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302" r:id="rId7"/>
    <p:sldId id="300" r:id="rId8"/>
    <p:sldId id="276" r:id="rId9"/>
    <p:sldId id="299" r:id="rId10"/>
    <p:sldId id="297" r:id="rId11"/>
    <p:sldId id="298" r:id="rId12"/>
    <p:sldId id="301" r:id="rId13"/>
    <p:sldId id="277"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2" d="100"/>
          <a:sy n="72" d="100"/>
        </p:scale>
        <p:origin x="66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9/28/2023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87358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58805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300673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10497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97075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64411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hyperlink" Target="https://t.ly/8le2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ly/8le2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Simmi_Preplacement_Project_16956114290630/Dashboard1?:language=en-US&amp;publish=yes&amp;:display_count=n&amp;:origin=viz_share_link"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43940" y="1496596"/>
            <a:ext cx="5257793" cy="2057441"/>
          </a:xfrm>
        </p:spPr>
        <p:txBody>
          <a:bodyPr/>
          <a:lstStyle/>
          <a:p>
            <a:r>
              <a:rPr lang="en-US" sz="4000" b="1" i="0" dirty="0">
                <a:solidFill>
                  <a:schemeClr val="accent4">
                    <a:lumMod val="20000"/>
                    <a:lumOff val="80000"/>
                  </a:schemeClr>
                </a:solidFill>
                <a:effectLst/>
                <a:latin typeface="Helvetica Neue"/>
              </a:rPr>
              <a:t>The Telecom Regulatory Authority</a:t>
            </a:r>
            <a:r>
              <a:rPr lang="en-US" altLang="zh-CN" sz="4000" dirty="0">
                <a:solidFill>
                  <a:schemeClr val="accent4">
                    <a:lumMod val="20000"/>
                    <a:lumOff val="80000"/>
                  </a:schemeClr>
                </a:solidFill>
              </a:rPr>
              <a:t> TELECOM CHURN REPORT</a:t>
            </a:r>
            <a:endParaRPr lang="en-US" sz="4000" dirty="0">
              <a:solidFill>
                <a:schemeClr val="accent4">
                  <a:lumMod val="20000"/>
                  <a:lumOff val="80000"/>
                </a:schemeClr>
              </a:solidFill>
            </a:endParaRP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5"/>
          <a:srcRect l="10996" r="10996"/>
          <a:stretch/>
        </p:blipFill>
        <p:spPr>
          <a:xfrm>
            <a:off x="6742557" y="482473"/>
            <a:ext cx="4405503" cy="5066346"/>
          </a:xfrm>
        </p:spPr>
      </p:pic>
      <p:sp>
        <p:nvSpPr>
          <p:cNvPr id="6" name="TextBox 5">
            <a:extLst>
              <a:ext uri="{FF2B5EF4-FFF2-40B4-BE49-F238E27FC236}">
                <a16:creationId xmlns:a16="http://schemas.microsoft.com/office/drawing/2014/main" id="{096B8196-BE25-B069-A9A0-09976599EC46}"/>
              </a:ext>
            </a:extLst>
          </p:cNvPr>
          <p:cNvSpPr txBox="1"/>
          <p:nvPr/>
        </p:nvSpPr>
        <p:spPr>
          <a:xfrm>
            <a:off x="9277852" y="5207480"/>
            <a:ext cx="2914148" cy="1200329"/>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40000"/>
                    <a:lumOff val="60000"/>
                  </a:schemeClr>
                </a:solidFill>
                <a:latin typeface="Posterama" panose="020B0504020200020000" pitchFamily="34" charset="0"/>
                <a:ea typeface="微软雅黑"/>
                <a:cs typeface="Posterama" panose="020B0504020200020000" pitchFamily="34" charset="0"/>
              </a:rPr>
              <a:t>Name-</a:t>
            </a:r>
            <a:r>
              <a:rPr lang="en-US" sz="1800" dirty="0">
                <a:solidFill>
                  <a:prstClr val="white"/>
                </a:solidFill>
                <a:latin typeface="Posterama" panose="020B0504020200020000" pitchFamily="34" charset="0"/>
                <a:ea typeface="微软雅黑"/>
                <a:cs typeface="Posterama" panose="020B0504020200020000" pitchFamily="34" charset="0"/>
              </a:rPr>
              <a:t>Simmi</a:t>
            </a: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US" dirty="0">
                <a:solidFill>
                  <a:schemeClr val="accent2">
                    <a:lumMod val="40000"/>
                    <a:lumOff val="60000"/>
                  </a:schemeClr>
                </a:solidFill>
                <a:latin typeface="Posterama" panose="020B0504020200020000" pitchFamily="34" charset="0"/>
                <a:ea typeface="微软雅黑"/>
                <a:cs typeface="Posterama" panose="020B0504020200020000" pitchFamily="34" charset="0"/>
              </a:rPr>
              <a:t>Enrollment ID-</a:t>
            </a:r>
            <a:r>
              <a:rPr lang="en-US" b="0" i="0" dirty="0">
                <a:solidFill>
                  <a:schemeClr val="tx2">
                    <a:lumMod val="10000"/>
                    <a:lumOff val="90000"/>
                  </a:schemeClr>
                </a:solidFill>
                <a:effectLst/>
                <a:latin typeface="Posterama" panose="020B0504020200020000" pitchFamily="34" charset="0"/>
                <a:cs typeface="Posterama" panose="020B0504020200020000" pitchFamily="34" charset="0"/>
              </a:rPr>
              <a:t>EN12024077913</a:t>
            </a:r>
            <a:endParaRPr lang="en-US" sz="1800" dirty="0">
              <a:solidFill>
                <a:schemeClr val="tx2">
                  <a:lumMod val="10000"/>
                  <a:lumOff val="90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842155" y="3190077"/>
            <a:ext cx="2279269" cy="1070829"/>
          </a:xfrm>
        </p:spPr>
        <p:txBody>
          <a:bodyPr/>
          <a:lstStyle/>
          <a:p>
            <a:r>
              <a:rPr lang="en-US" u="sng" dirty="0">
                <a:latin typeface="Amasis MT Pro Black" panose="02040A04050005020304" pitchFamily="18" charset="0"/>
              </a:rPr>
              <a:t>Conclusion</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
        <p:nvSpPr>
          <p:cNvPr id="6" name="TextBox 5">
            <a:extLst>
              <a:ext uri="{FF2B5EF4-FFF2-40B4-BE49-F238E27FC236}">
                <a16:creationId xmlns:a16="http://schemas.microsoft.com/office/drawing/2014/main" id="{6AF02B2C-0104-9479-85DE-07DC50030EA4}"/>
              </a:ext>
            </a:extLst>
          </p:cNvPr>
          <p:cNvSpPr txBox="1"/>
          <p:nvPr/>
        </p:nvSpPr>
        <p:spPr>
          <a:xfrm>
            <a:off x="6586330" y="3909391"/>
            <a:ext cx="4744279" cy="369332"/>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t>
            </a:r>
          </a:p>
        </p:txBody>
      </p:sp>
      <p:sp>
        <p:nvSpPr>
          <p:cNvPr id="2" name="TextBox 1">
            <a:extLst>
              <a:ext uri="{FF2B5EF4-FFF2-40B4-BE49-F238E27FC236}">
                <a16:creationId xmlns:a16="http://schemas.microsoft.com/office/drawing/2014/main" id="{BFA6000B-BDEE-4ACF-752E-C6F6BB47F029}"/>
              </a:ext>
            </a:extLst>
          </p:cNvPr>
          <p:cNvSpPr txBox="1"/>
          <p:nvPr/>
        </p:nvSpPr>
        <p:spPr>
          <a:xfrm>
            <a:off x="6096000" y="335845"/>
            <a:ext cx="5234609" cy="6186309"/>
          </a:xfrm>
          <a:prstGeom prst="rect">
            <a:avLst/>
          </a:prstGeom>
        </p:spPr>
        <p:txBody>
          <a:bodyPr wrap="square" rtlCol="0">
            <a:spAutoFit/>
          </a:bodyPr>
          <a:lstStyle/>
          <a:p>
            <a:pPr algn="l"/>
            <a:r>
              <a:rPr lang="en-US" b="0" i="0" dirty="0">
                <a:solidFill>
                  <a:schemeClr val="accent6">
                    <a:lumMod val="10000"/>
                    <a:lumOff val="90000"/>
                  </a:schemeClr>
                </a:solidFill>
                <a:effectLst/>
                <a:latin typeface="Google Sans"/>
              </a:rPr>
              <a:t>TRAI's suggestions to their telecom partners to reduce churn:</a:t>
            </a:r>
          </a:p>
          <a:p>
            <a:pPr algn="l"/>
            <a:endParaRPr lang="en-US" b="0" i="0" dirty="0">
              <a:solidFill>
                <a:schemeClr val="accent6">
                  <a:lumMod val="10000"/>
                  <a:lumOff val="90000"/>
                </a:schemeClr>
              </a:solidFill>
              <a:effectLst/>
              <a:latin typeface="Google Sans"/>
            </a:endParaRPr>
          </a:p>
          <a:p>
            <a:pPr marL="285750" indent="-285750" algn="l">
              <a:buFont typeface="Wingdings" panose="05000000000000000000" pitchFamily="2" charset="2"/>
              <a:buChar char="v"/>
            </a:pPr>
            <a:r>
              <a:rPr lang="en-US" b="0" i="0" dirty="0">
                <a:solidFill>
                  <a:schemeClr val="accent4">
                    <a:lumMod val="20000"/>
                    <a:lumOff val="80000"/>
                  </a:schemeClr>
                </a:solidFill>
                <a:effectLst/>
                <a:latin typeface="Google Sans"/>
              </a:rPr>
              <a:t>Airtel should offer more attractive and affordable plans to its customers.</a:t>
            </a:r>
          </a:p>
          <a:p>
            <a:pPr marL="285750" indent="-285750" algn="l">
              <a:buFont typeface="Wingdings" panose="05000000000000000000" pitchFamily="2" charset="2"/>
              <a:buChar char="v"/>
            </a:pPr>
            <a:r>
              <a:rPr lang="en-US" b="0" i="0" dirty="0">
                <a:solidFill>
                  <a:schemeClr val="accent4">
                    <a:lumMod val="20000"/>
                    <a:lumOff val="80000"/>
                  </a:schemeClr>
                </a:solidFill>
                <a:effectLst/>
                <a:latin typeface="Google Sans"/>
              </a:rPr>
              <a:t>Telecom partners should give special offers to customers who are high-usage users (e.g., calling more than 80 calls, sending more than 70 messages, and using more than 8000MB of data per month).</a:t>
            </a:r>
          </a:p>
          <a:p>
            <a:pPr marL="285750" indent="-285750" algn="l">
              <a:buFont typeface="Wingdings" panose="05000000000000000000" pitchFamily="2" charset="2"/>
              <a:buChar char="v"/>
            </a:pPr>
            <a:r>
              <a:rPr lang="en-US" b="0" i="0" dirty="0">
                <a:solidFill>
                  <a:schemeClr val="accent4">
                    <a:lumMod val="20000"/>
                    <a:lumOff val="80000"/>
                  </a:schemeClr>
                </a:solidFill>
                <a:effectLst/>
                <a:latin typeface="Google Sans"/>
              </a:rPr>
              <a:t>Telecom partners should focus on retaining customers in the 25-45 age range with 2-3 dependents.</a:t>
            </a:r>
          </a:p>
          <a:p>
            <a:pPr marL="285750" indent="-285750" algn="l">
              <a:buFont typeface="Wingdings" panose="05000000000000000000" pitchFamily="2" charset="2"/>
              <a:buChar char="v"/>
            </a:pPr>
            <a:r>
              <a:rPr lang="en-US" b="0" i="0" dirty="0">
                <a:solidFill>
                  <a:schemeClr val="accent4">
                    <a:lumMod val="20000"/>
                    <a:lumOff val="80000"/>
                  </a:schemeClr>
                </a:solidFill>
                <a:effectLst/>
                <a:latin typeface="Google Sans"/>
              </a:rPr>
              <a:t>Telecom partners should focus on reducing churn in the bottom 5 states (Uttarakhand, Arunachal Pradesh, Jharkhand, Bihar, and Rajasthan).</a:t>
            </a:r>
          </a:p>
          <a:p>
            <a:pPr marL="285750" indent="-285750" algn="l">
              <a:buFont typeface="Wingdings" panose="05000000000000000000" pitchFamily="2" charset="2"/>
              <a:buChar char="v"/>
            </a:pPr>
            <a:r>
              <a:rPr lang="en-US" b="0" i="0" dirty="0">
                <a:solidFill>
                  <a:schemeClr val="accent4">
                    <a:lumMod val="20000"/>
                    <a:lumOff val="80000"/>
                  </a:schemeClr>
                </a:solidFill>
                <a:effectLst/>
                <a:latin typeface="Google Sans"/>
              </a:rPr>
              <a:t>These suggestions are based on the analysis of churn data, which shows that these are the customer segments that are most likely to churn. By focusing on these segments, telecom partners can reduce their overall churn rate and improve their bottom line.</a:t>
            </a:r>
          </a:p>
        </p:txBody>
      </p:sp>
    </p:spTree>
    <p:extLst>
      <p:ext uri="{BB962C8B-B14F-4D97-AF65-F5344CB8AC3E}">
        <p14:creationId xmlns:p14="http://schemas.microsoft.com/office/powerpoint/2010/main" val="247807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5772578" y="3029101"/>
            <a:ext cx="3034145" cy="1879791"/>
          </a:xfrm>
        </p:spPr>
        <p:txBody>
          <a:bodyPr/>
          <a:lstStyle/>
          <a:p>
            <a:pPr algn="ctr"/>
            <a:r>
              <a:rPr lang="en-US" sz="3200" b="1" u="sng" dirty="0"/>
              <a:t>Simmi</a:t>
            </a:r>
            <a:r>
              <a:rPr lang="en-US" u="sng" dirty="0"/>
              <a:t> </a:t>
            </a:r>
          </a:p>
          <a:p>
            <a:endParaRPr lang="en-US" u="sng"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82221-CC24-4705-32AD-32E2785ED542}"/>
              </a:ext>
            </a:extLst>
          </p:cNvPr>
          <p:cNvSpPr txBox="1"/>
          <p:nvPr/>
        </p:nvSpPr>
        <p:spPr>
          <a:xfrm>
            <a:off x="165579" y="3152794"/>
            <a:ext cx="4963012" cy="3323987"/>
          </a:xfrm>
          <a:prstGeom prst="rect">
            <a:avLst/>
          </a:prstGeom>
        </p:spPr>
        <p:txBody>
          <a:bodyPr wrap="square" rtlCol="0">
            <a:spAutoFit/>
          </a:bodyPr>
          <a:lstStyle/>
          <a:p>
            <a:pPr algn="ctr"/>
            <a:r>
              <a:rPr lang="en-US" sz="2400" b="1" i="0" dirty="0">
                <a:solidFill>
                  <a:schemeClr val="accent4">
                    <a:lumMod val="60000"/>
                    <a:lumOff val="40000"/>
                  </a:schemeClr>
                </a:solidFill>
                <a:effectLst/>
                <a:latin typeface="Helvetica Neue"/>
              </a:rPr>
              <a:t>TRAI(The Telecom Regulatory Authority) Wants to Identify the Key Factors who leads customers to churn , TRAI want to know which company has the highest churn rate. so that TRAI can give new strategies to company to reduce churn rate.</a:t>
            </a:r>
          </a:p>
          <a:p>
            <a:pPr marL="0" indent="0" algn="ctr">
              <a:lnSpc>
                <a:spcPct val="100000"/>
              </a:lnSpc>
              <a:spcBef>
                <a:spcPts val="0"/>
              </a:spcBef>
              <a:buFontTx/>
              <a:buNone/>
            </a:pPr>
            <a:endParaRPr lang="en-US" sz="1800" dirty="0">
              <a:solidFill>
                <a:schemeClr val="accent4">
                  <a:lumMod val="60000"/>
                  <a:lumOff val="40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2E5403FC-6452-48B4-0CF4-413FD4D204C4}"/>
              </a:ext>
            </a:extLst>
          </p:cNvPr>
          <p:cNvSpPr txBox="1"/>
          <p:nvPr/>
        </p:nvSpPr>
        <p:spPr>
          <a:xfrm>
            <a:off x="7103264" y="6476781"/>
            <a:ext cx="2544415" cy="369332"/>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accent4">
                    <a:lumMod val="20000"/>
                    <a:lumOff val="80000"/>
                  </a:schemeClr>
                </a:solidFill>
                <a:effectLst/>
                <a:latin typeface="Ubuntu" panose="020F0502020204030204" pitchFamily="34" charset="0"/>
              </a:rPr>
              <a:t>Dataset Taken from -</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1D3744D4-5225-629D-9FAC-3B897CD4878A}"/>
              </a:ext>
            </a:extLst>
          </p:cNvPr>
          <p:cNvSpPr txBox="1"/>
          <p:nvPr/>
        </p:nvSpPr>
        <p:spPr>
          <a:xfrm>
            <a:off x="9911484" y="6434220"/>
            <a:ext cx="2584052" cy="369332"/>
          </a:xfrm>
          <a:prstGeom prst="rect">
            <a:avLst/>
          </a:prstGeom>
        </p:spPr>
        <p:txBody>
          <a:bodyPr wrap="square" rtlCol="0">
            <a:spAutoFit/>
          </a:bodyPr>
          <a:lstStyle/>
          <a:p>
            <a:pPr marL="0" indent="0">
              <a:lnSpc>
                <a:spcPct val="100000"/>
              </a:lnSpc>
              <a:spcBef>
                <a:spcPts val="0"/>
              </a:spcBef>
              <a:buFontTx/>
              <a:buNone/>
            </a:pPr>
            <a:r>
              <a:rPr lang="en-US" b="0" i="0" dirty="0">
                <a:solidFill>
                  <a:schemeClr val="accent4">
                    <a:lumMod val="20000"/>
                    <a:lumOff val="80000"/>
                  </a:schemeClr>
                </a:solidFill>
                <a:effectLst/>
                <a:latin typeface="Ubuntu" panose="020F0502020204030204" pitchFamily="34" charset="0"/>
                <a:hlinkClick r:id="rId3">
                  <a:extLst>
                    <a:ext uri="{A12FA001-AC4F-418D-AE19-62706E023703}">
                      <ahyp:hlinkClr xmlns:ahyp="http://schemas.microsoft.com/office/drawing/2018/hyperlinkcolor" val="tx"/>
                    </a:ext>
                  </a:extLst>
                </a:hlinkClick>
              </a:rPr>
              <a:t>https://t.ly/8le2a</a:t>
            </a: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C4C57A47-8D0A-30FF-0C7E-0FAE8C64A115}"/>
              </a:ext>
            </a:extLst>
          </p:cNvPr>
          <p:cNvSpPr txBox="1"/>
          <p:nvPr/>
        </p:nvSpPr>
        <p:spPr>
          <a:xfrm>
            <a:off x="-102741" y="27276"/>
            <a:ext cx="5499652" cy="707886"/>
          </a:xfrm>
          <a:prstGeom prst="rect">
            <a:avLst/>
          </a:prstGeom>
        </p:spPr>
        <p:txBody>
          <a:bodyPr wrap="square" rtlCol="0">
            <a:spAutoFit/>
          </a:bodyPr>
          <a:lstStyle/>
          <a:p>
            <a:pPr marL="0" indent="0" algn="ctr">
              <a:lnSpc>
                <a:spcPct val="100000"/>
              </a:lnSpc>
              <a:spcBef>
                <a:spcPts val="0"/>
              </a:spcBef>
              <a:buFontTx/>
              <a:buNone/>
            </a:pPr>
            <a:r>
              <a:rPr lang="en-US" sz="4000" dirty="0">
                <a:solidFill>
                  <a:schemeClr val="accent6">
                    <a:lumMod val="10000"/>
                    <a:lumOff val="90000"/>
                  </a:schemeClr>
                </a:solidFill>
                <a:latin typeface="Rockwell" panose="02060603020205020403" pitchFamily="18" charset="0"/>
                <a:ea typeface="微软雅黑"/>
                <a:cs typeface="Posterama" panose="020B0504020200020000" pitchFamily="34" charset="0"/>
              </a:rPr>
              <a:t>Business Objective</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1.Requirements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2.Univariate Analysis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3.Bivariate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4.Tableau Dashboard</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6.Conclusion</a:t>
            </a:r>
          </a:p>
        </p:txBody>
      </p:sp>
      <p:sp>
        <p:nvSpPr>
          <p:cNvPr id="2" name="TextBox 1">
            <a:extLst>
              <a:ext uri="{FF2B5EF4-FFF2-40B4-BE49-F238E27FC236}">
                <a16:creationId xmlns:a16="http://schemas.microsoft.com/office/drawing/2014/main" id="{2E5403FC-6452-48B4-0CF4-413FD4D204C4}"/>
              </a:ext>
            </a:extLst>
          </p:cNvPr>
          <p:cNvSpPr txBox="1"/>
          <p:nvPr/>
        </p:nvSpPr>
        <p:spPr>
          <a:xfrm>
            <a:off x="7103264" y="6476781"/>
            <a:ext cx="2544415" cy="369332"/>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accent4">
                    <a:lumMod val="20000"/>
                    <a:lumOff val="80000"/>
                  </a:schemeClr>
                </a:solidFill>
                <a:effectLst/>
                <a:latin typeface="Ubuntu" panose="020F0502020204030204" pitchFamily="34" charset="0"/>
              </a:rPr>
              <a:t>Dataset Taken from -</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1D3744D4-5225-629D-9FAC-3B897CD4878A}"/>
              </a:ext>
            </a:extLst>
          </p:cNvPr>
          <p:cNvSpPr txBox="1"/>
          <p:nvPr/>
        </p:nvSpPr>
        <p:spPr>
          <a:xfrm>
            <a:off x="9911484" y="6434220"/>
            <a:ext cx="2584052" cy="369332"/>
          </a:xfrm>
          <a:prstGeom prst="rect">
            <a:avLst/>
          </a:prstGeom>
        </p:spPr>
        <p:txBody>
          <a:bodyPr wrap="square" rtlCol="0">
            <a:spAutoFit/>
          </a:bodyPr>
          <a:lstStyle/>
          <a:p>
            <a:pPr marL="0" indent="0">
              <a:lnSpc>
                <a:spcPct val="100000"/>
              </a:lnSpc>
              <a:spcBef>
                <a:spcPts val="0"/>
              </a:spcBef>
              <a:buFontTx/>
              <a:buNone/>
            </a:pPr>
            <a:r>
              <a:rPr lang="en-US" b="0" i="0" dirty="0">
                <a:solidFill>
                  <a:schemeClr val="accent4">
                    <a:lumMod val="20000"/>
                    <a:lumOff val="80000"/>
                  </a:schemeClr>
                </a:solidFill>
                <a:effectLst/>
                <a:latin typeface="Ubuntu" panose="020F0502020204030204" pitchFamily="34" charset="0"/>
                <a:hlinkClick r:id="rId3">
                  <a:extLst>
                    <a:ext uri="{A12FA001-AC4F-418D-AE19-62706E023703}">
                      <ahyp:hlinkClr xmlns:ahyp="http://schemas.microsoft.com/office/drawing/2018/hyperlinkcolor" val="tx"/>
                    </a:ext>
                  </a:extLst>
                </a:hlinkClick>
              </a:rPr>
              <a:t>https://t.ly/8le2a</a:t>
            </a: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C4C57A47-8D0A-30FF-0C7E-0FAE8C64A115}"/>
              </a:ext>
            </a:extLst>
          </p:cNvPr>
          <p:cNvSpPr txBox="1"/>
          <p:nvPr/>
        </p:nvSpPr>
        <p:spPr>
          <a:xfrm>
            <a:off x="-864914" y="1249661"/>
            <a:ext cx="4873524" cy="707886"/>
          </a:xfrm>
          <a:prstGeom prst="rect">
            <a:avLst/>
          </a:prstGeom>
        </p:spPr>
        <p:txBody>
          <a:bodyPr wrap="square" rtlCol="0">
            <a:spAutoFit/>
          </a:bodyPr>
          <a:lstStyle/>
          <a:p>
            <a:pPr marL="0" indent="0" algn="ctr">
              <a:lnSpc>
                <a:spcPct val="100000"/>
              </a:lnSpc>
              <a:spcBef>
                <a:spcPts val="0"/>
              </a:spcBef>
              <a:buFontTx/>
              <a:buNone/>
            </a:pPr>
            <a:r>
              <a:rPr lang="en-US" sz="4000" dirty="0">
                <a:solidFill>
                  <a:schemeClr val="accent6">
                    <a:lumMod val="10000"/>
                    <a:lumOff val="90000"/>
                  </a:schemeClr>
                </a:solidFill>
                <a:latin typeface="Rockwell" panose="02060603020205020403" pitchFamily="18" charset="0"/>
                <a:ea typeface="微软雅黑"/>
                <a:cs typeface="Posterama" panose="020B0504020200020000" pitchFamily="34" charset="0"/>
              </a:rPr>
              <a:t>Agenda</a:t>
            </a:r>
          </a:p>
        </p:txBody>
      </p:sp>
    </p:spTree>
    <p:extLst>
      <p:ext uri="{BB962C8B-B14F-4D97-AF65-F5344CB8AC3E}">
        <p14:creationId xmlns:p14="http://schemas.microsoft.com/office/powerpoint/2010/main" val="141863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559239-2A10-84BE-FE6B-931B5277F3F2}"/>
              </a:ext>
            </a:extLst>
          </p:cNvPr>
          <p:cNvSpPr txBox="1"/>
          <p:nvPr/>
        </p:nvSpPr>
        <p:spPr>
          <a:xfrm>
            <a:off x="3048000" y="2970648"/>
            <a:ext cx="6096000"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2D92B73A-B22E-136D-9286-6087B74C4B35}"/>
              </a:ext>
            </a:extLst>
          </p:cNvPr>
          <p:cNvSpPr txBox="1"/>
          <p:nvPr/>
        </p:nvSpPr>
        <p:spPr>
          <a:xfrm>
            <a:off x="3200400" y="3123048"/>
            <a:ext cx="6096000" cy="369332"/>
          </a:xfrm>
          <a:prstGeom prst="rect">
            <a:avLst/>
          </a:prstGeom>
          <a:noFill/>
        </p:spPr>
        <p:txBody>
          <a:bodyPr wrap="square">
            <a:spAutoFit/>
          </a:bodyPr>
          <a:lstStyle/>
          <a:p>
            <a:endParaRPr lang="en-US" dirty="0"/>
          </a:p>
        </p:txBody>
      </p:sp>
      <p:sp>
        <p:nvSpPr>
          <p:cNvPr id="14" name="TextBox 13">
            <a:extLst>
              <a:ext uri="{FF2B5EF4-FFF2-40B4-BE49-F238E27FC236}">
                <a16:creationId xmlns:a16="http://schemas.microsoft.com/office/drawing/2014/main" id="{43085896-1BC4-44F9-4574-0E92E7239BB9}"/>
              </a:ext>
            </a:extLst>
          </p:cNvPr>
          <p:cNvSpPr txBox="1"/>
          <p:nvPr/>
        </p:nvSpPr>
        <p:spPr>
          <a:xfrm>
            <a:off x="550472" y="761480"/>
            <a:ext cx="9356035" cy="6617196"/>
          </a:xfrm>
          <a:prstGeom prst="rect">
            <a:avLst/>
          </a:prstGeom>
        </p:spPr>
        <p:txBody>
          <a:bodyPr wrap="square" rtlCol="0">
            <a:spAutoFit/>
          </a:bodyPr>
          <a:lstStyle/>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1. Which telecom partner has the highest churn rate??</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2. Which telecom partner has the highest number of customers?</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3. What is the average age of customers who have churned?</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4. Which gender is more likely to churn??</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5. Which </a:t>
            </a:r>
            <a:r>
              <a:rPr lang="en-US" sz="1600" dirty="0" err="1">
                <a:solidFill>
                  <a:prstClr val="white"/>
                </a:solidFill>
                <a:latin typeface="Posterama" panose="020B0504020200020000" pitchFamily="34" charset="0"/>
                <a:ea typeface="微软雅黑"/>
                <a:cs typeface="Posterama" panose="020B0504020200020000" pitchFamily="34" charset="0"/>
              </a:rPr>
              <a:t>num_depends</a:t>
            </a:r>
            <a:r>
              <a:rPr lang="en-US" sz="1600" dirty="0">
                <a:solidFill>
                  <a:prstClr val="white"/>
                </a:solidFill>
                <a:latin typeface="Posterama" panose="020B0504020200020000" pitchFamily="34" charset="0"/>
                <a:ea typeface="微软雅黑"/>
                <a:cs typeface="Posterama" panose="020B0504020200020000" pitchFamily="34" charset="0"/>
              </a:rPr>
              <a:t> customer are more likely to churn?</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6. what is the estimated </a:t>
            </a:r>
            <a:r>
              <a:rPr lang="en-US" sz="1600" dirty="0" err="1">
                <a:solidFill>
                  <a:prstClr val="white"/>
                </a:solidFill>
                <a:latin typeface="Posterama" panose="020B0504020200020000" pitchFamily="34" charset="0"/>
                <a:ea typeface="微软雅黑"/>
                <a:cs typeface="Posterama" panose="020B0504020200020000" pitchFamily="34" charset="0"/>
              </a:rPr>
              <a:t>salray</a:t>
            </a:r>
            <a:r>
              <a:rPr lang="en-US" sz="1600" dirty="0">
                <a:solidFill>
                  <a:prstClr val="white"/>
                </a:solidFill>
                <a:latin typeface="Posterama" panose="020B0504020200020000" pitchFamily="34" charset="0"/>
                <a:ea typeface="微软雅黑"/>
                <a:cs typeface="Posterama" panose="020B0504020200020000" pitchFamily="34" charset="0"/>
              </a:rPr>
              <a:t> range where the highest churn rate lies?</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7. In which range the </a:t>
            </a:r>
            <a:r>
              <a:rPr lang="en-US" sz="1600" dirty="0" err="1">
                <a:solidFill>
                  <a:prstClr val="white"/>
                </a:solidFill>
                <a:latin typeface="Posterama" panose="020B0504020200020000" pitchFamily="34" charset="0"/>
                <a:ea typeface="微软雅黑"/>
                <a:cs typeface="Posterama" panose="020B0504020200020000" pitchFamily="34" charset="0"/>
              </a:rPr>
              <a:t>call_made</a:t>
            </a:r>
            <a:r>
              <a:rPr lang="en-US" sz="1600" dirty="0">
                <a:solidFill>
                  <a:prstClr val="white"/>
                </a:solidFill>
                <a:latin typeface="Posterama" panose="020B0504020200020000" pitchFamily="34" charset="0"/>
                <a:ea typeface="微软雅黑"/>
                <a:cs typeface="Posterama" panose="020B0504020200020000" pitchFamily="34" charset="0"/>
              </a:rPr>
              <a:t> lies for more churn?</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8.In which range the </a:t>
            </a:r>
            <a:r>
              <a:rPr lang="en-US" sz="1600" dirty="0" err="1">
                <a:solidFill>
                  <a:prstClr val="white"/>
                </a:solidFill>
                <a:latin typeface="Posterama" panose="020B0504020200020000" pitchFamily="34" charset="0"/>
                <a:ea typeface="微软雅黑"/>
                <a:cs typeface="Posterama" panose="020B0504020200020000" pitchFamily="34" charset="0"/>
              </a:rPr>
              <a:t>data_used</a:t>
            </a:r>
            <a:r>
              <a:rPr lang="en-US" sz="1600" dirty="0">
                <a:solidFill>
                  <a:prstClr val="white"/>
                </a:solidFill>
                <a:latin typeface="Posterama" panose="020B0504020200020000" pitchFamily="34" charset="0"/>
                <a:ea typeface="微软雅黑"/>
                <a:cs typeface="Posterama" panose="020B0504020200020000" pitchFamily="34" charset="0"/>
              </a:rPr>
              <a:t> lies for more churn?</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9.In which range the </a:t>
            </a:r>
            <a:r>
              <a:rPr lang="en-US" sz="1600" dirty="0" err="1">
                <a:solidFill>
                  <a:prstClr val="white"/>
                </a:solidFill>
                <a:latin typeface="Posterama" panose="020B0504020200020000" pitchFamily="34" charset="0"/>
                <a:ea typeface="微软雅黑"/>
                <a:cs typeface="Posterama" panose="020B0504020200020000" pitchFamily="34" charset="0"/>
              </a:rPr>
              <a:t>data_used</a:t>
            </a:r>
            <a:r>
              <a:rPr lang="en-US" sz="1600" dirty="0">
                <a:solidFill>
                  <a:prstClr val="white"/>
                </a:solidFill>
                <a:latin typeface="Posterama" panose="020B0504020200020000" pitchFamily="34" charset="0"/>
                <a:ea typeface="微软雅黑"/>
                <a:cs typeface="Posterama" panose="020B0504020200020000" pitchFamily="34" charset="0"/>
              </a:rPr>
              <a:t> lies for more churn?</a:t>
            </a:r>
          </a:p>
          <a:p>
            <a:pPr marL="0" indent="0">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10. Which state has the Highest churn?</a:t>
            </a:r>
          </a:p>
          <a:p>
            <a:pPr marL="0" indent="0">
              <a:lnSpc>
                <a:spcPct val="100000"/>
              </a:lnSpc>
              <a:spcBef>
                <a:spcPts val="0"/>
              </a:spcBef>
              <a:buFontTx/>
              <a:buNone/>
            </a:pPr>
            <a:endParaRPr lang="en-US" sz="2000" b="1"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US" sz="2000" b="1" dirty="0">
                <a:solidFill>
                  <a:schemeClr val="accent6">
                    <a:lumMod val="25000"/>
                    <a:lumOff val="75000"/>
                  </a:schemeClr>
                </a:solidFill>
                <a:latin typeface="Posterama" panose="020B0504020200020000" pitchFamily="34" charset="0"/>
                <a:ea typeface="微软雅黑"/>
                <a:cs typeface="Posterama" panose="020B0504020200020000" pitchFamily="34" charset="0"/>
              </a:rPr>
              <a:t>Now TRAI wants to analyze the churn data for 2021</a:t>
            </a:r>
          </a:p>
          <a:p>
            <a:pPr marL="0" indent="0">
              <a:lnSpc>
                <a:spcPct val="100000"/>
              </a:lnSpc>
              <a:spcBef>
                <a:spcPts val="0"/>
              </a:spcBef>
              <a:buFontTx/>
              <a:buNone/>
            </a:pPr>
            <a:endParaRPr lang="en-US" sz="1600" dirty="0">
              <a:solidFill>
                <a:prstClr val="white"/>
              </a:solidFill>
              <a:latin typeface="Posterama" panose="020B0504020200020000" pitchFamily="34" charset="0"/>
              <a:ea typeface="微软雅黑"/>
              <a:cs typeface="Posterama" panose="020B0504020200020000" pitchFamily="34" charset="0"/>
            </a:endParaRP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What is the total churn of the data ?</a:t>
            </a: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What is the churn rate percentage over the period of time form 2020-2021?</a:t>
            </a: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How the churn rate percentage is distributed in states for the year 2021?</a:t>
            </a: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What is the gender wise churn rate percentage for the year 2021?</a:t>
            </a: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What is the churn rate percentage over the months for year 2021?</a:t>
            </a:r>
          </a:p>
          <a:p>
            <a:pPr marL="342900" indent="-342900">
              <a:lnSpc>
                <a:spcPct val="100000"/>
              </a:lnSpc>
              <a:spcBef>
                <a:spcPts val="0"/>
              </a:spcBef>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Identify the state which has highest churn rate percentage for year 2021.</a:t>
            </a:r>
          </a:p>
          <a:p>
            <a:pPr marL="342900" indent="-342900">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What is the churn rate percentage based on Age for year 2021?</a:t>
            </a:r>
          </a:p>
          <a:p>
            <a:pPr marL="342900" indent="-342900">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Identify telecom partner wise churn rate percentage for year 2021.</a:t>
            </a:r>
          </a:p>
          <a:p>
            <a:pPr marL="342900" indent="-342900">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Identify Top 5 states based on churn rate percentage for year 2021.</a:t>
            </a:r>
          </a:p>
          <a:p>
            <a:pPr marL="342900" indent="-342900">
              <a:buFontTx/>
              <a:buAutoNum type="arabicPeriod"/>
            </a:pPr>
            <a:r>
              <a:rPr lang="en-US" sz="1600" dirty="0">
                <a:solidFill>
                  <a:prstClr val="white"/>
                </a:solidFill>
                <a:latin typeface="Posterama" panose="020B0504020200020000" pitchFamily="34" charset="0"/>
                <a:ea typeface="微软雅黑"/>
                <a:cs typeface="Posterama" panose="020B0504020200020000" pitchFamily="34" charset="0"/>
              </a:rPr>
              <a:t>Make a interactive Dashboard based on previous questions .</a:t>
            </a:r>
          </a:p>
          <a:p>
            <a:pPr marL="342900" indent="-342900">
              <a:lnSpc>
                <a:spcPct val="100000"/>
              </a:lnSpc>
              <a:spcBef>
                <a:spcPts val="0"/>
              </a:spcBef>
              <a:buFontTx/>
              <a:buAutoNum type="arabicPeriod"/>
            </a:pPr>
            <a:endParaRPr lang="en-US" sz="1600" dirty="0">
              <a:solidFill>
                <a:prstClr val="white"/>
              </a:solidFill>
              <a:latin typeface="Posterama" panose="020B0504020200020000" pitchFamily="34" charset="0"/>
              <a:ea typeface="微软雅黑"/>
              <a:cs typeface="Posterama" panose="020B0504020200020000" pitchFamily="34" charset="0"/>
            </a:endParaRPr>
          </a:p>
          <a:p>
            <a:pPr>
              <a:lnSpc>
                <a:spcPct val="100000"/>
              </a:lnSpc>
              <a:spcBef>
                <a:spcPts val="0"/>
              </a:spcBef>
            </a:pPr>
            <a:endParaRPr lang="en-US" sz="1600" dirty="0">
              <a:solidFill>
                <a:prstClr val="white"/>
              </a:solidFill>
              <a:latin typeface="Posterama" panose="020B0504020200020000" pitchFamily="34" charset="0"/>
              <a:ea typeface="微软雅黑"/>
              <a:cs typeface="Posterama" panose="020B0504020200020000" pitchFamily="34" charset="0"/>
            </a:endParaRPr>
          </a:p>
          <a:p>
            <a:pPr marL="342900" indent="-342900">
              <a:lnSpc>
                <a:spcPct val="100000"/>
              </a:lnSpc>
              <a:spcBef>
                <a:spcPts val="0"/>
              </a:spcBef>
              <a:buFontTx/>
              <a:buAutoNum type="arabicPeriod"/>
            </a:pPr>
            <a:endParaRPr lang="en-US" sz="1600" dirty="0">
              <a:solidFill>
                <a:prstClr val="white"/>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B5D8EF89-8873-9037-2F47-67363733DB4F}"/>
              </a:ext>
            </a:extLst>
          </p:cNvPr>
          <p:cNvSpPr txBox="1"/>
          <p:nvPr/>
        </p:nvSpPr>
        <p:spPr>
          <a:xfrm>
            <a:off x="2531165" y="147415"/>
            <a:ext cx="7129670" cy="461665"/>
          </a:xfrm>
          <a:prstGeom prst="rect">
            <a:avLst/>
          </a:prstGeom>
        </p:spPr>
        <p:txBody>
          <a:bodyPr wrap="square" rtlCol="0">
            <a:spAutoFit/>
          </a:bodyPr>
          <a:lstStyle/>
          <a:p>
            <a:pPr marL="0" indent="0" algn="ctr">
              <a:lnSpc>
                <a:spcPct val="100000"/>
              </a:lnSpc>
              <a:spcBef>
                <a:spcPts val="0"/>
              </a:spcBef>
              <a:buFontTx/>
              <a:buNone/>
            </a:pPr>
            <a:r>
              <a:rPr lang="en-US" sz="2400" u="sng" dirty="0">
                <a:solidFill>
                  <a:schemeClr val="accent2">
                    <a:lumMod val="40000"/>
                    <a:lumOff val="60000"/>
                  </a:schemeClr>
                </a:solidFill>
                <a:latin typeface="Posterama" panose="020B0504020200020000" pitchFamily="34" charset="0"/>
                <a:ea typeface="微软雅黑"/>
                <a:cs typeface="Posterama" panose="020B0504020200020000" pitchFamily="34" charset="0"/>
              </a:rPr>
              <a:t>Business Requirements</a:t>
            </a:r>
          </a:p>
        </p:txBody>
      </p:sp>
    </p:spTree>
    <p:extLst>
      <p:ext uri="{BB962C8B-B14F-4D97-AF65-F5344CB8AC3E}">
        <p14:creationId xmlns:p14="http://schemas.microsoft.com/office/powerpoint/2010/main" val="226698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F5AF9C95-73FB-AAAE-1C84-39F78297BC47}"/>
              </a:ext>
            </a:extLst>
          </p:cNvPr>
          <p:cNvPicPr>
            <a:picLocks noChangeAspect="1"/>
          </p:cNvPicPr>
          <p:nvPr/>
        </p:nvPicPr>
        <p:blipFill>
          <a:blip r:embed="rId3"/>
          <a:stretch>
            <a:fillRect/>
          </a:stretch>
        </p:blipFill>
        <p:spPr>
          <a:xfrm>
            <a:off x="151530" y="814461"/>
            <a:ext cx="3704853" cy="3337464"/>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BD040848-71AE-4D94-9C2D-3E9EC2D8168E}"/>
              </a:ext>
            </a:extLst>
          </p:cNvPr>
          <p:cNvPicPr>
            <a:picLocks noChangeAspect="1"/>
          </p:cNvPicPr>
          <p:nvPr/>
        </p:nvPicPr>
        <p:blipFill>
          <a:blip r:embed="rId4"/>
          <a:stretch>
            <a:fillRect/>
          </a:stretch>
        </p:blipFill>
        <p:spPr>
          <a:xfrm>
            <a:off x="3941485" y="794813"/>
            <a:ext cx="3986237" cy="3337464"/>
          </a:xfrm>
          <a:prstGeom prst="rect">
            <a:avLst/>
          </a:prstGeom>
        </p:spPr>
      </p:pic>
      <p:sp>
        <p:nvSpPr>
          <p:cNvPr id="11" name="TextBox 10">
            <a:extLst>
              <a:ext uri="{FF2B5EF4-FFF2-40B4-BE49-F238E27FC236}">
                <a16:creationId xmlns:a16="http://schemas.microsoft.com/office/drawing/2014/main" id="{241B1126-9D23-80F2-7598-EB1DE5D5FD1E}"/>
              </a:ext>
            </a:extLst>
          </p:cNvPr>
          <p:cNvSpPr txBox="1"/>
          <p:nvPr/>
        </p:nvSpPr>
        <p:spPr>
          <a:xfrm>
            <a:off x="484632" y="185530"/>
            <a:ext cx="5346325" cy="646331"/>
          </a:xfrm>
          <a:prstGeom prst="rect">
            <a:avLst/>
          </a:prstGeom>
        </p:spPr>
        <p:txBody>
          <a:bodyPr wrap="square" rtlCol="0">
            <a:spAutoFit/>
          </a:bodyPr>
          <a:lstStyle/>
          <a:p>
            <a:pPr algn="ctr"/>
            <a:r>
              <a:rPr lang="en-US" b="1" i="0" dirty="0">
                <a:solidFill>
                  <a:schemeClr val="accent4">
                    <a:lumMod val="20000"/>
                    <a:lumOff val="80000"/>
                  </a:schemeClr>
                </a:solidFill>
                <a:effectLst/>
                <a:latin typeface="Helvetica Neue"/>
              </a:rPr>
              <a:t>LEVEL 1 ANALYSIS –UNIVARIATE ANALYSIS</a:t>
            </a:r>
          </a:p>
          <a:p>
            <a:pPr marL="0" indent="0" algn="ctr">
              <a:lnSpc>
                <a:spcPct val="100000"/>
              </a:lnSpc>
              <a:spcBef>
                <a:spcPts val="0"/>
              </a:spcBef>
              <a:buFontTx/>
              <a:buNone/>
            </a:pP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D4CF6F5B-6DDF-240D-2970-037D882E5272}"/>
              </a:ext>
            </a:extLst>
          </p:cNvPr>
          <p:cNvSpPr txBox="1"/>
          <p:nvPr/>
        </p:nvSpPr>
        <p:spPr>
          <a:xfrm>
            <a:off x="484633" y="4572000"/>
            <a:ext cx="2735646" cy="923330"/>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 Here We can see that airtel has the nearly highest Churn rate</a:t>
            </a:r>
          </a:p>
        </p:txBody>
      </p:sp>
      <p:sp>
        <p:nvSpPr>
          <p:cNvPr id="4" name="TextBox 3">
            <a:extLst>
              <a:ext uri="{FF2B5EF4-FFF2-40B4-BE49-F238E27FC236}">
                <a16:creationId xmlns:a16="http://schemas.microsoft.com/office/drawing/2014/main" id="{C2FB6725-142C-7203-278E-032610F92E47}"/>
              </a:ext>
            </a:extLst>
          </p:cNvPr>
          <p:cNvSpPr txBox="1"/>
          <p:nvPr/>
        </p:nvSpPr>
        <p:spPr>
          <a:xfrm>
            <a:off x="4189486" y="4386470"/>
            <a:ext cx="2608879" cy="1754326"/>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Here we can see that more number of customers lies in all age expect around 25,35 and 45 who have churned</a:t>
            </a:r>
          </a:p>
        </p:txBody>
      </p:sp>
      <p:pic>
        <p:nvPicPr>
          <p:cNvPr id="7" name="Picture 6" descr="A diagram of a company&#10;&#10;Description automatically generated">
            <a:extLst>
              <a:ext uri="{FF2B5EF4-FFF2-40B4-BE49-F238E27FC236}">
                <a16:creationId xmlns:a16="http://schemas.microsoft.com/office/drawing/2014/main" id="{DBEB7C35-E041-53AD-6C09-AA9A9521E3A5}"/>
              </a:ext>
            </a:extLst>
          </p:cNvPr>
          <p:cNvPicPr>
            <a:picLocks noChangeAspect="1"/>
          </p:cNvPicPr>
          <p:nvPr/>
        </p:nvPicPr>
        <p:blipFill>
          <a:blip r:embed="rId5"/>
          <a:stretch>
            <a:fillRect/>
          </a:stretch>
        </p:blipFill>
        <p:spPr>
          <a:xfrm>
            <a:off x="8012825" y="794813"/>
            <a:ext cx="3964249" cy="3357112"/>
          </a:xfrm>
          <a:prstGeom prst="rect">
            <a:avLst/>
          </a:prstGeom>
        </p:spPr>
      </p:pic>
      <p:sp>
        <p:nvSpPr>
          <p:cNvPr id="12" name="TextBox 11">
            <a:extLst>
              <a:ext uri="{FF2B5EF4-FFF2-40B4-BE49-F238E27FC236}">
                <a16:creationId xmlns:a16="http://schemas.microsoft.com/office/drawing/2014/main" id="{CE011830-4079-9D03-CC8C-F4DDAA96128D}"/>
              </a:ext>
            </a:extLst>
          </p:cNvPr>
          <p:cNvSpPr txBox="1"/>
          <p:nvPr/>
        </p:nvSpPr>
        <p:spPr>
          <a:xfrm>
            <a:off x="8471417" y="4572000"/>
            <a:ext cx="3004966" cy="923330"/>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 Here we can see that higher number of customer in Reliance Jio</a:t>
            </a:r>
          </a:p>
        </p:txBody>
      </p:sp>
    </p:spTree>
    <p:extLst>
      <p:ext uri="{BB962C8B-B14F-4D97-AF65-F5344CB8AC3E}">
        <p14:creationId xmlns:p14="http://schemas.microsoft.com/office/powerpoint/2010/main" val="7755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graph&#10;&#10;Description automatically generated">
            <a:extLst>
              <a:ext uri="{FF2B5EF4-FFF2-40B4-BE49-F238E27FC236}">
                <a16:creationId xmlns:a16="http://schemas.microsoft.com/office/drawing/2014/main" id="{801D31D7-890E-BE4D-47F8-FDF7A8D20A9A}"/>
              </a:ext>
            </a:extLst>
          </p:cNvPr>
          <p:cNvPicPr>
            <a:picLocks noChangeAspect="1"/>
          </p:cNvPicPr>
          <p:nvPr/>
        </p:nvPicPr>
        <p:blipFill>
          <a:blip r:embed="rId3"/>
          <a:stretch>
            <a:fillRect/>
          </a:stretch>
        </p:blipFill>
        <p:spPr>
          <a:xfrm>
            <a:off x="622038" y="995437"/>
            <a:ext cx="4985659" cy="344404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3409130-0626-5CE6-FE07-F1A6E88CED20}"/>
              </a:ext>
            </a:extLst>
          </p:cNvPr>
          <p:cNvPicPr>
            <a:picLocks noChangeAspect="1"/>
          </p:cNvPicPr>
          <p:nvPr/>
        </p:nvPicPr>
        <p:blipFill>
          <a:blip r:embed="rId4"/>
          <a:stretch>
            <a:fillRect/>
          </a:stretch>
        </p:blipFill>
        <p:spPr>
          <a:xfrm>
            <a:off x="5980830" y="990132"/>
            <a:ext cx="5563451" cy="3444041"/>
          </a:xfrm>
          <a:prstGeom prst="rect">
            <a:avLst/>
          </a:prstGeom>
        </p:spPr>
      </p:pic>
      <p:sp>
        <p:nvSpPr>
          <p:cNvPr id="14" name="TextBox 13">
            <a:extLst>
              <a:ext uri="{FF2B5EF4-FFF2-40B4-BE49-F238E27FC236}">
                <a16:creationId xmlns:a16="http://schemas.microsoft.com/office/drawing/2014/main" id="{64EC77A4-BF1D-CF23-7C25-F81E14DCD374}"/>
              </a:ext>
            </a:extLst>
          </p:cNvPr>
          <p:cNvSpPr txBox="1"/>
          <p:nvPr/>
        </p:nvSpPr>
        <p:spPr>
          <a:xfrm>
            <a:off x="2018430" y="150323"/>
            <a:ext cx="7924800" cy="646331"/>
          </a:xfrm>
          <a:prstGeom prst="rect">
            <a:avLst/>
          </a:prstGeom>
        </p:spPr>
        <p:txBody>
          <a:bodyPr wrap="square" rtlCol="0">
            <a:spAutoFit/>
          </a:bodyPr>
          <a:lstStyle/>
          <a:p>
            <a:pPr algn="ctr"/>
            <a:r>
              <a:rPr lang="en-US" b="1" i="0" dirty="0">
                <a:solidFill>
                  <a:schemeClr val="accent4">
                    <a:lumMod val="20000"/>
                    <a:lumOff val="80000"/>
                  </a:schemeClr>
                </a:solidFill>
                <a:effectLst/>
                <a:latin typeface="Helvetica Neue"/>
              </a:rPr>
              <a:t>LEVEL 2 ANALYSIS – BIVARIATE ANALYSIS</a:t>
            </a:r>
          </a:p>
          <a:p>
            <a:pPr marL="0" indent="0" algn="ctr">
              <a:lnSpc>
                <a:spcPct val="100000"/>
              </a:lnSpc>
              <a:spcBef>
                <a:spcPts val="0"/>
              </a:spcBef>
              <a:buFontTx/>
              <a:buNone/>
            </a:pP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04592698-4926-A0CF-67A6-50A61F6DAC70}"/>
              </a:ext>
            </a:extLst>
          </p:cNvPr>
          <p:cNvSpPr txBox="1"/>
          <p:nvPr/>
        </p:nvSpPr>
        <p:spPr>
          <a:xfrm>
            <a:off x="1033670" y="4823790"/>
            <a:ext cx="4161182" cy="646331"/>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Here we can see that more number of people are who churned are male.</a:t>
            </a:r>
          </a:p>
        </p:txBody>
      </p:sp>
      <p:sp>
        <p:nvSpPr>
          <p:cNvPr id="3" name="TextBox 2">
            <a:extLst>
              <a:ext uri="{FF2B5EF4-FFF2-40B4-BE49-F238E27FC236}">
                <a16:creationId xmlns:a16="http://schemas.microsoft.com/office/drawing/2014/main" id="{A4D817B8-FA59-0A17-95A1-FFDC41E97573}"/>
              </a:ext>
            </a:extLst>
          </p:cNvPr>
          <p:cNvSpPr txBox="1"/>
          <p:nvPr/>
        </p:nvSpPr>
        <p:spPr>
          <a:xfrm>
            <a:off x="6361043" y="4837043"/>
            <a:ext cx="4797287" cy="923330"/>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Here we can see that Most Churn likely to lies in Uttarakhand, Arunachal Pradesh, Jharkhand, Bihar and Rajasthan State.</a:t>
            </a:r>
          </a:p>
        </p:txBody>
      </p:sp>
    </p:spTree>
    <p:extLst>
      <p:ext uri="{BB962C8B-B14F-4D97-AF65-F5344CB8AC3E}">
        <p14:creationId xmlns:p14="http://schemas.microsoft.com/office/powerpoint/2010/main" val="328694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pic>
        <p:nvPicPr>
          <p:cNvPr id="4" name="Picture 3" descr="A screenshot of a graph&#10;&#10;Description automatically generated">
            <a:extLst>
              <a:ext uri="{FF2B5EF4-FFF2-40B4-BE49-F238E27FC236}">
                <a16:creationId xmlns:a16="http://schemas.microsoft.com/office/drawing/2014/main" id="{A8DEEE88-57E5-8524-8602-692C7F5A170F}"/>
              </a:ext>
            </a:extLst>
          </p:cNvPr>
          <p:cNvPicPr>
            <a:picLocks noChangeAspect="1"/>
          </p:cNvPicPr>
          <p:nvPr/>
        </p:nvPicPr>
        <p:blipFill>
          <a:blip r:embed="rId3"/>
          <a:stretch>
            <a:fillRect/>
          </a:stretch>
        </p:blipFill>
        <p:spPr>
          <a:xfrm>
            <a:off x="62964" y="1166081"/>
            <a:ext cx="3780167" cy="2504772"/>
          </a:xfrm>
          <a:prstGeom prst="rect">
            <a:avLst/>
          </a:prstGeom>
        </p:spPr>
      </p:pic>
      <p:pic>
        <p:nvPicPr>
          <p:cNvPr id="8" name="Picture 7" descr="A graph of a number of chum based on a gender&#10;&#10;Description automatically generated">
            <a:extLst>
              <a:ext uri="{FF2B5EF4-FFF2-40B4-BE49-F238E27FC236}">
                <a16:creationId xmlns:a16="http://schemas.microsoft.com/office/drawing/2014/main" id="{35E9AFB7-EA96-D855-BD37-93019B8FFCF5}"/>
              </a:ext>
            </a:extLst>
          </p:cNvPr>
          <p:cNvPicPr>
            <a:picLocks noChangeAspect="1"/>
          </p:cNvPicPr>
          <p:nvPr/>
        </p:nvPicPr>
        <p:blipFill>
          <a:blip r:embed="rId4"/>
          <a:stretch>
            <a:fillRect/>
          </a:stretch>
        </p:blipFill>
        <p:spPr>
          <a:xfrm>
            <a:off x="8084844" y="1166081"/>
            <a:ext cx="4015207" cy="2504772"/>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73FB2C45-AD3B-41E9-ADAB-F4C53DA762CD}"/>
              </a:ext>
            </a:extLst>
          </p:cNvPr>
          <p:cNvPicPr>
            <a:picLocks noChangeAspect="1"/>
          </p:cNvPicPr>
          <p:nvPr/>
        </p:nvPicPr>
        <p:blipFill>
          <a:blip r:embed="rId5"/>
          <a:stretch>
            <a:fillRect/>
          </a:stretch>
        </p:blipFill>
        <p:spPr>
          <a:xfrm>
            <a:off x="3949148" y="1166081"/>
            <a:ext cx="4044357" cy="2504772"/>
          </a:xfrm>
          <a:prstGeom prst="rect">
            <a:avLst/>
          </a:prstGeom>
        </p:spPr>
      </p:pic>
      <p:sp>
        <p:nvSpPr>
          <p:cNvPr id="2" name="TextBox 1">
            <a:extLst>
              <a:ext uri="{FF2B5EF4-FFF2-40B4-BE49-F238E27FC236}">
                <a16:creationId xmlns:a16="http://schemas.microsoft.com/office/drawing/2014/main" id="{69F75DE2-1F7B-E984-7182-7A353092C3FB}"/>
              </a:ext>
            </a:extLst>
          </p:cNvPr>
          <p:cNvSpPr txBox="1"/>
          <p:nvPr/>
        </p:nvSpPr>
        <p:spPr>
          <a:xfrm>
            <a:off x="583096" y="3962400"/>
            <a:ext cx="3140765" cy="1477328"/>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Looking at the graph we can say that customers who are using data between 8000 to 9000 nearly have churned.</a:t>
            </a:r>
          </a:p>
        </p:txBody>
      </p:sp>
      <p:sp>
        <p:nvSpPr>
          <p:cNvPr id="3" name="TextBox 2">
            <a:extLst>
              <a:ext uri="{FF2B5EF4-FFF2-40B4-BE49-F238E27FC236}">
                <a16:creationId xmlns:a16="http://schemas.microsoft.com/office/drawing/2014/main" id="{DFAC7DBB-365D-0E48-95F4-4DCECF9DA320}"/>
              </a:ext>
            </a:extLst>
          </p:cNvPr>
          <p:cNvSpPr txBox="1"/>
          <p:nvPr/>
        </p:nvSpPr>
        <p:spPr>
          <a:xfrm>
            <a:off x="8468141" y="4100899"/>
            <a:ext cx="3379736" cy="1200329"/>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Looking at the graph we can say that customers who have class made 70 to 90 around have more churn rate.</a:t>
            </a:r>
          </a:p>
        </p:txBody>
      </p:sp>
      <p:sp>
        <p:nvSpPr>
          <p:cNvPr id="5" name="TextBox 4">
            <a:extLst>
              <a:ext uri="{FF2B5EF4-FFF2-40B4-BE49-F238E27FC236}">
                <a16:creationId xmlns:a16="http://schemas.microsoft.com/office/drawing/2014/main" id="{78199E59-1219-EABB-7F94-DD3D164AEE0E}"/>
              </a:ext>
            </a:extLst>
          </p:cNvPr>
          <p:cNvSpPr txBox="1"/>
          <p:nvPr/>
        </p:nvSpPr>
        <p:spPr>
          <a:xfrm>
            <a:off x="4584821" y="3962400"/>
            <a:ext cx="3379736" cy="1477328"/>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Looking at the graph we can say that customers who have sent the messages more then 45 around have more churn rate.</a:t>
            </a:r>
          </a:p>
        </p:txBody>
      </p:sp>
      <p:sp>
        <p:nvSpPr>
          <p:cNvPr id="7" name="TextBox 6">
            <a:extLst>
              <a:ext uri="{FF2B5EF4-FFF2-40B4-BE49-F238E27FC236}">
                <a16:creationId xmlns:a16="http://schemas.microsoft.com/office/drawing/2014/main" id="{D64BC776-8A73-E8C5-489A-2882336AE002}"/>
              </a:ext>
            </a:extLst>
          </p:cNvPr>
          <p:cNvSpPr txBox="1"/>
          <p:nvPr/>
        </p:nvSpPr>
        <p:spPr>
          <a:xfrm>
            <a:off x="2981739" y="132522"/>
            <a:ext cx="6096000" cy="923330"/>
          </a:xfrm>
          <a:prstGeom prst="rect">
            <a:avLst/>
          </a:prstGeom>
        </p:spPr>
        <p:txBody>
          <a:bodyPr wrap="square" rtlCol="0">
            <a:spAutoFit/>
          </a:bodyPr>
          <a:lstStyle/>
          <a:p>
            <a:pPr algn="ctr"/>
            <a:r>
              <a:rPr lang="en-US" b="1" i="0" dirty="0">
                <a:solidFill>
                  <a:schemeClr val="accent4">
                    <a:lumMod val="20000"/>
                    <a:lumOff val="80000"/>
                  </a:schemeClr>
                </a:solidFill>
                <a:effectLst/>
                <a:latin typeface="Helvetica Neue"/>
              </a:rPr>
              <a:t>LEVEL 2 ANALYSIS – BIVARIATE ANALYSIS</a:t>
            </a:r>
          </a:p>
          <a:p>
            <a:pPr marL="0" indent="0" algn="ctr">
              <a:lnSpc>
                <a:spcPct val="100000"/>
              </a:lnSpc>
              <a:spcBef>
                <a:spcPts val="0"/>
              </a:spcBef>
              <a:buFontTx/>
              <a:buNone/>
            </a:pP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70803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pic>
        <p:nvPicPr>
          <p:cNvPr id="4" name="Picture 3" descr="A screenshot of a graph&#10;&#10;Description automatically generated">
            <a:extLst>
              <a:ext uri="{FF2B5EF4-FFF2-40B4-BE49-F238E27FC236}">
                <a16:creationId xmlns:a16="http://schemas.microsoft.com/office/drawing/2014/main" id="{FB34E12F-0410-300C-3138-A2F3FDFE5F90}"/>
              </a:ext>
            </a:extLst>
          </p:cNvPr>
          <p:cNvPicPr>
            <a:picLocks noChangeAspect="1"/>
          </p:cNvPicPr>
          <p:nvPr/>
        </p:nvPicPr>
        <p:blipFill>
          <a:blip r:embed="rId3"/>
          <a:stretch>
            <a:fillRect/>
          </a:stretch>
        </p:blipFill>
        <p:spPr>
          <a:xfrm>
            <a:off x="272176" y="778791"/>
            <a:ext cx="5261115" cy="4137227"/>
          </a:xfrm>
          <a:prstGeom prst="rect">
            <a:avLst/>
          </a:prstGeom>
        </p:spPr>
      </p:pic>
      <p:pic>
        <p:nvPicPr>
          <p:cNvPr id="3" name="Picture 2" descr="A screenshot of a graph&#10;&#10;Description automatically generated">
            <a:extLst>
              <a:ext uri="{FF2B5EF4-FFF2-40B4-BE49-F238E27FC236}">
                <a16:creationId xmlns:a16="http://schemas.microsoft.com/office/drawing/2014/main" id="{1A66CEB1-5E56-50DE-08F3-9977A93A0472}"/>
              </a:ext>
            </a:extLst>
          </p:cNvPr>
          <p:cNvPicPr>
            <a:picLocks noChangeAspect="1"/>
          </p:cNvPicPr>
          <p:nvPr/>
        </p:nvPicPr>
        <p:blipFill>
          <a:blip r:embed="rId4"/>
          <a:stretch>
            <a:fillRect/>
          </a:stretch>
        </p:blipFill>
        <p:spPr>
          <a:xfrm>
            <a:off x="6016488" y="778791"/>
            <a:ext cx="5857463" cy="4137227"/>
          </a:xfrm>
          <a:prstGeom prst="rect">
            <a:avLst/>
          </a:prstGeom>
        </p:spPr>
      </p:pic>
      <p:sp>
        <p:nvSpPr>
          <p:cNvPr id="2" name="TextBox 1">
            <a:extLst>
              <a:ext uri="{FF2B5EF4-FFF2-40B4-BE49-F238E27FC236}">
                <a16:creationId xmlns:a16="http://schemas.microsoft.com/office/drawing/2014/main" id="{BA9F95C5-41B4-AEF5-1F40-2201A2B04496}"/>
              </a:ext>
            </a:extLst>
          </p:cNvPr>
          <p:cNvSpPr txBox="1"/>
          <p:nvPr/>
        </p:nvSpPr>
        <p:spPr>
          <a:xfrm>
            <a:off x="3008240" y="122048"/>
            <a:ext cx="5751444" cy="923330"/>
          </a:xfrm>
          <a:prstGeom prst="rect">
            <a:avLst/>
          </a:prstGeom>
        </p:spPr>
        <p:txBody>
          <a:bodyPr wrap="square" rtlCol="0">
            <a:spAutoFit/>
          </a:bodyPr>
          <a:lstStyle/>
          <a:p>
            <a:pPr algn="ctr"/>
            <a:r>
              <a:rPr lang="en-US" b="1" i="0" dirty="0">
                <a:solidFill>
                  <a:schemeClr val="accent4">
                    <a:lumMod val="20000"/>
                    <a:lumOff val="80000"/>
                  </a:schemeClr>
                </a:solidFill>
                <a:effectLst/>
                <a:latin typeface="Helvetica Neue"/>
              </a:rPr>
              <a:t>LEVEL 2 ANALYSIS – BIVARIATE ANALYSIS</a:t>
            </a:r>
          </a:p>
          <a:p>
            <a:pPr marL="0" indent="0" algn="ctr">
              <a:lnSpc>
                <a:spcPct val="100000"/>
              </a:lnSpc>
              <a:spcBef>
                <a:spcPts val="0"/>
              </a:spcBef>
              <a:buFontTx/>
              <a:buNone/>
            </a:pPr>
            <a:endParaRPr lang="en-US" sz="1800" dirty="0">
              <a:solidFill>
                <a:schemeClr val="accent4">
                  <a:lumMod val="20000"/>
                  <a:lumOff val="80000"/>
                </a:schemeClr>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13CF3AB3-6F37-A014-773C-4E5F78474066}"/>
              </a:ext>
            </a:extLst>
          </p:cNvPr>
          <p:cNvSpPr txBox="1"/>
          <p:nvPr/>
        </p:nvSpPr>
        <p:spPr>
          <a:xfrm>
            <a:off x="6705601" y="5356723"/>
            <a:ext cx="4479234" cy="923330"/>
          </a:xfrm>
          <a:prstGeom prst="rect">
            <a:avLst/>
          </a:prstGeom>
        </p:spPr>
        <p:txBody>
          <a:bodyPr wrap="square" rtlCol="0">
            <a:spAutoFit/>
          </a:bodyPr>
          <a:lstStyle/>
          <a:p>
            <a:pPr marL="0" indent="0" algn="ctr">
              <a:lnSpc>
                <a:spcPct val="100000"/>
              </a:lnSpc>
              <a:spcBef>
                <a:spcPts val="0"/>
              </a:spcBef>
              <a:buFontTx/>
              <a:buNone/>
            </a:pPr>
            <a:r>
              <a:rPr lang="en-US" dirty="0">
                <a:solidFill>
                  <a:prstClr val="white"/>
                </a:solidFill>
                <a:latin typeface="Posterama" panose="020B0504020200020000" pitchFamily="34" charset="0"/>
                <a:ea typeface="微软雅黑"/>
                <a:cs typeface="Posterama" panose="020B0504020200020000" pitchFamily="34" charset="0"/>
              </a:rPr>
              <a:t>H</a:t>
            </a:r>
            <a:r>
              <a:rPr lang="en-US" sz="1800" dirty="0">
                <a:solidFill>
                  <a:prstClr val="white"/>
                </a:solidFill>
                <a:latin typeface="Posterama" panose="020B0504020200020000" pitchFamily="34" charset="0"/>
                <a:ea typeface="微软雅黑"/>
                <a:cs typeface="Posterama" panose="020B0504020200020000" pitchFamily="34" charset="0"/>
              </a:rPr>
              <a:t>ere we can see that </a:t>
            </a:r>
            <a:r>
              <a:rPr lang="en-US" sz="1800" dirty="0" err="1">
                <a:solidFill>
                  <a:prstClr val="white"/>
                </a:solidFill>
                <a:latin typeface="Posterama" panose="020B0504020200020000" pitchFamily="34" charset="0"/>
                <a:ea typeface="微软雅黑"/>
                <a:cs typeface="Posterama" panose="020B0504020200020000" pitchFamily="34" charset="0"/>
              </a:rPr>
              <a:t>num_depends</a:t>
            </a:r>
            <a:r>
              <a:rPr lang="en-US" sz="1800" dirty="0">
                <a:solidFill>
                  <a:prstClr val="white"/>
                </a:solidFill>
                <a:latin typeface="Posterama" panose="020B0504020200020000" pitchFamily="34" charset="0"/>
                <a:ea typeface="微软雅黑"/>
                <a:cs typeface="Posterama" panose="020B0504020200020000" pitchFamily="34" charset="0"/>
              </a:rPr>
              <a:t> 2 and 3 have more churn in comparison to others</a:t>
            </a:r>
          </a:p>
        </p:txBody>
      </p:sp>
      <p:sp>
        <p:nvSpPr>
          <p:cNvPr id="7" name="TextBox 6">
            <a:extLst>
              <a:ext uri="{FF2B5EF4-FFF2-40B4-BE49-F238E27FC236}">
                <a16:creationId xmlns:a16="http://schemas.microsoft.com/office/drawing/2014/main" id="{601DF4A7-79F2-07FB-ED75-32B15040F502}"/>
              </a:ext>
            </a:extLst>
          </p:cNvPr>
          <p:cNvSpPr txBox="1"/>
          <p:nvPr/>
        </p:nvSpPr>
        <p:spPr>
          <a:xfrm>
            <a:off x="854764" y="5335683"/>
            <a:ext cx="4028661" cy="1200329"/>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Here we can see that there are similar range of estimated salary who have churned from the telecom company.</a:t>
            </a:r>
          </a:p>
        </p:txBody>
      </p:sp>
    </p:spTree>
    <p:extLst>
      <p:ext uri="{BB962C8B-B14F-4D97-AF65-F5344CB8AC3E}">
        <p14:creationId xmlns:p14="http://schemas.microsoft.com/office/powerpoint/2010/main" val="16459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5" name="TextBox 4">
            <a:extLst>
              <a:ext uri="{FF2B5EF4-FFF2-40B4-BE49-F238E27FC236}">
                <a16:creationId xmlns:a16="http://schemas.microsoft.com/office/drawing/2014/main" id="{2D559239-2A10-84BE-FE6B-931B5277F3F2}"/>
              </a:ext>
            </a:extLst>
          </p:cNvPr>
          <p:cNvSpPr txBox="1"/>
          <p:nvPr/>
        </p:nvSpPr>
        <p:spPr>
          <a:xfrm>
            <a:off x="3048000" y="2970648"/>
            <a:ext cx="6096000"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2D92B73A-B22E-136D-9286-6087B74C4B35}"/>
              </a:ext>
            </a:extLst>
          </p:cNvPr>
          <p:cNvSpPr txBox="1"/>
          <p:nvPr/>
        </p:nvSpPr>
        <p:spPr>
          <a:xfrm>
            <a:off x="3200400" y="3123048"/>
            <a:ext cx="6096000" cy="369332"/>
          </a:xfrm>
          <a:prstGeom prst="rect">
            <a:avLst/>
          </a:prstGeom>
          <a:noFill/>
        </p:spPr>
        <p:txBody>
          <a:bodyPr wrap="square">
            <a:spAutoFit/>
          </a:bodyPr>
          <a:lstStyle/>
          <a:p>
            <a:endParaRPr lang="en-US" dirty="0"/>
          </a:p>
        </p:txBody>
      </p:sp>
      <p:sp>
        <p:nvSpPr>
          <p:cNvPr id="12" name="TextBox 11">
            <a:extLst>
              <a:ext uri="{FF2B5EF4-FFF2-40B4-BE49-F238E27FC236}">
                <a16:creationId xmlns:a16="http://schemas.microsoft.com/office/drawing/2014/main" id="{65BEFA9C-096C-492F-EF85-CD88B29B5A6E}"/>
              </a:ext>
            </a:extLst>
          </p:cNvPr>
          <p:cNvSpPr txBox="1"/>
          <p:nvPr/>
        </p:nvSpPr>
        <p:spPr>
          <a:xfrm>
            <a:off x="1211317" y="6166993"/>
            <a:ext cx="9416169"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20000"/>
                    <a:lumOff val="80000"/>
                  </a:schemeClr>
                </a:solidFill>
                <a:latin typeface="Posterama" panose="020B0504020200020000" pitchFamily="34" charset="0"/>
                <a:ea typeface="微软雅黑"/>
                <a:cs typeface="Posterama" panose="020B0504020200020000" pitchFamily="34" charset="0"/>
                <a:hlinkClick r:id="rId3">
                  <a:extLst>
                    <a:ext uri="{A12FA001-AC4F-418D-AE19-62706E023703}">
                      <ahyp:hlinkClr xmlns:ahyp="http://schemas.microsoft.com/office/drawing/2018/hyperlinkcolor" val="tx"/>
                    </a:ext>
                  </a:extLst>
                </a:hlinkClick>
              </a:rPr>
              <a:t>https://public.tableau.com/views/Simmi_Preplacement_Project_16956114290630/Dashboard1?:language=en-US&amp;publish=yes&amp;:display_count=n&amp;:origin=viz_share_link</a:t>
            </a:r>
            <a:endParaRPr lang="en-US" sz="1800" dirty="0">
              <a:solidFill>
                <a:schemeClr val="accent2">
                  <a:lumMod val="20000"/>
                  <a:lumOff val="80000"/>
                </a:schemeClr>
              </a:solidFill>
              <a:latin typeface="Posterama" panose="020B0504020200020000" pitchFamily="34" charset="0"/>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4F40DEE6-F7E1-1F1F-FCBB-9C9398E219C8}"/>
              </a:ext>
            </a:extLst>
          </p:cNvPr>
          <p:cNvPicPr>
            <a:picLocks noChangeAspect="1"/>
          </p:cNvPicPr>
          <p:nvPr/>
        </p:nvPicPr>
        <p:blipFill>
          <a:blip r:embed="rId4"/>
          <a:srcRect/>
          <a:stretch/>
        </p:blipFill>
        <p:spPr>
          <a:xfrm>
            <a:off x="752147" y="585337"/>
            <a:ext cx="10758572" cy="5581656"/>
          </a:xfrm>
          <a:prstGeom prst="rect">
            <a:avLst/>
          </a:prstGeom>
        </p:spPr>
      </p:pic>
      <p:sp>
        <p:nvSpPr>
          <p:cNvPr id="2" name="TextBox 1">
            <a:extLst>
              <a:ext uri="{FF2B5EF4-FFF2-40B4-BE49-F238E27FC236}">
                <a16:creationId xmlns:a16="http://schemas.microsoft.com/office/drawing/2014/main" id="{C34F55B6-08FE-5686-1D48-78FFA7CDED53}"/>
              </a:ext>
            </a:extLst>
          </p:cNvPr>
          <p:cNvSpPr txBox="1"/>
          <p:nvPr/>
        </p:nvSpPr>
        <p:spPr>
          <a:xfrm>
            <a:off x="2113722" y="110527"/>
            <a:ext cx="7182678" cy="369332"/>
          </a:xfrm>
          <a:prstGeom prst="rect">
            <a:avLst/>
          </a:prstGeom>
        </p:spPr>
        <p:txBody>
          <a:bodyPr wrap="square" rtlCol="0">
            <a:spAutoFit/>
          </a:bodyPr>
          <a:lstStyle/>
          <a:p>
            <a:pPr marL="0" indent="0" algn="ctr">
              <a:lnSpc>
                <a:spcPct val="100000"/>
              </a:lnSpc>
              <a:spcBef>
                <a:spcPts val="0"/>
              </a:spcBef>
              <a:buFontTx/>
              <a:buNone/>
            </a:pPr>
            <a:r>
              <a:rPr lang="en-US" sz="1800" b="1" dirty="0">
                <a:solidFill>
                  <a:schemeClr val="accent3">
                    <a:lumMod val="20000"/>
                    <a:lumOff val="80000"/>
                  </a:schemeClr>
                </a:solidFill>
                <a:latin typeface="Posterama" panose="020B0504020200020000" pitchFamily="34" charset="0"/>
                <a:ea typeface="微软雅黑"/>
                <a:cs typeface="Posterama" panose="020B0504020200020000" pitchFamily="34" charset="0"/>
              </a:rPr>
              <a:t>Tableau Dashboard based all questions</a:t>
            </a:r>
          </a:p>
        </p:txBody>
      </p:sp>
    </p:spTree>
    <p:extLst>
      <p:ext uri="{BB962C8B-B14F-4D97-AF65-F5344CB8AC3E}">
        <p14:creationId xmlns:p14="http://schemas.microsoft.com/office/powerpoint/2010/main" val="344737824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298</TotalTime>
  <Words>781</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等线</vt:lpstr>
      <vt:lpstr>Abadi</vt:lpstr>
      <vt:lpstr>Amasis MT Pro Black</vt:lpstr>
      <vt:lpstr>Arial</vt:lpstr>
      <vt:lpstr>Calibri</vt:lpstr>
      <vt:lpstr>Google Sans</vt:lpstr>
      <vt:lpstr>Helvetica Neue</vt:lpstr>
      <vt:lpstr>Posterama</vt:lpstr>
      <vt:lpstr>Posterama Text Black</vt:lpstr>
      <vt:lpstr>Posterama Text SemiBold</vt:lpstr>
      <vt:lpstr>Rockwell</vt:lpstr>
      <vt:lpstr>Ubuntu</vt:lpstr>
      <vt:lpstr>Wingdings</vt:lpstr>
      <vt:lpstr>Custom</vt:lpstr>
      <vt:lpstr>The Telecom Regulatory Authority TELECOM CHURN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 TELECOM CHURN HACKATHON</dc:title>
  <dc:creator>sony singh</dc:creator>
  <cp:lastModifiedBy>sony singh</cp:lastModifiedBy>
  <cp:revision>7</cp:revision>
  <dcterms:created xsi:type="dcterms:W3CDTF">2023-09-24T12:56:01Z</dcterms:created>
  <dcterms:modified xsi:type="dcterms:W3CDTF">2023-09-28T10:22:00Z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2023-09-24T14:03:43Z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8962ae41-0bf8-4da8-a435-ac8d2f92920b</vt:lpwstr>
  </property>
  <property fmtid="{D5CDD505-2E9C-101B-9397-08002B2CF9AE}" pid="8" name="MSIP_Label_defa4170-0d19-0005-0004-bc88714345d2_ActionId">
    <vt:lpwstr>a36200af-e4b5-41c4-ae59-09beed3e1801</vt:lpwstr>
  </property>
  <property fmtid="{D5CDD505-2E9C-101B-9397-08002B2CF9AE}" pid="9" name="MSIP_Label_defa4170-0d19-0005-0004-bc88714345d2_ContentBits">
    <vt:lpwstr>0</vt:lpwstr>
  </property>
</Properties>
</file>