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6" r:id="rId4"/>
    <p:sldId id="267" r:id="rId5"/>
    <p:sldId id="269" r:id="rId6"/>
    <p:sldId id="256" r:id="rId7"/>
    <p:sldId id="259" r:id="rId8"/>
    <p:sldId id="261" r:id="rId9"/>
    <p:sldId id="257" r:id="rId10"/>
    <p:sldId id="265" r:id="rId11"/>
    <p:sldId id="264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5162"/>
    <a:srgbClr val="12242B"/>
    <a:srgbClr val="EAEF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>
        <p:scale>
          <a:sx n="66" d="100"/>
          <a:sy n="66" d="100"/>
        </p:scale>
        <p:origin x="1504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45F52-5FB3-3184-6E4C-1037A278A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A7E0B7-25F2-C6C1-4028-9F745C915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6C6FA2-D962-1A39-37A9-2F52E6241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380C-9DB5-4528-880D-94EC5BA6E379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3F0C98-0470-FF0C-E75F-6B56BB66B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63A5D1-EC94-79E8-7AA9-405773DB1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6734-1B7D-45BC-9C22-4BA99011F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80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C5B1C6-3E81-14E2-A551-D238BB740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27C65B-A4D8-7BF4-BCEB-504B40271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440C40-963F-2B13-6AD2-53F9964AC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380C-9DB5-4528-880D-94EC5BA6E379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D7580A-906C-5E25-FF66-FBAED7A1B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7FF2C5-140A-2F05-A1B1-43EF4C329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6734-1B7D-45BC-9C22-4BA99011F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649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C25C032-40B1-9E21-B276-4E5F36F209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326BB5-2739-3185-FD4E-C1492682E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A05FCC-D3AD-23C1-7038-0B1FA0633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380C-9DB5-4528-880D-94EC5BA6E379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458F7F-66FE-CDD5-9431-0677358F8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598131-80FD-F403-B55C-8C2DEAC1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6734-1B7D-45BC-9C22-4BA99011F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813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4FC92-1065-B276-D34B-356B7B00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4D8F75-709C-A202-DAAB-3800AECAE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FB461A-4B4D-608E-4659-573C73F2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380C-9DB5-4528-880D-94EC5BA6E379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9603E9-F5CF-D8E5-8EE7-7A77EA89C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C720B4-C1F0-7BE5-7EC8-D91EE204B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6734-1B7D-45BC-9C22-4BA99011F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528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120314-A5E0-BD35-BEAF-6695217E6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60D0A7-C502-BD49-99B6-9E76BEB13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B4953-8531-CE92-CA03-DE53E7126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380C-9DB5-4528-880D-94EC5BA6E379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E7A2B8-3C0B-9D04-3496-C129CFD38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728738-A731-22A4-570A-126C2EBF4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6734-1B7D-45BC-9C22-4BA99011F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435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4B835F-91A4-FC2E-2105-897A461E5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BE7073-CDF5-61C4-7A70-1C66C31241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32D073-32BB-A7A6-4652-6B55ED406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144509-20B5-817A-5C33-6C46C9D6C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380C-9DB5-4528-880D-94EC5BA6E379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7F8C8F-F503-7FB0-4423-FFB221A74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5DED76-1B64-E76D-7859-2D4314F23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6734-1B7D-45BC-9C22-4BA99011F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292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35FCF-BA75-0A77-E581-7571CBFA9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D44197-ABDB-CFD0-16FD-426C9BEE4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4C26B0-E9ED-C1F6-1F71-61C713574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A4E5B9-CAA1-A2C2-473A-3E64A0068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08B8C6-CF24-3AAE-A612-C2AC260EED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173642-4BAB-8603-7404-0E72EFDDF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380C-9DB5-4528-880D-94EC5BA6E379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66DB0F5-60A2-5DA3-63A6-B62A73707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9CB0BC-A9F7-84B3-15B9-E93D3EA00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6734-1B7D-45BC-9C22-4BA99011F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108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2BFAF-CC43-F1C8-174B-B3BA0BCA4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57626A-29F5-B9C8-ED0A-A95B8B7F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380C-9DB5-4528-880D-94EC5BA6E379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08F27C-9414-F1EE-C7E0-C6572469B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FBEBD6-86D1-E5B8-E253-5BDF15F31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6734-1B7D-45BC-9C22-4BA99011F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1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300E5B8-A0A8-EA33-3577-648041D98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380C-9DB5-4528-880D-94EC5BA6E379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E08D80-2D67-2230-99B2-132A3B40C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90AC2C-6A6F-FD07-E985-CC5F419BE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6734-1B7D-45BC-9C22-4BA99011F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29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3D220-8E3D-E75C-1FE1-0F787AB0F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59A087-3923-24DC-3AD5-D4168CCE4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DC8BE2-7B33-A5E1-2CF9-1701133F6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2FA92A-6FD5-032A-1FCF-C8B2725BE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380C-9DB5-4528-880D-94EC5BA6E379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9C2B45-FBC4-0B73-6F38-E86A1E803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B280C1-F468-0337-A688-E3103F38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6734-1B7D-45BC-9C22-4BA99011F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726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AB689-F4A3-EEE5-3803-40DAF4083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5113BB-74BA-3E9F-095C-E812949A4A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AA0507-056D-7479-4CAA-CE4CF7671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F02DFA-B28A-23CD-A905-A7C769D97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9380C-9DB5-4528-880D-94EC5BA6E379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B0A8C1-D875-7542-17A6-AA7538208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132488-D0BC-B721-FF8B-080E9834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6734-1B7D-45BC-9C22-4BA99011F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007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775F77-EBC9-183B-5D18-800D54FA7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0E8F7E-FEF8-FB89-D204-6F90B7238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099265-A21E-51AA-C375-BE7AB86A7E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9380C-9DB5-4528-880D-94EC5BA6E379}" type="datetimeFigureOut">
              <a:rPr lang="ko-KR" altLang="en-US" smtClean="0"/>
              <a:t>2024-01-23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4C1EC3-43F7-BFAD-9FD7-86E84329D7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4D742F-75D4-4DBA-7B8B-20CE00FF19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B6734-1B7D-45BC-9C22-4BA99011F0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806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B5162"/>
            </a:gs>
            <a:gs pos="100000">
              <a:srgbClr val="12242B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7BC6CB-96DB-AC4B-20DE-5D634981F7BB}"/>
              </a:ext>
            </a:extLst>
          </p:cNvPr>
          <p:cNvSpPr txBox="1"/>
          <p:nvPr/>
        </p:nvSpPr>
        <p:spPr>
          <a:xfrm>
            <a:off x="537520" y="2434649"/>
            <a:ext cx="85632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>
                <a:solidFill>
                  <a:schemeClr val="bg1"/>
                </a:solidFill>
                <a:latin typeface="Rota" pitchFamily="50" charset="0"/>
              </a:rPr>
              <a:t>Deba Lab</a:t>
            </a:r>
            <a:endParaRPr lang="ko-KR" altLang="en-US" sz="8000">
              <a:solidFill>
                <a:schemeClr val="bg1"/>
              </a:solidFill>
              <a:latin typeface="Rota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92C89C-53EB-F0C7-C6E7-42CF3114F2F8}"/>
              </a:ext>
            </a:extLst>
          </p:cNvPr>
          <p:cNvSpPr txBox="1"/>
          <p:nvPr/>
        </p:nvSpPr>
        <p:spPr>
          <a:xfrm>
            <a:off x="537520" y="3601738"/>
            <a:ext cx="8563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무역학부 전공 소모임 </a:t>
            </a:r>
          </a:p>
        </p:txBody>
      </p:sp>
    </p:spTree>
    <p:extLst>
      <p:ext uri="{BB962C8B-B14F-4D97-AF65-F5344CB8AC3E}">
        <p14:creationId xmlns:p14="http://schemas.microsoft.com/office/powerpoint/2010/main" val="2349415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2F6826-3738-D443-77B4-061A6BAB1503}"/>
              </a:ext>
            </a:extLst>
          </p:cNvPr>
          <p:cNvSpPr txBox="1"/>
          <p:nvPr/>
        </p:nvSpPr>
        <p:spPr>
          <a:xfrm>
            <a:off x="3708573" y="3350125"/>
            <a:ext cx="5393489" cy="1307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･ </a:t>
            </a:r>
            <a:r>
              <a:rPr lang="ko-KR" altLang="en-US" sz="28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공모전 &gt; 논문 &gt; 창업 &gt; 프로젝트</a:t>
            </a:r>
            <a:endParaRPr lang="en-US" altLang="ko-KR" sz="280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･ </a:t>
            </a:r>
            <a:r>
              <a:rPr lang="ko-KR" altLang="en-US" sz="28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자격증</a:t>
            </a:r>
            <a:endParaRPr lang="en-US" altLang="ko-KR" sz="280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FB9B2D-14EA-1C42-AA75-F050129DC4DA}"/>
              </a:ext>
            </a:extLst>
          </p:cNvPr>
          <p:cNvSpPr txBox="1"/>
          <p:nvPr/>
        </p:nvSpPr>
        <p:spPr>
          <a:xfrm>
            <a:off x="2529979" y="2274381"/>
            <a:ext cx="71320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증명할 수 있는   </a:t>
            </a:r>
            <a:r>
              <a:rPr lang="en-US" altLang="ko-KR" sz="4000">
                <a:latin typeface="Rota Med" pitchFamily="50" charset="0"/>
              </a:rPr>
              <a:t>Outcome</a:t>
            </a:r>
            <a:endParaRPr lang="ko-KR" altLang="en-US" sz="4000">
              <a:latin typeface="Rota Med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D622B3-F30D-34C3-043F-D6AE263CAAC8}"/>
              </a:ext>
            </a:extLst>
          </p:cNvPr>
          <p:cNvSpPr txBox="1"/>
          <p:nvPr/>
        </p:nvSpPr>
        <p:spPr>
          <a:xfrm>
            <a:off x="432487" y="463748"/>
            <a:ext cx="2897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Rota Med" pitchFamily="50" charset="0"/>
              </a:rPr>
              <a:t>Study Contents</a:t>
            </a:r>
            <a:endParaRPr lang="ko-KR" altLang="en-US" sz="2400">
              <a:latin typeface="Rota Me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596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FB919BA-5F2C-8A6D-79CA-06617A0755B4}"/>
              </a:ext>
            </a:extLst>
          </p:cNvPr>
          <p:cNvSpPr txBox="1"/>
          <p:nvPr/>
        </p:nvSpPr>
        <p:spPr>
          <a:xfrm>
            <a:off x="821266" y="2143445"/>
            <a:ext cx="7594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>
                <a:latin typeface="Rota Med" pitchFamily="50" charset="0"/>
              </a:defRPr>
            </a:lvl1pPr>
          </a:lstStyle>
          <a:p>
            <a:r>
              <a:rPr lang="en-US" altLang="ko-KR" sz="2000"/>
              <a:t>Achievements of the Previous Term</a:t>
            </a:r>
            <a:endParaRPr lang="ko-KR" alt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0D8991-9F82-440D-E248-D40B284FCB92}"/>
              </a:ext>
            </a:extLst>
          </p:cNvPr>
          <p:cNvSpPr txBox="1"/>
          <p:nvPr/>
        </p:nvSpPr>
        <p:spPr>
          <a:xfrm>
            <a:off x="821266" y="1560978"/>
            <a:ext cx="3518302" cy="582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지난 기수 활동</a:t>
            </a:r>
          </a:p>
        </p:txBody>
      </p:sp>
      <p:pic>
        <p:nvPicPr>
          <p:cNvPr id="12" name="그림 11" descr="텍스트, 도표, 스크린샷, 번호이(가) 표시된 사진&#10;&#10;자동 생성된 설명">
            <a:extLst>
              <a:ext uri="{FF2B5EF4-FFF2-40B4-BE49-F238E27FC236}">
                <a16:creationId xmlns:a16="http://schemas.microsoft.com/office/drawing/2014/main" id="{2D10F46F-341D-4638-6065-1368DEC08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318" y="3008763"/>
            <a:ext cx="4876791" cy="2745453"/>
          </a:xfrm>
          <a:prstGeom prst="rect">
            <a:avLst/>
          </a:prstGeom>
        </p:spPr>
      </p:pic>
      <p:pic>
        <p:nvPicPr>
          <p:cNvPr id="14" name="그림 1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4F68490B-5DE0-2576-B291-BBCC1ABC2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707" y="3030155"/>
            <a:ext cx="4876792" cy="27187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477BD25-A928-7656-E25B-7DFCBBA4385C}"/>
              </a:ext>
            </a:extLst>
          </p:cNvPr>
          <p:cNvSpPr txBox="1"/>
          <p:nvPr/>
        </p:nvSpPr>
        <p:spPr>
          <a:xfrm>
            <a:off x="432487" y="463748"/>
            <a:ext cx="2897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Rota Med" pitchFamily="50" charset="0"/>
              </a:rPr>
              <a:t>Study Contents</a:t>
            </a:r>
            <a:endParaRPr lang="ko-KR" altLang="en-US" sz="2400">
              <a:latin typeface="Rota Me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501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3E1160-E75A-F181-8231-63CA55A15651}"/>
              </a:ext>
            </a:extLst>
          </p:cNvPr>
          <p:cNvSpPr txBox="1"/>
          <p:nvPr/>
        </p:nvSpPr>
        <p:spPr>
          <a:xfrm>
            <a:off x="432487" y="463748"/>
            <a:ext cx="2897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Rota Med" pitchFamily="50" charset="0"/>
              </a:rPr>
              <a:t>Study Contents</a:t>
            </a:r>
            <a:endParaRPr lang="ko-KR" altLang="en-US" sz="2400">
              <a:latin typeface="Rota Med" pitchFamily="50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AD03EB6-803E-7352-8ABE-2200A8F8B1CA}"/>
              </a:ext>
            </a:extLst>
          </p:cNvPr>
          <p:cNvSpPr/>
          <p:nvPr/>
        </p:nvSpPr>
        <p:spPr>
          <a:xfrm>
            <a:off x="4855945" y="1751797"/>
            <a:ext cx="2480109" cy="37923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423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82E67C-451A-1410-D0D9-7E0E3CAAF689}"/>
              </a:ext>
            </a:extLst>
          </p:cNvPr>
          <p:cNvSpPr txBox="1"/>
          <p:nvPr/>
        </p:nvSpPr>
        <p:spPr>
          <a:xfrm>
            <a:off x="3250857" y="2967335"/>
            <a:ext cx="5690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>
                <a:latin typeface="Rota Med" pitchFamily="50" charset="0"/>
              </a:rPr>
              <a:t>Study Purpose</a:t>
            </a:r>
            <a:endParaRPr lang="ko-KR" altLang="en-US" sz="5400">
              <a:latin typeface="Rota Me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711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0B34C0F-21DE-CDB2-EF17-7D85FF100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776" y="1507323"/>
            <a:ext cx="8996448" cy="42912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5F4F0E-7AB8-DD59-FF94-DA467D06E626}"/>
              </a:ext>
            </a:extLst>
          </p:cNvPr>
          <p:cNvSpPr txBox="1"/>
          <p:nvPr/>
        </p:nvSpPr>
        <p:spPr>
          <a:xfrm>
            <a:off x="432487" y="463748"/>
            <a:ext cx="2897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Rota Med" pitchFamily="50" charset="0"/>
              </a:rPr>
              <a:t>Study Purpose</a:t>
            </a:r>
            <a:endParaRPr lang="ko-KR" altLang="en-US" sz="2400">
              <a:latin typeface="Rota Med" pitchFamily="50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36C24A4-B015-12ED-A3C8-79B74180CC34}"/>
              </a:ext>
            </a:extLst>
          </p:cNvPr>
          <p:cNvSpPr/>
          <p:nvPr/>
        </p:nvSpPr>
        <p:spPr>
          <a:xfrm>
            <a:off x="7234881" y="1414647"/>
            <a:ext cx="3262183" cy="242212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604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4C2F52-40A8-53D2-F501-5C74FFFD4B89}"/>
              </a:ext>
            </a:extLst>
          </p:cNvPr>
          <p:cNvSpPr txBox="1"/>
          <p:nvPr/>
        </p:nvSpPr>
        <p:spPr>
          <a:xfrm>
            <a:off x="432487" y="463748"/>
            <a:ext cx="2897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Rota Med" pitchFamily="50" charset="0"/>
              </a:rPr>
              <a:t>Study Purpose</a:t>
            </a:r>
            <a:endParaRPr lang="ko-KR" altLang="en-US" sz="2400">
              <a:latin typeface="Rota Med" pitchFamily="50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A19C0A-004A-C554-C3C0-2C4446FB02F8}"/>
              </a:ext>
            </a:extLst>
          </p:cNvPr>
          <p:cNvSpPr txBox="1"/>
          <p:nvPr/>
        </p:nvSpPr>
        <p:spPr>
          <a:xfrm>
            <a:off x="449076" y="1094690"/>
            <a:ext cx="5142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highlight>
                  <a:srgbClr val="2B5162"/>
                </a:highlight>
                <a:latin typeface="Rota Med" pitchFamily="50" charset="0"/>
              </a:rPr>
              <a:t>Data(Business) Analyst </a:t>
            </a:r>
            <a:r>
              <a:rPr lang="ko-KR" altLang="en-US" sz="2800">
                <a:solidFill>
                  <a:schemeClr val="bg1"/>
                </a:solidFill>
                <a:highlight>
                  <a:srgbClr val="2B5162"/>
                </a:highlight>
                <a:latin typeface="Rota Med" pitchFamily="50" charset="0"/>
              </a:rPr>
              <a:t>란</a:t>
            </a:r>
            <a:r>
              <a:rPr lang="en-US" altLang="ko-KR" sz="2800">
                <a:solidFill>
                  <a:schemeClr val="bg1"/>
                </a:solidFill>
                <a:highlight>
                  <a:srgbClr val="2B5162"/>
                </a:highlight>
                <a:latin typeface="Rota Med" pitchFamily="50" charset="0"/>
              </a:rPr>
              <a:t>?</a:t>
            </a:r>
            <a:endParaRPr lang="ko-KR" altLang="en-US" sz="2800">
              <a:solidFill>
                <a:schemeClr val="bg1"/>
              </a:solidFill>
              <a:highlight>
                <a:srgbClr val="2B5162"/>
              </a:highlight>
              <a:latin typeface="Rota Med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A6EF3E-0EA1-65E2-A352-B59BBC972ADD}"/>
              </a:ext>
            </a:extLst>
          </p:cNvPr>
          <p:cNvSpPr txBox="1"/>
          <p:nvPr/>
        </p:nvSpPr>
        <p:spPr>
          <a:xfrm>
            <a:off x="6688494" y="2649286"/>
            <a:ext cx="45316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분석 및 모니터링</a:t>
            </a:r>
            <a:endParaRPr lang="en-US" altLang="ko-KR" sz="280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endParaRPr lang="en-US" altLang="ko-KR" sz="280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r>
              <a:rPr lang="ko-KR" altLang="en-US" sz="28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제품</a:t>
            </a:r>
            <a:r>
              <a:rPr lang="en-US" altLang="ko-KR" sz="28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(</a:t>
            </a:r>
            <a:r>
              <a:rPr lang="ko-KR" altLang="en-US" sz="28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서비스</a:t>
            </a:r>
            <a:r>
              <a:rPr lang="en-US" altLang="ko-KR" sz="28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) </a:t>
            </a:r>
            <a:r>
              <a:rPr lang="ko-KR" altLang="en-US" sz="28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개선</a:t>
            </a:r>
            <a:endParaRPr lang="en-US" altLang="ko-KR" sz="280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endParaRPr lang="en-US" altLang="ko-KR" sz="280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r>
              <a:rPr lang="ko-KR" altLang="en-US" sz="28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향후 제품</a:t>
            </a:r>
            <a:r>
              <a:rPr lang="en-US" altLang="ko-KR" sz="28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(</a:t>
            </a:r>
            <a:r>
              <a:rPr lang="ko-KR" altLang="en-US" sz="28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서비스</a:t>
            </a:r>
            <a:r>
              <a:rPr lang="en-US" altLang="ko-KR" sz="28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) </a:t>
            </a:r>
            <a:r>
              <a:rPr lang="ko-KR" altLang="en-US" sz="28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수요 예측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44563E-AD89-4EED-46A9-2BE601A3CAA6}"/>
              </a:ext>
            </a:extLst>
          </p:cNvPr>
          <p:cNvSpPr txBox="1"/>
          <p:nvPr/>
        </p:nvSpPr>
        <p:spPr>
          <a:xfrm>
            <a:off x="2243322" y="3511061"/>
            <a:ext cx="2953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데이터를 분석하여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6621F38-F841-287D-3F76-F405F7E8645F}"/>
              </a:ext>
            </a:extLst>
          </p:cNvPr>
          <p:cNvCxnSpPr/>
          <p:nvPr/>
        </p:nvCxnSpPr>
        <p:spPr>
          <a:xfrm flipV="1">
            <a:off x="5300133" y="3048000"/>
            <a:ext cx="1058334" cy="724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1C78CA8-C658-BD1B-930C-A9CDAF113756}"/>
              </a:ext>
            </a:extLst>
          </p:cNvPr>
          <p:cNvCxnSpPr>
            <a:cxnSpLocks/>
          </p:cNvCxnSpPr>
          <p:nvPr/>
        </p:nvCxnSpPr>
        <p:spPr>
          <a:xfrm>
            <a:off x="5300133" y="3772670"/>
            <a:ext cx="10943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FC7939C-6A7F-E469-6CA2-BE52F3DBF3D3}"/>
              </a:ext>
            </a:extLst>
          </p:cNvPr>
          <p:cNvCxnSpPr>
            <a:cxnSpLocks/>
          </p:cNvCxnSpPr>
          <p:nvPr/>
        </p:nvCxnSpPr>
        <p:spPr>
          <a:xfrm>
            <a:off x="5300133" y="3772670"/>
            <a:ext cx="1058334" cy="724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981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6B1C08B-3CDD-D05D-61F1-AF329C459E10}"/>
              </a:ext>
            </a:extLst>
          </p:cNvPr>
          <p:cNvSpPr txBox="1"/>
          <p:nvPr/>
        </p:nvSpPr>
        <p:spPr>
          <a:xfrm>
            <a:off x="432487" y="463748"/>
            <a:ext cx="2897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Rota Med" pitchFamily="50" charset="0"/>
              </a:rPr>
              <a:t>Study Purpose</a:t>
            </a:r>
            <a:endParaRPr lang="ko-KR" altLang="en-US" sz="2400">
              <a:latin typeface="Rota Med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2651B5-2C15-DAB2-FE07-7F500F359375}"/>
              </a:ext>
            </a:extLst>
          </p:cNvPr>
          <p:cNvSpPr txBox="1"/>
          <p:nvPr/>
        </p:nvSpPr>
        <p:spPr>
          <a:xfrm>
            <a:off x="449076" y="1094690"/>
            <a:ext cx="5142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chemeClr val="bg1"/>
                </a:solidFill>
                <a:highlight>
                  <a:srgbClr val="2B5162"/>
                </a:highlight>
                <a:latin typeface="Rota Med" pitchFamily="50" charset="0"/>
              </a:rPr>
              <a:t>Data(Business) Analyst </a:t>
            </a:r>
            <a:r>
              <a:rPr lang="ko-KR" altLang="en-US" sz="2800">
                <a:solidFill>
                  <a:schemeClr val="bg1"/>
                </a:solidFill>
                <a:highlight>
                  <a:srgbClr val="2B5162"/>
                </a:highlight>
                <a:latin typeface="Rota Med" pitchFamily="50" charset="0"/>
              </a:rPr>
              <a:t>란</a:t>
            </a:r>
            <a:r>
              <a:rPr lang="en-US" altLang="ko-KR" sz="2800">
                <a:solidFill>
                  <a:schemeClr val="bg1"/>
                </a:solidFill>
                <a:highlight>
                  <a:srgbClr val="2B5162"/>
                </a:highlight>
                <a:latin typeface="Rota Med" pitchFamily="50" charset="0"/>
              </a:rPr>
              <a:t>?</a:t>
            </a:r>
            <a:endParaRPr lang="ko-KR" altLang="en-US" sz="2800">
              <a:solidFill>
                <a:schemeClr val="bg1"/>
              </a:solidFill>
              <a:highlight>
                <a:srgbClr val="2B5162"/>
              </a:highlight>
              <a:latin typeface="Rota Med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27D443-7E6F-424B-6B14-12C201369FEB}"/>
              </a:ext>
            </a:extLst>
          </p:cNvPr>
          <p:cNvSpPr txBox="1"/>
          <p:nvPr/>
        </p:nvSpPr>
        <p:spPr>
          <a:xfrm>
            <a:off x="6707744" y="3813943"/>
            <a:ext cx="45316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분석 및 모니터링</a:t>
            </a:r>
            <a:endParaRPr lang="en-US" altLang="ko-KR" sz="280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endParaRPr lang="en-US" altLang="ko-KR" sz="280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r>
              <a:rPr lang="ko-KR" altLang="en-US" sz="28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제품</a:t>
            </a:r>
            <a:r>
              <a:rPr lang="en-US" altLang="ko-KR" sz="28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(</a:t>
            </a:r>
            <a:r>
              <a:rPr lang="ko-KR" altLang="en-US" sz="28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서비스</a:t>
            </a:r>
            <a:r>
              <a:rPr lang="en-US" altLang="ko-KR" sz="28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) </a:t>
            </a:r>
            <a:r>
              <a:rPr lang="ko-KR" altLang="en-US" sz="28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개선</a:t>
            </a:r>
            <a:endParaRPr lang="en-US" altLang="ko-KR" sz="280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endParaRPr lang="en-US" altLang="ko-KR" sz="280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r>
              <a:rPr lang="ko-KR" altLang="en-US" sz="28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향후 제품</a:t>
            </a:r>
            <a:r>
              <a:rPr lang="en-US" altLang="ko-KR" sz="28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(</a:t>
            </a:r>
            <a:r>
              <a:rPr lang="ko-KR" altLang="en-US" sz="28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서비스</a:t>
            </a:r>
            <a:r>
              <a:rPr lang="en-US" altLang="ko-KR" sz="28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) </a:t>
            </a:r>
            <a:r>
              <a:rPr lang="ko-KR" altLang="en-US" sz="28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수요 예측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7509F9-C47C-F741-E0DE-DAA5DF5627E2}"/>
              </a:ext>
            </a:extLst>
          </p:cNvPr>
          <p:cNvSpPr txBox="1"/>
          <p:nvPr/>
        </p:nvSpPr>
        <p:spPr>
          <a:xfrm>
            <a:off x="2262572" y="4675718"/>
            <a:ext cx="2953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데이터를 분석하여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8F1B0DA-12D3-B6E1-2BF8-F98EB7E3B2CA}"/>
              </a:ext>
            </a:extLst>
          </p:cNvPr>
          <p:cNvCxnSpPr/>
          <p:nvPr/>
        </p:nvCxnSpPr>
        <p:spPr>
          <a:xfrm flipV="1">
            <a:off x="5319383" y="4212657"/>
            <a:ext cx="1058334" cy="724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AB86FDD-7637-DEEA-5984-2E859FE0DF7A}"/>
              </a:ext>
            </a:extLst>
          </p:cNvPr>
          <p:cNvCxnSpPr>
            <a:cxnSpLocks/>
          </p:cNvCxnSpPr>
          <p:nvPr/>
        </p:nvCxnSpPr>
        <p:spPr>
          <a:xfrm>
            <a:off x="5319383" y="4937327"/>
            <a:ext cx="10943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C9DACA1-73A5-5220-DAC8-D00A66524282}"/>
              </a:ext>
            </a:extLst>
          </p:cNvPr>
          <p:cNvCxnSpPr>
            <a:cxnSpLocks/>
          </p:cNvCxnSpPr>
          <p:nvPr/>
        </p:nvCxnSpPr>
        <p:spPr>
          <a:xfrm>
            <a:off x="5319383" y="4937327"/>
            <a:ext cx="1058334" cy="724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0E6A912-338E-B638-881E-DC27A61BD0E9}"/>
              </a:ext>
            </a:extLst>
          </p:cNvPr>
          <p:cNvSpPr txBox="1"/>
          <p:nvPr/>
        </p:nvSpPr>
        <p:spPr>
          <a:xfrm>
            <a:off x="3910581" y="2509323"/>
            <a:ext cx="4370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기획가</a:t>
            </a:r>
            <a:r>
              <a:rPr lang="en-US" altLang="ko-KR" sz="32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, </a:t>
            </a:r>
            <a:r>
              <a:rPr lang="ko-KR" altLang="en-US" sz="32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분석가적 성향</a:t>
            </a:r>
          </a:p>
        </p:txBody>
      </p:sp>
    </p:spTree>
    <p:extLst>
      <p:ext uri="{BB962C8B-B14F-4D97-AF65-F5344CB8AC3E}">
        <p14:creationId xmlns:p14="http://schemas.microsoft.com/office/powerpoint/2010/main" val="3360902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EA5248-9086-13DE-940B-B648A0FFC54D}"/>
              </a:ext>
            </a:extLst>
          </p:cNvPr>
          <p:cNvSpPr txBox="1"/>
          <p:nvPr/>
        </p:nvSpPr>
        <p:spPr>
          <a:xfrm>
            <a:off x="432487" y="463748"/>
            <a:ext cx="2897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Rota Med" pitchFamily="50" charset="0"/>
              </a:rPr>
              <a:t>Study Purpose</a:t>
            </a:r>
            <a:endParaRPr lang="ko-KR" altLang="en-US" sz="2400">
              <a:latin typeface="Rota Med" pitchFamily="50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B6319C-511C-5201-2CB1-00B3A2E4D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27" y="1940011"/>
            <a:ext cx="4975629" cy="33813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8D0C056-6219-2CF3-7FAE-66B8F66AB7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51" r="8378"/>
          <a:stretch/>
        </p:blipFill>
        <p:spPr>
          <a:xfrm>
            <a:off x="6512035" y="1940011"/>
            <a:ext cx="4975630" cy="338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128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8436033E-B1F5-6441-CB27-6B0F53B2D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689" y="1715154"/>
            <a:ext cx="6422630" cy="40774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9235F1-8AC2-C47D-0513-552C9A31C367}"/>
              </a:ext>
            </a:extLst>
          </p:cNvPr>
          <p:cNvSpPr txBox="1"/>
          <p:nvPr/>
        </p:nvSpPr>
        <p:spPr>
          <a:xfrm>
            <a:off x="432487" y="463748"/>
            <a:ext cx="2897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Rota Med" pitchFamily="50" charset="0"/>
              </a:rPr>
              <a:t>Study Purpose</a:t>
            </a:r>
            <a:endParaRPr lang="ko-KR" altLang="en-US" sz="2400">
              <a:latin typeface="Rota Med" pitchFamily="50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3E85542-DE12-27ED-2F53-4C6896722887}"/>
              </a:ext>
            </a:extLst>
          </p:cNvPr>
          <p:cNvSpPr/>
          <p:nvPr/>
        </p:nvSpPr>
        <p:spPr>
          <a:xfrm>
            <a:off x="2985186" y="3556000"/>
            <a:ext cx="6221627" cy="1260389"/>
          </a:xfrm>
          <a:prstGeom prst="rect">
            <a:avLst/>
          </a:prstGeom>
          <a:noFill/>
          <a:ln w="38100">
            <a:solidFill>
              <a:srgbClr val="12242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283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82E67C-451A-1410-D0D9-7E0E3CAAF689}"/>
              </a:ext>
            </a:extLst>
          </p:cNvPr>
          <p:cNvSpPr txBox="1"/>
          <p:nvPr/>
        </p:nvSpPr>
        <p:spPr>
          <a:xfrm>
            <a:off x="3250857" y="2967335"/>
            <a:ext cx="5690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>
                <a:latin typeface="Rota Med" pitchFamily="50" charset="0"/>
              </a:rPr>
              <a:t>Study Contents</a:t>
            </a:r>
            <a:endParaRPr lang="ko-KR" altLang="en-US" sz="5400">
              <a:latin typeface="Rota Me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222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18D24F6-D9C9-2356-7FDC-0A05E06346B6}"/>
              </a:ext>
            </a:extLst>
          </p:cNvPr>
          <p:cNvSpPr txBox="1"/>
          <p:nvPr/>
        </p:nvSpPr>
        <p:spPr>
          <a:xfrm>
            <a:off x="6748961" y="3049515"/>
            <a:ext cx="4753005" cy="11335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･ </a:t>
            </a:r>
            <a:r>
              <a:rPr lang="ko-KR" altLang="en-US" sz="24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공모전 &gt; 논문 &gt; 창업 &gt; 프로젝트</a:t>
            </a:r>
            <a:endParaRPr lang="en-US" altLang="ko-KR" sz="240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･ </a:t>
            </a:r>
            <a:r>
              <a:rPr lang="ko-KR" altLang="en-US" sz="24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자격증</a:t>
            </a:r>
            <a:endParaRPr lang="en-US" altLang="ko-KR" sz="240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361A2D-7331-E299-F3D0-64698D40F6C5}"/>
              </a:ext>
            </a:extLst>
          </p:cNvPr>
          <p:cNvSpPr txBox="1"/>
          <p:nvPr/>
        </p:nvSpPr>
        <p:spPr>
          <a:xfrm>
            <a:off x="1020919" y="2528669"/>
            <a:ext cx="5690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latin typeface="Rota Med" pitchFamily="50" charset="0"/>
              </a:rPr>
              <a:t>1. Basic Study</a:t>
            </a:r>
            <a:endParaRPr lang="ko-KR" altLang="en-US" sz="3600">
              <a:latin typeface="Rota Med" pitchFamily="50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336085-2613-7141-7A8D-F5E63F1D32F2}"/>
              </a:ext>
            </a:extLst>
          </p:cNvPr>
          <p:cNvSpPr txBox="1"/>
          <p:nvPr/>
        </p:nvSpPr>
        <p:spPr>
          <a:xfrm>
            <a:off x="6711205" y="2467112"/>
            <a:ext cx="3630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latin typeface="Rota Med" pitchFamily="50" charset="0"/>
              </a:rPr>
              <a:t>2. Outcome</a:t>
            </a:r>
            <a:endParaRPr lang="ko-KR" altLang="en-US" sz="3600">
              <a:latin typeface="Rota Med" pitchFamily="50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FDE058-622F-6679-18F1-4E77ECEAAE45}"/>
              </a:ext>
            </a:extLst>
          </p:cNvPr>
          <p:cNvSpPr txBox="1"/>
          <p:nvPr/>
        </p:nvSpPr>
        <p:spPr>
          <a:xfrm>
            <a:off x="1020918" y="3113443"/>
            <a:ext cx="5149489" cy="11335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･</a:t>
            </a:r>
            <a:r>
              <a:rPr lang="ko-KR" altLang="en-US" sz="24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데이터 분석 툴</a:t>
            </a:r>
            <a:r>
              <a:rPr lang="en-US" altLang="ko-KR" sz="24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(</a:t>
            </a:r>
            <a:r>
              <a:rPr lang="ko-KR" altLang="en-US" sz="24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파이썬</a:t>
            </a:r>
            <a:r>
              <a:rPr lang="en-US" altLang="ko-KR" sz="24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, R, </a:t>
            </a:r>
            <a:r>
              <a:rPr lang="ko-KR" altLang="en-US" sz="24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엑셀</a:t>
            </a:r>
            <a:r>
              <a:rPr lang="en-US" altLang="ko-KR" sz="24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400">
                <a:latin typeface="Gothic A1 Medium" pitchFamily="2" charset="-127"/>
                <a:ea typeface="Gothic A1 Medium" pitchFamily="2" charset="-127"/>
                <a:cs typeface="Gothic A1 Medium" pitchFamily="2" charset="-127"/>
              </a:rPr>
              <a:t>･</a:t>
            </a:r>
            <a:r>
              <a:rPr lang="ko-KR" altLang="en-US" sz="24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김경원 교수님 강좌</a:t>
            </a:r>
            <a:r>
              <a:rPr lang="en-US" altLang="ko-KR" sz="24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</a:t>
            </a:r>
            <a:r>
              <a:rPr lang="ko-KR" altLang="en-US" sz="24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및 외부 소스 활용</a:t>
            </a:r>
            <a:r>
              <a:rPr lang="en-US" altLang="ko-KR" sz="24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</a:t>
            </a:r>
            <a:endParaRPr lang="ko-KR" altLang="en-US" sz="240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9D7BB6-C481-8EBE-BB39-184B83A5BB4B}"/>
              </a:ext>
            </a:extLst>
          </p:cNvPr>
          <p:cNvSpPr txBox="1"/>
          <p:nvPr/>
        </p:nvSpPr>
        <p:spPr>
          <a:xfrm>
            <a:off x="432487" y="463748"/>
            <a:ext cx="2897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Rota Med" pitchFamily="50" charset="0"/>
              </a:rPr>
              <a:t>Study Contents</a:t>
            </a:r>
            <a:endParaRPr lang="ko-KR" altLang="en-US" sz="2400">
              <a:latin typeface="Rota Me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751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137</Words>
  <Application>Microsoft Office PowerPoint</Application>
  <PresentationFormat>와이드스크린</PresentationFormat>
  <Paragraphs>39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Gothic A1 Medium</vt:lpstr>
      <vt:lpstr>Pretendard Light</vt:lpstr>
      <vt:lpstr>Pretendard Medium</vt:lpstr>
      <vt:lpstr>맑은 고딕</vt:lpstr>
      <vt:lpstr>Arial</vt:lpstr>
      <vt:lpstr>Rota</vt:lpstr>
      <vt:lpstr>Rota Med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장민재/무역학부</dc:creator>
  <cp:lastModifiedBy>장민재/무역학부</cp:lastModifiedBy>
  <cp:revision>7</cp:revision>
  <dcterms:created xsi:type="dcterms:W3CDTF">2024-01-21T06:34:21Z</dcterms:created>
  <dcterms:modified xsi:type="dcterms:W3CDTF">2024-01-23T06:07:45Z</dcterms:modified>
</cp:coreProperties>
</file>