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72" r:id="rId2"/>
    <p:sldId id="367" r:id="rId3"/>
    <p:sldId id="370" r:id="rId4"/>
    <p:sldId id="371" r:id="rId5"/>
    <p:sldId id="369" r:id="rId6"/>
    <p:sldId id="365" r:id="rId7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0423" autoAdjust="0"/>
  </p:normalViewPr>
  <p:slideViewPr>
    <p:cSldViewPr snapToGrid="0">
      <p:cViewPr varScale="1">
        <p:scale>
          <a:sx n="92" d="100"/>
          <a:sy n="92" d="100"/>
        </p:scale>
        <p:origin x="1137" y="51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BAE1EF43-5B23-1754-FDCC-F8942711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9D6380E-D328-EF88-18E2-88AEB2BC9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A7A79743-D0B7-43E1-C3B1-0E1D3A32A9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08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8D6BA330-23B8-F760-0A76-C3D7FFA7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87968D2-CC12-78B3-4C68-498D2BC41C3E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5898717B-FB10-775E-F108-8E47309100A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8C001949-097F-D3F4-DBA9-D80CD42423D8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379858C0-4351-C5DC-E37E-DD8690F69DAB}"/>
              </a:ext>
            </a:extLst>
          </p:cNvPr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79934BCB-66EE-3C98-4AD0-6B242313D549}"/>
              </a:ext>
            </a:extLst>
          </p:cNvPr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>
            <a:extLst>
              <a:ext uri="{FF2B5EF4-FFF2-40B4-BE49-F238E27FC236}">
                <a16:creationId xmlns:a16="http://schemas.microsoft.com/office/drawing/2014/main" id="{2A7E659A-7D3A-AAC8-A05D-A83521BE3382}"/>
              </a:ext>
            </a:extLst>
          </p:cNvPr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>
            <a:extLst>
              <a:ext uri="{FF2B5EF4-FFF2-40B4-BE49-F238E27FC236}">
                <a16:creationId xmlns:a16="http://schemas.microsoft.com/office/drawing/2014/main" id="{6E4A68BD-514F-D12A-4F9E-9014C4F87716}"/>
              </a:ext>
            </a:extLst>
          </p:cNvPr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CC4FC95D-2FE7-304C-A836-D951E6867A4B}"/>
              </a:ext>
            </a:extLst>
          </p:cNvPr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ABAECF0B-912F-A781-2EB6-68345587DB82}"/>
              </a:ext>
            </a:extLst>
          </p:cNvPr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A396626-1ADE-5AA0-CC6A-67452AD2E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B485AA15-4A9C-9F40-FB93-BE8210CE5D84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3BB4752-03C4-AED7-02A5-9597DE7AACE8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5598CE9-8BA2-8C48-7612-2A715616956F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3C421CB-332D-46B9-7D30-1EB9F726250C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8F7226-4E4B-BE66-94FA-9102EE805DEC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17C4A2CC-4D08-EB54-ACEB-02143258CB50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3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302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종속변수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기부여부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사회일반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사회조사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사회참여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문화와여가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소득과소비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노동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2021~2023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525036" y="4884519"/>
            <a:ext cx="3809381" cy="11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</a:t>
            </a:r>
            <a:r>
              <a:rPr lang="ko-KR" altLang="en-US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Line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이상적인 방향이며 개인별 맞춤 분기별 선택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!)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578" name="화살표: 갈매기형 수장 577">
            <a:extLst>
              <a:ext uri="{FF2B5EF4-FFF2-40B4-BE49-F238E27FC236}">
                <a16:creationId xmlns:a16="http://schemas.microsoft.com/office/drawing/2014/main" id="{F2D9B29E-711C-E92C-D3FC-DFADA77AB9CE}"/>
              </a:ext>
            </a:extLst>
          </p:cNvPr>
          <p:cNvSpPr/>
          <p:nvPr/>
        </p:nvSpPr>
        <p:spPr>
          <a:xfrm>
            <a:off x="105509" y="1713768"/>
            <a:ext cx="2342874" cy="515566"/>
          </a:xfrm>
          <a:prstGeom prst="chevr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F3503539-3AFB-8E69-7B80-95937887FEDE}"/>
              </a:ext>
            </a:extLst>
          </p:cNvPr>
          <p:cNvSpPr txBox="1"/>
          <p:nvPr/>
        </p:nvSpPr>
        <p:spPr>
          <a:xfrm>
            <a:off x="38160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3Q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588" name="직선 화살표 연결선 587">
            <a:extLst>
              <a:ext uri="{FF2B5EF4-FFF2-40B4-BE49-F238E27FC236}">
                <a16:creationId xmlns:a16="http://schemas.microsoft.com/office/drawing/2014/main" id="{F57A510E-6338-5263-DAAA-BDBFACDB3A0A}"/>
              </a:ext>
            </a:extLst>
          </p:cNvPr>
          <p:cNvCxnSpPr>
            <a:cxnSpLocks/>
          </p:cNvCxnSpPr>
          <p:nvPr/>
        </p:nvCxnSpPr>
        <p:spPr>
          <a:xfrm>
            <a:off x="1276946" y="2288085"/>
            <a:ext cx="0" cy="257288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66">
            <a:extLst>
              <a:ext uri="{FF2B5EF4-FFF2-40B4-BE49-F238E27FC236}">
                <a16:creationId xmlns:a16="http://schemas.microsoft.com/office/drawing/2014/main" id="{B59D5234-CB93-F6AC-0C35-7D5FFF667235}"/>
              </a:ext>
            </a:extLst>
          </p:cNvPr>
          <p:cNvGrpSpPr/>
          <p:nvPr/>
        </p:nvGrpSpPr>
        <p:grpSpPr>
          <a:xfrm>
            <a:off x="231276" y="2527791"/>
            <a:ext cx="2091340" cy="3015618"/>
            <a:chOff x="3017861" y="4222351"/>
            <a:chExt cx="1917633" cy="3015618"/>
          </a:xfrm>
        </p:grpSpPr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CA4CE6DA-42F9-C23E-AA79-347BE790A8E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Tool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Prerequisites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Data Science Process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비즈니스수요예측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Data Science Algorithms | </a:t>
              </a:r>
              <a:r>
                <a:rPr lang="en-US" altLang="ko-KR" sz="800">
                  <a:cs typeface="Arial" pitchFamily="34" charset="0"/>
                </a:rPr>
                <a:t>What are Machine Learning Algorithms for AI Engines?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Data Science Process + Algorithms | </a:t>
              </a:r>
              <a:r>
                <a:rPr lang="en-US" altLang="ko-KR" sz="800">
                  <a:cs typeface="Arial" pitchFamily="34" charset="0"/>
                </a:rPr>
                <a:t>How Do We Solve the Time Dependency Problem?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Data Science Algorithms | </a:t>
              </a:r>
              <a:r>
                <a:rPr lang="en-US" altLang="ko-KR" sz="800">
                  <a:cs typeface="Arial" pitchFamily="34" charset="0"/>
                </a:rPr>
                <a:t>What are Deep Learning Algorithms for AI Engines?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3369309B-B2BE-C06E-FD1D-CF6B6BE79E70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Study</a:t>
              </a:r>
              <a:r>
                <a:rPr lang="ko-KR" altLang="en-US" b="1">
                  <a:solidFill>
                    <a:srgbClr val="92D050"/>
                  </a:solidFill>
                  <a:cs typeface="Arial" pitchFamily="34" charset="0"/>
                </a:rPr>
                <a:t> </a:t>
              </a:r>
              <a:r>
                <a:rPr lang="en-US" altLang="ko-KR" b="1">
                  <a:solidFill>
                    <a:srgbClr val="92D050"/>
                  </a:solidFill>
                  <a:cs typeface="Arial" pitchFamily="34" charset="0"/>
                </a:rPr>
                <a:t>Diving</a:t>
              </a:r>
              <a:endParaRPr lang="ko-KR" altLang="en-US" sz="1400" b="1" dirty="0">
                <a:solidFill>
                  <a:srgbClr val="92D050"/>
                </a:solidFill>
                <a:cs typeface="Arial" pitchFamily="34" charset="0"/>
              </a:endParaRPr>
            </a:p>
          </p:txBody>
        </p:sp>
      </p:grpSp>
      <p:sp>
        <p:nvSpPr>
          <p:cNvPr id="592" name="타원 591">
            <a:extLst>
              <a:ext uri="{FF2B5EF4-FFF2-40B4-BE49-F238E27FC236}">
                <a16:creationId xmlns:a16="http://schemas.microsoft.com/office/drawing/2014/main" id="{08E10661-45F6-9567-47B8-9E1BEA691825}"/>
              </a:ext>
            </a:extLst>
          </p:cNvPr>
          <p:cNvSpPr/>
          <p:nvPr/>
        </p:nvSpPr>
        <p:spPr>
          <a:xfrm>
            <a:off x="862183" y="5443940"/>
            <a:ext cx="829524" cy="82952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1" name="화살표: 갈매기형 수장 650">
            <a:extLst>
              <a:ext uri="{FF2B5EF4-FFF2-40B4-BE49-F238E27FC236}">
                <a16:creationId xmlns:a16="http://schemas.microsoft.com/office/drawing/2014/main" id="{357627FE-0465-3E0F-AEDC-08D827AB3B4D}"/>
              </a:ext>
            </a:extLst>
          </p:cNvPr>
          <p:cNvSpPr/>
          <p:nvPr/>
        </p:nvSpPr>
        <p:spPr>
          <a:xfrm>
            <a:off x="2322615" y="1713768"/>
            <a:ext cx="2342874" cy="515566"/>
          </a:xfrm>
          <a:prstGeom prst="chevron">
            <a:avLst>
              <a:gd name="adj" fmla="val 5364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947AEEC-BAD3-DA58-2F15-F78101FC05BB}"/>
              </a:ext>
            </a:extLst>
          </p:cNvPr>
          <p:cNvSpPr txBox="1"/>
          <p:nvPr/>
        </p:nvSpPr>
        <p:spPr>
          <a:xfrm>
            <a:off x="259871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2025 4Q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654" name="Group 66">
            <a:extLst>
              <a:ext uri="{FF2B5EF4-FFF2-40B4-BE49-F238E27FC236}">
                <a16:creationId xmlns:a16="http://schemas.microsoft.com/office/drawing/2014/main" id="{22A3A13D-3E85-1592-D7CB-679EFBD9BC9C}"/>
              </a:ext>
            </a:extLst>
          </p:cNvPr>
          <p:cNvGrpSpPr/>
          <p:nvPr/>
        </p:nvGrpSpPr>
        <p:grpSpPr>
          <a:xfrm>
            <a:off x="2448382" y="2527791"/>
            <a:ext cx="2091340" cy="2769397"/>
            <a:chOff x="3017861" y="4222351"/>
            <a:chExt cx="1917633" cy="2769397"/>
          </a:xfrm>
        </p:grpSpPr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6DA4AEF-9021-9F11-A08D-8523E5D9C0DF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Study</a:t>
              </a:r>
              <a:r>
                <a:rPr lang="ko-KR" altLang="en-US" sz="800">
                  <a:cs typeface="Arial" pitchFamily="34" charset="0"/>
                </a:rPr>
                <a:t> </a:t>
              </a:r>
              <a:r>
                <a:rPr lang="en-US" altLang="ko-KR" sz="800">
                  <a:cs typeface="Arial" pitchFamily="34" charset="0"/>
                </a:rPr>
                <a:t>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1: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누구에게 마케팅을 해야할 것인가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설명가능한 인공지능을 활용한 추천과 근거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비즈니스 애널리틱스</a:t>
              </a:r>
              <a:r>
                <a:rPr lang="en-US" altLang="ko-KR" sz="800" b="1">
                  <a:cs typeface="Arial" pitchFamily="34" charset="0"/>
                </a:rPr>
                <a:t>2:</a:t>
              </a:r>
              <a:r>
                <a:rPr lang="en-US" altLang="ko-KR" sz="800">
                  <a:cs typeface="Arial" pitchFamily="34" charset="0"/>
                </a:rPr>
                <a:t> </a:t>
              </a:r>
              <a:r>
                <a:rPr lang="ko-KR" altLang="en-US" sz="800">
                  <a:cs typeface="Arial" pitchFamily="34" charset="0"/>
                </a:rPr>
                <a:t>비즈니스 수요를 정확하게 예측해볼까</a:t>
              </a:r>
              <a:r>
                <a:rPr lang="en-US" altLang="ko-KR" sz="800">
                  <a:cs typeface="Arial" pitchFamily="34" charset="0"/>
                </a:rPr>
                <a:t>? </a:t>
              </a:r>
              <a:r>
                <a:rPr lang="ko-KR" altLang="en-US" sz="800">
                  <a:cs typeface="Arial" pitchFamily="34" charset="0"/>
                </a:rPr>
                <a:t>시계열 및 텍스트 형태로 구성된 경제지표와 뉴스데이터 융합을 통한 미래예측</a:t>
              </a:r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0DE5D15B-1F86-7651-F18F-148759C6DFEA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C000"/>
                  </a:solidFill>
                  <a:cs typeface="Arial" pitchFamily="34" charset="0"/>
                </a:rPr>
                <a:t>Project Diving</a:t>
              </a:r>
              <a:endParaRPr lang="ko-KR" altLang="en-US" sz="1400" b="1" dirty="0">
                <a:solidFill>
                  <a:srgbClr val="FFC000"/>
                </a:solidFill>
                <a:cs typeface="Arial" pitchFamily="34" charset="0"/>
              </a:endParaRPr>
            </a:p>
          </p:txBody>
        </p:sp>
      </p:grpSp>
      <p:sp>
        <p:nvSpPr>
          <p:cNvPr id="657" name="타원 656">
            <a:extLst>
              <a:ext uri="{FF2B5EF4-FFF2-40B4-BE49-F238E27FC236}">
                <a16:creationId xmlns:a16="http://schemas.microsoft.com/office/drawing/2014/main" id="{5A7F13BB-005A-FBD3-7A03-D7F64DB1089F}"/>
              </a:ext>
            </a:extLst>
          </p:cNvPr>
          <p:cNvSpPr/>
          <p:nvPr/>
        </p:nvSpPr>
        <p:spPr>
          <a:xfrm>
            <a:off x="3079289" y="5443940"/>
            <a:ext cx="829524" cy="82952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7" name="화살표: 갈매기형 수장 706">
            <a:extLst>
              <a:ext uri="{FF2B5EF4-FFF2-40B4-BE49-F238E27FC236}">
                <a16:creationId xmlns:a16="http://schemas.microsoft.com/office/drawing/2014/main" id="{9B1C7E13-D457-1B7F-F1CD-F34EA08E6F9D}"/>
              </a:ext>
            </a:extLst>
          </p:cNvPr>
          <p:cNvSpPr/>
          <p:nvPr/>
        </p:nvSpPr>
        <p:spPr>
          <a:xfrm>
            <a:off x="4521389" y="1713768"/>
            <a:ext cx="2342874" cy="515566"/>
          </a:xfrm>
          <a:prstGeom prst="chevron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1DDD56B7-8391-EF62-E033-6E036BD79D7D}"/>
              </a:ext>
            </a:extLst>
          </p:cNvPr>
          <p:cNvSpPr txBox="1"/>
          <p:nvPr/>
        </p:nvSpPr>
        <p:spPr>
          <a:xfrm>
            <a:off x="4797486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1Q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0" name="Group 66">
            <a:extLst>
              <a:ext uri="{FF2B5EF4-FFF2-40B4-BE49-F238E27FC236}">
                <a16:creationId xmlns:a16="http://schemas.microsoft.com/office/drawing/2014/main" id="{18E61766-8621-9612-3BC6-B7F7FC20419A}"/>
              </a:ext>
            </a:extLst>
          </p:cNvPr>
          <p:cNvGrpSpPr/>
          <p:nvPr/>
        </p:nvGrpSpPr>
        <p:grpSpPr>
          <a:xfrm>
            <a:off x="4647156" y="2527791"/>
            <a:ext cx="2091340" cy="2646286"/>
            <a:chOff x="3017861" y="4222351"/>
            <a:chExt cx="1917633" cy="2646286"/>
          </a:xfrm>
        </p:grpSpPr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A734D83A-ED8D-E767-00FE-D01EAD2653E6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</a:t>
              </a:r>
              <a:r>
                <a:rPr lang="en-US" altLang="ko-KR" sz="800" b="1" u="sng">
                  <a:cs typeface="Arial" pitchFamily="34" charset="0"/>
                </a:rPr>
                <a:t>: </a:t>
              </a:r>
              <a:r>
                <a:rPr lang="ko-KR" altLang="en-US" sz="800" b="1" u="sng">
                  <a:cs typeface="Arial" pitchFamily="34" charset="0"/>
                </a:rPr>
                <a:t>개인 브랜딩 선행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Project Diving </a:t>
              </a:r>
              <a:r>
                <a:rPr lang="ko-KR" altLang="en-US" sz="800" b="1">
                  <a:cs typeface="Arial" pitchFamily="34" charset="0"/>
                </a:rPr>
                <a:t>결과 고도화 및 논문화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출시 예상 공모전 미리 분석 및 고도화</a:t>
              </a:r>
              <a:endParaRPr lang="en-US" altLang="ko-KR" sz="800" b="1">
                <a:cs typeface="Arial" pitchFamily="34" charset="0"/>
              </a:endParaRPr>
            </a:p>
            <a:p>
              <a:pPr marL="228600" indent="-228600" algn="ctr">
                <a:buAutoNum type="arabicParenBoth"/>
              </a:pPr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본인 진로 기반 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제안을 위한 분석 및 고도화 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(4)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D01706C5-6A05-600B-DDF9-899DA3D9CFB8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solidFill>
                    <a:srgbClr val="7030A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  <p:sp>
        <p:nvSpPr>
          <p:cNvPr id="713" name="타원 712">
            <a:extLst>
              <a:ext uri="{FF2B5EF4-FFF2-40B4-BE49-F238E27FC236}">
                <a16:creationId xmlns:a16="http://schemas.microsoft.com/office/drawing/2014/main" id="{0F3A81DB-4321-5266-6868-CE03F3340978}"/>
              </a:ext>
            </a:extLst>
          </p:cNvPr>
          <p:cNvSpPr/>
          <p:nvPr/>
        </p:nvSpPr>
        <p:spPr>
          <a:xfrm>
            <a:off x="5278063" y="5443940"/>
            <a:ext cx="829524" cy="8295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4" name="Rectangle 36">
            <a:extLst>
              <a:ext uri="{FF2B5EF4-FFF2-40B4-BE49-F238E27FC236}">
                <a16:creationId xmlns:a16="http://schemas.microsoft.com/office/drawing/2014/main" id="{F68546E3-6B24-2499-6C00-2DF4365ECE5C}"/>
              </a:ext>
            </a:extLst>
          </p:cNvPr>
          <p:cNvSpPr/>
          <p:nvPr/>
        </p:nvSpPr>
        <p:spPr>
          <a:xfrm>
            <a:off x="5499323" y="5694305"/>
            <a:ext cx="387004" cy="32350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15" name="화살표: 갈매기형 수장 714">
            <a:extLst>
              <a:ext uri="{FF2B5EF4-FFF2-40B4-BE49-F238E27FC236}">
                <a16:creationId xmlns:a16="http://schemas.microsoft.com/office/drawing/2014/main" id="{ECFBE4F0-EC3E-6F16-F64F-43BD023AE1D0}"/>
              </a:ext>
            </a:extLst>
          </p:cNvPr>
          <p:cNvSpPr/>
          <p:nvPr/>
        </p:nvSpPr>
        <p:spPr>
          <a:xfrm>
            <a:off x="6738495" y="1713768"/>
            <a:ext cx="2342874" cy="515566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83739127-94D2-22D2-9106-03E61D838B83}"/>
              </a:ext>
            </a:extLst>
          </p:cNvPr>
          <p:cNvSpPr txBox="1"/>
          <p:nvPr/>
        </p:nvSpPr>
        <p:spPr>
          <a:xfrm>
            <a:off x="7014592" y="1742642"/>
            <a:ext cx="1772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</a:rPr>
              <a:t>2026 2Q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18" name="Group 66">
            <a:extLst>
              <a:ext uri="{FF2B5EF4-FFF2-40B4-BE49-F238E27FC236}">
                <a16:creationId xmlns:a16="http://schemas.microsoft.com/office/drawing/2014/main" id="{0556E8C5-CB30-F4EA-B207-DECF24D2D35C}"/>
              </a:ext>
            </a:extLst>
          </p:cNvPr>
          <p:cNvGrpSpPr/>
          <p:nvPr/>
        </p:nvGrpSpPr>
        <p:grpSpPr>
          <a:xfrm>
            <a:off x="6864262" y="2527791"/>
            <a:ext cx="2091340" cy="2153844"/>
            <a:chOff x="3017861" y="4222351"/>
            <a:chExt cx="1917633" cy="2153844"/>
          </a:xfrm>
        </p:grpSpPr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AA93F93-8A5A-48A1-F155-39AD2576141C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선수과목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800">
                  <a:cs typeface="Arial" pitchFamily="34" charset="0"/>
                </a:rPr>
                <a:t>Project Diving</a:t>
              </a: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 u="sng">
                  <a:cs typeface="Arial" pitchFamily="34" charset="0"/>
                </a:rPr>
                <a:t>[</a:t>
              </a:r>
              <a:r>
                <a:rPr lang="ko-KR" altLang="en-US" sz="800" b="1" u="sng">
                  <a:cs typeface="Arial" pitchFamily="34" charset="0"/>
                </a:rPr>
                <a:t>목표 </a:t>
              </a:r>
              <a:r>
                <a:rPr lang="en-US" altLang="ko-KR" sz="800" b="1" u="sng">
                  <a:cs typeface="Arial" pitchFamily="34" charset="0"/>
                </a:rPr>
                <a:t>&amp; </a:t>
              </a:r>
              <a:r>
                <a:rPr lang="ko-KR" altLang="en-US" sz="800" b="1" u="sng">
                  <a:cs typeface="Arial" pitchFamily="34" charset="0"/>
                </a:rPr>
                <a:t>인공지능의사결정</a:t>
              </a:r>
              <a:r>
                <a:rPr lang="en-US" altLang="ko-KR" sz="800" b="1" u="sng">
                  <a:cs typeface="Arial" pitchFamily="34" charset="0"/>
                </a:rPr>
                <a:t>]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(1) </a:t>
              </a:r>
              <a:r>
                <a:rPr lang="ko-KR" altLang="en-US" sz="800" b="1">
                  <a:cs typeface="Arial" pitchFamily="34" charset="0"/>
                </a:rPr>
                <a:t>개인 브랜딩 증명을 위해 집중</a:t>
              </a:r>
              <a:r>
                <a:rPr lang="en-US" altLang="ko-KR" sz="800" b="1">
                  <a:cs typeface="Arial" pitchFamily="34" charset="0"/>
                </a:rPr>
                <a:t>!</a:t>
              </a:r>
            </a:p>
            <a:p>
              <a:pPr algn="ctr"/>
              <a:endParaRPr lang="en-US" altLang="ko-KR" sz="800" b="1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(2) </a:t>
              </a:r>
              <a:r>
                <a:rPr lang="ko-KR" altLang="en-US" sz="800" b="1">
                  <a:cs typeface="Arial" pitchFamily="34" charset="0"/>
                </a:rPr>
                <a:t>본인 진로 기반 공모전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논문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특허</a:t>
              </a:r>
              <a:r>
                <a:rPr lang="en-US" altLang="ko-KR" sz="800" b="1">
                  <a:cs typeface="Arial" pitchFamily="34" charset="0"/>
                </a:rPr>
                <a:t>/</a:t>
              </a:r>
              <a:r>
                <a:rPr lang="ko-KR" altLang="en-US" sz="800" b="1">
                  <a:cs typeface="Arial" pitchFamily="34" charset="0"/>
                </a:rPr>
                <a:t>창업 산출물 완성 및 추가</a:t>
              </a:r>
              <a:endParaRPr lang="en-US" altLang="ko-KR" sz="800" b="1">
                <a:cs typeface="Arial" pitchFamily="34" charset="0"/>
              </a:endParaRPr>
            </a:p>
            <a:p>
              <a:pPr algn="ctr"/>
              <a:endParaRPr lang="en-US" altLang="ko-KR" sz="800">
                <a:cs typeface="Arial" pitchFamily="34" charset="0"/>
              </a:endParaRPr>
            </a:p>
            <a:p>
              <a:pPr algn="ctr"/>
              <a:r>
                <a:rPr lang="en-US" altLang="ko-KR" sz="800" b="1">
                  <a:cs typeface="Arial" pitchFamily="34" charset="0"/>
                </a:rPr>
                <a:t>(3) </a:t>
              </a:r>
              <a:r>
                <a:rPr lang="ko-KR" altLang="en-US" sz="800" b="1">
                  <a:cs typeface="Arial" pitchFamily="34" charset="0"/>
                </a:rPr>
                <a:t>다음 분기 방향 계획</a:t>
              </a:r>
              <a:endParaRPr lang="en-US" altLang="ko-KR" sz="800" b="1">
                <a:cs typeface="Arial" pitchFamily="34" charset="0"/>
              </a:endParaRP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DB473F7B-2171-1E9B-957A-64A6E5ABCC35}"/>
                </a:ext>
              </a:extLst>
            </p:cNvPr>
            <p:cNvSpPr txBox="1"/>
            <p:nvPr/>
          </p:nvSpPr>
          <p:spPr>
            <a:xfrm>
              <a:off x="3017861" y="4222351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>
                  <a:solidFill>
                    <a:srgbClr val="FF0000"/>
                  </a:solidFill>
                  <a:cs typeface="Arial" pitchFamily="34" charset="0"/>
                </a:rPr>
                <a:t>Brand Diving</a:t>
              </a:r>
              <a:endParaRPr lang="ko-KR" altLang="en-US" sz="1400" b="1" dirty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sp>
        <p:nvSpPr>
          <p:cNvPr id="721" name="타원 720">
            <a:extLst>
              <a:ext uri="{FF2B5EF4-FFF2-40B4-BE49-F238E27FC236}">
                <a16:creationId xmlns:a16="http://schemas.microsoft.com/office/drawing/2014/main" id="{CCA116E3-0D72-9842-C3A3-7C040FA06FE9}"/>
              </a:ext>
            </a:extLst>
          </p:cNvPr>
          <p:cNvSpPr/>
          <p:nvPr/>
        </p:nvSpPr>
        <p:spPr>
          <a:xfrm>
            <a:off x="7495169" y="5443940"/>
            <a:ext cx="829524" cy="8295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6" name="Rounded Rectangle 32">
            <a:extLst>
              <a:ext uri="{FF2B5EF4-FFF2-40B4-BE49-F238E27FC236}">
                <a16:creationId xmlns:a16="http://schemas.microsoft.com/office/drawing/2014/main" id="{7E2E2D30-A1EC-4135-3C0D-2755EF23EB64}"/>
              </a:ext>
            </a:extLst>
          </p:cNvPr>
          <p:cNvSpPr/>
          <p:nvPr/>
        </p:nvSpPr>
        <p:spPr>
          <a:xfrm>
            <a:off x="3327546" y="5694305"/>
            <a:ext cx="333009" cy="33300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7" name="Rectangle 9">
            <a:extLst>
              <a:ext uri="{FF2B5EF4-FFF2-40B4-BE49-F238E27FC236}">
                <a16:creationId xmlns:a16="http://schemas.microsoft.com/office/drawing/2014/main" id="{5517A6E2-2DA2-583B-9F6D-1B2704133DA2}"/>
              </a:ext>
            </a:extLst>
          </p:cNvPr>
          <p:cNvSpPr/>
          <p:nvPr/>
        </p:nvSpPr>
        <p:spPr>
          <a:xfrm>
            <a:off x="1106918" y="5694305"/>
            <a:ext cx="340053" cy="31832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28" name="Round Same Side Corner Rectangle 11">
            <a:extLst>
              <a:ext uri="{FF2B5EF4-FFF2-40B4-BE49-F238E27FC236}">
                <a16:creationId xmlns:a16="http://schemas.microsoft.com/office/drawing/2014/main" id="{843C49A9-6996-87E2-26FD-53BB37E7878E}"/>
              </a:ext>
            </a:extLst>
          </p:cNvPr>
          <p:cNvSpPr>
            <a:spLocks noChangeAspect="1"/>
          </p:cNvSpPr>
          <p:nvPr/>
        </p:nvSpPr>
        <p:spPr>
          <a:xfrm rot="9900000">
            <a:off x="7731820" y="5709536"/>
            <a:ext cx="356223" cy="30254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750" name="직선 화살표 연결선 749">
            <a:extLst>
              <a:ext uri="{FF2B5EF4-FFF2-40B4-BE49-F238E27FC236}">
                <a16:creationId xmlns:a16="http://schemas.microsoft.com/office/drawing/2014/main" id="{640C335D-6A97-088E-7E3C-62F0D4FAB249}"/>
              </a:ext>
            </a:extLst>
          </p:cNvPr>
          <p:cNvCxnSpPr>
            <a:cxnSpLocks/>
          </p:cNvCxnSpPr>
          <p:nvPr/>
        </p:nvCxnSpPr>
        <p:spPr>
          <a:xfrm>
            <a:off x="3514588" y="2288085"/>
            <a:ext cx="0" cy="2572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직선 화살표 연결선 751">
            <a:extLst>
              <a:ext uri="{FF2B5EF4-FFF2-40B4-BE49-F238E27FC236}">
                <a16:creationId xmlns:a16="http://schemas.microsoft.com/office/drawing/2014/main" id="{49FFEE26-86A3-F106-6980-99078C0877D7}"/>
              </a:ext>
            </a:extLst>
          </p:cNvPr>
          <p:cNvCxnSpPr>
            <a:cxnSpLocks/>
          </p:cNvCxnSpPr>
          <p:nvPr/>
        </p:nvCxnSpPr>
        <p:spPr>
          <a:xfrm>
            <a:off x="5712665" y="2288085"/>
            <a:ext cx="0" cy="257288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직선 화살표 연결선 752">
            <a:extLst>
              <a:ext uri="{FF2B5EF4-FFF2-40B4-BE49-F238E27FC236}">
                <a16:creationId xmlns:a16="http://schemas.microsoft.com/office/drawing/2014/main" id="{4D49FC0B-0E1B-4114-263D-2188D170C1D0}"/>
              </a:ext>
            </a:extLst>
          </p:cNvPr>
          <p:cNvCxnSpPr>
            <a:cxnSpLocks/>
          </p:cNvCxnSpPr>
          <p:nvPr/>
        </p:nvCxnSpPr>
        <p:spPr>
          <a:xfrm>
            <a:off x="7928327" y="2288085"/>
            <a:ext cx="0" cy="2572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9482</TotalTime>
  <Words>1587</Words>
  <Application>Microsoft Office PowerPoint</Application>
  <PresentationFormat>화면 슬라이드 쇼(4:3)</PresentationFormat>
  <Paragraphs>231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1454</cp:revision>
  <dcterms:created xsi:type="dcterms:W3CDTF">2017-08-28T02:36:56Z</dcterms:created>
  <dcterms:modified xsi:type="dcterms:W3CDTF">2025-09-21T15:54:27Z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