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5" r:id="rId2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5" roundtripDataSignature="AMtx7miUWwlRzSp7FmXEzuK0I58SVnB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42053-E664-4C57-AEBF-A2CFF378C27F}">
  <a:tblStyle styleId="{0F742053-E664-4C57-AEBF-A2CFF378C27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F0A71B-DF51-430A-86BD-894545E53AB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F0"/>
          </a:solidFill>
        </a:fill>
      </a:tcStyle>
    </a:wholeTbl>
    <a:band1H>
      <a:tcTxStyle/>
      <a:tcStyle>
        <a:tcBdr/>
        <a:fill>
          <a:solidFill>
            <a:srgbClr val="CACF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F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6" autoAdjust="0"/>
    <p:restoredTop sz="90423" autoAdjust="0"/>
  </p:normalViewPr>
  <p:slideViewPr>
    <p:cSldViewPr snapToGrid="0">
      <p:cViewPr varScale="1">
        <p:scale>
          <a:sx n="102" d="100"/>
          <a:sy n="102" d="100"/>
        </p:scale>
        <p:origin x="80" y="10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1268" y="10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9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106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10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5469B5-8E34-4E50-B740-37EF9223D2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712574-5E75-4261-B839-82DEFF414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58C4-0839-4DFD-B23C-C4B0E1666FA8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01415-B482-4F4D-9407-5E5120E718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E47CE7-3EA3-4C86-B438-584928510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0B07-F7AB-4333-9DE8-902ADF793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83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5323562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1;p11">
            <a:extLst>
              <a:ext uri="{FF2B5EF4-FFF2-40B4-BE49-F238E27FC236}">
                <a16:creationId xmlns:a16="http://schemas.microsoft.com/office/drawing/2014/main" id="{51232039-1D42-424B-BCD5-17B75DB3DC0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6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7" y="237995"/>
            <a:ext cx="767089" cy="7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>
  <p:cSld name="본문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B3271A3-57E1-4EBB-8B03-60F822F6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3001" y="6447522"/>
            <a:ext cx="718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F5A3-DAD3-49E7-B926-6F61E4EB127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37</a:t>
            </a:r>
            <a:endParaRPr lang="ko-KR" altLang="en-US" dirty="0"/>
          </a:p>
        </p:txBody>
      </p:sp>
      <p:pic>
        <p:nvPicPr>
          <p:cNvPr id="1026" name="Picture 2" descr="Incheon National University">
            <a:extLst>
              <a:ext uri="{FF2B5EF4-FFF2-40B4-BE49-F238E27FC236}">
                <a16:creationId xmlns:a16="http://schemas.microsoft.com/office/drawing/2014/main" id="{67AC1A50-49EF-4B80-B4BC-4DE794D69D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E48C931-5A5E-4520-87FC-715A28FEF557}"/>
              </a:ext>
            </a:extLst>
          </p:cNvPr>
          <p:cNvSpPr txBox="1">
            <a:spLocks/>
          </p:cNvSpPr>
          <p:nvPr userDrawn="1"/>
        </p:nvSpPr>
        <p:spPr>
          <a:xfrm>
            <a:off x="44671" y="6446170"/>
            <a:ext cx="1301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Kyungwon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6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2"/>
          <p:cNvSpPr txBox="1"/>
          <p:nvPr/>
        </p:nvSpPr>
        <p:spPr>
          <a:xfrm>
            <a:off x="4256048" y="6498147"/>
            <a:ext cx="660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r>
              <a:rPr lang="en-US" sz="1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/ 47</a:t>
            </a:r>
            <a:endParaRPr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A4293-BEFB-4D6F-8696-D4A57B20003E}"/>
              </a:ext>
            </a:extLst>
          </p:cNvPr>
          <p:cNvSpPr txBox="1"/>
          <p:nvPr userDrawn="1"/>
        </p:nvSpPr>
        <p:spPr>
          <a:xfrm>
            <a:off x="6263" y="6504485"/>
            <a:ext cx="163779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Kyungwon Kim</a:t>
            </a:r>
            <a:endParaRPr lang="en-US" altLang="ko-KR"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6" descr="No photo description available.">
            <a:extLst>
              <a:ext uri="{FF2B5EF4-FFF2-40B4-BE49-F238E27FC236}">
                <a16:creationId xmlns:a16="http://schemas.microsoft.com/office/drawing/2014/main" id="{50AD2A6C-B0A4-4A54-ACFD-982D2E56D98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9393" r="20368" b="58337"/>
          <a:stretch/>
        </p:blipFill>
        <p:spPr bwMode="auto">
          <a:xfrm>
            <a:off x="7357734" y="6456807"/>
            <a:ext cx="1611126" cy="3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끝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329;p25">
            <a:extLst>
              <a:ext uri="{FF2B5EF4-FFF2-40B4-BE49-F238E27FC236}">
                <a16:creationId xmlns:a16="http://schemas.microsoft.com/office/drawing/2014/main" id="{5AED18BC-03E3-4116-93FD-57168EE9BD3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22273" b="23493"/>
          <a:stretch/>
        </p:blipFill>
        <p:spPr>
          <a:xfrm>
            <a:off x="2412000" y="4885764"/>
            <a:ext cx="4320000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0;p25">
            <a:extLst>
              <a:ext uri="{FF2B5EF4-FFF2-40B4-BE49-F238E27FC236}">
                <a16:creationId xmlns:a16="http://schemas.microsoft.com/office/drawing/2014/main" id="{0FA726C6-126F-45B9-8A60-392294CADA37}"/>
              </a:ext>
            </a:extLst>
          </p:cNvPr>
          <p:cNvSpPr txBox="1"/>
          <p:nvPr userDrawn="1"/>
        </p:nvSpPr>
        <p:spPr>
          <a:xfrm>
            <a:off x="441189" y="2694838"/>
            <a:ext cx="8261622" cy="6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lang="ko-KR" altLang="en-US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sz="3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 descr="Incheon National University">
            <a:extLst>
              <a:ext uri="{FF2B5EF4-FFF2-40B4-BE49-F238E27FC236}">
                <a16:creationId xmlns:a16="http://schemas.microsoft.com/office/drawing/2014/main" id="{48921185-2237-4DA4-9539-F7ECAC1B1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>
  <p:cSld name="끝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;p13">
            <a:extLst>
              <a:ext uri="{FF2B5EF4-FFF2-40B4-BE49-F238E27FC236}">
                <a16:creationId xmlns:a16="http://schemas.microsoft.com/office/drawing/2014/main" id="{70552551-A7B4-403E-B6E6-6C578B4CB8E7}"/>
              </a:ext>
            </a:extLst>
          </p:cNvPr>
          <p:cNvSpPr/>
          <p:nvPr userDrawn="1"/>
        </p:nvSpPr>
        <p:spPr>
          <a:xfrm>
            <a:off x="3835400" y="0"/>
            <a:ext cx="5308600" cy="6858000"/>
          </a:xfrm>
          <a:prstGeom prst="rect">
            <a:avLst/>
          </a:prstGeom>
          <a:gradFill>
            <a:gsLst>
              <a:gs pos="0">
                <a:srgbClr val="002C63"/>
              </a:gs>
              <a:gs pos="50000">
                <a:srgbClr val="004090"/>
              </a:gs>
              <a:gs pos="100000">
                <a:srgbClr val="004DAD"/>
              </a:gs>
            </a:gsLst>
            <a:lin ang="18900000" scaled="0"/>
          </a:gradFill>
          <a:ln w="12700" cap="flat" cmpd="sng">
            <a:solidFill>
              <a:srgbClr val="023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;p13" descr="I:\YISSUE\삼성\그래픽 모티브\아이콘\브랜딩4-1(아이콘)-16.png">
            <a:extLst>
              <a:ext uri="{FF2B5EF4-FFF2-40B4-BE49-F238E27FC236}">
                <a16:creationId xmlns:a16="http://schemas.microsoft.com/office/drawing/2014/main" id="{C7A23493-641B-4659-85D0-B93D41F8497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656"/>
          <a:stretch/>
        </p:blipFill>
        <p:spPr>
          <a:xfrm>
            <a:off x="3835400" y="-2"/>
            <a:ext cx="53086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7;p13">
            <a:extLst>
              <a:ext uri="{FF2B5EF4-FFF2-40B4-BE49-F238E27FC236}">
                <a16:creationId xmlns:a16="http://schemas.microsoft.com/office/drawing/2014/main" id="{20189312-7A10-49BE-B7ED-FEE9D6740BA6}"/>
              </a:ext>
            </a:extLst>
          </p:cNvPr>
          <p:cNvCxnSpPr/>
          <p:nvPr userDrawn="1"/>
        </p:nvCxnSpPr>
        <p:spPr>
          <a:xfrm>
            <a:off x="0" y="1417973"/>
            <a:ext cx="23431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29;p13">
            <a:extLst>
              <a:ext uri="{FF2B5EF4-FFF2-40B4-BE49-F238E27FC236}">
                <a16:creationId xmlns:a16="http://schemas.microsoft.com/office/drawing/2014/main" id="{81D7D377-02C3-408B-AB85-76B76549493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573" t="22273" r="7872" b="23493"/>
          <a:stretch/>
        </p:blipFill>
        <p:spPr>
          <a:xfrm>
            <a:off x="161365" y="5118847"/>
            <a:ext cx="3523129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;p13">
            <a:extLst>
              <a:ext uri="{FF2B5EF4-FFF2-40B4-BE49-F238E27FC236}">
                <a16:creationId xmlns:a16="http://schemas.microsoft.com/office/drawing/2014/main" id="{289E2C37-BA8C-40A9-9BB0-E870A95D78BA}"/>
              </a:ext>
            </a:extLst>
          </p:cNvPr>
          <p:cNvSpPr txBox="1"/>
          <p:nvPr userDrawn="1"/>
        </p:nvSpPr>
        <p:spPr>
          <a:xfrm>
            <a:off x="4363454" y="3167390"/>
            <a:ext cx="44998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8C90C9FE-6D18-47E2-BD91-7BD737A7A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100220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0" r:id="rId3"/>
    <p:sldLayoutId id="2147483662" r:id="rId4"/>
    <p:sldLayoutId id="2147483661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/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nsight &amp;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alue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xploration)</a:t>
            </a:r>
          </a:p>
        </p:txBody>
      </p:sp>
      <p:sp>
        <p:nvSpPr>
          <p:cNvPr id="580" name="Google Shape;580;p41"/>
          <p:cNvSpPr/>
          <p:nvPr/>
        </p:nvSpPr>
        <p:spPr>
          <a:xfrm>
            <a:off x="370982" y="1831612"/>
            <a:ext cx="2717652" cy="303475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370982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Study Diving</a:t>
            </a:r>
            <a:endParaRPr sz="3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3217039" y="1831615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3217039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Diving</a:t>
            </a:r>
            <a:endParaRPr sz="1800"/>
          </a:p>
        </p:txBody>
      </p:sp>
      <p:sp>
        <p:nvSpPr>
          <p:cNvPr id="599" name="Google Shape;599;p41"/>
          <p:cNvSpPr/>
          <p:nvPr/>
        </p:nvSpPr>
        <p:spPr>
          <a:xfrm>
            <a:off x="6063095" y="1831615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/>
          <p:cNvSpPr/>
          <p:nvPr/>
        </p:nvSpPr>
        <p:spPr>
          <a:xfrm>
            <a:off x="6063095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Brand Diving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F075A8-4252-AF85-AD17-CC86EF746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/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목표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데이터 기반 의사결정 지식 습득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학습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R="0" lvl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① 데이터 의사결정 프로세스 완성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>
                  <a:lnSpc>
                    <a:spcPct val="120000"/>
                  </a:lnSpc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② 머신러닝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딥러닝 알고리즘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주의사항</a:t>
                </a:r>
                <a:r>
                  <a:rPr lang="en-US" altLang="ko-KR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도구사용법이 아닌 지식습득이 우선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스터디 대상이 아니라 필요시 선택 수단</a:t>
                </a:r>
                <a:endParaRPr lang="en-US" altLang="ko-KR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게으름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효율을 높여주는 도구는 있어도 지식을 늘려주는 도구는 없으므로 스터디 대상 비추천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각자가 활용하고 스스로 전문가가 된 후 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DIVE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에 소개하며 서로 효율을 높이는게 바람직하며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도구가 스터디 대상이 되어 지식이 늦어지면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도구만 써보다 창의적 생산자가 아닌 충성스런 소비자로써만 증명되고 졸업하게 될 것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~ (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도구사용경험 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≠</m:t>
                    </m:r>
                  </m:oMath>
                </a14:m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전문가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스터디 내용 문서화 및 피드백 필수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  <a:endParaRPr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blipFill>
                <a:blip r:embed="rId3"/>
                <a:stretch>
                  <a:fillRect l="-897" t="-1439" b="-2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21;p43">
            <a:extLst>
              <a:ext uri="{FF2B5EF4-FFF2-40B4-BE49-F238E27FC236}">
                <a16:creationId xmlns:a16="http://schemas.microsoft.com/office/drawing/2014/main" id="{4EF81B5C-45FE-B060-39FB-E99762C438CE}"/>
              </a:ext>
            </a:extLst>
          </p:cNvPr>
          <p:cNvSpPr txBox="1"/>
          <p:nvPr/>
        </p:nvSpPr>
        <p:spPr>
          <a:xfrm>
            <a:off x="3217038" y="2300797"/>
            <a:ext cx="2717652" cy="238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 활용 실제 비즈니스 문제 해결 역량 습득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지식 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숫자 기반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XAI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애널리틱스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alt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 및 이미지 기반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패턴 추출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활용 비즈니스 미래 수요예측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 지식이나 코드를 직접적으로 전달하지는 않고 방향만 가이드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스스로 필요 지식과 코드를 탐색 및 문제를 해결 또는 개선할 수 있는 역량 함양이 목적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같은 도구 사용 요구됨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B75324E4-B745-140A-85CB-8626D4F88AFA}"/>
              </a:ext>
            </a:extLst>
          </p:cNvPr>
          <p:cNvSpPr txBox="1"/>
          <p:nvPr/>
        </p:nvSpPr>
        <p:spPr>
          <a:xfrm>
            <a:off x="6063094" y="2300797"/>
            <a:ext cx="2717652" cy="25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애널리스트 역량 입증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방항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 진로의 전문성을 입증할 수 있는 산출물을 제시하며 브랜딩 집중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Studing Diving + Project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산출물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공모전 수상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KCI/SCIE/SSCI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연구논문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창업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 제안서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지도교수와의 직접 지도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청강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실질적 효과를 위해선 선행된 공모전이나 연구 또는 창업현황을 조사 및 미리 분석을 해둔 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빠른 대응과 작성이 필수적일듯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5E43616-75CC-2CDF-3E3C-F108324A2FA9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010014" y="258246"/>
            <a:ext cx="281780" cy="2842192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3CB13AD-64B4-1DDB-B33F-C4B2D746B8E2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856070" y="254381"/>
            <a:ext cx="281780" cy="284992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DDD2F3-C01E-E466-6F49-27032706F8EB}"/>
              </a:ext>
            </a:extLst>
          </p:cNvPr>
          <p:cNvCxnSpPr>
            <a:cxnSpLocks/>
            <a:stCxn id="579" idx="2"/>
            <a:endCxn id="583" idx="0"/>
          </p:cNvCxnSpPr>
          <p:nvPr/>
        </p:nvCxnSpPr>
        <p:spPr>
          <a:xfrm>
            <a:off x="4572000" y="1538452"/>
            <a:ext cx="3865" cy="2817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534;p39">
            <a:extLst>
              <a:ext uri="{FF2B5EF4-FFF2-40B4-BE49-F238E27FC236}">
                <a16:creationId xmlns:a16="http://schemas.microsoft.com/office/drawing/2014/main" id="{FABE51A8-C50F-3624-8465-2F2371E763AA}"/>
              </a:ext>
            </a:extLst>
          </p:cNvPr>
          <p:cNvSpPr txBox="1"/>
          <p:nvPr/>
        </p:nvSpPr>
        <p:spPr>
          <a:xfrm>
            <a:off x="594703" y="4876847"/>
            <a:ext cx="7954483" cy="12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모집시기 및 모집인원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매년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월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 15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구글폼 활용 정기모집으로 약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10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명 내외 모집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+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필요시 분기별 수시모집</a:t>
            </a:r>
            <a:endParaRPr lang="en-US" altLang="ko-KR" sz="10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지원자격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나이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전공 제한없음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비즈니스데이터사이언스의이해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디지털비즈니스애널리틱스 등 교내외 유관수업 이수자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우대사항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지원자격이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수준의 지식이지만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년 이상의 집중적인 활동이 가능한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1~3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타 활동 빈도 낮은자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기존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신규 멤버들의 상황에 따라 스스로 최소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개 이상의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Study/Project/Brand Diving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활동 선택 후 매주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DIVE-DAY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정기 모임 집중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분기별운영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해당분기 활동 후 다음 분기에 목표를 내부적으로 재설정하고 멤버들도 다음 분기 활동을 재선택 하며 역량을 강화하고 완성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ko-KR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분기 예시</a:t>
            </a:r>
            <a:r>
              <a:rPr lang="en-US" altLang="ko-KR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Study Diving: </a:t>
            </a:r>
            <a:r>
              <a:rPr lang="ko-KR" altLang="en-US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유효정</a:t>
            </a:r>
            <a:r>
              <a:rPr lang="en-US" altLang="ko-KR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조은지</a:t>
            </a:r>
            <a:r>
              <a:rPr lang="en-US" altLang="ko-KR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방가연</a:t>
            </a:r>
            <a:r>
              <a:rPr lang="en-US" altLang="ko-KR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?, </a:t>
            </a:r>
            <a:r>
              <a:rPr lang="ko-KR" altLang="en-US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이현서</a:t>
            </a:r>
            <a:r>
              <a:rPr lang="en-US" altLang="ko-KR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이준형</a:t>
            </a:r>
            <a:r>
              <a:rPr lang="en-US" altLang="ko-KR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+ 3</a:t>
            </a:r>
            <a:r>
              <a:rPr lang="ko-KR" altLang="en-US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기 </a:t>
            </a:r>
            <a:r>
              <a:rPr lang="en-US" altLang="ko-KR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Project Diving: </a:t>
            </a:r>
            <a:r>
              <a:rPr lang="ko-KR" altLang="en-US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방가연 </a:t>
            </a:r>
            <a:r>
              <a:rPr lang="en-US" altLang="ko-KR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Brand Diving: </a:t>
            </a:r>
            <a:r>
              <a:rPr lang="ko-KR" altLang="en-US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임보민</a:t>
            </a:r>
            <a:r>
              <a:rPr lang="en-US" altLang="ko-KR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박재흥</a:t>
            </a:r>
            <a:r>
              <a:rPr lang="en-US" altLang="ko-KR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이준형</a:t>
            </a:r>
            <a:r>
              <a:rPr lang="en-US" altLang="ko-KR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조성훈</a:t>
            </a:r>
            <a:endParaRPr lang="en-US" altLang="ko-KR" sz="1000" u="sng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1">
      <a:dk1>
        <a:srgbClr val="2C2D2F"/>
      </a:dk1>
      <a:lt1>
        <a:srgbClr val="FFFFFF"/>
      </a:lt1>
      <a:dk2>
        <a:srgbClr val="61626A"/>
      </a:dk2>
      <a:lt2>
        <a:srgbClr val="DEDEDE"/>
      </a:lt2>
      <a:accent1>
        <a:srgbClr val="044EA2"/>
      </a:accent1>
      <a:accent2>
        <a:srgbClr val="95BFED"/>
      </a:accent2>
      <a:accent3>
        <a:srgbClr val="424243"/>
      </a:accent3>
      <a:accent4>
        <a:srgbClr val="E1EDEE"/>
      </a:accent4>
      <a:accent5>
        <a:srgbClr val="044EA2"/>
      </a:accent5>
      <a:accent6>
        <a:srgbClr val="B3CEDD"/>
      </a:accent6>
      <a:hlink>
        <a:srgbClr val="044EA2"/>
      </a:hlink>
      <a:folHlink>
        <a:srgbClr val="0D2ECA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8783</TotalTime>
  <Words>411</Words>
  <Application>Microsoft Office PowerPoint</Application>
  <PresentationFormat>화면 슬라이드 쇼(4:3)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Noto Sans Symbols</vt:lpstr>
      <vt:lpstr>Malgun Gothic</vt:lpstr>
      <vt:lpstr>Arial</vt:lpstr>
      <vt:lpstr>Calibri</vt:lpstr>
      <vt:lpstr>Cambria Math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KK</cp:lastModifiedBy>
  <cp:revision>1306</cp:revision>
  <dcterms:created xsi:type="dcterms:W3CDTF">2017-08-28T02:36:56Z</dcterms:created>
  <dcterms:modified xsi:type="dcterms:W3CDTF">2025-06-21T15:51:12Z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88E2CA7DA740E51D625C323DD66B4F4206A6C78A74461D15BF48BA2B48BF78F3</vt:lpwstr>
  </property>
  <property fmtid="{D5CDD505-2E9C-101B-9397-08002B2CF9AE}" pid="2" name="NSCPROP">
    <vt:lpwstr>NSCCustomProperty</vt:lpwstr>
  </property>
  <property fmtid="{D5CDD505-2E9C-101B-9397-08002B2CF9AE}" pid="3" name="ContentTypeId">
    <vt:lpwstr>0x010100EE7FC1D07832764183E230CF748316B6</vt:lpwstr>
  </property>
  <property fmtid="{D5CDD505-2E9C-101B-9397-08002B2CF9AE}" pid="4" name="NSCPROP_SA">
    <vt:lpwstr>http://teamdocs.mosaic.sec.samsung.net/sites/COMTY_4026902/MENU_4026902_4026907/Shared%20Documents/팀관리/180411%20팀%20간담회/DI팀_간담회_180409v01.pptx</vt:lpwstr>
  </property>
</Properties>
</file>