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65" r:id="rId2"/>
    <p:sldId id="367" r:id="rId3"/>
  </p:sldIdLst>
  <p:sldSz cx="9144000" cy="6858000" type="screen4x3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1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iUWwlRzSp7FmXEzuK0I58SVnBq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42053-E664-4C57-AEBF-A2CFF378C27F}">
  <a:tblStyle styleId="{0F742053-E664-4C57-AEBF-A2CFF378C27F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4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F0A71B-DF51-430A-86BD-894545E53AB2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8F0"/>
          </a:solidFill>
        </a:fill>
      </a:tcStyle>
    </a:wholeTbl>
    <a:band1H>
      <a:tcTxStyle/>
      <a:tcStyle>
        <a:tcBdr/>
        <a:fill>
          <a:solidFill>
            <a:srgbClr val="CACFD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FD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6" autoAdjust="0"/>
    <p:restoredTop sz="90423" autoAdjust="0"/>
  </p:normalViewPr>
  <p:slideViewPr>
    <p:cSldViewPr snapToGrid="0">
      <p:cViewPr varScale="1">
        <p:scale>
          <a:sx n="145" d="100"/>
          <a:sy n="145" d="100"/>
        </p:scale>
        <p:origin x="2208" y="1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1268" y="104"/>
      </p:cViewPr>
      <p:guideLst>
        <p:guide orient="horz" pos="2880"/>
        <p:guide pos="2160"/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5" Type="http://schemas.openxmlformats.org/officeDocument/2006/relationships/handoutMaster" Target="handoutMasters/handoutMaster1.xml"/><Relationship Id="rId106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105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65469B5-8E34-4E50-B740-37EF9223D2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712574-5E75-4261-B839-82DEFF4146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E758C4-0839-4DFD-B23C-C4B0E1666FA8}" type="datetimeFigureOut">
              <a:rPr lang="ko-KR" altLang="en-US" smtClean="0"/>
              <a:t>2025-07-03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A01415-B482-4F4D-9407-5E5120E718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E47CE7-3EA3-4C86-B438-5849285101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A0B07-F7AB-4333-9DE8-902ADF793C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38373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/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2">
          <a:extLst>
            <a:ext uri="{FF2B5EF4-FFF2-40B4-BE49-F238E27FC236}">
              <a16:creationId xmlns:a16="http://schemas.microsoft.com/office/drawing/2014/main" id="{6D995013-4226-2582-4E70-CEB26ABBE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1:notes">
            <a:extLst>
              <a:ext uri="{FF2B5EF4-FFF2-40B4-BE49-F238E27FC236}">
                <a16:creationId xmlns:a16="http://schemas.microsoft.com/office/drawing/2014/main" id="{D67D3314-E025-F744-6602-8EB9E20FD3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41:notes">
            <a:extLst>
              <a:ext uri="{FF2B5EF4-FFF2-40B4-BE49-F238E27FC236}">
                <a16:creationId xmlns:a16="http://schemas.microsoft.com/office/drawing/2014/main" id="{399546D5-2311-8373-EDBE-7DAB34128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8987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5323562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oogle Shape;11;p11">
            <a:extLst>
              <a:ext uri="{FF2B5EF4-FFF2-40B4-BE49-F238E27FC236}">
                <a16:creationId xmlns:a16="http://schemas.microsoft.com/office/drawing/2014/main" id="{51232039-1D42-424B-BCD5-17B75DB3DC0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6652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사용자 지정 레이아웃" preserve="1">
  <p:cSld name="제목2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1348" y="3695814"/>
            <a:ext cx="3682651" cy="95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0621FC49-AD85-4EAF-9A21-6F8CC4FC008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57" y="237995"/>
            <a:ext cx="767089" cy="76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12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>
  <p:cSld name="본문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슬라이드 번호 개체 틀 5">
            <a:extLst>
              <a:ext uri="{FF2B5EF4-FFF2-40B4-BE49-F238E27FC236}">
                <a16:creationId xmlns:a16="http://schemas.microsoft.com/office/drawing/2014/main" id="{4B3271A3-57E1-4EBB-8B03-60F822F6C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3001" y="6447522"/>
            <a:ext cx="7183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F5A3-DAD3-49E7-B926-6F61E4EB127E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37</a:t>
            </a:r>
            <a:endParaRPr lang="ko-KR" altLang="en-US" dirty="0"/>
          </a:p>
        </p:txBody>
      </p:sp>
      <p:pic>
        <p:nvPicPr>
          <p:cNvPr id="1026" name="Picture 2" descr="Incheon National University">
            <a:extLst>
              <a:ext uri="{FF2B5EF4-FFF2-40B4-BE49-F238E27FC236}">
                <a16:creationId xmlns:a16="http://schemas.microsoft.com/office/drawing/2014/main" id="{67AC1A50-49EF-4B80-B4BC-4DE794D69D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E48C931-5A5E-4520-87FC-715A28FEF557}"/>
              </a:ext>
            </a:extLst>
          </p:cNvPr>
          <p:cNvSpPr txBox="1">
            <a:spLocks/>
          </p:cNvSpPr>
          <p:nvPr userDrawn="1"/>
        </p:nvSpPr>
        <p:spPr>
          <a:xfrm>
            <a:off x="44671" y="6446170"/>
            <a:ext cx="1301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7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dirty="0"/>
              <a:t>Kyungwon</a:t>
            </a:r>
            <a:r>
              <a:rPr lang="ko-KR" altLang="en-US" dirty="0"/>
              <a:t> </a:t>
            </a:r>
            <a:r>
              <a:rPr lang="en-US" altLang="ko-KR" dirty="0"/>
              <a:t>Kim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6_사용자 지정 레이아웃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12"/>
          <p:cNvSpPr txBox="1"/>
          <p:nvPr/>
        </p:nvSpPr>
        <p:spPr>
          <a:xfrm>
            <a:off x="4256048" y="6498147"/>
            <a:ext cx="66056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r>
              <a:rPr lang="en-US" sz="1200" b="0" i="0" u="none" strike="noStrike" cap="none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/ 47</a:t>
            </a:r>
            <a:endParaRPr sz="2400" b="0" i="0" u="none" strike="noStrike" cap="none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CA4293-BEFB-4D6F-8696-D4A57B20003E}"/>
              </a:ext>
            </a:extLst>
          </p:cNvPr>
          <p:cNvSpPr txBox="1"/>
          <p:nvPr userDrawn="1"/>
        </p:nvSpPr>
        <p:spPr>
          <a:xfrm>
            <a:off x="6263" y="6504485"/>
            <a:ext cx="1637797" cy="25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Kyungwon Kim</a:t>
            </a:r>
            <a:endParaRPr lang="en-US" altLang="ko-KR" sz="1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" name="Picture 6" descr="No photo description available.">
            <a:extLst>
              <a:ext uri="{FF2B5EF4-FFF2-40B4-BE49-F238E27FC236}">
                <a16:creationId xmlns:a16="http://schemas.microsoft.com/office/drawing/2014/main" id="{50AD2A6C-B0A4-4A54-ACFD-982D2E56D98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31" t="9393" r="20368" b="58337"/>
          <a:stretch/>
        </p:blipFill>
        <p:spPr bwMode="auto">
          <a:xfrm>
            <a:off x="7357734" y="6456807"/>
            <a:ext cx="1611126" cy="33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3415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사용자 지정 레이아웃" preserve="1">
  <p:cSld name="끝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 descr="I:\YISSUE\삼성\그래픽 모티브\아이콘\브랜딩4-1(아이콘)-15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2752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/>
          <p:nvPr/>
        </p:nvSpPr>
        <p:spPr>
          <a:xfrm>
            <a:off x="0" y="6366008"/>
            <a:ext cx="8486775" cy="45719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8562976" y="6366007"/>
            <a:ext cx="175418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8808243" y="6366007"/>
            <a:ext cx="8770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8957666" y="6366007"/>
            <a:ext cx="45719" cy="45720"/>
          </a:xfrm>
          <a:prstGeom prst="rect">
            <a:avLst/>
          </a:prstGeom>
          <a:gradFill>
            <a:gsLst>
              <a:gs pos="0">
                <a:srgbClr val="044EA2"/>
              </a:gs>
              <a:gs pos="50000">
                <a:srgbClr val="00469E"/>
              </a:gs>
              <a:gs pos="100000">
                <a:srgbClr val="005B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329;p25">
            <a:extLst>
              <a:ext uri="{FF2B5EF4-FFF2-40B4-BE49-F238E27FC236}">
                <a16:creationId xmlns:a16="http://schemas.microsoft.com/office/drawing/2014/main" id="{5AED18BC-03E3-4116-93FD-57168EE9BD3A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22273" b="23493"/>
          <a:stretch/>
        </p:blipFill>
        <p:spPr>
          <a:xfrm>
            <a:off x="2412000" y="4885764"/>
            <a:ext cx="4320000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330;p25">
            <a:extLst>
              <a:ext uri="{FF2B5EF4-FFF2-40B4-BE49-F238E27FC236}">
                <a16:creationId xmlns:a16="http://schemas.microsoft.com/office/drawing/2014/main" id="{0FA726C6-126F-45B9-8A60-392294CADA37}"/>
              </a:ext>
            </a:extLst>
          </p:cNvPr>
          <p:cNvSpPr txBox="1"/>
          <p:nvPr userDrawn="1"/>
        </p:nvSpPr>
        <p:spPr>
          <a:xfrm>
            <a:off x="441189" y="2694838"/>
            <a:ext cx="8261622" cy="6360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8125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3200"/>
              <a:buFont typeface="Calibri"/>
              <a:buNone/>
            </a:pP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THANK</a:t>
            </a:r>
            <a:r>
              <a:rPr lang="ko-KR" altLang="en-US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3200" b="1" i="0" u="none" strike="noStrike" cap="none" dirty="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YOU</a:t>
            </a:r>
            <a:endParaRPr sz="3200" b="1" i="0" u="none" strike="noStrike" cap="none" dirty="0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Picture 2" descr="Incheon National University">
            <a:extLst>
              <a:ext uri="{FF2B5EF4-FFF2-40B4-BE49-F238E27FC236}">
                <a16:creationId xmlns:a16="http://schemas.microsoft.com/office/drawing/2014/main" id="{48921185-2237-4DA4-9539-F7ECAC1B1E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8064" y="6593601"/>
            <a:ext cx="2227872" cy="93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655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>
  <p:cSld name="끝2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;p13">
            <a:extLst>
              <a:ext uri="{FF2B5EF4-FFF2-40B4-BE49-F238E27FC236}">
                <a16:creationId xmlns:a16="http://schemas.microsoft.com/office/drawing/2014/main" id="{70552551-A7B4-403E-B6E6-6C578B4CB8E7}"/>
              </a:ext>
            </a:extLst>
          </p:cNvPr>
          <p:cNvSpPr/>
          <p:nvPr userDrawn="1"/>
        </p:nvSpPr>
        <p:spPr>
          <a:xfrm>
            <a:off x="3835400" y="0"/>
            <a:ext cx="5308600" cy="6858000"/>
          </a:xfrm>
          <a:prstGeom prst="rect">
            <a:avLst/>
          </a:prstGeom>
          <a:gradFill>
            <a:gsLst>
              <a:gs pos="0">
                <a:srgbClr val="002C63"/>
              </a:gs>
              <a:gs pos="50000">
                <a:srgbClr val="004090"/>
              </a:gs>
              <a:gs pos="100000">
                <a:srgbClr val="004DAD"/>
              </a:gs>
            </a:gsLst>
            <a:lin ang="18900000" scaled="0"/>
          </a:gradFill>
          <a:ln w="12700" cap="flat" cmpd="sng">
            <a:solidFill>
              <a:srgbClr val="02387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Google Shape;26;p13" descr="I:\YISSUE\삼성\그래픽 모티브\아이콘\브랜딩4-1(아이콘)-16.png">
            <a:extLst>
              <a:ext uri="{FF2B5EF4-FFF2-40B4-BE49-F238E27FC236}">
                <a16:creationId xmlns:a16="http://schemas.microsoft.com/office/drawing/2014/main" id="{C7A23493-641B-4659-85D0-B93D41F84979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b="656"/>
          <a:stretch/>
        </p:blipFill>
        <p:spPr>
          <a:xfrm>
            <a:off x="3835400" y="-2"/>
            <a:ext cx="530860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27;p13">
            <a:extLst>
              <a:ext uri="{FF2B5EF4-FFF2-40B4-BE49-F238E27FC236}">
                <a16:creationId xmlns:a16="http://schemas.microsoft.com/office/drawing/2014/main" id="{20189312-7A10-49BE-B7ED-FEE9D6740BA6}"/>
              </a:ext>
            </a:extLst>
          </p:cNvPr>
          <p:cNvCxnSpPr/>
          <p:nvPr userDrawn="1"/>
        </p:nvCxnSpPr>
        <p:spPr>
          <a:xfrm>
            <a:off x="0" y="1417973"/>
            <a:ext cx="234315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" name="Google Shape;29;p13">
            <a:extLst>
              <a:ext uri="{FF2B5EF4-FFF2-40B4-BE49-F238E27FC236}">
                <a16:creationId xmlns:a16="http://schemas.microsoft.com/office/drawing/2014/main" id="{81D7D377-02C3-408B-AB85-76B76549493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573" t="22273" r="7872" b="23493"/>
          <a:stretch/>
        </p:blipFill>
        <p:spPr>
          <a:xfrm>
            <a:off x="161365" y="5118847"/>
            <a:ext cx="3523129" cy="1317812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30;p13">
            <a:extLst>
              <a:ext uri="{FF2B5EF4-FFF2-40B4-BE49-F238E27FC236}">
                <a16:creationId xmlns:a16="http://schemas.microsoft.com/office/drawing/2014/main" id="{289E2C37-BA8C-40A9-9BB0-E870A95D78BA}"/>
              </a:ext>
            </a:extLst>
          </p:cNvPr>
          <p:cNvSpPr txBox="1"/>
          <p:nvPr userDrawn="1"/>
        </p:nvSpPr>
        <p:spPr>
          <a:xfrm>
            <a:off x="4363454" y="3167390"/>
            <a:ext cx="4499810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2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Picture 8" descr="May be an image of text that says &quot;NATIONAL N INCHEO CHEON CHE Î— VERI IN TAS TAS LIBER AIS ALISHA 인 교 대&quot;">
            <a:extLst>
              <a:ext uri="{FF2B5EF4-FFF2-40B4-BE49-F238E27FC236}">
                <a16:creationId xmlns:a16="http://schemas.microsoft.com/office/drawing/2014/main" id="{8C90C9FE-6D18-47E2-BD91-7BD737A7AA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306" y="100220"/>
            <a:ext cx="1205245" cy="120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802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0" r:id="rId3"/>
    <p:sldLayoutId id="2147483662" r:id="rId4"/>
    <p:sldLayoutId id="2147483661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hekimk/Lecture-NIA/tree/main/Data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hyperlink" Target="https://mdis.kostat.go.kr/dwnlSvc/ofrSurvSearch.do?curMenuNo=UI_POR_P9240" TargetMode="External"/><Relationship Id="rId4" Type="http://schemas.openxmlformats.org/officeDocument/2006/relationships/hyperlink" Target="https://github.com/thekimk/Lecture-NIA/blob/main/Data/df_concat_BA1.cs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B75324E4-B745-140A-85CB-8626D4F88AFA}"/>
              </a:ext>
            </a:extLst>
          </p:cNvPr>
          <p:cNvSpPr txBox="1"/>
          <p:nvPr/>
        </p:nvSpPr>
        <p:spPr>
          <a:xfrm>
            <a:off x="6063094" y="2300797"/>
            <a:ext cx="2717652" cy="2576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애널리스트 역량 입증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방향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본인 진로의 전문성을 입증할 수 있는 산출물을 제시하며 브랜딩 집중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Studing Diving + Project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산출물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공모전 수상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KCI/SCIE/SSCI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연구논문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창업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특허 제안서 작성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지도교수와의 직접 지도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학기에는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인공지능기반의사결정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수강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청강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실질적 효과를 위해선 선행된 공모전이나 연구 또는 창업현황을 미리 분석 후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빠른 대응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작성 필수적</a:t>
            </a: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도구 스터디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/>
          <p:cNvSpPr txBox="1"/>
          <p:nvPr/>
        </p:nvSpPr>
        <p:spPr>
          <a:xfrm>
            <a:off x="1507587" y="645940"/>
            <a:ext cx="6128825" cy="892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</a:t>
            </a:r>
          </a:p>
          <a:p>
            <a:pPr algn="ctr"/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ata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nsight &amp;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alue </a:t>
            </a:r>
            <a:r>
              <a:rPr lang="en-US" altLang="ko-KR" sz="2000" b="1" u="sng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lang="en-US" altLang="ko-KR" sz="20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xploration)</a:t>
            </a:r>
          </a:p>
        </p:txBody>
      </p:sp>
      <p:sp>
        <p:nvSpPr>
          <p:cNvPr id="580" name="Google Shape;580;p41"/>
          <p:cNvSpPr/>
          <p:nvPr/>
        </p:nvSpPr>
        <p:spPr>
          <a:xfrm>
            <a:off x="370982" y="1971883"/>
            <a:ext cx="2717652" cy="303475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/>
          <p:cNvSpPr/>
          <p:nvPr/>
        </p:nvSpPr>
        <p:spPr>
          <a:xfrm>
            <a:off x="370982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Study Diving</a:t>
            </a:r>
            <a:endParaRPr sz="32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2" name="Google Shape;582;p41"/>
          <p:cNvSpPr/>
          <p:nvPr/>
        </p:nvSpPr>
        <p:spPr>
          <a:xfrm>
            <a:off x="3217039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1"/>
          <p:cNvSpPr/>
          <p:nvPr/>
        </p:nvSpPr>
        <p:spPr>
          <a:xfrm>
            <a:off x="3217039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Diving</a:t>
            </a:r>
            <a:endParaRPr sz="1800"/>
          </a:p>
        </p:txBody>
      </p:sp>
      <p:sp>
        <p:nvSpPr>
          <p:cNvPr id="599" name="Google Shape;599;p41"/>
          <p:cNvSpPr/>
          <p:nvPr/>
        </p:nvSpPr>
        <p:spPr>
          <a:xfrm>
            <a:off x="6063095" y="1971886"/>
            <a:ext cx="2717652" cy="3034749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/>
          <p:cNvSpPr/>
          <p:nvPr/>
        </p:nvSpPr>
        <p:spPr>
          <a:xfrm>
            <a:off x="6063095" y="1820232"/>
            <a:ext cx="2717652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Brand Diving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F075A8-4252-AF85-AD17-CC86EF746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0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/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목표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데이터 기반 의사결정 지식 습득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학습</a:t>
                </a:r>
                <a:r>
                  <a:rPr lang="en-US" altLang="ko-KR" sz="1050" b="1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</a:p>
              <a:p>
                <a:pPr marR="0" lvl="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① 데이터 의사결정 프로세스 완성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lvl="0">
                  <a:lnSpc>
                    <a:spcPct val="120000"/>
                  </a:lnSpc>
                  <a:buSzPts val="1400"/>
                </a:pP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② 머신러닝</a:t>
                </a:r>
                <a:r>
                  <a:rPr lang="en-US" altLang="ko-KR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</a:t>
                </a:r>
                <a:r>
                  <a:rPr lang="ko-KR" altLang="en-US" sz="105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딥러닝 알고리즘</a:t>
                </a:r>
                <a:endParaRPr lang="en-US" altLang="ko-KR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92075" marR="0" lvl="0" indent="-92075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Noto Sans Symbols"/>
                  <a:buChar char="▪"/>
                </a:pPr>
                <a:r>
                  <a:rPr lang="ko-KR" altLang="en-US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주의사항</a:t>
                </a:r>
                <a:r>
                  <a:rPr lang="en-US" altLang="ko-KR" sz="1050" b="1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: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도구사용법이 아닌 지식습득이 우선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스터디 대상이 아니라 필요시 선택 수단</a:t>
                </a:r>
                <a:endParaRPr lang="en-US" altLang="ko-KR"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게으름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/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효율을 높여주는 도구는 있어도 지식을 늘려주는 도구는 없으므로 스터디 대상 비추천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도구는 각자가 활용하고 스스로 전문가가 된 후 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DIVE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에 소개하며 서로 효율을 높이는게 바람직하며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도구가 스터디 대상이 되어 지식이 늦어지면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도구만 써보다 창의적 생산자가 아닌 충성스런 소비자로써만 증명되고 졸업하게 될 것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~ (</a:t>
                </a:r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도구사용경험 </a:t>
                </a:r>
                <a14:m>
                  <m:oMath xmlns:m="http://schemas.openxmlformats.org/officeDocument/2006/math">
                    <m:r>
                      <a:rPr lang="en-US" altLang="ko-KR" sz="80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≠</m:t>
                    </m:r>
                  </m:oMath>
                </a14:m>
                <a:r>
                  <a:rPr lang="ko-KR" altLang="en-US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전문가</a:t>
                </a:r>
                <a:r>
                  <a:rPr lang="en-US" altLang="ko-KR" sz="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)</a:t>
                </a:r>
              </a:p>
              <a:p>
                <a:pPr marL="171450" marR="0" lvl="0" indent="-171450" algn="l" rtl="0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Tx/>
                  <a:buChar char="-"/>
                </a:pPr>
                <a:r>
                  <a:rPr lang="ko-KR" altLang="en-US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스터디 내용 문서화 및 피드백 필수</a:t>
                </a:r>
                <a:r>
                  <a:rPr lang="en-US" altLang="ko-KR" sz="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!</a:t>
                </a:r>
                <a:endParaRPr sz="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mc:Choice>
        <mc:Fallback xmlns="">
          <p:sp>
            <p:nvSpPr>
              <p:cNvPr id="3" name="Google Shape;721;p43">
                <a:extLst>
                  <a:ext uri="{FF2B5EF4-FFF2-40B4-BE49-F238E27FC236}">
                    <a16:creationId xmlns:a16="http://schemas.microsoft.com/office/drawing/2014/main" id="{A53C4606-6E1E-5825-667D-E9A7F3F56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82" y="2300797"/>
                <a:ext cx="2717652" cy="2539116"/>
              </a:xfrm>
              <a:prstGeom prst="rect">
                <a:avLst/>
              </a:prstGeom>
              <a:blipFill>
                <a:blip r:embed="rId3"/>
                <a:stretch>
                  <a:fillRect l="-897" t="-1439" b="-2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721;p43">
            <a:extLst>
              <a:ext uri="{FF2B5EF4-FFF2-40B4-BE49-F238E27FC236}">
                <a16:creationId xmlns:a16="http://schemas.microsoft.com/office/drawing/2014/main" id="{4EF81B5C-45FE-B060-39FB-E99762C438CE}"/>
              </a:ext>
            </a:extLst>
          </p:cNvPr>
          <p:cNvSpPr txBox="1"/>
          <p:nvPr/>
        </p:nvSpPr>
        <p:spPr>
          <a:xfrm>
            <a:off x="3217038" y="2300797"/>
            <a:ext cx="2717652" cy="2529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이미지 데이터 활용 실제 비즈니스 문제 해결 역량 습득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자격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Study Diving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지식 필수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프로젝트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① 숫자 기반 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XAI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애널리틱스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② </a:t>
            </a:r>
            <a:r>
              <a:rPr lang="ko-KR" altLang="en-US"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 및 이미지 기반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패턴 추출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r>
              <a:rPr lang="ko-KR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③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AI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활용 비즈니스 미래 수요예측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주의사항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 지식이나 코드를 직접적으로 전달하지는 않고 방향만 가이드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스스로 필요 지식과 코드를 탐색 및 문제를 해결 또는 개선할 수 있는 역량 함양이 목적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필요에 따라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와 같은 도구 사용 스터디 필요 및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Study Diving </a:t>
            </a:r>
            <a:r>
              <a:rPr lang="ko-KR" alt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과정에 가이드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</a:t>
            </a:r>
            <a:endParaRPr lang="en-US" altLang="ko-KR"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05E43616-75CC-2CDF-3E3C-F108324A2FA9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010014" y="258246"/>
            <a:ext cx="281780" cy="2842192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D3CB13AD-64B4-1DDB-B33F-C4B2D746B8E2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856070" y="254381"/>
            <a:ext cx="281780" cy="2849921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2DDD2F3-C01E-E466-6F49-27032706F8EB}"/>
              </a:ext>
            </a:extLst>
          </p:cNvPr>
          <p:cNvCxnSpPr>
            <a:cxnSpLocks/>
            <a:stCxn id="579" idx="2"/>
            <a:endCxn id="583" idx="0"/>
          </p:cNvCxnSpPr>
          <p:nvPr/>
        </p:nvCxnSpPr>
        <p:spPr>
          <a:xfrm>
            <a:off x="4572000" y="1538452"/>
            <a:ext cx="3865" cy="28178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Google Shape;534;p39">
            <a:extLst>
              <a:ext uri="{FF2B5EF4-FFF2-40B4-BE49-F238E27FC236}">
                <a16:creationId xmlns:a16="http://schemas.microsoft.com/office/drawing/2014/main" id="{FABE51A8-C50F-3624-8465-2F2371E763AA}"/>
              </a:ext>
            </a:extLst>
          </p:cNvPr>
          <p:cNvSpPr txBox="1"/>
          <p:nvPr/>
        </p:nvSpPr>
        <p:spPr>
          <a:xfrm>
            <a:off x="594703" y="5058127"/>
            <a:ext cx="7954483" cy="1222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모집시기 및 모집인원</a:t>
            </a:r>
            <a:r>
              <a:rPr lang="en-US" altLang="ko-KR" sz="1000" b="1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: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매년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6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월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~ 15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일 구글폼 활용 정기모집으로 약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10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명 내외 모집 </a:t>
            </a:r>
            <a:r>
              <a:rPr lang="en-US" altLang="ko-KR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+ </a:t>
            </a:r>
            <a:r>
              <a:rPr lang="ko-KR" altLang="en-US" sz="10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필요시 분기별 수시모집</a:t>
            </a:r>
            <a:endParaRPr lang="en-US" altLang="ko-KR" sz="1000" b="0" i="0" u="none" strike="noStrike" cap="none">
              <a:solidFill>
                <a:schemeClr val="dk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지원자격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나이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전공 제한없음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비즈니스데이터사이언스의이해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&amp;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디지털비즈니스애널리틱스 등 교내외 유관수업 이수자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우대사항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지원자격이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수준의 지식이지만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년 이상의 집중적인 활동이 가능한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1~3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학년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타 활동 빈도 낮은자</a:t>
            </a:r>
            <a:endParaRPr lang="en-US" altLang="ko-KR" sz="1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기존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신규 멤버들의 상황에 따라 스스로 최소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개 이상의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Study/Project/Brand Diving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활동 선택 후 매주 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DIVE-DAY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정기 모임 집중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  <a:p>
            <a:pPr marL="171450" marR="0" lvl="0" indent="-171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▪"/>
            </a:pPr>
            <a:r>
              <a:rPr lang="ko-KR" altLang="en-US" sz="1000" b="1">
                <a:latin typeface="Calibri" panose="020F0502020204030204" pitchFamily="34" charset="0"/>
                <a:cs typeface="Calibri" panose="020F0502020204030204" pitchFamily="34" charset="0"/>
              </a:rPr>
              <a:t>분기별운영</a:t>
            </a:r>
            <a:r>
              <a:rPr lang="en-US" altLang="ko-KR" sz="1000" b="1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1000">
                <a:latin typeface="Calibri" panose="020F0502020204030204" pitchFamily="34" charset="0"/>
                <a:cs typeface="Calibri" panose="020F0502020204030204" pitchFamily="34" charset="0"/>
              </a:rPr>
              <a:t>해당분기 활동 후 다음 분기에 목표를 내부적으로 재설정하고 멤버들도 다음 분기 활동을 재선택 하며 역량을 강화하고 완성</a:t>
            </a:r>
            <a:r>
              <a:rPr lang="en-US" altLang="ko-KR" sz="100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5">
          <a:extLst>
            <a:ext uri="{FF2B5EF4-FFF2-40B4-BE49-F238E27FC236}">
              <a16:creationId xmlns:a16="http://schemas.microsoft.com/office/drawing/2014/main" id="{2C3A2FB4-D7F1-DF0C-8BF2-4C9BCA355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21;p43">
            <a:extLst>
              <a:ext uri="{FF2B5EF4-FFF2-40B4-BE49-F238E27FC236}">
                <a16:creationId xmlns:a16="http://schemas.microsoft.com/office/drawing/2014/main" id="{076B17AA-E937-F55C-6C2C-6B65E3D8E10C}"/>
              </a:ext>
            </a:extLst>
          </p:cNvPr>
          <p:cNvSpPr txBox="1"/>
          <p:nvPr/>
        </p:nvSpPr>
        <p:spPr>
          <a:xfrm>
            <a:off x="4655529" y="2300797"/>
            <a:ext cx="4125217" cy="248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수요를 정확하게 예측해볼까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 및 텍스트 형태로 구성된 경제지표와 뉴스데이터 융합을 통한 미래예측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신규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DB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https://github.com/thekimk/Lecture-NIA/tree/main/Data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수요데이터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(df_KTX_monthsum_example_KK)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경제지표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(ECON &amp; KOSIS)</a:t>
            </a:r>
          </a:p>
          <a:p>
            <a:pPr marL="171450" marR="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시계열정보추출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시간 정보에서 추출할 수 있는 주말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주중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대체공휴일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명절 등 추출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뉴스데이터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크롤링 또는 빅카인즈에서 뉴스데이터 추출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(NewsResult_20150101-20250331_KTX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.xlsx) </a:t>
            </a:r>
          </a:p>
          <a:p>
            <a:pPr lvl="0">
              <a:lnSpc>
                <a:spcPct val="120000"/>
              </a:lnSpc>
              <a:buSzPts val="1400"/>
            </a:pP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(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검색어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KTX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코레일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15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~25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년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월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31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일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언론사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전국일간지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경제일간지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방송사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전문지 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통합분류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경제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사회</a:t>
            </a:r>
            <a:r>
              <a:rPr lang="en-US" altLang="ko-K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텍스트정보추출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시간 빈도별 뉴스 트래픽 및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Transformer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감성분석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독립변수 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가 없는 미래 기간의 수요 예측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41">
            <a:extLst>
              <a:ext uri="{FF2B5EF4-FFF2-40B4-BE49-F238E27FC236}">
                <a16:creationId xmlns:a16="http://schemas.microsoft.com/office/drawing/2014/main" id="{FE7F8EAC-BD31-A85E-0C71-76CBDEF05DB9}"/>
              </a:ext>
            </a:extLst>
          </p:cNvPr>
          <p:cNvSpPr txBox="1"/>
          <p:nvPr/>
        </p:nvSpPr>
        <p:spPr>
          <a:xfrm>
            <a:off x="112295" y="101025"/>
            <a:ext cx="8919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Introduction of DIVE Research Group</a:t>
            </a:r>
            <a:endParaRPr/>
          </a:p>
        </p:txBody>
      </p:sp>
      <p:sp>
        <p:nvSpPr>
          <p:cNvPr id="579" name="Google Shape;579;p41">
            <a:extLst>
              <a:ext uri="{FF2B5EF4-FFF2-40B4-BE49-F238E27FC236}">
                <a16:creationId xmlns:a16="http://schemas.microsoft.com/office/drawing/2014/main" id="{F587D563-F5F6-3D4E-9489-7778FEBCD607}"/>
              </a:ext>
            </a:extLst>
          </p:cNvPr>
          <p:cNvSpPr txBox="1"/>
          <p:nvPr/>
        </p:nvSpPr>
        <p:spPr>
          <a:xfrm>
            <a:off x="1507587" y="645940"/>
            <a:ext cx="6128825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altLang="ko-KR" sz="3200" b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DIVE</a:t>
            </a:r>
            <a:r>
              <a:rPr lang="en-US" altLang="ko-KR" sz="3200" b="1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Group &gt; Project Diving</a:t>
            </a:r>
            <a:endParaRPr lang="en-US" altLang="ko-KR" sz="2000" b="1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41">
            <a:extLst>
              <a:ext uri="{FF2B5EF4-FFF2-40B4-BE49-F238E27FC236}">
                <a16:creationId xmlns:a16="http://schemas.microsoft.com/office/drawing/2014/main" id="{8633FAD7-6280-CA7F-92B9-FC836BAB3F55}"/>
              </a:ext>
            </a:extLst>
          </p:cNvPr>
          <p:cNvSpPr/>
          <p:nvPr/>
        </p:nvSpPr>
        <p:spPr>
          <a:xfrm>
            <a:off x="370981" y="1971883"/>
            <a:ext cx="4117491" cy="4055244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41">
            <a:extLst>
              <a:ext uri="{FF2B5EF4-FFF2-40B4-BE49-F238E27FC236}">
                <a16:creationId xmlns:a16="http://schemas.microsoft.com/office/drawing/2014/main" id="{4E98DC28-46C2-7B79-B179-BE21F052791D}"/>
              </a:ext>
            </a:extLst>
          </p:cNvPr>
          <p:cNvSpPr/>
          <p:nvPr/>
        </p:nvSpPr>
        <p:spPr>
          <a:xfrm>
            <a:off x="370981" y="1820232"/>
            <a:ext cx="4117491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altLang="ko-KR" sz="20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Classification</a:t>
            </a:r>
            <a:endParaRPr lang="en-US" altLang="ko-KR" sz="1800"/>
          </a:p>
        </p:txBody>
      </p:sp>
      <p:sp>
        <p:nvSpPr>
          <p:cNvPr id="599" name="Google Shape;599;p41">
            <a:extLst>
              <a:ext uri="{FF2B5EF4-FFF2-40B4-BE49-F238E27FC236}">
                <a16:creationId xmlns:a16="http://schemas.microsoft.com/office/drawing/2014/main" id="{4094AB5F-724C-BB87-1B4A-3FF259D58B15}"/>
              </a:ext>
            </a:extLst>
          </p:cNvPr>
          <p:cNvSpPr/>
          <p:nvPr/>
        </p:nvSpPr>
        <p:spPr>
          <a:xfrm>
            <a:off x="4655530" y="1971886"/>
            <a:ext cx="4125217" cy="4055241"/>
          </a:xfrm>
          <a:prstGeom prst="rect">
            <a:avLst/>
          </a:prstGeom>
          <a:noFill/>
          <a:ln w="9525" cap="flat" cmpd="sng">
            <a:solidFill>
              <a:srgbClr val="023A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1" name="Google Shape;601;p41">
            <a:extLst>
              <a:ext uri="{FF2B5EF4-FFF2-40B4-BE49-F238E27FC236}">
                <a16:creationId xmlns:a16="http://schemas.microsoft.com/office/drawing/2014/main" id="{D26E273D-7050-5E18-3C83-595A20BF12A3}"/>
              </a:ext>
            </a:extLst>
          </p:cNvPr>
          <p:cNvSpPr/>
          <p:nvPr/>
        </p:nvSpPr>
        <p:spPr>
          <a:xfrm>
            <a:off x="4655530" y="1820232"/>
            <a:ext cx="4125217" cy="461701"/>
          </a:xfrm>
          <a:prstGeom prst="roundRect">
            <a:avLst>
              <a:gd name="adj" fmla="val 0"/>
            </a:avLst>
          </a:prstGeom>
          <a:solidFill>
            <a:srgbClr val="002060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Supervised Regression</a:t>
            </a:r>
            <a:endParaRPr sz="180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19C9E40-0491-DBA1-089A-F6D8D99B4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DF9F5A3-DAD3-49E7-B926-6F61E4EB127E}" type="slidenum">
              <a:rPr lang="ko-KR" altLang="en-US" smtClean="0"/>
              <a:pPr/>
              <a:t>1</a:t>
            </a:fld>
            <a:r>
              <a:rPr lang="ko-KR" altLang="en-US"/>
              <a:t> </a:t>
            </a:r>
            <a:r>
              <a:rPr lang="en-US" altLang="ko-KR"/>
              <a:t>/ 37</a:t>
            </a:r>
            <a:endParaRPr lang="ko-KR" altLang="en-US" dirty="0"/>
          </a:p>
        </p:txBody>
      </p:sp>
      <p:sp>
        <p:nvSpPr>
          <p:cNvPr id="3" name="Google Shape;721;p43">
            <a:extLst>
              <a:ext uri="{FF2B5EF4-FFF2-40B4-BE49-F238E27FC236}">
                <a16:creationId xmlns:a16="http://schemas.microsoft.com/office/drawing/2014/main" id="{EFE624B8-920D-7DF2-74DF-4ABC4CF6737D}"/>
              </a:ext>
            </a:extLst>
          </p:cNvPr>
          <p:cNvSpPr txBox="1"/>
          <p:nvPr/>
        </p:nvSpPr>
        <p:spPr>
          <a:xfrm>
            <a:off x="370982" y="2300797"/>
            <a:ext cx="4117490" cy="27330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92075" marR="0" lvl="0" indent="-92075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비즈니스 애널리틱스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누구에게 마케팅을 해야할 것인가</a:t>
            </a:r>
            <a:r>
              <a:rPr lang="en-US" altLang="ko-KR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 </a:t>
            </a:r>
            <a:r>
              <a:rPr lang="ko-KR" alt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설명가능한 인공지능을 활용한 추천과 근거</a:t>
            </a:r>
            <a:endParaRPr lang="en-US" altLang="ko-KR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데이터로 분석프로세스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샘플 데이터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숫자 설문조사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https://github.com/thekimk/Lecture-NIA/blob/main/Data/df_concat_BA1.csv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2: </a:t>
            </a:r>
            <a:r>
              <a:rPr lang="ko-KR" altLang="en-US" sz="10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실제 데이터로 분석 프로세스 완성</a:t>
            </a:r>
            <a:endParaRPr lang="en-US" altLang="ko-KR" sz="105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 데이터 논리적 결합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altLang="ko-K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https://mdis.kostat.go.kr/dwnlSvc/ofrSurvSearch.do?curMenuNo=UI_POR_P9240</a:t>
            </a:r>
            <a:endParaRPr lang="en-US" altLang="ko-KR"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indent="-171450">
              <a:lnSpc>
                <a:spcPct val="120000"/>
              </a:lnSpc>
              <a:buSzPts val="1400"/>
              <a:buFontTx/>
              <a:buChar char="-"/>
            </a:pP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모델링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Logistic Regression, Random Forest, XGBoost, LightGBM, CatBoost, MLP, CNN 7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종 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SHAP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기반 개인설명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전체설명</a:t>
            </a: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의존성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2075" lvl="0" indent="-92075">
              <a:lnSpc>
                <a:spcPct val="120000"/>
              </a:lnSpc>
              <a:buSzPts val="1400"/>
              <a:buFont typeface="Noto Sans Symbols"/>
              <a:buChar char="▪"/>
            </a:pP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목표</a:t>
            </a:r>
            <a:r>
              <a:rPr lang="en-US" altLang="ko-KR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3: </a:t>
            </a:r>
            <a:r>
              <a:rPr lang="ko-KR" altLang="en-US" sz="105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업데이트</a:t>
            </a: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71450">
              <a:lnSpc>
                <a:spcPct val="120000"/>
              </a:lnSpc>
              <a:buSzPts val="1400"/>
              <a:buFontTx/>
              <a:buChar char="-"/>
            </a:pPr>
            <a:r>
              <a:rPr lang="en-US" altLang="ko-K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Baseline </a:t>
            </a:r>
            <a:r>
              <a:rPr lang="ko-KR" altLang="en-US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성능 넘어서기</a:t>
            </a:r>
            <a:endParaRPr lang="en-US" altLang="ko-KR"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20000"/>
              </a:lnSpc>
              <a:buSzPts val="1400"/>
            </a:pPr>
            <a:endParaRPr lang="en-US" altLang="ko-KR" sz="105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74405D2-28AD-37A2-6CA5-AB88B9C15988}"/>
              </a:ext>
            </a:extLst>
          </p:cNvPr>
          <p:cNvCxnSpPr>
            <a:cxnSpLocks/>
            <a:stCxn id="579" idx="2"/>
            <a:endCxn id="581" idx="0"/>
          </p:cNvCxnSpPr>
          <p:nvPr/>
        </p:nvCxnSpPr>
        <p:spPr>
          <a:xfrm rot="5400000">
            <a:off x="3206086" y="454317"/>
            <a:ext cx="589557" cy="2142273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7DB30250-B249-69EB-7590-A0B64C9A769B}"/>
              </a:ext>
            </a:extLst>
          </p:cNvPr>
          <p:cNvCxnSpPr>
            <a:cxnSpLocks/>
            <a:stCxn id="579" idx="2"/>
            <a:endCxn id="601" idx="0"/>
          </p:cNvCxnSpPr>
          <p:nvPr/>
        </p:nvCxnSpPr>
        <p:spPr>
          <a:xfrm rot="16200000" flipH="1">
            <a:off x="5350291" y="452383"/>
            <a:ext cx="589557" cy="2146139"/>
          </a:xfrm>
          <a:prstGeom prst="bentConnector3">
            <a:avLst>
              <a:gd name="adj1" fmla="val 50000"/>
            </a:avLst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FB5ADD8F-806A-BA35-33E6-0FA8B2D239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47"/>
          <a:stretch>
            <a:fillRect/>
          </a:stretch>
        </p:blipFill>
        <p:spPr bwMode="auto">
          <a:xfrm>
            <a:off x="415704" y="4766959"/>
            <a:ext cx="4026771" cy="11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F8DCAF3-275F-FB7A-411E-7743546492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898"/>
          <a:stretch>
            <a:fillRect/>
          </a:stretch>
        </p:blipFill>
        <p:spPr bwMode="auto">
          <a:xfrm>
            <a:off x="5675734" y="4708280"/>
            <a:ext cx="2084809" cy="1310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86697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사용자 지정 11">
      <a:dk1>
        <a:srgbClr val="2C2D2F"/>
      </a:dk1>
      <a:lt1>
        <a:srgbClr val="FFFFFF"/>
      </a:lt1>
      <a:dk2>
        <a:srgbClr val="61626A"/>
      </a:dk2>
      <a:lt2>
        <a:srgbClr val="DEDEDE"/>
      </a:lt2>
      <a:accent1>
        <a:srgbClr val="044EA2"/>
      </a:accent1>
      <a:accent2>
        <a:srgbClr val="95BFED"/>
      </a:accent2>
      <a:accent3>
        <a:srgbClr val="424243"/>
      </a:accent3>
      <a:accent4>
        <a:srgbClr val="E1EDEE"/>
      </a:accent4>
      <a:accent5>
        <a:srgbClr val="044EA2"/>
      </a:accent5>
      <a:accent6>
        <a:srgbClr val="B3CEDD"/>
      </a:accent6>
      <a:hlink>
        <a:srgbClr val="044EA2"/>
      </a:hlink>
      <a:folHlink>
        <a:srgbClr val="0D2ECA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8917</TotalTime>
  <Words>720</Words>
  <Application>Microsoft Office PowerPoint</Application>
  <PresentationFormat>화면 슬라이드 쇼(4:3)</PresentationFormat>
  <Paragraphs>67</Paragraphs>
  <Slides>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Noto Sans Symbols</vt:lpstr>
      <vt:lpstr>Malgun Gothic</vt:lpstr>
      <vt:lpstr>Arial</vt:lpstr>
      <vt:lpstr>Calibri</vt:lpstr>
      <vt:lpstr>Cambria Math</vt:lpstr>
      <vt:lpstr>1_Office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KK</cp:lastModifiedBy>
  <cp:revision>1350</cp:revision>
  <dcterms:created xsi:type="dcterms:W3CDTF">2017-08-28T02:36:56Z</dcterms:created>
  <dcterms:modified xsi:type="dcterms:W3CDTF">2025-07-03T00:53:59Z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5C58129F-E5B8-477A-9B38-B3E54BFA04C8}" pid="2">
    <vt:lpwstr>88E2CA7DA740E51D625C323DD66B4F4206A6C78A74461D15BF48BA2B48BF78F3</vt:lpwstr>
  </property>
  <property fmtid="{D5CDD505-2E9C-101B-9397-08002B2CF9AE}" pid="2" name="NSCPROP">
    <vt:lpwstr>NSCCustomProperty</vt:lpwstr>
  </property>
  <property fmtid="{D5CDD505-2E9C-101B-9397-08002B2CF9AE}" pid="3" name="ContentTypeId">
    <vt:lpwstr>0x010100EE7FC1D07832764183E230CF748316B6</vt:lpwstr>
  </property>
  <property fmtid="{D5CDD505-2E9C-101B-9397-08002B2CF9AE}" pid="4" name="NSCPROP_SA">
    <vt:lpwstr>http://teamdocs.mosaic.sec.samsung.net/sites/COMTY_4026902/MENU_4026902_4026907/Shared%20Documents/팀관리/180411%20팀%20간담회/DI팀_간담회_180409v01.pptx</vt:lpwstr>
  </property>
</Properties>
</file>