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65" r:id="rId2"/>
    <p:sldId id="367" r:id="rId3"/>
    <p:sldId id="370" r:id="rId4"/>
    <p:sldId id="371" r:id="rId5"/>
    <p:sldId id="369" r:id="rId6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iUWwlRzSp7FmXEzuK0I58SVnBq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742053-E664-4C57-AEBF-A2CFF378C27F}">
  <a:tblStyle styleId="{0F742053-E664-4C57-AEBF-A2CFF378C27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F0A71B-DF51-430A-86BD-894545E53AB2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8F0"/>
          </a:solidFill>
        </a:fill>
      </a:tcStyle>
    </a:wholeTbl>
    <a:band1H>
      <a:tcTxStyle/>
      <a:tcStyle>
        <a:tcBdr/>
        <a:fill>
          <a:solidFill>
            <a:srgbClr val="CACF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F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6" autoAdjust="0"/>
    <p:restoredTop sz="90423" autoAdjust="0"/>
  </p:normalViewPr>
  <p:slideViewPr>
    <p:cSldViewPr snapToGrid="0">
      <p:cViewPr varScale="1">
        <p:scale>
          <a:sx n="145" d="100"/>
          <a:sy n="145" d="100"/>
        </p:scale>
        <p:origin x="2156" y="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1268" y="104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6" Type="http://schemas.openxmlformats.org/officeDocument/2006/relationships/presProps" Target="presProps.xml"/><Relationship Id="rId4" Type="http://schemas.openxmlformats.org/officeDocument/2006/relationships/slide" Target="slides/slide3.xml"/><Relationship Id="rId105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65469B5-8E34-4E50-B740-37EF9223D2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712574-5E75-4261-B839-82DEFF4146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758C4-0839-4DFD-B23C-C4B0E1666FA8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A01415-B482-4F4D-9407-5E5120E718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E47CE7-3EA3-4C86-B438-5849285101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A0B07-F7AB-4333-9DE8-902ADF793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83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4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6D995013-4226-2582-4E70-CEB26ABBE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D67D3314-E025-F744-6602-8EB9E20FD3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399546D5-2311-8373-EDBE-7DAB34128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98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04BE0B2B-387D-11A5-A011-54F821926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46FB8681-2539-0413-9185-44979CECD0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EB9ACB1E-D913-4C42-081A-DECA6B131E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33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8B3C8F36-5234-930E-719A-F80CF2E18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1C951375-4387-FC68-4DF3-4693A606F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692FF73E-6277-B34C-86F2-0A63282E3D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63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38886A70-0C8E-0B6E-B3CD-6AB75C597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098D23DC-CC4D-0196-5523-67666CC554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2AF9D8C2-DC04-CCD7-4C37-BD6BE189B5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66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5323562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1;p11">
            <a:extLst>
              <a:ext uri="{FF2B5EF4-FFF2-40B4-BE49-F238E27FC236}">
                <a16:creationId xmlns:a16="http://schemas.microsoft.com/office/drawing/2014/main" id="{51232039-1D42-424B-BCD5-17B75DB3DC0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65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7" y="237995"/>
            <a:ext cx="767089" cy="76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>
  <p:cSld name="본문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4B3271A3-57E1-4EBB-8B03-60F822F6C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63001" y="6447522"/>
            <a:ext cx="718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F5A3-DAD3-49E7-B926-6F61E4EB127E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37</a:t>
            </a:r>
            <a:endParaRPr lang="ko-KR" altLang="en-US" dirty="0"/>
          </a:p>
        </p:txBody>
      </p:sp>
      <p:pic>
        <p:nvPicPr>
          <p:cNvPr id="1026" name="Picture 2" descr="Incheon National University">
            <a:extLst>
              <a:ext uri="{FF2B5EF4-FFF2-40B4-BE49-F238E27FC236}">
                <a16:creationId xmlns:a16="http://schemas.microsoft.com/office/drawing/2014/main" id="{67AC1A50-49EF-4B80-B4BC-4DE794D69D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E48C931-5A5E-4520-87FC-715A28FEF557}"/>
              </a:ext>
            </a:extLst>
          </p:cNvPr>
          <p:cNvSpPr txBox="1">
            <a:spLocks/>
          </p:cNvSpPr>
          <p:nvPr userDrawn="1"/>
        </p:nvSpPr>
        <p:spPr>
          <a:xfrm>
            <a:off x="44671" y="6446170"/>
            <a:ext cx="13018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Kyungwon</a:t>
            </a:r>
            <a:r>
              <a:rPr lang="ko-KR" altLang="en-US" dirty="0"/>
              <a:t> </a:t>
            </a:r>
            <a:r>
              <a:rPr lang="en-US" altLang="ko-KR" dirty="0"/>
              <a:t>Kim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6_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2"/>
          <p:cNvSpPr txBox="1"/>
          <p:nvPr/>
        </p:nvSpPr>
        <p:spPr>
          <a:xfrm>
            <a:off x="4256048" y="6498147"/>
            <a:ext cx="6605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r>
              <a:rPr lang="en-US" sz="1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/ 47</a:t>
            </a:r>
            <a:endParaRPr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A4293-BEFB-4D6F-8696-D4A57B20003E}"/>
              </a:ext>
            </a:extLst>
          </p:cNvPr>
          <p:cNvSpPr txBox="1"/>
          <p:nvPr userDrawn="1"/>
        </p:nvSpPr>
        <p:spPr>
          <a:xfrm>
            <a:off x="6263" y="6504485"/>
            <a:ext cx="163779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Kyungwon Kim</a:t>
            </a:r>
            <a:endParaRPr lang="en-US" altLang="ko-KR"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6" descr="No photo description available.">
            <a:extLst>
              <a:ext uri="{FF2B5EF4-FFF2-40B4-BE49-F238E27FC236}">
                <a16:creationId xmlns:a16="http://schemas.microsoft.com/office/drawing/2014/main" id="{50AD2A6C-B0A4-4A54-ACFD-982D2E56D98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1" t="9393" r="20368" b="58337"/>
          <a:stretch/>
        </p:blipFill>
        <p:spPr bwMode="auto">
          <a:xfrm>
            <a:off x="7357734" y="6456807"/>
            <a:ext cx="1611126" cy="33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4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끝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329;p25">
            <a:extLst>
              <a:ext uri="{FF2B5EF4-FFF2-40B4-BE49-F238E27FC236}">
                <a16:creationId xmlns:a16="http://schemas.microsoft.com/office/drawing/2014/main" id="{5AED18BC-03E3-4116-93FD-57168EE9BD3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22273" b="23493"/>
          <a:stretch/>
        </p:blipFill>
        <p:spPr>
          <a:xfrm>
            <a:off x="2412000" y="4885764"/>
            <a:ext cx="4320000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30;p25">
            <a:extLst>
              <a:ext uri="{FF2B5EF4-FFF2-40B4-BE49-F238E27FC236}">
                <a16:creationId xmlns:a16="http://schemas.microsoft.com/office/drawing/2014/main" id="{0FA726C6-126F-45B9-8A60-392294CADA37}"/>
              </a:ext>
            </a:extLst>
          </p:cNvPr>
          <p:cNvSpPr txBox="1"/>
          <p:nvPr userDrawn="1"/>
        </p:nvSpPr>
        <p:spPr>
          <a:xfrm>
            <a:off x="441189" y="2694838"/>
            <a:ext cx="8261622" cy="63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  <a:r>
              <a:rPr lang="ko-KR" altLang="en-US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 sz="3200" b="1" i="0" u="none" strike="noStrike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2" descr="Incheon National University">
            <a:extLst>
              <a:ext uri="{FF2B5EF4-FFF2-40B4-BE49-F238E27FC236}">
                <a16:creationId xmlns:a16="http://schemas.microsoft.com/office/drawing/2014/main" id="{48921185-2237-4DA4-9539-F7ECAC1B1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5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>
  <p:cSld name="끝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;p13">
            <a:extLst>
              <a:ext uri="{FF2B5EF4-FFF2-40B4-BE49-F238E27FC236}">
                <a16:creationId xmlns:a16="http://schemas.microsoft.com/office/drawing/2014/main" id="{70552551-A7B4-403E-B6E6-6C578B4CB8E7}"/>
              </a:ext>
            </a:extLst>
          </p:cNvPr>
          <p:cNvSpPr/>
          <p:nvPr userDrawn="1"/>
        </p:nvSpPr>
        <p:spPr>
          <a:xfrm>
            <a:off x="3835400" y="0"/>
            <a:ext cx="5308600" cy="6858000"/>
          </a:xfrm>
          <a:prstGeom prst="rect">
            <a:avLst/>
          </a:prstGeom>
          <a:gradFill>
            <a:gsLst>
              <a:gs pos="0">
                <a:srgbClr val="002C63"/>
              </a:gs>
              <a:gs pos="50000">
                <a:srgbClr val="004090"/>
              </a:gs>
              <a:gs pos="100000">
                <a:srgbClr val="004DAD"/>
              </a:gs>
            </a:gsLst>
            <a:lin ang="18900000" scaled="0"/>
          </a:gradFill>
          <a:ln w="12700" cap="flat" cmpd="sng">
            <a:solidFill>
              <a:srgbClr val="0238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6;p13" descr="I:\YISSUE\삼성\그래픽 모티브\아이콘\브랜딩4-1(아이콘)-16.png">
            <a:extLst>
              <a:ext uri="{FF2B5EF4-FFF2-40B4-BE49-F238E27FC236}">
                <a16:creationId xmlns:a16="http://schemas.microsoft.com/office/drawing/2014/main" id="{C7A23493-641B-4659-85D0-B93D41F8497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656"/>
          <a:stretch/>
        </p:blipFill>
        <p:spPr>
          <a:xfrm>
            <a:off x="3835400" y="-2"/>
            <a:ext cx="5308600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7;p13">
            <a:extLst>
              <a:ext uri="{FF2B5EF4-FFF2-40B4-BE49-F238E27FC236}">
                <a16:creationId xmlns:a16="http://schemas.microsoft.com/office/drawing/2014/main" id="{20189312-7A10-49BE-B7ED-FEE9D6740BA6}"/>
              </a:ext>
            </a:extLst>
          </p:cNvPr>
          <p:cNvCxnSpPr/>
          <p:nvPr userDrawn="1"/>
        </p:nvCxnSpPr>
        <p:spPr>
          <a:xfrm>
            <a:off x="0" y="1417973"/>
            <a:ext cx="23431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29;p13">
            <a:extLst>
              <a:ext uri="{FF2B5EF4-FFF2-40B4-BE49-F238E27FC236}">
                <a16:creationId xmlns:a16="http://schemas.microsoft.com/office/drawing/2014/main" id="{81D7D377-02C3-408B-AB85-76B76549493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0573" t="22273" r="7872" b="23493"/>
          <a:stretch/>
        </p:blipFill>
        <p:spPr>
          <a:xfrm>
            <a:off x="161365" y="5118847"/>
            <a:ext cx="3523129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0;p13">
            <a:extLst>
              <a:ext uri="{FF2B5EF4-FFF2-40B4-BE49-F238E27FC236}">
                <a16:creationId xmlns:a16="http://schemas.microsoft.com/office/drawing/2014/main" id="{289E2C37-BA8C-40A9-9BB0-E870A95D78BA}"/>
              </a:ext>
            </a:extLst>
          </p:cNvPr>
          <p:cNvSpPr txBox="1"/>
          <p:nvPr userDrawn="1"/>
        </p:nvSpPr>
        <p:spPr>
          <a:xfrm>
            <a:off x="4363454" y="3167390"/>
            <a:ext cx="44998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8C90C9FE-6D18-47E2-BD91-7BD737A7A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100220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0" r:id="rId3"/>
    <p:sldLayoutId id="2147483662" r:id="rId4"/>
    <p:sldLayoutId id="2147483661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Tutorial-Probability-Statistics-Algorithm-DataScience" TargetMode="External"/><Relationship Id="rId7" Type="http://schemas.openxmlformats.org/officeDocument/2006/relationships/hyperlink" Target="https://www.youtube.com/playlist?list=PLYP0LH6y1TM6H3o82V-vDqQ7DbiRLJf4J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YP0LH6y1TM4P3HMNM3JQ8MFx8z6nLo9O" TargetMode="External"/><Relationship Id="rId5" Type="http://schemas.openxmlformats.org/officeDocument/2006/relationships/hyperlink" Target="https://github.com/thekimk/Tutorial-Python-Programming" TargetMode="External"/><Relationship Id="rId4" Type="http://schemas.openxmlformats.org/officeDocument/2006/relationships/hyperlink" Target="https://www.youtube.com/playlist?list=PLYP0LH6y1TM4DOvCt0BhJhxXjCniU4-_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All-About-Machine-Lear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playlist?list=PLYP0LH6y1TM50-9XqZfI2bbIOXCxYLauH" TargetMode="External"/><Relationship Id="rId4" Type="http://schemas.openxmlformats.org/officeDocument/2006/relationships/hyperlink" Target="https://www.youtube.com/playlist?list=PLYP0LH6y1TM6Khh6_ydAPoC9Fj4H_Vp-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All-About-Deep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YP0LH6y1TM50-9XqZfI2bbIOXCxYLauH" TargetMode="External"/><Relationship Id="rId5" Type="http://schemas.openxmlformats.org/officeDocument/2006/relationships/hyperlink" Target="https://github.com/thekimk/All-About-Machine-Learning" TargetMode="External"/><Relationship Id="rId4" Type="http://schemas.openxmlformats.org/officeDocument/2006/relationships/hyperlink" Target="https://www.youtube.com/playlist?list=PLYP0LH6y1TM6s-bdE1Og3U6_SnV6CsqwJ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Lecture-NIA/tree/main/Data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hyperlink" Target="https://mdis.kostat.go.kr/dwnlSvc/ofrSurvSearch.do?curMenuNo=UI_POR_P9240" TargetMode="External"/><Relationship Id="rId4" Type="http://schemas.openxmlformats.org/officeDocument/2006/relationships/hyperlink" Target="https://github.com/thekimk/Lecture-NIA/blob/main/Data/df_concat_BA1.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B75324E4-B745-140A-85CB-8626D4F88AFA}"/>
              </a:ext>
            </a:extLst>
          </p:cNvPr>
          <p:cNvSpPr txBox="1"/>
          <p:nvPr/>
        </p:nvSpPr>
        <p:spPr>
          <a:xfrm>
            <a:off x="6063094" y="2300797"/>
            <a:ext cx="2717652" cy="257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애널리스트 역량 입증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본인 진로의 전문성을 입증할 수 있는 산출물을 제시하며 브랜딩 집중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Studing Diving + Project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산출물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공모전 수상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KCI/SCIE/SSCI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연구논문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창업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특허 제안서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지도교수와의 직접 지도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청강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실질적 효과를 위해선 선행된 공모전이나 연구 또는 창업현황을 미리 분석 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빠른 대응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 필수적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도구 스터디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/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/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</a:t>
            </a:r>
          </a:p>
          <a:p>
            <a:pPr algn="ctr"/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nsight &amp;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alue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xploration)</a:t>
            </a:r>
          </a:p>
        </p:txBody>
      </p:sp>
      <p:sp>
        <p:nvSpPr>
          <p:cNvPr id="580" name="Google Shape;580;p41"/>
          <p:cNvSpPr/>
          <p:nvPr/>
        </p:nvSpPr>
        <p:spPr>
          <a:xfrm>
            <a:off x="370982" y="1971883"/>
            <a:ext cx="2717652" cy="303475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370982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Study Diving</a:t>
            </a:r>
            <a:endParaRPr sz="3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3217039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3217039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Diving</a:t>
            </a:r>
            <a:endParaRPr sz="1800"/>
          </a:p>
        </p:txBody>
      </p:sp>
      <p:sp>
        <p:nvSpPr>
          <p:cNvPr id="599" name="Google Shape;599;p41"/>
          <p:cNvSpPr/>
          <p:nvPr/>
        </p:nvSpPr>
        <p:spPr>
          <a:xfrm>
            <a:off x="6063095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/>
          <p:cNvSpPr/>
          <p:nvPr/>
        </p:nvSpPr>
        <p:spPr>
          <a:xfrm>
            <a:off x="6063095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Brand Diving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F075A8-4252-AF85-AD17-CC86EF746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/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목표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데이터 기반 의사결정 지식 습득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학습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R="0" lvl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① 데이터 의사결정 프로세스 완성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>
                  <a:lnSpc>
                    <a:spcPct val="120000"/>
                  </a:lnSpc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② 머신러닝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딥러닝 알고리즘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주의사항</a:t>
                </a:r>
                <a:r>
                  <a:rPr lang="en-US" altLang="ko-KR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도구사용법이 아닌 지식습득이 우선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스터디 대상이 아니라 필요시 선택 수단</a:t>
                </a:r>
                <a:endParaRPr lang="en-US" altLang="ko-KR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게으름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효율을 높여주는 도구는 있어도 지식을 늘려주는 도구는 없으므로 스터디 대상 비추천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각자가 활용하고 스스로 전문가가 된 후 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DIVE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에 소개하며 서로 효율을 높이는게 바람직하며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도구가 스터디 대상이 되어 지식이 늦어지면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도구만 써보다 창의적 생산자가 아닌 충성스런 소비자로써만 증명되고 졸업하게 될 것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~ (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도구사용경험 </a:t>
                </a:r>
                <a14:m>
                  <m:oMath xmlns:m="http://schemas.openxmlformats.org/officeDocument/2006/math">
                    <m:r>
                      <a:rPr lang="en-US" altLang="ko-KR" sz="8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≠</m:t>
                    </m:r>
                  </m:oMath>
                </a14:m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전문가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스터디 내용 문서화 및 피드백 필수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  <a:endParaRPr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blipFill>
                <a:blip r:embed="rId3"/>
                <a:stretch>
                  <a:fillRect l="-897" t="-1439" b="-2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721;p43">
            <a:extLst>
              <a:ext uri="{FF2B5EF4-FFF2-40B4-BE49-F238E27FC236}">
                <a16:creationId xmlns:a16="http://schemas.microsoft.com/office/drawing/2014/main" id="{4EF81B5C-45FE-B060-39FB-E99762C438CE}"/>
              </a:ext>
            </a:extLst>
          </p:cNvPr>
          <p:cNvSpPr txBox="1"/>
          <p:nvPr/>
        </p:nvSpPr>
        <p:spPr>
          <a:xfrm>
            <a:off x="3217038" y="2300797"/>
            <a:ext cx="2717652" cy="252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이미지 데이터 활용 실제 비즈니스 문제 해결 역량 습득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Study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지식 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숫자 기반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XAI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애널리틱스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ko-KR" altLang="en-US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 및 이미지 기반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패턴 추출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활용 비즈니스 미래 수요예측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 지식이나 코드를 직접적으로 전달하지는 않고 방향만 가이드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스스로 필요 지식과 코드를 탐색 및 문제를 해결 또는 개선할 수 있는 역량 함양이 목적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와 같은 도구 사용 스터디 필요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과정에 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5E43616-75CC-2CDF-3E3C-F108324A2FA9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010014" y="258246"/>
            <a:ext cx="281780" cy="2842192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3CB13AD-64B4-1DDB-B33F-C4B2D746B8E2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856070" y="254381"/>
            <a:ext cx="281780" cy="2849921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2DDD2F3-C01E-E466-6F49-27032706F8EB}"/>
              </a:ext>
            </a:extLst>
          </p:cNvPr>
          <p:cNvCxnSpPr>
            <a:cxnSpLocks/>
            <a:stCxn id="579" idx="2"/>
            <a:endCxn id="583" idx="0"/>
          </p:cNvCxnSpPr>
          <p:nvPr/>
        </p:nvCxnSpPr>
        <p:spPr>
          <a:xfrm>
            <a:off x="4572000" y="1538452"/>
            <a:ext cx="3865" cy="28178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534;p39">
            <a:extLst>
              <a:ext uri="{FF2B5EF4-FFF2-40B4-BE49-F238E27FC236}">
                <a16:creationId xmlns:a16="http://schemas.microsoft.com/office/drawing/2014/main" id="{FABE51A8-C50F-3624-8465-2F2371E763AA}"/>
              </a:ext>
            </a:extLst>
          </p:cNvPr>
          <p:cNvSpPr txBox="1"/>
          <p:nvPr/>
        </p:nvSpPr>
        <p:spPr>
          <a:xfrm>
            <a:off x="594703" y="5058127"/>
            <a:ext cx="7954483" cy="12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모집시기 및 모집인원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매년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6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월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~ 15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구글폼 활용 정기모집으로 약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10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명 내외 모집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+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필요시 분기별 수시모집</a:t>
            </a:r>
            <a:endParaRPr lang="en-US" altLang="ko-KR" sz="10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지원자격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나이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전공 제한없음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비즈니스데이터사이언스의이해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디지털비즈니스애널리틱스 등 교내외 유관수업 이수자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우대사항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지원자격이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수준의 지식이지만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년 이상의 집중적인 활동이 가능한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1~3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타 활동 빈도 낮은자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기존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신규 멤버들의 상황에 따라 스스로 최소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개 이상의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Study/Project/Brand Diving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활동 선택 후 매주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DIVE-DAY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정기 모임 집중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분기별운영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해당분기 활동 후 다음 분기에 목표를 내부적으로 재설정하고 멤버들도 다음 분기 활동을 재선택 하며 역량을 강화하고 완성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2C3A2FB4-D7F1-DF0C-8BF2-4C9BCA355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076B17AA-E937-F55C-6C2C-6B65E3D8E10C}"/>
              </a:ext>
            </a:extLst>
          </p:cNvPr>
          <p:cNvSpPr txBox="1"/>
          <p:nvPr/>
        </p:nvSpPr>
        <p:spPr>
          <a:xfrm>
            <a:off x="4655529" y="2300797"/>
            <a:ext cx="4125217" cy="243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배경지식과 용어 지식화를 위한 필수내용 요약 소개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https://github.com/thekimk/Tutorial-Probability-Statistics-Algorithm-DataScience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https://www.youtube.com/playlist?list=PLYP0LH6y1TM4DOvCt0BhJhxXjCniU4-_A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관련 수학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개론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데이터분석에 필요한 지식은 수학과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통계학과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산업공학과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컴퓨터공학과 등 에서 매우 일부분이기 때문에 관련 교과목 미수강시 본 영상으로 필요내용만 빠르게 정리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FE7F8EAC-BD31-A85E-0C71-76CBDEF05DB9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F587D563-F5F6-3D4E-9489-7778FEBCD607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(PREREQUISITES)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8633FAD7-6280-CA7F-92B9-FC836BAB3F55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4E98DC28-46C2-7B79-B179-BE21F052791D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Tool | Python Programming Tutorial</a:t>
            </a:r>
            <a:endParaRPr lang="en-US" altLang="ko-KR"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4094AB5F-724C-BB87-1B4A-3FF259D58B15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D26E273D-7050-5E18-3C83-595A20BF12A3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Prerequisites | What is Required to Become a Data Scientist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9C9E40-0491-DBA1-089A-F6D8D99B4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EFE624B8-920D-7DF2-74DF-4ABC4CF6737D}"/>
              </a:ext>
            </a:extLst>
          </p:cNvPr>
          <p:cNvSpPr txBox="1"/>
          <p:nvPr/>
        </p:nvSpPr>
        <p:spPr>
          <a:xfrm>
            <a:off x="370982" y="2300797"/>
            <a:ext cx="4117490" cy="239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도구 파이썬 사용법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https://github.com/thekimk/Tutorial-Python-Programming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요약본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https://www.youtube.com/playlist?list=PLYP0LH6y1TM4P3HMNM3JQ8MFx8z6nLo9O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https://www.youtube.com/playlist?list=PLYP0LH6y1TM6H3o82V-vDqQ7DbiRLJf4J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비즈니스데이터사이언스의이해 또는 파이썬 프로그래밍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사용법 잊은 경우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필요한 부분만 선택적 수강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74405D2-28AD-37A2-6CA5-AB88B9C15988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DB30250-B249-69EB-7590-A0B64C9A769B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6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68B5C21B-C041-D4B9-3418-573ABF553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3AA4CD3D-0AF1-A51C-CB30-745F3DE1C9F6}"/>
              </a:ext>
            </a:extLst>
          </p:cNvPr>
          <p:cNvSpPr txBox="1"/>
          <p:nvPr/>
        </p:nvSpPr>
        <p:spPr>
          <a:xfrm>
            <a:off x="4655529" y="2300797"/>
            <a:ext cx="4125217" cy="209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머신러닝 알고리즘 이해 및 데이터분석 성능 고도화 시작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https://github.com/thekimk/All-About-Machine-Learning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https://www.youtube.com/playlist?list=PLYP0LH6y1TM6Khh6_ydAPoC9Fj4H_Vp-G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또는 머신러닝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프로세스 단계 스스로 완성할 줄 알고나서 수강 추천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강의에 포함되지 않은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알고리즘을 통한 설명력 실습은 강의외 스스로 습득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8C711457-986B-769B-2FD3-51AC01C57BFE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A45D06D7-2FC6-9DA4-5490-F4DA235D35D3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(BASIC)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71914DEF-E855-1595-B027-C5AB3596A16A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D9494BB2-79C2-2173-C5A5-F4A4F9E74C22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Process | Why You Should Ask The Real Business Question?</a:t>
            </a:r>
            <a:endParaRPr lang="en-US" altLang="ko-KR"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6E411A05-34B6-79CE-1FA3-AA26DC53B11D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728BEA6F-526C-0C05-BB08-7CD2715C8658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Machine Learning Algorithms for AI Engines?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C21D66-8432-0CEE-FB96-3CE1D1B8E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69543C70-2567-FA81-4203-F6FC7E9E5626}"/>
              </a:ext>
            </a:extLst>
          </p:cNvPr>
          <p:cNvSpPr txBox="1"/>
          <p:nvPr/>
        </p:nvSpPr>
        <p:spPr>
          <a:xfrm>
            <a:off x="370982" y="2300797"/>
            <a:ext cx="4117490" cy="224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프로세스 단계 완성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https://github.com/thekimk/All-About-Machine-Learning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https://www.youtube.com/playlist?list=PLYP0LH6y1TM50-9XqZfI2bbIOXCxYLauH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또는 기초데이터분석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알고리즘보다 전체적인 데이터분석 프로세스를 완성하는 것이 목표이므로 끝까지 달려 완성하는 실습이 매우 중요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프로세스 완성도 스스로 하지 못하면서 알고리즘 아무리 배워도 써먹지 못함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2765C78-0726-73B6-EAC2-3E30C96C91F1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AF29324-B00B-F3ED-8411-CADA487EC836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39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7E4102F5-2496-0D19-D0B9-126D85903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A1A07AB1-C7A7-EA49-2872-B419C5CEFF2A}"/>
              </a:ext>
            </a:extLst>
          </p:cNvPr>
          <p:cNvSpPr txBox="1"/>
          <p:nvPr/>
        </p:nvSpPr>
        <p:spPr>
          <a:xfrm>
            <a:off x="4655529" y="2300797"/>
            <a:ext cx="4125217" cy="239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딥러닝 알고리즘 이해 및 데이터분석 성능 고도화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https://github.com/thekimk/All-About-Deep-Learning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https://www.youtube.com/playlist?list=PLYP0LH6y1TM6s-bdE1Og3U6_SnV6CsqwJ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 또는 딥러닝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최소 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altLang="ko-KR" sz="800" b="1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Machine Learning Algorithms for AI Engines?”</a:t>
            </a: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스스로 완성 및 충분히 익숙해진 후 수강 추천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시간데이터 처리가 포함되므로 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altLang="ko-KR" sz="800" b="1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Science Process + Algorithms | How Do We Solve the Time Dependency Problem?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수강 후 학습해야 끝까지 달리기 용이함</a:t>
            </a:r>
            <a:endParaRPr lang="en-US" altLang="ko-KR" sz="50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6CD80869-4EB3-CBB6-CE4A-1872A3DA1027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01321049-A43E-D94D-0075-20EFCB5C896D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(ADVANCED)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B45AC09A-47DF-ABF1-B692-57A3C81248EE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2ABE44CB-7466-4322-ED02-C13E281BEFDA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Process + Algorithms | How Do We Solve the Time Dependency Problem?</a:t>
            </a:r>
            <a:endParaRPr lang="en-US" altLang="ko-KR" sz="12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6567846B-EE6A-266C-C06E-60901E18F28E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C80324B1-0C31-2F23-02C5-3C477093C7B5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Deep Learning Algorithms for AI Engines?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36C33B-3D13-9517-6345-233CC2B24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651C8841-E303-7C44-038F-92F15589885C}"/>
              </a:ext>
            </a:extLst>
          </p:cNvPr>
          <p:cNvSpPr txBox="1"/>
          <p:nvPr/>
        </p:nvSpPr>
        <p:spPr>
          <a:xfrm>
            <a:off x="370982" y="2300797"/>
            <a:ext cx="4117490" cy="209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시간의존 문제 해결을 위한 데이터분석 프로세스 단계 완성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https://github.com/thekimk/All-About-Machine-Learning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https://www.youtube.com/playlist?list=PLYP0LH6y1TM50-9XqZfI2bbIOXCxYLauH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비즈니스수요예측 또는 시계열분석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시간의존 데이터처리를 위한 데이터분석 프로세스를 완성과 관련 알고리즘을 동시에 다루기 때문에 끝까지 달려 실습을 완성하지 못하면 시간데이터 다루지 못함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F16AF9E-B382-610C-40D2-F590972DD453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D21C9B4-B3C0-9B59-CD98-DAE111E774E5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85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4B86F084-A60B-D00A-83D3-13FF31059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3324F300-B896-0689-4ED6-4CFC9A626B5F}"/>
              </a:ext>
            </a:extLst>
          </p:cNvPr>
          <p:cNvSpPr txBox="1"/>
          <p:nvPr/>
        </p:nvSpPr>
        <p:spPr>
          <a:xfrm>
            <a:off x="4655529" y="2300797"/>
            <a:ext cx="4125217" cy="248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수요를 정확하게 예측해볼까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 및 텍스트 형태로 구성된 경제지표와 뉴스데이터 융합을 통한 미래예측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신규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https://github.com/thekimk/Lecture-NIA/tree/main/Data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(df_KTX_monthsum_example_KK)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경제지표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(ECON &amp; KOSIS)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시간 정보에서 추출할 수 있는 주말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주중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대체공휴일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명절 등 추출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뉴스데이터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크롤링 또는 빅카인즈에서 뉴스데이터 추출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(NewsResult_20150101-20250331_KTX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.xlsx)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(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검색어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KTX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~25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언론사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전국일간지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방송사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전문지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통합분류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 빈도별 뉴스 트래픽 및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감성분석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독립변수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 없는 미래 기간의 수요 예측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30C7D7A2-A15F-EA79-05C8-688F62D604E1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EAF01631-C050-3EC7-C11E-17E04E39A120}"/>
              </a:ext>
            </a:extLst>
          </p:cNvPr>
          <p:cNvSpPr txBox="1"/>
          <p:nvPr/>
        </p:nvSpPr>
        <p:spPr>
          <a:xfrm>
            <a:off x="1507587" y="645940"/>
            <a:ext cx="612882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Project Diving</a:t>
            </a:r>
            <a:endParaRPr lang="en-US" altLang="ko-KR" sz="20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073D5AA6-4886-CC39-97D8-2818FF66C61C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5FA56E53-AA9A-1248-BE2B-C9868AACA5E5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Classification</a:t>
            </a:r>
            <a:endParaRPr lang="en-US" altLang="ko-KR" sz="18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9363C759-ECE5-BF81-2107-57D18D854147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56F73D3C-E1A4-5566-9A6B-A38588302CAB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Regression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71ACDD-9352-ECA5-7E26-4F0CBD3B2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4494053A-85F6-EEB5-8C3F-D1CF6C70B62D}"/>
              </a:ext>
            </a:extLst>
          </p:cNvPr>
          <p:cNvSpPr txBox="1"/>
          <p:nvPr/>
        </p:nvSpPr>
        <p:spPr>
          <a:xfrm>
            <a:off x="370982" y="2300797"/>
            <a:ext cx="4117490" cy="273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누구에게 마케팅을 해야할 것인가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설명가능한 인공지능을 활용한 추천과 근거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데이터로 분석프로세스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 설문조사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https://github.com/thekimk/Lecture-NIA/blob/main/Data/df_concat_BA1.csv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실제 데이터로 분석 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 데이터 논리적 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https://mdis.kostat.go.kr/dwnlSvc/ofrSurvSearch.do?curMenuNo=UI_POR_P9240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업데이트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넘어서기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FC8D22-DA8C-6ACA-09B5-FD62BAB22402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206086" y="454317"/>
            <a:ext cx="589557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2D6D092-985B-606C-44C8-1F0125387B0A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350291" y="452383"/>
            <a:ext cx="589557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BC64A8-69E2-43C4-9936-09AEAF872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7"/>
          <a:stretch>
            <a:fillRect/>
          </a:stretch>
        </p:blipFill>
        <p:spPr bwMode="auto">
          <a:xfrm>
            <a:off x="415704" y="4766959"/>
            <a:ext cx="4026771" cy="11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3F3FAE-FC26-6BA1-207D-540B64390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98"/>
          <a:stretch>
            <a:fillRect/>
          </a:stretch>
        </p:blipFill>
        <p:spPr bwMode="auto">
          <a:xfrm>
            <a:off x="5675734" y="4708280"/>
            <a:ext cx="2084809" cy="13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046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11">
      <a:dk1>
        <a:srgbClr val="2C2D2F"/>
      </a:dk1>
      <a:lt1>
        <a:srgbClr val="FFFFFF"/>
      </a:lt1>
      <a:dk2>
        <a:srgbClr val="61626A"/>
      </a:dk2>
      <a:lt2>
        <a:srgbClr val="DEDEDE"/>
      </a:lt2>
      <a:accent1>
        <a:srgbClr val="044EA2"/>
      </a:accent1>
      <a:accent2>
        <a:srgbClr val="95BFED"/>
      </a:accent2>
      <a:accent3>
        <a:srgbClr val="424243"/>
      </a:accent3>
      <a:accent4>
        <a:srgbClr val="E1EDEE"/>
      </a:accent4>
      <a:accent5>
        <a:srgbClr val="044EA2"/>
      </a:accent5>
      <a:accent6>
        <a:srgbClr val="B3CEDD"/>
      </a:accent6>
      <a:hlink>
        <a:srgbClr val="044EA2"/>
      </a:hlink>
      <a:folHlink>
        <a:srgbClr val="0D2ECA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9182</TotalTime>
  <Words>1277</Words>
  <Application>Microsoft Office PowerPoint</Application>
  <PresentationFormat>화면 슬라이드 쇼(4:3)</PresentationFormat>
  <Paragraphs>158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Noto Sans Symbols</vt:lpstr>
      <vt:lpstr>Malgun Gothic</vt:lpstr>
      <vt:lpstr>Arial</vt:lpstr>
      <vt:lpstr>Calibri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KK</cp:lastModifiedBy>
  <cp:revision>1414</cp:revision>
  <dcterms:created xsi:type="dcterms:W3CDTF">2017-08-28T02:36:56Z</dcterms:created>
  <dcterms:modified xsi:type="dcterms:W3CDTF">2025-07-05T10:19:58Z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88E2CA7DA740E51D625C323DD66B4F4206A6C78A74461D15BF48BA2B48BF78F3</vt:lpwstr>
  </property>
  <property fmtid="{D5CDD505-2E9C-101B-9397-08002B2CF9AE}" pid="2" name="NSCPROP">
    <vt:lpwstr>NSCCustomProperty</vt:lpwstr>
  </property>
  <property fmtid="{D5CDD505-2E9C-101B-9397-08002B2CF9AE}" pid="3" name="ContentTypeId">
    <vt:lpwstr>0x010100EE7FC1D07832764183E230CF748316B6</vt:lpwstr>
  </property>
  <property fmtid="{D5CDD505-2E9C-101B-9397-08002B2CF9AE}" pid="4" name="NSCPROP_SA">
    <vt:lpwstr>http://teamdocs.mosaic.sec.samsung.net/sites/COMTY_4026902/MENU_4026902_4026907/Shared%20Documents/팀관리/180411%20팀%20간담회/DI팀_간담회_180409v01.pptx</vt:lpwstr>
  </property>
</Properties>
</file>