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67" r:id="rId8"/>
    <p:sldId id="269" r:id="rId9"/>
    <p:sldId id="273" r:id="rId10"/>
    <p:sldId id="270" r:id="rId11"/>
    <p:sldId id="268" r:id="rId12"/>
    <p:sldId id="272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 Poot" initials="BP" lastIdx="1" clrIdx="0">
    <p:extLst>
      <p:ext uri="{19B8F6BF-5375-455C-9EA6-DF929625EA0E}">
        <p15:presenceInfo xmlns:p15="http://schemas.microsoft.com/office/powerpoint/2012/main" userId="S::bas.poot@dataworkz.nl::dbe345d8-5184-497b-b2a9-83b02d42f5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49003-F92D-4CB7-B194-52EE9632B943}" v="624" dt="2018-06-28T20:18:40.602"/>
    <p1510:client id="{95A222FE-2193-494E-97ED-B855DCED45B5}" v="147" dt="2018-06-28T11:56:04.815"/>
    <p1510:client id="{C347AFFE-AE94-4E60-A604-38210780E8CD}" v="1" dt="2018-06-29T06:46:2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08:38:58.755" idx="1">
    <p:pos x="7149" y="1147"/>
    <p:text>K-means++ initialization can mitigate the risk of an arbitrarily bad approximation of the objective function compared to the optimal clustering.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mass.edu/landeco/teaching/multivariate/schedule/cluster1.pdf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de-DE">
                <a:ea typeface="+mj-lt"/>
                <a:cs typeface="+mj-lt"/>
              </a:rPr>
            </a:br>
            <a:r>
              <a:rPr lang="de-DE">
                <a:cs typeface="Calibri Light"/>
              </a:rPr>
              <a:t>Clustering </a:t>
            </a:r>
            <a:r>
              <a:rPr lang="de-DE" err="1">
                <a:cs typeface="Calibri Light"/>
              </a:rPr>
              <a:t>hospitals</a:t>
            </a:r>
            <a:endParaRPr lang="de-DE" err="1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D6630B-9338-4D87-A1B0-6FEC40F7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74" y="3879629"/>
            <a:ext cx="2710914" cy="740665"/>
          </a:xfrm>
          <a:prstGeom prst="rect">
            <a:avLst/>
          </a:prstGeom>
        </p:spPr>
      </p:pic>
      <p:pic>
        <p:nvPicPr>
          <p:cNvPr id="8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F46CF63-9F71-42B9-856C-BC1101B5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CB18-5201-44CD-8B3B-0C80C714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Non-hierarchical clustering and hierarchical clustering</a:t>
            </a:r>
          </a:p>
        </p:txBody>
      </p:sp>
      <p:pic>
        <p:nvPicPr>
          <p:cNvPr id="4" name="Picture 4" descr="A picture containing light, indoor, tree, sitting&#10;&#10;Description generated with high confidence">
            <a:extLst>
              <a:ext uri="{FF2B5EF4-FFF2-40B4-BE49-F238E27FC236}">
                <a16:creationId xmlns:a16="http://schemas.microsoft.com/office/drawing/2014/main" id="{05A5181E-7E5E-483E-8984-E40DDF21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48" y="1617807"/>
            <a:ext cx="4754040" cy="5096019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BE7448-846F-4D97-981E-C5AACC53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82" y="1993496"/>
            <a:ext cx="4682836" cy="4343051"/>
          </a:xfrm>
          <a:prstGeom prst="rect">
            <a:avLst/>
          </a:prstGeom>
        </p:spPr>
      </p:pic>
      <p:pic>
        <p:nvPicPr>
          <p:cNvPr id="9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4A21A6A-E426-4258-8D4B-F57DA2E7A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A74E8-E428-488A-8B02-897DDD76962C}"/>
              </a:ext>
            </a:extLst>
          </p:cNvPr>
          <p:cNvSpPr txBox="1"/>
          <p:nvPr/>
        </p:nvSpPr>
        <p:spPr>
          <a:xfrm>
            <a:off x="216977" y="6332349"/>
            <a:ext cx="93687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More info: </a:t>
            </a:r>
            <a:r>
              <a:rPr lang="en-US">
                <a:hlinkClick r:id="rId5"/>
              </a:rPr>
              <a:t>https://www.umass.edu/landeco/teaching/multivariate/schedule/cluster1.pdf</a:t>
            </a:r>
          </a:p>
        </p:txBody>
      </p:sp>
    </p:spTree>
    <p:extLst>
      <p:ext uri="{BB962C8B-B14F-4D97-AF65-F5344CB8AC3E}">
        <p14:creationId xmlns:p14="http://schemas.microsoft.com/office/powerpoint/2010/main" val="334680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6085-B429-4B53-9D8E-D4B5337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Choosing a clustering algorithm: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27CF-5177-482A-8F30-52739841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Main idea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Cluster data into k-clusters by minimizing within cluster variance (SSE). Usually a distance measure like the Euclidean distance is used. K-means is a </a:t>
            </a:r>
            <a:r>
              <a:rPr lang="en-US" dirty="0" err="1">
                <a:cs typeface="Calibri"/>
              </a:rPr>
              <a:t>well known</a:t>
            </a:r>
            <a:r>
              <a:rPr lang="en-US" dirty="0">
                <a:cs typeface="Calibri"/>
              </a:rPr>
              <a:t> and widely used non-hierarchical clustering algorithm.</a:t>
            </a:r>
            <a:endParaRPr lang="en-US" dirty="0"/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General issues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Sensitive to scale (change scale -&gt; different outcome)</a:t>
            </a:r>
          </a:p>
          <a:p>
            <a:pPr marL="457200" indent="-457200"/>
            <a:r>
              <a:rPr lang="en-US" dirty="0">
                <a:cs typeface="Calibri"/>
              </a:rPr>
              <a:t>Will find cluster even if they do not exist (will include every data point in a cluster)</a:t>
            </a:r>
          </a:p>
          <a:p>
            <a:pPr marL="457200" indent="-457200"/>
            <a:r>
              <a:rPr lang="en-US" dirty="0">
                <a:cs typeface="Calibri"/>
              </a:rPr>
              <a:t>Euclidean distance measure suffers from 'curse of dimensionality'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(Main) parameters to tune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Number of clusters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Tips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cs typeface="Calibri"/>
              </a:rPr>
              <a:t>Initialization procedure: k-means++</a:t>
            </a:r>
          </a:p>
          <a:p>
            <a:pPr>
              <a:buFont typeface="Arial"/>
              <a:buChar char="•"/>
            </a:pPr>
            <a:r>
              <a:rPr lang="en-US" dirty="0">
                <a:cs typeface="Calibri"/>
              </a:rPr>
              <a:t>Consider using PCA for dimensionality reduction to improve </a:t>
            </a:r>
            <a:r>
              <a:rPr lang="en-US" dirty="0" err="1">
                <a:cs typeface="Calibri"/>
              </a:rPr>
              <a:t>perfomance</a:t>
            </a:r>
          </a:p>
          <a:p>
            <a:pPr>
              <a:buFont typeface="Arial"/>
              <a:buChar char="•"/>
            </a:pPr>
            <a:r>
              <a:rPr lang="en-US" dirty="0">
                <a:cs typeface="Calibri"/>
              </a:rPr>
              <a:t>Choosing number of clusters can be done manually (if visually possible) or by applying the 'elbow-method' (not always possible). The intended purpose of the clusters should always be kept in mind.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6D2232-10FC-4BF8-8A1A-49B9A3F4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55D38-EF3B-4BC9-A698-E61658661753}"/>
              </a:ext>
            </a:extLst>
          </p:cNvPr>
          <p:cNvSpPr txBox="1"/>
          <p:nvPr/>
        </p:nvSpPr>
        <p:spPr>
          <a:xfrm>
            <a:off x="449450" y="6332349"/>
            <a:ext cx="85938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Visualisation</a:t>
            </a:r>
            <a:r>
              <a:rPr lang="en-US">
                <a:cs typeface="Calibri"/>
              </a:rPr>
              <a:t>: </a:t>
            </a:r>
            <a:r>
              <a:rPr lang="en-US">
                <a:cs typeface="Calibri"/>
                <a:hlinkClick r:id="rId3"/>
              </a:rPr>
              <a:t>https://www.naftaliharris.com/blog/visualizing-dbscan-clustering/</a:t>
            </a:r>
          </a:p>
        </p:txBody>
      </p:sp>
    </p:spTree>
    <p:extLst>
      <p:ext uri="{BB962C8B-B14F-4D97-AF65-F5344CB8AC3E}">
        <p14:creationId xmlns:p14="http://schemas.microsoft.com/office/powerpoint/2010/main" val="341454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6085-B429-4B53-9D8E-D4B5337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Choosing a clustering algorithm: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27CF-5177-482A-8F30-52739841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Main idea</a:t>
            </a:r>
          </a:p>
          <a:p>
            <a:pPr marL="0" indent="0">
              <a:buNone/>
            </a:pPr>
            <a:r>
              <a:rPr lang="en-US" dirty="0"/>
              <a:t>Hierarchical density-based spatial</a:t>
            </a:r>
            <a:r>
              <a:rPr lang="en-US" dirty="0">
                <a:cs typeface="Calibri"/>
              </a:rPr>
              <a:t> clustering of application with noise. Received a 'test-of-time award' from KDD in 2014.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Advantages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Robust to outliers</a:t>
            </a:r>
          </a:p>
          <a:p>
            <a:r>
              <a:rPr lang="en-US" dirty="0">
                <a:cs typeface="Calibri"/>
              </a:rPr>
              <a:t>No need for a priori knowledge on number of clusters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(Main) parameters to tune</a:t>
            </a:r>
          </a:p>
          <a:p>
            <a:r>
              <a:rPr lang="en-US" dirty="0">
                <a:cs typeface="Calibri"/>
              </a:rPr>
              <a:t>Minimum cluster size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46D2232-10FC-4BF8-8A1A-49B9A3F4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9DCBF-C001-4177-B89E-43B08B41BCFE}"/>
              </a:ext>
            </a:extLst>
          </p:cNvPr>
          <p:cNvSpPr txBox="1"/>
          <p:nvPr/>
        </p:nvSpPr>
        <p:spPr>
          <a:xfrm>
            <a:off x="449450" y="6332349"/>
            <a:ext cx="85938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Visualisation</a:t>
            </a:r>
            <a:r>
              <a:rPr lang="en-US">
                <a:cs typeface="Calibri"/>
              </a:rPr>
              <a:t>: </a:t>
            </a:r>
            <a:r>
              <a:rPr lang="en-US">
                <a:cs typeface="Calibri"/>
                <a:hlinkClick r:id="rId3"/>
              </a:rPr>
              <a:t>https://www.naftaliharris.com/blog/visualizing-dbscan-clustering/</a:t>
            </a:r>
          </a:p>
        </p:txBody>
      </p:sp>
    </p:spTree>
    <p:extLst>
      <p:ext uri="{BB962C8B-B14F-4D97-AF65-F5344CB8AC3E}">
        <p14:creationId xmlns:p14="http://schemas.microsoft.com/office/powerpoint/2010/main" val="418043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AC83-908B-4902-8830-2DEEE86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Technical considerations for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32EB-771C-4A26-A3FF-2F785A5E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 SQL selection (AWS Athena) for data-enriching, imputation and filtering the data-set which you want to analyze. (in comparison of doing locally)</a:t>
            </a:r>
          </a:p>
          <a:p>
            <a:r>
              <a:rPr lang="en-US">
                <a:cs typeface="Calibri"/>
              </a:rPr>
              <a:t>Dataset might be too large for memory when prepping (3.8 GB on disk). When this is the case, I recommend streaming data locally, using distributed computing solutions like </a:t>
            </a:r>
            <a:r>
              <a:rPr lang="en-US" err="1">
                <a:cs typeface="Calibri"/>
              </a:rPr>
              <a:t>Dask</a:t>
            </a:r>
            <a:r>
              <a:rPr lang="en-US">
                <a:cs typeface="Calibri"/>
              </a:rPr>
              <a:t> and Apache Spark or simply </a:t>
            </a:r>
            <a:r>
              <a:rPr lang="en-US" err="1">
                <a:cs typeface="Calibri"/>
              </a:rPr>
              <a:t>subsetting</a:t>
            </a:r>
            <a:r>
              <a:rPr lang="en-US">
                <a:cs typeface="Calibri"/>
              </a:rPr>
              <a:t> data.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0EED1E4-D9C6-4275-AA90-66189050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EBD3-DEB8-4DBE-AB1A-7F035B23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enrichment considerations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68EE-1349-4053-BF2B-F8618153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759" y="1754591"/>
            <a:ext cx="7267413" cy="1774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Geo-location data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</a:t>
            </a:r>
            <a:r>
              <a:rPr lang="en-US" sz="1800">
                <a:cs typeface="Calibri"/>
              </a:rPr>
              <a:t>e.g. distances </a:t>
            </a:r>
            <a:r>
              <a:rPr lang="en-US" sz="1050">
                <a:cs typeface="Calibri"/>
              </a:rPr>
              <a:t>(travel time to hospital)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088193-2321-43DA-AC54-712491E62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65" b="61"/>
          <a:stretch/>
        </p:blipFill>
        <p:spPr>
          <a:xfrm>
            <a:off x="1334138" y="1755148"/>
            <a:ext cx="2772374" cy="18418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6" descr="A picture containing outdoor, grass, sky, water&#10;&#10;Description generated with very high confidence">
            <a:extLst>
              <a:ext uri="{FF2B5EF4-FFF2-40B4-BE49-F238E27FC236}">
                <a16:creationId xmlns:a16="http://schemas.microsoft.com/office/drawing/2014/main" id="{26666516-44BC-436D-A363-E7820FE5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41" y="4090262"/>
            <a:ext cx="2775488" cy="18481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E4E137-3EF3-41A8-8DA6-EFE4626D0577}"/>
              </a:ext>
            </a:extLst>
          </p:cNvPr>
          <p:cNvSpPr txBox="1">
            <a:spLocks/>
          </p:cNvSpPr>
          <p:nvPr/>
        </p:nvSpPr>
        <p:spPr>
          <a:xfrm>
            <a:off x="4103179" y="4089668"/>
            <a:ext cx="7260956" cy="2084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CBS Open Data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</a:t>
            </a:r>
            <a:r>
              <a:rPr lang="en-US" sz="1800">
                <a:cs typeface="Calibri"/>
              </a:rPr>
              <a:t>e.g. population structure </a:t>
            </a:r>
            <a:r>
              <a:rPr lang="en-US" sz="1100">
                <a:cs typeface="Calibri"/>
              </a:rPr>
              <a:t>(age/birth rates/immigrants/...)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    </a:t>
            </a:r>
          </a:p>
          <a:p>
            <a:endParaRPr lang="en-US">
              <a:cs typeface="Calibri"/>
            </a:endParaRPr>
          </a:p>
        </p:txBody>
      </p:sp>
      <p:pic>
        <p:nvPicPr>
          <p:cNvPr id="11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A17A098-A83C-4332-AF61-15903523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550-75A1-43BB-86A6-FE838AC8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7E03-8257-4A18-8AF7-9C7C37B0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What is clustering?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Why cluster hospitals for </a:t>
            </a:r>
            <a:r>
              <a:rPr lang="en-US" err="1">
                <a:cs typeface="Calibri"/>
              </a:rPr>
              <a:t>Zorgdomein</a:t>
            </a:r>
            <a:r>
              <a:rPr lang="en-US">
                <a:cs typeface="Calibri"/>
              </a:rPr>
              <a:t>?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Clustering hospitals for </a:t>
            </a:r>
            <a:r>
              <a:rPr lang="en-US" err="1">
                <a:cs typeface="Calibri"/>
              </a:rPr>
              <a:t>Zorgdomein</a:t>
            </a:r>
          </a:p>
          <a:p>
            <a:pPr lvl="1"/>
            <a:r>
              <a:rPr lang="en-US">
                <a:cs typeface="Calibri"/>
              </a:rPr>
              <a:t>Exploring data</a:t>
            </a:r>
            <a:endParaRPr lang="en-US"/>
          </a:p>
          <a:p>
            <a:pPr lvl="1"/>
            <a:r>
              <a:rPr lang="en-US">
                <a:cs typeface="Calibri"/>
              </a:rPr>
              <a:t>Engineering features</a:t>
            </a:r>
          </a:p>
          <a:p>
            <a:pPr lvl="1"/>
            <a:r>
              <a:rPr lang="en-US">
                <a:cs typeface="Calibri"/>
              </a:rPr>
              <a:t>Choosing a clustering algorithm</a:t>
            </a:r>
          </a:p>
          <a:p>
            <a:pPr lvl="1"/>
            <a:r>
              <a:rPr lang="en-US">
                <a:cs typeface="Calibri"/>
              </a:rPr>
              <a:t>Usage of clusters</a:t>
            </a:r>
          </a:p>
        </p:txBody>
      </p:sp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1F8FB2C-992C-49BB-9573-A74FD6EB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5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CAB9A-1675-4A89-9942-DEC561F6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clustering?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0D37-FB7D-4362-B990-F3294956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>
                <a:cs typeface="Calibri"/>
              </a:rPr>
              <a:t>Also called </a:t>
            </a:r>
            <a:r>
              <a:rPr lang="en-US" sz="1800" i="1">
                <a:cs typeface="Calibri"/>
              </a:rPr>
              <a:t>unsupervised learning</a:t>
            </a:r>
            <a:r>
              <a:rPr lang="en-US" sz="1800">
                <a:cs typeface="Calibri"/>
              </a:rPr>
              <a:t>, sometimes called </a:t>
            </a:r>
            <a:r>
              <a:rPr lang="en-US" sz="1800" i="1">
                <a:cs typeface="Calibri"/>
              </a:rPr>
              <a:t>classification </a:t>
            </a:r>
            <a:r>
              <a:rPr lang="en-US" sz="1800">
                <a:cs typeface="Calibri"/>
              </a:rPr>
              <a:t>by statisticians and </a:t>
            </a:r>
            <a:r>
              <a:rPr lang="en-US" sz="1800" i="1">
                <a:cs typeface="Calibri"/>
              </a:rPr>
              <a:t>sorting </a:t>
            </a:r>
            <a:r>
              <a:rPr lang="en-US" sz="1800">
                <a:cs typeface="Calibri"/>
              </a:rPr>
              <a:t>by psychologists and </a:t>
            </a:r>
            <a:r>
              <a:rPr lang="en-US" sz="1800" i="1">
                <a:cs typeface="Calibri"/>
              </a:rPr>
              <a:t>segmentation </a:t>
            </a:r>
            <a:r>
              <a:rPr lang="en-US" sz="1800">
                <a:cs typeface="Calibri"/>
              </a:rPr>
              <a:t>by people in marketing</a:t>
            </a:r>
          </a:p>
          <a:p>
            <a:pPr>
              <a:buNone/>
            </a:pP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Organizing data into classes such that there is high intra-class similarity and low inter-class similarity </a:t>
            </a:r>
          </a:p>
          <a:p>
            <a:r>
              <a:rPr lang="en-US" sz="1800">
                <a:cs typeface="Calibri"/>
              </a:rPr>
              <a:t>Finding the class labels and the number of classes directly from the data (in contrast to classification). </a:t>
            </a:r>
          </a:p>
          <a:p>
            <a:r>
              <a:rPr lang="en-US" sz="1800">
                <a:cs typeface="Calibri"/>
              </a:rPr>
              <a:t>Finding natural groupings among objects. 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1900FE79-F078-4F5C-BC73-D5226919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2" y="612849"/>
            <a:ext cx="4855028" cy="3636589"/>
          </a:xfrm>
          <a:prstGeom prst="rect">
            <a:avLst/>
          </a:prstGeom>
        </p:spPr>
      </p:pic>
      <p:pic>
        <p:nvPicPr>
          <p:cNvPr id="4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6536116-433F-4B47-BABC-A335497D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90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55E2-FB95-4445-AFB8-8E5B2239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cluster hospitals for </a:t>
            </a:r>
            <a:r>
              <a:rPr lang="en-US" err="1">
                <a:cs typeface="Calibri Light"/>
              </a:rPr>
              <a:t>Zorgdomein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3CA1-37C8-4683-B31D-7126044F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To give hospitals insight into market performance</a:t>
            </a:r>
          </a:p>
          <a:p>
            <a:pPr marL="914400" lvl="1"/>
            <a:r>
              <a:rPr lang="en-US">
                <a:cs typeface="Calibri"/>
              </a:rPr>
              <a:t>Make hospitals comparable over different dimension like size, type of care and region served</a:t>
            </a:r>
          </a:p>
          <a:p>
            <a:pPr marL="914400"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To give </a:t>
            </a:r>
            <a:r>
              <a:rPr lang="en-US" err="1">
                <a:cs typeface="Calibri"/>
              </a:rPr>
              <a:t>Zorgdomein</a:t>
            </a:r>
            <a:r>
              <a:rPr lang="en-US">
                <a:cs typeface="Calibri"/>
              </a:rPr>
              <a:t> insights in application usage by clients</a:t>
            </a:r>
          </a:p>
          <a:p>
            <a:pPr lvl="1"/>
            <a:r>
              <a:rPr lang="en-US">
                <a:cs typeface="Calibri"/>
              </a:rPr>
              <a:t>Identify opportunities in connecting hospitals to GP's (and vice versa)</a:t>
            </a:r>
            <a:endParaRPr lang="en-US"/>
          </a:p>
          <a:p>
            <a:pPr lvl="1"/>
            <a:r>
              <a:rPr lang="en-US">
                <a:cs typeface="Calibri"/>
              </a:rPr>
              <a:t>Identify underuse of application</a:t>
            </a:r>
          </a:p>
          <a:p>
            <a:pPr lvl="1"/>
            <a:r>
              <a:rPr lang="en-US">
                <a:cs typeface="Calibri"/>
              </a:rPr>
              <a:t>Identify hospital types (specialist/local hospital/...) and support them accordingly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C9C062A-27B2-4F12-A6DD-68BABFBC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4EA9-C2F6-4A00-B031-6ABDAF82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 exploration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25C4-BFA0-4D02-AC8B-9165B515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57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Dataset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14.7 million records/transactions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88 hospitals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18 columns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960 days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approx. 3.8 GB on disk</a:t>
            </a:r>
          </a:p>
        </p:txBody>
      </p:sp>
      <p:pic>
        <p:nvPicPr>
          <p:cNvPr id="7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A4BF3C-494B-40D2-BFBC-E2E3E95A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C8713B-F57F-4D9E-A87E-FBA73913EC7C}"/>
              </a:ext>
            </a:extLst>
          </p:cNvPr>
          <p:cNvSpPr txBox="1">
            <a:spLocks/>
          </p:cNvSpPr>
          <p:nvPr/>
        </p:nvSpPr>
        <p:spPr>
          <a:xfrm>
            <a:off x="6298770" y="1823042"/>
            <a:ext cx="546573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cs typeface="Calibri"/>
              </a:rPr>
              <a:t>Example of available columns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Transaction date(time)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Type of referral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Sender</a:t>
            </a:r>
          </a:p>
          <a:p>
            <a:pPr lvl="1"/>
            <a:r>
              <a:rPr lang="en-US" sz="1600">
                <a:cs typeface="Calibri"/>
              </a:rPr>
              <a:t>ID of person</a:t>
            </a:r>
          </a:p>
          <a:p>
            <a:pPr lvl="1"/>
            <a:r>
              <a:rPr lang="en-US" sz="1600">
                <a:cs typeface="Calibri"/>
              </a:rPr>
              <a:t>ID of organization</a:t>
            </a:r>
          </a:p>
          <a:p>
            <a:pPr lvl="1"/>
            <a:r>
              <a:rPr lang="en-US" sz="1600">
                <a:cs typeface="Calibri"/>
              </a:rPr>
              <a:t>Postal code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Receiver</a:t>
            </a:r>
          </a:p>
          <a:p>
            <a:pPr lvl="1"/>
            <a:r>
              <a:rPr lang="en-US" sz="1600">
                <a:cs typeface="Calibri"/>
              </a:rPr>
              <a:t>Location</a:t>
            </a:r>
          </a:p>
          <a:p>
            <a:pPr lvl="1"/>
            <a:r>
              <a:rPr lang="en-US" sz="1600">
                <a:cs typeface="Calibri"/>
              </a:rPr>
              <a:t>ID/Name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Healthcare product</a:t>
            </a:r>
          </a:p>
          <a:p>
            <a:pPr lvl="1"/>
            <a:r>
              <a:rPr lang="en-US" sz="1600">
                <a:cs typeface="Calibri"/>
              </a:rPr>
              <a:t>Delivery time</a:t>
            </a:r>
          </a:p>
          <a:p>
            <a:pPr lvl="1"/>
            <a:r>
              <a:rPr lang="en-US" sz="1600">
                <a:cs typeface="Calibri"/>
              </a:rPr>
              <a:t>Specialization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   Application path usage</a:t>
            </a:r>
          </a:p>
          <a:p>
            <a:pPr marL="0" indent="0">
              <a:buNone/>
            </a:pPr>
            <a:r>
              <a:rPr lang="en-US" sz="1400">
                <a:cs typeface="Calibri"/>
              </a:rPr>
              <a:t>      (e.g. </a:t>
            </a:r>
            <a:r>
              <a:rPr lang="en-US" sz="1400" err="1">
                <a:cs typeface="Calibri"/>
              </a:rPr>
              <a:t>Beeldvormend</a:t>
            </a:r>
            <a:r>
              <a:rPr lang="en-US" sz="1400">
                <a:cs typeface="Calibri"/>
              </a:rPr>
              <a:t> &gt; Echo &gt; </a:t>
            </a:r>
            <a:r>
              <a:rPr lang="en-US" sz="1400" err="1">
                <a:cs typeface="Calibri"/>
              </a:rPr>
              <a:t>Bloedvaten</a:t>
            </a:r>
            <a:r>
              <a:rPr lang="en-US" sz="1400">
                <a:cs typeface="Calibri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FCF7-C958-44AB-A9D2-84196936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1C6D-978F-469E-B614-B8CDBD52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Create features which</a:t>
            </a:r>
            <a:r>
              <a:rPr lang="en-US" b="1">
                <a:cs typeface="Calibri"/>
              </a:rPr>
              <a:t> naturally define</a:t>
            </a:r>
            <a:r>
              <a:rPr lang="en-US">
                <a:cs typeface="Calibri"/>
              </a:rPr>
              <a:t> a hospital in its </a:t>
            </a:r>
            <a:r>
              <a:rPr lang="en-US" b="1">
                <a:cs typeface="Calibri"/>
              </a:rPr>
              <a:t>attributes </a:t>
            </a:r>
            <a:r>
              <a:rPr lang="en-US">
                <a:cs typeface="Calibri"/>
              </a:rPr>
              <a:t>or </a:t>
            </a:r>
            <a:r>
              <a:rPr lang="en-US" b="1">
                <a:cs typeface="Calibri"/>
              </a:rPr>
              <a:t>behavior</a:t>
            </a:r>
            <a:r>
              <a:rPr lang="en-US">
                <a:cs typeface="Calibri"/>
              </a:rPr>
              <a:t>. 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Features should fit </a:t>
            </a:r>
            <a:r>
              <a:rPr lang="en-US" b="1">
                <a:cs typeface="Calibri"/>
              </a:rPr>
              <a:t>intended use</a:t>
            </a:r>
            <a:r>
              <a:rPr lang="en-US">
                <a:cs typeface="Calibri"/>
              </a:rPr>
              <a:t> of clusters.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These can be thought of from the view of either </a:t>
            </a:r>
            <a:r>
              <a:rPr lang="en-US" err="1">
                <a:cs typeface="Calibri"/>
              </a:rPr>
              <a:t>Zorgdomein</a:t>
            </a:r>
            <a:r>
              <a:rPr lang="en-US">
                <a:cs typeface="Calibri"/>
              </a:rPr>
              <a:t>, patient, doctor or hospital.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Numerical features are required when applying the popular k-means clustering algorithm.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EAE9DD7-578F-4D33-AC66-BEF2874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1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43D6-3631-4EC3-9F5E-CCE1EC8A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Possible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CBE5-F7AA-46E5-B0F2-CCFD87A9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b="1">
                <a:cs typeface="Calibri"/>
              </a:rPr>
              <a:t>To approx. distances which patients (need to) travel to hospital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(Normalized) number of transactions per 'sender-hospital distance category' (e.g. nearby vs long-distance)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To define specialization of Hospital from medical perspective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(Normalized) number of transactions per healthcare specialization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To define (market) size of hospital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Total number of transactions in last X days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To define familiarity of hospital with referrers (GP's)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Total number of senders (doctors) in last X days per sender (group)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To define hospital with capacity issues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Average/median lead time per specialization in last X days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A16E2D7-B2E1-4236-A20F-286B6DED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EED5-FC13-47D6-9E22-1B81143C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Choosing a clustering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6CD2-DC58-431F-BBFC-FA01384B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Things to note</a:t>
            </a:r>
            <a:endParaRPr lang="en-US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Relatively small set of hospitals in data (n=88),</a:t>
            </a:r>
          </a:p>
          <a:p>
            <a:pPr marL="457200" indent="-457200"/>
            <a:r>
              <a:rPr lang="en-US" dirty="0">
                <a:cs typeface="Calibri"/>
              </a:rPr>
              <a:t>Main types of clustering algorithms are: </a:t>
            </a:r>
            <a:r>
              <a:rPr lang="en-US" i="1" dirty="0">
                <a:cs typeface="Calibri"/>
              </a:rPr>
              <a:t>hierarchical clustering</a:t>
            </a:r>
            <a:r>
              <a:rPr lang="en-US" dirty="0">
                <a:cs typeface="Calibri"/>
              </a:rPr>
              <a:t> and </a:t>
            </a:r>
            <a:r>
              <a:rPr lang="en-US" i="1" dirty="0">
                <a:cs typeface="Calibri"/>
              </a:rPr>
              <a:t>non-hierarchical clustering </a:t>
            </a:r>
            <a:r>
              <a:rPr lang="en-US" dirty="0">
                <a:cs typeface="Calibri"/>
              </a:rPr>
              <a:t>algorithms</a:t>
            </a:r>
            <a:r>
              <a:rPr lang="en-US" i="1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78C8A0A-1C4E-4C30-A836-E63B360C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31" y="5798558"/>
            <a:ext cx="1703523" cy="9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55EE-903F-4427-8294-05FD465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AAEF-22EE-493A-8950-9364DD77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Stability of clusters</a:t>
            </a:r>
          </a:p>
          <a:p>
            <a:r>
              <a:rPr lang="en-US" dirty="0">
                <a:cs typeface="Calibri"/>
              </a:rPr>
              <a:t>Visual inspection (not feasible in n-dimensional space, where n &gt; 3)</a:t>
            </a:r>
          </a:p>
          <a:p>
            <a:r>
              <a:rPr lang="en-US" dirty="0">
                <a:cs typeface="Calibri"/>
              </a:rPr>
              <a:t>Usability of clusters (rather vague)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3384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Kantoorthema</vt:lpstr>
      <vt:lpstr> Clustering hospitals</vt:lpstr>
      <vt:lpstr>Outline</vt:lpstr>
      <vt:lpstr>What is clustering? </vt:lpstr>
      <vt:lpstr>Why cluster hospitals for Zorgdomein?</vt:lpstr>
      <vt:lpstr>Dataset exploration</vt:lpstr>
      <vt:lpstr>Feature engineering</vt:lpstr>
      <vt:lpstr>Possible features</vt:lpstr>
      <vt:lpstr>Choosing a clustering algorithm</vt:lpstr>
      <vt:lpstr>Measuring performance</vt:lpstr>
      <vt:lpstr>Non-hierarchical clustering and hierarchical clustering</vt:lpstr>
      <vt:lpstr>Choosing a clustering algorithm: K-means clustering</vt:lpstr>
      <vt:lpstr>Choosing a clustering algorithm: HDBSCAN</vt:lpstr>
      <vt:lpstr>Technical considerations for analysis</vt:lpstr>
      <vt:lpstr>Data enrichment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</cp:revision>
  <dcterms:modified xsi:type="dcterms:W3CDTF">2018-06-29T09:20:14Z</dcterms:modified>
</cp:coreProperties>
</file>