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el en ondertitel">
    <p:spTree>
      <p:nvGrpSpPr>
        <p:cNvPr id="1" name=""/>
        <p:cNvGrpSpPr/>
        <p:nvPr/>
      </p:nvGrpSpPr>
      <p:grpSpPr>
        <a:xfrm>
          <a:off x="0" y="0"/>
          <a:ext cx="0" cy="0"/>
          <a:chOff x="0" y="0"/>
          <a:chExt cx="0" cy="0"/>
        </a:xfrm>
      </p:grpSpPr>
      <p:sp>
        <p:nvSpPr>
          <p:cNvPr id="11" name="Titeltekst"/>
          <p:cNvSpPr txBox="1"/>
          <p:nvPr>
            <p:ph type="title"/>
          </p:nvPr>
        </p:nvSpPr>
        <p:spPr>
          <a:xfrm>
            <a:off x="1270000" y="1638300"/>
            <a:ext cx="10464800" cy="3302000"/>
          </a:xfrm>
          <a:prstGeom prst="rect">
            <a:avLst/>
          </a:prstGeom>
        </p:spPr>
        <p:txBody>
          <a:bodyPr anchor="b"/>
          <a:lstStyle/>
          <a:p>
            <a:pPr/>
            <a:r>
              <a:t>Titeltekst</a:t>
            </a:r>
          </a:p>
        </p:txBody>
      </p:sp>
      <p:sp>
        <p:nvSpPr>
          <p:cNvPr id="12" name="Hoofdtekst - niveau één…"/>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3" name="Dianumm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at">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quot;Typ hier een citaat.&quot;"/>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 hier een citaat." </a:t>
            </a:r>
          </a:p>
        </p:txBody>
      </p:sp>
      <p:sp>
        <p:nvSpPr>
          <p:cNvPr id="95"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
        <p:nvSpPr>
          <p:cNvPr id="102" name="Afbeelding"/>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Leeg">
    <p:spTree>
      <p:nvGrpSpPr>
        <p:cNvPr id="1" name=""/>
        <p:cNvGrpSpPr/>
        <p:nvPr/>
      </p:nvGrpSpPr>
      <p:grpSpPr>
        <a:xfrm>
          <a:off x="0" y="0"/>
          <a:ext cx="0" cy="0"/>
          <a:chOff x="0" y="0"/>
          <a:chExt cx="0" cy="0"/>
        </a:xfrm>
      </p:grpSpPr>
      <p:sp>
        <p:nvSpPr>
          <p:cNvPr id="110"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horizontaal">
    <p:spTree>
      <p:nvGrpSpPr>
        <p:cNvPr id="1" name=""/>
        <p:cNvGrpSpPr/>
        <p:nvPr/>
      </p:nvGrpSpPr>
      <p:grpSpPr>
        <a:xfrm>
          <a:off x="0" y="0"/>
          <a:ext cx="0" cy="0"/>
          <a:chOff x="0" y="0"/>
          <a:chExt cx="0" cy="0"/>
        </a:xfrm>
      </p:grpSpPr>
      <p:sp>
        <p:nvSpPr>
          <p:cNvPr id="20" name="Afbeelding"/>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eltekst"/>
          <p:cNvSpPr txBox="1"/>
          <p:nvPr>
            <p:ph type="title"/>
          </p:nvPr>
        </p:nvSpPr>
        <p:spPr>
          <a:xfrm>
            <a:off x="1270000" y="6718300"/>
            <a:ext cx="10464800" cy="1422400"/>
          </a:xfrm>
          <a:prstGeom prst="rect">
            <a:avLst/>
          </a:prstGeom>
        </p:spPr>
        <p:txBody>
          <a:bodyPr anchor="b"/>
          <a:lstStyle/>
          <a:p>
            <a:pPr/>
            <a:r>
              <a:t>Titeltekst</a:t>
            </a:r>
          </a:p>
        </p:txBody>
      </p:sp>
      <p:sp>
        <p:nvSpPr>
          <p:cNvPr id="22" name="Hoofdtekst - niveau één…"/>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2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el - midden">
    <p:spTree>
      <p:nvGrpSpPr>
        <p:cNvPr id="1" name=""/>
        <p:cNvGrpSpPr/>
        <p:nvPr/>
      </p:nvGrpSpPr>
      <p:grpSpPr>
        <a:xfrm>
          <a:off x="0" y="0"/>
          <a:ext cx="0" cy="0"/>
          <a:chOff x="0" y="0"/>
          <a:chExt cx="0" cy="0"/>
        </a:xfrm>
      </p:grpSpPr>
      <p:sp>
        <p:nvSpPr>
          <p:cNvPr id="30" name="Titeltekst"/>
          <p:cNvSpPr txBox="1"/>
          <p:nvPr>
            <p:ph type="title"/>
          </p:nvPr>
        </p:nvSpPr>
        <p:spPr>
          <a:xfrm>
            <a:off x="1270000" y="3225800"/>
            <a:ext cx="10464800" cy="3302000"/>
          </a:xfrm>
          <a:prstGeom prst="rect">
            <a:avLst/>
          </a:prstGeom>
        </p:spPr>
        <p:txBody>
          <a:bodyPr/>
          <a:lstStyle/>
          <a:p>
            <a:pPr/>
            <a:r>
              <a:t>Titeltekst</a:t>
            </a:r>
          </a:p>
        </p:txBody>
      </p:sp>
      <p:sp>
        <p:nvSpPr>
          <p:cNvPr id="3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caal">
    <p:spTree>
      <p:nvGrpSpPr>
        <p:cNvPr id="1" name=""/>
        <p:cNvGrpSpPr/>
        <p:nvPr/>
      </p:nvGrpSpPr>
      <p:grpSpPr>
        <a:xfrm>
          <a:off x="0" y="0"/>
          <a:ext cx="0" cy="0"/>
          <a:chOff x="0" y="0"/>
          <a:chExt cx="0" cy="0"/>
        </a:xfrm>
      </p:grpSpPr>
      <p:sp>
        <p:nvSpPr>
          <p:cNvPr id="38" name="Afbeelding"/>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eltekst"/>
          <p:cNvSpPr txBox="1"/>
          <p:nvPr>
            <p:ph type="title"/>
          </p:nvPr>
        </p:nvSpPr>
        <p:spPr>
          <a:xfrm>
            <a:off x="952500" y="635000"/>
            <a:ext cx="5334000" cy="3987800"/>
          </a:xfrm>
          <a:prstGeom prst="rect">
            <a:avLst/>
          </a:prstGeom>
        </p:spPr>
        <p:txBody>
          <a:bodyPr anchor="b"/>
          <a:lstStyle>
            <a:lvl1pPr>
              <a:defRPr sz="6000"/>
            </a:lvl1pPr>
          </a:lstStyle>
          <a:p>
            <a:pPr/>
            <a:r>
              <a:t>Titeltekst</a:t>
            </a:r>
          </a:p>
        </p:txBody>
      </p:sp>
      <p:sp>
        <p:nvSpPr>
          <p:cNvPr id="40" name="Hoofdtekst - niveau één…"/>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4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el - boven">
    <p:spTree>
      <p:nvGrpSpPr>
        <p:cNvPr id="1" name=""/>
        <p:cNvGrpSpPr/>
        <p:nvPr/>
      </p:nvGrpSpPr>
      <p:grpSpPr>
        <a:xfrm>
          <a:off x="0" y="0"/>
          <a:ext cx="0" cy="0"/>
          <a:chOff x="0" y="0"/>
          <a:chExt cx="0" cy="0"/>
        </a:xfrm>
      </p:grpSpPr>
      <p:sp>
        <p:nvSpPr>
          <p:cNvPr id="48" name="Titeltekst"/>
          <p:cNvSpPr txBox="1"/>
          <p:nvPr>
            <p:ph type="title"/>
          </p:nvPr>
        </p:nvSpPr>
        <p:spPr>
          <a:prstGeom prst="rect">
            <a:avLst/>
          </a:prstGeom>
        </p:spPr>
        <p:txBody>
          <a:bodyPr/>
          <a:lstStyle/>
          <a:p>
            <a:pPr/>
            <a:r>
              <a:t>Titeltekst</a:t>
            </a:r>
          </a:p>
        </p:txBody>
      </p:sp>
      <p:sp>
        <p:nvSpPr>
          <p:cNvPr id="49"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el en opsomming">
    <p:spTree>
      <p:nvGrpSpPr>
        <p:cNvPr id="1" name=""/>
        <p:cNvGrpSpPr/>
        <p:nvPr/>
      </p:nvGrpSpPr>
      <p:grpSpPr>
        <a:xfrm>
          <a:off x="0" y="0"/>
          <a:ext cx="0" cy="0"/>
          <a:chOff x="0" y="0"/>
          <a:chExt cx="0" cy="0"/>
        </a:xfrm>
      </p:grpSpPr>
      <p:sp>
        <p:nvSpPr>
          <p:cNvPr id="56" name="Titeltekst"/>
          <p:cNvSpPr txBox="1"/>
          <p:nvPr>
            <p:ph type="title"/>
          </p:nvPr>
        </p:nvSpPr>
        <p:spPr>
          <a:prstGeom prst="rect">
            <a:avLst/>
          </a:prstGeom>
        </p:spPr>
        <p:txBody>
          <a:bodyPr/>
          <a:lstStyle/>
          <a:p>
            <a:pPr/>
            <a:r>
              <a:t>Titeltekst</a:t>
            </a:r>
          </a:p>
        </p:txBody>
      </p:sp>
      <p:sp>
        <p:nvSpPr>
          <p:cNvPr id="57" name="Hoofdtekst - niveau één…"/>
          <p:cNvSpPr txBox="1"/>
          <p:nvPr>
            <p:ph type="body" idx="1"/>
          </p:nvPr>
        </p:nvSpPr>
        <p:spPr>
          <a:prstGeom prst="rect">
            <a:avLst/>
          </a:prstGeom>
        </p:spPr>
        <p:txBody>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58"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el, opsomming en foto">
    <p:spTree>
      <p:nvGrpSpPr>
        <p:cNvPr id="1" name=""/>
        <p:cNvGrpSpPr/>
        <p:nvPr/>
      </p:nvGrpSpPr>
      <p:grpSpPr>
        <a:xfrm>
          <a:off x="0" y="0"/>
          <a:ext cx="0" cy="0"/>
          <a:chOff x="0" y="0"/>
          <a:chExt cx="0" cy="0"/>
        </a:xfrm>
      </p:grpSpPr>
      <p:sp>
        <p:nvSpPr>
          <p:cNvPr id="65" name="Afbeelding"/>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eltekst"/>
          <p:cNvSpPr txBox="1"/>
          <p:nvPr>
            <p:ph type="title"/>
          </p:nvPr>
        </p:nvSpPr>
        <p:spPr>
          <a:prstGeom prst="rect">
            <a:avLst/>
          </a:prstGeom>
        </p:spPr>
        <p:txBody>
          <a:bodyPr/>
          <a:lstStyle/>
          <a:p>
            <a:pPr/>
            <a:r>
              <a:t>Titeltekst</a:t>
            </a:r>
          </a:p>
        </p:txBody>
      </p:sp>
      <p:sp>
        <p:nvSpPr>
          <p:cNvPr id="67" name="Hoofdtekst - niveau één…"/>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68" name="Dianumm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Opsommingstekens">
    <p:spTree>
      <p:nvGrpSpPr>
        <p:cNvPr id="1" name=""/>
        <p:cNvGrpSpPr/>
        <p:nvPr/>
      </p:nvGrpSpPr>
      <p:grpSpPr>
        <a:xfrm>
          <a:off x="0" y="0"/>
          <a:ext cx="0" cy="0"/>
          <a:chOff x="0" y="0"/>
          <a:chExt cx="0" cy="0"/>
        </a:xfrm>
      </p:grpSpPr>
      <p:sp>
        <p:nvSpPr>
          <p:cNvPr id="75" name="Hoofdtekst - niveau één…"/>
          <p:cNvSpPr txBox="1"/>
          <p:nvPr>
            <p:ph type="body" idx="1"/>
          </p:nvPr>
        </p:nvSpPr>
        <p:spPr>
          <a:xfrm>
            <a:off x="952500" y="1270000"/>
            <a:ext cx="11099800" cy="7213600"/>
          </a:xfrm>
          <a:prstGeom prst="rect">
            <a:avLst/>
          </a:prstGeom>
        </p:spPr>
        <p:txBody>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76"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 driemaal">
    <p:spTree>
      <p:nvGrpSpPr>
        <p:cNvPr id="1" name=""/>
        <p:cNvGrpSpPr/>
        <p:nvPr/>
      </p:nvGrpSpPr>
      <p:grpSpPr>
        <a:xfrm>
          <a:off x="0" y="0"/>
          <a:ext cx="0" cy="0"/>
          <a:chOff x="0" y="0"/>
          <a:chExt cx="0" cy="0"/>
        </a:xfrm>
      </p:grpSpPr>
      <p:sp>
        <p:nvSpPr>
          <p:cNvPr id="83" name="Afbeelding"/>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Afbeelding"/>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Afbeelding"/>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elteks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Titeltekst</a:t>
            </a:r>
          </a:p>
        </p:txBody>
      </p:sp>
      <p:sp>
        <p:nvSpPr>
          <p:cNvPr id="3" name="Hoofdtekst - niveau één…"/>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4" name="Dianumm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 Id="rId3" Type="http://schemas.openxmlformats.org/officeDocument/2006/relationships/image" Target="../media/image2.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 Id="rId3" Type="http://schemas.openxmlformats.org/officeDocument/2006/relationships/image" Target="../media/image4.tif"/><Relationship Id="rId4" Type="http://schemas.openxmlformats.org/officeDocument/2006/relationships/image" Target="../media/image5.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tif"/><Relationship Id="rId3" Type="http://schemas.openxmlformats.org/officeDocument/2006/relationships/image" Target="../media/image8.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t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Dataworkz"/>
          <p:cNvSpPr txBox="1"/>
          <p:nvPr>
            <p:ph type="ctrTitle"/>
          </p:nvPr>
        </p:nvSpPr>
        <p:spPr>
          <a:prstGeom prst="rect">
            <a:avLst/>
          </a:prstGeom>
        </p:spPr>
        <p:txBody>
          <a:bodyPr/>
          <a:lstStyle/>
          <a:p>
            <a:pPr lvl="1"/>
            <a:r>
              <a:t>Dataworkz</a:t>
            </a:r>
          </a:p>
        </p:txBody>
      </p:sp>
      <p:sp>
        <p:nvSpPr>
          <p:cNvPr id="120" name="Tech-sessie 17-05-2018"/>
          <p:cNvSpPr txBox="1"/>
          <p:nvPr>
            <p:ph type="subTitle" sz="quarter" idx="1"/>
          </p:nvPr>
        </p:nvSpPr>
        <p:spPr>
          <a:prstGeom prst="rect">
            <a:avLst/>
          </a:prstGeom>
        </p:spPr>
        <p:txBody>
          <a:bodyPr/>
          <a:lstStyle/>
          <a:p>
            <a:pPr/>
            <a:r>
              <a:t>Tech-sessie 17-05-2018</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Conv neural network"/>
          <p:cNvSpPr txBox="1"/>
          <p:nvPr>
            <p:ph type="title"/>
          </p:nvPr>
        </p:nvSpPr>
        <p:spPr>
          <a:prstGeom prst="rect">
            <a:avLst/>
          </a:prstGeom>
        </p:spPr>
        <p:txBody>
          <a:bodyPr/>
          <a:lstStyle>
            <a:lvl1pPr>
              <a:defRPr sz="5000"/>
            </a:lvl1pPr>
          </a:lstStyle>
          <a:p>
            <a:pPr/>
            <a:r>
              <a:t>Conv neural network</a:t>
            </a:r>
          </a:p>
        </p:txBody>
      </p:sp>
      <p:sp>
        <p:nvSpPr>
          <p:cNvPr id="162" name="Ook hier pas je dezelfde stappen toe als bij een regulier nn.…"/>
          <p:cNvSpPr txBox="1"/>
          <p:nvPr>
            <p:ph type="body" idx="1"/>
          </p:nvPr>
        </p:nvSpPr>
        <p:spPr>
          <a:prstGeom prst="rect">
            <a:avLst/>
          </a:prstGeom>
        </p:spPr>
        <p:txBody>
          <a:bodyPr/>
          <a:lstStyle/>
          <a:p>
            <a:pPr marL="444499" indent="-444499">
              <a:defRPr sz="1800"/>
            </a:pPr>
            <a:r>
              <a:t>Ook hier pas je dezelfde stappen toe als bij een regulier nn.</a:t>
            </a:r>
          </a:p>
          <a:p>
            <a:pPr marL="444499" indent="-444499">
              <a:spcBef>
                <a:spcPts val="0"/>
              </a:spcBef>
              <a:defRPr sz="1800"/>
            </a:pPr>
            <a:r>
              <a:t>Door de verschillende layers en bewerkingen wordt het echter veel complexer.</a:t>
            </a:r>
          </a:p>
          <a:p>
            <a:pPr marL="444499" indent="-444499">
              <a:spcBef>
                <a:spcPts val="0"/>
              </a:spcBef>
              <a:defRPr sz="1800"/>
            </a:pPr>
            <a:r>
              <a:t>Tensorflow biedt een mooi pakket om dit in betrekkelijk weinig regels code uit te voeren.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Convolutional Neural Networks…"/>
          <p:cNvSpPr txBox="1"/>
          <p:nvPr>
            <p:ph type="title"/>
          </p:nvPr>
        </p:nvSpPr>
        <p:spPr>
          <a:xfrm>
            <a:off x="1270000" y="558799"/>
            <a:ext cx="10464800" cy="2687253"/>
          </a:xfrm>
          <a:prstGeom prst="rect">
            <a:avLst/>
          </a:prstGeom>
        </p:spPr>
        <p:txBody>
          <a:bodyPr/>
          <a:lstStyle/>
          <a:p>
            <a:pPr defTabSz="403097">
              <a:defRPr sz="5520"/>
            </a:pPr>
            <a:r>
              <a:t>Convolutional Neural Networks</a:t>
            </a:r>
          </a:p>
          <a:p>
            <a:pPr defTabSz="403097">
              <a:defRPr sz="5520"/>
            </a:pPr>
            <a:r>
              <a:t>&amp;</a:t>
            </a:r>
          </a:p>
          <a:p>
            <a:pPr defTabSz="403097">
              <a:defRPr sz="5520"/>
            </a:pPr>
            <a:r>
              <a:t>Tensorflow</a:t>
            </a:r>
          </a:p>
        </p:txBody>
      </p:sp>
      <p:pic>
        <p:nvPicPr>
          <p:cNvPr id="123" name="Afbeelding" descr="Afbeelding"/>
          <p:cNvPicPr>
            <a:picLocks noChangeAspect="1"/>
          </p:cNvPicPr>
          <p:nvPr/>
        </p:nvPicPr>
        <p:blipFill>
          <a:blip r:embed="rId2">
            <a:extLst/>
          </a:blip>
          <a:stretch>
            <a:fillRect/>
          </a:stretch>
        </p:blipFill>
        <p:spPr>
          <a:xfrm>
            <a:off x="8710188" y="5638727"/>
            <a:ext cx="4104403" cy="4114873"/>
          </a:xfrm>
          <a:prstGeom prst="rect">
            <a:avLst/>
          </a:prstGeom>
          <a:ln w="12700">
            <a:miter lim="400000"/>
          </a:ln>
        </p:spPr>
      </p:pic>
      <p:pic>
        <p:nvPicPr>
          <p:cNvPr id="124" name="Afbeelding" descr="Afbeelding"/>
          <p:cNvPicPr>
            <a:picLocks noChangeAspect="1"/>
          </p:cNvPicPr>
          <p:nvPr/>
        </p:nvPicPr>
        <p:blipFill>
          <a:blip r:embed="rId3">
            <a:extLst/>
          </a:blip>
          <a:stretch>
            <a:fillRect/>
          </a:stretch>
        </p:blipFill>
        <p:spPr>
          <a:xfrm>
            <a:off x="12700" y="3533174"/>
            <a:ext cx="9883761" cy="268725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Regular neural network"/>
          <p:cNvSpPr txBox="1"/>
          <p:nvPr>
            <p:ph type="title"/>
          </p:nvPr>
        </p:nvSpPr>
        <p:spPr>
          <a:prstGeom prst="rect">
            <a:avLst/>
          </a:prstGeom>
        </p:spPr>
        <p:txBody>
          <a:bodyPr/>
          <a:lstStyle/>
          <a:p>
            <a:pPr/>
            <a:r>
              <a:t>Regular neural network</a:t>
            </a:r>
          </a:p>
        </p:txBody>
      </p:sp>
      <p:pic>
        <p:nvPicPr>
          <p:cNvPr id="127" name="Afbeelding" descr="Afbeelding"/>
          <p:cNvPicPr>
            <a:picLocks noChangeAspect="1"/>
          </p:cNvPicPr>
          <p:nvPr/>
        </p:nvPicPr>
        <p:blipFill>
          <a:blip r:embed="rId2">
            <a:extLst/>
          </a:blip>
          <a:stretch>
            <a:fillRect/>
          </a:stretch>
        </p:blipFill>
        <p:spPr>
          <a:xfrm>
            <a:off x="8011148" y="6287167"/>
            <a:ext cx="3682193" cy="3084435"/>
          </a:xfrm>
          <a:prstGeom prst="rect">
            <a:avLst/>
          </a:prstGeom>
          <a:ln w="12700">
            <a:miter lim="400000"/>
          </a:ln>
        </p:spPr>
      </p:pic>
      <p:pic>
        <p:nvPicPr>
          <p:cNvPr id="128" name="Afbeelding" descr="Afbeelding"/>
          <p:cNvPicPr>
            <a:picLocks noChangeAspect="1"/>
          </p:cNvPicPr>
          <p:nvPr/>
        </p:nvPicPr>
        <p:blipFill>
          <a:blip r:embed="rId3">
            <a:extLst/>
          </a:blip>
          <a:stretch>
            <a:fillRect/>
          </a:stretch>
        </p:blipFill>
        <p:spPr>
          <a:xfrm>
            <a:off x="368840" y="6287167"/>
            <a:ext cx="6138727" cy="3084435"/>
          </a:xfrm>
          <a:prstGeom prst="rect">
            <a:avLst/>
          </a:prstGeom>
          <a:ln w="12700">
            <a:miter lim="400000"/>
          </a:ln>
        </p:spPr>
      </p:pic>
      <p:sp>
        <p:nvSpPr>
          <p:cNvPr id="129" name="Rechthoek"/>
          <p:cNvSpPr/>
          <p:nvPr/>
        </p:nvSpPr>
        <p:spPr>
          <a:xfrm>
            <a:off x="241299" y="6083300"/>
            <a:ext cx="6393809" cy="3492170"/>
          </a:xfrm>
          <a:prstGeom prst="rect">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0" name="Rechthoek"/>
          <p:cNvSpPr/>
          <p:nvPr/>
        </p:nvSpPr>
        <p:spPr>
          <a:xfrm>
            <a:off x="6795581" y="6083300"/>
            <a:ext cx="6113327" cy="3492170"/>
          </a:xfrm>
          <a:prstGeom prst="rect">
            <a:avLst/>
          </a:prstGeom>
          <a:ln w="254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1" name="Input layer X, hidden layer(s) en output y…"/>
          <p:cNvSpPr txBox="1"/>
          <p:nvPr/>
        </p:nvSpPr>
        <p:spPr>
          <a:xfrm>
            <a:off x="77063" y="2079765"/>
            <a:ext cx="12427605" cy="27238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defRPr sz="1800"/>
            </a:pPr>
            <a:r>
              <a:t>Input layer X, hidden layer(s) en output y</a:t>
            </a:r>
          </a:p>
          <a:p>
            <a:pPr marL="228600" indent="-228600" algn="l">
              <a:buSzPct val="100000"/>
              <a:buChar char="•"/>
              <a:defRPr sz="1800"/>
            </a:pPr>
            <a:r>
              <a:t>a is de activation functie: a = g(WX + b), waarbij g(z) bijvoorbeeld een softmax of een sigmoid functie is.</a:t>
            </a:r>
          </a:p>
          <a:p>
            <a:pPr algn="l">
              <a:defRPr sz="1800"/>
            </a:pPr>
          </a:p>
          <a:p>
            <a:pPr algn="l">
              <a:defRPr sz="1800"/>
            </a:pPr>
          </a:p>
          <a:p>
            <a:pPr algn="l">
              <a:defRPr sz="1800"/>
            </a:pPr>
          </a:p>
          <a:p>
            <a:pPr algn="l">
              <a:defRPr sz="1800"/>
            </a:pPr>
          </a:p>
          <a:p>
            <a:pPr algn="l">
              <a:defRPr sz="1800"/>
            </a:pPr>
          </a:p>
          <a:p>
            <a:pPr algn="l">
              <a:defRPr sz="1800"/>
            </a:pPr>
          </a:p>
        </p:txBody>
      </p:sp>
      <p:pic>
        <p:nvPicPr>
          <p:cNvPr id="132" name="Afbeelding" descr="Afbeelding"/>
          <p:cNvPicPr>
            <a:picLocks noChangeAspect="1"/>
          </p:cNvPicPr>
          <p:nvPr/>
        </p:nvPicPr>
        <p:blipFill>
          <a:blip r:embed="rId4">
            <a:extLst/>
          </a:blip>
          <a:stretch>
            <a:fillRect/>
          </a:stretch>
        </p:blipFill>
        <p:spPr>
          <a:xfrm>
            <a:off x="7667455" y="2711492"/>
            <a:ext cx="4369579" cy="327718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tappen neural network"/>
          <p:cNvSpPr txBox="1"/>
          <p:nvPr>
            <p:ph type="title"/>
          </p:nvPr>
        </p:nvSpPr>
        <p:spPr>
          <a:xfrm>
            <a:off x="952500" y="254000"/>
            <a:ext cx="11099800" cy="863749"/>
          </a:xfrm>
          <a:prstGeom prst="rect">
            <a:avLst/>
          </a:prstGeom>
        </p:spPr>
        <p:txBody>
          <a:bodyPr/>
          <a:lstStyle>
            <a:lvl1pPr defTabSz="508254">
              <a:defRPr sz="5046"/>
            </a:lvl1pPr>
          </a:lstStyle>
          <a:p>
            <a:pPr/>
            <a:r>
              <a:t>Stappen neural network</a:t>
            </a:r>
          </a:p>
        </p:txBody>
      </p:sp>
      <p:sp>
        <p:nvSpPr>
          <p:cNvPr id="135" name="Forward propagation…"/>
          <p:cNvSpPr txBox="1"/>
          <p:nvPr/>
        </p:nvSpPr>
        <p:spPr>
          <a:xfrm>
            <a:off x="347907" y="1134872"/>
            <a:ext cx="11826387" cy="80172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76249" indent="-476249" algn="l">
              <a:buSzPct val="100000"/>
              <a:buAutoNum type="arabicPeriod" startAt="1"/>
              <a:defRPr sz="2000"/>
            </a:pPr>
            <a:r>
              <a:t>Forward propagation</a:t>
            </a:r>
          </a:p>
          <a:p>
            <a:pPr algn="l">
              <a:defRPr sz="2000"/>
            </a:pPr>
          </a:p>
          <a:p>
            <a:pPr algn="l">
              <a:defRPr b="0" sz="2000"/>
            </a:pPr>
            <a:r>
              <a:t>Bereken a zoals op vorige slide met een initiële input: a = g(z) = g(WX + b)</a:t>
            </a:r>
          </a:p>
          <a:p>
            <a:pPr algn="l">
              <a:defRPr sz="2000"/>
            </a:pPr>
          </a:p>
          <a:p>
            <a:pPr marL="476249" indent="-476249" algn="l">
              <a:buSzPct val="100000"/>
              <a:buAutoNum type="arabicPeriod" startAt="2"/>
              <a:defRPr sz="2000"/>
            </a:pPr>
            <a:r>
              <a:t>Cost function en loss</a:t>
            </a:r>
          </a:p>
          <a:p>
            <a:pPr algn="l">
              <a:defRPr sz="2000"/>
            </a:pPr>
          </a:p>
          <a:p>
            <a:pPr algn="l">
              <a:defRPr b="0" sz="2000"/>
            </a:pPr>
            <a:r>
              <a:t>Met behulp van een training set bereken je de loss. Het verschil tussen de berekende waarde en de voorspelde waarde. Er zijn verschillende loss functions die je hiervoor kunt gebruiken. Bijvoorbeeld:</a:t>
            </a:r>
          </a:p>
          <a:p>
            <a:pPr algn="l">
              <a:defRPr b="0" sz="2000"/>
            </a:pPr>
          </a:p>
          <a:p>
            <a:pPr algn="l">
              <a:defRPr b="0" sz="2000"/>
            </a:pPr>
            <a:r>
              <a:t>L(a, y) = | y - a | of L(a, y) = -(ylog(a) + (1-y)log(1-a))</a:t>
            </a:r>
          </a:p>
          <a:p>
            <a:pPr algn="l">
              <a:defRPr b="0" sz="2000"/>
            </a:pPr>
          </a:p>
          <a:p>
            <a:pPr algn="l">
              <a:defRPr b="0" sz="2000"/>
            </a:pPr>
            <a:r>
              <a:t>Dit is op 1 training example. Voor de hele set gebruik je de cost function. Bijv:</a:t>
            </a:r>
          </a:p>
          <a:p>
            <a:pPr algn="l">
              <a:defRPr b="0" sz="2000"/>
            </a:pPr>
          </a:p>
          <a:p>
            <a:pPr algn="l">
              <a:defRPr b="0" sz="2000"/>
            </a:pPr>
            <a:r>
              <a:t>J(W, b) = 1/m * </a:t>
            </a:r>
            <a:r>
              <a:rPr>
                <a:latin typeface="American Typewriter"/>
                <a:ea typeface="American Typewriter"/>
                <a:cs typeface="American Typewriter"/>
                <a:sym typeface="American Typewriter"/>
              </a:rPr>
              <a:t>∑ L(a, y)</a:t>
            </a:r>
          </a:p>
          <a:p>
            <a:pPr algn="l">
              <a:defRPr b="0" sz="2000"/>
            </a:pPr>
          </a:p>
          <a:p>
            <a:pPr marL="476249" indent="-476249" algn="l">
              <a:buSzPct val="100000"/>
              <a:buAutoNum type="arabicPeriod" startAt="3"/>
              <a:defRPr sz="2000"/>
            </a:pPr>
            <a:r>
              <a:t>Backpropagation with gradian descent </a:t>
            </a:r>
          </a:p>
          <a:p>
            <a:pPr algn="l">
              <a:defRPr sz="2000"/>
            </a:pPr>
          </a:p>
          <a:p>
            <a:pPr algn="l">
              <a:defRPr b="0" sz="2000"/>
            </a:pPr>
            <a:r>
              <a:t>Hier ga je de parameter W en b updaten om de loss kleiner te maken. Met graden descent:</a:t>
            </a:r>
          </a:p>
          <a:p>
            <a:pPr algn="l">
              <a:defRPr b="0" sz="2000"/>
            </a:pPr>
          </a:p>
          <a:p>
            <a:pPr algn="l">
              <a:defRPr b="0" sz="2000"/>
            </a:pPr>
            <a:r>
              <a:t>W = W - 𝛼 dJ/dW</a:t>
            </a:r>
          </a:p>
          <a:p>
            <a:pPr algn="l">
              <a:defRPr b="0" sz="2000"/>
            </a:pPr>
            <a:r>
              <a:t>b = b - 𝛼 dJ/db</a:t>
            </a:r>
          </a:p>
          <a:p>
            <a:pPr algn="l">
              <a:defRPr b="0" sz="2000"/>
            </a:pPr>
          </a:p>
          <a:p>
            <a:pPr algn="l">
              <a:defRPr sz="2000"/>
            </a:pPr>
            <a:r>
              <a:t>4. Herhaal dit n keer</a:t>
            </a:r>
          </a:p>
          <a:p>
            <a:pPr algn="l">
              <a:defRPr sz="2000"/>
            </a:pPr>
          </a:p>
        </p:txBody>
      </p:sp>
      <p:pic>
        <p:nvPicPr>
          <p:cNvPr id="136" name="Afbeelding" descr="Afbeelding"/>
          <p:cNvPicPr>
            <a:picLocks noChangeAspect="1"/>
          </p:cNvPicPr>
          <p:nvPr/>
        </p:nvPicPr>
        <p:blipFill>
          <a:blip r:embed="rId2">
            <a:extLst/>
          </a:blip>
          <a:stretch>
            <a:fillRect/>
          </a:stretch>
        </p:blipFill>
        <p:spPr>
          <a:xfrm>
            <a:off x="7543800" y="6928841"/>
            <a:ext cx="5246684" cy="284304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Convolutional Neural Network"/>
          <p:cNvSpPr txBox="1"/>
          <p:nvPr>
            <p:ph type="title"/>
          </p:nvPr>
        </p:nvSpPr>
        <p:spPr>
          <a:prstGeom prst="rect">
            <a:avLst/>
          </a:prstGeom>
        </p:spPr>
        <p:txBody>
          <a:bodyPr/>
          <a:lstStyle>
            <a:lvl1pPr>
              <a:defRPr sz="5000"/>
            </a:lvl1pPr>
          </a:lstStyle>
          <a:p>
            <a:pPr/>
            <a:r>
              <a:t>Convolutional Neural Network</a:t>
            </a:r>
          </a:p>
        </p:txBody>
      </p:sp>
      <p:sp>
        <p:nvSpPr>
          <p:cNvPr id="139" name="De naam convolutional komt van convolution function uit wiskunde. Dit zijn samengestelde functies."/>
          <p:cNvSpPr txBox="1"/>
          <p:nvPr/>
        </p:nvSpPr>
        <p:spPr>
          <a:xfrm>
            <a:off x="295084" y="2111400"/>
            <a:ext cx="10306432" cy="374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800"/>
            </a:lvl1pPr>
          </a:lstStyle>
          <a:p>
            <a:pPr/>
            <a:r>
              <a:t>De naam convolutional komt van convolution function uit wiskunde. Dit zijn samengestelde functies.</a:t>
            </a:r>
          </a:p>
        </p:txBody>
      </p:sp>
      <p:pic>
        <p:nvPicPr>
          <p:cNvPr id="140" name="Afbeelding" descr="Afbeelding"/>
          <p:cNvPicPr>
            <a:picLocks noChangeAspect="1"/>
          </p:cNvPicPr>
          <p:nvPr/>
        </p:nvPicPr>
        <p:blipFill>
          <a:blip r:embed="rId2">
            <a:extLst/>
          </a:blip>
          <a:stretch>
            <a:fillRect/>
          </a:stretch>
        </p:blipFill>
        <p:spPr>
          <a:xfrm>
            <a:off x="355600" y="2527300"/>
            <a:ext cx="3105163" cy="1142793"/>
          </a:xfrm>
          <a:prstGeom prst="rect">
            <a:avLst/>
          </a:prstGeom>
          <a:ln w="12700">
            <a:miter lim="400000"/>
          </a:ln>
        </p:spPr>
      </p:pic>
      <p:sp>
        <p:nvSpPr>
          <p:cNvPr id="141" name="Een convolutional neural network bestaat daarom uit meerdere hidden layers die ieder uit samengestelde bewerkingen bestaan"/>
          <p:cNvSpPr txBox="1"/>
          <p:nvPr/>
        </p:nvSpPr>
        <p:spPr>
          <a:xfrm>
            <a:off x="368300" y="4054292"/>
            <a:ext cx="11957501" cy="65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1800"/>
            </a:lvl1pPr>
          </a:lstStyle>
          <a:p>
            <a:pPr/>
            <a:r>
              <a:t>Een convolutional neural network bestaat daarom uit meerdere hidden layers die ieder uit samengestelde bewerkingen bestaan</a:t>
            </a:r>
          </a:p>
        </p:txBody>
      </p:sp>
      <p:pic>
        <p:nvPicPr>
          <p:cNvPr id="142" name="Afbeelding" descr="Afbeelding"/>
          <p:cNvPicPr>
            <a:picLocks noChangeAspect="1"/>
          </p:cNvPicPr>
          <p:nvPr/>
        </p:nvPicPr>
        <p:blipFill>
          <a:blip r:embed="rId3">
            <a:extLst/>
          </a:blip>
          <a:stretch>
            <a:fillRect/>
          </a:stretch>
        </p:blipFill>
        <p:spPr>
          <a:xfrm>
            <a:off x="898750" y="5350350"/>
            <a:ext cx="10896601" cy="304319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De verschillende layers"/>
          <p:cNvSpPr txBox="1"/>
          <p:nvPr>
            <p:ph type="title"/>
          </p:nvPr>
        </p:nvSpPr>
        <p:spPr>
          <a:xfrm>
            <a:off x="952500" y="254000"/>
            <a:ext cx="11099800" cy="1033761"/>
          </a:xfrm>
          <a:prstGeom prst="rect">
            <a:avLst/>
          </a:prstGeom>
        </p:spPr>
        <p:txBody>
          <a:bodyPr/>
          <a:lstStyle>
            <a:lvl1pPr>
              <a:defRPr sz="5000"/>
            </a:lvl1pPr>
          </a:lstStyle>
          <a:p>
            <a:pPr/>
            <a:r>
              <a:t>De verschillende layers</a:t>
            </a:r>
          </a:p>
        </p:txBody>
      </p:sp>
      <p:sp>
        <p:nvSpPr>
          <p:cNvPr id="145" name="Een convolutional NN bestaat uit verschillende type layers: Input layer, Convolutional Layer, RELU layer, Pooling layer en Fully connected layer. We gaan ze op deze volgorde af.…"/>
          <p:cNvSpPr txBox="1"/>
          <p:nvPr>
            <p:ph type="body" idx="1"/>
          </p:nvPr>
        </p:nvSpPr>
        <p:spPr>
          <a:xfrm>
            <a:off x="355600" y="4615060"/>
            <a:ext cx="12087821" cy="4821040"/>
          </a:xfrm>
          <a:prstGeom prst="rect">
            <a:avLst/>
          </a:prstGeom>
        </p:spPr>
        <p:txBody>
          <a:bodyPr anchor="t"/>
          <a:lstStyle/>
          <a:p>
            <a:pPr>
              <a:defRPr sz="1800"/>
            </a:pPr>
            <a:r>
              <a:t>Een convolutional NN bestaat uit verschillende type layers: Input layer, Convolutional Layer, RELU layer, Pooling layer en Fully connected layer. We gaan ze op deze volgorde af.</a:t>
            </a:r>
          </a:p>
          <a:p>
            <a:pPr>
              <a:defRPr sz="1800"/>
            </a:pPr>
          </a:p>
          <a:p>
            <a:pPr marL="0" indent="0" algn="ctr">
              <a:buClr>
                <a:srgbClr val="000000"/>
              </a:buClr>
              <a:buSzTx/>
              <a:buNone/>
              <a:defRPr b="1" sz="1800"/>
            </a:pPr>
            <a:r>
              <a:t>Input layer</a:t>
            </a:r>
          </a:p>
          <a:p>
            <a:pPr>
              <a:defRPr sz="1800"/>
            </a:pPr>
            <a:r>
              <a:t>De input layer heeft de neurons gesorteerd in 3 dimensies (in tegenstelling tot bij een regulier neural network):</a:t>
            </a:r>
          </a:p>
          <a:p>
            <a:pPr lvl="2">
              <a:spcBef>
                <a:spcPts val="0"/>
              </a:spcBef>
              <a:defRPr sz="1800"/>
            </a:pPr>
            <a:r>
              <a:t>height, width en dept, bijvoorbeeld (32x32x3) waarbij de afbeelding het formaat 32x32 is en de 3 staat voor de kleuren RGB.</a:t>
            </a:r>
          </a:p>
        </p:txBody>
      </p:sp>
      <p:pic>
        <p:nvPicPr>
          <p:cNvPr id="146" name="Afbeelding" descr="Afbeelding"/>
          <p:cNvPicPr>
            <a:picLocks noChangeAspect="1"/>
          </p:cNvPicPr>
          <p:nvPr/>
        </p:nvPicPr>
        <p:blipFill>
          <a:blip r:embed="rId2">
            <a:extLst/>
          </a:blip>
          <a:stretch>
            <a:fillRect/>
          </a:stretch>
        </p:blipFill>
        <p:spPr>
          <a:xfrm>
            <a:off x="2889250" y="1668710"/>
            <a:ext cx="7226300" cy="25654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Convolutional layer"/>
          <p:cNvSpPr txBox="1"/>
          <p:nvPr>
            <p:ph type="title"/>
          </p:nvPr>
        </p:nvSpPr>
        <p:spPr>
          <a:xfrm>
            <a:off x="952500" y="253999"/>
            <a:ext cx="11099800" cy="1158728"/>
          </a:xfrm>
          <a:prstGeom prst="rect">
            <a:avLst/>
          </a:prstGeom>
        </p:spPr>
        <p:txBody>
          <a:bodyPr/>
          <a:lstStyle>
            <a:lvl1pPr defTabSz="508254">
              <a:defRPr sz="6960"/>
            </a:lvl1pPr>
          </a:lstStyle>
          <a:p>
            <a:pPr/>
            <a:r>
              <a:t>Convolutional layer</a:t>
            </a:r>
          </a:p>
        </p:txBody>
      </p:sp>
      <p:sp>
        <p:nvSpPr>
          <p:cNvPr id="149" name="De convolutional layer doet het meeste werk. De layer bestaat uit een aantal filters van bijvoorbeeld grootte 5x5x3 die uiteindelijk over het totale volume van de input layer glijden. Op ieder punt wordt de input ‘vermenigvuldigd’ met de weight matrix (vergelijkbaar met regulier nn). De output heeft een volume van bijvoorbeeld 32x32x12 als er 12 filters worden gebruikt.…"/>
          <p:cNvSpPr txBox="1"/>
          <p:nvPr/>
        </p:nvSpPr>
        <p:spPr>
          <a:xfrm>
            <a:off x="266700" y="1663700"/>
            <a:ext cx="11667729" cy="4178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2900" indent="-342900" algn="l">
              <a:buSzPct val="145000"/>
              <a:buChar char="•"/>
              <a:defRPr b="0" sz="1800"/>
            </a:pPr>
            <a:r>
              <a:t>De convolutional layer doet het meeste werk. De layer bestaat uit een aantal filters van bijvoorbeeld grootte 5x5x3 die uiteindelijk over het totale volume van de input layer glijden. Op ieder punt wordt de input ‘vermenigvuldigd’ met de weight matrix (vergelijkbaar met regulier nn). De output heeft een volume van bijvoorbeeld 32x32x12 als er 12 filters worden gebruikt.</a:t>
            </a:r>
          </a:p>
          <a:p>
            <a:pPr algn="l">
              <a:defRPr b="0" sz="1800"/>
            </a:pPr>
          </a:p>
          <a:p>
            <a:pPr algn="l">
              <a:defRPr b="0" sz="1800"/>
            </a:pPr>
          </a:p>
          <a:p>
            <a:pPr defTabSz="457200">
              <a:lnSpc>
                <a:spcPts val="3700"/>
              </a:lnSpc>
              <a:defRPr b="0" i="1" sz="1600">
                <a:latin typeface="Helvetica"/>
                <a:ea typeface="Helvetica"/>
                <a:cs typeface="Helvetica"/>
                <a:sym typeface="Helvetica"/>
              </a:defRPr>
            </a:pPr>
            <a:r>
              <a:t>Intuitively, the network will learn filters that activate when they see some type of visual feature such as an edge of some orientation or a blotch of some color on the first </a:t>
            </a:r>
          </a:p>
          <a:p>
            <a:pPr defTabSz="457200">
              <a:lnSpc>
                <a:spcPts val="3700"/>
              </a:lnSpc>
              <a:defRPr b="0" i="1" sz="1600">
                <a:latin typeface="Helvetica"/>
                <a:ea typeface="Helvetica"/>
                <a:cs typeface="Helvetica"/>
                <a:sym typeface="Helvetica"/>
              </a:defRPr>
            </a:pPr>
          </a:p>
          <a:p>
            <a:pPr algn="l" defTabSz="457200">
              <a:lnSpc>
                <a:spcPts val="3900"/>
              </a:lnSpc>
              <a:defRPr b="0" sz="1800">
                <a:latin typeface="Helvetica Light"/>
                <a:ea typeface="Helvetica Light"/>
                <a:cs typeface="Helvetica Light"/>
                <a:sym typeface="Helvetica Light"/>
              </a:defRPr>
            </a:pPr>
            <a:r>
              <a:t>Er zijn nog 3 hyperparameters: depth, stride en zero-padding</a:t>
            </a:r>
          </a:p>
          <a:p>
            <a:pPr algn="l" defTabSz="457200">
              <a:lnSpc>
                <a:spcPts val="3900"/>
              </a:lnSpc>
              <a:defRPr b="0" sz="1800">
                <a:latin typeface="Helvetica Light"/>
                <a:ea typeface="Helvetica Light"/>
                <a:cs typeface="Helvetica Light"/>
                <a:sym typeface="Helvetica Light"/>
              </a:defRPr>
            </a:pPr>
          </a:p>
          <a:p>
            <a:pPr marL="357187" indent="-357187" algn="l" defTabSz="457200">
              <a:lnSpc>
                <a:spcPts val="3900"/>
              </a:lnSpc>
              <a:buSzPct val="100000"/>
              <a:buAutoNum type="arabicPeriod" startAt="1"/>
              <a:defRPr b="0" sz="1800">
                <a:latin typeface="Helvetica Light"/>
                <a:ea typeface="Helvetica Light"/>
                <a:cs typeface="Helvetica Light"/>
                <a:sym typeface="Helvetica Light"/>
              </a:defRPr>
            </a:pPr>
            <a:r>
              <a:t>Depth: dit is het aantal filters dat je wilt gebruiken</a:t>
            </a:r>
          </a:p>
          <a:p>
            <a:pPr marL="357187" indent="-357187" algn="l" defTabSz="457200">
              <a:lnSpc>
                <a:spcPts val="3900"/>
              </a:lnSpc>
              <a:buSzPct val="100000"/>
              <a:buAutoNum type="arabicPeriod" startAt="1"/>
              <a:defRPr b="0" sz="1800">
                <a:latin typeface="Helvetica Light"/>
                <a:ea typeface="Helvetica Light"/>
                <a:cs typeface="Helvetica Light"/>
                <a:sym typeface="Helvetica Light"/>
              </a:defRPr>
            </a:pPr>
            <a:r>
              <a:t>Stride: dit is hoe je de samples over het totale plaatje wilt laten glijden. Een stride van 1 is pixel voor pixel.</a:t>
            </a:r>
          </a:p>
          <a:p>
            <a:pPr marL="357187" indent="-357187" algn="l" defTabSz="457200">
              <a:lnSpc>
                <a:spcPts val="3900"/>
              </a:lnSpc>
              <a:buSzPct val="100000"/>
              <a:buAutoNum type="arabicPeriod" startAt="1"/>
              <a:defRPr b="0" sz="1800">
                <a:latin typeface="Helvetica Light"/>
                <a:ea typeface="Helvetica Light"/>
                <a:cs typeface="Helvetica Light"/>
                <a:sym typeface="Helvetica Light"/>
              </a:defRPr>
            </a:pPr>
            <a:r>
              <a:t>Zero-padding: nullen aan de rand van het output volume plaatsen. Je kunt zo extra invloed uitoefenen op de grootte van de output.</a:t>
            </a:r>
          </a:p>
        </p:txBody>
      </p:sp>
      <p:pic>
        <p:nvPicPr>
          <p:cNvPr id="150" name="Afbeelding" descr="Afbeelding"/>
          <p:cNvPicPr>
            <a:picLocks noChangeAspect="1"/>
          </p:cNvPicPr>
          <p:nvPr/>
        </p:nvPicPr>
        <p:blipFill>
          <a:blip r:embed="rId2">
            <a:extLst/>
          </a:blip>
          <a:stretch>
            <a:fillRect/>
          </a:stretch>
        </p:blipFill>
        <p:spPr>
          <a:xfrm>
            <a:off x="3268463" y="5628792"/>
            <a:ext cx="5464181" cy="3839058"/>
          </a:xfrm>
          <a:prstGeom prst="rect">
            <a:avLst/>
          </a:prstGeom>
          <a:ln w="12700">
            <a:miter lim="400000"/>
          </a:ln>
        </p:spPr>
      </p:pic>
      <p:sp>
        <p:nvSpPr>
          <p:cNvPr id="151" name="Voorbeeld met 5 filters"/>
          <p:cNvSpPr txBox="1"/>
          <p:nvPr/>
        </p:nvSpPr>
        <p:spPr>
          <a:xfrm>
            <a:off x="8501583" y="8786470"/>
            <a:ext cx="339303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Voorbeeld met 5 filters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Pooling layer"/>
          <p:cNvSpPr txBox="1"/>
          <p:nvPr>
            <p:ph type="title"/>
          </p:nvPr>
        </p:nvSpPr>
        <p:spPr>
          <a:xfrm>
            <a:off x="952500" y="254000"/>
            <a:ext cx="11099800" cy="1262063"/>
          </a:xfrm>
          <a:prstGeom prst="rect">
            <a:avLst/>
          </a:prstGeom>
        </p:spPr>
        <p:txBody>
          <a:bodyPr/>
          <a:lstStyle>
            <a:lvl1pPr defTabSz="554990">
              <a:defRPr sz="7600"/>
            </a:lvl1pPr>
          </a:lstStyle>
          <a:p>
            <a:pPr/>
            <a:r>
              <a:t>Pooling layer</a:t>
            </a:r>
          </a:p>
        </p:txBody>
      </p:sp>
      <p:sp>
        <p:nvSpPr>
          <p:cNvPr id="154" name="Worden vaak toegevoegd tussen twee opeenvolgende convolutional layers.…"/>
          <p:cNvSpPr txBox="1"/>
          <p:nvPr>
            <p:ph type="body" sz="half" idx="1"/>
          </p:nvPr>
        </p:nvSpPr>
        <p:spPr>
          <a:xfrm>
            <a:off x="952500" y="1993900"/>
            <a:ext cx="11099800" cy="3478515"/>
          </a:xfrm>
          <a:prstGeom prst="rect">
            <a:avLst/>
          </a:prstGeom>
        </p:spPr>
        <p:txBody>
          <a:bodyPr anchor="t"/>
          <a:lstStyle/>
          <a:p>
            <a:pPr marL="444499" indent="-444499">
              <a:defRPr sz="1800"/>
            </a:pPr>
            <a:r>
              <a:t>Worden vaak toegevoegd tussen twee opeenvolgende convolutional layers.</a:t>
            </a:r>
          </a:p>
          <a:p>
            <a:pPr marL="444499" indent="-444499">
              <a:spcBef>
                <a:spcPts val="0"/>
              </a:spcBef>
              <a:defRPr sz="1800"/>
            </a:pPr>
            <a:r>
              <a:t>Bedoeling om de grootte te reduceren, evenals het aantal paramaters. Tevens kan het gebruikt worden om overfitting te controleren.</a:t>
            </a:r>
          </a:p>
          <a:p>
            <a:pPr marL="444499" indent="-444499">
              <a:spcBef>
                <a:spcPts val="0"/>
              </a:spcBef>
              <a:defRPr sz="1800"/>
            </a:pPr>
            <a:r>
              <a:t>Twee hyperparameters: spatial extent F en stride S.</a:t>
            </a:r>
          </a:p>
          <a:p>
            <a:pPr marL="444499" indent="-444499">
              <a:spcBef>
                <a:spcPts val="0"/>
              </a:spcBef>
              <a:defRPr sz="1800"/>
            </a:pPr>
            <a:r>
              <a:t>Er zijn twee veelgebruikte: F=3 en S=2 of F=S=2. </a:t>
            </a:r>
          </a:p>
          <a:p>
            <a:pPr marL="444499" indent="-444499">
              <a:spcBef>
                <a:spcPts val="0"/>
              </a:spcBef>
              <a:defRPr sz="1800"/>
            </a:pPr>
          </a:p>
          <a:p>
            <a:pPr marL="0" indent="0">
              <a:spcBef>
                <a:spcPts val="0"/>
              </a:spcBef>
              <a:buSzTx/>
              <a:buNone/>
              <a:defRPr sz="1800"/>
            </a:pPr>
            <a:r>
              <a:t>Bijvoorbeeld een pooling layer met filters van 2x2 (F=2) reduceert een image van 32x32 tot 16x16</a:t>
            </a:r>
          </a:p>
          <a:p>
            <a:pPr marL="0" indent="0">
              <a:spcBef>
                <a:spcPts val="0"/>
              </a:spcBef>
              <a:buSzTx/>
              <a:buNone/>
              <a:defRPr sz="1800"/>
            </a:pPr>
          </a:p>
          <a:p>
            <a:pPr marL="444499" indent="-444499">
              <a:spcBef>
                <a:spcPts val="0"/>
              </a:spcBef>
              <a:buClr>
                <a:srgbClr val="000000"/>
              </a:buClr>
              <a:defRPr sz="1800"/>
            </a:pPr>
            <a:r>
              <a:t>Pooling gebruikt ook een functie voor downsampling. Meestal wordt gebruik gemaakt van Max Pooling met de functie </a:t>
            </a:r>
            <a:r>
              <a:rPr i="1"/>
              <a:t>Max(x,0). </a:t>
            </a:r>
            <a:r>
              <a:t>Andere methoden zijn Average Pooling of L2-norm pooling.</a:t>
            </a:r>
          </a:p>
        </p:txBody>
      </p:sp>
      <p:pic>
        <p:nvPicPr>
          <p:cNvPr id="155" name="Afbeelding" descr="Afbeelding"/>
          <p:cNvPicPr>
            <a:picLocks noChangeAspect="1"/>
          </p:cNvPicPr>
          <p:nvPr/>
        </p:nvPicPr>
        <p:blipFill>
          <a:blip r:embed="rId2">
            <a:extLst/>
          </a:blip>
          <a:stretch>
            <a:fillRect/>
          </a:stretch>
        </p:blipFill>
        <p:spPr>
          <a:xfrm>
            <a:off x="0" y="5378752"/>
            <a:ext cx="13004800" cy="402529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Fully Connected Layer"/>
          <p:cNvSpPr txBox="1"/>
          <p:nvPr>
            <p:ph type="title"/>
          </p:nvPr>
        </p:nvSpPr>
        <p:spPr>
          <a:prstGeom prst="rect">
            <a:avLst/>
          </a:prstGeom>
        </p:spPr>
        <p:txBody>
          <a:bodyPr/>
          <a:lstStyle/>
          <a:p>
            <a:pPr/>
            <a:r>
              <a:t>Fully Connected Layer</a:t>
            </a:r>
          </a:p>
        </p:txBody>
      </p:sp>
      <p:sp>
        <p:nvSpPr>
          <p:cNvPr id="158" name="Deze layer genereert de output.…"/>
          <p:cNvSpPr txBox="1"/>
          <p:nvPr>
            <p:ph type="body" idx="1"/>
          </p:nvPr>
        </p:nvSpPr>
        <p:spPr>
          <a:prstGeom prst="rect">
            <a:avLst/>
          </a:prstGeom>
        </p:spPr>
        <p:txBody>
          <a:bodyPr anchor="t"/>
          <a:lstStyle/>
          <a:p>
            <a:pPr marL="444499" indent="-444499">
              <a:defRPr sz="1800"/>
            </a:pPr>
            <a:r>
              <a:t>Deze layer genereert de output.</a:t>
            </a:r>
          </a:p>
          <a:p>
            <a:pPr marL="444499" indent="-444499">
              <a:spcBef>
                <a:spcPts val="0"/>
              </a:spcBef>
              <a:defRPr sz="1800"/>
            </a:pPr>
            <a:r>
              <a:t>Het principe is hetzelfde als bij de convolutional layer, maar dan is iedere neuron verbonden met alle activations in de vorige layer, terwijl bij een conv layer de neurons alleen verbonden zijn met een regio.</a:t>
            </a:r>
          </a:p>
        </p:txBody>
      </p:sp>
      <p:pic>
        <p:nvPicPr>
          <p:cNvPr id="159" name="Afbeelding" descr="Afbeelding"/>
          <p:cNvPicPr>
            <a:picLocks noChangeAspect="1"/>
          </p:cNvPicPr>
          <p:nvPr/>
        </p:nvPicPr>
        <p:blipFill>
          <a:blip r:embed="rId2">
            <a:extLst/>
          </a:blip>
          <a:stretch>
            <a:fillRect/>
          </a:stretch>
        </p:blipFill>
        <p:spPr>
          <a:xfrm>
            <a:off x="914400" y="4914900"/>
            <a:ext cx="10973279" cy="374188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