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385" r:id="rId3"/>
    <p:sldId id="566" r:id="rId5"/>
    <p:sldId id="567" r:id="rId6"/>
    <p:sldId id="568" r:id="rId7"/>
    <p:sldId id="569" r:id="rId8"/>
    <p:sldId id="570" r:id="rId9"/>
    <p:sldId id="571" r:id="rId10"/>
    <p:sldId id="595" r:id="rId11"/>
    <p:sldId id="596" r:id="rId12"/>
    <p:sldId id="597" r:id="rId13"/>
    <p:sldId id="598" r:id="rId14"/>
    <p:sldId id="599" r:id="rId15"/>
    <p:sldId id="602" r:id="rId16"/>
    <p:sldId id="600" r:id="rId17"/>
    <p:sldId id="603" r:id="rId18"/>
    <p:sldId id="604" r:id="rId19"/>
    <p:sldId id="605" r:id="rId20"/>
    <p:sldId id="606" r:id="rId21"/>
    <p:sldId id="607" r:id="rId22"/>
    <p:sldId id="572" r:id="rId23"/>
    <p:sldId id="573" r:id="rId24"/>
    <p:sldId id="608" r:id="rId25"/>
    <p:sldId id="609" r:id="rId26"/>
    <p:sldId id="610" r:id="rId27"/>
    <p:sldId id="574" r:id="rId28"/>
    <p:sldId id="575" r:id="rId29"/>
    <p:sldId id="576" r:id="rId30"/>
    <p:sldId id="577" r:id="rId31"/>
    <p:sldId id="611" r:id="rId32"/>
    <p:sldId id="612" r:id="rId33"/>
    <p:sldId id="578" r:id="rId34"/>
    <p:sldId id="579" r:id="rId35"/>
    <p:sldId id="613" r:id="rId36"/>
    <p:sldId id="614" r:id="rId37"/>
    <p:sldId id="615" r:id="rId38"/>
    <p:sldId id="616" r:id="rId39"/>
    <p:sldId id="617" r:id="rId40"/>
    <p:sldId id="580" r:id="rId41"/>
    <p:sldId id="581" r:id="rId42"/>
    <p:sldId id="582" r:id="rId43"/>
    <p:sldId id="583" r:id="rId44"/>
    <p:sldId id="584" r:id="rId45"/>
    <p:sldId id="585" r:id="rId46"/>
    <p:sldId id="586" r:id="rId47"/>
    <p:sldId id="587" r:id="rId48"/>
    <p:sldId id="588" r:id="rId49"/>
    <p:sldId id="589" r:id="rId50"/>
    <p:sldId id="618" r:id="rId51"/>
    <p:sldId id="61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99"/>
  </p:normalViewPr>
  <p:slideViewPr>
    <p:cSldViewPr snapToGrid="0" snapToObjects="1">
      <p:cViewPr>
        <p:scale>
          <a:sx n="82" d="100"/>
          <a:sy n="82" d="100"/>
        </p:scale>
        <p:origin x="496" y="7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1E11FC-94B2-7241-A6ED-DD3F423C851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BB1A4-70F4-9245-A5E8-934AF118E09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aseline="0" dirty="0"/>
              <a:t>同学们好！我叫袁春，来自清华大学深圳研究生院，欢迎来到统计学习方法的课堂。</a:t>
            </a:r>
            <a:endParaRPr lang="en-US" altLang="zh-CN" baseline="0" dirty="0"/>
          </a:p>
        </p:txBody>
      </p:sp>
      <p:sp>
        <p:nvSpPr>
          <p:cNvPr id="4" name="Slide Number Placeholder 3"/>
          <p:cNvSpPr>
            <a:spLocks noGrp="1"/>
          </p:cNvSpPr>
          <p:nvPr>
            <p:ph type="sldNum" sz="quarter" idx="10"/>
          </p:nvPr>
        </p:nvSpPr>
        <p:spPr/>
        <p:txBody>
          <a:bodyPr/>
          <a:lstStyle/>
          <a:p>
            <a:fld id="{B66F6292-CFE9-1B49-A9F3-08B94B8117AB}"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F70539B7-2B43-244A-A6C3-E41CF1E1E52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D3D62-761E-7141-BBCB-2FED45CD893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F70539B7-2B43-244A-A6C3-E41CF1E1E52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D3D62-761E-7141-BBCB-2FED45CD893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F70539B7-2B43-244A-A6C3-E41CF1E1E52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D3D62-761E-7141-BBCB-2FED45CD893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9385" y="1073150"/>
            <a:ext cx="10515600" cy="1325563"/>
          </a:xfrm>
        </p:spPr>
        <p:txBody>
          <a:bodyPr/>
          <a:lstStyle/>
          <a:p>
            <a:r>
              <a:rPr lang="en-GB"/>
              <a:t>Click to edit Master title style</a:t>
            </a:r>
            <a:endParaRPr lang="en-US"/>
          </a:p>
        </p:txBody>
      </p:sp>
      <p:sp>
        <p:nvSpPr>
          <p:cNvPr id="3" name="Content Placeholder 2"/>
          <p:cNvSpPr>
            <a:spLocks noGrp="1"/>
          </p:cNvSpPr>
          <p:nvPr>
            <p:ph idx="1"/>
          </p:nvPr>
        </p:nvSpPr>
        <p:spPr>
          <a:xfrm>
            <a:off x="838200" y="2283619"/>
            <a:ext cx="10515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F70539B7-2B43-244A-A6C3-E41CF1E1E52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D3D62-761E-7141-BBCB-2FED45CD893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F70539B7-2B43-244A-A6C3-E41CF1E1E52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D3D62-761E-7141-BBCB-2FED45CD893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F70539B7-2B43-244A-A6C3-E41CF1E1E52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D3D62-761E-7141-BBCB-2FED45CD893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F70539B7-2B43-244A-A6C3-E41CF1E1E52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4D3D62-761E-7141-BBCB-2FED45CD893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F70539B7-2B43-244A-A6C3-E41CF1E1E52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4D3D62-761E-7141-BBCB-2FED45CD893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0539B7-2B43-244A-A6C3-E41CF1E1E52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4D3D62-761E-7141-BBCB-2FED45CD893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F70539B7-2B43-244A-A6C3-E41CF1E1E52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D3D62-761E-7141-BBCB-2FED45CD893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F70539B7-2B43-244A-A6C3-E41CF1E1E52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D3D62-761E-7141-BBCB-2FED45CD893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0539B7-2B43-244A-A6C3-E41CF1E1E521}"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D3D62-761E-7141-BBCB-2FED45CD8933}" type="slidenum">
              <a:rPr lang="en-US" smtClean="0"/>
            </a:fld>
            <a:endParaRPr lang="en-US"/>
          </a:p>
        </p:txBody>
      </p:sp>
      <p:pic>
        <p:nvPicPr>
          <p:cNvPr id="8" name="Picture 7"/>
          <p:cNvPicPr>
            <a:picLocks noChangeAspect="1"/>
          </p:cNvPicPr>
          <p:nvPr userDrawn="1"/>
        </p:nvPicPr>
        <p:blipFill>
          <a:blip r:embed="rId12"/>
          <a:stretch>
            <a:fillRect/>
          </a:stretch>
        </p:blipFill>
        <p:spPr>
          <a:xfrm>
            <a:off x="15015" y="0"/>
            <a:ext cx="1216197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2.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image" Target="../media/image43.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2.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image" Target="../media/image47.png"/></Relationships>
</file>

<file path=ppt/slides/_rels/slide41.xml.rels><?xml version="1.0" encoding="UTF-8" standalone="yes"?>
<Relationships xmlns="http://schemas.openxmlformats.org/package/2006/relationships"><Relationship Id="rId7" Type="http://schemas.openxmlformats.org/officeDocument/2006/relationships/notesSlide" Target="../notesSlides/notesSlide41.xml"/><Relationship Id="rId6"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49.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2.xml"/><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54.png"/></Relationships>
</file>

<file path=ppt/slides/_rels/slide43.xml.rels><?xml version="1.0" encoding="UTF-8" standalone="yes"?>
<Relationships xmlns="http://schemas.openxmlformats.org/package/2006/relationships"><Relationship Id="rId6" Type="http://schemas.openxmlformats.org/officeDocument/2006/relationships/notesSlide" Target="../notesSlides/notesSlide43.xml"/><Relationship Id="rId5" Type="http://schemas.openxmlformats.org/officeDocument/2006/relationships/slideLayout" Target="../slideLayouts/slideLayout2.xml"/><Relationship Id="rId4" Type="http://schemas.openxmlformats.org/officeDocument/2006/relationships/image" Target="../media/image59.png"/><Relationship Id="rId3" Type="http://schemas.openxmlformats.org/officeDocument/2006/relationships/image" Target="../media/image58.png"/><Relationship Id="rId2" Type="http://schemas.openxmlformats.org/officeDocument/2006/relationships/image" Target="../media/image55.png"/><Relationship Id="rId1" Type="http://schemas.openxmlformats.org/officeDocument/2006/relationships/image" Target="../media/image57.png"/></Relationships>
</file>

<file path=ppt/slides/_rels/slide44.xml.rels><?xml version="1.0" encoding="UTF-8" standalone="yes"?>
<Relationships xmlns="http://schemas.openxmlformats.org/package/2006/relationships"><Relationship Id="rId6" Type="http://schemas.openxmlformats.org/officeDocument/2006/relationships/notesSlide" Target="../notesSlides/notesSlide44.xml"/><Relationship Id="rId5" Type="http://schemas.openxmlformats.org/officeDocument/2006/relationships/slideLayout" Target="../slideLayouts/slideLayout2.xml"/><Relationship Id="rId4" Type="http://schemas.openxmlformats.org/officeDocument/2006/relationships/image" Target="../media/image63.png"/><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60.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6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47.xml.rels><?xml version="1.0" encoding="UTF-8" standalone="yes"?>
<Relationships xmlns="http://schemas.openxmlformats.org/package/2006/relationships"><Relationship Id="rId8" Type="http://schemas.openxmlformats.org/officeDocument/2006/relationships/notesSlide" Target="../notesSlides/notesSlide47.xml"/><Relationship Id="rId7"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image" Target="../media/image66.png"/></Relationships>
</file>

<file path=ppt/slides/_rels/slide48.xml.rels><?xml version="1.0" encoding="UTF-8" standalone="yes"?>
<Relationships xmlns="http://schemas.openxmlformats.org/package/2006/relationships"><Relationship Id="rId7" Type="http://schemas.openxmlformats.org/officeDocument/2006/relationships/notesSlide" Target="../notesSlides/notesSlide48.xml"/><Relationship Id="rId6"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image" Target="../media/image72.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image" Target="../media/image77.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矩形 10"/>
          <p:cNvSpPr/>
          <p:nvPr/>
        </p:nvSpPr>
        <p:spPr>
          <a:xfrm>
            <a:off x="1528205" y="0"/>
            <a:ext cx="9144000" cy="2223458"/>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TextBox 5"/>
          <p:cNvSpPr txBox="1"/>
          <p:nvPr/>
        </p:nvSpPr>
        <p:spPr>
          <a:xfrm>
            <a:off x="2755270" y="3600190"/>
            <a:ext cx="2954655" cy="1200329"/>
          </a:xfrm>
          <a:prstGeom prst="rect">
            <a:avLst/>
          </a:prstGeom>
          <a:noFill/>
        </p:spPr>
        <p:txBody>
          <a:bodyPr wrap="none" rtlCol="0">
            <a:spAutoFit/>
          </a:bodyPr>
          <a:lstStyle/>
          <a:p>
            <a:r>
              <a:rPr lang="zh-CN" altLang="en-US" sz="3600" dirty="0">
                <a:latin typeface="DengXian" panose="02010600030101010101" pitchFamily="2" charset="-122"/>
                <a:ea typeface="DengXian" panose="02010600030101010101" pitchFamily="2" charset="-122"/>
              </a:rPr>
              <a:t>第</a:t>
            </a:r>
            <a:r>
              <a:rPr lang="ja-JP" altLang="en-US" sz="3600">
                <a:latin typeface="DengXian" panose="02010600030101010101" pitchFamily="2" charset="-122"/>
                <a:ea typeface="DengXian" panose="02010600030101010101" pitchFamily="2" charset="-122"/>
              </a:rPr>
              <a:t>十七</a:t>
            </a:r>
            <a:r>
              <a:rPr lang="zh-CN" altLang="en-US" sz="3600" dirty="0">
                <a:latin typeface="DengXian" panose="02010600030101010101" pitchFamily="2" charset="-122"/>
                <a:ea typeface="DengXian" panose="02010600030101010101" pitchFamily="2" charset="-122"/>
              </a:rPr>
              <a:t>章</a:t>
            </a:r>
            <a:br>
              <a:rPr lang="en-US" altLang="zh-CN" sz="3600" dirty="0">
                <a:latin typeface="DengXian" panose="02010600030101010101" pitchFamily="2" charset="-122"/>
                <a:ea typeface="DengXian" panose="02010600030101010101" pitchFamily="2" charset="-122"/>
              </a:rPr>
            </a:br>
            <a:r>
              <a:rPr lang="ja-JP" altLang="en-US" sz="3600">
                <a:latin typeface="DengXian" panose="02010600030101010101" pitchFamily="2" charset="-122"/>
                <a:ea typeface="DengXian" panose="02010600030101010101" pitchFamily="2" charset="-122"/>
              </a:rPr>
              <a:t>潜在语义分析</a:t>
            </a:r>
            <a:endParaRPr lang="en-US" altLang="zh-CN" sz="3600" dirty="0">
              <a:latin typeface="DengXian" panose="02010600030101010101" pitchFamily="2" charset="-122"/>
              <a:ea typeface="DengXian" panose="02010600030101010101" pitchFamily="2" charset="-122"/>
            </a:endParaRPr>
          </a:p>
        </p:txBody>
      </p:sp>
      <p:sp>
        <p:nvSpPr>
          <p:cNvPr id="10" name="矩形 9"/>
          <p:cNvSpPr/>
          <p:nvPr/>
        </p:nvSpPr>
        <p:spPr>
          <a:xfrm>
            <a:off x="10181131" y="5523423"/>
            <a:ext cx="318257" cy="318257"/>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7" name="直接连接符 6"/>
          <p:cNvCxnSpPr/>
          <p:nvPr/>
        </p:nvCxnSpPr>
        <p:spPr>
          <a:xfrm>
            <a:off x="6874960" y="5834491"/>
            <a:ext cx="3306170" cy="0"/>
          </a:xfrm>
          <a:prstGeom prst="line">
            <a:avLst/>
          </a:prstGeom>
          <a:ln w="19050">
            <a:solidFill>
              <a:srgbClr val="782C73"/>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277248" y="2255492"/>
            <a:ext cx="7050146" cy="385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p:cNvSpPr/>
          <p:nvPr/>
        </p:nvSpPr>
        <p:spPr>
          <a:xfrm>
            <a:off x="8328711" y="2255408"/>
            <a:ext cx="2302809" cy="38599"/>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12727" y="1171646"/>
            <a:ext cx="2777692" cy="9338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DengXian" panose="02010600030101010101" pitchFamily="2" charset="-122"/>
                <a:ea typeface="DengXian" panose="02010600030101010101" pitchFamily="2" charset="-122"/>
              </a:rPr>
              <a:t>单词向量空间</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a:bodyPr>
          <a:lstStyle/>
          <a:p>
            <a:r>
              <a:rPr lang="ja-JP" altLang="en-US">
                <a:latin typeface="DengXian" panose="02010600030101010101" pitchFamily="2" charset="-122"/>
                <a:ea typeface="DengXian" panose="02010600030101010101" pitchFamily="2" charset="-122"/>
              </a:rPr>
              <a:t>两个单词向量的内积或标准化内积（余弦）表示对应的文本之间的语义相似度</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因此，文本</a:t>
            </a:r>
            <a:r>
              <a:rPr lang="zh-CN" altLang="en-US" dirty="0">
                <a:latin typeface="DengXian" panose="02010600030101010101" pitchFamily="2" charset="-122"/>
                <a:ea typeface="DengXian" panose="02010600030101010101" pitchFamily="2" charset="-122"/>
              </a:rPr>
              <a:t> </a:t>
            </a:r>
            <a:r>
              <a:rPr lang="en-GB" altLang="ja-JP" dirty="0">
                <a:latin typeface="DengXian" panose="02010600030101010101" pitchFamily="2" charset="-122"/>
                <a:ea typeface="DengXian" panose="02010600030101010101" pitchFamily="2" charset="-122"/>
              </a:rPr>
              <a:t>d</a:t>
            </a:r>
            <a:r>
              <a:rPr lang="en-GB" altLang="ja-JP" baseline="-25000" dirty="0">
                <a:latin typeface="DengXian" panose="02010600030101010101" pitchFamily="2" charset="-122"/>
                <a:ea typeface="DengXian" panose="02010600030101010101" pitchFamily="2" charset="-122"/>
              </a:rPr>
              <a:t>i</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与</a:t>
            </a:r>
            <a:r>
              <a:rPr lang="zh-CN" altLang="en-US" dirty="0">
                <a:latin typeface="DengXian" panose="02010600030101010101" pitchFamily="2" charset="-122"/>
                <a:ea typeface="DengXian" panose="02010600030101010101" pitchFamily="2" charset="-122"/>
              </a:rPr>
              <a:t> </a:t>
            </a:r>
            <a:r>
              <a:rPr lang="en-GB" altLang="ja-JP" dirty="0" err="1">
                <a:latin typeface="DengXian" panose="02010600030101010101" pitchFamily="2" charset="-122"/>
                <a:ea typeface="DengXian" panose="02010600030101010101" pitchFamily="2" charset="-122"/>
              </a:rPr>
              <a:t>d</a:t>
            </a:r>
            <a:r>
              <a:rPr lang="en-GB" altLang="ja-JP" baseline="-25000" dirty="0" err="1">
                <a:latin typeface="DengXian" panose="02010600030101010101" pitchFamily="2" charset="-122"/>
                <a:ea typeface="DengXian" panose="02010600030101010101" pitchFamily="2" charset="-122"/>
              </a:rPr>
              <a:t>j</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之间的相似度为</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直观上，在两个文本中共同出现的单词越多，其语义内容就越相近，对应的单词向量同不为零的维度就越多，内积就越大（单词向量元素的值都是非负的），表示两个文本在语义内容上越相似</a:t>
            </a:r>
            <a:endParaRPr lang="en-GB" altLang="ja-JP"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6868969" y="3657673"/>
            <a:ext cx="2222500" cy="673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DengXian" panose="02010600030101010101" pitchFamily="2" charset="-122"/>
                <a:ea typeface="DengXian" panose="02010600030101010101" pitchFamily="2" charset="-122"/>
              </a:rPr>
              <a:t>单词向量空间</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a:bodyPr>
          <a:lstStyle/>
          <a:p>
            <a:r>
              <a:rPr lang="ja-JP" altLang="en-US">
                <a:latin typeface="DengXian" panose="02010600030101010101" pitchFamily="2" charset="-122"/>
                <a:ea typeface="DengXian" panose="02010600030101010101" pitchFamily="2" charset="-122"/>
              </a:rPr>
              <a:t>单词向量空间模型</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pPr lvl="1"/>
            <a:r>
              <a:rPr lang="ja-JP" altLang="en-US">
                <a:latin typeface="DengXian" panose="02010600030101010101" pitchFamily="2" charset="-122"/>
                <a:ea typeface="DengXian" panose="02010600030101010101" pitchFamily="2" charset="-122"/>
              </a:rPr>
              <a:t>模型简单</a:t>
            </a:r>
            <a:endParaRPr lang="en-GB" altLang="ja-JP" dirty="0">
              <a:latin typeface="DengXian" panose="02010600030101010101" pitchFamily="2" charset="-122"/>
              <a:ea typeface="DengXian" panose="02010600030101010101" pitchFamily="2" charset="-122"/>
            </a:endParaRPr>
          </a:p>
          <a:p>
            <a:pPr lvl="1"/>
            <a:endParaRPr lang="en-GB" altLang="ja-JP" dirty="0">
              <a:latin typeface="DengXian" panose="02010600030101010101" pitchFamily="2" charset="-122"/>
              <a:ea typeface="DengXian" panose="02010600030101010101" pitchFamily="2" charset="-122"/>
            </a:endParaRPr>
          </a:p>
          <a:p>
            <a:pPr lvl="1"/>
            <a:r>
              <a:rPr lang="ja-JP" altLang="en-US">
                <a:latin typeface="DengXian" panose="02010600030101010101" pitchFamily="2" charset="-122"/>
                <a:ea typeface="DengXian" panose="02010600030101010101" pitchFamily="2" charset="-122"/>
              </a:rPr>
              <a:t>计算效率高</a:t>
            </a:r>
            <a:endParaRPr lang="en-GB" altLang="ja-JP" dirty="0">
              <a:latin typeface="DengXian" panose="02010600030101010101" pitchFamily="2" charset="-122"/>
              <a:ea typeface="DengXian" panose="02010600030101010101" pitchFamily="2" charset="-122"/>
            </a:endParaRPr>
          </a:p>
          <a:p>
            <a:pPr lvl="1"/>
            <a:endParaRPr lang="en-GB" altLang="zh-CN" dirty="0">
              <a:latin typeface="DengXian" panose="02010600030101010101" pitchFamily="2" charset="-122"/>
              <a:ea typeface="DengXian" panose="02010600030101010101" pitchFamily="2" charset="-122"/>
            </a:endParaRPr>
          </a:p>
          <a:p>
            <a:pPr lvl="1"/>
            <a:r>
              <a:rPr lang="ja-JP" altLang="en-GB">
                <a:latin typeface="DengXian" panose="02010600030101010101" pitchFamily="2" charset="-122"/>
                <a:ea typeface="DengXian" panose="02010600030101010101" pitchFamily="2" charset="-122"/>
              </a:rPr>
              <a:t>有</a:t>
            </a:r>
            <a:r>
              <a:rPr lang="ja-JP" altLang="en-US">
                <a:latin typeface="DengXian" panose="02010600030101010101" pitchFamily="2" charset="-122"/>
                <a:ea typeface="DengXian" panose="02010600030101010101" pitchFamily="2" charset="-122"/>
              </a:rPr>
              <a:t>局限性，内积相似度未必能够准确表达两个文本的语义相似度</a:t>
            </a:r>
            <a:endParaRPr lang="en-GB" altLang="ja-JP" dirty="0">
              <a:latin typeface="DengXian" panose="02010600030101010101" pitchFamily="2" charset="-122"/>
              <a:ea typeface="DengXian" panose="02010600030101010101" pitchFamily="2" charset="-122"/>
            </a:endParaRPr>
          </a:p>
          <a:p>
            <a:pPr lvl="2"/>
            <a:r>
              <a:rPr lang="ja-JP" altLang="en-US">
                <a:latin typeface="DengXian" panose="02010600030101010101" pitchFamily="2" charset="-122"/>
                <a:ea typeface="DengXian" panose="02010600030101010101" pitchFamily="2" charset="-122"/>
              </a:rPr>
              <a:t>一词多义性</a:t>
            </a:r>
            <a:r>
              <a:rPr lang="en-US" altLang="ja-JP" dirty="0">
                <a:latin typeface="DengXian" panose="02010600030101010101" pitchFamily="2" charset="-122"/>
                <a:ea typeface="DengXian" panose="02010600030101010101" pitchFamily="2" charset="-122"/>
              </a:rPr>
              <a:t>(</a:t>
            </a:r>
            <a:r>
              <a:rPr lang="en-GB" altLang="ja-JP" dirty="0">
                <a:latin typeface="DengXian" panose="02010600030101010101" pitchFamily="2" charset="-122"/>
                <a:ea typeface="DengXian" panose="02010600030101010101" pitchFamily="2" charset="-122"/>
              </a:rPr>
              <a:t>polysemy</a:t>
            </a:r>
            <a:r>
              <a:rPr lang="en-US" altLang="ja-JP" dirty="0">
                <a:latin typeface="DengXian" panose="02010600030101010101" pitchFamily="2" charset="-122"/>
                <a:ea typeface="DengXian" panose="02010600030101010101" pitchFamily="2" charset="-122"/>
              </a:rPr>
              <a:t>)</a:t>
            </a:r>
            <a:endParaRPr lang="en-GB" altLang="ja-JP" dirty="0">
              <a:latin typeface="DengXian" panose="02010600030101010101" pitchFamily="2" charset="-122"/>
              <a:ea typeface="DengXian" panose="02010600030101010101" pitchFamily="2" charset="-122"/>
            </a:endParaRPr>
          </a:p>
          <a:p>
            <a:pPr lvl="2"/>
            <a:r>
              <a:rPr lang="ja-JP" altLang="en-US">
                <a:latin typeface="DengXian" panose="02010600030101010101" pitchFamily="2" charset="-122"/>
                <a:ea typeface="DengXian" panose="02010600030101010101" pitchFamily="2" charset="-122"/>
              </a:rPr>
              <a:t>多词一义性</a:t>
            </a:r>
            <a:r>
              <a:rPr lang="en-US" altLang="ja-JP" dirty="0">
                <a:latin typeface="DengXian" panose="02010600030101010101" pitchFamily="2" charset="-122"/>
                <a:ea typeface="DengXian" panose="02010600030101010101" pitchFamily="2" charset="-122"/>
              </a:rPr>
              <a:t>(</a:t>
            </a:r>
            <a:r>
              <a:rPr lang="en-GB" altLang="ja-JP" dirty="0">
                <a:latin typeface="DengXian" panose="02010600030101010101" pitchFamily="2" charset="-122"/>
                <a:ea typeface="DengXian" panose="02010600030101010101" pitchFamily="2" charset="-122"/>
              </a:rPr>
              <a:t>synonymy)</a:t>
            </a:r>
            <a:endParaRPr lang="en-GB" altLang="ja-JP" dirty="0">
              <a:latin typeface="DengXian" panose="02010600030101010101" pitchFamily="2" charset="-122"/>
              <a:ea typeface="DengXian"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例</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a:bodyPr>
          <a:lstStyle/>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单词向量空间模型中，文本</a:t>
            </a:r>
            <a:r>
              <a:rPr lang="zh-CN" altLang="en-US" dirty="0">
                <a:latin typeface="DengXian" panose="02010600030101010101" pitchFamily="2" charset="-122"/>
                <a:ea typeface="DengXian" panose="02010600030101010101" pitchFamily="2" charset="-122"/>
              </a:rPr>
              <a:t> </a:t>
            </a:r>
            <a:r>
              <a:rPr lang="en-GB" altLang="ja-JP" dirty="0">
                <a:latin typeface="DengXian" panose="02010600030101010101" pitchFamily="2" charset="-122"/>
                <a:ea typeface="DengXian" panose="02010600030101010101" pitchFamily="2" charset="-122"/>
              </a:rPr>
              <a:t>d</a:t>
            </a:r>
            <a:r>
              <a:rPr lang="en-GB" altLang="ja-JP" baseline="-25000" dirty="0">
                <a:latin typeface="DengXian" panose="02010600030101010101" pitchFamily="2" charset="-122"/>
                <a:ea typeface="DengXian" panose="02010600030101010101" pitchFamily="2" charset="-122"/>
              </a:rPr>
              <a:t>1</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与</a:t>
            </a:r>
            <a:r>
              <a:rPr lang="zh-CN" altLang="en-US" dirty="0">
                <a:latin typeface="DengXian" panose="02010600030101010101" pitchFamily="2" charset="-122"/>
                <a:ea typeface="DengXian" panose="02010600030101010101" pitchFamily="2" charset="-122"/>
              </a:rPr>
              <a:t> </a:t>
            </a:r>
            <a:r>
              <a:rPr lang="en-GB" altLang="ja-JP" dirty="0">
                <a:latin typeface="DengXian" panose="02010600030101010101" pitchFamily="2" charset="-122"/>
                <a:ea typeface="DengXian" panose="02010600030101010101" pitchFamily="2" charset="-122"/>
              </a:rPr>
              <a:t>d</a:t>
            </a:r>
            <a:r>
              <a:rPr lang="en-GB" altLang="ja-JP" baseline="-25000" dirty="0">
                <a:latin typeface="DengXian" panose="02010600030101010101" pitchFamily="2" charset="-122"/>
                <a:ea typeface="DengXian" panose="02010600030101010101" pitchFamily="2" charset="-122"/>
              </a:rPr>
              <a:t>2</a:t>
            </a:r>
            <a:r>
              <a:rPr lang="zh-CN" altLang="en-US" dirty="0">
                <a:latin typeface="DengXian" panose="02010600030101010101" pitchFamily="2" charset="-122"/>
                <a:ea typeface="DengXian" panose="02010600030101010101" pitchFamily="2" charset="-122"/>
              </a:rPr>
              <a:t> </a:t>
            </a:r>
            <a:endParaRPr lang="en-GB" altLang="zh-CN" dirty="0">
              <a:latin typeface="DengXian" panose="02010600030101010101" pitchFamily="2" charset="-122"/>
              <a:ea typeface="DengXian" panose="02010600030101010101" pitchFamily="2" charset="-122"/>
            </a:endParaRPr>
          </a:p>
          <a:p>
            <a:pPr marL="457200" lvl="1" indent="0">
              <a:buNone/>
            </a:pPr>
            <a:r>
              <a:rPr lang="ja-JP" altLang="en-US">
                <a:latin typeface="DengXian" panose="02010600030101010101" pitchFamily="2" charset="-122"/>
                <a:ea typeface="DengXian" panose="02010600030101010101" pitchFamily="2" charset="-122"/>
              </a:rPr>
              <a:t>相似度并不高，尽管两个文本的内容相似，</a:t>
            </a:r>
            <a:endParaRPr lang="en-GB" altLang="ja-JP" dirty="0">
              <a:latin typeface="DengXian" panose="02010600030101010101" pitchFamily="2" charset="-122"/>
              <a:ea typeface="DengXian" panose="02010600030101010101" pitchFamily="2" charset="-122"/>
            </a:endParaRPr>
          </a:p>
          <a:p>
            <a:pPr marL="457200" lvl="1" indent="0">
              <a:buNone/>
            </a:pPr>
            <a:r>
              <a:rPr lang="ja-JP" altLang="en-US">
                <a:latin typeface="DengXian" panose="02010600030101010101" pitchFamily="2" charset="-122"/>
                <a:ea typeface="DengXian" panose="02010600030101010101" pitchFamily="2" charset="-122"/>
              </a:rPr>
              <a:t>这是因为同义词“</a:t>
            </a:r>
            <a:r>
              <a:rPr lang="en-GB" altLang="ja-JP" dirty="0">
                <a:latin typeface="DengXian" panose="02010600030101010101" pitchFamily="2" charset="-122"/>
                <a:ea typeface="DengXian" panose="02010600030101010101" pitchFamily="2" charset="-122"/>
              </a:rPr>
              <a:t>airplane”</a:t>
            </a:r>
            <a:r>
              <a:rPr lang="ja-JP" altLang="en-US">
                <a:latin typeface="DengXian" panose="02010600030101010101" pitchFamily="2" charset="-122"/>
                <a:ea typeface="DengXian" panose="02010600030101010101" pitchFamily="2" charset="-122"/>
              </a:rPr>
              <a:t>与“</a:t>
            </a:r>
            <a:r>
              <a:rPr lang="en-GB" altLang="ja-JP" dirty="0">
                <a:latin typeface="DengXian" panose="02010600030101010101" pitchFamily="2" charset="-122"/>
                <a:ea typeface="DengXian" panose="02010600030101010101" pitchFamily="2" charset="-122"/>
              </a:rPr>
              <a:t>aircraft”</a:t>
            </a:r>
            <a:endParaRPr lang="en-GB" altLang="ja-JP" dirty="0">
              <a:latin typeface="DengXian" panose="02010600030101010101" pitchFamily="2" charset="-122"/>
              <a:ea typeface="DengXian" panose="02010600030101010101" pitchFamily="2" charset="-122"/>
            </a:endParaRPr>
          </a:p>
          <a:p>
            <a:pPr marL="457200" lvl="1" indent="0">
              <a:buNone/>
            </a:pPr>
            <a:r>
              <a:rPr lang="ja-JP" altLang="en-US">
                <a:latin typeface="DengXian" panose="02010600030101010101" pitchFamily="2" charset="-122"/>
                <a:ea typeface="DengXian" panose="02010600030101010101" pitchFamily="2" charset="-122"/>
              </a:rPr>
              <a:t>被当作了两个独立的单词，单词向量空间模型</a:t>
            </a:r>
            <a:endParaRPr lang="en-GB" altLang="ja-JP" dirty="0">
              <a:latin typeface="DengXian" panose="02010600030101010101" pitchFamily="2" charset="-122"/>
              <a:ea typeface="DengXian" panose="02010600030101010101" pitchFamily="2" charset="-122"/>
            </a:endParaRPr>
          </a:p>
          <a:p>
            <a:pPr marL="457200" lvl="1" indent="0">
              <a:buNone/>
            </a:pPr>
            <a:r>
              <a:rPr lang="ja-JP" altLang="en-US">
                <a:latin typeface="DengXian" panose="02010600030101010101" pitchFamily="2" charset="-122"/>
                <a:ea typeface="DengXian" panose="02010600030101010101" pitchFamily="2" charset="-122"/>
              </a:rPr>
              <a:t>不考虑单 的同义性，在此情况下无法进行</a:t>
            </a:r>
            <a:endParaRPr lang="en-GB" altLang="ja-JP" dirty="0">
              <a:latin typeface="DengXian" panose="02010600030101010101" pitchFamily="2" charset="-122"/>
              <a:ea typeface="DengXian" panose="02010600030101010101" pitchFamily="2" charset="-122"/>
            </a:endParaRPr>
          </a:p>
          <a:p>
            <a:pPr marL="457200" lvl="1" indent="0">
              <a:buNone/>
            </a:pPr>
            <a:r>
              <a:rPr lang="ja-JP" altLang="en-US">
                <a:latin typeface="DengXian" panose="02010600030101010101" pitchFamily="2" charset="-122"/>
                <a:ea typeface="DengXian" panose="02010600030101010101" pitchFamily="2" charset="-122"/>
              </a:rPr>
              <a:t>准确的相似度计算。</a:t>
            </a:r>
            <a:endParaRPr lang="en-GB" altLang="ja-JP"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7592290" y="2398713"/>
            <a:ext cx="4267200" cy="3568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例</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a:bodyPr>
          <a:lstStyle/>
          <a:p>
            <a:pPr marL="0" indent="0">
              <a:buNone/>
            </a:pPr>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文本</a:t>
            </a:r>
            <a:r>
              <a:rPr lang="zh-CN" altLang="en-US" dirty="0">
                <a:latin typeface="DengXian" panose="02010600030101010101" pitchFamily="2" charset="-122"/>
                <a:ea typeface="DengXian" panose="02010600030101010101" pitchFamily="2" charset="-122"/>
              </a:rPr>
              <a:t> </a:t>
            </a:r>
            <a:r>
              <a:rPr lang="en-GB" altLang="ja-JP" dirty="0">
                <a:latin typeface="DengXian" panose="02010600030101010101" pitchFamily="2" charset="-122"/>
                <a:ea typeface="DengXian" panose="02010600030101010101" pitchFamily="2" charset="-122"/>
              </a:rPr>
              <a:t>d</a:t>
            </a:r>
            <a:r>
              <a:rPr lang="en-GB" altLang="ja-JP" baseline="-25000" dirty="0">
                <a:latin typeface="DengXian" panose="02010600030101010101" pitchFamily="2" charset="-122"/>
                <a:ea typeface="DengXian" panose="02010600030101010101" pitchFamily="2" charset="-122"/>
              </a:rPr>
              <a:t>3</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与</a:t>
            </a:r>
            <a:r>
              <a:rPr lang="zh-CN" altLang="en-US" dirty="0">
                <a:latin typeface="DengXian" panose="02010600030101010101" pitchFamily="2" charset="-122"/>
                <a:ea typeface="DengXian" panose="02010600030101010101" pitchFamily="2" charset="-122"/>
              </a:rPr>
              <a:t> </a:t>
            </a:r>
            <a:r>
              <a:rPr lang="en-GB" altLang="ja-JP" dirty="0">
                <a:latin typeface="DengXian" panose="02010600030101010101" pitchFamily="2" charset="-122"/>
                <a:ea typeface="DengXian" panose="02010600030101010101" pitchFamily="2" charset="-122"/>
              </a:rPr>
              <a:t>d</a:t>
            </a:r>
            <a:r>
              <a:rPr lang="en-GB" altLang="ja-JP" baseline="-25000" dirty="0">
                <a:latin typeface="DengXian" panose="02010600030101010101" pitchFamily="2" charset="-122"/>
                <a:ea typeface="DengXian" panose="02010600030101010101" pitchFamily="2" charset="-122"/>
              </a:rPr>
              <a:t>4</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有一定的相似度，尽管两个</a:t>
            </a:r>
            <a:endParaRPr lang="en-GB" altLang="ja-JP" dirty="0">
              <a:latin typeface="DengXian" panose="02010600030101010101" pitchFamily="2" charset="-122"/>
              <a:ea typeface="DengXian" panose="02010600030101010101" pitchFamily="2" charset="-122"/>
            </a:endParaRPr>
          </a:p>
          <a:p>
            <a:pPr marL="457200" lvl="1" indent="0">
              <a:buNone/>
            </a:pPr>
            <a:r>
              <a:rPr lang="ja-JP" altLang="en-US">
                <a:latin typeface="DengXian" panose="02010600030101010101" pitchFamily="2" charset="-122"/>
                <a:ea typeface="DengXian" panose="02010600030101010101" pitchFamily="2" charset="-122"/>
              </a:rPr>
              <a:t>文本的内容并不相似，这是因为单词</a:t>
            </a:r>
            <a:endParaRPr lang="en-GB" altLang="ja-JP" dirty="0">
              <a:latin typeface="DengXian" panose="02010600030101010101" pitchFamily="2" charset="-122"/>
              <a:ea typeface="DengXian" panose="02010600030101010101" pitchFamily="2" charset="-122"/>
            </a:endParaRPr>
          </a:p>
          <a:p>
            <a:pPr marL="457200" lvl="1" indent="0">
              <a:buNone/>
            </a:pPr>
            <a:r>
              <a:rPr lang="ja-JP" altLang="en-US">
                <a:latin typeface="DengXian" panose="02010600030101010101" pitchFamily="2" charset="-122"/>
                <a:ea typeface="DengXian" panose="02010600030101010101" pitchFamily="2" charset="-122"/>
              </a:rPr>
              <a:t>“</a:t>
            </a:r>
            <a:r>
              <a:rPr lang="en-GB" altLang="ja-JP" dirty="0">
                <a:latin typeface="DengXian" panose="02010600030101010101" pitchFamily="2" charset="-122"/>
                <a:ea typeface="DengXian" panose="02010600030101010101" pitchFamily="2" charset="-122"/>
              </a:rPr>
              <a:t>apple”</a:t>
            </a:r>
            <a:r>
              <a:rPr lang="ja-JP" altLang="en-US">
                <a:latin typeface="DengXian" panose="02010600030101010101" pitchFamily="2" charset="-122"/>
                <a:ea typeface="DengXian" panose="02010600030101010101" pitchFamily="2" charset="-122"/>
              </a:rPr>
              <a:t>具有多义，可以表示</a:t>
            </a:r>
            <a:endParaRPr lang="en-GB" altLang="ja-JP" dirty="0">
              <a:latin typeface="DengXian" panose="02010600030101010101" pitchFamily="2" charset="-122"/>
              <a:ea typeface="DengXian" panose="02010600030101010101" pitchFamily="2" charset="-122"/>
            </a:endParaRPr>
          </a:p>
          <a:p>
            <a:pPr marL="457200" lvl="1" indent="0">
              <a:buNone/>
            </a:pPr>
            <a:r>
              <a:rPr lang="ja-JP" altLang="en-US">
                <a:latin typeface="DengXian" panose="02010600030101010101" pitchFamily="2" charset="-122"/>
                <a:ea typeface="DengXian" panose="02010600030101010101" pitchFamily="2" charset="-122"/>
              </a:rPr>
              <a:t>“</a:t>
            </a:r>
            <a:r>
              <a:rPr lang="en-GB" altLang="ja-JP" dirty="0">
                <a:latin typeface="DengXian" panose="02010600030101010101" pitchFamily="2" charset="-122"/>
                <a:ea typeface="DengXian" panose="02010600030101010101" pitchFamily="2" charset="-122"/>
              </a:rPr>
              <a:t>apple computer”</a:t>
            </a:r>
            <a:r>
              <a:rPr lang="ja-JP" altLang="en-US">
                <a:latin typeface="DengXian" panose="02010600030101010101" pitchFamily="2" charset="-122"/>
                <a:ea typeface="DengXian" panose="02010600030101010101" pitchFamily="2" charset="-122"/>
              </a:rPr>
              <a:t>和“</a:t>
            </a:r>
            <a:r>
              <a:rPr lang="en-GB" altLang="ja-JP" dirty="0">
                <a:latin typeface="DengXian" panose="02010600030101010101" pitchFamily="2" charset="-122"/>
                <a:ea typeface="DengXian" panose="02010600030101010101" pitchFamily="2" charset="-122"/>
              </a:rPr>
              <a:t>fruit"</a:t>
            </a:r>
            <a:r>
              <a:rPr lang="ja-JP" altLang="en-GB">
                <a:latin typeface="DengXian" panose="02010600030101010101" pitchFamily="2" charset="-122"/>
                <a:ea typeface="DengXian" panose="02010600030101010101" pitchFamily="2" charset="-122"/>
              </a:rPr>
              <a:t>，</a:t>
            </a:r>
            <a:endParaRPr lang="en-GB" altLang="ja-JP" dirty="0">
              <a:latin typeface="DengXian" panose="02010600030101010101" pitchFamily="2" charset="-122"/>
              <a:ea typeface="DengXian" panose="02010600030101010101" pitchFamily="2" charset="-122"/>
            </a:endParaRPr>
          </a:p>
          <a:p>
            <a:pPr marL="457200" lvl="1" indent="0">
              <a:buNone/>
            </a:pPr>
            <a:r>
              <a:rPr lang="ja-JP" altLang="en-US">
                <a:latin typeface="DengXian" panose="02010600030101010101" pitchFamily="2" charset="-122"/>
                <a:ea typeface="DengXian" panose="02010600030101010101" pitchFamily="2" charset="-122"/>
              </a:rPr>
              <a:t>单词向量空间模型不考虑单词的多义性，</a:t>
            </a:r>
            <a:endParaRPr lang="en-GB" altLang="ja-JP" dirty="0">
              <a:latin typeface="DengXian" panose="02010600030101010101" pitchFamily="2" charset="-122"/>
              <a:ea typeface="DengXian" panose="02010600030101010101" pitchFamily="2" charset="-122"/>
            </a:endParaRPr>
          </a:p>
          <a:p>
            <a:pPr marL="457200" lvl="1" indent="0">
              <a:buNone/>
            </a:pPr>
            <a:r>
              <a:rPr lang="ja-JP" altLang="en-US">
                <a:latin typeface="DengXian" panose="02010600030101010101" pitchFamily="2" charset="-122"/>
                <a:ea typeface="DengXian" panose="02010600030101010101" pitchFamily="2" charset="-122"/>
              </a:rPr>
              <a:t>在此情况下也无法进行准确的相似度计算。</a:t>
            </a:r>
            <a:endParaRPr lang="en-GB" altLang="ja-JP"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7592290" y="2398713"/>
            <a:ext cx="4267200" cy="35687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话题</a:t>
            </a:r>
            <a:r>
              <a:rPr lang="zh-CN" altLang="en-US" dirty="0">
                <a:latin typeface="DengXian" panose="02010600030101010101" pitchFamily="2" charset="-122"/>
                <a:ea typeface="DengXian" panose="02010600030101010101" pitchFamily="2" charset="-122"/>
              </a:rPr>
              <a:t>向量空间</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a:bodyPr>
          <a:lstStyle/>
          <a:p>
            <a:r>
              <a:rPr lang="ja-JP" altLang="en-US" sz="2400">
                <a:latin typeface="DengXian" panose="02010600030101010101" pitchFamily="2" charset="-122"/>
                <a:ea typeface="DengXian" panose="02010600030101010101" pitchFamily="2" charset="-122"/>
              </a:rPr>
              <a:t>两个文本的语义相似度可以体现在两者的话题相似度上</a:t>
            </a:r>
            <a:endParaRPr lang="en-GB" altLang="ja-JP" sz="2400" dirty="0">
              <a:latin typeface="DengXian" panose="02010600030101010101" pitchFamily="2" charset="-122"/>
              <a:ea typeface="DengXian" panose="02010600030101010101" pitchFamily="2" charset="-122"/>
            </a:endParaRPr>
          </a:p>
          <a:p>
            <a:endParaRPr lang="en-GB" altLang="ja-JP" sz="2400" dirty="0">
              <a:latin typeface="DengXian" panose="02010600030101010101" pitchFamily="2" charset="-122"/>
              <a:ea typeface="DengXian" panose="02010600030101010101" pitchFamily="2" charset="-122"/>
            </a:endParaRPr>
          </a:p>
          <a:p>
            <a:r>
              <a:rPr lang="ja-JP" altLang="en-US" sz="2400">
                <a:latin typeface="DengXian" panose="02010600030101010101" pitchFamily="2" charset="-122"/>
                <a:ea typeface="DengXian" panose="02010600030101010101" pitchFamily="2" charset="-122"/>
              </a:rPr>
              <a:t>一个文本一般含有若干个话题。 如果两个文本的话题相似，那么两者的语义应该也相似</a:t>
            </a:r>
            <a:endParaRPr lang="en-GB" altLang="ja-JP" sz="2400" dirty="0">
              <a:latin typeface="DengXian" panose="02010600030101010101" pitchFamily="2" charset="-122"/>
              <a:ea typeface="DengXian" panose="02010600030101010101" pitchFamily="2" charset="-122"/>
            </a:endParaRPr>
          </a:p>
          <a:p>
            <a:endParaRPr lang="en-GB" altLang="ja-JP" sz="2400" dirty="0">
              <a:latin typeface="DengXian" panose="02010600030101010101" pitchFamily="2" charset="-122"/>
              <a:ea typeface="DengXian" panose="02010600030101010101" pitchFamily="2" charset="-122"/>
            </a:endParaRPr>
          </a:p>
          <a:p>
            <a:r>
              <a:rPr lang="ja-JP" altLang="en-US" sz="2400">
                <a:latin typeface="DengXian" panose="02010600030101010101" pitchFamily="2" charset="-122"/>
                <a:ea typeface="DengXian" panose="02010600030101010101" pitchFamily="2" charset="-122"/>
              </a:rPr>
              <a:t>话题可以由若干个语义相关的单词表示，同义词（如“</a:t>
            </a:r>
            <a:r>
              <a:rPr lang="en-GB" altLang="ja-JP" sz="2400" dirty="0">
                <a:latin typeface="DengXian" panose="02010600030101010101" pitchFamily="2" charset="-122"/>
                <a:ea typeface="DengXian" panose="02010600030101010101" pitchFamily="2" charset="-122"/>
              </a:rPr>
              <a:t>airplane”</a:t>
            </a:r>
            <a:r>
              <a:rPr lang="ja-JP" altLang="en-US" sz="2400">
                <a:latin typeface="DengXian" panose="02010600030101010101" pitchFamily="2" charset="-122"/>
                <a:ea typeface="DengXian" panose="02010600030101010101" pitchFamily="2" charset="-122"/>
              </a:rPr>
              <a:t>与“</a:t>
            </a:r>
            <a:r>
              <a:rPr lang="en-GB" altLang="ja-JP" sz="2400" dirty="0">
                <a:latin typeface="DengXian" panose="02010600030101010101" pitchFamily="2" charset="-122"/>
                <a:ea typeface="DengXian" panose="02010600030101010101" pitchFamily="2" charset="-122"/>
              </a:rPr>
              <a:t>aircraft"</a:t>
            </a:r>
            <a:r>
              <a:rPr lang="ja-JP" altLang="en-GB" sz="2400">
                <a:latin typeface="DengXian" panose="02010600030101010101" pitchFamily="2" charset="-122"/>
                <a:ea typeface="DengXian" panose="02010600030101010101" pitchFamily="2" charset="-122"/>
              </a:rPr>
              <a:t>）</a:t>
            </a:r>
            <a:r>
              <a:rPr lang="ja-JP" altLang="en-US" sz="2400">
                <a:latin typeface="DengXian" panose="02010600030101010101" pitchFamily="2" charset="-122"/>
                <a:ea typeface="DengXian" panose="02010600030101010101" pitchFamily="2" charset="-122"/>
              </a:rPr>
              <a:t>可以表示同一个话题，而多义词（如“</a:t>
            </a:r>
            <a:r>
              <a:rPr lang="en-GB" altLang="ja-JP" sz="2400" dirty="0">
                <a:latin typeface="DengXian" panose="02010600030101010101" pitchFamily="2" charset="-122"/>
                <a:ea typeface="DengXian" panose="02010600030101010101" pitchFamily="2" charset="-122"/>
              </a:rPr>
              <a:t>apple"</a:t>
            </a:r>
            <a:r>
              <a:rPr lang="ja-JP" altLang="en-GB" sz="2400">
                <a:latin typeface="DengXian" panose="02010600030101010101" pitchFamily="2" charset="-122"/>
                <a:ea typeface="DengXian" panose="02010600030101010101" pitchFamily="2" charset="-122"/>
              </a:rPr>
              <a:t>）</a:t>
            </a:r>
            <a:r>
              <a:rPr lang="ja-JP" altLang="en-US" sz="2400">
                <a:latin typeface="DengXian" panose="02010600030101010101" pitchFamily="2" charset="-122"/>
                <a:ea typeface="DengXian" panose="02010600030101010101" pitchFamily="2" charset="-122"/>
              </a:rPr>
              <a:t>可以表示不同的话题。</a:t>
            </a:r>
            <a:endParaRPr lang="en-GB" altLang="ja-JP" sz="2400" dirty="0">
              <a:latin typeface="DengXian" panose="02010600030101010101" pitchFamily="2" charset="-122"/>
              <a:ea typeface="DengXian" panose="02010600030101010101" pitchFamily="2" charset="-122"/>
            </a:endParaRPr>
          </a:p>
          <a:p>
            <a:endParaRPr lang="en-GB" altLang="ja-JP" sz="2400" dirty="0">
              <a:latin typeface="DengXian" panose="02010600030101010101" pitchFamily="2" charset="-122"/>
              <a:ea typeface="DengXian" panose="02010600030101010101" pitchFamily="2" charset="-122"/>
            </a:endParaRPr>
          </a:p>
          <a:p>
            <a:r>
              <a:rPr lang="ja-JP" altLang="en-US" sz="2400">
                <a:latin typeface="DengXian" panose="02010600030101010101" pitchFamily="2" charset="-122"/>
                <a:ea typeface="DengXian" panose="02010600030101010101" pitchFamily="2" charset="-122"/>
              </a:rPr>
              <a:t>这样，基于话题的模型就可以解决上述基于单 词的模型存在的问题。</a:t>
            </a:r>
            <a:endParaRPr lang="en-GB" altLang="ja-JP" sz="2400" dirty="0">
              <a:latin typeface="DengXian" panose="02010600030101010101" pitchFamily="2" charset="-122"/>
              <a:ea typeface="DengXian"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话题</a:t>
            </a:r>
            <a:r>
              <a:rPr lang="zh-CN" altLang="en-US" dirty="0">
                <a:latin typeface="DengXian" panose="02010600030101010101" pitchFamily="2" charset="-122"/>
                <a:ea typeface="DengXian" panose="02010600030101010101" pitchFamily="2" charset="-122"/>
              </a:rPr>
              <a:t>向量空间</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lnSpcReduction="10000"/>
          </a:bodyPr>
          <a:lstStyle/>
          <a:p>
            <a:r>
              <a:rPr lang="ja-JP" altLang="en-US">
                <a:latin typeface="DengXian" panose="02010600030101010101" pitchFamily="2" charset="-122"/>
                <a:ea typeface="DengXian" panose="02010600030101010101" pitchFamily="2" charset="-122"/>
              </a:rPr>
              <a:t>设想定义一种话题向量空间模型</a:t>
            </a:r>
            <a:r>
              <a:rPr lang="en-US" altLang="ja-JP" dirty="0">
                <a:latin typeface="DengXian" panose="02010600030101010101" pitchFamily="2" charset="-122"/>
                <a:ea typeface="DengXian" panose="02010600030101010101" pitchFamily="2" charset="-122"/>
              </a:rPr>
              <a:t>(</a:t>
            </a:r>
            <a:r>
              <a:rPr lang="en-GB" altLang="ja-JP" dirty="0">
                <a:latin typeface="DengXian" panose="02010600030101010101" pitchFamily="2" charset="-122"/>
                <a:ea typeface="DengXian" panose="02010600030101010101" pitchFamily="2" charset="-122"/>
              </a:rPr>
              <a:t>topic vector space model)</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给定一个文本，用话题空间的一个向量表示该文本，该向量的每一分量对应一个话题，其数值为该话题在该文本中出现的权值</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用两个向量的内积或标准化内积表示对应的两个文本的语义相似度</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注</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单词向量空间模型与话题向量空间模型可以互为补充，现实中，两者可以同时使用。 </a:t>
            </a:r>
            <a:endParaRPr lang="ja-JP" altLang="en-US">
              <a:latin typeface="DengXian" panose="02010600030101010101" pitchFamily="2" charset="-122"/>
              <a:ea typeface="DengXian"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话题</a:t>
            </a:r>
            <a:r>
              <a:rPr lang="zh-CN" altLang="en-US" dirty="0">
                <a:latin typeface="DengXian" panose="02010600030101010101" pitchFamily="2" charset="-122"/>
                <a:ea typeface="DengXian" panose="02010600030101010101" pitchFamily="2" charset="-122"/>
              </a:rPr>
              <a:t>向量空间</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a:xfrm>
            <a:off x="838200" y="2297474"/>
            <a:ext cx="10515600" cy="4351338"/>
          </a:xfrm>
        </p:spPr>
        <p:txBody>
          <a:bodyPr>
            <a:normAutofit/>
          </a:bodyPr>
          <a:lstStyle/>
          <a:p>
            <a:r>
              <a:rPr lang="ja-JP" altLang="en-US">
                <a:latin typeface="DengXian" panose="02010600030101010101" pitchFamily="2" charset="-122"/>
                <a:ea typeface="DengXian" panose="02010600030101010101" pitchFamily="2" charset="-122"/>
              </a:rPr>
              <a:t>给定一个文本集合</a:t>
            </a:r>
            <a:r>
              <a:rPr lang="en-GB" altLang="ja-JP"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和一个相应的单词集合</a:t>
            </a:r>
            <a:r>
              <a:rPr lang="en-GB" altLang="ja-JP" dirty="0">
                <a:latin typeface="DengXian" panose="02010600030101010101" pitchFamily="2" charset="-122"/>
                <a:ea typeface="DengXian" panose="02010600030101010101" pitchFamily="2" charset="-122"/>
              </a:rPr>
              <a:t>				</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可以获得其单词</a:t>
            </a:r>
            <a:r>
              <a:rPr lang="en-US" altLang="zh-CN"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文本矩阵</a:t>
            </a:r>
            <a:r>
              <a:rPr lang="en-US" altLang="zh-CN" dirty="0">
                <a:latin typeface="DengXian" panose="02010600030101010101" pitchFamily="2" charset="-122"/>
                <a:ea typeface="DengXian" panose="02010600030101010101" pitchFamily="2" charset="-122"/>
              </a:rPr>
              <a:t>X</a:t>
            </a:r>
            <a:r>
              <a:rPr lang="zh-CN" altLang="en-US" dirty="0">
                <a:latin typeface="DengXian" panose="02010600030101010101" pitchFamily="2" charset="-122"/>
                <a:ea typeface="DengXian" panose="02010600030101010101" pitchFamily="2" charset="-122"/>
              </a:rPr>
              <a:t>，</a:t>
            </a:r>
            <a:r>
              <a:rPr lang="en-US" altLang="zh-CN" dirty="0">
                <a:latin typeface="DengXian" panose="02010600030101010101" pitchFamily="2" charset="-122"/>
                <a:ea typeface="DengXian" panose="02010600030101010101" pitchFamily="2" charset="-122"/>
              </a:rPr>
              <a:t>X</a:t>
            </a:r>
            <a:r>
              <a:rPr lang="ja-JP" altLang="en-US">
                <a:latin typeface="DengXian" panose="02010600030101010101" pitchFamily="2" charset="-122"/>
                <a:ea typeface="DengXian" panose="02010600030101010101" pitchFamily="2" charset="-122"/>
              </a:rPr>
              <a:t>构成原始的单词向量空间，每一列是一个文本 在单词向量空间中的表示</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矩阵</a:t>
            </a:r>
            <a:r>
              <a:rPr lang="en-US" altLang="zh-CN" dirty="0">
                <a:latin typeface="DengXian" panose="02010600030101010101" pitchFamily="2" charset="-122"/>
                <a:ea typeface="DengXian" panose="02010600030101010101" pitchFamily="2" charset="-122"/>
              </a:rPr>
              <a:t>X</a:t>
            </a:r>
            <a:r>
              <a:rPr lang="ja-JP" altLang="en-US">
                <a:latin typeface="DengXian" panose="02010600030101010101" pitchFamily="2" charset="-122"/>
                <a:ea typeface="DengXian" panose="02010600030101010101" pitchFamily="2" charset="-122"/>
              </a:rPr>
              <a:t>也可以写作 </a:t>
            </a:r>
            <a:endParaRPr lang="ja-JP" altLang="en-US">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4174257" y="2325184"/>
            <a:ext cx="2070100" cy="342900"/>
          </a:xfrm>
          <a:prstGeom prst="rect">
            <a:avLst/>
          </a:prstGeom>
        </p:spPr>
      </p:pic>
      <p:grpSp>
        <p:nvGrpSpPr>
          <p:cNvPr id="7" name="Group 6"/>
          <p:cNvGrpSpPr/>
          <p:nvPr/>
        </p:nvGrpSpPr>
        <p:grpSpPr>
          <a:xfrm>
            <a:off x="1154544" y="2695794"/>
            <a:ext cx="2254825" cy="331427"/>
            <a:chOff x="5207000" y="3263900"/>
            <a:chExt cx="2254825" cy="331427"/>
          </a:xfrm>
        </p:grpSpPr>
        <p:pic>
          <p:nvPicPr>
            <p:cNvPr id="5" name="Picture 4"/>
            <p:cNvPicPr>
              <a:picLocks noChangeAspect="1"/>
            </p:cNvPicPr>
            <p:nvPr/>
          </p:nvPicPr>
          <p:blipFill>
            <a:blip r:embed="rId2"/>
            <a:stretch>
              <a:fillRect/>
            </a:stretch>
          </p:blipFill>
          <p:spPr>
            <a:xfrm>
              <a:off x="5207000" y="3263900"/>
              <a:ext cx="1778000" cy="330200"/>
            </a:xfrm>
            <a:prstGeom prst="rect">
              <a:avLst/>
            </a:prstGeom>
          </p:spPr>
        </p:pic>
        <p:pic>
          <p:nvPicPr>
            <p:cNvPr id="6" name="Picture 5"/>
            <p:cNvPicPr>
              <a:picLocks noChangeAspect="1"/>
            </p:cNvPicPr>
            <p:nvPr/>
          </p:nvPicPr>
          <p:blipFill>
            <a:blip r:embed="rId3"/>
            <a:stretch>
              <a:fillRect/>
            </a:stretch>
          </p:blipFill>
          <p:spPr>
            <a:xfrm>
              <a:off x="6915725" y="3303227"/>
              <a:ext cx="546100" cy="292100"/>
            </a:xfrm>
            <a:prstGeom prst="rect">
              <a:avLst/>
            </a:prstGeom>
          </p:spPr>
        </p:pic>
      </p:grpSp>
      <p:pic>
        <p:nvPicPr>
          <p:cNvPr id="8" name="Picture 7"/>
          <p:cNvPicPr>
            <a:picLocks noChangeAspect="1"/>
          </p:cNvPicPr>
          <p:nvPr/>
        </p:nvPicPr>
        <p:blipFill>
          <a:blip r:embed="rId4"/>
          <a:stretch>
            <a:fillRect/>
          </a:stretch>
        </p:blipFill>
        <p:spPr>
          <a:xfrm>
            <a:off x="4400550" y="3575772"/>
            <a:ext cx="3390900" cy="1765300"/>
          </a:xfrm>
          <a:prstGeom prst="rect">
            <a:avLst/>
          </a:prstGeom>
        </p:spPr>
      </p:pic>
      <p:pic>
        <p:nvPicPr>
          <p:cNvPr id="9" name="Picture 8"/>
          <p:cNvPicPr>
            <a:picLocks noChangeAspect="1"/>
          </p:cNvPicPr>
          <p:nvPr/>
        </p:nvPicPr>
        <p:blipFill>
          <a:blip r:embed="rId5"/>
          <a:stretch>
            <a:fillRect/>
          </a:stretch>
        </p:blipFill>
        <p:spPr>
          <a:xfrm>
            <a:off x="4146547" y="5669362"/>
            <a:ext cx="2438400" cy="381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话题</a:t>
            </a:r>
            <a:r>
              <a:rPr lang="zh-CN" altLang="en-US" dirty="0">
                <a:latin typeface="DengXian" panose="02010600030101010101" pitchFamily="2" charset="-122"/>
                <a:ea typeface="DengXian" panose="02010600030101010101" pitchFamily="2" charset="-122"/>
              </a:rPr>
              <a:t>向量空间</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fontScale="92500" lnSpcReduction="10000"/>
          </a:bodyPr>
          <a:lstStyle/>
          <a:p>
            <a:r>
              <a:rPr lang="ja-JP" altLang="en-US">
                <a:latin typeface="DengXian" panose="02010600030101010101" pitchFamily="2" charset="-122"/>
                <a:ea typeface="DengXian" panose="02010600030101010101" pitchFamily="2" charset="-122"/>
              </a:rPr>
              <a:t>假设所有文本共含有</a:t>
            </a:r>
            <a:r>
              <a:rPr lang="en-GB" altLang="ja-JP" dirty="0">
                <a:latin typeface="DengXian" panose="02010600030101010101" pitchFamily="2" charset="-122"/>
                <a:ea typeface="DengXian" panose="02010600030101010101" pitchFamily="2" charset="-122"/>
              </a:rPr>
              <a:t>k</a:t>
            </a:r>
            <a:r>
              <a:rPr lang="ja-JP" altLang="en-US">
                <a:latin typeface="DengXian" panose="02010600030101010101" pitchFamily="2" charset="-122"/>
                <a:ea typeface="DengXian" panose="02010600030101010101" pitchFamily="2" charset="-122"/>
              </a:rPr>
              <a:t>个话题。假设每个话题由一个定义在单词集合</a:t>
            </a:r>
            <a:r>
              <a:rPr lang="en-US" altLang="zh-CN" dirty="0">
                <a:latin typeface="DengXian" panose="02010600030101010101" pitchFamily="2" charset="-122"/>
                <a:ea typeface="DengXian" panose="02010600030101010101" pitchFamily="2" charset="-122"/>
              </a:rPr>
              <a:t>W</a:t>
            </a:r>
            <a:r>
              <a:rPr lang="ja-JP" altLang="en-US">
                <a:latin typeface="DengXian" panose="02010600030101010101" pitchFamily="2" charset="-122"/>
                <a:ea typeface="DengXian" panose="02010600030101010101" pitchFamily="2" charset="-122"/>
              </a:rPr>
              <a:t>上的</a:t>
            </a:r>
            <a:r>
              <a:rPr lang="en-GB" altLang="ja-JP" dirty="0">
                <a:latin typeface="DengXian" panose="02010600030101010101" pitchFamily="2" charset="-122"/>
                <a:ea typeface="DengXian" panose="02010600030101010101" pitchFamily="2" charset="-122"/>
              </a:rPr>
              <a:t>m</a:t>
            </a:r>
            <a:r>
              <a:rPr lang="ja-JP" altLang="en-US">
                <a:latin typeface="DengXian" panose="02010600030101010101" pitchFamily="2" charset="-122"/>
                <a:ea typeface="DengXian" panose="02010600030101010101" pitchFamily="2" charset="-122"/>
              </a:rPr>
              <a:t>维向量表示，称为话题向量，即 </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en-US" altLang="ja-JP" dirty="0" err="1">
                <a:latin typeface="DengXian" panose="02010600030101010101" pitchFamily="2" charset="-122"/>
                <a:ea typeface="DengXian" panose="02010600030101010101" pitchFamily="2" charset="-122"/>
              </a:rPr>
              <a:t>t</a:t>
            </a:r>
            <a:r>
              <a:rPr lang="en-US" altLang="ja-JP" baseline="-25000" dirty="0" err="1">
                <a:latin typeface="DengXian" panose="02010600030101010101" pitchFamily="2" charset="-122"/>
                <a:ea typeface="DengXian" panose="02010600030101010101" pitchFamily="2" charset="-122"/>
              </a:rPr>
              <a:t>il</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单词</a:t>
            </a:r>
            <a:r>
              <a:rPr lang="zh-CN" altLang="en-US" dirty="0">
                <a:latin typeface="DengXian" panose="02010600030101010101" pitchFamily="2" charset="-122"/>
                <a:ea typeface="DengXian" panose="02010600030101010101" pitchFamily="2" charset="-122"/>
              </a:rPr>
              <a:t> </a:t>
            </a:r>
            <a:r>
              <a:rPr lang="en-US" altLang="zh-CN" dirty="0" err="1">
                <a:latin typeface="DengXian" panose="02010600030101010101" pitchFamily="2" charset="-122"/>
                <a:ea typeface="DengXian" panose="02010600030101010101" pitchFamily="2" charset="-122"/>
              </a:rPr>
              <a:t>w</a:t>
            </a:r>
            <a:r>
              <a:rPr lang="en-US" altLang="zh-CN" baseline="-25000" dirty="0" err="1">
                <a:latin typeface="DengXian" panose="02010600030101010101" pitchFamily="2" charset="-122"/>
                <a:ea typeface="DengXian" panose="02010600030101010101" pitchFamily="2" charset="-122"/>
              </a:rPr>
              <a:t>i</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在话题</a:t>
            </a:r>
            <a:r>
              <a:rPr lang="zh-CN" altLang="en-US" dirty="0">
                <a:latin typeface="DengXian" panose="02010600030101010101" pitchFamily="2" charset="-122"/>
                <a:ea typeface="DengXian" panose="02010600030101010101" pitchFamily="2" charset="-122"/>
              </a:rPr>
              <a:t> </a:t>
            </a:r>
            <a:r>
              <a:rPr lang="en-US" altLang="zh-CN" dirty="0" err="1">
                <a:latin typeface="DengXian" panose="02010600030101010101" pitchFamily="2" charset="-122"/>
                <a:ea typeface="DengXian" panose="02010600030101010101" pitchFamily="2" charset="-122"/>
              </a:rPr>
              <a:t>t</a:t>
            </a:r>
            <a:r>
              <a:rPr lang="en-US" altLang="zh-CN" baseline="-25000" dirty="0" err="1">
                <a:latin typeface="DengXian" panose="02010600030101010101" pitchFamily="2" charset="-122"/>
                <a:ea typeface="DengXian" panose="02010600030101010101" pitchFamily="2" charset="-122"/>
              </a:rPr>
              <a:t>l</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的权值</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权值越大</a:t>
            </a:r>
            <a:r>
              <a:rPr lang="zh-CN" altLang="en-US" dirty="0">
                <a:latin typeface="DengXian" panose="02010600030101010101" pitchFamily="2" charset="-122"/>
                <a:ea typeface="DengXian" panose="02010600030101010101" pitchFamily="2" charset="-122"/>
              </a:rPr>
              <a:t>，该单词在该话题中的重要度就越高</a:t>
            </a:r>
            <a:endParaRPr lang="en-GB" altLang="zh-CN" dirty="0">
              <a:latin typeface="DengXian" panose="02010600030101010101" pitchFamily="2" charset="-122"/>
              <a:ea typeface="DengXian" panose="02010600030101010101" pitchFamily="2" charset="-122"/>
            </a:endParaRPr>
          </a:p>
          <a:p>
            <a:r>
              <a:rPr lang="en-GB" altLang="ja-JP" dirty="0">
                <a:latin typeface="DengXian" panose="02010600030101010101" pitchFamily="2" charset="-122"/>
                <a:ea typeface="DengXian" panose="02010600030101010101" pitchFamily="2" charset="-122"/>
              </a:rPr>
              <a:t>k</a:t>
            </a:r>
            <a:r>
              <a:rPr lang="ja-JP" altLang="en-GB">
                <a:latin typeface="DengXian" panose="02010600030101010101" pitchFamily="2" charset="-122"/>
                <a:ea typeface="DengXian" panose="02010600030101010101" pitchFamily="2" charset="-122"/>
              </a:rPr>
              <a:t>个</a:t>
            </a:r>
            <a:r>
              <a:rPr lang="ja-JP" altLang="en-US">
                <a:latin typeface="DengXian" panose="02010600030101010101" pitchFamily="2" charset="-122"/>
                <a:ea typeface="DengXian" panose="02010600030101010101" pitchFamily="2" charset="-122"/>
              </a:rPr>
              <a:t>话题向量张成一个话题向量空间</a:t>
            </a:r>
            <a:r>
              <a:rPr lang="en-US" altLang="ja-JP" dirty="0">
                <a:latin typeface="DengXian" panose="02010600030101010101" pitchFamily="2" charset="-122"/>
                <a:ea typeface="DengXian" panose="02010600030101010101" pitchFamily="2" charset="-122"/>
              </a:rPr>
              <a:t>(</a:t>
            </a:r>
            <a:r>
              <a:rPr lang="en-GB" altLang="ja-JP" dirty="0">
                <a:latin typeface="DengXian" panose="02010600030101010101" pitchFamily="2" charset="-122"/>
                <a:ea typeface="DengXian" panose="02010600030101010101" pitchFamily="2" charset="-122"/>
              </a:rPr>
              <a:t>topic vector space)</a:t>
            </a:r>
            <a:r>
              <a:rPr lang="ja-JP" altLang="en-GB">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维数为</a:t>
            </a:r>
            <a:r>
              <a:rPr lang="en-GB" altLang="ja-JP" dirty="0">
                <a:latin typeface="DengXian" panose="02010600030101010101" pitchFamily="2" charset="-122"/>
                <a:ea typeface="DengXian" panose="02010600030101010101" pitchFamily="2" charset="-122"/>
              </a:rPr>
              <a:t>k</a:t>
            </a:r>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话题向量空间</a:t>
            </a:r>
            <a:r>
              <a:rPr lang="en-GB" altLang="ja-JP" dirty="0">
                <a:latin typeface="DengXian" panose="02010600030101010101" pitchFamily="2" charset="-122"/>
                <a:ea typeface="DengXian" panose="02010600030101010101" pitchFamily="2" charset="-122"/>
              </a:rPr>
              <a:t>T</a:t>
            </a:r>
            <a:r>
              <a:rPr lang="ja-JP" altLang="en-US">
                <a:latin typeface="DengXian" panose="02010600030101010101" pitchFamily="2" charset="-122"/>
                <a:ea typeface="DengXian" panose="02010600030101010101" pitchFamily="2" charset="-122"/>
              </a:rPr>
              <a:t>是单词向量空间</a:t>
            </a:r>
            <a:r>
              <a:rPr lang="en-US" altLang="zh-CN" dirty="0">
                <a:latin typeface="DengXian" panose="02010600030101010101" pitchFamily="2" charset="-122"/>
                <a:ea typeface="DengXian" panose="02010600030101010101" pitchFamily="2" charset="-122"/>
              </a:rPr>
              <a:t>X</a:t>
            </a:r>
            <a:r>
              <a:rPr lang="ja-JP" altLang="en-US">
                <a:latin typeface="DengXian" panose="02010600030101010101" pitchFamily="2" charset="-122"/>
                <a:ea typeface="DengXian" panose="02010600030101010101" pitchFamily="2" charset="-122"/>
              </a:rPr>
              <a:t>的一个子空间</a:t>
            </a:r>
            <a:endParaRPr lang="en-GB" altLang="ja-JP"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4375150" y="3038764"/>
            <a:ext cx="3441700" cy="1778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话题</a:t>
            </a:r>
            <a:r>
              <a:rPr lang="zh-CN" altLang="en-US" dirty="0">
                <a:latin typeface="DengXian" panose="02010600030101010101" pitchFamily="2" charset="-122"/>
                <a:ea typeface="DengXian" panose="02010600030101010101" pitchFamily="2" charset="-122"/>
              </a:rPr>
              <a:t>向量空间</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a:bodyPr>
          <a:lstStyle/>
          <a:p>
            <a:r>
              <a:rPr lang="ja-JP" altLang="en-US">
                <a:latin typeface="DengXian" panose="02010600030101010101" pitchFamily="2" charset="-122"/>
                <a:ea typeface="DengXian" panose="02010600030101010101" pitchFamily="2" charset="-122"/>
              </a:rPr>
              <a:t>话题向量空间</a:t>
            </a:r>
            <a:r>
              <a:rPr lang="en-GB" altLang="ja-JP" dirty="0">
                <a:latin typeface="DengXian" panose="02010600030101010101" pitchFamily="2" charset="-122"/>
                <a:ea typeface="DengXian" panose="02010600030101010101" pitchFamily="2" charset="-122"/>
              </a:rPr>
              <a:t>T</a:t>
            </a:r>
            <a:r>
              <a:rPr lang="ja-JP" altLang="en-US">
                <a:latin typeface="DengXian" panose="02010600030101010101" pitchFamily="2" charset="-122"/>
                <a:ea typeface="DengXian" panose="02010600030101010101" pitchFamily="2" charset="-122"/>
              </a:rPr>
              <a:t>也可以表示为一个矩阵，称为单词</a:t>
            </a:r>
            <a:r>
              <a:rPr lang="en-US" altLang="zh-CN"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话题矩阵（</a:t>
            </a:r>
            <a:r>
              <a:rPr lang="en-GB" altLang="ja-JP" dirty="0">
                <a:latin typeface="DengXian" panose="02010600030101010101" pitchFamily="2" charset="-122"/>
                <a:ea typeface="DengXian" panose="02010600030101010101" pitchFamily="2" charset="-122"/>
              </a:rPr>
              <a:t>word-topic matrix)</a:t>
            </a:r>
            <a:r>
              <a:rPr lang="ja-JP" altLang="en-GB">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记作</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矩阵</a:t>
            </a:r>
            <a:r>
              <a:rPr lang="en-US" altLang="zh-CN" dirty="0">
                <a:latin typeface="DengXian" panose="02010600030101010101" pitchFamily="2" charset="-122"/>
                <a:ea typeface="DengXian" panose="02010600030101010101" pitchFamily="2" charset="-122"/>
              </a:rPr>
              <a:t>T</a:t>
            </a:r>
            <a:r>
              <a:rPr lang="ja-JP" altLang="en-US">
                <a:latin typeface="DengXian" panose="02010600030101010101" pitchFamily="2" charset="-122"/>
                <a:ea typeface="DengXian" panose="02010600030101010101" pitchFamily="2" charset="-122"/>
              </a:rPr>
              <a:t>也可写作</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4544291" y="3259598"/>
            <a:ext cx="3103418" cy="1744360"/>
          </a:xfrm>
          <a:prstGeom prst="rect">
            <a:avLst/>
          </a:prstGeom>
        </p:spPr>
      </p:pic>
      <p:pic>
        <p:nvPicPr>
          <p:cNvPr id="6" name="Picture 5"/>
          <p:cNvPicPr>
            <a:picLocks noChangeAspect="1"/>
          </p:cNvPicPr>
          <p:nvPr/>
        </p:nvPicPr>
        <p:blipFill>
          <a:blip r:embed="rId2"/>
          <a:stretch>
            <a:fillRect/>
          </a:stretch>
        </p:blipFill>
        <p:spPr>
          <a:xfrm>
            <a:off x="5103091" y="6049327"/>
            <a:ext cx="2235200" cy="330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文本在话题向量空间的表示</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a:bodyPr>
          <a:lstStyle/>
          <a:p>
            <a:r>
              <a:rPr lang="ja-JP" altLang="en-US">
                <a:latin typeface="DengXian" panose="02010600030101010101" pitchFamily="2" charset="-122"/>
                <a:ea typeface="DengXian" panose="02010600030101010101" pitchFamily="2" charset="-122"/>
              </a:rPr>
              <a:t>现在考虑文本集合</a:t>
            </a:r>
            <a:r>
              <a:rPr lang="en-GB" altLang="ja-JP" dirty="0">
                <a:latin typeface="DengXian" panose="02010600030101010101" pitchFamily="2" charset="-122"/>
                <a:ea typeface="DengXian" panose="02010600030101010101" pitchFamily="2" charset="-122"/>
              </a:rPr>
              <a:t>D</a:t>
            </a:r>
            <a:r>
              <a:rPr lang="ja-JP" altLang="en-US">
                <a:latin typeface="DengXian" panose="02010600030101010101" pitchFamily="2" charset="-122"/>
                <a:ea typeface="DengXian" panose="02010600030101010101" pitchFamily="2" charset="-122"/>
              </a:rPr>
              <a:t>的文本</a:t>
            </a:r>
            <a:r>
              <a:rPr lang="zh-CN" altLang="en-US" dirty="0">
                <a:latin typeface="DengXian" panose="02010600030101010101" pitchFamily="2" charset="-122"/>
                <a:ea typeface="DengXian" panose="02010600030101010101" pitchFamily="2" charset="-122"/>
              </a:rPr>
              <a:t> </a:t>
            </a:r>
            <a:r>
              <a:rPr lang="en-GB" altLang="ja-JP" dirty="0" err="1">
                <a:latin typeface="DengXian" panose="02010600030101010101" pitchFamily="2" charset="-122"/>
                <a:ea typeface="DengXian" panose="02010600030101010101" pitchFamily="2" charset="-122"/>
              </a:rPr>
              <a:t>d</a:t>
            </a:r>
            <a:r>
              <a:rPr lang="en-GB" altLang="ja-JP" baseline="-25000" dirty="0" err="1">
                <a:latin typeface="DengXian" panose="02010600030101010101" pitchFamily="2" charset="-122"/>
                <a:ea typeface="DengXian" panose="02010600030101010101" pitchFamily="2" charset="-122"/>
              </a:rPr>
              <a:t>j</a:t>
            </a:r>
            <a:r>
              <a:rPr lang="ja-JP" altLang="en-GB">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在单词向量空间中由一个向量</a:t>
            </a:r>
            <a:r>
              <a:rPr lang="zh-CN" altLang="en-US" dirty="0">
                <a:latin typeface="DengXian" panose="02010600030101010101" pitchFamily="2" charset="-122"/>
                <a:ea typeface="DengXian" panose="02010600030101010101" pitchFamily="2" charset="-122"/>
              </a:rPr>
              <a:t> </a:t>
            </a:r>
            <a:r>
              <a:rPr lang="en-GB" altLang="zh-CN" dirty="0" err="1">
                <a:latin typeface="DengXian" panose="02010600030101010101" pitchFamily="2" charset="-122"/>
                <a:ea typeface="DengXian" panose="02010600030101010101" pitchFamily="2" charset="-122"/>
              </a:rPr>
              <a:t>x</a:t>
            </a:r>
            <a:r>
              <a:rPr lang="en-GB" altLang="zh-CN" baseline="-25000" dirty="0" err="1">
                <a:latin typeface="DengXian" panose="02010600030101010101" pitchFamily="2" charset="-122"/>
                <a:ea typeface="DengXian" panose="02010600030101010101" pitchFamily="2" charset="-122"/>
              </a:rPr>
              <a:t>j</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表示，将</a:t>
            </a:r>
            <a:r>
              <a:rPr lang="zh-CN" altLang="en-US" dirty="0">
                <a:latin typeface="DengXian" panose="02010600030101010101" pitchFamily="2" charset="-122"/>
                <a:ea typeface="DengXian" panose="02010600030101010101" pitchFamily="2" charset="-122"/>
              </a:rPr>
              <a:t> </a:t>
            </a:r>
            <a:r>
              <a:rPr lang="en-GB" altLang="zh-CN" dirty="0" err="1">
                <a:latin typeface="DengXian" panose="02010600030101010101" pitchFamily="2" charset="-122"/>
                <a:ea typeface="DengXian" panose="02010600030101010101" pitchFamily="2" charset="-122"/>
              </a:rPr>
              <a:t>x</a:t>
            </a:r>
            <a:r>
              <a:rPr lang="en-GB" altLang="zh-CN" baseline="-25000" dirty="0" err="1">
                <a:latin typeface="DengXian" panose="02010600030101010101" pitchFamily="2" charset="-122"/>
                <a:ea typeface="DengXian" panose="02010600030101010101" pitchFamily="2" charset="-122"/>
              </a:rPr>
              <a:t>j</a:t>
            </a:r>
            <a:r>
              <a:rPr lang="en-GB" altLang="ja-JP"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投影到话题向量空间</a:t>
            </a:r>
            <a:r>
              <a:rPr lang="en-GB" altLang="ja-JP" dirty="0">
                <a:latin typeface="DengXian" panose="02010600030101010101" pitchFamily="2" charset="-122"/>
                <a:ea typeface="DengXian" panose="02010600030101010101" pitchFamily="2" charset="-122"/>
              </a:rPr>
              <a:t>T</a:t>
            </a:r>
            <a:r>
              <a:rPr lang="ja-JP" altLang="en-US">
                <a:latin typeface="DengXian" panose="02010600030101010101" pitchFamily="2" charset="-122"/>
                <a:ea typeface="DengXian" panose="02010600030101010101" pitchFamily="2" charset="-122"/>
              </a:rPr>
              <a:t>中，得到在话题向量空间的一个向量</a:t>
            </a:r>
            <a:r>
              <a:rPr lang="en-GB" altLang="ja-JP" dirty="0" err="1">
                <a:latin typeface="DengXian" panose="02010600030101010101" pitchFamily="2" charset="-122"/>
                <a:ea typeface="DengXian" panose="02010600030101010101" pitchFamily="2" charset="-122"/>
              </a:rPr>
              <a:t>y</a:t>
            </a:r>
            <a:r>
              <a:rPr lang="en-GB" altLang="zh-CN" baseline="-25000" dirty="0" err="1">
                <a:latin typeface="DengXian" panose="02010600030101010101" pitchFamily="2" charset="-122"/>
                <a:ea typeface="DengXian" panose="02010600030101010101" pitchFamily="2" charset="-122"/>
              </a:rPr>
              <a:t>j</a:t>
            </a:r>
            <a:r>
              <a:rPr lang="en-US" altLang="zh-CN" baseline="-25000" dirty="0">
                <a:latin typeface="DengXian" panose="02010600030101010101" pitchFamily="2" charset="-122"/>
                <a:ea typeface="DengXian" panose="02010600030101010101" pitchFamily="2" charset="-122"/>
              </a:rPr>
              <a:t>, </a:t>
            </a:r>
            <a:r>
              <a:rPr lang="en-US" altLang="zh-CN" dirty="0">
                <a:latin typeface="DengXian" panose="02010600030101010101" pitchFamily="2" charset="-122"/>
                <a:ea typeface="DengXian" panose="02010600030101010101" pitchFamily="2" charset="-122"/>
              </a:rPr>
              <a:t>y</a:t>
            </a:r>
            <a:r>
              <a:rPr lang="en-GB" altLang="zh-CN" baseline="-25000" dirty="0">
                <a:latin typeface="DengXian" panose="02010600030101010101" pitchFamily="2" charset="-122"/>
                <a:ea typeface="DengXian" panose="02010600030101010101" pitchFamily="2" charset="-122"/>
              </a:rPr>
              <a:t>j</a:t>
            </a:r>
            <a:r>
              <a:rPr lang="en-GB" altLang="zh-CN"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是一个</a:t>
            </a:r>
            <a:r>
              <a:rPr lang="en-GB" altLang="ja-JP" dirty="0">
                <a:latin typeface="DengXian" panose="02010600030101010101" pitchFamily="2" charset="-122"/>
                <a:ea typeface="DengXian" panose="02010600030101010101" pitchFamily="2" charset="-122"/>
              </a:rPr>
              <a:t>k</a:t>
            </a:r>
            <a:r>
              <a:rPr lang="ja-JP" altLang="en-US">
                <a:latin typeface="DengXian" panose="02010600030101010101" pitchFamily="2" charset="-122"/>
                <a:ea typeface="DengXian" panose="02010600030101010101" pitchFamily="2" charset="-122"/>
              </a:rPr>
              <a:t>维向量， 其表达式为</a:t>
            </a:r>
            <a:endParaRPr lang="en-US" altLang="ja-JP" dirty="0">
              <a:latin typeface="DengXian" panose="02010600030101010101" pitchFamily="2" charset="-122"/>
              <a:ea typeface="DengXian" panose="02010600030101010101" pitchFamily="2" charset="-122"/>
            </a:endParaRPr>
          </a:p>
          <a:p>
            <a:endParaRPr lang="en-US" altLang="ja-JP" dirty="0">
              <a:latin typeface="DengXian" panose="02010600030101010101" pitchFamily="2" charset="-122"/>
              <a:ea typeface="DengXian" panose="02010600030101010101" pitchFamily="2" charset="-122"/>
            </a:endParaRPr>
          </a:p>
          <a:p>
            <a:endParaRPr lang="en-US" altLang="ja-JP" dirty="0">
              <a:latin typeface="DengXian" panose="02010600030101010101" pitchFamily="2" charset="-122"/>
              <a:ea typeface="DengXian" panose="02010600030101010101" pitchFamily="2" charset="-122"/>
            </a:endParaRPr>
          </a:p>
          <a:p>
            <a:endParaRPr lang="en-US" altLang="ja-JP" dirty="0">
              <a:latin typeface="DengXian" panose="02010600030101010101" pitchFamily="2" charset="-122"/>
              <a:ea typeface="DengXian" panose="02010600030101010101" pitchFamily="2" charset="-122"/>
            </a:endParaRPr>
          </a:p>
          <a:p>
            <a:endParaRPr lang="en-US" altLang="ja-JP" dirty="0">
              <a:latin typeface="DengXian" panose="02010600030101010101" pitchFamily="2" charset="-122"/>
              <a:ea typeface="DengXian" panose="02010600030101010101" pitchFamily="2" charset="-122"/>
            </a:endParaRPr>
          </a:p>
          <a:p>
            <a:r>
              <a:rPr lang="en-US" altLang="ja-JP" dirty="0" err="1">
                <a:latin typeface="DengXian" panose="02010600030101010101" pitchFamily="2" charset="-122"/>
                <a:ea typeface="DengXian" panose="02010600030101010101" pitchFamily="2" charset="-122"/>
              </a:rPr>
              <a:t>y</a:t>
            </a:r>
            <a:r>
              <a:rPr lang="en-US" altLang="ja-JP" baseline="-25000" dirty="0" err="1">
                <a:latin typeface="DengXian" panose="02010600030101010101" pitchFamily="2" charset="-122"/>
                <a:ea typeface="DengXian" panose="02010600030101010101" pitchFamily="2" charset="-122"/>
              </a:rPr>
              <a:t>lj</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文本</a:t>
            </a:r>
            <a:r>
              <a:rPr lang="zh-CN" altLang="en-US" dirty="0">
                <a:latin typeface="DengXian" panose="02010600030101010101" pitchFamily="2" charset="-122"/>
                <a:ea typeface="DengXian" panose="02010600030101010101" pitchFamily="2" charset="-122"/>
              </a:rPr>
              <a:t> </a:t>
            </a:r>
            <a:r>
              <a:rPr lang="en-US" altLang="ja-JP" dirty="0" err="1">
                <a:latin typeface="DengXian" panose="02010600030101010101" pitchFamily="2" charset="-122"/>
                <a:ea typeface="DengXian" panose="02010600030101010101" pitchFamily="2" charset="-122"/>
              </a:rPr>
              <a:t>d</a:t>
            </a:r>
            <a:r>
              <a:rPr lang="en-US" altLang="ja-JP" baseline="-25000" dirty="0" err="1">
                <a:latin typeface="DengXian" panose="02010600030101010101" pitchFamily="2" charset="-122"/>
                <a:ea typeface="DengXian" panose="02010600030101010101" pitchFamily="2" charset="-122"/>
              </a:rPr>
              <a:t>j</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在话题</a:t>
            </a:r>
            <a:r>
              <a:rPr lang="zh-CN" altLang="en-US" dirty="0">
                <a:latin typeface="DengXian" panose="02010600030101010101" pitchFamily="2" charset="-122"/>
                <a:ea typeface="DengXian" panose="02010600030101010101" pitchFamily="2" charset="-122"/>
              </a:rPr>
              <a:t> </a:t>
            </a:r>
            <a:r>
              <a:rPr lang="en-US" altLang="zh-CN" dirty="0" err="1">
                <a:latin typeface="DengXian" panose="02010600030101010101" pitchFamily="2" charset="-122"/>
                <a:ea typeface="DengXian" panose="02010600030101010101" pitchFamily="2" charset="-122"/>
              </a:rPr>
              <a:t>t</a:t>
            </a:r>
            <a:r>
              <a:rPr lang="en-US" altLang="zh-CN" baseline="-25000" dirty="0" err="1">
                <a:latin typeface="DengXian" panose="02010600030101010101" pitchFamily="2" charset="-122"/>
                <a:ea typeface="DengXian" panose="02010600030101010101" pitchFamily="2" charset="-122"/>
              </a:rPr>
              <a:t>l</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的权值</a:t>
            </a:r>
            <a:r>
              <a:rPr lang="zh-CN" altLang="en-US" dirty="0">
                <a:latin typeface="DengXian" panose="02010600030101010101" pitchFamily="2" charset="-122"/>
                <a:ea typeface="DengXian" panose="02010600030101010101" pitchFamily="2" charset="-122"/>
              </a:rPr>
              <a:t>， 权值越大，该话题在该文本中的 重要度就越高</a:t>
            </a:r>
            <a:endParaRPr lang="en-US" altLang="ja-JP"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3959185" y="3429000"/>
            <a:ext cx="3556000" cy="20193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潜在语义分析</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Autofit/>
          </a:bodyPr>
          <a:lstStyle/>
          <a:p>
            <a:r>
              <a:rPr lang="ja-JP" altLang="en-US" sz="2200">
                <a:latin typeface="DengXian" panose="02010600030101010101" pitchFamily="2" charset="-122"/>
                <a:ea typeface="DengXian" panose="02010600030101010101" pitchFamily="2" charset="-122"/>
              </a:rPr>
              <a:t>潜在语义分析（</a:t>
            </a:r>
            <a:r>
              <a:rPr lang="en-US" altLang="ja-JP" sz="2200" dirty="0">
                <a:latin typeface="DengXian" panose="02010600030101010101" pitchFamily="2" charset="-122"/>
                <a:ea typeface="DengXian" panose="02010600030101010101" pitchFamily="2" charset="-122"/>
              </a:rPr>
              <a:t>(</a:t>
            </a:r>
            <a:r>
              <a:rPr lang="en-GB" altLang="zh-CN" sz="2200" dirty="0">
                <a:latin typeface="DengXian" panose="02010600030101010101" pitchFamily="2" charset="-122"/>
                <a:ea typeface="DengXian" panose="02010600030101010101" pitchFamily="2" charset="-122"/>
              </a:rPr>
              <a:t>latent semantic analysis, LSA</a:t>
            </a:r>
            <a:r>
              <a:rPr lang="zh-CN" altLang="en-GB" sz="2200" dirty="0">
                <a:latin typeface="DengXian" panose="02010600030101010101" pitchFamily="2" charset="-122"/>
                <a:ea typeface="DengXian" panose="02010600030101010101" pitchFamily="2" charset="-122"/>
              </a:rPr>
              <a:t>）</a:t>
            </a:r>
            <a:r>
              <a:rPr lang="ja-JP" altLang="en-US" sz="2200">
                <a:latin typeface="DengXian" panose="02010600030101010101" pitchFamily="2" charset="-122"/>
                <a:ea typeface="DengXian" panose="02010600030101010101" pitchFamily="2" charset="-122"/>
              </a:rPr>
              <a:t>是一种无监督学习方法，主要用于文本的话题分析</a:t>
            </a:r>
            <a:endParaRPr lang="en-GB" altLang="ja-JP" sz="2200" dirty="0">
              <a:latin typeface="DengXian" panose="02010600030101010101" pitchFamily="2" charset="-122"/>
              <a:ea typeface="DengXian" panose="02010600030101010101" pitchFamily="2" charset="-122"/>
            </a:endParaRPr>
          </a:p>
          <a:p>
            <a:endParaRPr lang="en-GB" altLang="ja-JP" sz="2200" dirty="0">
              <a:latin typeface="DengXian" panose="02010600030101010101" pitchFamily="2" charset="-122"/>
              <a:ea typeface="DengXian" panose="02010600030101010101" pitchFamily="2" charset="-122"/>
            </a:endParaRPr>
          </a:p>
          <a:p>
            <a:r>
              <a:rPr lang="ja-JP" altLang="en-US" sz="2200">
                <a:latin typeface="DengXian" panose="02010600030101010101" pitchFamily="2" charset="-122"/>
                <a:ea typeface="DengXian" panose="02010600030101010101" pitchFamily="2" charset="-122"/>
              </a:rPr>
              <a:t>通过矩阵分解发现文本与单词之间的基于话题的语义关系</a:t>
            </a:r>
            <a:endParaRPr lang="en-GB" altLang="ja-JP" sz="2200" dirty="0">
              <a:latin typeface="DengXian" panose="02010600030101010101" pitchFamily="2" charset="-122"/>
              <a:ea typeface="DengXian" panose="02010600030101010101" pitchFamily="2" charset="-122"/>
            </a:endParaRPr>
          </a:p>
          <a:p>
            <a:endParaRPr lang="en-GB" altLang="ja-JP" sz="2200" dirty="0">
              <a:latin typeface="DengXian" panose="02010600030101010101" pitchFamily="2" charset="-122"/>
              <a:ea typeface="DengXian" panose="02010600030101010101" pitchFamily="2" charset="-122"/>
            </a:endParaRPr>
          </a:p>
          <a:p>
            <a:r>
              <a:rPr lang="ja-JP" altLang="en-US" sz="2200">
                <a:latin typeface="DengXian" panose="02010600030101010101" pitchFamily="2" charset="-122"/>
                <a:ea typeface="DengXian" panose="02010600030101010101" pitchFamily="2" charset="-122"/>
              </a:rPr>
              <a:t>文本信息处理中，传统的方法以单词向量表示文本的语义内容，以单词向量空间的度量表示文本之间的语义相似度。</a:t>
            </a:r>
            <a:endParaRPr lang="en-GB" altLang="ja-JP" sz="2200" dirty="0">
              <a:latin typeface="DengXian" panose="02010600030101010101" pitchFamily="2" charset="-122"/>
              <a:ea typeface="DengXian" panose="02010600030101010101" pitchFamily="2" charset="-122"/>
            </a:endParaRPr>
          </a:p>
          <a:p>
            <a:endParaRPr lang="en-GB" altLang="ja-JP" sz="2200" dirty="0">
              <a:latin typeface="DengXian" panose="02010600030101010101" pitchFamily="2" charset="-122"/>
              <a:ea typeface="DengXian" panose="02010600030101010101" pitchFamily="2" charset="-122"/>
            </a:endParaRPr>
          </a:p>
          <a:p>
            <a:r>
              <a:rPr lang="ja-JP" altLang="en-US" sz="2200">
                <a:latin typeface="DengXian" panose="02010600030101010101" pitchFamily="2" charset="-122"/>
                <a:ea typeface="DengXian" panose="02010600030101010101" pitchFamily="2" charset="-122"/>
              </a:rPr>
              <a:t>潜在语义分析旨在解决这种方法不能准确表示语义的问题，试图从大量的文本数据中发现潜在的话题，以话题向量表示文本的语义内容，以话题向量空间的度量更准确地表示文本之间的语义相似度。这也是话题分析（</a:t>
            </a:r>
            <a:r>
              <a:rPr lang="en-GB" altLang="zh-CN" sz="2200" dirty="0">
                <a:latin typeface="DengXian" panose="02010600030101010101" pitchFamily="2" charset="-122"/>
                <a:ea typeface="DengXian" panose="02010600030101010101" pitchFamily="2" charset="-122"/>
              </a:rPr>
              <a:t>topic </a:t>
            </a:r>
            <a:r>
              <a:rPr lang="en-GB" altLang="zh-CN" sz="2200" dirty="0" err="1">
                <a:latin typeface="DengXian" panose="02010600030101010101" pitchFamily="2" charset="-122"/>
                <a:ea typeface="DengXian" panose="02010600030101010101" pitchFamily="2" charset="-122"/>
              </a:rPr>
              <a:t>modeling</a:t>
            </a:r>
            <a:r>
              <a:rPr lang="zh-CN" altLang="en-GB" sz="2200" dirty="0">
                <a:latin typeface="DengXian" panose="02010600030101010101" pitchFamily="2" charset="-122"/>
                <a:ea typeface="DengXian" panose="02010600030101010101" pitchFamily="2" charset="-122"/>
              </a:rPr>
              <a:t>）</a:t>
            </a:r>
            <a:r>
              <a:rPr lang="ja-JP" altLang="en-US" sz="2200">
                <a:latin typeface="DengXian" panose="02010600030101010101" pitchFamily="2" charset="-122"/>
                <a:ea typeface="DengXian" panose="02010600030101010101" pitchFamily="2" charset="-122"/>
              </a:rPr>
              <a:t>的基本想法。 </a:t>
            </a:r>
            <a:endParaRPr lang="ja-JP" altLang="en-US" sz="2200">
              <a:latin typeface="DengXian" panose="02010600030101010101" pitchFamily="2" charset="-122"/>
              <a:ea typeface="DengXian"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文本在话题向量空间的表示</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a:bodyPr>
          <a:lstStyle/>
          <a:p>
            <a:r>
              <a:rPr lang="ja-JP" altLang="en-US">
                <a:latin typeface="DengXian" panose="02010600030101010101" pitchFamily="2" charset="-122"/>
                <a:ea typeface="DengXian" panose="02010600030101010101" pitchFamily="2" charset="-122"/>
              </a:rPr>
              <a:t>矩阵</a:t>
            </a:r>
            <a:r>
              <a:rPr lang="en-GB" altLang="ja-JP" dirty="0">
                <a:latin typeface="DengXian" panose="02010600030101010101" pitchFamily="2" charset="-122"/>
                <a:ea typeface="DengXian" panose="02010600030101010101" pitchFamily="2" charset="-122"/>
              </a:rPr>
              <a:t>Y</a:t>
            </a:r>
            <a:r>
              <a:rPr lang="ja-JP" altLang="en-US">
                <a:latin typeface="DengXian" panose="02010600030101010101" pitchFamily="2" charset="-122"/>
                <a:ea typeface="DengXian" panose="02010600030101010101" pitchFamily="2" charset="-122"/>
              </a:rPr>
              <a:t>表示话题在文本中出现的情况，称为话题</a:t>
            </a:r>
            <a:r>
              <a:rPr lang="en-US" altLang="zh-CN"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文本矩阵</a:t>
            </a:r>
            <a:r>
              <a:rPr lang="en-US" altLang="ja-JP" dirty="0">
                <a:latin typeface="DengXian" panose="02010600030101010101" pitchFamily="2" charset="-122"/>
                <a:ea typeface="DengXian" panose="02010600030101010101" pitchFamily="2" charset="-122"/>
              </a:rPr>
              <a:t>(</a:t>
            </a:r>
            <a:r>
              <a:rPr lang="en-GB" altLang="ja-JP" dirty="0">
                <a:latin typeface="DengXian" panose="02010600030101010101" pitchFamily="2" charset="-122"/>
                <a:ea typeface="DengXian" panose="02010600030101010101" pitchFamily="2" charset="-122"/>
              </a:rPr>
              <a:t>topic-document</a:t>
            </a:r>
            <a:r>
              <a:rPr lang="zh-CN" altLang="en-US" dirty="0">
                <a:latin typeface="DengXian" panose="02010600030101010101" pitchFamily="2" charset="-122"/>
                <a:ea typeface="DengXian" panose="02010600030101010101" pitchFamily="2" charset="-122"/>
              </a:rPr>
              <a:t> </a:t>
            </a:r>
            <a:r>
              <a:rPr lang="en-US" altLang="zh-CN" dirty="0">
                <a:latin typeface="DengXian" panose="02010600030101010101" pitchFamily="2" charset="-122"/>
                <a:ea typeface="DengXian" panose="02010600030101010101" pitchFamily="2" charset="-122"/>
              </a:rPr>
              <a:t>matrix</a:t>
            </a:r>
            <a:r>
              <a:rPr lang="en-US" altLang="ja-JP" dirty="0">
                <a:latin typeface="DengXian" panose="02010600030101010101" pitchFamily="2" charset="-122"/>
                <a:ea typeface="DengXian" panose="02010600030101010101" pitchFamily="2" charset="-122"/>
              </a:rPr>
              <a:t>)</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记作</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矩阵</a:t>
            </a:r>
            <a:r>
              <a:rPr lang="en-US" altLang="zh-CN" dirty="0">
                <a:latin typeface="DengXian" panose="02010600030101010101" pitchFamily="2" charset="-122"/>
                <a:ea typeface="DengXian" panose="02010600030101010101" pitchFamily="2" charset="-122"/>
              </a:rPr>
              <a:t>Y</a:t>
            </a:r>
            <a:r>
              <a:rPr lang="ja-JP" altLang="en-US">
                <a:latin typeface="DengXian" panose="02010600030101010101" pitchFamily="2" charset="-122"/>
                <a:ea typeface="DengXian" panose="02010600030101010101" pitchFamily="2" charset="-122"/>
              </a:rPr>
              <a:t>可一个写作</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3803650" y="3185392"/>
            <a:ext cx="3060700" cy="1955800"/>
          </a:xfrm>
          <a:prstGeom prst="rect">
            <a:avLst/>
          </a:prstGeom>
        </p:spPr>
      </p:pic>
      <p:pic>
        <p:nvPicPr>
          <p:cNvPr id="5" name="Picture 4"/>
          <p:cNvPicPr>
            <a:picLocks noChangeAspect="1"/>
          </p:cNvPicPr>
          <p:nvPr/>
        </p:nvPicPr>
        <p:blipFill>
          <a:blip r:embed="rId2"/>
          <a:stretch>
            <a:fillRect/>
          </a:stretch>
        </p:blipFill>
        <p:spPr>
          <a:xfrm>
            <a:off x="4373418" y="5784850"/>
            <a:ext cx="2336800" cy="3556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85" y="1364096"/>
            <a:ext cx="10515600" cy="1325563"/>
          </a:xfrm>
        </p:spPr>
        <p:txBody>
          <a:bodyPr/>
          <a:lstStyle/>
          <a:p>
            <a:r>
              <a:rPr lang="zh-CN" altLang="en-US" dirty="0">
                <a:latin typeface="DengXian" panose="02010600030101010101" pitchFamily="2" charset="-122"/>
                <a:ea typeface="DengXian" panose="02010600030101010101" pitchFamily="2" charset="-122"/>
              </a:rPr>
              <a:t>从单词向量空间到话题向量空间的线性变换</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a:xfrm>
            <a:off x="838200" y="2689659"/>
            <a:ext cx="10515600" cy="4351338"/>
          </a:xfrm>
        </p:spPr>
        <p:txBody>
          <a:bodyPr>
            <a:normAutofit/>
          </a:bodyPr>
          <a:lstStyle/>
          <a:p>
            <a:r>
              <a:rPr lang="ja-JP" altLang="en-US">
                <a:latin typeface="DengXian" panose="02010600030101010101" pitchFamily="2" charset="-122"/>
                <a:ea typeface="DengXian" panose="02010600030101010101" pitchFamily="2" charset="-122"/>
              </a:rPr>
              <a:t>这样一来，在单词向量空间的文本向量</a:t>
            </a:r>
            <a:r>
              <a:rPr lang="zh-CN" altLang="en-US" dirty="0">
                <a:latin typeface="DengXian" panose="02010600030101010101" pitchFamily="2" charset="-122"/>
                <a:ea typeface="DengXian" panose="02010600030101010101" pitchFamily="2" charset="-122"/>
              </a:rPr>
              <a:t> </a:t>
            </a:r>
            <a:r>
              <a:rPr lang="en-US" altLang="zh-CN" dirty="0" err="1">
                <a:latin typeface="DengXian" panose="02010600030101010101" pitchFamily="2" charset="-122"/>
                <a:ea typeface="DengXian" panose="02010600030101010101" pitchFamily="2" charset="-122"/>
              </a:rPr>
              <a:t>x</a:t>
            </a:r>
            <a:r>
              <a:rPr lang="en-US" altLang="zh-CN" baseline="-25000" dirty="0" err="1">
                <a:latin typeface="DengXian" panose="02010600030101010101" pitchFamily="2" charset="-122"/>
                <a:ea typeface="DengXian" panose="02010600030101010101" pitchFamily="2" charset="-122"/>
              </a:rPr>
              <a:t>j</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可以通过它在话题空间中的向量</a:t>
            </a:r>
            <a:r>
              <a:rPr lang="zh-CN" altLang="en-US" dirty="0">
                <a:latin typeface="DengXian" panose="02010600030101010101" pitchFamily="2" charset="-122"/>
                <a:ea typeface="DengXian" panose="02010600030101010101" pitchFamily="2" charset="-122"/>
              </a:rPr>
              <a:t> </a:t>
            </a:r>
            <a:r>
              <a:rPr lang="en-US" altLang="zh-CN" dirty="0" err="1">
                <a:latin typeface="DengXian" panose="02010600030101010101" pitchFamily="2" charset="-122"/>
                <a:ea typeface="DengXian" panose="02010600030101010101" pitchFamily="2" charset="-122"/>
              </a:rPr>
              <a:t>y</a:t>
            </a:r>
            <a:r>
              <a:rPr lang="en-US" altLang="zh-CN" baseline="-25000" dirty="0" err="1">
                <a:latin typeface="DengXian" panose="02010600030101010101" pitchFamily="2" charset="-122"/>
                <a:ea typeface="DengXian" panose="02010600030101010101" pitchFamily="2" charset="-122"/>
              </a:rPr>
              <a:t>j</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近似表示，具体地由</a:t>
            </a:r>
            <a:r>
              <a:rPr lang="en-GB" altLang="ja-JP" dirty="0">
                <a:latin typeface="DengXian" panose="02010600030101010101" pitchFamily="2" charset="-122"/>
                <a:ea typeface="DengXian" panose="02010600030101010101" pitchFamily="2" charset="-122"/>
              </a:rPr>
              <a:t>k</a:t>
            </a:r>
            <a:r>
              <a:rPr lang="ja-JP" altLang="en-US">
                <a:latin typeface="DengXian" panose="02010600030101010101" pitchFamily="2" charset="-122"/>
                <a:ea typeface="DengXian" panose="02010600030101010101" pitchFamily="2" charset="-122"/>
              </a:rPr>
              <a:t>个话题向量以</a:t>
            </a:r>
            <a:r>
              <a:rPr lang="zh-CN" altLang="en-US" dirty="0">
                <a:latin typeface="DengXian" panose="02010600030101010101" pitchFamily="2" charset="-122"/>
                <a:ea typeface="DengXian" panose="02010600030101010101" pitchFamily="2" charset="-122"/>
              </a:rPr>
              <a:t> </a:t>
            </a:r>
            <a:r>
              <a:rPr lang="en-US" altLang="zh-CN" dirty="0" err="1">
                <a:latin typeface="DengXian" panose="02010600030101010101" pitchFamily="2" charset="-122"/>
                <a:ea typeface="DengXian" panose="02010600030101010101" pitchFamily="2" charset="-122"/>
              </a:rPr>
              <a:t>y</a:t>
            </a:r>
            <a:r>
              <a:rPr lang="en-US" altLang="zh-CN" baseline="-25000" dirty="0" err="1">
                <a:latin typeface="DengXian" panose="02010600030101010101" pitchFamily="2" charset="-122"/>
                <a:ea typeface="DengXian" panose="02010600030101010101" pitchFamily="2" charset="-122"/>
              </a:rPr>
              <a:t>j</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为系数的线性组合近似表示</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所以，单词</a:t>
            </a:r>
            <a:r>
              <a:rPr lang="en-US" altLang="zh-CN"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文本矩阵</a:t>
            </a:r>
            <a:r>
              <a:rPr lang="en-US" altLang="zh-CN" dirty="0">
                <a:latin typeface="DengXian" panose="02010600030101010101" pitchFamily="2" charset="-122"/>
                <a:ea typeface="DengXian" panose="02010600030101010101" pitchFamily="2" charset="-122"/>
              </a:rPr>
              <a:t>X</a:t>
            </a:r>
            <a:r>
              <a:rPr lang="ja-JP" altLang="en-US">
                <a:latin typeface="DengXian" panose="02010600030101010101" pitchFamily="2" charset="-122"/>
                <a:ea typeface="DengXian" panose="02010600030101010101" pitchFamily="2" charset="-122"/>
              </a:rPr>
              <a:t>可以近似的表示为单词</a:t>
            </a:r>
            <a:r>
              <a:rPr lang="en-US" altLang="zh-CN"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话题矩阵</a:t>
            </a:r>
            <a:r>
              <a:rPr lang="en-GB" altLang="ja-JP" dirty="0">
                <a:latin typeface="DengXian" panose="02010600030101010101" pitchFamily="2" charset="-122"/>
                <a:ea typeface="DengXian" panose="02010600030101010101" pitchFamily="2" charset="-122"/>
              </a:rPr>
              <a:t>T</a:t>
            </a:r>
            <a:r>
              <a:rPr lang="ja-JP" altLang="en-US">
                <a:latin typeface="DengXian" panose="02010600030101010101" pitchFamily="2" charset="-122"/>
                <a:ea typeface="DengXian" panose="02010600030101010101" pitchFamily="2" charset="-122"/>
              </a:rPr>
              <a:t>与话题一文本矩阵</a:t>
            </a:r>
            <a:r>
              <a:rPr lang="en-GB" altLang="ja-JP" dirty="0">
                <a:latin typeface="DengXian" panose="02010600030101010101" pitchFamily="2" charset="-122"/>
                <a:ea typeface="DengXian" panose="02010600030101010101" pitchFamily="2" charset="-122"/>
              </a:rPr>
              <a:t>Y</a:t>
            </a:r>
            <a:r>
              <a:rPr lang="ja-JP" altLang="en-US">
                <a:latin typeface="DengXian" panose="02010600030101010101" pitchFamily="2" charset="-122"/>
                <a:ea typeface="DengXian" panose="02010600030101010101" pitchFamily="2" charset="-122"/>
              </a:rPr>
              <a:t>的乘积形式。这就是潜在语义分析。</a:t>
            </a:r>
            <a:endParaRPr lang="en-GB" altLang="ja-JP" dirty="0">
              <a:latin typeface="DengXian" panose="02010600030101010101" pitchFamily="2" charset="-122"/>
              <a:ea typeface="DengXian" panose="02010600030101010101" pitchFamily="2" charset="-122"/>
            </a:endParaRPr>
          </a:p>
        </p:txBody>
      </p:sp>
      <p:grpSp>
        <p:nvGrpSpPr>
          <p:cNvPr id="7" name="Group 6"/>
          <p:cNvGrpSpPr/>
          <p:nvPr/>
        </p:nvGrpSpPr>
        <p:grpSpPr>
          <a:xfrm>
            <a:off x="3657600" y="3725376"/>
            <a:ext cx="4876800" cy="477914"/>
            <a:chOff x="3657600" y="3725376"/>
            <a:chExt cx="4876800" cy="477914"/>
          </a:xfrm>
        </p:grpSpPr>
        <p:pic>
          <p:nvPicPr>
            <p:cNvPr id="4" name="Picture 3"/>
            <p:cNvPicPr>
              <a:picLocks noChangeAspect="1"/>
            </p:cNvPicPr>
            <p:nvPr/>
          </p:nvPicPr>
          <p:blipFill>
            <a:blip r:embed="rId1"/>
            <a:stretch>
              <a:fillRect/>
            </a:stretch>
          </p:blipFill>
          <p:spPr>
            <a:xfrm>
              <a:off x="3657600" y="3881872"/>
              <a:ext cx="4876800" cy="266700"/>
            </a:xfrm>
            <a:prstGeom prst="rect">
              <a:avLst/>
            </a:prstGeom>
          </p:spPr>
        </p:pic>
        <p:pic>
          <p:nvPicPr>
            <p:cNvPr id="5" name="Picture 4"/>
            <p:cNvPicPr>
              <a:picLocks noChangeAspect="1"/>
            </p:cNvPicPr>
            <p:nvPr/>
          </p:nvPicPr>
          <p:blipFill>
            <a:blip r:embed="rId2"/>
            <a:stretch>
              <a:fillRect/>
            </a:stretch>
          </p:blipFill>
          <p:spPr>
            <a:xfrm>
              <a:off x="7816440" y="3725376"/>
              <a:ext cx="523773" cy="266700"/>
            </a:xfrm>
            <a:prstGeom prst="rect">
              <a:avLst/>
            </a:prstGeom>
          </p:spPr>
        </p:pic>
        <p:pic>
          <p:nvPicPr>
            <p:cNvPr id="6" name="Picture 5"/>
            <p:cNvPicPr>
              <a:picLocks noChangeAspect="1"/>
            </p:cNvPicPr>
            <p:nvPr/>
          </p:nvPicPr>
          <p:blipFill>
            <a:blip r:embed="rId2"/>
            <a:stretch>
              <a:fillRect/>
            </a:stretch>
          </p:blipFill>
          <p:spPr>
            <a:xfrm>
              <a:off x="7902473" y="4038368"/>
              <a:ext cx="349250" cy="164922"/>
            </a:xfrm>
            <a:prstGeom prst="rect">
              <a:avLst/>
            </a:prstGeom>
          </p:spPr>
        </p:pic>
      </p:grpSp>
      <p:pic>
        <p:nvPicPr>
          <p:cNvPr id="8" name="Picture 7"/>
          <p:cNvPicPr>
            <a:picLocks noChangeAspect="1"/>
          </p:cNvPicPr>
          <p:nvPr/>
        </p:nvPicPr>
        <p:blipFill>
          <a:blip r:embed="rId3"/>
          <a:stretch>
            <a:fillRect/>
          </a:stretch>
        </p:blipFill>
        <p:spPr>
          <a:xfrm>
            <a:off x="5299035" y="5341504"/>
            <a:ext cx="876300" cy="3048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85" y="1364096"/>
            <a:ext cx="10515600" cy="1325563"/>
          </a:xfrm>
        </p:spPr>
        <p:txBody>
          <a:bodyPr/>
          <a:lstStyle/>
          <a:p>
            <a:r>
              <a:rPr lang="zh-CN" altLang="en-US" dirty="0">
                <a:latin typeface="DengXian" panose="02010600030101010101" pitchFamily="2" charset="-122"/>
                <a:ea typeface="DengXian" panose="02010600030101010101" pitchFamily="2" charset="-122"/>
              </a:rPr>
              <a:t>从单词向量空间到话题向量空间的线性变换</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a:xfrm>
            <a:off x="838200" y="2689659"/>
            <a:ext cx="10515600" cy="4351338"/>
          </a:xfrm>
        </p:spPr>
        <p:txBody>
          <a:bodyPr>
            <a:normAutofit/>
          </a:bodyPr>
          <a:lstStyle/>
          <a:p>
            <a:r>
              <a:rPr lang="ja-JP" altLang="en-US">
                <a:latin typeface="DengXian" panose="02010600030101010101" pitchFamily="2" charset="-122"/>
                <a:ea typeface="DengXian" panose="02010600030101010101" pitchFamily="2" charset="-122"/>
              </a:rPr>
              <a:t>直观上</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潜在语义分析是将文本在单词向量空间的表示通过线性变换转换为在话 题向量空间中的表示</a:t>
            </a:r>
            <a:endParaRPr lang="en-GB" altLang="ja-JP" dirty="0">
              <a:latin typeface="DengXian" panose="02010600030101010101" pitchFamily="2" charset="-122"/>
              <a:ea typeface="DengXian" panose="02010600030101010101" pitchFamily="2" charset="-122"/>
            </a:endParaRPr>
          </a:p>
        </p:txBody>
      </p:sp>
      <p:pic>
        <p:nvPicPr>
          <p:cNvPr id="5" name="Picture 4"/>
          <p:cNvPicPr>
            <a:picLocks noChangeAspect="1"/>
          </p:cNvPicPr>
          <p:nvPr/>
        </p:nvPicPr>
        <p:blipFill>
          <a:blip r:embed="rId1"/>
          <a:stretch>
            <a:fillRect/>
          </a:stretch>
        </p:blipFill>
        <p:spPr>
          <a:xfrm>
            <a:off x="3213100" y="3573820"/>
            <a:ext cx="5765800" cy="2941954"/>
          </a:xfrm>
          <a:prstGeom prst="rect">
            <a:avLst/>
          </a:prstGeom>
        </p:spPr>
      </p:pic>
      <p:pic>
        <p:nvPicPr>
          <p:cNvPr id="6" name="Picture 5"/>
          <p:cNvPicPr>
            <a:picLocks noChangeAspect="1"/>
          </p:cNvPicPr>
          <p:nvPr/>
        </p:nvPicPr>
        <p:blipFill>
          <a:blip r:embed="rId1"/>
          <a:stretch>
            <a:fillRect/>
          </a:stretch>
        </p:blipFill>
        <p:spPr>
          <a:xfrm>
            <a:off x="3028835" y="3556000"/>
            <a:ext cx="6134330" cy="312999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85" y="1364096"/>
            <a:ext cx="10515600" cy="1325563"/>
          </a:xfrm>
        </p:spPr>
        <p:txBody>
          <a:bodyPr/>
          <a:lstStyle/>
          <a:p>
            <a:r>
              <a:rPr lang="zh-CN" altLang="en-US" dirty="0">
                <a:latin typeface="DengXian" panose="02010600030101010101" pitchFamily="2" charset="-122"/>
                <a:ea typeface="DengXian" panose="02010600030101010101" pitchFamily="2" charset="-122"/>
              </a:rPr>
              <a:t>从单词向量空间到话题向量空间的线性变换</a:t>
            </a:r>
            <a:endParaRPr lang="zh-CN" altLang="en-US"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2489200" y="3124200"/>
            <a:ext cx="7213600" cy="2794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85" y="1364096"/>
            <a:ext cx="10515600" cy="1325563"/>
          </a:xfrm>
        </p:spPr>
        <p:txBody>
          <a:bodyPr/>
          <a:lstStyle/>
          <a:p>
            <a:r>
              <a:rPr lang="zh-CN" altLang="en-US" dirty="0">
                <a:latin typeface="DengXian" panose="02010600030101010101" pitchFamily="2" charset="-122"/>
                <a:ea typeface="DengXian" panose="02010600030101010101" pitchFamily="2" charset="-122"/>
              </a:rPr>
              <a:t>从单词向量空间到话题向量空间的线性变换</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a:xfrm>
            <a:off x="838200" y="2689659"/>
            <a:ext cx="10515600" cy="4351338"/>
          </a:xfrm>
        </p:spPr>
        <p:txBody>
          <a:bodyPr>
            <a:normAutofit/>
          </a:bodyPr>
          <a:lstStyle/>
          <a:p>
            <a:r>
              <a:rPr lang="ja-JP" altLang="en-US">
                <a:latin typeface="DengXian" panose="02010600030101010101" pitchFamily="2" charset="-122"/>
                <a:ea typeface="DengXian" panose="02010600030101010101" pitchFamily="2" charset="-122"/>
              </a:rPr>
              <a:t>在原始的单词向量空间中，两个文本</a:t>
            </a:r>
            <a:r>
              <a:rPr lang="zh-CN" altLang="en-US" dirty="0">
                <a:latin typeface="DengXian" panose="02010600030101010101" pitchFamily="2" charset="-122"/>
                <a:ea typeface="DengXian" panose="02010600030101010101" pitchFamily="2" charset="-122"/>
              </a:rPr>
              <a:t> </a:t>
            </a:r>
            <a:r>
              <a:rPr lang="en-GB" altLang="ja-JP" dirty="0">
                <a:latin typeface="DengXian" panose="02010600030101010101" pitchFamily="2" charset="-122"/>
                <a:ea typeface="DengXian" panose="02010600030101010101" pitchFamily="2" charset="-122"/>
              </a:rPr>
              <a:t>d</a:t>
            </a:r>
            <a:r>
              <a:rPr lang="en-GB" altLang="ja-JP" baseline="-25000" dirty="0">
                <a:latin typeface="DengXian" panose="02010600030101010101" pitchFamily="2" charset="-122"/>
                <a:ea typeface="DengXian" panose="02010600030101010101" pitchFamily="2" charset="-122"/>
              </a:rPr>
              <a:t>i</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与</a:t>
            </a:r>
            <a:r>
              <a:rPr lang="zh-CN" altLang="en-US" dirty="0">
                <a:latin typeface="DengXian" panose="02010600030101010101" pitchFamily="2" charset="-122"/>
                <a:ea typeface="DengXian" panose="02010600030101010101" pitchFamily="2" charset="-122"/>
              </a:rPr>
              <a:t> </a:t>
            </a:r>
            <a:r>
              <a:rPr lang="en-US" altLang="zh-CN" dirty="0" err="1">
                <a:latin typeface="DengXian" panose="02010600030101010101" pitchFamily="2" charset="-122"/>
                <a:ea typeface="DengXian" panose="02010600030101010101" pitchFamily="2" charset="-122"/>
              </a:rPr>
              <a:t>d</a:t>
            </a:r>
            <a:r>
              <a:rPr lang="en-US" altLang="zh-CN" baseline="-25000" dirty="0" err="1">
                <a:latin typeface="DengXian" panose="02010600030101010101" pitchFamily="2" charset="-122"/>
                <a:ea typeface="DengXian" panose="02010600030101010101" pitchFamily="2" charset="-122"/>
              </a:rPr>
              <a:t>j</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的相似度可以由对应的向量的内积 表示，即</a:t>
            </a:r>
            <a:r>
              <a:rPr lang="en-GB" altLang="ja-JP" dirty="0">
                <a:latin typeface="DengXian" panose="02010600030101010101" pitchFamily="2" charset="-122"/>
                <a:ea typeface="DengXian" panose="02010600030101010101" pitchFamily="2" charset="-122"/>
              </a:rPr>
              <a:t>x</a:t>
            </a:r>
            <a:r>
              <a:rPr lang="en-GB" altLang="ja-JP" baseline="-25000" dirty="0">
                <a:latin typeface="DengXian" panose="02010600030101010101" pitchFamily="2" charset="-122"/>
                <a:ea typeface="DengXian" panose="02010600030101010101" pitchFamily="2" charset="-122"/>
              </a:rPr>
              <a:t>i</a:t>
            </a:r>
            <a:r>
              <a:rPr lang="ja-JP" altLang="en-GB">
                <a:latin typeface="DengXian" panose="02010600030101010101" pitchFamily="2" charset="-122"/>
                <a:ea typeface="DengXian" panose="02010600030101010101" pitchFamily="2" charset="-122"/>
              </a:rPr>
              <a:t>・ </a:t>
            </a:r>
            <a:r>
              <a:rPr lang="en-GB" altLang="ja-JP" dirty="0" err="1">
                <a:latin typeface="DengXian" panose="02010600030101010101" pitchFamily="2" charset="-122"/>
                <a:ea typeface="DengXian" panose="02010600030101010101" pitchFamily="2" charset="-122"/>
              </a:rPr>
              <a:t>x</a:t>
            </a:r>
            <a:r>
              <a:rPr lang="en-GB" altLang="ja-JP" baseline="-25000" dirty="0" err="1">
                <a:latin typeface="DengXian" panose="02010600030101010101" pitchFamily="2" charset="-122"/>
                <a:ea typeface="DengXian" panose="02010600030101010101" pitchFamily="2" charset="-122"/>
              </a:rPr>
              <a:t>j</a:t>
            </a:r>
            <a:r>
              <a:rPr lang="ja-JP" altLang="en-GB">
                <a:latin typeface="DengXian" panose="02010600030101010101" pitchFamily="2" charset="-122"/>
                <a:ea typeface="DengXian" panose="02010600030101010101" pitchFamily="2" charset="-122"/>
              </a:rPr>
              <a:t>。</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经过潜在语义分析之后，在话题向量空间中，两个文本</a:t>
            </a:r>
            <a:r>
              <a:rPr lang="zh-CN" altLang="en-US" dirty="0">
                <a:latin typeface="DengXian" panose="02010600030101010101" pitchFamily="2" charset="-122"/>
                <a:ea typeface="DengXian" panose="02010600030101010101" pitchFamily="2" charset="-122"/>
              </a:rPr>
              <a:t> </a:t>
            </a:r>
            <a:r>
              <a:rPr lang="en-GB" altLang="ja-JP" dirty="0">
                <a:latin typeface="DengXian" panose="02010600030101010101" pitchFamily="2" charset="-122"/>
                <a:ea typeface="DengXian" panose="02010600030101010101" pitchFamily="2" charset="-122"/>
              </a:rPr>
              <a:t>d</a:t>
            </a:r>
            <a:r>
              <a:rPr lang="en-GB" altLang="ja-JP" baseline="-25000" dirty="0">
                <a:latin typeface="DengXian" panose="02010600030101010101" pitchFamily="2" charset="-122"/>
                <a:ea typeface="DengXian" panose="02010600030101010101" pitchFamily="2" charset="-122"/>
              </a:rPr>
              <a:t>i</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与</a:t>
            </a:r>
            <a:r>
              <a:rPr lang="zh-CN" altLang="en-US" dirty="0">
                <a:latin typeface="DengXian" panose="02010600030101010101" pitchFamily="2" charset="-122"/>
                <a:ea typeface="DengXian" panose="02010600030101010101" pitchFamily="2" charset="-122"/>
              </a:rPr>
              <a:t> </a:t>
            </a:r>
            <a:r>
              <a:rPr lang="en-US" altLang="zh-CN" dirty="0" err="1">
                <a:latin typeface="DengXian" panose="02010600030101010101" pitchFamily="2" charset="-122"/>
                <a:ea typeface="DengXian" panose="02010600030101010101" pitchFamily="2" charset="-122"/>
              </a:rPr>
              <a:t>d</a:t>
            </a:r>
            <a:r>
              <a:rPr lang="en-US" altLang="zh-CN" baseline="-25000" dirty="0" err="1">
                <a:latin typeface="DengXian" panose="02010600030101010101" pitchFamily="2" charset="-122"/>
                <a:ea typeface="DengXian" panose="02010600030101010101" pitchFamily="2" charset="-122"/>
              </a:rPr>
              <a:t>j</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的相似度可以由对应的向量的内积即</a:t>
            </a:r>
            <a:r>
              <a:rPr lang="zh-CN" altLang="en-US" dirty="0">
                <a:latin typeface="DengXian" panose="02010600030101010101" pitchFamily="2" charset="-122"/>
                <a:ea typeface="DengXian" panose="02010600030101010101" pitchFamily="2" charset="-122"/>
              </a:rPr>
              <a:t> </a:t>
            </a:r>
            <a:r>
              <a:rPr lang="en-GB" altLang="ja-JP" dirty="0" err="1">
                <a:latin typeface="DengXian" panose="02010600030101010101" pitchFamily="2" charset="-122"/>
                <a:ea typeface="DengXian" panose="02010600030101010101" pitchFamily="2" charset="-122"/>
              </a:rPr>
              <a:t>y</a:t>
            </a:r>
            <a:r>
              <a:rPr lang="en-GB" altLang="ja-JP" baseline="-25000" dirty="0" err="1">
                <a:latin typeface="DengXian" panose="02010600030101010101" pitchFamily="2" charset="-122"/>
                <a:ea typeface="DengXian" panose="02010600030101010101" pitchFamily="2" charset="-122"/>
              </a:rPr>
              <a:t>i</a:t>
            </a:r>
            <a:r>
              <a:rPr lang="ja-JP" altLang="en-GB">
                <a:latin typeface="DengXian" panose="02010600030101010101" pitchFamily="2" charset="-122"/>
                <a:ea typeface="DengXian" panose="02010600030101010101" pitchFamily="2" charset="-122"/>
              </a:rPr>
              <a:t>・ </a:t>
            </a:r>
            <a:r>
              <a:rPr lang="en-GB" altLang="ja-JP" dirty="0" err="1">
                <a:latin typeface="DengXian" panose="02010600030101010101" pitchFamily="2" charset="-122"/>
                <a:ea typeface="DengXian" panose="02010600030101010101" pitchFamily="2" charset="-122"/>
              </a:rPr>
              <a:t>y</a:t>
            </a:r>
            <a:r>
              <a:rPr lang="en-GB" altLang="ja-JP" baseline="-25000" dirty="0" err="1">
                <a:latin typeface="DengXian" panose="02010600030101010101" pitchFamily="2" charset="-122"/>
                <a:ea typeface="DengXian" panose="02010600030101010101" pitchFamily="2" charset="-122"/>
              </a:rPr>
              <a:t>j</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表示。 </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要进行潜在语义分析，需要同时决定两部分的内容，一是话题向量空间</a:t>
            </a:r>
            <a:r>
              <a:rPr lang="en-GB" altLang="ja-JP" dirty="0">
                <a:latin typeface="DengXian" panose="02010600030101010101" pitchFamily="2" charset="-122"/>
                <a:ea typeface="DengXian" panose="02010600030101010101" pitchFamily="2" charset="-122"/>
              </a:rPr>
              <a:t>T</a:t>
            </a:r>
            <a:r>
              <a:rPr lang="ja-JP" altLang="en-GB">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二是文本在话题空间的表示</a:t>
            </a:r>
            <a:r>
              <a:rPr lang="en-US" altLang="zh-CN" dirty="0">
                <a:latin typeface="DengXian" panose="02010600030101010101" pitchFamily="2" charset="-122"/>
                <a:ea typeface="DengXian" panose="02010600030101010101" pitchFamily="2" charset="-122"/>
              </a:rPr>
              <a:t>Y</a:t>
            </a:r>
            <a:r>
              <a:rPr lang="zh-CN" altLang="en-US" dirty="0">
                <a:latin typeface="DengXian" panose="02010600030101010101" pitchFamily="2" charset="-122"/>
                <a:ea typeface="DengXian" panose="02010600030101010101" pitchFamily="2" charset="-122"/>
              </a:rPr>
              <a:t>， 使两者的乘积是原始矩阵数据的近似，而这一结果完全从话题</a:t>
            </a:r>
            <a:r>
              <a:rPr lang="en-US" altLang="zh-CN" dirty="0">
                <a:latin typeface="DengXian" panose="02010600030101010101" pitchFamily="2" charset="-122"/>
                <a:ea typeface="DengXian" panose="02010600030101010101" pitchFamily="2" charset="-122"/>
              </a:rPr>
              <a:t>-</a:t>
            </a:r>
            <a:r>
              <a:rPr lang="zh-CN" altLang="en-US" dirty="0">
                <a:latin typeface="DengXian" panose="02010600030101010101" pitchFamily="2" charset="-122"/>
                <a:ea typeface="DengXian" panose="02010600030101010101" pitchFamily="2" charset="-122"/>
              </a:rPr>
              <a:t>文本矩阵的信息中获得</a:t>
            </a:r>
            <a:endParaRPr lang="en-GB" altLang="ja-JP" dirty="0">
              <a:latin typeface="DengXian" panose="02010600030101010101" pitchFamily="2" charset="-122"/>
              <a:ea typeface="DengXian"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潜在语义分析算法</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a:bodyPr>
          <a:lstStyle/>
          <a:p>
            <a:r>
              <a:rPr lang="ja-JP" altLang="en-US">
                <a:latin typeface="DengXian" panose="02010600030101010101" pitchFamily="2" charset="-122"/>
                <a:ea typeface="DengXian" panose="02010600030101010101" pitchFamily="2" charset="-122"/>
              </a:rPr>
              <a:t>潜在语义分析利用矩阵奇异值分解</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潜在语义对单词</a:t>
            </a:r>
            <a:r>
              <a:rPr lang="en-US" altLang="zh-CN"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文本矩阵进行奇异值分解， 将其左矩阵作为话题向量空间，将其对角矩阵与右矩阵的乘积作为文本在话题向量空间的表示。</a:t>
            </a:r>
            <a:endParaRPr lang="en-GB" altLang="ja-JP" dirty="0">
              <a:latin typeface="DengXian" panose="02010600030101010101" pitchFamily="2" charset="-122"/>
              <a:ea typeface="DengXian"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矩阵奇异值分解算法</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a:bodyPr>
          <a:lstStyle/>
          <a:p>
            <a:r>
              <a:rPr lang="zh-CN" altLang="en-US" dirty="0">
                <a:latin typeface="DengXian" panose="02010600030101010101" pitchFamily="2" charset="-122"/>
                <a:ea typeface="DengXian" panose="02010600030101010101" pitchFamily="2" charset="-122"/>
              </a:rPr>
              <a:t>（</a:t>
            </a:r>
            <a:r>
              <a:rPr lang="en-US" altLang="zh-CN" dirty="0">
                <a:latin typeface="DengXian" panose="02010600030101010101" pitchFamily="2" charset="-122"/>
                <a:ea typeface="DengXian" panose="02010600030101010101" pitchFamily="2" charset="-122"/>
              </a:rPr>
              <a:t>1</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单词</a:t>
            </a:r>
            <a:r>
              <a:rPr lang="en-US" altLang="zh-CN"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文本矩阵</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给定文本集合</a:t>
            </a:r>
            <a:r>
              <a:rPr lang="en-GB" altLang="ja-JP"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和单词集合</a:t>
            </a:r>
            <a:r>
              <a:rPr lang="en-GB" altLang="ja-JP" dirty="0">
                <a:latin typeface="DengXian" panose="02010600030101010101" pitchFamily="2" charset="-122"/>
                <a:ea typeface="DengXian" panose="02010600030101010101" pitchFamily="2" charset="-122"/>
              </a:rPr>
              <a:t>			</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。潜在语 </a:t>
            </a:r>
            <a:endParaRPr lang="ja-JP" altLang="en-US">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义分析首先将这些数据表成一个单词</a:t>
            </a:r>
            <a:r>
              <a:rPr lang="en-US" altLang="zh-CN"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文本矩阵</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3386529" y="3386190"/>
            <a:ext cx="2070100" cy="279400"/>
          </a:xfrm>
          <a:prstGeom prst="rect">
            <a:avLst/>
          </a:prstGeom>
        </p:spPr>
      </p:pic>
      <p:pic>
        <p:nvPicPr>
          <p:cNvPr id="5" name="Picture 4"/>
          <p:cNvPicPr>
            <a:picLocks noChangeAspect="1"/>
          </p:cNvPicPr>
          <p:nvPr/>
        </p:nvPicPr>
        <p:blipFill>
          <a:blip r:embed="rId2"/>
          <a:stretch>
            <a:fillRect/>
          </a:stretch>
        </p:blipFill>
        <p:spPr>
          <a:xfrm>
            <a:off x="7350166" y="3305610"/>
            <a:ext cx="2336800" cy="406400"/>
          </a:xfrm>
          <a:prstGeom prst="rect">
            <a:avLst/>
          </a:prstGeom>
        </p:spPr>
      </p:pic>
      <p:pic>
        <p:nvPicPr>
          <p:cNvPr id="6" name="Picture 5"/>
          <p:cNvPicPr>
            <a:picLocks noChangeAspect="1"/>
          </p:cNvPicPr>
          <p:nvPr/>
        </p:nvPicPr>
        <p:blipFill>
          <a:blip r:embed="rId3"/>
          <a:stretch>
            <a:fillRect/>
          </a:stretch>
        </p:blipFill>
        <p:spPr>
          <a:xfrm>
            <a:off x="3761179" y="4273973"/>
            <a:ext cx="3390900" cy="17526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矩阵奇异值分解算法</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a:bodyPr>
          <a:lstStyle/>
          <a:p>
            <a:r>
              <a:rPr lang="zh-CN" altLang="en-US" dirty="0">
                <a:latin typeface="DengXian" panose="02010600030101010101" pitchFamily="2" charset="-122"/>
                <a:ea typeface="DengXian" panose="02010600030101010101" pitchFamily="2" charset="-122"/>
              </a:rPr>
              <a:t>（</a:t>
            </a:r>
            <a:r>
              <a:rPr lang="en-US" altLang="zh-CN" dirty="0">
                <a:latin typeface="DengXian" panose="02010600030101010101" pitchFamily="2" charset="-122"/>
                <a:ea typeface="DengXian" panose="02010600030101010101" pitchFamily="2" charset="-122"/>
              </a:rPr>
              <a:t>2</a:t>
            </a:r>
            <a:r>
              <a:rPr lang="zh-CN" altLang="en-US" dirty="0">
                <a:latin typeface="DengXian" panose="02010600030101010101" pitchFamily="2" charset="-122"/>
                <a:ea typeface="DengXian" panose="02010600030101010101" pitchFamily="2" charset="-122"/>
              </a:rPr>
              <a:t>）截断奇异值分解</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潜在语义分析根据确定的话题个数</a:t>
            </a:r>
            <a:r>
              <a:rPr lang="en-GB" altLang="ja-JP" dirty="0">
                <a:latin typeface="DengXian" panose="02010600030101010101" pitchFamily="2" charset="-122"/>
                <a:ea typeface="DengXian" panose="02010600030101010101" pitchFamily="2" charset="-122"/>
              </a:rPr>
              <a:t>k</a:t>
            </a:r>
            <a:r>
              <a:rPr lang="ja-JP" altLang="en-US">
                <a:latin typeface="DengXian" panose="02010600030101010101" pitchFamily="2" charset="-122"/>
                <a:ea typeface="DengXian" panose="02010600030101010101" pitchFamily="2" charset="-122"/>
              </a:rPr>
              <a:t>对单词</a:t>
            </a:r>
            <a:r>
              <a:rPr lang="en-US" altLang="zh-CN"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文本矩阵</a:t>
            </a:r>
            <a:r>
              <a:rPr lang="en-US" altLang="zh-CN" dirty="0">
                <a:latin typeface="DengXian" panose="02010600030101010101" pitchFamily="2" charset="-122"/>
                <a:ea typeface="DengXian" panose="02010600030101010101" pitchFamily="2" charset="-122"/>
              </a:rPr>
              <a:t>X</a:t>
            </a:r>
            <a:r>
              <a:rPr lang="ja-JP" altLang="en-US">
                <a:latin typeface="DengXian" panose="02010600030101010101" pitchFamily="2" charset="-122"/>
                <a:ea typeface="DengXian" panose="02010600030101010101" pitchFamily="2" charset="-122"/>
              </a:rPr>
              <a:t>进行截断奇异值分解</a:t>
            </a:r>
            <a:endParaRPr lang="en-GB" altLang="ja-JP"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2641600" y="4190867"/>
            <a:ext cx="6908800" cy="17653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矩阵奇异值分解算法</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a:bodyPr>
          <a:lstStyle/>
          <a:p>
            <a:r>
              <a:rPr lang="zh-CN" altLang="en-US" dirty="0">
                <a:latin typeface="DengXian" panose="02010600030101010101" pitchFamily="2" charset="-122"/>
                <a:ea typeface="DengXian" panose="02010600030101010101" pitchFamily="2" charset="-122"/>
              </a:rPr>
              <a:t>（</a:t>
            </a:r>
            <a:r>
              <a:rPr lang="en-US" altLang="zh-CN" dirty="0">
                <a:latin typeface="DengXian" panose="02010600030101010101" pitchFamily="2" charset="-122"/>
                <a:ea typeface="DengXian" panose="02010600030101010101" pitchFamily="2" charset="-122"/>
              </a:rPr>
              <a:t>3</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话题向量空间</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在单词一文本矩阵</a:t>
            </a:r>
            <a:r>
              <a:rPr lang="en-US" altLang="zh-CN" dirty="0">
                <a:latin typeface="DengXian" panose="02010600030101010101" pitchFamily="2" charset="-122"/>
                <a:ea typeface="DengXian" panose="02010600030101010101" pitchFamily="2" charset="-122"/>
              </a:rPr>
              <a:t>X</a:t>
            </a:r>
            <a:r>
              <a:rPr lang="ja-JP" altLang="en-US">
                <a:latin typeface="DengXian" panose="02010600030101010101" pitchFamily="2" charset="-122"/>
                <a:ea typeface="DengXian" panose="02010600030101010101" pitchFamily="2" charset="-122"/>
              </a:rPr>
              <a:t>的截断奇异值分解式中，矩阵</a:t>
            </a:r>
            <a:r>
              <a:rPr lang="en-GB" altLang="ja-JP" dirty="0" err="1">
                <a:latin typeface="DengXian" panose="02010600030101010101" pitchFamily="2" charset="-122"/>
                <a:ea typeface="DengXian" panose="02010600030101010101" pitchFamily="2" charset="-122"/>
              </a:rPr>
              <a:t>U</a:t>
            </a:r>
            <a:r>
              <a:rPr lang="en-GB" altLang="ja-JP" baseline="-25000" dirty="0" err="1">
                <a:latin typeface="DengXian" panose="02010600030101010101" pitchFamily="2" charset="-122"/>
                <a:ea typeface="DengXian" panose="02010600030101010101" pitchFamily="2" charset="-122"/>
              </a:rPr>
              <a:t>k</a:t>
            </a:r>
            <a:r>
              <a:rPr lang="ja-JP" altLang="en-US">
                <a:latin typeface="DengXian" panose="02010600030101010101" pitchFamily="2" charset="-122"/>
                <a:ea typeface="DengXian" panose="02010600030101010101" pitchFamily="2" charset="-122"/>
              </a:rPr>
              <a:t>的每一个列向量 </a:t>
            </a:r>
            <a:r>
              <a:rPr lang="en-GB" altLang="ja-JP"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表示一个话题，称为话题向量。由这</a:t>
            </a:r>
            <a:r>
              <a:rPr lang="en-GB" altLang="ja-JP" dirty="0">
                <a:latin typeface="DengXian" panose="02010600030101010101" pitchFamily="2" charset="-122"/>
                <a:ea typeface="DengXian" panose="02010600030101010101" pitchFamily="2" charset="-122"/>
              </a:rPr>
              <a:t>k</a:t>
            </a:r>
            <a:r>
              <a:rPr lang="ja-JP" altLang="en-US">
                <a:latin typeface="DengXian" panose="02010600030101010101" pitchFamily="2" charset="-122"/>
                <a:ea typeface="DengXian" panose="02010600030101010101" pitchFamily="2" charset="-122"/>
              </a:rPr>
              <a:t>个话题向量张成一个子空间</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称为话题向量空间</a:t>
            </a:r>
            <a:endParaRPr lang="en-GB" altLang="ja-JP" dirty="0">
              <a:latin typeface="DengXian" panose="02010600030101010101" pitchFamily="2" charset="-122"/>
              <a:ea typeface="DengXian" panose="02010600030101010101" pitchFamily="2" charset="-122"/>
            </a:endParaRPr>
          </a:p>
        </p:txBody>
      </p:sp>
      <p:pic>
        <p:nvPicPr>
          <p:cNvPr id="5" name="Picture 4"/>
          <p:cNvPicPr>
            <a:picLocks noChangeAspect="1"/>
          </p:cNvPicPr>
          <p:nvPr/>
        </p:nvPicPr>
        <p:blipFill>
          <a:blip r:embed="rId1"/>
          <a:stretch>
            <a:fillRect/>
          </a:stretch>
        </p:blipFill>
        <p:spPr>
          <a:xfrm>
            <a:off x="1956859" y="3773382"/>
            <a:ext cx="1606550" cy="293370"/>
          </a:xfrm>
          <a:prstGeom prst="rect">
            <a:avLst/>
          </a:prstGeom>
        </p:spPr>
      </p:pic>
      <p:pic>
        <p:nvPicPr>
          <p:cNvPr id="6" name="Picture 5"/>
          <p:cNvPicPr>
            <a:picLocks noChangeAspect="1"/>
          </p:cNvPicPr>
          <p:nvPr/>
        </p:nvPicPr>
        <p:blipFill>
          <a:blip r:embed="rId2"/>
          <a:stretch>
            <a:fillRect/>
          </a:stretch>
        </p:blipFill>
        <p:spPr>
          <a:xfrm>
            <a:off x="4270335" y="4433888"/>
            <a:ext cx="2933700" cy="5842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矩阵奇异值分解算法</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a:bodyPr>
          <a:lstStyle/>
          <a:p>
            <a:r>
              <a:rPr lang="zh-CN" altLang="en-US" dirty="0">
                <a:latin typeface="DengXian" panose="02010600030101010101" pitchFamily="2" charset="-122"/>
                <a:ea typeface="DengXian" panose="02010600030101010101" pitchFamily="2" charset="-122"/>
              </a:rPr>
              <a:t>（</a:t>
            </a:r>
            <a:r>
              <a:rPr lang="en-US" altLang="zh-CN" dirty="0">
                <a:latin typeface="DengXian" panose="02010600030101010101" pitchFamily="2" charset="-122"/>
                <a:ea typeface="DengXian" panose="02010600030101010101" pitchFamily="2" charset="-122"/>
              </a:rPr>
              <a:t>4</a:t>
            </a:r>
            <a:r>
              <a:rPr lang="zh-CN" altLang="en-US" dirty="0">
                <a:latin typeface="DengXian" panose="02010600030101010101" pitchFamily="2" charset="-122"/>
                <a:ea typeface="DengXian" panose="02010600030101010101" pitchFamily="2" charset="-122"/>
              </a:rPr>
              <a:t>） 文本的话题空间表示</a:t>
            </a:r>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有了话题向量空间，接着考虑文本在话题空间的表示</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pPr marL="0" indent="0">
              <a:buNone/>
            </a:pPr>
            <a:r>
              <a:rPr lang="en-GB" altLang="ja-JP" dirty="0">
                <a:latin typeface="DengXian" panose="02010600030101010101" pitchFamily="2" charset="-122"/>
                <a:ea typeface="DengXian" panose="02010600030101010101" pitchFamily="2" charset="-122"/>
              </a:rPr>
              <a:t>							</a:t>
            </a:r>
            <a:r>
              <a:rPr lang="ja-JP" altLang="en-GB">
                <a:latin typeface="DengXian" panose="02010600030101010101" pitchFamily="2" charset="-122"/>
                <a:ea typeface="DengXian" panose="02010600030101010101" pitchFamily="2" charset="-122"/>
              </a:rPr>
              <a:t>其中</a:t>
            </a:r>
            <a:endParaRPr lang="en-GB" altLang="ja-JP"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694267" y="3429000"/>
            <a:ext cx="6231466" cy="3077992"/>
          </a:xfrm>
          <a:prstGeom prst="rect">
            <a:avLst/>
          </a:prstGeom>
        </p:spPr>
      </p:pic>
      <p:pic>
        <p:nvPicPr>
          <p:cNvPr id="5" name="Picture 4"/>
          <p:cNvPicPr>
            <a:picLocks noChangeAspect="1"/>
          </p:cNvPicPr>
          <p:nvPr/>
        </p:nvPicPr>
        <p:blipFill rotWithShape="1">
          <a:blip r:embed="rId2"/>
          <a:srcRect l="7592"/>
          <a:stretch>
            <a:fillRect/>
          </a:stretch>
        </p:blipFill>
        <p:spPr>
          <a:xfrm>
            <a:off x="8144933" y="4095750"/>
            <a:ext cx="3567682" cy="20447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潜在语义分析</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Autofit/>
          </a:bodyPr>
          <a:lstStyle/>
          <a:p>
            <a:r>
              <a:rPr lang="ja-JP" altLang="en-US" sz="2200">
                <a:latin typeface="DengXian" panose="02010600030101010101" pitchFamily="2" charset="-122"/>
                <a:ea typeface="DengXian" panose="02010600030101010101" pitchFamily="2" charset="-122"/>
              </a:rPr>
              <a:t>潜在语义分析使用的是非概率的话题分析模型。</a:t>
            </a:r>
            <a:endParaRPr lang="en-GB" altLang="ja-JP" sz="2200" dirty="0">
              <a:latin typeface="DengXian" panose="02010600030101010101" pitchFamily="2" charset="-122"/>
              <a:ea typeface="DengXian" panose="02010600030101010101" pitchFamily="2" charset="-122"/>
            </a:endParaRPr>
          </a:p>
          <a:p>
            <a:endParaRPr lang="en-GB" altLang="ja-JP" sz="2200" dirty="0">
              <a:latin typeface="DengXian" panose="02010600030101010101" pitchFamily="2" charset="-122"/>
              <a:ea typeface="DengXian" panose="02010600030101010101" pitchFamily="2" charset="-122"/>
            </a:endParaRPr>
          </a:p>
          <a:p>
            <a:r>
              <a:rPr lang="ja-JP" altLang="en-US" sz="2200">
                <a:latin typeface="DengXian" panose="02010600030101010101" pitchFamily="2" charset="-122"/>
                <a:ea typeface="DengXian" panose="02010600030101010101" pitchFamily="2" charset="-122"/>
              </a:rPr>
              <a:t>具体地，将文本集合表示为单词</a:t>
            </a:r>
            <a:r>
              <a:rPr lang="en-US" altLang="zh-CN" sz="2200" dirty="0">
                <a:latin typeface="DengXian" panose="02010600030101010101" pitchFamily="2" charset="-122"/>
                <a:ea typeface="DengXian" panose="02010600030101010101" pitchFamily="2" charset="-122"/>
              </a:rPr>
              <a:t>-</a:t>
            </a:r>
            <a:r>
              <a:rPr lang="ja-JP" altLang="en-US" sz="2200">
                <a:latin typeface="DengXian" panose="02010600030101010101" pitchFamily="2" charset="-122"/>
                <a:ea typeface="DengXian" panose="02010600030101010101" pitchFamily="2" charset="-122"/>
              </a:rPr>
              <a:t>文本矩阵，对单词</a:t>
            </a:r>
            <a:r>
              <a:rPr lang="en-US" altLang="zh-CN" sz="2200" dirty="0">
                <a:latin typeface="DengXian" panose="02010600030101010101" pitchFamily="2" charset="-122"/>
                <a:ea typeface="DengXian" panose="02010600030101010101" pitchFamily="2" charset="-122"/>
              </a:rPr>
              <a:t>-</a:t>
            </a:r>
            <a:r>
              <a:rPr lang="ja-JP" altLang="en-US" sz="2200">
                <a:latin typeface="DengXian" panose="02010600030101010101" pitchFamily="2" charset="-122"/>
                <a:ea typeface="DengXian" panose="02010600030101010101" pitchFamily="2" charset="-122"/>
              </a:rPr>
              <a:t>文本矩阵进行奇异值分解，从而得到话题向量空间，以及文 在话题向量空间的表示。</a:t>
            </a:r>
            <a:endParaRPr lang="en-GB" altLang="ja-JP" sz="2200" dirty="0">
              <a:latin typeface="DengXian" panose="02010600030101010101" pitchFamily="2" charset="-122"/>
              <a:ea typeface="DengXian" panose="02010600030101010101" pitchFamily="2" charset="-122"/>
            </a:endParaRPr>
          </a:p>
          <a:p>
            <a:endParaRPr lang="en-GB" altLang="ja-JP" sz="2200" dirty="0">
              <a:latin typeface="DengXian" panose="02010600030101010101" pitchFamily="2" charset="-122"/>
              <a:ea typeface="DengXian" panose="02010600030101010101" pitchFamily="2" charset="-122"/>
            </a:endParaRPr>
          </a:p>
          <a:p>
            <a:r>
              <a:rPr lang="ja-JP" altLang="en-US" sz="2200">
                <a:latin typeface="DengXian" panose="02010600030101010101" pitchFamily="2" charset="-122"/>
                <a:ea typeface="DengXian" panose="02010600030101010101" pitchFamily="2" charset="-122"/>
              </a:rPr>
              <a:t>奇异值分解特点是分解的矩阵正交</a:t>
            </a:r>
            <a:endParaRPr lang="en-GB" altLang="ja-JP" sz="2200" dirty="0">
              <a:latin typeface="DengXian" panose="02010600030101010101" pitchFamily="2" charset="-122"/>
              <a:ea typeface="DengXian" panose="02010600030101010101" pitchFamily="2" charset="-122"/>
            </a:endParaRPr>
          </a:p>
          <a:p>
            <a:endParaRPr lang="en-GB" altLang="ja-JP" sz="2200" dirty="0">
              <a:latin typeface="DengXian" panose="02010600030101010101" pitchFamily="2" charset="-122"/>
              <a:ea typeface="DengXian" panose="02010600030101010101" pitchFamily="2" charset="-122"/>
            </a:endParaRPr>
          </a:p>
          <a:p>
            <a:r>
              <a:rPr lang="ja-JP" altLang="en-US" sz="2200">
                <a:latin typeface="DengXian" panose="02010600030101010101" pitchFamily="2" charset="-122"/>
                <a:ea typeface="DengXian" panose="02010600030101010101" pitchFamily="2" charset="-122"/>
              </a:rPr>
              <a:t>非负矩阵分解（</a:t>
            </a:r>
            <a:r>
              <a:rPr lang="en-GB" altLang="zh-CN" sz="2200" dirty="0">
                <a:latin typeface="DengXian" panose="02010600030101010101" pitchFamily="2" charset="-122"/>
                <a:ea typeface="DengXian" panose="02010600030101010101" pitchFamily="2" charset="-122"/>
              </a:rPr>
              <a:t>non-negative matrix factorization, NMF</a:t>
            </a:r>
            <a:r>
              <a:rPr lang="zh-CN" altLang="en-GB" sz="2200" dirty="0">
                <a:latin typeface="DengXian" panose="02010600030101010101" pitchFamily="2" charset="-122"/>
                <a:ea typeface="DengXian" panose="02010600030101010101" pitchFamily="2" charset="-122"/>
              </a:rPr>
              <a:t>）</a:t>
            </a:r>
            <a:r>
              <a:rPr lang="ja-JP" altLang="en-US" sz="2200">
                <a:latin typeface="DengXian" panose="02010600030101010101" pitchFamily="2" charset="-122"/>
                <a:ea typeface="DengXian" panose="02010600030101010101" pitchFamily="2" charset="-122"/>
              </a:rPr>
              <a:t>是另一种矩阵的因子分解方法，其特点是分解的矩阵非负</a:t>
            </a:r>
            <a:endParaRPr lang="en-GB" altLang="ja-JP" sz="2200" dirty="0">
              <a:latin typeface="DengXian" panose="02010600030101010101" pitchFamily="2" charset="-122"/>
              <a:ea typeface="DengXian" panose="02010600030101010101" pitchFamily="2" charset="-122"/>
            </a:endParaRPr>
          </a:p>
          <a:p>
            <a:endParaRPr lang="en-GB" altLang="ja-JP" sz="2200" dirty="0">
              <a:latin typeface="DengXian" panose="02010600030101010101" pitchFamily="2" charset="-122"/>
              <a:ea typeface="DengXian" panose="02010600030101010101" pitchFamily="2" charset="-122"/>
            </a:endParaRPr>
          </a:p>
          <a:p>
            <a:r>
              <a:rPr lang="ja-JP" altLang="en-US" sz="2200">
                <a:latin typeface="DengXian" panose="02010600030101010101" pitchFamily="2" charset="-122"/>
                <a:ea typeface="DengXian" panose="02010600030101010101" pitchFamily="2" charset="-122"/>
              </a:rPr>
              <a:t>非负矩阵分解也可以用于话题分析</a:t>
            </a:r>
            <a:endParaRPr lang="en-GB" altLang="zh-CN" sz="2200" dirty="0">
              <a:latin typeface="DengXian" panose="02010600030101010101" pitchFamily="2" charset="-122"/>
              <a:ea typeface="DengXian" panose="02010600030101010101" pitchFamily="2" charset="-122"/>
            </a:endParaRPr>
          </a:p>
          <a:p>
            <a:endParaRPr lang="en-GB" altLang="ja-JP" sz="2200" dirty="0">
              <a:latin typeface="DengXian" panose="02010600030101010101" pitchFamily="2" charset="-122"/>
              <a:ea typeface="DengXian"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矩阵奇异值分解算法</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a:bodyPr>
          <a:lstStyle/>
          <a:p>
            <a:r>
              <a:rPr lang="ja-JP" altLang="en-US">
                <a:latin typeface="DengXian" panose="02010600030101010101" pitchFamily="2" charset="-122"/>
                <a:ea typeface="DengXian" panose="02010600030101010101" pitchFamily="2" charset="-122"/>
              </a:rPr>
              <a:t>由式</a:t>
            </a:r>
            <a:r>
              <a:rPr lang="en-US" altLang="ja-JP" dirty="0">
                <a:latin typeface="DengXian" panose="02010600030101010101" pitchFamily="2" charset="-122"/>
                <a:ea typeface="DengXian" panose="02010600030101010101" pitchFamily="2" charset="-122"/>
              </a:rPr>
              <a:t>(17.14)</a:t>
            </a:r>
            <a:r>
              <a:rPr lang="ja-JP" altLang="en-US">
                <a:latin typeface="DengXian" panose="02010600030101010101" pitchFamily="2" charset="-122"/>
                <a:ea typeface="DengXian" panose="02010600030101010101" pitchFamily="2" charset="-122"/>
              </a:rPr>
              <a:t>知</a:t>
            </a:r>
            <a:r>
              <a:rPr lang="zh-CN" altLang="en-US" dirty="0">
                <a:latin typeface="DengXian" panose="02010600030101010101" pitchFamily="2" charset="-122"/>
                <a:ea typeface="DengXian" panose="02010600030101010101" pitchFamily="2" charset="-122"/>
              </a:rPr>
              <a:t>， 矩阵</a:t>
            </a:r>
            <a:r>
              <a:rPr lang="en-US" altLang="zh-CN" dirty="0">
                <a:latin typeface="DengXian" panose="02010600030101010101" pitchFamily="2" charset="-122"/>
                <a:ea typeface="DengXian" panose="02010600030101010101" pitchFamily="2" charset="-122"/>
              </a:rPr>
              <a:t>X</a:t>
            </a:r>
            <a:r>
              <a:rPr lang="zh-CN" altLang="en-US" dirty="0">
                <a:latin typeface="DengXian" panose="02010600030101010101" pitchFamily="2" charset="-122"/>
                <a:ea typeface="DengXian" panose="02010600030101010101" pitchFamily="2" charset="-122"/>
              </a:rPr>
              <a:t>的第</a:t>
            </a:r>
            <a:r>
              <a:rPr lang="en-US" altLang="zh-CN" dirty="0">
                <a:latin typeface="DengXian" panose="02010600030101010101" pitchFamily="2" charset="-122"/>
                <a:ea typeface="DengXian" panose="02010600030101010101" pitchFamily="2" charset="-122"/>
              </a:rPr>
              <a:t>j</a:t>
            </a:r>
            <a:r>
              <a:rPr lang="zh-CN" altLang="en-US" dirty="0">
                <a:latin typeface="DengXian" panose="02010600030101010101" pitchFamily="2" charset="-122"/>
                <a:ea typeface="DengXian" panose="02010600030101010101" pitchFamily="2" charset="-122"/>
              </a:rPr>
              <a:t>列向量 </a:t>
            </a:r>
            <a:r>
              <a:rPr lang="en-GB" altLang="zh-CN" dirty="0" err="1">
                <a:latin typeface="DengXian" panose="02010600030101010101" pitchFamily="2" charset="-122"/>
                <a:ea typeface="DengXian" panose="02010600030101010101" pitchFamily="2" charset="-122"/>
              </a:rPr>
              <a:t>x</a:t>
            </a:r>
            <a:r>
              <a:rPr lang="en-GB" altLang="zh-CN" baseline="-25000" dirty="0" err="1">
                <a:latin typeface="DengXian" panose="02010600030101010101" pitchFamily="2" charset="-122"/>
                <a:ea typeface="DengXian" panose="02010600030101010101" pitchFamily="2" charset="-122"/>
              </a:rPr>
              <a:t>j</a:t>
            </a:r>
            <a:r>
              <a:rPr lang="zh-CN" altLang="en-US" dirty="0">
                <a:latin typeface="DengXian" panose="02010600030101010101" pitchFamily="2" charset="-122"/>
                <a:ea typeface="DengXian" panose="02010600030101010101" pitchFamily="2" charset="-122"/>
              </a:rPr>
              <a:t> 满足 </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en-GB" altLang="ja-JP" dirty="0">
                <a:latin typeface="DengXian" panose="02010600030101010101" pitchFamily="2" charset="-122"/>
                <a:ea typeface="DengXian" panose="02010600030101010101" pitchFamily="2" charset="-122"/>
              </a:rPr>
              <a:t>	</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是矩阵</a:t>
            </a:r>
            <a:r>
              <a:rPr lang="en-GB" altLang="ja-JP" dirty="0">
                <a:latin typeface="DengXian" panose="02010600030101010101" pitchFamily="2" charset="-122"/>
                <a:ea typeface="DengXian" panose="02010600030101010101" pitchFamily="2" charset="-122"/>
              </a:rPr>
              <a:t>	</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第</a:t>
            </a:r>
            <a:r>
              <a:rPr lang="en-US" altLang="ja-JP" dirty="0">
                <a:latin typeface="DengXian" panose="02010600030101010101" pitchFamily="2" charset="-122"/>
                <a:ea typeface="DengXian" panose="02010600030101010101" pitchFamily="2" charset="-122"/>
              </a:rPr>
              <a:t>j</a:t>
            </a:r>
            <a:r>
              <a:rPr lang="ja-JP" altLang="en-US">
                <a:latin typeface="DengXian" panose="02010600030101010101" pitchFamily="2" charset="-122"/>
                <a:ea typeface="DengXian" panose="02010600030101010101" pitchFamily="2" charset="-122"/>
              </a:rPr>
              <a:t>列向量</a:t>
            </a:r>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式</a:t>
            </a:r>
            <a:r>
              <a:rPr lang="en-US" altLang="ja-JP" dirty="0">
                <a:latin typeface="DengXian" panose="02010600030101010101" pitchFamily="2" charset="-122"/>
                <a:ea typeface="DengXian" panose="02010600030101010101" pitchFamily="2" charset="-122"/>
              </a:rPr>
              <a:t>(17.15)</a:t>
            </a:r>
            <a:r>
              <a:rPr lang="ja-JP" altLang="en-US">
                <a:latin typeface="DengXian" panose="02010600030101010101" pitchFamily="2" charset="-122"/>
                <a:ea typeface="DengXian" panose="02010600030101010101" pitchFamily="2" charset="-122"/>
              </a:rPr>
              <a:t>是文本</a:t>
            </a:r>
            <a:r>
              <a:rPr lang="en-US" altLang="ja-JP" dirty="0">
                <a:latin typeface="DengXian" panose="02010600030101010101" pitchFamily="2" charset="-122"/>
                <a:ea typeface="DengXian" panose="02010600030101010101" pitchFamily="2" charset="-122"/>
              </a:rPr>
              <a:t> </a:t>
            </a:r>
            <a:r>
              <a:rPr lang="en-US" altLang="ja-JP" dirty="0" err="1">
                <a:latin typeface="DengXian" panose="02010600030101010101" pitchFamily="2" charset="-122"/>
                <a:ea typeface="DengXian" panose="02010600030101010101" pitchFamily="2" charset="-122"/>
              </a:rPr>
              <a:t>d</a:t>
            </a:r>
            <a:r>
              <a:rPr lang="en-US" altLang="ja-JP" baseline="-25000" dirty="0" err="1">
                <a:latin typeface="DengXian" panose="02010600030101010101" pitchFamily="2" charset="-122"/>
                <a:ea typeface="DengXian" panose="02010600030101010101" pitchFamily="2" charset="-122"/>
              </a:rPr>
              <a:t>j</a:t>
            </a:r>
            <a:r>
              <a:rPr lang="en-US" altLang="ja-JP"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的近似表达式</a:t>
            </a:r>
            <a:r>
              <a:rPr lang="zh-CN" altLang="en-US" dirty="0">
                <a:latin typeface="DengXian" panose="02010600030101010101" pitchFamily="2" charset="-122"/>
                <a:ea typeface="DengXian" panose="02010600030101010101" pitchFamily="2" charset="-122"/>
              </a:rPr>
              <a:t>，</a:t>
            </a:r>
            <a:endParaRPr lang="en-GB" altLang="zh-CN" dirty="0">
              <a:latin typeface="DengXian" panose="02010600030101010101" pitchFamily="2" charset="-122"/>
              <a:ea typeface="DengXian" panose="02010600030101010101" pitchFamily="2" charset="-122"/>
            </a:endParaRPr>
          </a:p>
          <a:p>
            <a:pPr marL="457200" lvl="1" indent="0">
              <a:buNone/>
            </a:pPr>
            <a:r>
              <a:rPr lang="zh-CN" altLang="en-US" dirty="0">
                <a:latin typeface="DengXian" panose="02010600030101010101" pitchFamily="2" charset="-122"/>
                <a:ea typeface="DengXian" panose="02010600030101010101" pitchFamily="2" charset="-122"/>
              </a:rPr>
              <a:t>由 </a:t>
            </a:r>
            <a:r>
              <a:rPr lang="en-GB" altLang="zh-CN" dirty="0">
                <a:latin typeface="DengXian" panose="02010600030101010101" pitchFamily="2" charset="-122"/>
                <a:ea typeface="DengXian" panose="02010600030101010101" pitchFamily="2" charset="-122"/>
              </a:rPr>
              <a:t>k</a:t>
            </a:r>
            <a:r>
              <a:rPr lang="zh-CN" altLang="en-US" dirty="0">
                <a:latin typeface="DengXian" panose="02010600030101010101" pitchFamily="2" charset="-122"/>
                <a:ea typeface="DengXian" panose="02010600030101010101" pitchFamily="2" charset="-122"/>
              </a:rPr>
              <a:t>个话题向量 </a:t>
            </a:r>
            <a:r>
              <a:rPr lang="en-US" altLang="zh-CN" dirty="0">
                <a:latin typeface="DengXian" panose="02010600030101010101" pitchFamily="2" charset="-122"/>
                <a:ea typeface="DengXian" panose="02010600030101010101" pitchFamily="2" charset="-122"/>
              </a:rPr>
              <a:t>u</a:t>
            </a:r>
            <a:r>
              <a:rPr lang="en-US" altLang="zh-CN" baseline="-25000" dirty="0">
                <a:latin typeface="DengXian" panose="02010600030101010101" pitchFamily="2" charset="-122"/>
                <a:ea typeface="DengXian" panose="02010600030101010101" pitchFamily="2" charset="-122"/>
              </a:rPr>
              <a:t>l</a:t>
            </a:r>
            <a:r>
              <a:rPr lang="zh-CN" altLang="en-US" dirty="0">
                <a:latin typeface="DengXian" panose="02010600030101010101" pitchFamily="2" charset="-122"/>
                <a:ea typeface="DengXian" panose="02010600030101010101" pitchFamily="2" charset="-122"/>
              </a:rPr>
              <a:t> 的线性组合构成</a:t>
            </a:r>
            <a:endParaRPr lang="en-GB" altLang="ja-JP" dirty="0">
              <a:latin typeface="DengXian" panose="02010600030101010101" pitchFamily="2" charset="-122"/>
              <a:ea typeface="DengXian" panose="02010600030101010101" pitchFamily="2" charset="-122"/>
            </a:endParaRPr>
          </a:p>
        </p:txBody>
      </p:sp>
      <p:pic>
        <p:nvPicPr>
          <p:cNvPr id="7" name="Picture 6"/>
          <p:cNvPicPr>
            <a:picLocks noChangeAspect="1"/>
          </p:cNvPicPr>
          <p:nvPr/>
        </p:nvPicPr>
        <p:blipFill>
          <a:blip r:embed="rId1"/>
          <a:stretch>
            <a:fillRect/>
          </a:stretch>
        </p:blipFill>
        <p:spPr>
          <a:xfrm>
            <a:off x="1273647" y="3327402"/>
            <a:ext cx="952500" cy="431800"/>
          </a:xfrm>
          <a:prstGeom prst="rect">
            <a:avLst/>
          </a:prstGeom>
        </p:spPr>
      </p:pic>
      <p:pic>
        <p:nvPicPr>
          <p:cNvPr id="8" name="Picture 7"/>
          <p:cNvPicPr>
            <a:picLocks noChangeAspect="1"/>
          </p:cNvPicPr>
          <p:nvPr/>
        </p:nvPicPr>
        <p:blipFill>
          <a:blip r:embed="rId2"/>
          <a:stretch>
            <a:fillRect/>
          </a:stretch>
        </p:blipFill>
        <p:spPr>
          <a:xfrm>
            <a:off x="3308565" y="3344335"/>
            <a:ext cx="800100" cy="355600"/>
          </a:xfrm>
          <a:prstGeom prst="rect">
            <a:avLst/>
          </a:prstGeom>
        </p:spPr>
      </p:pic>
      <p:sp>
        <p:nvSpPr>
          <p:cNvPr id="9" name="Bent Up Arrow 8"/>
          <p:cNvSpPr/>
          <p:nvPr/>
        </p:nvSpPr>
        <p:spPr>
          <a:xfrm rot="10800000" flipH="1">
            <a:off x="7778022" y="2341166"/>
            <a:ext cx="800100" cy="66489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rotWithShape="1">
          <a:blip r:embed="rId3"/>
          <a:srcRect r="33996"/>
          <a:stretch>
            <a:fillRect/>
          </a:stretch>
        </p:blipFill>
        <p:spPr>
          <a:xfrm>
            <a:off x="6616729" y="3174339"/>
            <a:ext cx="4827360" cy="3460618"/>
          </a:xfrm>
          <a:prstGeom prst="rect">
            <a:avLst/>
          </a:prstGeom>
        </p:spPr>
      </p:pic>
      <p:pic>
        <p:nvPicPr>
          <p:cNvPr id="4" name="Picture 3"/>
          <p:cNvPicPr>
            <a:picLocks noChangeAspect="1"/>
          </p:cNvPicPr>
          <p:nvPr/>
        </p:nvPicPr>
        <p:blipFill rotWithShape="1">
          <a:blip r:embed="rId3"/>
          <a:srcRect l="86625" t="78992"/>
          <a:stretch>
            <a:fillRect/>
          </a:stretch>
        </p:blipFill>
        <p:spPr>
          <a:xfrm>
            <a:off x="10857225" y="6032764"/>
            <a:ext cx="801746" cy="59584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矩阵奇异值分解算法</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a:bodyPr>
          <a:lstStyle/>
          <a:p>
            <a:r>
              <a:rPr lang="ja-JP" altLang="en-GB">
                <a:latin typeface="DengXian" panose="02010600030101010101" pitchFamily="2" charset="-122"/>
                <a:ea typeface="DengXian" panose="02010600030101010101" pitchFamily="2" charset="-122"/>
              </a:rPr>
              <a:t>矩阵</a:t>
            </a:r>
            <a:r>
              <a:rPr lang="en-GB" altLang="ja-JP"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的每一个列向量</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pPr marL="0" indent="0">
              <a:buNone/>
            </a:pPr>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是一个文本在话题向量空间的表示</a:t>
            </a:r>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综上，可以通过对单词一文本矩阵的奇异值分解进行潜在语义分析 </a:t>
            </a:r>
            <a:r>
              <a:rPr lang="en-GB" altLang="ja-JP" dirty="0">
                <a:latin typeface="DengXian" panose="02010600030101010101" pitchFamily="2" charset="-122"/>
                <a:ea typeface="DengXian" panose="02010600030101010101" pitchFamily="2" charset="-122"/>
              </a:rPr>
              <a:t>				</a:t>
            </a:r>
            <a:r>
              <a:rPr lang="ja-JP" altLang="en-GB">
                <a:latin typeface="DengXian" panose="02010600030101010101" pitchFamily="2" charset="-122"/>
                <a:ea typeface="DengXian" panose="02010600030101010101" pitchFamily="2" charset="-122"/>
              </a:rPr>
              <a:t>得到</a:t>
            </a:r>
            <a:r>
              <a:rPr lang="ja-JP" altLang="en-US">
                <a:latin typeface="DengXian" panose="02010600030101010101" pitchFamily="2" charset="-122"/>
                <a:ea typeface="DengXian" panose="02010600030101010101" pitchFamily="2" charset="-122"/>
              </a:rPr>
              <a:t>话题空间</a:t>
            </a:r>
            <a:r>
              <a:rPr lang="en-GB" altLang="ja-JP" dirty="0" err="1">
                <a:latin typeface="DengXian" panose="02010600030101010101" pitchFamily="2" charset="-122"/>
                <a:ea typeface="DengXian" panose="02010600030101010101" pitchFamily="2" charset="-122"/>
              </a:rPr>
              <a:t>U</a:t>
            </a:r>
            <a:r>
              <a:rPr lang="en-GB" altLang="ja-JP" baseline="-25000" dirty="0" err="1">
                <a:latin typeface="DengXian" panose="02010600030101010101" pitchFamily="2" charset="-122"/>
                <a:ea typeface="DengXian" panose="02010600030101010101" pitchFamily="2" charset="-122"/>
              </a:rPr>
              <a:t>k</a:t>
            </a:r>
            <a:r>
              <a:rPr lang="ja-JP" altLang="en-GB">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以及文本在话题空间的表示</a:t>
            </a:r>
            <a:endParaRPr lang="en-GB" altLang="ja-JP"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1936966" y="2347914"/>
            <a:ext cx="800100" cy="355600"/>
          </a:xfrm>
          <a:prstGeom prst="rect">
            <a:avLst/>
          </a:prstGeom>
        </p:spPr>
      </p:pic>
      <p:pic>
        <p:nvPicPr>
          <p:cNvPr id="5" name="Picture 4"/>
          <p:cNvPicPr>
            <a:picLocks noChangeAspect="1"/>
          </p:cNvPicPr>
          <p:nvPr/>
        </p:nvPicPr>
        <p:blipFill>
          <a:blip r:embed="rId2"/>
          <a:stretch>
            <a:fillRect/>
          </a:stretch>
        </p:blipFill>
        <p:spPr>
          <a:xfrm>
            <a:off x="3640667" y="2713037"/>
            <a:ext cx="4504266" cy="1858748"/>
          </a:xfrm>
          <a:prstGeom prst="rect">
            <a:avLst/>
          </a:prstGeom>
        </p:spPr>
      </p:pic>
      <p:pic>
        <p:nvPicPr>
          <p:cNvPr id="6" name="Picture 5"/>
          <p:cNvPicPr>
            <a:picLocks noChangeAspect="1"/>
          </p:cNvPicPr>
          <p:nvPr/>
        </p:nvPicPr>
        <p:blipFill>
          <a:blip r:embed="rId3"/>
          <a:stretch>
            <a:fillRect/>
          </a:stretch>
        </p:blipFill>
        <p:spPr>
          <a:xfrm>
            <a:off x="1600200" y="5782254"/>
            <a:ext cx="2895600" cy="393700"/>
          </a:xfrm>
          <a:prstGeom prst="rect">
            <a:avLst/>
          </a:prstGeom>
        </p:spPr>
      </p:pic>
      <p:pic>
        <p:nvPicPr>
          <p:cNvPr id="7" name="Picture 6"/>
          <p:cNvPicPr>
            <a:picLocks noChangeAspect="1"/>
          </p:cNvPicPr>
          <p:nvPr/>
        </p:nvPicPr>
        <p:blipFill>
          <a:blip r:embed="rId1"/>
          <a:stretch>
            <a:fillRect/>
          </a:stretch>
        </p:blipFill>
        <p:spPr>
          <a:xfrm>
            <a:off x="1936966" y="6175954"/>
            <a:ext cx="800100" cy="3556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例</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a:bodyPr>
          <a:lstStyle/>
          <a:p>
            <a:r>
              <a:rPr lang="ja-JP" altLang="en-US">
                <a:latin typeface="DengXian" panose="02010600030101010101" pitchFamily="2" charset="-122"/>
                <a:ea typeface="DengXian" panose="02010600030101010101" pitchFamily="2" charset="-122"/>
              </a:rPr>
              <a:t>假设有</a:t>
            </a:r>
            <a:r>
              <a:rPr lang="en-US" altLang="ja-JP" dirty="0">
                <a:latin typeface="DengXian" panose="02010600030101010101" pitchFamily="2" charset="-122"/>
                <a:ea typeface="DengXian" panose="02010600030101010101" pitchFamily="2" charset="-122"/>
              </a:rPr>
              <a:t>9</a:t>
            </a:r>
            <a:r>
              <a:rPr lang="ja-JP" altLang="en-US">
                <a:latin typeface="DengXian" panose="02010600030101010101" pitchFamily="2" charset="-122"/>
                <a:ea typeface="DengXian" panose="02010600030101010101" pitchFamily="2" charset="-122"/>
              </a:rPr>
              <a:t>个文本，</a:t>
            </a:r>
            <a:r>
              <a:rPr lang="en-US" altLang="ja-JP" dirty="0">
                <a:latin typeface="DengXian" panose="02010600030101010101" pitchFamily="2" charset="-122"/>
                <a:ea typeface="DengXian" panose="02010600030101010101" pitchFamily="2" charset="-122"/>
              </a:rPr>
              <a:t>11</a:t>
            </a:r>
            <a:r>
              <a:rPr lang="ja-JP" altLang="en-US">
                <a:latin typeface="DengXian" panose="02010600030101010101" pitchFamily="2" charset="-122"/>
                <a:ea typeface="DengXian" panose="02010600030101010101" pitchFamily="2" charset="-122"/>
              </a:rPr>
              <a:t>个单词，单词一文本矩 阵</a:t>
            </a:r>
            <a:r>
              <a:rPr lang="en-GB" altLang="ja-JP" dirty="0">
                <a:latin typeface="DengXian" panose="02010600030101010101" pitchFamily="2" charset="-122"/>
                <a:ea typeface="DengXian" panose="02010600030101010101" pitchFamily="2" charset="-122"/>
              </a:rPr>
              <a:t>x</a:t>
            </a:r>
            <a:r>
              <a:rPr lang="ja-JP" altLang="en-US">
                <a:latin typeface="DengXian" panose="02010600030101010101" pitchFamily="2" charset="-122"/>
                <a:ea typeface="DengXian" panose="02010600030101010101" pitchFamily="2" charset="-122"/>
              </a:rPr>
              <a:t>为</a:t>
            </a:r>
            <a:r>
              <a:rPr lang="en-US" altLang="ja-JP" dirty="0">
                <a:latin typeface="DengXian" panose="02010600030101010101" pitchFamily="2" charset="-122"/>
                <a:ea typeface="DengXian" panose="02010600030101010101" pitchFamily="2" charset="-122"/>
              </a:rPr>
              <a:t>11 </a:t>
            </a:r>
            <a:r>
              <a:rPr lang="en-GB" altLang="ja-JP" dirty="0">
                <a:latin typeface="DengXian" panose="02010600030101010101" pitchFamily="2" charset="-122"/>
                <a:ea typeface="DengXian" panose="02010600030101010101" pitchFamily="2" charset="-122"/>
              </a:rPr>
              <a:t>x 9</a:t>
            </a:r>
            <a:r>
              <a:rPr lang="ja-JP" altLang="en-US">
                <a:latin typeface="DengXian" panose="02010600030101010101" pitchFamily="2" charset="-122"/>
                <a:ea typeface="DengXian" panose="02010600030101010101" pitchFamily="2" charset="-122"/>
              </a:rPr>
              <a:t>矩阵，矩阵的元素是单词在文本中出现的频数，表示如下： </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进行潜在语义分析。</a:t>
            </a:r>
            <a:endParaRPr lang="en-GB" altLang="ja-JP"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2821517" y="3143250"/>
            <a:ext cx="6210300" cy="26416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例</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a:bodyPr>
          <a:lstStyle/>
          <a:p>
            <a:r>
              <a:rPr lang="ja-JP" altLang="en-US">
                <a:latin typeface="DengXian" panose="02010600030101010101" pitchFamily="2" charset="-122"/>
                <a:ea typeface="DengXian" panose="02010600030101010101" pitchFamily="2" charset="-122"/>
              </a:rPr>
              <a:t>实施对矩阵的截断奇异值分解，假设话题的个数是</a:t>
            </a:r>
            <a:r>
              <a:rPr lang="en-US" altLang="ja-JP" dirty="0">
                <a:latin typeface="DengXian" panose="02010600030101010101" pitchFamily="2" charset="-122"/>
                <a:ea typeface="DengXian" panose="02010600030101010101" pitchFamily="2" charset="-122"/>
              </a:rPr>
              <a:t>3</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截断奇异值分解结果为</a:t>
            </a:r>
            <a:endParaRPr lang="en-GB" altLang="ja-JP"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1203947" y="3216802"/>
            <a:ext cx="9784106" cy="314113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例</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a:bodyPr>
          <a:lstStyle/>
          <a:p>
            <a:r>
              <a:rPr lang="ja-JP" altLang="en-US">
                <a:latin typeface="DengXian" panose="02010600030101010101" pitchFamily="2" charset="-122"/>
                <a:ea typeface="DengXian" panose="02010600030101010101" pitchFamily="2" charset="-122"/>
              </a:rPr>
              <a:t>左矩阵</a:t>
            </a:r>
            <a:r>
              <a:rPr lang="en-US" altLang="zh-CN" dirty="0">
                <a:latin typeface="DengXian" panose="02010600030101010101" pitchFamily="2" charset="-122"/>
                <a:ea typeface="DengXian" panose="02010600030101010101" pitchFamily="2" charset="-122"/>
              </a:rPr>
              <a:t>U</a:t>
            </a:r>
            <a:r>
              <a:rPr lang="en-US" altLang="ja-JP" baseline="-25000" dirty="0">
                <a:latin typeface="DengXian" panose="02010600030101010101" pitchFamily="2" charset="-122"/>
                <a:ea typeface="DengXian" panose="02010600030101010101" pitchFamily="2" charset="-122"/>
              </a:rPr>
              <a:t>3</a:t>
            </a:r>
            <a:r>
              <a:rPr lang="ja-JP" altLang="en-US">
                <a:latin typeface="DengXian" panose="02010600030101010101" pitchFamily="2" charset="-122"/>
                <a:ea typeface="DengXian" panose="02010600030101010101" pitchFamily="2" charset="-122"/>
              </a:rPr>
              <a:t>个列向量（左奇异向量）。第</a:t>
            </a:r>
            <a:r>
              <a:rPr lang="en-US" altLang="ja-JP" dirty="0">
                <a:latin typeface="DengXian" panose="02010600030101010101" pitchFamily="2" charset="-122"/>
                <a:ea typeface="DengXian" panose="02010600030101010101" pitchFamily="2" charset="-122"/>
              </a:rPr>
              <a:t>1</a:t>
            </a:r>
            <a:r>
              <a:rPr lang="ja-JP" altLang="en-US">
                <a:latin typeface="DengXian" panose="02010600030101010101" pitchFamily="2" charset="-122"/>
                <a:ea typeface="DengXian" panose="02010600030101010101" pitchFamily="2" charset="-122"/>
              </a:rPr>
              <a:t>列向量</a:t>
            </a:r>
            <a:r>
              <a:rPr lang="zh-CN" altLang="en-US" dirty="0">
                <a:latin typeface="DengXian" panose="02010600030101010101" pitchFamily="2" charset="-122"/>
                <a:ea typeface="DengXian" panose="02010600030101010101" pitchFamily="2" charset="-122"/>
              </a:rPr>
              <a:t> </a:t>
            </a:r>
            <a:r>
              <a:rPr lang="en-US" altLang="zh-CN" dirty="0">
                <a:latin typeface="DengXian" panose="02010600030101010101" pitchFamily="2" charset="-122"/>
                <a:ea typeface="DengXian" panose="02010600030101010101" pitchFamily="2" charset="-122"/>
              </a:rPr>
              <a:t>u</a:t>
            </a:r>
            <a:r>
              <a:rPr lang="en-US" altLang="zh-CN" baseline="-25000" dirty="0">
                <a:latin typeface="DengXian" panose="02010600030101010101" pitchFamily="2" charset="-122"/>
                <a:ea typeface="DengXian" panose="02010600030101010101" pitchFamily="2" charset="-122"/>
              </a:rPr>
              <a:t>1</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的值均为正， 第</a:t>
            </a:r>
            <a:r>
              <a:rPr lang="en-US" altLang="ja-JP" dirty="0">
                <a:latin typeface="DengXian" panose="02010600030101010101" pitchFamily="2" charset="-122"/>
                <a:ea typeface="DengXian" panose="02010600030101010101" pitchFamily="2" charset="-122"/>
              </a:rPr>
              <a:t>2</a:t>
            </a:r>
            <a:r>
              <a:rPr lang="ja-JP" altLang="en-US">
                <a:latin typeface="DengXian" panose="02010600030101010101" pitchFamily="2" charset="-122"/>
                <a:ea typeface="DengXian" panose="02010600030101010101" pitchFamily="2" charset="-122"/>
              </a:rPr>
              <a:t>列向量</a:t>
            </a:r>
            <a:r>
              <a:rPr lang="zh-CN" altLang="en-US" dirty="0">
                <a:latin typeface="DengXian" panose="02010600030101010101" pitchFamily="2" charset="-122"/>
                <a:ea typeface="DengXian" panose="02010600030101010101" pitchFamily="2" charset="-122"/>
              </a:rPr>
              <a:t> </a:t>
            </a:r>
            <a:r>
              <a:rPr lang="en-US" altLang="zh-CN" dirty="0">
                <a:latin typeface="DengXian" panose="02010600030101010101" pitchFamily="2" charset="-122"/>
                <a:ea typeface="DengXian" panose="02010600030101010101" pitchFamily="2" charset="-122"/>
              </a:rPr>
              <a:t>u</a:t>
            </a:r>
            <a:r>
              <a:rPr lang="en-US" altLang="zh-CN" baseline="-25000" dirty="0">
                <a:latin typeface="DengXian" panose="02010600030101010101" pitchFamily="2" charset="-122"/>
                <a:ea typeface="DengXian" panose="02010600030101010101" pitchFamily="2" charset="-122"/>
              </a:rPr>
              <a:t>2</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和第</a:t>
            </a:r>
            <a:r>
              <a:rPr lang="en-US" altLang="ja-JP" dirty="0">
                <a:latin typeface="DengXian" panose="02010600030101010101" pitchFamily="2" charset="-122"/>
                <a:ea typeface="DengXian" panose="02010600030101010101" pitchFamily="2" charset="-122"/>
              </a:rPr>
              <a:t>3</a:t>
            </a:r>
            <a:r>
              <a:rPr lang="ja-JP" altLang="en-US">
                <a:latin typeface="DengXian" panose="02010600030101010101" pitchFamily="2" charset="-122"/>
                <a:ea typeface="DengXian" panose="02010600030101010101" pitchFamily="2" charset="-122"/>
              </a:rPr>
              <a:t>列向量</a:t>
            </a:r>
            <a:r>
              <a:rPr lang="zh-CN" altLang="en-US" dirty="0">
                <a:latin typeface="DengXian" panose="02010600030101010101" pitchFamily="2" charset="-122"/>
                <a:ea typeface="DengXian" panose="02010600030101010101" pitchFamily="2" charset="-122"/>
              </a:rPr>
              <a:t> </a:t>
            </a:r>
            <a:r>
              <a:rPr lang="en-US" altLang="zh-CN" dirty="0">
                <a:latin typeface="DengXian" panose="02010600030101010101" pitchFamily="2" charset="-122"/>
                <a:ea typeface="DengXian" panose="02010600030101010101" pitchFamily="2" charset="-122"/>
              </a:rPr>
              <a:t>u</a:t>
            </a:r>
            <a:r>
              <a:rPr lang="en-US" altLang="zh-CN" baseline="-25000" dirty="0">
                <a:latin typeface="DengXian" panose="02010600030101010101" pitchFamily="2" charset="-122"/>
                <a:ea typeface="DengXian" panose="02010600030101010101" pitchFamily="2" charset="-122"/>
              </a:rPr>
              <a:t>3</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的值有正有负。</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中间的对角矩阵</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的元素是</a:t>
            </a:r>
            <a:r>
              <a:rPr lang="en-US" altLang="ja-JP" dirty="0">
                <a:latin typeface="DengXian" panose="02010600030101010101" pitchFamily="2" charset="-122"/>
                <a:ea typeface="DengXian" panose="02010600030101010101" pitchFamily="2" charset="-122"/>
              </a:rPr>
              <a:t>3</a:t>
            </a:r>
            <a:r>
              <a:rPr lang="ja-JP" altLang="en-US">
                <a:latin typeface="DengXian" panose="02010600030101010101" pitchFamily="2" charset="-122"/>
                <a:ea typeface="DengXian" panose="02010600030101010101" pitchFamily="2" charset="-122"/>
              </a:rPr>
              <a:t>个由 大到小的奇异值（正值）</a:t>
            </a:r>
            <a:r>
              <a:rPr lang="zh-CN" altLang="en-US" dirty="0">
                <a:latin typeface="DengXian" panose="02010600030101010101" pitchFamily="2" charset="-122"/>
                <a:ea typeface="DengXian" panose="02010600030101010101" pitchFamily="2" charset="-122"/>
              </a:rPr>
              <a:t>。</a:t>
            </a:r>
            <a:endParaRPr lang="en-US" altLang="zh-CN" dirty="0">
              <a:latin typeface="DengXian" panose="02010600030101010101" pitchFamily="2" charset="-122"/>
              <a:ea typeface="DengXian" panose="02010600030101010101" pitchFamily="2" charset="-122"/>
            </a:endParaRPr>
          </a:p>
          <a:p>
            <a:endParaRPr lang="en-US" altLang="zh-CN"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右矩阵是</a:t>
            </a:r>
            <a:r>
              <a:rPr lang="en-GB" altLang="ja-JP" dirty="0">
                <a:latin typeface="DengXian" panose="02010600030101010101" pitchFamily="2" charset="-122"/>
                <a:ea typeface="DengXian" panose="02010600030101010101" pitchFamily="2" charset="-122"/>
              </a:rPr>
              <a:t>	</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，其转置矩阵</a:t>
            </a:r>
            <a:r>
              <a:rPr lang="en-US" altLang="zh-CN" dirty="0">
                <a:latin typeface="DengXian" panose="02010600030101010101" pitchFamily="2" charset="-122"/>
                <a:ea typeface="DengXian" panose="02010600030101010101" pitchFamily="2" charset="-122"/>
              </a:rPr>
              <a:t>V</a:t>
            </a:r>
            <a:r>
              <a:rPr lang="en-US" altLang="zh-CN" baseline="-25000" dirty="0">
                <a:latin typeface="DengXian" panose="02010600030101010101" pitchFamily="2" charset="-122"/>
                <a:ea typeface="DengXian" panose="02010600030101010101" pitchFamily="2" charset="-122"/>
              </a:rPr>
              <a:t>3</a:t>
            </a:r>
            <a:r>
              <a:rPr lang="ja-JP" altLang="en-US">
                <a:latin typeface="DengXian" panose="02010600030101010101" pitchFamily="2" charset="-122"/>
                <a:ea typeface="DengXian" panose="02010600030101010101" pitchFamily="2" charset="-122"/>
              </a:rPr>
              <a:t>也有</a:t>
            </a:r>
            <a:r>
              <a:rPr lang="en-US" altLang="ja-JP" dirty="0">
                <a:latin typeface="DengXian" panose="02010600030101010101" pitchFamily="2" charset="-122"/>
                <a:ea typeface="DengXian" panose="02010600030101010101" pitchFamily="2" charset="-122"/>
              </a:rPr>
              <a:t>3</a:t>
            </a:r>
            <a:r>
              <a:rPr lang="ja-JP" altLang="en-US">
                <a:latin typeface="DengXian" panose="02010600030101010101" pitchFamily="2" charset="-122"/>
                <a:ea typeface="DengXian" panose="02010600030101010101" pitchFamily="2" charset="-122"/>
              </a:rPr>
              <a:t>个列向量（右奇异向 量）。第</a:t>
            </a:r>
            <a:r>
              <a:rPr lang="en-US" altLang="ja-JP" dirty="0">
                <a:latin typeface="DengXian" panose="02010600030101010101" pitchFamily="2" charset="-122"/>
                <a:ea typeface="DengXian" panose="02010600030101010101" pitchFamily="2" charset="-122"/>
              </a:rPr>
              <a:t>1</a:t>
            </a:r>
            <a:r>
              <a:rPr lang="ja-JP" altLang="en-US">
                <a:latin typeface="DengXian" panose="02010600030101010101" pitchFamily="2" charset="-122"/>
                <a:ea typeface="DengXian" panose="02010600030101010101" pitchFamily="2" charset="-122"/>
              </a:rPr>
              <a:t>列向量</a:t>
            </a:r>
            <a:r>
              <a:rPr lang="zh-CN" altLang="en-US" dirty="0">
                <a:latin typeface="DengXian" panose="02010600030101010101" pitchFamily="2" charset="-122"/>
                <a:ea typeface="DengXian" panose="02010600030101010101" pitchFamily="2" charset="-122"/>
              </a:rPr>
              <a:t> </a:t>
            </a:r>
            <a:r>
              <a:rPr lang="en-US" altLang="zh-CN" dirty="0">
                <a:latin typeface="DengXian" panose="02010600030101010101" pitchFamily="2" charset="-122"/>
                <a:ea typeface="DengXian" panose="02010600030101010101" pitchFamily="2" charset="-122"/>
              </a:rPr>
              <a:t>v</a:t>
            </a:r>
            <a:r>
              <a:rPr lang="en-US" altLang="zh-CN" baseline="-25000" dirty="0">
                <a:latin typeface="DengXian" panose="02010600030101010101" pitchFamily="2" charset="-122"/>
                <a:ea typeface="DengXian" panose="02010600030101010101" pitchFamily="2" charset="-122"/>
              </a:rPr>
              <a:t>1</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的值也都为正，第</a:t>
            </a:r>
            <a:r>
              <a:rPr lang="en-US" altLang="ja-JP" dirty="0">
                <a:latin typeface="DengXian" panose="02010600030101010101" pitchFamily="2" charset="-122"/>
                <a:ea typeface="DengXian" panose="02010600030101010101" pitchFamily="2" charset="-122"/>
              </a:rPr>
              <a:t>2</a:t>
            </a:r>
            <a:r>
              <a:rPr lang="ja-JP" altLang="en-US">
                <a:latin typeface="DengXian" panose="02010600030101010101" pitchFamily="2" charset="-122"/>
                <a:ea typeface="DengXian" panose="02010600030101010101" pitchFamily="2" charset="-122"/>
              </a:rPr>
              <a:t>列向量</a:t>
            </a:r>
            <a:r>
              <a:rPr lang="zh-CN" altLang="en-US" dirty="0">
                <a:latin typeface="DengXian" panose="02010600030101010101" pitchFamily="2" charset="-122"/>
                <a:ea typeface="DengXian" panose="02010600030101010101" pitchFamily="2" charset="-122"/>
              </a:rPr>
              <a:t> </a:t>
            </a:r>
            <a:r>
              <a:rPr lang="en-US" altLang="zh-CN" dirty="0">
                <a:latin typeface="DengXian" panose="02010600030101010101" pitchFamily="2" charset="-122"/>
                <a:ea typeface="DengXian" panose="02010600030101010101" pitchFamily="2" charset="-122"/>
              </a:rPr>
              <a:t>v</a:t>
            </a:r>
            <a:r>
              <a:rPr lang="en-US" altLang="zh-CN" baseline="-25000" dirty="0">
                <a:latin typeface="DengXian" panose="02010600030101010101" pitchFamily="2" charset="-122"/>
                <a:ea typeface="DengXian" panose="02010600030101010101" pitchFamily="2" charset="-122"/>
              </a:rPr>
              <a:t>2</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和第</a:t>
            </a:r>
            <a:r>
              <a:rPr lang="en-US" altLang="ja-JP" dirty="0">
                <a:latin typeface="DengXian" panose="02010600030101010101" pitchFamily="2" charset="-122"/>
                <a:ea typeface="DengXian" panose="02010600030101010101" pitchFamily="2" charset="-122"/>
              </a:rPr>
              <a:t>3</a:t>
            </a:r>
            <a:r>
              <a:rPr lang="ja-JP" altLang="en-US">
                <a:latin typeface="DengXian" panose="02010600030101010101" pitchFamily="2" charset="-122"/>
                <a:ea typeface="DengXian" panose="02010600030101010101" pitchFamily="2" charset="-122"/>
              </a:rPr>
              <a:t>列向量</a:t>
            </a:r>
            <a:r>
              <a:rPr lang="zh-CN" altLang="en-US" dirty="0">
                <a:latin typeface="DengXian" panose="02010600030101010101" pitchFamily="2" charset="-122"/>
                <a:ea typeface="DengXian" panose="02010600030101010101" pitchFamily="2" charset="-122"/>
              </a:rPr>
              <a:t> </a:t>
            </a:r>
            <a:r>
              <a:rPr lang="en-US" altLang="zh-CN" dirty="0">
                <a:latin typeface="DengXian" panose="02010600030101010101" pitchFamily="2" charset="-122"/>
                <a:ea typeface="DengXian" panose="02010600030101010101" pitchFamily="2" charset="-122"/>
              </a:rPr>
              <a:t>v</a:t>
            </a:r>
            <a:r>
              <a:rPr lang="en-US" altLang="zh-CN" baseline="-25000" dirty="0">
                <a:latin typeface="DengXian" panose="02010600030101010101" pitchFamily="2" charset="-122"/>
                <a:ea typeface="DengXian" panose="02010600030101010101" pitchFamily="2" charset="-122"/>
              </a:rPr>
              <a:t>3</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的值有正有负。</a:t>
            </a:r>
            <a:endParaRPr lang="en-US" altLang="zh-CN"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3683000" y="3797300"/>
            <a:ext cx="355600" cy="279400"/>
          </a:xfrm>
          <a:prstGeom prst="rect">
            <a:avLst/>
          </a:prstGeom>
        </p:spPr>
      </p:pic>
      <p:pic>
        <p:nvPicPr>
          <p:cNvPr id="5" name="Picture 4"/>
          <p:cNvPicPr>
            <a:picLocks noChangeAspect="1"/>
          </p:cNvPicPr>
          <p:nvPr/>
        </p:nvPicPr>
        <p:blipFill rotWithShape="1">
          <a:blip r:embed="rId2"/>
          <a:srcRect r="15056" b="2381"/>
          <a:stretch>
            <a:fillRect/>
          </a:stretch>
        </p:blipFill>
        <p:spPr>
          <a:xfrm>
            <a:off x="2645833" y="4734983"/>
            <a:ext cx="366788" cy="359531"/>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例</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a:bodyPr>
          <a:lstStyle/>
          <a:p>
            <a:r>
              <a:rPr lang="ja-JP" altLang="en-US">
                <a:latin typeface="DengXian" panose="02010600030101010101" pitchFamily="2" charset="-122"/>
                <a:ea typeface="DengXian" panose="02010600030101010101" pitchFamily="2" charset="-122"/>
              </a:rPr>
              <a:t>现在，将</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与</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相乘，整体变成两个矩阵乘积的形式</a:t>
            </a:r>
            <a:endParaRPr lang="en-GB" altLang="ja-JP"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2600863" y="2368733"/>
            <a:ext cx="355600" cy="279400"/>
          </a:xfrm>
          <a:prstGeom prst="rect">
            <a:avLst/>
          </a:prstGeom>
        </p:spPr>
      </p:pic>
      <p:pic>
        <p:nvPicPr>
          <p:cNvPr id="5" name="Picture 4"/>
          <p:cNvPicPr>
            <a:picLocks noChangeAspect="1"/>
          </p:cNvPicPr>
          <p:nvPr/>
        </p:nvPicPr>
        <p:blipFill rotWithShape="1">
          <a:blip r:embed="rId2"/>
          <a:srcRect r="15056" b="2381"/>
          <a:stretch>
            <a:fillRect/>
          </a:stretch>
        </p:blipFill>
        <p:spPr>
          <a:xfrm>
            <a:off x="3356334" y="2318582"/>
            <a:ext cx="366788" cy="359531"/>
          </a:xfrm>
          <a:prstGeom prst="rect">
            <a:avLst/>
          </a:prstGeom>
        </p:spPr>
      </p:pic>
      <p:pic>
        <p:nvPicPr>
          <p:cNvPr id="7" name="Picture 6"/>
          <p:cNvPicPr>
            <a:picLocks noChangeAspect="1"/>
          </p:cNvPicPr>
          <p:nvPr/>
        </p:nvPicPr>
        <p:blipFill>
          <a:blip r:embed="rId3"/>
          <a:stretch>
            <a:fillRect/>
          </a:stretch>
        </p:blipFill>
        <p:spPr>
          <a:xfrm>
            <a:off x="1631950" y="2850845"/>
            <a:ext cx="8928100" cy="35814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例</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a:bodyPr>
          <a:lstStyle/>
          <a:p>
            <a:r>
              <a:rPr lang="ja-JP" altLang="en-GB">
                <a:latin typeface="DengXian" panose="02010600030101010101" pitchFamily="2" charset="-122"/>
                <a:ea typeface="DengXian" panose="02010600030101010101" pitchFamily="2" charset="-122"/>
              </a:rPr>
              <a:t>矩阵</a:t>
            </a:r>
            <a:r>
              <a:rPr lang="en-US" altLang="zh-CN" dirty="0">
                <a:latin typeface="DengXian" panose="02010600030101010101" pitchFamily="2" charset="-122"/>
                <a:ea typeface="DengXian" panose="02010600030101010101" pitchFamily="2" charset="-122"/>
              </a:rPr>
              <a:t>U</a:t>
            </a:r>
            <a:r>
              <a:rPr lang="en-US" altLang="zh-CN" baseline="-25000" dirty="0">
                <a:latin typeface="DengXian" panose="02010600030101010101" pitchFamily="2" charset="-122"/>
                <a:ea typeface="DengXian" panose="02010600030101010101" pitchFamily="2" charset="-122"/>
              </a:rPr>
              <a:t>3</a:t>
            </a:r>
            <a:r>
              <a:rPr lang="ja-JP" altLang="en-US">
                <a:latin typeface="DengXian" panose="02010600030101010101" pitchFamily="2" charset="-122"/>
                <a:ea typeface="DengXian" panose="02010600030101010101" pitchFamily="2" charset="-122"/>
              </a:rPr>
              <a:t>有</a:t>
            </a:r>
            <a:r>
              <a:rPr lang="en-US" altLang="ja-JP" dirty="0">
                <a:latin typeface="DengXian" panose="02010600030101010101" pitchFamily="2" charset="-122"/>
                <a:ea typeface="DengXian" panose="02010600030101010101" pitchFamily="2" charset="-122"/>
              </a:rPr>
              <a:t>3</a:t>
            </a:r>
            <a:r>
              <a:rPr lang="ja-JP" altLang="en-US">
                <a:latin typeface="DengXian" panose="02010600030101010101" pitchFamily="2" charset="-122"/>
                <a:ea typeface="DengXian" panose="02010600030101010101" pitchFamily="2" charset="-122"/>
              </a:rPr>
              <a:t>个列向量，表示</a:t>
            </a:r>
            <a:r>
              <a:rPr lang="en-US" altLang="ja-JP" dirty="0">
                <a:latin typeface="DengXian" panose="02010600030101010101" pitchFamily="2" charset="-122"/>
                <a:ea typeface="DengXian" panose="02010600030101010101" pitchFamily="2" charset="-122"/>
              </a:rPr>
              <a:t>3</a:t>
            </a:r>
            <a:r>
              <a:rPr lang="ja-JP" altLang="en-US">
                <a:latin typeface="DengXian" panose="02010600030101010101" pitchFamily="2" charset="-122"/>
                <a:ea typeface="DengXian" panose="02010600030101010101" pitchFamily="2" charset="-122"/>
              </a:rPr>
              <a:t>个话题，矩阵</a:t>
            </a:r>
            <a:r>
              <a:rPr lang="en-US" altLang="zh-CN" dirty="0">
                <a:latin typeface="DengXian" panose="02010600030101010101" pitchFamily="2" charset="-122"/>
                <a:ea typeface="DengXian" panose="02010600030101010101" pitchFamily="2" charset="-122"/>
              </a:rPr>
              <a:t>U</a:t>
            </a:r>
            <a:r>
              <a:rPr lang="en-US" altLang="zh-CN" baseline="-25000" dirty="0">
                <a:latin typeface="DengXian" panose="02010600030101010101" pitchFamily="2" charset="-122"/>
                <a:ea typeface="DengXian" panose="02010600030101010101" pitchFamily="2" charset="-122"/>
              </a:rPr>
              <a:t>3</a:t>
            </a:r>
            <a:r>
              <a:rPr lang="ja-JP" altLang="en-US">
                <a:latin typeface="DengXian" panose="02010600030101010101" pitchFamily="2" charset="-122"/>
                <a:ea typeface="DengXian" panose="02010600030101010101" pitchFamily="2" charset="-122"/>
              </a:rPr>
              <a:t>表示话题向量空间。</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矩阵</a:t>
            </a:r>
            <a:r>
              <a:rPr lang="en-GB" altLang="ja-JP"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有</a:t>
            </a:r>
            <a:r>
              <a:rPr lang="en-US" altLang="ja-JP" dirty="0">
                <a:latin typeface="DengXian" panose="02010600030101010101" pitchFamily="2" charset="-122"/>
                <a:ea typeface="DengXian" panose="02010600030101010101" pitchFamily="2" charset="-122"/>
              </a:rPr>
              <a:t>9</a:t>
            </a:r>
            <a:r>
              <a:rPr lang="ja-JP" altLang="en-US">
                <a:latin typeface="DengXian" panose="02010600030101010101" pitchFamily="2" charset="-122"/>
                <a:ea typeface="DengXian" panose="02010600030101010101" pitchFamily="2" charset="-122"/>
              </a:rPr>
              <a:t>个列向量，表示</a:t>
            </a:r>
            <a:r>
              <a:rPr lang="en-US" altLang="ja-JP" dirty="0">
                <a:latin typeface="DengXian" panose="02010600030101010101" pitchFamily="2" charset="-122"/>
                <a:ea typeface="DengXian" panose="02010600030101010101" pitchFamily="2" charset="-122"/>
              </a:rPr>
              <a:t>9</a:t>
            </a:r>
            <a:r>
              <a:rPr lang="ja-JP" altLang="en-US">
                <a:latin typeface="DengXian" panose="02010600030101010101" pitchFamily="2" charset="-122"/>
                <a:ea typeface="DengXian" panose="02010600030101010101" pitchFamily="2" charset="-122"/>
              </a:rPr>
              <a:t>个文本，矩阵</a:t>
            </a:r>
            <a:r>
              <a:rPr lang="en-GB" altLang="ja-JP"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是文本集合在话题向量空间的表示。 </a:t>
            </a:r>
            <a:endParaRPr lang="en-GB" altLang="ja-JP" dirty="0">
              <a:latin typeface="DengXian" panose="02010600030101010101" pitchFamily="2" charset="-122"/>
              <a:ea typeface="DengXian" panose="02010600030101010101" pitchFamily="2" charset="-122"/>
            </a:endParaRPr>
          </a:p>
        </p:txBody>
      </p:sp>
      <p:pic>
        <p:nvPicPr>
          <p:cNvPr id="5" name="Picture 4"/>
          <p:cNvPicPr>
            <a:picLocks noChangeAspect="1"/>
          </p:cNvPicPr>
          <p:nvPr/>
        </p:nvPicPr>
        <p:blipFill>
          <a:blip r:embed="rId1"/>
          <a:stretch>
            <a:fillRect/>
          </a:stretch>
        </p:blipFill>
        <p:spPr>
          <a:xfrm>
            <a:off x="1888969" y="3857157"/>
            <a:ext cx="889000" cy="342900"/>
          </a:xfrm>
          <a:prstGeom prst="rect">
            <a:avLst/>
          </a:prstGeom>
        </p:spPr>
      </p:pic>
      <p:pic>
        <p:nvPicPr>
          <p:cNvPr id="6" name="Picture 5"/>
          <p:cNvPicPr>
            <a:picLocks noChangeAspect="1"/>
          </p:cNvPicPr>
          <p:nvPr/>
        </p:nvPicPr>
        <p:blipFill>
          <a:blip r:embed="rId1"/>
          <a:stretch>
            <a:fillRect/>
          </a:stretch>
        </p:blipFill>
        <p:spPr>
          <a:xfrm>
            <a:off x="8187336" y="3857157"/>
            <a:ext cx="889000" cy="3429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DengXian" panose="02010600030101010101" pitchFamily="2" charset="-122"/>
                <a:ea typeface="DengXian" panose="02010600030101010101" pitchFamily="2" charset="-122"/>
              </a:rPr>
              <a:t>非负矩阵分解算法 </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a:bodyPr>
          <a:lstStyle/>
          <a:p>
            <a:r>
              <a:rPr lang="ja-JP" altLang="en-US">
                <a:latin typeface="DengXian" panose="02010600030101010101" pitchFamily="2" charset="-122"/>
                <a:ea typeface="DengXian" panose="02010600030101010101" pitchFamily="2" charset="-122"/>
              </a:rPr>
              <a:t>非负矩阵分解也可以用于话题分析。</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对单词一文本矩阵进行非负矩阵分解，将其左矩阵作为话题向量空间，将其右矩阵作为文本在话题向量空间的表示。</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注意通常单词</a:t>
            </a:r>
            <a:r>
              <a:rPr lang="en-US" altLang="zh-CN"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文本矩阵是非负的。 </a:t>
            </a:r>
            <a:endParaRPr lang="en-GB" altLang="ja-JP" dirty="0">
              <a:latin typeface="DengXian" panose="02010600030101010101" pitchFamily="2" charset="-122"/>
              <a:ea typeface="DengXian"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DengXian" panose="02010600030101010101" pitchFamily="2" charset="-122"/>
                <a:ea typeface="DengXian" panose="02010600030101010101" pitchFamily="2" charset="-122"/>
              </a:rPr>
              <a:t>非负矩阵分解</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a:bodyPr>
          <a:lstStyle/>
          <a:p>
            <a:r>
              <a:rPr lang="ja-JP" altLang="en-US">
                <a:latin typeface="DengXian" panose="02010600030101010101" pitchFamily="2" charset="-122"/>
                <a:ea typeface="DengXian" panose="02010600030101010101" pitchFamily="2" charset="-122"/>
              </a:rPr>
              <a:t>给定一个非负矩阵</a:t>
            </a:r>
            <a:r>
              <a:rPr lang="en-US" altLang="zh-CN" dirty="0">
                <a:latin typeface="DengXian" panose="02010600030101010101" pitchFamily="2" charset="-122"/>
                <a:ea typeface="DengXian" panose="02010600030101010101" pitchFamily="2" charset="-122"/>
              </a:rPr>
              <a:t>X</a:t>
            </a:r>
            <a:r>
              <a:rPr lang="en-GB" altLang="zh-CN" dirty="0">
                <a:latin typeface="DengXian" panose="02010600030101010101" pitchFamily="2" charset="-122"/>
                <a:ea typeface="DengXian" panose="02010600030101010101" pitchFamily="2" charset="-122"/>
              </a:rPr>
              <a:t>≥</a:t>
            </a:r>
            <a:r>
              <a:rPr lang="en-GB" altLang="ja-JP" dirty="0">
                <a:latin typeface="DengXian" panose="02010600030101010101" pitchFamily="2" charset="-122"/>
                <a:ea typeface="DengXian" panose="02010600030101010101" pitchFamily="2" charset="-122"/>
              </a:rPr>
              <a:t>0</a:t>
            </a:r>
            <a:r>
              <a:rPr lang="ja-JP" altLang="en-GB">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找到两个非负矩阵</a:t>
            </a:r>
            <a:r>
              <a:rPr lang="en-US" altLang="zh-CN" dirty="0">
                <a:latin typeface="DengXian" panose="02010600030101010101" pitchFamily="2" charset="-122"/>
                <a:ea typeface="DengXian" panose="02010600030101010101" pitchFamily="2" charset="-122"/>
              </a:rPr>
              <a:t>W</a:t>
            </a:r>
            <a:r>
              <a:rPr lang="en-GB" altLang="zh-CN" dirty="0">
                <a:latin typeface="DengXian" panose="02010600030101010101" pitchFamily="2" charset="-122"/>
                <a:ea typeface="DengXian" panose="02010600030101010101" pitchFamily="2" charset="-122"/>
              </a:rPr>
              <a:t>≥</a:t>
            </a:r>
            <a:r>
              <a:rPr lang="en-GB" altLang="ja-JP" dirty="0">
                <a:latin typeface="DengXian" panose="02010600030101010101" pitchFamily="2" charset="-122"/>
                <a:ea typeface="DengXian" panose="02010600030101010101" pitchFamily="2" charset="-122"/>
              </a:rPr>
              <a:t>0</a:t>
            </a:r>
            <a:r>
              <a:rPr lang="ja-JP" altLang="en-US">
                <a:latin typeface="DengXian" panose="02010600030101010101" pitchFamily="2" charset="-122"/>
                <a:ea typeface="DengXian" panose="02010600030101010101" pitchFamily="2" charset="-122"/>
              </a:rPr>
              <a:t>和</a:t>
            </a:r>
            <a:r>
              <a:rPr lang="en-US" altLang="zh-CN" dirty="0">
                <a:latin typeface="DengXian" panose="02010600030101010101" pitchFamily="2" charset="-122"/>
                <a:ea typeface="DengXian" panose="02010600030101010101" pitchFamily="2" charset="-122"/>
              </a:rPr>
              <a:t>H</a:t>
            </a:r>
            <a:r>
              <a:rPr lang="en-GB" altLang="zh-CN" dirty="0">
                <a:latin typeface="DengXian" panose="02010600030101010101" pitchFamily="2" charset="-122"/>
                <a:ea typeface="DengXian" panose="02010600030101010101" pitchFamily="2" charset="-122"/>
              </a:rPr>
              <a:t>≥ </a:t>
            </a:r>
            <a:r>
              <a:rPr lang="en-GB" altLang="ja-JP" dirty="0">
                <a:latin typeface="DengXian" panose="02010600030101010101" pitchFamily="2" charset="-122"/>
                <a:ea typeface="DengXian" panose="02010600030101010101" pitchFamily="2" charset="-122"/>
              </a:rPr>
              <a:t>0</a:t>
            </a:r>
            <a:r>
              <a:rPr lang="ja-JP" altLang="en-GB">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使得</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即将非负矩阵</a:t>
            </a:r>
            <a:r>
              <a:rPr lang="en-US" altLang="zh-CN" dirty="0">
                <a:latin typeface="DengXian" panose="02010600030101010101" pitchFamily="2" charset="-122"/>
                <a:ea typeface="DengXian" panose="02010600030101010101" pitchFamily="2" charset="-122"/>
              </a:rPr>
              <a:t>X</a:t>
            </a:r>
            <a:r>
              <a:rPr lang="ja-JP" altLang="en-US">
                <a:latin typeface="DengXian" panose="02010600030101010101" pitchFamily="2" charset="-122"/>
                <a:ea typeface="DengXian" panose="02010600030101010101" pitchFamily="2" charset="-122"/>
              </a:rPr>
              <a:t>分解为两个非负矩阵</a:t>
            </a:r>
            <a:r>
              <a:rPr lang="en-US" altLang="zh-CN" dirty="0">
                <a:latin typeface="DengXian" panose="02010600030101010101" pitchFamily="2" charset="-122"/>
                <a:ea typeface="DengXian" panose="02010600030101010101" pitchFamily="2" charset="-122"/>
              </a:rPr>
              <a:t>W</a:t>
            </a:r>
            <a:r>
              <a:rPr lang="ja-JP" altLang="en-US">
                <a:latin typeface="DengXian" panose="02010600030101010101" pitchFamily="2" charset="-122"/>
                <a:ea typeface="DengXian" panose="02010600030101010101" pitchFamily="2" charset="-122"/>
              </a:rPr>
              <a:t>和</a:t>
            </a:r>
            <a:r>
              <a:rPr lang="en-US" altLang="zh-CN" dirty="0">
                <a:latin typeface="DengXian" panose="02010600030101010101" pitchFamily="2" charset="-122"/>
                <a:ea typeface="DengXian" panose="02010600030101010101" pitchFamily="2" charset="-122"/>
              </a:rPr>
              <a:t>H</a:t>
            </a:r>
            <a:r>
              <a:rPr lang="ja-JP" altLang="en-US">
                <a:latin typeface="DengXian" panose="02010600030101010101" pitchFamily="2" charset="-122"/>
                <a:ea typeface="DengXian" panose="02010600030101010101" pitchFamily="2" charset="-122"/>
              </a:rPr>
              <a:t>的乘积的形式，称为非负矩阵分解。</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因为</a:t>
            </a:r>
            <a:r>
              <a:rPr lang="en-GB" altLang="ja-JP" dirty="0">
                <a:latin typeface="DengXian" panose="02010600030101010101" pitchFamily="2" charset="-122"/>
                <a:ea typeface="DengXian" panose="02010600030101010101" pitchFamily="2" charset="-122"/>
              </a:rPr>
              <a:t>WH</a:t>
            </a:r>
            <a:r>
              <a:rPr lang="ja-JP" altLang="en-US">
                <a:latin typeface="DengXian" panose="02010600030101010101" pitchFamily="2" charset="-122"/>
                <a:ea typeface="DengXian" panose="02010600030101010101" pitchFamily="2" charset="-122"/>
              </a:rPr>
              <a:t>与</a:t>
            </a:r>
            <a:r>
              <a:rPr lang="en-US" altLang="zh-CN" dirty="0">
                <a:latin typeface="DengXian" panose="02010600030101010101" pitchFamily="2" charset="-122"/>
                <a:ea typeface="DengXian" panose="02010600030101010101" pitchFamily="2" charset="-122"/>
              </a:rPr>
              <a:t>X</a:t>
            </a:r>
            <a:r>
              <a:rPr lang="ja-JP" altLang="en-US">
                <a:latin typeface="DengXian" panose="02010600030101010101" pitchFamily="2" charset="-122"/>
                <a:ea typeface="DengXian" panose="02010600030101010101" pitchFamily="2" charset="-122"/>
              </a:rPr>
              <a:t>完全相等很难实现，所以只要求</a:t>
            </a:r>
            <a:r>
              <a:rPr lang="en-GB" altLang="ja-JP" dirty="0">
                <a:latin typeface="DengXian" panose="02010600030101010101" pitchFamily="2" charset="-122"/>
                <a:ea typeface="DengXian" panose="02010600030101010101" pitchFamily="2" charset="-122"/>
              </a:rPr>
              <a:t>WH</a:t>
            </a:r>
            <a:r>
              <a:rPr lang="ja-JP" altLang="en-US">
                <a:latin typeface="DengXian" panose="02010600030101010101" pitchFamily="2" charset="-122"/>
                <a:ea typeface="DengXian" panose="02010600030101010101" pitchFamily="2" charset="-122"/>
              </a:rPr>
              <a:t>与</a:t>
            </a:r>
            <a:r>
              <a:rPr lang="en-US" altLang="zh-CN" dirty="0">
                <a:latin typeface="DengXian" panose="02010600030101010101" pitchFamily="2" charset="-122"/>
                <a:ea typeface="DengXian" panose="02010600030101010101" pitchFamily="2" charset="-122"/>
              </a:rPr>
              <a:t>X</a:t>
            </a:r>
            <a:r>
              <a:rPr lang="ja-JP" altLang="en-US">
                <a:latin typeface="DengXian" panose="02010600030101010101" pitchFamily="2" charset="-122"/>
                <a:ea typeface="DengXian" panose="02010600030101010101" pitchFamily="2" charset="-122"/>
              </a:rPr>
              <a:t>近似相等。</a:t>
            </a:r>
            <a:endParaRPr lang="en-GB" altLang="ja-JP" dirty="0">
              <a:latin typeface="DengXian" panose="02010600030101010101" pitchFamily="2" charset="-122"/>
              <a:ea typeface="DengXian" panose="02010600030101010101" pitchFamily="2" charset="-122"/>
            </a:endParaRPr>
          </a:p>
          <a:p>
            <a:pPr marL="0" indent="0">
              <a:buNone/>
            </a:pPr>
            <a:endParaRPr lang="en-GB" altLang="ja-JP"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5568950" y="2801495"/>
            <a:ext cx="1054100" cy="3556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DengXian" panose="02010600030101010101" pitchFamily="2" charset="-122"/>
                <a:ea typeface="DengXian" panose="02010600030101010101" pitchFamily="2" charset="-122"/>
              </a:rPr>
              <a:t>非负矩阵分解</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a:bodyPr>
          <a:lstStyle/>
          <a:p>
            <a:r>
              <a:rPr lang="ja-JP" altLang="en-US">
                <a:latin typeface="DengXian" panose="02010600030101010101" pitchFamily="2" charset="-122"/>
                <a:ea typeface="DengXian" panose="02010600030101010101" pitchFamily="2" charset="-122"/>
              </a:rPr>
              <a:t>假设非负矩阵</a:t>
            </a:r>
            <a:r>
              <a:rPr lang="en-US" altLang="zh-CN" dirty="0">
                <a:latin typeface="DengXian" panose="02010600030101010101" pitchFamily="2" charset="-122"/>
                <a:ea typeface="DengXian" panose="02010600030101010101" pitchFamily="2" charset="-122"/>
              </a:rPr>
              <a:t>X</a:t>
            </a:r>
            <a:r>
              <a:rPr lang="ja-JP" altLang="en-US">
                <a:latin typeface="DengXian" panose="02010600030101010101" pitchFamily="2" charset="-122"/>
                <a:ea typeface="DengXian" panose="02010600030101010101" pitchFamily="2" charset="-122"/>
              </a:rPr>
              <a:t>是</a:t>
            </a:r>
            <a:r>
              <a:rPr lang="zh-CN" altLang="en-US" dirty="0">
                <a:latin typeface="DengXian" panose="02010600030101010101" pitchFamily="2" charset="-122"/>
                <a:ea typeface="DengXian" panose="02010600030101010101" pitchFamily="2" charset="-122"/>
              </a:rPr>
              <a:t> </a:t>
            </a:r>
            <a:r>
              <a:rPr lang="en-US" altLang="zh-CN" dirty="0">
                <a:latin typeface="DengXian" panose="02010600030101010101" pitchFamily="2" charset="-122"/>
                <a:ea typeface="DengXian" panose="02010600030101010101" pitchFamily="2" charset="-122"/>
              </a:rPr>
              <a:t>m</a:t>
            </a:r>
            <a:r>
              <a:rPr lang="zh-CN" altLang="en-US" dirty="0">
                <a:latin typeface="DengXian" panose="02010600030101010101" pitchFamily="2" charset="-122"/>
                <a:ea typeface="DengXian" panose="02010600030101010101" pitchFamily="2" charset="-122"/>
              </a:rPr>
              <a:t> </a:t>
            </a:r>
            <a:r>
              <a:rPr lang="en-US" altLang="zh-CN" dirty="0">
                <a:latin typeface="DengXian" panose="02010600030101010101" pitchFamily="2" charset="-122"/>
                <a:ea typeface="DengXian" panose="02010600030101010101" pitchFamily="2" charset="-122"/>
              </a:rPr>
              <a:t>x</a:t>
            </a:r>
            <a:r>
              <a:rPr lang="zh-CN" altLang="en-US" dirty="0">
                <a:latin typeface="DengXian" panose="02010600030101010101" pitchFamily="2" charset="-122"/>
                <a:ea typeface="DengXian" panose="02010600030101010101" pitchFamily="2" charset="-122"/>
              </a:rPr>
              <a:t> </a:t>
            </a:r>
            <a:r>
              <a:rPr lang="en-US" altLang="zh-CN" dirty="0">
                <a:latin typeface="DengXian" panose="02010600030101010101" pitchFamily="2" charset="-122"/>
                <a:ea typeface="DengXian" panose="02010600030101010101" pitchFamily="2" charset="-122"/>
              </a:rPr>
              <a:t>n</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矩阵，非负矩阵</a:t>
            </a:r>
            <a:r>
              <a:rPr lang="en-US" altLang="zh-CN" dirty="0">
                <a:latin typeface="DengXian" panose="02010600030101010101" pitchFamily="2" charset="-122"/>
                <a:ea typeface="DengXian" panose="02010600030101010101" pitchFamily="2" charset="-122"/>
              </a:rPr>
              <a:t>W</a:t>
            </a:r>
            <a:r>
              <a:rPr lang="ja-JP" altLang="en-US">
                <a:latin typeface="DengXian" panose="02010600030101010101" pitchFamily="2" charset="-122"/>
                <a:ea typeface="DengXian" panose="02010600030101010101" pitchFamily="2" charset="-122"/>
              </a:rPr>
              <a:t>和</a:t>
            </a:r>
            <a:r>
              <a:rPr lang="en-GB" altLang="ja-JP" dirty="0">
                <a:latin typeface="DengXian" panose="02010600030101010101" pitchFamily="2" charset="-122"/>
                <a:ea typeface="DengXian" panose="02010600030101010101" pitchFamily="2" charset="-122"/>
              </a:rPr>
              <a:t>H</a:t>
            </a:r>
            <a:r>
              <a:rPr lang="ja-JP" altLang="en-US">
                <a:latin typeface="DengXian" panose="02010600030101010101" pitchFamily="2" charset="-122"/>
                <a:ea typeface="DengXian" panose="02010600030101010101" pitchFamily="2" charset="-122"/>
              </a:rPr>
              <a:t>分别为</a:t>
            </a:r>
            <a:r>
              <a:rPr lang="zh-CN" altLang="en-US" dirty="0">
                <a:latin typeface="DengXian" panose="02010600030101010101" pitchFamily="2" charset="-122"/>
                <a:ea typeface="DengXian" panose="02010600030101010101" pitchFamily="2" charset="-122"/>
              </a:rPr>
              <a:t> </a:t>
            </a:r>
            <a:r>
              <a:rPr lang="en-US" altLang="zh-CN" dirty="0">
                <a:latin typeface="DengXian" panose="02010600030101010101" pitchFamily="2" charset="-122"/>
                <a:ea typeface="DengXian" panose="02010600030101010101" pitchFamily="2" charset="-122"/>
              </a:rPr>
              <a:t>m x k</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矩阵和</a:t>
            </a:r>
            <a:r>
              <a:rPr lang="en-US" altLang="ja-JP" dirty="0">
                <a:latin typeface="DengXian" panose="02010600030101010101" pitchFamily="2" charset="-122"/>
                <a:ea typeface="DengXian" panose="02010600030101010101" pitchFamily="2" charset="-122"/>
              </a:rPr>
              <a:t> k x n</a:t>
            </a:r>
            <a:r>
              <a:rPr lang="ja-JP" altLang="en-GB">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矩阵。</a:t>
            </a:r>
            <a:endParaRPr lang="en-GB" altLang="ja-JP" dirty="0">
              <a:latin typeface="DengXian" panose="02010600030101010101" pitchFamily="2" charset="-122"/>
              <a:ea typeface="DengXian" panose="02010600030101010101" pitchFamily="2" charset="-122"/>
            </a:endParaRPr>
          </a:p>
          <a:p>
            <a:endParaRPr lang="en-US"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假设</a:t>
            </a:r>
            <a:r>
              <a:rPr lang="en-GB" altLang="ja-JP" dirty="0">
                <a:latin typeface="DengXian" panose="02010600030101010101" pitchFamily="2" charset="-122"/>
                <a:ea typeface="DengXian" panose="02010600030101010101" pitchFamily="2" charset="-122"/>
              </a:rPr>
              <a:t>k&lt;min(</a:t>
            </a:r>
            <a:r>
              <a:rPr lang="en-US" altLang="ja-JP" dirty="0">
                <a:latin typeface="DengXian" panose="02010600030101010101" pitchFamily="2" charset="-122"/>
                <a:ea typeface="DengXian" panose="02010600030101010101" pitchFamily="2" charset="-122"/>
              </a:rPr>
              <a:t>m, n)</a:t>
            </a:r>
            <a:r>
              <a:rPr lang="ja-JP" altLang="en-US">
                <a:latin typeface="DengXian" panose="02010600030101010101" pitchFamily="2" charset="-122"/>
                <a:ea typeface="DengXian" panose="02010600030101010101" pitchFamily="2" charset="-122"/>
              </a:rPr>
              <a:t>，即</a:t>
            </a:r>
            <a:r>
              <a:rPr lang="en-GB" altLang="ja-JP" dirty="0">
                <a:latin typeface="DengXian" panose="02010600030101010101" pitchFamily="2" charset="-122"/>
                <a:ea typeface="DengXian" panose="02010600030101010101" pitchFamily="2" charset="-122"/>
              </a:rPr>
              <a:t>W</a:t>
            </a:r>
            <a:r>
              <a:rPr lang="ja-JP" altLang="en-US">
                <a:latin typeface="DengXian" panose="02010600030101010101" pitchFamily="2" charset="-122"/>
                <a:ea typeface="DengXian" panose="02010600030101010101" pitchFamily="2" charset="-122"/>
              </a:rPr>
              <a:t>和</a:t>
            </a:r>
            <a:r>
              <a:rPr lang="en-GB" altLang="ja-JP" dirty="0">
                <a:latin typeface="DengXian" panose="02010600030101010101" pitchFamily="2" charset="-122"/>
                <a:ea typeface="DengXian" panose="02010600030101010101" pitchFamily="2" charset="-122"/>
              </a:rPr>
              <a:t>H</a:t>
            </a:r>
            <a:r>
              <a:rPr lang="ja-JP" altLang="en-US">
                <a:latin typeface="DengXian" panose="02010600030101010101" pitchFamily="2" charset="-122"/>
                <a:ea typeface="DengXian" panose="02010600030101010101" pitchFamily="2" charset="-122"/>
              </a:rPr>
              <a:t>小于原矩阵</a:t>
            </a:r>
            <a:r>
              <a:rPr lang="en-GB" altLang="ja-JP" dirty="0">
                <a:latin typeface="DengXian" panose="02010600030101010101" pitchFamily="2" charset="-122"/>
                <a:ea typeface="DengXian" panose="02010600030101010101" pitchFamily="2" charset="-122"/>
              </a:rPr>
              <a:t>X</a:t>
            </a:r>
            <a:r>
              <a:rPr lang="ja-JP" altLang="en-GB">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所以非负矩阵分解是对原数据的压缩。</a:t>
            </a:r>
            <a:endParaRPr lang="en-GB" altLang="ja-JP" dirty="0">
              <a:latin typeface="DengXian" panose="02010600030101010101" pitchFamily="2" charset="-122"/>
              <a:ea typeface="DengXian"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DengXian" panose="02010600030101010101" pitchFamily="2" charset="-122"/>
                <a:ea typeface="DengXian" panose="02010600030101010101" pitchFamily="2" charset="-122"/>
              </a:rPr>
              <a:t>单词向量空间</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Autofit/>
          </a:bodyPr>
          <a:lstStyle/>
          <a:p>
            <a:r>
              <a:rPr lang="ja-JP" altLang="en-US" sz="2200">
                <a:latin typeface="DengXian" panose="02010600030101010101" pitchFamily="2" charset="-122"/>
                <a:ea typeface="DengXian" panose="02010600030101010101" pitchFamily="2" charset="-122"/>
              </a:rPr>
              <a:t>文本信息处理，比如文本信息检索、文本数据挖掘的一个核心问题是对文本的语义内容进行表示，并进行文本之间的语义相似度计算。</a:t>
            </a:r>
            <a:endParaRPr lang="en-GB" altLang="ja-JP" sz="2200" dirty="0">
              <a:latin typeface="DengXian" panose="02010600030101010101" pitchFamily="2" charset="-122"/>
              <a:ea typeface="DengXian" panose="02010600030101010101" pitchFamily="2" charset="-122"/>
            </a:endParaRPr>
          </a:p>
          <a:p>
            <a:endParaRPr lang="en-GB" altLang="ja-JP" sz="2200" dirty="0">
              <a:latin typeface="DengXian" panose="02010600030101010101" pitchFamily="2" charset="-122"/>
              <a:ea typeface="DengXian" panose="02010600030101010101" pitchFamily="2" charset="-122"/>
            </a:endParaRPr>
          </a:p>
          <a:p>
            <a:r>
              <a:rPr lang="ja-JP" altLang="en-US" sz="2200">
                <a:latin typeface="DengXian" panose="02010600030101010101" pitchFamily="2" charset="-122"/>
                <a:ea typeface="DengXian" panose="02010600030101010101" pitchFamily="2" charset="-122"/>
              </a:rPr>
              <a:t>最简单的方法是利用向量空间模型（</a:t>
            </a:r>
            <a:r>
              <a:rPr lang="en-GB" altLang="ja-JP" sz="2200" dirty="0">
                <a:latin typeface="DengXian" panose="02010600030101010101" pitchFamily="2" charset="-122"/>
                <a:ea typeface="DengXian" panose="02010600030101010101" pitchFamily="2" charset="-122"/>
              </a:rPr>
              <a:t>vector space model, VSM)</a:t>
            </a:r>
            <a:r>
              <a:rPr lang="ja-JP" altLang="en-GB" sz="2200">
                <a:latin typeface="DengXian" panose="02010600030101010101" pitchFamily="2" charset="-122"/>
                <a:ea typeface="DengXian" panose="02010600030101010101" pitchFamily="2" charset="-122"/>
              </a:rPr>
              <a:t>，</a:t>
            </a:r>
            <a:r>
              <a:rPr lang="ja-JP" altLang="en-US" sz="2200">
                <a:latin typeface="DengXian" panose="02010600030101010101" pitchFamily="2" charset="-122"/>
                <a:ea typeface="DengXian" panose="02010600030101010101" pitchFamily="2" charset="-122"/>
              </a:rPr>
              <a:t>也就是单词向量空间模型（</a:t>
            </a:r>
            <a:r>
              <a:rPr lang="en-GB" altLang="ja-JP" sz="2200" dirty="0">
                <a:latin typeface="DengXian" panose="02010600030101010101" pitchFamily="2" charset="-122"/>
                <a:ea typeface="DengXian" panose="02010600030101010101" pitchFamily="2" charset="-122"/>
              </a:rPr>
              <a:t>word vector space model)</a:t>
            </a:r>
            <a:r>
              <a:rPr lang="ja-JP" altLang="en-GB" sz="2200">
                <a:latin typeface="DengXian" panose="02010600030101010101" pitchFamily="2" charset="-122"/>
                <a:ea typeface="DengXian" panose="02010600030101010101" pitchFamily="2" charset="-122"/>
              </a:rPr>
              <a:t>。</a:t>
            </a:r>
            <a:endParaRPr lang="en-GB" altLang="ja-JP" sz="2200" dirty="0">
              <a:latin typeface="DengXian" panose="02010600030101010101" pitchFamily="2" charset="-122"/>
              <a:ea typeface="DengXian" panose="02010600030101010101" pitchFamily="2" charset="-122"/>
            </a:endParaRPr>
          </a:p>
          <a:p>
            <a:endParaRPr lang="en-GB" altLang="ja-JP" sz="2200" dirty="0">
              <a:latin typeface="DengXian" panose="02010600030101010101" pitchFamily="2" charset="-122"/>
              <a:ea typeface="DengXian" panose="02010600030101010101" pitchFamily="2" charset="-122"/>
            </a:endParaRPr>
          </a:p>
          <a:p>
            <a:r>
              <a:rPr lang="ja-JP" altLang="en-US" sz="2200">
                <a:latin typeface="DengXian" panose="02010600030101010101" pitchFamily="2" charset="-122"/>
                <a:ea typeface="DengXian" panose="02010600030101010101" pitchFamily="2" charset="-122"/>
              </a:rPr>
              <a:t>向量空间模型的基本想法是，给定一个文本，用一个向量表示该文本的“语义”</a:t>
            </a:r>
            <a:endParaRPr lang="en-GB" altLang="ja-JP" sz="2200" dirty="0">
              <a:latin typeface="DengXian" panose="02010600030101010101" pitchFamily="2" charset="-122"/>
              <a:ea typeface="DengXian" panose="02010600030101010101" pitchFamily="2" charset="-122"/>
            </a:endParaRPr>
          </a:p>
          <a:p>
            <a:r>
              <a:rPr lang="ja-JP" altLang="en-US" sz="2200">
                <a:latin typeface="DengXian" panose="02010600030101010101" pitchFamily="2" charset="-122"/>
                <a:ea typeface="DengXian" panose="02010600030101010101" pitchFamily="2" charset="-122"/>
              </a:rPr>
              <a:t>向量的每一维对应一个单词，其数值为该单词在该文本中出现的频数或权值</a:t>
            </a:r>
            <a:endParaRPr lang="en-GB" altLang="ja-JP" sz="2200" dirty="0">
              <a:latin typeface="DengXian" panose="02010600030101010101" pitchFamily="2" charset="-122"/>
              <a:ea typeface="DengXian" panose="02010600030101010101" pitchFamily="2" charset="-122"/>
            </a:endParaRPr>
          </a:p>
          <a:p>
            <a:r>
              <a:rPr lang="ja-JP" altLang="en-US" sz="2200">
                <a:latin typeface="DengXian" panose="02010600030101010101" pitchFamily="2" charset="-122"/>
                <a:ea typeface="DengXian" panose="02010600030101010101" pitchFamily="2" charset="-122"/>
              </a:rPr>
              <a:t>基 本假设是文本中所有单词的出现情况表示了文本的语义内容</a:t>
            </a:r>
            <a:endParaRPr lang="en-GB" altLang="ja-JP" sz="2200" dirty="0">
              <a:latin typeface="DengXian" panose="02010600030101010101" pitchFamily="2" charset="-122"/>
              <a:ea typeface="DengXian" panose="02010600030101010101" pitchFamily="2" charset="-122"/>
            </a:endParaRPr>
          </a:p>
          <a:p>
            <a:r>
              <a:rPr lang="ja-JP" altLang="en-US" sz="2200">
                <a:latin typeface="DengXian" panose="02010600030101010101" pitchFamily="2" charset="-122"/>
                <a:ea typeface="DengXian" panose="02010600030101010101" pitchFamily="2" charset="-122"/>
              </a:rPr>
              <a:t>文本集合中的每个文本都表示为一个向量，存在于一个向量空间</a:t>
            </a:r>
            <a:endParaRPr lang="en-GB" altLang="ja-JP" sz="2200" dirty="0">
              <a:latin typeface="DengXian" panose="02010600030101010101" pitchFamily="2" charset="-122"/>
              <a:ea typeface="DengXian" panose="02010600030101010101" pitchFamily="2" charset="-122"/>
            </a:endParaRPr>
          </a:p>
          <a:p>
            <a:r>
              <a:rPr lang="ja-JP" altLang="en-US" sz="2200">
                <a:latin typeface="DengXian" panose="02010600030101010101" pitchFamily="2" charset="-122"/>
                <a:ea typeface="DengXian" panose="02010600030101010101" pitchFamily="2" charset="-122"/>
              </a:rPr>
              <a:t>向量空间的度量，如内积或标准化内积表示文本之间的“语义相似度”。 </a:t>
            </a:r>
            <a:endParaRPr lang="en-GB" altLang="ja-JP" sz="2200" dirty="0">
              <a:latin typeface="DengXian" panose="02010600030101010101" pitchFamily="2" charset="-122"/>
              <a:ea typeface="DengXian"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DengXian" panose="02010600030101010101" pitchFamily="2" charset="-122"/>
                <a:ea typeface="DengXian" panose="02010600030101010101" pitchFamily="2" charset="-122"/>
              </a:rPr>
              <a:t>非负矩阵分解</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Autofit/>
          </a:bodyPr>
          <a:lstStyle/>
          <a:p>
            <a:r>
              <a:rPr lang="ja-JP" altLang="en-US" sz="2600">
                <a:latin typeface="DengXian" panose="02010600030101010101" pitchFamily="2" charset="-122"/>
                <a:ea typeface="DengXian" panose="02010600030101010101" pitchFamily="2" charset="-122"/>
              </a:rPr>
              <a:t>由</a:t>
            </a:r>
            <a:r>
              <a:rPr lang="en-GB" altLang="ja-JP" sz="2600" dirty="0">
                <a:latin typeface="DengXian" panose="02010600030101010101" pitchFamily="2" charset="-122"/>
                <a:ea typeface="DengXian" panose="02010600030101010101" pitchFamily="2" charset="-122"/>
              </a:rPr>
              <a:t>		</a:t>
            </a:r>
            <a:r>
              <a:rPr lang="ja-JP" altLang="en-GB" sz="2600">
                <a:latin typeface="DengXian" panose="02010600030101010101" pitchFamily="2" charset="-122"/>
                <a:ea typeface="DengXian" panose="02010600030101010101" pitchFamily="2" charset="-122"/>
              </a:rPr>
              <a:t>知</a:t>
            </a:r>
            <a:r>
              <a:rPr lang="zh-CN" altLang="en-US" sz="2600" dirty="0">
                <a:latin typeface="DengXian" panose="02010600030101010101" pitchFamily="2" charset="-122"/>
                <a:ea typeface="DengXian" panose="02010600030101010101" pitchFamily="2" charset="-122"/>
              </a:rPr>
              <a:t>，矩阵</a:t>
            </a:r>
            <a:r>
              <a:rPr lang="en-US" altLang="zh-CN" sz="2600" dirty="0">
                <a:latin typeface="DengXian" panose="02010600030101010101" pitchFamily="2" charset="-122"/>
                <a:ea typeface="DengXian" panose="02010600030101010101" pitchFamily="2" charset="-122"/>
              </a:rPr>
              <a:t>X</a:t>
            </a:r>
            <a:r>
              <a:rPr lang="ja-JP" altLang="en-US" sz="2600">
                <a:latin typeface="DengXian" panose="02010600030101010101" pitchFamily="2" charset="-122"/>
                <a:ea typeface="DengXian" panose="02010600030101010101" pitchFamily="2" charset="-122"/>
              </a:rPr>
              <a:t>的</a:t>
            </a:r>
            <a:r>
              <a:rPr lang="ja-JP" altLang="en-GB" sz="2600">
                <a:latin typeface="DengXian" panose="02010600030101010101" pitchFamily="2" charset="-122"/>
                <a:ea typeface="DengXian" panose="02010600030101010101" pitchFamily="2" charset="-122"/>
              </a:rPr>
              <a:t>第</a:t>
            </a:r>
            <a:r>
              <a:rPr lang="en-US" altLang="ja-JP" sz="2600" dirty="0">
                <a:latin typeface="DengXian" panose="02010600030101010101" pitchFamily="2" charset="-122"/>
                <a:ea typeface="DengXian" panose="02010600030101010101" pitchFamily="2" charset="-122"/>
              </a:rPr>
              <a:t>j</a:t>
            </a:r>
            <a:r>
              <a:rPr lang="ja-JP" altLang="en-GB" sz="2600">
                <a:latin typeface="DengXian" panose="02010600030101010101" pitchFamily="2" charset="-122"/>
                <a:ea typeface="DengXian" panose="02010600030101010101" pitchFamily="2" charset="-122"/>
              </a:rPr>
              <a:t>列</a:t>
            </a:r>
            <a:r>
              <a:rPr lang="zh-CN" altLang="en-US" sz="2600" dirty="0">
                <a:latin typeface="DengXian" panose="02010600030101010101" pitchFamily="2" charset="-122"/>
                <a:ea typeface="DengXian" panose="02010600030101010101" pitchFamily="2" charset="-122"/>
              </a:rPr>
              <a:t>向量 </a:t>
            </a:r>
            <a:r>
              <a:rPr lang="en-GB" altLang="zh-CN" sz="2600" dirty="0" err="1">
                <a:latin typeface="DengXian" panose="02010600030101010101" pitchFamily="2" charset="-122"/>
                <a:ea typeface="DengXian" panose="02010600030101010101" pitchFamily="2" charset="-122"/>
              </a:rPr>
              <a:t>x</a:t>
            </a:r>
            <a:r>
              <a:rPr lang="en-GB" altLang="zh-CN" sz="2600" baseline="-25000" dirty="0" err="1">
                <a:latin typeface="DengXian" panose="02010600030101010101" pitchFamily="2" charset="-122"/>
                <a:ea typeface="DengXian" panose="02010600030101010101" pitchFamily="2" charset="-122"/>
              </a:rPr>
              <a:t>j</a:t>
            </a:r>
            <a:r>
              <a:rPr lang="zh-CN" altLang="en-US" sz="2600" dirty="0">
                <a:latin typeface="DengXian" panose="02010600030101010101" pitchFamily="2" charset="-122"/>
                <a:ea typeface="DengXian" panose="02010600030101010101" pitchFamily="2" charset="-122"/>
              </a:rPr>
              <a:t> 满足</a:t>
            </a:r>
            <a:endParaRPr lang="en-GB" altLang="zh-CN" sz="2600" dirty="0">
              <a:latin typeface="DengXian" panose="02010600030101010101" pitchFamily="2" charset="-122"/>
              <a:ea typeface="DengXian" panose="02010600030101010101" pitchFamily="2" charset="-122"/>
            </a:endParaRPr>
          </a:p>
          <a:p>
            <a:endParaRPr lang="en-GB" altLang="ja-JP" sz="2600" dirty="0">
              <a:latin typeface="DengXian" panose="02010600030101010101" pitchFamily="2" charset="-122"/>
              <a:ea typeface="DengXian" panose="02010600030101010101" pitchFamily="2" charset="-122"/>
            </a:endParaRPr>
          </a:p>
          <a:p>
            <a:endParaRPr lang="en-GB" altLang="ja-JP" sz="2600" dirty="0">
              <a:latin typeface="DengXian" panose="02010600030101010101" pitchFamily="2" charset="-122"/>
              <a:ea typeface="DengXian" panose="02010600030101010101" pitchFamily="2" charset="-122"/>
            </a:endParaRPr>
          </a:p>
          <a:p>
            <a:endParaRPr lang="en-GB" altLang="ja-JP" sz="2600" dirty="0">
              <a:latin typeface="DengXian" panose="02010600030101010101" pitchFamily="2" charset="-122"/>
              <a:ea typeface="DengXian" panose="02010600030101010101" pitchFamily="2" charset="-122"/>
            </a:endParaRPr>
          </a:p>
          <a:p>
            <a:endParaRPr lang="en-GB" altLang="ja-JP" sz="2600" dirty="0">
              <a:latin typeface="DengXian" panose="02010600030101010101" pitchFamily="2" charset="-122"/>
              <a:ea typeface="DengXian" panose="02010600030101010101" pitchFamily="2" charset="-122"/>
            </a:endParaRPr>
          </a:p>
          <a:p>
            <a:endParaRPr lang="en-GB" altLang="ja-JP" sz="2600" dirty="0">
              <a:latin typeface="DengXian" panose="02010600030101010101" pitchFamily="2" charset="-122"/>
              <a:ea typeface="DengXian" panose="02010600030101010101" pitchFamily="2" charset="-122"/>
            </a:endParaRPr>
          </a:p>
          <a:p>
            <a:r>
              <a:rPr lang="ja-JP" altLang="en-US" sz="2600">
                <a:latin typeface="DengXian" panose="02010600030101010101" pitchFamily="2" charset="-122"/>
                <a:ea typeface="DengXian" panose="02010600030101010101" pitchFamily="2" charset="-122"/>
              </a:rPr>
              <a:t>矩阵</a:t>
            </a:r>
            <a:r>
              <a:rPr lang="en-US" altLang="zh-CN" sz="2600" dirty="0">
                <a:latin typeface="DengXian" panose="02010600030101010101" pitchFamily="2" charset="-122"/>
                <a:ea typeface="DengXian" panose="02010600030101010101" pitchFamily="2" charset="-122"/>
              </a:rPr>
              <a:t>X</a:t>
            </a:r>
            <a:r>
              <a:rPr lang="ja-JP" altLang="en-US" sz="2600">
                <a:latin typeface="DengXian" panose="02010600030101010101" pitchFamily="2" charset="-122"/>
                <a:ea typeface="DengXian" panose="02010600030101010101" pitchFamily="2" charset="-122"/>
              </a:rPr>
              <a:t>的第</a:t>
            </a:r>
            <a:r>
              <a:rPr lang="en-GB" altLang="ja-JP" sz="2600" dirty="0">
                <a:latin typeface="DengXian" panose="02010600030101010101" pitchFamily="2" charset="-122"/>
                <a:ea typeface="DengXian" panose="02010600030101010101" pitchFamily="2" charset="-122"/>
              </a:rPr>
              <a:t>j</a:t>
            </a:r>
            <a:r>
              <a:rPr lang="ja-JP" altLang="en-US" sz="2600">
                <a:latin typeface="DengXian" panose="02010600030101010101" pitchFamily="2" charset="-122"/>
                <a:ea typeface="DengXian" panose="02010600030101010101" pitchFamily="2" charset="-122"/>
              </a:rPr>
              <a:t>列</a:t>
            </a:r>
            <a:r>
              <a:rPr lang="zh-CN" altLang="en-US" sz="2600" dirty="0">
                <a:latin typeface="DengXian" panose="02010600030101010101" pitchFamily="2" charset="-122"/>
                <a:ea typeface="DengXian" panose="02010600030101010101" pitchFamily="2" charset="-122"/>
              </a:rPr>
              <a:t> </a:t>
            </a:r>
            <a:r>
              <a:rPr lang="en-GB" altLang="ja-JP" sz="2600" dirty="0" err="1">
                <a:latin typeface="DengXian" panose="02010600030101010101" pitchFamily="2" charset="-122"/>
                <a:ea typeface="DengXian" panose="02010600030101010101" pitchFamily="2" charset="-122"/>
              </a:rPr>
              <a:t>x</a:t>
            </a:r>
            <a:r>
              <a:rPr lang="en-GB" altLang="ja-JP" sz="2600" baseline="-25000" dirty="0" err="1">
                <a:latin typeface="DengXian" panose="02010600030101010101" pitchFamily="2" charset="-122"/>
                <a:ea typeface="DengXian" panose="02010600030101010101" pitchFamily="2" charset="-122"/>
              </a:rPr>
              <a:t>j</a:t>
            </a:r>
            <a:r>
              <a:rPr lang="zh-CN" altLang="en-US" sz="2600" dirty="0">
                <a:latin typeface="DengXian" panose="02010600030101010101" pitchFamily="2" charset="-122"/>
                <a:ea typeface="DengXian" panose="02010600030101010101" pitchFamily="2" charset="-122"/>
              </a:rPr>
              <a:t> </a:t>
            </a:r>
            <a:r>
              <a:rPr lang="ja-JP" altLang="en-US" sz="2600">
                <a:latin typeface="DengXian" panose="02010600030101010101" pitchFamily="2" charset="-122"/>
                <a:ea typeface="DengXian" panose="02010600030101010101" pitchFamily="2" charset="-122"/>
              </a:rPr>
              <a:t>可以由矩阵</a:t>
            </a:r>
            <a:r>
              <a:rPr lang="en-US" altLang="zh-CN" sz="2600" dirty="0">
                <a:latin typeface="DengXian" panose="02010600030101010101" pitchFamily="2" charset="-122"/>
                <a:ea typeface="DengXian" panose="02010600030101010101" pitchFamily="2" charset="-122"/>
              </a:rPr>
              <a:t>W</a:t>
            </a:r>
            <a:r>
              <a:rPr lang="ja-JP" altLang="en-US" sz="2600">
                <a:latin typeface="DengXian" panose="02010600030101010101" pitchFamily="2" charset="-122"/>
                <a:ea typeface="DengXian" panose="02010600030101010101" pitchFamily="2" charset="-122"/>
              </a:rPr>
              <a:t>的</a:t>
            </a:r>
            <a:r>
              <a:rPr lang="en-GB" altLang="ja-JP" sz="2600" dirty="0">
                <a:latin typeface="DengXian" panose="02010600030101010101" pitchFamily="2" charset="-122"/>
                <a:ea typeface="DengXian" panose="02010600030101010101" pitchFamily="2" charset="-122"/>
              </a:rPr>
              <a:t>k</a:t>
            </a:r>
            <a:r>
              <a:rPr lang="ja-JP" altLang="en-US" sz="2600">
                <a:latin typeface="DengXian" panose="02010600030101010101" pitchFamily="2" charset="-122"/>
                <a:ea typeface="DengXian" panose="02010600030101010101" pitchFamily="2" charset="-122"/>
              </a:rPr>
              <a:t>个列</a:t>
            </a:r>
            <a:r>
              <a:rPr lang="zh-CN" altLang="en-US" sz="2600" dirty="0">
                <a:latin typeface="DengXian" panose="02010600030101010101" pitchFamily="2" charset="-122"/>
                <a:ea typeface="DengXian" panose="02010600030101010101" pitchFamily="2" charset="-122"/>
              </a:rPr>
              <a:t> </a:t>
            </a:r>
            <a:r>
              <a:rPr lang="en-US" altLang="zh-CN" sz="2600" dirty="0" err="1">
                <a:latin typeface="DengXian" panose="02010600030101010101" pitchFamily="2" charset="-122"/>
                <a:ea typeface="DengXian" panose="02010600030101010101" pitchFamily="2" charset="-122"/>
              </a:rPr>
              <a:t>w</a:t>
            </a:r>
            <a:r>
              <a:rPr lang="en-US" altLang="zh-CN" sz="2600" baseline="-25000" dirty="0" err="1">
                <a:latin typeface="DengXian" panose="02010600030101010101" pitchFamily="2" charset="-122"/>
                <a:ea typeface="DengXian" panose="02010600030101010101" pitchFamily="2" charset="-122"/>
              </a:rPr>
              <a:t>l</a:t>
            </a:r>
            <a:r>
              <a:rPr lang="zh-CN" altLang="en-US" sz="2600" dirty="0">
                <a:latin typeface="DengXian" panose="02010600030101010101" pitchFamily="2" charset="-122"/>
                <a:ea typeface="DengXian" panose="02010600030101010101" pitchFamily="2" charset="-122"/>
              </a:rPr>
              <a:t> </a:t>
            </a:r>
            <a:r>
              <a:rPr lang="ja-JP" altLang="en-US" sz="2600">
                <a:latin typeface="DengXian" panose="02010600030101010101" pitchFamily="2" charset="-122"/>
                <a:ea typeface="DengXian" panose="02010600030101010101" pitchFamily="2" charset="-122"/>
              </a:rPr>
              <a:t>的线性组合逼近，线性组合的系数是矩阵</a:t>
            </a:r>
            <a:r>
              <a:rPr lang="en-GB" altLang="ja-JP" sz="2600" dirty="0">
                <a:latin typeface="DengXian" panose="02010600030101010101" pitchFamily="2" charset="-122"/>
                <a:ea typeface="DengXian" panose="02010600030101010101" pitchFamily="2" charset="-122"/>
              </a:rPr>
              <a:t>H</a:t>
            </a:r>
            <a:r>
              <a:rPr lang="ja-JP" altLang="en-US" sz="2600">
                <a:latin typeface="DengXian" panose="02010600030101010101" pitchFamily="2" charset="-122"/>
                <a:ea typeface="DengXian" panose="02010600030101010101" pitchFamily="2" charset="-122"/>
              </a:rPr>
              <a:t>的第</a:t>
            </a:r>
            <a:r>
              <a:rPr lang="en-US" altLang="ja-JP" sz="2600" dirty="0">
                <a:latin typeface="DengXian" panose="02010600030101010101" pitchFamily="2" charset="-122"/>
                <a:ea typeface="DengXian" panose="02010600030101010101" pitchFamily="2" charset="-122"/>
              </a:rPr>
              <a:t>j</a:t>
            </a:r>
            <a:r>
              <a:rPr lang="ja-JP" altLang="en-US" sz="2600">
                <a:latin typeface="DengXian" panose="02010600030101010101" pitchFamily="2" charset="-122"/>
                <a:ea typeface="DengXian" panose="02010600030101010101" pitchFamily="2" charset="-122"/>
              </a:rPr>
              <a:t>列</a:t>
            </a:r>
            <a:r>
              <a:rPr lang="en-US" altLang="ja-JP" sz="2600" dirty="0" err="1">
                <a:latin typeface="DengXian" panose="02010600030101010101" pitchFamily="2" charset="-122"/>
                <a:ea typeface="DengXian" panose="02010600030101010101" pitchFamily="2" charset="-122"/>
              </a:rPr>
              <a:t>h</a:t>
            </a:r>
            <a:r>
              <a:rPr lang="en-US" altLang="ja-JP" sz="2600" baseline="-25000" dirty="0" err="1">
                <a:latin typeface="DengXian" panose="02010600030101010101" pitchFamily="2" charset="-122"/>
                <a:ea typeface="DengXian" panose="02010600030101010101" pitchFamily="2" charset="-122"/>
              </a:rPr>
              <a:t>j</a:t>
            </a:r>
            <a:r>
              <a:rPr lang="ja-JP" altLang="en-US" sz="2600">
                <a:latin typeface="DengXian" panose="02010600030101010101" pitchFamily="2" charset="-122"/>
                <a:ea typeface="DengXian" panose="02010600030101010101" pitchFamily="2" charset="-122"/>
              </a:rPr>
              <a:t>的元素。</a:t>
            </a:r>
            <a:endParaRPr lang="en-US" altLang="ja-JP" sz="2600" dirty="0">
              <a:latin typeface="DengXian" panose="02010600030101010101" pitchFamily="2" charset="-122"/>
              <a:ea typeface="DengXian" panose="02010600030101010101" pitchFamily="2" charset="-122"/>
            </a:endParaRPr>
          </a:p>
          <a:p>
            <a:r>
              <a:rPr lang="ja-JP" altLang="en-US" sz="2600">
                <a:latin typeface="DengXian" panose="02010600030101010101" pitchFamily="2" charset="-122"/>
                <a:ea typeface="DengXian" panose="02010600030101010101" pitchFamily="2" charset="-122"/>
              </a:rPr>
              <a:t>非负矩阵分解旨在用较少的基向量、系数向量来表示较大的数据矩阵。 </a:t>
            </a:r>
            <a:endParaRPr lang="en-GB" altLang="ja-JP" sz="2600" dirty="0">
              <a:latin typeface="DengXian" panose="02010600030101010101" pitchFamily="2" charset="-122"/>
              <a:ea typeface="DengXian" panose="02010600030101010101" pitchFamily="2" charset="-122"/>
            </a:endParaRPr>
          </a:p>
          <a:p>
            <a:endParaRPr lang="en-GB" altLang="ja-JP" sz="2600"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1626537" y="2313599"/>
            <a:ext cx="1054100" cy="355600"/>
          </a:xfrm>
          <a:prstGeom prst="rect">
            <a:avLst/>
          </a:prstGeom>
        </p:spPr>
      </p:pic>
      <p:pic>
        <p:nvPicPr>
          <p:cNvPr id="5" name="Picture 4"/>
          <p:cNvPicPr>
            <a:picLocks noChangeAspect="1"/>
          </p:cNvPicPr>
          <p:nvPr/>
        </p:nvPicPr>
        <p:blipFill rotWithShape="1">
          <a:blip r:embed="rId2"/>
          <a:srcRect t="72443"/>
          <a:stretch>
            <a:fillRect/>
          </a:stretch>
        </p:blipFill>
        <p:spPr>
          <a:xfrm>
            <a:off x="6223637" y="3706286"/>
            <a:ext cx="3848100" cy="846944"/>
          </a:xfrm>
          <a:prstGeom prst="rect">
            <a:avLst/>
          </a:prstGeom>
        </p:spPr>
      </p:pic>
      <p:pic>
        <p:nvPicPr>
          <p:cNvPr id="6" name="Picture 5"/>
          <p:cNvPicPr>
            <a:picLocks noChangeAspect="1"/>
          </p:cNvPicPr>
          <p:nvPr/>
        </p:nvPicPr>
        <p:blipFill rotWithShape="1">
          <a:blip r:embed="rId2"/>
          <a:srcRect t="1" b="28670"/>
          <a:stretch>
            <a:fillRect/>
          </a:stretch>
        </p:blipFill>
        <p:spPr>
          <a:xfrm>
            <a:off x="2247900" y="2783538"/>
            <a:ext cx="3848100" cy="219225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DengXian" panose="02010600030101010101" pitchFamily="2" charset="-122"/>
                <a:ea typeface="DengXian" panose="02010600030101010101" pitchFamily="2" charset="-122"/>
              </a:rPr>
              <a:t>潜在语义分析模型 </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a:bodyPr>
          <a:lstStyle/>
          <a:p>
            <a:r>
              <a:rPr lang="ja-JP" altLang="en-US">
                <a:latin typeface="DengXian" panose="02010600030101010101" pitchFamily="2" charset="-122"/>
                <a:ea typeface="DengXian" panose="02010600030101010101" pitchFamily="2" charset="-122"/>
              </a:rPr>
              <a:t>给定一个</a:t>
            </a:r>
            <a:r>
              <a:rPr lang="en-US" altLang="ja-JP" dirty="0">
                <a:latin typeface="DengXian" panose="02010600030101010101" pitchFamily="2" charset="-122"/>
                <a:ea typeface="DengXian" panose="02010600030101010101" pitchFamily="2" charset="-122"/>
              </a:rPr>
              <a:t> m x n </a:t>
            </a:r>
            <a:r>
              <a:rPr lang="ja-JP" altLang="en-US">
                <a:latin typeface="DengXian" panose="02010600030101010101" pitchFamily="2" charset="-122"/>
                <a:ea typeface="DengXian" panose="02010600030101010101" pitchFamily="2" charset="-122"/>
              </a:rPr>
              <a:t>非负的单词</a:t>
            </a:r>
            <a:r>
              <a:rPr lang="en-US" altLang="ja-JP"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文本矩阵</a:t>
            </a:r>
            <a:r>
              <a:rPr lang="en-GB" altLang="ja-JP" dirty="0">
                <a:latin typeface="DengXian" panose="02010600030101010101" pitchFamily="2" charset="-122"/>
                <a:ea typeface="DengXian" panose="02010600030101010101" pitchFamily="2" charset="-122"/>
              </a:rPr>
              <a:t>X≥</a:t>
            </a:r>
            <a:r>
              <a:rPr lang="en-US" altLang="zh-CN" dirty="0">
                <a:latin typeface="DengXian" panose="02010600030101010101" pitchFamily="2" charset="-122"/>
                <a:ea typeface="DengXian" panose="02010600030101010101" pitchFamily="2" charset="-122"/>
              </a:rPr>
              <a:t>0</a:t>
            </a:r>
            <a:endParaRPr lang="en-US" altLang="zh-CN" dirty="0">
              <a:latin typeface="DengXian" panose="02010600030101010101" pitchFamily="2" charset="-122"/>
              <a:ea typeface="DengXian" panose="02010600030101010101" pitchFamily="2" charset="-122"/>
            </a:endParaRPr>
          </a:p>
          <a:p>
            <a:endParaRPr lang="en-GB" altLang="zh-CN"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假设文本集合共包含</a:t>
            </a:r>
            <a:r>
              <a:rPr lang="en-GB" altLang="ja-JP" dirty="0">
                <a:latin typeface="DengXian" panose="02010600030101010101" pitchFamily="2" charset="-122"/>
                <a:ea typeface="DengXian" panose="02010600030101010101" pitchFamily="2" charset="-122"/>
              </a:rPr>
              <a:t>k</a:t>
            </a:r>
            <a:r>
              <a:rPr lang="ja-JP" altLang="en-US">
                <a:latin typeface="DengXian" panose="02010600030101010101" pitchFamily="2" charset="-122"/>
                <a:ea typeface="DengXian" panose="02010600030101010101" pitchFamily="2" charset="-122"/>
              </a:rPr>
              <a:t>个话题， 对</a:t>
            </a:r>
            <a:r>
              <a:rPr lang="en-US" altLang="zh-CN" dirty="0">
                <a:latin typeface="DengXian" panose="02010600030101010101" pitchFamily="2" charset="-122"/>
                <a:ea typeface="DengXian" panose="02010600030101010101" pitchFamily="2" charset="-122"/>
              </a:rPr>
              <a:t>X</a:t>
            </a:r>
            <a:r>
              <a:rPr lang="ja-JP" altLang="en-US">
                <a:latin typeface="DengXian" panose="02010600030101010101" pitchFamily="2" charset="-122"/>
                <a:ea typeface="DengXian" panose="02010600030101010101" pitchFamily="2" charset="-122"/>
              </a:rPr>
              <a:t>进行非负矩阵分解。即求非负的</a:t>
            </a:r>
            <a:r>
              <a:rPr lang="zh-CN" altLang="en-US" dirty="0">
                <a:latin typeface="DengXian" panose="02010600030101010101" pitchFamily="2" charset="-122"/>
                <a:ea typeface="DengXian" panose="02010600030101010101" pitchFamily="2" charset="-122"/>
              </a:rPr>
              <a:t> </a:t>
            </a:r>
            <a:r>
              <a:rPr lang="en-GB" altLang="ja-JP" dirty="0">
                <a:latin typeface="DengXian" panose="02010600030101010101" pitchFamily="2" charset="-122"/>
                <a:ea typeface="DengXian" panose="02010600030101010101" pitchFamily="2" charset="-122"/>
              </a:rPr>
              <a:t>m</a:t>
            </a:r>
            <a:r>
              <a:rPr lang="zh-CN" altLang="en-US" dirty="0">
                <a:latin typeface="DengXian" panose="02010600030101010101" pitchFamily="2" charset="-122"/>
                <a:ea typeface="DengXian" panose="02010600030101010101" pitchFamily="2" charset="-122"/>
              </a:rPr>
              <a:t> </a:t>
            </a:r>
            <a:r>
              <a:rPr lang="en-US" altLang="zh-CN" dirty="0">
                <a:latin typeface="DengXian" panose="02010600030101010101" pitchFamily="2" charset="-122"/>
                <a:ea typeface="DengXian" panose="02010600030101010101" pitchFamily="2" charset="-122"/>
              </a:rPr>
              <a:t>x</a:t>
            </a:r>
            <a:r>
              <a:rPr lang="zh-CN" altLang="en-US" dirty="0">
                <a:latin typeface="DengXian" panose="02010600030101010101" pitchFamily="2" charset="-122"/>
                <a:ea typeface="DengXian" panose="02010600030101010101" pitchFamily="2" charset="-122"/>
              </a:rPr>
              <a:t> </a:t>
            </a:r>
            <a:r>
              <a:rPr lang="en-GB" altLang="ja-JP" dirty="0">
                <a:latin typeface="DengXian" panose="02010600030101010101" pitchFamily="2" charset="-122"/>
                <a:ea typeface="DengXian" panose="02010600030101010101" pitchFamily="2" charset="-122"/>
              </a:rPr>
              <a:t>k</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矩阵</a:t>
            </a:r>
            <a:r>
              <a:rPr lang="en-US" altLang="zh-CN" dirty="0">
                <a:latin typeface="DengXian" panose="02010600030101010101" pitchFamily="2" charset="-122"/>
                <a:ea typeface="DengXian" panose="02010600030101010101" pitchFamily="2" charset="-122"/>
              </a:rPr>
              <a:t>W</a:t>
            </a:r>
            <a:r>
              <a:rPr lang="en-GB" altLang="ja-JP" dirty="0">
                <a:latin typeface="DengXian" panose="02010600030101010101" pitchFamily="2" charset="-122"/>
                <a:ea typeface="DengXian" panose="02010600030101010101" pitchFamily="2" charset="-122"/>
              </a:rPr>
              <a:t>≥0</a:t>
            </a:r>
            <a:r>
              <a:rPr lang="ja-JP" altLang="en-US">
                <a:latin typeface="DengXian" panose="02010600030101010101" pitchFamily="2" charset="-122"/>
                <a:ea typeface="DengXian" panose="02010600030101010101" pitchFamily="2" charset="-122"/>
              </a:rPr>
              <a:t>和</a:t>
            </a:r>
            <a:r>
              <a:rPr lang="zh-CN" altLang="en-US" dirty="0">
                <a:latin typeface="DengXian" panose="02010600030101010101" pitchFamily="2" charset="-122"/>
                <a:ea typeface="DengXian" panose="02010600030101010101" pitchFamily="2" charset="-122"/>
              </a:rPr>
              <a:t> </a:t>
            </a:r>
            <a:r>
              <a:rPr lang="en-GB" altLang="ja-JP" dirty="0">
                <a:latin typeface="DengXian" panose="02010600030101010101" pitchFamily="2" charset="-122"/>
                <a:ea typeface="DengXian" panose="02010600030101010101" pitchFamily="2" charset="-122"/>
              </a:rPr>
              <a:t>k</a:t>
            </a:r>
            <a:r>
              <a:rPr lang="zh-CN" altLang="en-US" dirty="0">
                <a:latin typeface="DengXian" panose="02010600030101010101" pitchFamily="2" charset="-122"/>
                <a:ea typeface="DengXian" panose="02010600030101010101" pitchFamily="2" charset="-122"/>
              </a:rPr>
              <a:t> </a:t>
            </a:r>
            <a:r>
              <a:rPr lang="en-GB" altLang="ja-JP" dirty="0">
                <a:latin typeface="DengXian" panose="02010600030101010101" pitchFamily="2" charset="-122"/>
                <a:ea typeface="DengXian" panose="02010600030101010101" pitchFamily="2" charset="-122"/>
              </a:rPr>
              <a:t>x</a:t>
            </a:r>
            <a:r>
              <a:rPr lang="zh-CN" altLang="en-US" dirty="0">
                <a:latin typeface="DengXian" panose="02010600030101010101" pitchFamily="2" charset="-122"/>
                <a:ea typeface="DengXian" panose="02010600030101010101" pitchFamily="2" charset="-122"/>
              </a:rPr>
              <a:t> </a:t>
            </a:r>
            <a:r>
              <a:rPr lang="en-GB" altLang="ja-JP" dirty="0">
                <a:latin typeface="DengXian" panose="02010600030101010101" pitchFamily="2" charset="-122"/>
                <a:ea typeface="DengXian" panose="02010600030101010101" pitchFamily="2" charset="-122"/>
              </a:rPr>
              <a:t>n</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矩阵</a:t>
            </a:r>
            <a:r>
              <a:rPr lang="en-GB" altLang="ja-JP" dirty="0">
                <a:latin typeface="DengXian" panose="02010600030101010101" pitchFamily="2" charset="-122"/>
                <a:ea typeface="DengXian" panose="02010600030101010101" pitchFamily="2" charset="-122"/>
              </a:rPr>
              <a:t>H≥0</a:t>
            </a:r>
            <a:r>
              <a:rPr lang="ja-JP" altLang="en-GB">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使得 </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令</a:t>
            </a:r>
            <a:r>
              <a:rPr lang="en-GB" altLang="ja-JP" dirty="0">
                <a:latin typeface="DengXian" panose="02010600030101010101" pitchFamily="2" charset="-122"/>
                <a:ea typeface="DengXian" panose="02010600030101010101" pitchFamily="2" charset="-122"/>
              </a:rPr>
              <a:t>			</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为话题向量空间，</a:t>
            </a:r>
            <a:r>
              <a:rPr lang="en-GB" altLang="ja-JP" dirty="0">
                <a:latin typeface="DengXian" panose="02010600030101010101" pitchFamily="2" charset="-122"/>
                <a:ea typeface="DengXian" panose="02010600030101010101" pitchFamily="2" charset="-122"/>
              </a:rPr>
              <a:t>		</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表示文本集合的</a:t>
            </a:r>
            <a:r>
              <a:rPr lang="en-GB" altLang="ja-JP" dirty="0">
                <a:latin typeface="DengXian" panose="02010600030101010101" pitchFamily="2" charset="-122"/>
                <a:ea typeface="DengXian" panose="02010600030101010101" pitchFamily="2" charset="-122"/>
              </a:rPr>
              <a:t>k</a:t>
            </a:r>
            <a:r>
              <a:rPr lang="ja-JP" altLang="en-US">
                <a:latin typeface="DengXian" panose="02010600030101010101" pitchFamily="2" charset="-122"/>
                <a:ea typeface="DengXian" panose="02010600030101010101" pitchFamily="2" charset="-122"/>
              </a:rPr>
              <a:t>个 话题，令</a:t>
            </a:r>
            <a:r>
              <a:rPr lang="en-GB" altLang="ja-JP" dirty="0">
                <a:latin typeface="DengXian" panose="02010600030101010101" pitchFamily="2" charset="-122"/>
                <a:ea typeface="DengXian" panose="02010600030101010101" pitchFamily="2" charset="-122"/>
              </a:rPr>
              <a:t>			</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为文本在话题向量空间的表示，</a:t>
            </a:r>
            <a:r>
              <a:rPr lang="en-GB" altLang="ja-JP"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表示 文本集合的</a:t>
            </a:r>
            <a:r>
              <a:rPr lang="en-US" altLang="ja-JP" dirty="0">
                <a:latin typeface="DengXian" panose="02010600030101010101" pitchFamily="2" charset="-122"/>
                <a:ea typeface="DengXian" panose="02010600030101010101" pitchFamily="2" charset="-122"/>
              </a:rPr>
              <a:t>n</a:t>
            </a:r>
            <a:r>
              <a:rPr lang="ja-JP" altLang="en-US">
                <a:latin typeface="DengXian" panose="02010600030101010101" pitchFamily="2" charset="-122"/>
                <a:ea typeface="DengXian" panose="02010600030101010101" pitchFamily="2" charset="-122"/>
              </a:rPr>
              <a:t>个文本</a:t>
            </a:r>
            <a:endParaRPr lang="en-GB" altLang="ja-JP"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5524500" y="4275138"/>
            <a:ext cx="1143000" cy="368300"/>
          </a:xfrm>
          <a:prstGeom prst="rect">
            <a:avLst/>
          </a:prstGeom>
        </p:spPr>
      </p:pic>
      <p:pic>
        <p:nvPicPr>
          <p:cNvPr id="5" name="Picture 4"/>
          <p:cNvPicPr>
            <a:picLocks noChangeAspect="1"/>
          </p:cNvPicPr>
          <p:nvPr/>
        </p:nvPicPr>
        <p:blipFill>
          <a:blip r:embed="rId2"/>
          <a:stretch>
            <a:fillRect/>
          </a:stretch>
        </p:blipFill>
        <p:spPr>
          <a:xfrm>
            <a:off x="1561839" y="5262654"/>
            <a:ext cx="2641600" cy="393700"/>
          </a:xfrm>
          <a:prstGeom prst="rect">
            <a:avLst/>
          </a:prstGeom>
        </p:spPr>
      </p:pic>
      <p:pic>
        <p:nvPicPr>
          <p:cNvPr id="6" name="Picture 5"/>
          <p:cNvPicPr>
            <a:picLocks noChangeAspect="1"/>
          </p:cNvPicPr>
          <p:nvPr/>
        </p:nvPicPr>
        <p:blipFill>
          <a:blip r:embed="rId3"/>
          <a:stretch>
            <a:fillRect/>
          </a:stretch>
        </p:blipFill>
        <p:spPr>
          <a:xfrm>
            <a:off x="6920510" y="5272817"/>
            <a:ext cx="1485900" cy="254000"/>
          </a:xfrm>
          <a:prstGeom prst="rect">
            <a:avLst/>
          </a:prstGeom>
        </p:spPr>
      </p:pic>
      <p:pic>
        <p:nvPicPr>
          <p:cNvPr id="7" name="Picture 6"/>
          <p:cNvPicPr>
            <a:picLocks noChangeAspect="1"/>
          </p:cNvPicPr>
          <p:nvPr/>
        </p:nvPicPr>
        <p:blipFill>
          <a:blip r:embed="rId4"/>
          <a:stretch>
            <a:fillRect/>
          </a:stretch>
        </p:blipFill>
        <p:spPr>
          <a:xfrm>
            <a:off x="3171460" y="5671344"/>
            <a:ext cx="2413000" cy="368300"/>
          </a:xfrm>
          <a:prstGeom prst="rect">
            <a:avLst/>
          </a:prstGeom>
        </p:spPr>
      </p:pic>
      <p:pic>
        <p:nvPicPr>
          <p:cNvPr id="8" name="Picture 7"/>
          <p:cNvPicPr>
            <a:picLocks noChangeAspect="1"/>
          </p:cNvPicPr>
          <p:nvPr/>
        </p:nvPicPr>
        <p:blipFill>
          <a:blip r:embed="rId5"/>
          <a:stretch>
            <a:fillRect/>
          </a:stretch>
        </p:blipFill>
        <p:spPr>
          <a:xfrm>
            <a:off x="1257038" y="6092005"/>
            <a:ext cx="1422400" cy="2921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DengXian" panose="02010600030101010101" pitchFamily="2" charset="-122"/>
                <a:ea typeface="DengXian" panose="02010600030101010101" pitchFamily="2" charset="-122"/>
              </a:rPr>
              <a:t>非负矩阵分解的形式化</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a:bodyPr>
          <a:lstStyle/>
          <a:p>
            <a:r>
              <a:rPr lang="ja-JP" altLang="en-US">
                <a:latin typeface="DengXian" panose="02010600030101010101" pitchFamily="2" charset="-122"/>
                <a:ea typeface="DengXian" panose="02010600030101010101" pitchFamily="2" charset="-122"/>
              </a:rPr>
              <a:t>非负矩阵分解可以形式化为最优化问题求解。首先定义损失函数或代价函数。</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第一种损失函数是平方损失。设两个非负矩阵</a:t>
            </a:r>
            <a:r>
              <a:rPr lang="en-GB" altLang="ja-JP" dirty="0">
                <a:latin typeface="DengXian" panose="02010600030101010101" pitchFamily="2" charset="-122"/>
                <a:ea typeface="DengXian" panose="02010600030101010101" pitchFamily="2" charset="-122"/>
              </a:rPr>
              <a:t>		</a:t>
            </a:r>
            <a:r>
              <a:rPr lang="ja-JP" altLang="en-GB">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和</a:t>
            </a:r>
            <a:r>
              <a:rPr lang="en-GB" altLang="ja-JP" dirty="0">
                <a:latin typeface="DengXian" panose="02010600030101010101" pitchFamily="2" charset="-122"/>
                <a:ea typeface="DengXian" panose="02010600030101010101" pitchFamily="2" charset="-122"/>
              </a:rPr>
              <a:t>			</a:t>
            </a:r>
            <a:r>
              <a:rPr lang="ja-JP" altLang="en-GB">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平方损失函数定义为 </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其下界是</a:t>
            </a:r>
            <a:r>
              <a:rPr lang="en-US" altLang="ja-JP" dirty="0">
                <a:latin typeface="DengXian" panose="02010600030101010101" pitchFamily="2" charset="-122"/>
                <a:ea typeface="DengXian" panose="02010600030101010101" pitchFamily="2" charset="-122"/>
              </a:rPr>
              <a:t>0</a:t>
            </a:r>
            <a:r>
              <a:rPr lang="ja-JP" altLang="en-US">
                <a:latin typeface="DengXian" panose="02010600030101010101" pitchFamily="2" charset="-122"/>
                <a:ea typeface="DengXian" panose="02010600030101010101" pitchFamily="2" charset="-122"/>
              </a:rPr>
              <a:t>，当且仅当</a:t>
            </a:r>
            <a:r>
              <a:rPr lang="en-GB" altLang="ja-JP" dirty="0">
                <a:latin typeface="DengXian" panose="02010600030101010101" pitchFamily="2" charset="-122"/>
                <a:ea typeface="DengXian" panose="02010600030101010101" pitchFamily="2" charset="-122"/>
              </a:rPr>
              <a:t>A=B</a:t>
            </a:r>
            <a:r>
              <a:rPr lang="ja-JP" altLang="en-US">
                <a:latin typeface="DengXian" panose="02010600030101010101" pitchFamily="2" charset="-122"/>
                <a:ea typeface="DengXian" panose="02010600030101010101" pitchFamily="2" charset="-122"/>
              </a:rPr>
              <a:t>时达到下界。</a:t>
            </a:r>
            <a:endParaRPr lang="en-GB" altLang="ja-JP"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8365551" y="3743569"/>
            <a:ext cx="1397000" cy="381000"/>
          </a:xfrm>
          <a:prstGeom prst="rect">
            <a:avLst/>
          </a:prstGeom>
        </p:spPr>
      </p:pic>
      <p:pic>
        <p:nvPicPr>
          <p:cNvPr id="5" name="Picture 4"/>
          <p:cNvPicPr>
            <a:picLocks noChangeAspect="1"/>
          </p:cNvPicPr>
          <p:nvPr/>
        </p:nvPicPr>
        <p:blipFill>
          <a:blip r:embed="rId2"/>
          <a:stretch>
            <a:fillRect/>
          </a:stretch>
        </p:blipFill>
        <p:spPr>
          <a:xfrm>
            <a:off x="1270834" y="4173935"/>
            <a:ext cx="1308100" cy="342900"/>
          </a:xfrm>
          <a:prstGeom prst="rect">
            <a:avLst/>
          </a:prstGeom>
        </p:spPr>
      </p:pic>
      <p:pic>
        <p:nvPicPr>
          <p:cNvPr id="6" name="Picture 5"/>
          <p:cNvPicPr>
            <a:picLocks noChangeAspect="1"/>
          </p:cNvPicPr>
          <p:nvPr/>
        </p:nvPicPr>
        <p:blipFill>
          <a:blip r:embed="rId3"/>
          <a:stretch>
            <a:fillRect/>
          </a:stretch>
        </p:blipFill>
        <p:spPr>
          <a:xfrm>
            <a:off x="4603750" y="4622417"/>
            <a:ext cx="2984500" cy="6223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DengXian" panose="02010600030101010101" pitchFamily="2" charset="-122"/>
                <a:ea typeface="DengXian" panose="02010600030101010101" pitchFamily="2" charset="-122"/>
              </a:rPr>
              <a:t>非负矩阵分解的形式化</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a:bodyPr>
          <a:lstStyle/>
          <a:p>
            <a:r>
              <a:rPr lang="ja-JP" altLang="en-US">
                <a:latin typeface="DengXian" panose="02010600030101010101" pitchFamily="2" charset="-122"/>
                <a:ea typeface="DengXian" panose="02010600030101010101" pitchFamily="2" charset="-122"/>
              </a:rPr>
              <a:t>另一种损失函数是散度（</a:t>
            </a:r>
            <a:r>
              <a:rPr lang="en-GB" altLang="ja-JP" dirty="0">
                <a:latin typeface="DengXian" panose="02010600030101010101" pitchFamily="2" charset="-122"/>
                <a:ea typeface="DengXian" panose="02010600030101010101" pitchFamily="2" charset="-122"/>
              </a:rPr>
              <a:t>divergence)</a:t>
            </a:r>
            <a:r>
              <a:rPr lang="ja-JP" altLang="en-GB">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设两个非负矩阵</a:t>
            </a:r>
            <a:r>
              <a:rPr lang="en-GB" altLang="ja-JP" dirty="0">
                <a:latin typeface="DengXian" panose="02010600030101010101" pitchFamily="2" charset="-122"/>
                <a:ea typeface="DengXian" panose="02010600030101010101" pitchFamily="2" charset="-122"/>
              </a:rPr>
              <a:t>	</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和</a:t>
            </a:r>
            <a:r>
              <a:rPr lang="en-GB" altLang="ja-JP" dirty="0">
                <a:latin typeface="DengXian" panose="02010600030101010101" pitchFamily="2" charset="-122"/>
                <a:ea typeface="DengXian" panose="02010600030101010101" pitchFamily="2" charset="-122"/>
              </a:rPr>
              <a:t>		</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散度损失函数定义为</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其下界也是</a:t>
            </a:r>
            <a:r>
              <a:rPr lang="en-US" altLang="ja-JP" dirty="0">
                <a:latin typeface="DengXian" panose="02010600030101010101" pitchFamily="2" charset="-122"/>
                <a:ea typeface="DengXian" panose="02010600030101010101" pitchFamily="2" charset="-122"/>
              </a:rPr>
              <a:t>0</a:t>
            </a:r>
            <a:r>
              <a:rPr lang="ja-JP" altLang="en-US">
                <a:latin typeface="DengXian" panose="02010600030101010101" pitchFamily="2" charset="-122"/>
                <a:ea typeface="DengXian" panose="02010600030101010101" pitchFamily="2" charset="-122"/>
              </a:rPr>
              <a:t>，当且仅当</a:t>
            </a:r>
            <a:r>
              <a:rPr lang="en-GB" altLang="ja-JP" dirty="0">
                <a:latin typeface="DengXian" panose="02010600030101010101" pitchFamily="2" charset="-122"/>
                <a:ea typeface="DengXian" panose="02010600030101010101" pitchFamily="2" charset="-122"/>
              </a:rPr>
              <a:t>A= B</a:t>
            </a:r>
            <a:r>
              <a:rPr lang="ja-JP" altLang="en-US">
                <a:latin typeface="DengXian" panose="02010600030101010101" pitchFamily="2" charset="-122"/>
                <a:ea typeface="DengXian" panose="02010600030101010101" pitchFamily="2" charset="-122"/>
              </a:rPr>
              <a:t>时达到下界。</a:t>
            </a:r>
            <a:r>
              <a:rPr lang="en-GB" altLang="ja-JP" dirty="0">
                <a:latin typeface="DengXian" panose="02010600030101010101" pitchFamily="2" charset="-122"/>
                <a:ea typeface="DengXian" panose="02010600030101010101" pitchFamily="2" charset="-122"/>
              </a:rPr>
              <a:t>A</a:t>
            </a:r>
            <a:r>
              <a:rPr lang="ja-JP" altLang="en-US">
                <a:latin typeface="DengXian" panose="02010600030101010101" pitchFamily="2" charset="-122"/>
                <a:ea typeface="DengXian" panose="02010600030101010101" pitchFamily="2" charset="-122"/>
              </a:rPr>
              <a:t>和</a:t>
            </a:r>
            <a:r>
              <a:rPr lang="en-GB" altLang="ja-JP" dirty="0">
                <a:latin typeface="DengXian" panose="02010600030101010101" pitchFamily="2" charset="-122"/>
                <a:ea typeface="DengXian" panose="02010600030101010101" pitchFamily="2" charset="-122"/>
              </a:rPr>
              <a:t>B</a:t>
            </a:r>
            <a:r>
              <a:rPr lang="ja-JP" altLang="en-US">
                <a:latin typeface="DengXian" panose="02010600030101010101" pitchFamily="2" charset="-122"/>
                <a:ea typeface="DengXian" panose="02010600030101010101" pitchFamily="2" charset="-122"/>
              </a:rPr>
              <a:t>不对称</a:t>
            </a:r>
            <a:r>
              <a:rPr lang="zh-CN" altLang="en-US" dirty="0">
                <a:latin typeface="DengXian" panose="02010600030101010101" pitchFamily="2" charset="-122"/>
                <a:ea typeface="DengXian" panose="02010600030101010101" pitchFamily="2" charset="-122"/>
              </a:rPr>
              <a:t>。</a:t>
            </a:r>
            <a:endParaRPr lang="en-GB" altLang="zh-CN" dirty="0">
              <a:latin typeface="DengXian" panose="02010600030101010101" pitchFamily="2" charset="-122"/>
              <a:ea typeface="DengXian" panose="02010600030101010101" pitchFamily="2" charset="-122"/>
            </a:endParaRPr>
          </a:p>
          <a:p>
            <a:endParaRPr lang="en-GB" altLang="zh-CN"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当</a:t>
            </a:r>
            <a:r>
              <a:rPr lang="en-GB" altLang="ja-JP" dirty="0">
                <a:latin typeface="DengXian" panose="02010600030101010101" pitchFamily="2" charset="-122"/>
                <a:ea typeface="DengXian" panose="02010600030101010101" pitchFamily="2" charset="-122"/>
              </a:rPr>
              <a:t>			</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时</a:t>
            </a:r>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散度损失函数退化为</a:t>
            </a:r>
            <a:r>
              <a:rPr lang="en-GB" altLang="ja-JP" dirty="0" err="1">
                <a:latin typeface="DengXian" panose="02010600030101010101" pitchFamily="2" charset="-122"/>
                <a:ea typeface="DengXian" panose="02010600030101010101" pitchFamily="2" charset="-122"/>
              </a:rPr>
              <a:t>Kuliback-Leiber</a:t>
            </a:r>
            <a:r>
              <a:rPr lang="ja-JP" altLang="en-US">
                <a:latin typeface="DengXian" panose="02010600030101010101" pitchFamily="2" charset="-122"/>
                <a:ea typeface="DengXian" panose="02010600030101010101" pitchFamily="2" charset="-122"/>
              </a:rPr>
              <a:t>散度或相对嫡，这时</a:t>
            </a:r>
            <a:r>
              <a:rPr lang="en-GB" altLang="ja-JP" dirty="0">
                <a:latin typeface="DengXian" panose="02010600030101010101" pitchFamily="2" charset="-122"/>
                <a:ea typeface="DengXian" panose="02010600030101010101" pitchFamily="2" charset="-122"/>
              </a:rPr>
              <a:t>A</a:t>
            </a:r>
            <a:r>
              <a:rPr lang="ja-JP" altLang="en-US">
                <a:latin typeface="DengXian" panose="02010600030101010101" pitchFamily="2" charset="-122"/>
                <a:ea typeface="DengXian" panose="02010600030101010101" pitchFamily="2" charset="-122"/>
              </a:rPr>
              <a:t>和</a:t>
            </a:r>
            <a:r>
              <a:rPr lang="en-GB" altLang="ja-JP" dirty="0">
                <a:latin typeface="DengXian" panose="02010600030101010101" pitchFamily="2" charset="-122"/>
                <a:ea typeface="DengXian" panose="02010600030101010101" pitchFamily="2" charset="-122"/>
              </a:rPr>
              <a:t>B</a:t>
            </a:r>
            <a:r>
              <a:rPr lang="ja-JP" altLang="en-US">
                <a:latin typeface="DengXian" panose="02010600030101010101" pitchFamily="2" charset="-122"/>
                <a:ea typeface="DengXian" panose="02010600030101010101" pitchFamily="2" charset="-122"/>
              </a:rPr>
              <a:t>是概率分布。</a:t>
            </a:r>
            <a:endParaRPr lang="en-GB" altLang="ja-JP"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9906000" y="2324842"/>
            <a:ext cx="1447800" cy="381000"/>
          </a:xfrm>
          <a:prstGeom prst="rect">
            <a:avLst/>
          </a:prstGeom>
        </p:spPr>
      </p:pic>
      <p:pic>
        <p:nvPicPr>
          <p:cNvPr id="5" name="Picture 4"/>
          <p:cNvPicPr>
            <a:picLocks noChangeAspect="1"/>
          </p:cNvPicPr>
          <p:nvPr/>
        </p:nvPicPr>
        <p:blipFill>
          <a:blip r:embed="rId2"/>
          <a:stretch>
            <a:fillRect/>
          </a:stretch>
        </p:blipFill>
        <p:spPr>
          <a:xfrm>
            <a:off x="1540657" y="2713051"/>
            <a:ext cx="1308100" cy="342900"/>
          </a:xfrm>
          <a:prstGeom prst="rect">
            <a:avLst/>
          </a:prstGeom>
        </p:spPr>
      </p:pic>
      <p:pic>
        <p:nvPicPr>
          <p:cNvPr id="6" name="Picture 5"/>
          <p:cNvPicPr>
            <a:picLocks noChangeAspect="1"/>
          </p:cNvPicPr>
          <p:nvPr/>
        </p:nvPicPr>
        <p:blipFill>
          <a:blip r:embed="rId3"/>
          <a:stretch>
            <a:fillRect/>
          </a:stretch>
        </p:blipFill>
        <p:spPr>
          <a:xfrm>
            <a:off x="3616285" y="3055951"/>
            <a:ext cx="4241800" cy="800100"/>
          </a:xfrm>
          <a:prstGeom prst="rect">
            <a:avLst/>
          </a:prstGeom>
        </p:spPr>
      </p:pic>
      <p:pic>
        <p:nvPicPr>
          <p:cNvPr id="7" name="Picture 6"/>
          <p:cNvPicPr>
            <a:picLocks noChangeAspect="1"/>
          </p:cNvPicPr>
          <p:nvPr/>
        </p:nvPicPr>
        <p:blipFill>
          <a:blip r:embed="rId4"/>
          <a:stretch>
            <a:fillRect/>
          </a:stretch>
        </p:blipFill>
        <p:spPr>
          <a:xfrm>
            <a:off x="1751977" y="5066520"/>
            <a:ext cx="2133600" cy="6350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DengXian" panose="02010600030101010101" pitchFamily="2" charset="-122"/>
                <a:ea typeface="DengXian" panose="02010600030101010101" pitchFamily="2" charset="-122"/>
              </a:rPr>
              <a:t>非负矩阵分解的形式化</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a:bodyPr>
          <a:lstStyle/>
          <a:p>
            <a:r>
              <a:rPr lang="ja-JP" altLang="en-GB">
                <a:latin typeface="DengXian" panose="02010600030101010101" pitchFamily="2" charset="-122"/>
                <a:ea typeface="DengXian" panose="02010600030101010101" pitchFamily="2" charset="-122"/>
              </a:rPr>
              <a:t>目标函数</a:t>
            </a:r>
            <a:r>
              <a:rPr lang="en-GB" altLang="ja-JP" dirty="0">
                <a:latin typeface="DengXian" panose="02010600030101010101" pitchFamily="2" charset="-122"/>
                <a:ea typeface="DengXian" panose="02010600030101010101" pitchFamily="2" charset="-122"/>
              </a:rPr>
              <a:t>		</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关于</a:t>
            </a:r>
            <a:r>
              <a:rPr lang="en-US" altLang="zh-CN" dirty="0">
                <a:latin typeface="DengXian" panose="02010600030101010101" pitchFamily="2" charset="-122"/>
                <a:ea typeface="DengXian" panose="02010600030101010101" pitchFamily="2" charset="-122"/>
              </a:rPr>
              <a:t>W</a:t>
            </a:r>
            <a:r>
              <a:rPr lang="ja-JP" altLang="en-US">
                <a:latin typeface="DengXian" panose="02010600030101010101" pitchFamily="2" charset="-122"/>
                <a:ea typeface="DengXian" panose="02010600030101010101" pitchFamily="2" charset="-122"/>
              </a:rPr>
              <a:t>和</a:t>
            </a:r>
            <a:r>
              <a:rPr lang="en-US" altLang="zh-CN" dirty="0">
                <a:latin typeface="DengXian" panose="02010600030101010101" pitchFamily="2" charset="-122"/>
                <a:ea typeface="DengXian" panose="02010600030101010101" pitchFamily="2" charset="-122"/>
              </a:rPr>
              <a:t>H</a:t>
            </a:r>
            <a:r>
              <a:rPr lang="ja-JP" altLang="en-US">
                <a:latin typeface="DengXian" panose="02010600030101010101" pitchFamily="2" charset="-122"/>
                <a:ea typeface="DengXian" panose="02010600030101010101" pitchFamily="2" charset="-122"/>
              </a:rPr>
              <a:t>的最小化</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满足约束条件</a:t>
            </a:r>
            <a:r>
              <a:rPr lang="en-US" altLang="zh-CN" dirty="0">
                <a:latin typeface="DengXian" panose="02010600030101010101" pitchFamily="2" charset="-122"/>
                <a:ea typeface="DengXian" panose="02010600030101010101" pitchFamily="2" charset="-122"/>
              </a:rPr>
              <a:t>W, H≥0</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即</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或者，目标函数</a:t>
            </a:r>
            <a:r>
              <a:rPr lang="en-GB" altLang="ja-JP" dirty="0">
                <a:latin typeface="DengXian" panose="02010600030101010101" pitchFamily="2" charset="-122"/>
                <a:ea typeface="DengXian" panose="02010600030101010101" pitchFamily="2" charset="-122"/>
              </a:rPr>
              <a:t>		</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关于</a:t>
            </a:r>
            <a:r>
              <a:rPr lang="en-US" altLang="zh-CN" dirty="0">
                <a:latin typeface="DengXian" panose="02010600030101010101" pitchFamily="2" charset="-122"/>
                <a:ea typeface="DengXian" panose="02010600030101010101" pitchFamily="2" charset="-122"/>
              </a:rPr>
              <a:t>W</a:t>
            </a:r>
            <a:r>
              <a:rPr lang="ja-JP" altLang="en-US">
                <a:latin typeface="DengXian" panose="02010600030101010101" pitchFamily="2" charset="-122"/>
                <a:ea typeface="DengXian" panose="02010600030101010101" pitchFamily="2" charset="-122"/>
              </a:rPr>
              <a:t>和</a:t>
            </a:r>
            <a:r>
              <a:rPr lang="en-US" altLang="zh-CN" dirty="0">
                <a:latin typeface="DengXian" panose="02010600030101010101" pitchFamily="2" charset="-122"/>
                <a:ea typeface="DengXian" panose="02010600030101010101" pitchFamily="2" charset="-122"/>
              </a:rPr>
              <a:t>H</a:t>
            </a:r>
            <a:r>
              <a:rPr lang="ja-JP" altLang="en-US">
                <a:latin typeface="DengXian" panose="02010600030101010101" pitchFamily="2" charset="-122"/>
                <a:ea typeface="DengXian" panose="02010600030101010101" pitchFamily="2" charset="-122"/>
              </a:rPr>
              <a:t>的最小化</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满足约束条件</a:t>
            </a:r>
            <a:r>
              <a:rPr lang="en-US" altLang="zh-CN" dirty="0">
                <a:latin typeface="DengXian" panose="02010600030101010101" pitchFamily="2" charset="-122"/>
                <a:ea typeface="DengXian" panose="02010600030101010101" pitchFamily="2" charset="-122"/>
              </a:rPr>
              <a:t>W, H≥0</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即</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2611620" y="2283619"/>
            <a:ext cx="1422400" cy="457200"/>
          </a:xfrm>
          <a:prstGeom prst="rect">
            <a:avLst/>
          </a:prstGeom>
        </p:spPr>
      </p:pic>
      <p:pic>
        <p:nvPicPr>
          <p:cNvPr id="5" name="Picture 4"/>
          <p:cNvPicPr>
            <a:picLocks noChangeAspect="1"/>
          </p:cNvPicPr>
          <p:nvPr/>
        </p:nvPicPr>
        <p:blipFill>
          <a:blip r:embed="rId2"/>
          <a:stretch>
            <a:fillRect/>
          </a:stretch>
        </p:blipFill>
        <p:spPr>
          <a:xfrm>
            <a:off x="4895850" y="2662121"/>
            <a:ext cx="2400300" cy="1028700"/>
          </a:xfrm>
          <a:prstGeom prst="rect">
            <a:avLst/>
          </a:prstGeom>
        </p:spPr>
      </p:pic>
      <p:pic>
        <p:nvPicPr>
          <p:cNvPr id="6" name="Picture 5"/>
          <p:cNvPicPr>
            <a:picLocks noChangeAspect="1"/>
          </p:cNvPicPr>
          <p:nvPr/>
        </p:nvPicPr>
        <p:blipFill>
          <a:blip r:embed="rId3"/>
          <a:stretch>
            <a:fillRect/>
          </a:stretch>
        </p:blipFill>
        <p:spPr>
          <a:xfrm>
            <a:off x="3862360" y="4230232"/>
            <a:ext cx="1168400" cy="381000"/>
          </a:xfrm>
          <a:prstGeom prst="rect">
            <a:avLst/>
          </a:prstGeom>
        </p:spPr>
      </p:pic>
      <p:pic>
        <p:nvPicPr>
          <p:cNvPr id="7" name="Picture 6"/>
          <p:cNvPicPr>
            <a:picLocks noChangeAspect="1"/>
          </p:cNvPicPr>
          <p:nvPr/>
        </p:nvPicPr>
        <p:blipFill>
          <a:blip r:embed="rId4"/>
          <a:stretch>
            <a:fillRect/>
          </a:stretch>
        </p:blipFill>
        <p:spPr>
          <a:xfrm>
            <a:off x="4895850" y="5180234"/>
            <a:ext cx="2159000" cy="10033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算法</a:t>
            </a:r>
            <a:endParaRPr lang="zh-CN" altLang="en-US" dirty="0">
              <a:latin typeface="DengXian" panose="02010600030101010101" pitchFamily="2" charset="-122"/>
              <a:ea typeface="DengXian" panose="02010600030101010101" pitchFamily="2" charset="-122"/>
            </a:endParaRPr>
          </a:p>
        </p:txBody>
      </p:sp>
      <p:pic>
        <p:nvPicPr>
          <p:cNvPr id="5" name="Picture 4"/>
          <p:cNvPicPr>
            <a:picLocks noChangeAspect="1"/>
          </p:cNvPicPr>
          <p:nvPr/>
        </p:nvPicPr>
        <p:blipFill>
          <a:blip r:embed="rId1"/>
          <a:stretch>
            <a:fillRect/>
          </a:stretch>
        </p:blipFill>
        <p:spPr>
          <a:xfrm>
            <a:off x="1315814" y="2715769"/>
            <a:ext cx="9806888" cy="2892794"/>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算法</a:t>
            </a:r>
            <a:endParaRPr lang="zh-CN" altLang="en-US"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1606550" y="2398713"/>
            <a:ext cx="8978900" cy="36830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算法</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a:bodyPr>
          <a:lstStyle/>
          <a:p>
            <a:r>
              <a:rPr lang="ja-JP" altLang="en-US">
                <a:latin typeface="DengXian" panose="02010600030101010101" pitchFamily="2" charset="-122"/>
                <a:ea typeface="DengXian" panose="02010600030101010101" pitchFamily="2" charset="-122"/>
              </a:rPr>
              <a:t>最优化目标函数是</a:t>
            </a:r>
            <a:r>
              <a:rPr lang="en-GB" altLang="ja-JP" dirty="0">
                <a:latin typeface="DengXian" panose="02010600030101010101" pitchFamily="2" charset="-122"/>
                <a:ea typeface="DengXian" panose="02010600030101010101" pitchFamily="2" charset="-122"/>
              </a:rPr>
              <a:t>		</a:t>
            </a:r>
            <a:r>
              <a:rPr lang="ja-JP" altLang="en-GB">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为了方便将目标函数乘以</a:t>
            </a:r>
            <a:r>
              <a:rPr lang="en-US" altLang="ja-JP" dirty="0">
                <a:latin typeface="DengXian" panose="02010600030101010101" pitchFamily="2" charset="-122"/>
                <a:ea typeface="DengXian" panose="02010600030101010101" pitchFamily="2" charset="-122"/>
              </a:rPr>
              <a:t>1/2</a:t>
            </a:r>
            <a:r>
              <a:rPr lang="ja-JP" altLang="en-US">
                <a:latin typeface="DengXian" panose="02010600030101010101" pitchFamily="2" charset="-122"/>
                <a:ea typeface="DengXian" panose="02010600030101010101" pitchFamily="2" charset="-122"/>
              </a:rPr>
              <a:t>，其最优解与原问 题相同，记作</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应用梯度下降法求解。首先求目标函数的梯度</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同样可得</a:t>
            </a:r>
            <a:endParaRPr lang="en-GB" altLang="ja-JP"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4088775" y="2283619"/>
            <a:ext cx="1346200" cy="368300"/>
          </a:xfrm>
          <a:prstGeom prst="rect">
            <a:avLst/>
          </a:prstGeom>
        </p:spPr>
      </p:pic>
      <p:pic>
        <p:nvPicPr>
          <p:cNvPr id="5" name="Picture 4"/>
          <p:cNvPicPr>
            <a:picLocks noChangeAspect="1"/>
          </p:cNvPicPr>
          <p:nvPr/>
        </p:nvPicPr>
        <p:blipFill>
          <a:blip r:embed="rId2"/>
          <a:stretch>
            <a:fillRect/>
          </a:stretch>
        </p:blipFill>
        <p:spPr>
          <a:xfrm>
            <a:off x="3454400" y="3124200"/>
            <a:ext cx="5283200" cy="609600"/>
          </a:xfrm>
          <a:prstGeom prst="rect">
            <a:avLst/>
          </a:prstGeom>
        </p:spPr>
      </p:pic>
      <p:grpSp>
        <p:nvGrpSpPr>
          <p:cNvPr id="9" name="Group 8"/>
          <p:cNvGrpSpPr/>
          <p:nvPr/>
        </p:nvGrpSpPr>
        <p:grpSpPr>
          <a:xfrm>
            <a:off x="3867150" y="4206081"/>
            <a:ext cx="4457700" cy="1282700"/>
            <a:chOff x="3867150" y="4206081"/>
            <a:chExt cx="4457700" cy="1282700"/>
          </a:xfrm>
        </p:grpSpPr>
        <p:pic>
          <p:nvPicPr>
            <p:cNvPr id="6" name="Picture 5"/>
            <p:cNvPicPr>
              <a:picLocks noChangeAspect="1"/>
            </p:cNvPicPr>
            <p:nvPr/>
          </p:nvPicPr>
          <p:blipFill>
            <a:blip r:embed="rId3"/>
            <a:stretch>
              <a:fillRect/>
            </a:stretch>
          </p:blipFill>
          <p:spPr>
            <a:xfrm>
              <a:off x="3867150" y="4206081"/>
              <a:ext cx="4457700" cy="1282700"/>
            </a:xfrm>
            <a:prstGeom prst="rect">
              <a:avLst/>
            </a:prstGeom>
          </p:spPr>
        </p:pic>
        <p:pic>
          <p:nvPicPr>
            <p:cNvPr id="7" name="Picture 6"/>
            <p:cNvPicPr>
              <a:picLocks noChangeAspect="1"/>
            </p:cNvPicPr>
            <p:nvPr/>
          </p:nvPicPr>
          <p:blipFill>
            <a:blip r:embed="rId4"/>
            <a:stretch>
              <a:fillRect/>
            </a:stretch>
          </p:blipFill>
          <p:spPr>
            <a:xfrm rot="19069982">
              <a:off x="7441541" y="4709754"/>
              <a:ext cx="639226" cy="394210"/>
            </a:xfrm>
            <a:prstGeom prst="rect">
              <a:avLst/>
            </a:prstGeom>
          </p:spPr>
        </p:pic>
        <p:pic>
          <p:nvPicPr>
            <p:cNvPr id="8" name="Picture 7"/>
            <p:cNvPicPr>
              <a:picLocks noChangeAspect="1"/>
            </p:cNvPicPr>
            <p:nvPr/>
          </p:nvPicPr>
          <p:blipFill>
            <a:blip r:embed="rId4"/>
            <a:stretch>
              <a:fillRect/>
            </a:stretch>
          </p:blipFill>
          <p:spPr>
            <a:xfrm rot="19069982">
              <a:off x="7792938" y="4964753"/>
              <a:ext cx="516776" cy="318697"/>
            </a:xfrm>
            <a:prstGeom prst="rect">
              <a:avLst/>
            </a:prstGeom>
          </p:spPr>
        </p:pic>
      </p:grpSp>
      <p:grpSp>
        <p:nvGrpSpPr>
          <p:cNvPr id="12" name="Group 11"/>
          <p:cNvGrpSpPr/>
          <p:nvPr/>
        </p:nvGrpSpPr>
        <p:grpSpPr>
          <a:xfrm>
            <a:off x="3955611" y="5706412"/>
            <a:ext cx="4394200" cy="660400"/>
            <a:chOff x="3955611" y="5706412"/>
            <a:chExt cx="4394200" cy="660400"/>
          </a:xfrm>
        </p:grpSpPr>
        <p:pic>
          <p:nvPicPr>
            <p:cNvPr id="10" name="Picture 9"/>
            <p:cNvPicPr>
              <a:picLocks noChangeAspect="1"/>
            </p:cNvPicPr>
            <p:nvPr/>
          </p:nvPicPr>
          <p:blipFill>
            <a:blip r:embed="rId5"/>
            <a:stretch>
              <a:fillRect/>
            </a:stretch>
          </p:blipFill>
          <p:spPr>
            <a:xfrm>
              <a:off x="3955611" y="5706412"/>
              <a:ext cx="4394200" cy="660400"/>
            </a:xfrm>
            <a:prstGeom prst="rect">
              <a:avLst/>
            </a:prstGeom>
          </p:spPr>
        </p:pic>
        <p:pic>
          <p:nvPicPr>
            <p:cNvPr id="11" name="Picture 10"/>
            <p:cNvPicPr>
              <a:picLocks noChangeAspect="1"/>
            </p:cNvPicPr>
            <p:nvPr/>
          </p:nvPicPr>
          <p:blipFill>
            <a:blip r:embed="rId6"/>
            <a:stretch>
              <a:fillRect/>
            </a:stretch>
          </p:blipFill>
          <p:spPr>
            <a:xfrm>
              <a:off x="6472101" y="5706412"/>
              <a:ext cx="1181100" cy="183142"/>
            </a:xfrm>
            <a:prstGeom prst="rect">
              <a:avLst/>
            </a:prstGeom>
          </p:spPr>
        </p:pic>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算法</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a:bodyPr>
          <a:lstStyle/>
          <a:p>
            <a:r>
              <a:rPr lang="ja-JP" altLang="en-US">
                <a:latin typeface="DengXian" panose="02010600030101010101" pitchFamily="2" charset="-122"/>
                <a:ea typeface="DengXian" panose="02010600030101010101" pitchFamily="2" charset="-122"/>
              </a:rPr>
              <a:t>然后求得梯度下降法的更新规则</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式中</a:t>
            </a:r>
            <a:r>
              <a:rPr lang="en-GB" altLang="ja-JP" dirty="0">
                <a:latin typeface="DengXian" panose="02010600030101010101" pitchFamily="2" charset="-122"/>
                <a:ea typeface="DengXian" panose="02010600030101010101" pitchFamily="2" charset="-122"/>
              </a:rPr>
              <a:t>	</a:t>
            </a:r>
            <a:r>
              <a:rPr lang="ja-JP" altLang="en-GB">
                <a:latin typeface="DengXian" panose="02010600030101010101" pitchFamily="2" charset="-122"/>
                <a:ea typeface="DengXian" panose="02010600030101010101" pitchFamily="2" charset="-122"/>
              </a:rPr>
              <a:t>是</a:t>
            </a:r>
            <a:r>
              <a:rPr lang="ja-JP" altLang="en-US">
                <a:latin typeface="DengXian" panose="02010600030101010101" pitchFamily="2" charset="-122"/>
                <a:ea typeface="DengXian" panose="02010600030101010101" pitchFamily="2" charset="-122"/>
              </a:rPr>
              <a:t>步长</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选取</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即得乘法更新规则</a:t>
            </a:r>
            <a:endParaRPr lang="en-GB" altLang="ja-JP" dirty="0">
              <a:latin typeface="DengXian" panose="02010600030101010101" pitchFamily="2" charset="-122"/>
              <a:ea typeface="DengXian" panose="02010600030101010101" pitchFamily="2" charset="-122"/>
            </a:endParaRPr>
          </a:p>
        </p:txBody>
      </p:sp>
      <p:grpSp>
        <p:nvGrpSpPr>
          <p:cNvPr id="8" name="Group 7"/>
          <p:cNvGrpSpPr/>
          <p:nvPr/>
        </p:nvGrpSpPr>
        <p:grpSpPr>
          <a:xfrm>
            <a:off x="3924300" y="2720182"/>
            <a:ext cx="4343400" cy="889000"/>
            <a:chOff x="3924300" y="2720182"/>
            <a:chExt cx="4343400" cy="889000"/>
          </a:xfrm>
        </p:grpSpPr>
        <p:pic>
          <p:nvPicPr>
            <p:cNvPr id="4" name="Picture 3"/>
            <p:cNvPicPr>
              <a:picLocks noChangeAspect="1"/>
            </p:cNvPicPr>
            <p:nvPr/>
          </p:nvPicPr>
          <p:blipFill>
            <a:blip r:embed="rId1"/>
            <a:stretch>
              <a:fillRect/>
            </a:stretch>
          </p:blipFill>
          <p:spPr>
            <a:xfrm>
              <a:off x="3924300" y="2720182"/>
              <a:ext cx="4343400" cy="889000"/>
            </a:xfrm>
            <a:prstGeom prst="rect">
              <a:avLst/>
            </a:prstGeom>
          </p:spPr>
        </p:pic>
        <p:pic>
          <p:nvPicPr>
            <p:cNvPr id="5" name="Picture 4"/>
            <p:cNvPicPr>
              <a:picLocks noChangeAspect="1"/>
            </p:cNvPicPr>
            <p:nvPr/>
          </p:nvPicPr>
          <p:blipFill>
            <a:blip r:embed="rId2"/>
            <a:stretch>
              <a:fillRect/>
            </a:stretch>
          </p:blipFill>
          <p:spPr>
            <a:xfrm>
              <a:off x="4690849" y="3049612"/>
              <a:ext cx="1184512" cy="239498"/>
            </a:xfrm>
            <a:prstGeom prst="rect">
              <a:avLst/>
            </a:prstGeom>
          </p:spPr>
        </p:pic>
        <p:pic>
          <p:nvPicPr>
            <p:cNvPr id="6" name="Picture 5"/>
            <p:cNvPicPr>
              <a:picLocks noChangeAspect="1"/>
            </p:cNvPicPr>
            <p:nvPr/>
          </p:nvPicPr>
          <p:blipFill>
            <a:blip r:embed="rId2"/>
            <a:stretch>
              <a:fillRect/>
            </a:stretch>
          </p:blipFill>
          <p:spPr>
            <a:xfrm>
              <a:off x="4850073" y="3164682"/>
              <a:ext cx="479378" cy="239498"/>
            </a:xfrm>
            <a:prstGeom prst="rect">
              <a:avLst/>
            </a:prstGeom>
          </p:spPr>
        </p:pic>
        <p:pic>
          <p:nvPicPr>
            <p:cNvPr id="7" name="Picture 6"/>
            <p:cNvPicPr>
              <a:picLocks noChangeAspect="1"/>
            </p:cNvPicPr>
            <p:nvPr/>
          </p:nvPicPr>
          <p:blipFill>
            <a:blip r:embed="rId2"/>
            <a:stretch>
              <a:fillRect/>
            </a:stretch>
          </p:blipFill>
          <p:spPr>
            <a:xfrm>
              <a:off x="5089762" y="3147434"/>
              <a:ext cx="479378" cy="239498"/>
            </a:xfrm>
            <a:prstGeom prst="rect">
              <a:avLst/>
            </a:prstGeom>
          </p:spPr>
        </p:pic>
      </p:grpSp>
      <p:pic>
        <p:nvPicPr>
          <p:cNvPr id="9" name="Picture 8"/>
          <p:cNvPicPr>
            <a:picLocks noChangeAspect="1"/>
          </p:cNvPicPr>
          <p:nvPr/>
        </p:nvPicPr>
        <p:blipFill>
          <a:blip r:embed="rId3"/>
          <a:stretch>
            <a:fillRect/>
          </a:stretch>
        </p:blipFill>
        <p:spPr>
          <a:xfrm>
            <a:off x="1901665" y="3882374"/>
            <a:ext cx="825500" cy="342900"/>
          </a:xfrm>
          <a:prstGeom prst="rect">
            <a:avLst/>
          </a:prstGeom>
        </p:spPr>
      </p:pic>
      <p:pic>
        <p:nvPicPr>
          <p:cNvPr id="10" name="Picture 9"/>
          <p:cNvPicPr>
            <a:picLocks noChangeAspect="1"/>
          </p:cNvPicPr>
          <p:nvPr/>
        </p:nvPicPr>
        <p:blipFill>
          <a:blip r:embed="rId4"/>
          <a:stretch>
            <a:fillRect/>
          </a:stretch>
        </p:blipFill>
        <p:spPr>
          <a:xfrm>
            <a:off x="4133850" y="4316199"/>
            <a:ext cx="3924300" cy="596900"/>
          </a:xfrm>
          <a:prstGeom prst="rect">
            <a:avLst/>
          </a:prstGeom>
        </p:spPr>
      </p:pic>
      <p:pic>
        <p:nvPicPr>
          <p:cNvPr id="11" name="Picture 10"/>
          <p:cNvPicPr>
            <a:picLocks noChangeAspect="1"/>
          </p:cNvPicPr>
          <p:nvPr/>
        </p:nvPicPr>
        <p:blipFill>
          <a:blip r:embed="rId5"/>
          <a:stretch>
            <a:fillRect/>
          </a:stretch>
        </p:blipFill>
        <p:spPr>
          <a:xfrm>
            <a:off x="3060700" y="5364853"/>
            <a:ext cx="6070600" cy="13970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DengXian" panose="02010600030101010101" pitchFamily="2" charset="-122"/>
                <a:ea typeface="DengXian" panose="02010600030101010101" pitchFamily="2" charset="-122"/>
              </a:rPr>
              <a:t>非负矩阵分解的迭代算法</a:t>
            </a:r>
            <a:endParaRPr lang="zh-CN" altLang="en-US"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1"/>
          <a:stretch>
            <a:fillRect/>
          </a:stretch>
        </p:blipFill>
        <p:spPr>
          <a:xfrm>
            <a:off x="1981200" y="2412288"/>
            <a:ext cx="8229600" cy="3594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DengXian" panose="02010600030101010101" pitchFamily="2" charset="-122"/>
                <a:ea typeface="DengXian" panose="02010600030101010101" pitchFamily="2" charset="-122"/>
              </a:rPr>
              <a:t>单词向量空间</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a:bodyPr>
          <a:lstStyle/>
          <a:p>
            <a:r>
              <a:rPr lang="ja-JP" altLang="en-US">
                <a:latin typeface="DengXian" panose="02010600030101010101" pitchFamily="2" charset="-122"/>
                <a:ea typeface="DengXian" panose="02010600030101010101" pitchFamily="2" charset="-122"/>
              </a:rPr>
              <a:t>给定一个含有</a:t>
            </a:r>
            <a:r>
              <a:rPr lang="en-GB" altLang="ja-JP" dirty="0">
                <a:latin typeface="DengXian" panose="02010600030101010101" pitchFamily="2" charset="-122"/>
                <a:ea typeface="DengXian" panose="02010600030101010101" pitchFamily="2" charset="-122"/>
              </a:rPr>
              <a:t>n</a:t>
            </a:r>
            <a:r>
              <a:rPr lang="ja-JP" altLang="en-US">
                <a:latin typeface="DengXian" panose="02010600030101010101" pitchFamily="2" charset="-122"/>
                <a:ea typeface="DengXian" panose="02010600030101010101" pitchFamily="2" charset="-122"/>
              </a:rPr>
              <a:t>个文本的集合</a:t>
            </a:r>
            <a:r>
              <a:rPr lang="en-GB" altLang="ja-JP" dirty="0">
                <a:latin typeface="DengXian" panose="02010600030101010101" pitchFamily="2" charset="-122"/>
                <a:ea typeface="DengXian" panose="02010600030101010101" pitchFamily="2" charset="-122"/>
              </a:rPr>
              <a:t>		</a:t>
            </a:r>
            <a:r>
              <a:rPr lang="zh-CN" altLang="en-US" dirty="0">
                <a:latin typeface="DengXian" panose="02010600030101010101" pitchFamily="2" charset="-122"/>
                <a:ea typeface="DengXian" panose="02010600030101010101" pitchFamily="2" charset="-122"/>
              </a:rPr>
              <a:t>     </a:t>
            </a:r>
            <a:r>
              <a:rPr lang="ja-JP" altLang="en-GB">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以及在所有文本中出现的</a:t>
            </a:r>
            <a:r>
              <a:rPr lang="en-GB" altLang="ja-JP" dirty="0">
                <a:latin typeface="DengXian" panose="02010600030101010101" pitchFamily="2" charset="-122"/>
                <a:ea typeface="DengXian" panose="02010600030101010101" pitchFamily="2" charset="-122"/>
              </a:rPr>
              <a:t>m</a:t>
            </a:r>
            <a:r>
              <a:rPr lang="ja-JP" altLang="en-US">
                <a:latin typeface="DengXian" panose="02010600030101010101" pitchFamily="2" charset="-122"/>
                <a:ea typeface="DengXian" panose="02010600030101010101" pitchFamily="2" charset="-122"/>
              </a:rPr>
              <a:t>个单词的集合</a:t>
            </a:r>
            <a:r>
              <a:rPr lang="en-GB" altLang="ja-JP" dirty="0">
                <a:latin typeface="DengXian" panose="02010600030101010101" pitchFamily="2" charset="-122"/>
                <a:ea typeface="DengXian" panose="02010600030101010101" pitchFamily="2" charset="-122"/>
              </a:rPr>
              <a:t>		</a:t>
            </a:r>
            <a:r>
              <a:rPr lang="zh-CN" altLang="en-US" dirty="0">
                <a:latin typeface="DengXian" panose="02010600030101010101" pitchFamily="2" charset="-122"/>
                <a:ea typeface="DengXian" panose="02010600030101010101" pitchFamily="2" charset="-122"/>
              </a:rPr>
              <a:t>      。</a:t>
            </a:r>
            <a:endParaRPr lang="en-GB" altLang="zh-CN"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将单词在文本中出现的 数据用一个单词</a:t>
            </a:r>
            <a:r>
              <a:rPr lang="en-US" altLang="ja-JP"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文本矩阵（</a:t>
            </a:r>
            <a:r>
              <a:rPr lang="en-GB" altLang="ja-JP" dirty="0">
                <a:latin typeface="DengXian" panose="02010600030101010101" pitchFamily="2" charset="-122"/>
                <a:ea typeface="DengXian" panose="02010600030101010101" pitchFamily="2" charset="-122"/>
              </a:rPr>
              <a:t>word-document matrix</a:t>
            </a:r>
            <a:r>
              <a:rPr lang="ja-JP" altLang="en-GB">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表示，记作</a:t>
            </a:r>
            <a:r>
              <a:rPr lang="en-US" altLang="zh-CN" dirty="0">
                <a:latin typeface="DengXian" panose="02010600030101010101" pitchFamily="2" charset="-122"/>
                <a:ea typeface="DengXian" panose="02010600030101010101" pitchFamily="2" charset="-122"/>
              </a:rPr>
              <a:t>X</a:t>
            </a:r>
            <a:endParaRPr lang="en-GB" altLang="ja-JP"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rotWithShape="1">
          <a:blip r:embed="rId1"/>
          <a:srcRect l="-448" r="2428"/>
          <a:stretch>
            <a:fillRect/>
          </a:stretch>
        </p:blipFill>
        <p:spPr>
          <a:xfrm>
            <a:off x="5668249" y="2398713"/>
            <a:ext cx="2066443" cy="266700"/>
          </a:xfrm>
          <a:prstGeom prst="rect">
            <a:avLst/>
          </a:prstGeom>
        </p:spPr>
      </p:pic>
      <p:pic>
        <p:nvPicPr>
          <p:cNvPr id="5" name="Picture 4"/>
          <p:cNvPicPr>
            <a:picLocks noChangeAspect="1"/>
          </p:cNvPicPr>
          <p:nvPr/>
        </p:nvPicPr>
        <p:blipFill>
          <a:blip r:embed="rId2"/>
          <a:stretch>
            <a:fillRect/>
          </a:stretch>
        </p:blipFill>
        <p:spPr>
          <a:xfrm>
            <a:off x="4709097" y="2754104"/>
            <a:ext cx="2324100" cy="304800"/>
          </a:xfrm>
          <a:prstGeom prst="rect">
            <a:avLst/>
          </a:prstGeom>
        </p:spPr>
      </p:pic>
      <p:pic>
        <p:nvPicPr>
          <p:cNvPr id="6" name="Picture 5"/>
          <p:cNvPicPr>
            <a:picLocks noChangeAspect="1"/>
          </p:cNvPicPr>
          <p:nvPr/>
        </p:nvPicPr>
        <p:blipFill>
          <a:blip r:embed="rId3"/>
          <a:stretch>
            <a:fillRect/>
          </a:stretch>
        </p:blipFill>
        <p:spPr>
          <a:xfrm>
            <a:off x="3406701" y="4166392"/>
            <a:ext cx="4523096" cy="25572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DengXian" panose="02010600030101010101" pitchFamily="2" charset="-122"/>
                <a:ea typeface="DengXian" panose="02010600030101010101" pitchFamily="2" charset="-122"/>
              </a:rPr>
              <a:t>单词向量空间</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a:bodyPr>
          <a:lstStyle/>
          <a:p>
            <a:r>
              <a:rPr lang="ja-JP" altLang="en-US">
                <a:latin typeface="DengXian" panose="02010600030101010101" pitchFamily="2" charset="-122"/>
                <a:ea typeface="DengXian" panose="02010600030101010101" pitchFamily="2" charset="-122"/>
              </a:rPr>
              <a:t>这是一个</a:t>
            </a:r>
            <a:r>
              <a:rPr lang="zh-CN" altLang="en-US" dirty="0">
                <a:latin typeface="DengXian" panose="02010600030101010101" pitchFamily="2" charset="-122"/>
                <a:ea typeface="DengXian" panose="02010600030101010101" pitchFamily="2" charset="-122"/>
              </a:rPr>
              <a:t> </a:t>
            </a:r>
            <a:r>
              <a:rPr lang="en-US" altLang="zh-CN" dirty="0">
                <a:latin typeface="DengXian" panose="02010600030101010101" pitchFamily="2" charset="-122"/>
                <a:ea typeface="DengXian" panose="02010600030101010101" pitchFamily="2" charset="-122"/>
              </a:rPr>
              <a:t>m x n </a:t>
            </a:r>
            <a:r>
              <a:rPr lang="ja-JP" altLang="en-US">
                <a:latin typeface="DengXian" panose="02010600030101010101" pitchFamily="2" charset="-122"/>
                <a:ea typeface="DengXian" panose="02010600030101010101" pitchFamily="2" charset="-122"/>
              </a:rPr>
              <a:t>矩阵，元素</a:t>
            </a:r>
            <a:r>
              <a:rPr lang="en-GB" altLang="ja-JP" dirty="0">
                <a:latin typeface="DengXian" panose="02010600030101010101" pitchFamily="2" charset="-122"/>
                <a:ea typeface="DengXian" panose="02010600030101010101" pitchFamily="2" charset="-122"/>
              </a:rPr>
              <a:t> </a:t>
            </a:r>
            <a:r>
              <a:rPr lang="en-GB" altLang="ja-JP" dirty="0" err="1">
                <a:latin typeface="DengXian" panose="02010600030101010101" pitchFamily="2" charset="-122"/>
                <a:ea typeface="DengXian" panose="02010600030101010101" pitchFamily="2" charset="-122"/>
              </a:rPr>
              <a:t>x</a:t>
            </a:r>
            <a:r>
              <a:rPr lang="en-GB" altLang="ja-JP" baseline="-25000" dirty="0" err="1">
                <a:latin typeface="DengXian" panose="02010600030101010101" pitchFamily="2" charset="-122"/>
                <a:ea typeface="DengXian" panose="02010600030101010101" pitchFamily="2" charset="-122"/>
              </a:rPr>
              <a:t>ij</a:t>
            </a:r>
            <a:r>
              <a:rPr lang="en-GB" altLang="ja-JP"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表示单词</a:t>
            </a:r>
            <a:r>
              <a:rPr lang="en-GB" altLang="ja-JP" dirty="0">
                <a:latin typeface="DengXian" panose="02010600030101010101" pitchFamily="2" charset="-122"/>
                <a:ea typeface="DengXian" panose="02010600030101010101" pitchFamily="2" charset="-122"/>
              </a:rPr>
              <a:t> </a:t>
            </a:r>
            <a:r>
              <a:rPr lang="en-GB" altLang="ja-JP" dirty="0" err="1">
                <a:latin typeface="DengXian" panose="02010600030101010101" pitchFamily="2" charset="-122"/>
                <a:ea typeface="DengXian" panose="02010600030101010101" pitchFamily="2" charset="-122"/>
              </a:rPr>
              <a:t>w</a:t>
            </a:r>
            <a:r>
              <a:rPr lang="en-GB" altLang="ja-JP" baseline="-25000" dirty="0" err="1">
                <a:latin typeface="DengXian" panose="02010600030101010101" pitchFamily="2" charset="-122"/>
                <a:ea typeface="DengXian" panose="02010600030101010101" pitchFamily="2" charset="-122"/>
              </a:rPr>
              <a:t>i</a:t>
            </a:r>
            <a:r>
              <a:rPr lang="en-GB" altLang="ja-JP"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在文本</a:t>
            </a:r>
            <a:r>
              <a:rPr lang="en-US" altLang="ja-JP" dirty="0">
                <a:latin typeface="DengXian" panose="02010600030101010101" pitchFamily="2" charset="-122"/>
                <a:ea typeface="DengXian" panose="02010600030101010101" pitchFamily="2" charset="-122"/>
              </a:rPr>
              <a:t>.</a:t>
            </a:r>
            <a:r>
              <a:rPr lang="en-US" altLang="ja-JP" dirty="0" err="1">
                <a:latin typeface="DengXian" panose="02010600030101010101" pitchFamily="2" charset="-122"/>
                <a:ea typeface="DengXian" panose="02010600030101010101" pitchFamily="2" charset="-122"/>
              </a:rPr>
              <a:t>d</a:t>
            </a:r>
            <a:r>
              <a:rPr lang="en-US" altLang="ja-JP" baseline="-25000" dirty="0" err="1">
                <a:latin typeface="DengXian" panose="02010600030101010101" pitchFamily="2" charset="-122"/>
                <a:ea typeface="DengXian" panose="02010600030101010101" pitchFamily="2" charset="-122"/>
              </a:rPr>
              <a:t>j</a:t>
            </a:r>
            <a:r>
              <a:rPr lang="en-US" altLang="ja-JP"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内中出现的频数或权值。</a:t>
            </a:r>
            <a:endParaRPr lang="en-GB" altLang="ja-JP" dirty="0">
              <a:latin typeface="DengXian" panose="02010600030101010101" pitchFamily="2" charset="-122"/>
              <a:ea typeface="DengXian" panose="02010600030101010101" pitchFamily="2" charset="-122"/>
            </a:endParaRPr>
          </a:p>
          <a:p>
            <a:endParaRPr lang="en-US"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由于单 词的种类很多，而每个文本中出现单词的种类通常较少，所以单词</a:t>
            </a:r>
            <a:r>
              <a:rPr lang="en-US" altLang="ja-JP"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文本矩阵是一个稀疏矩阵。</a:t>
            </a:r>
            <a:endParaRPr lang="en-GB" altLang="ja-JP" dirty="0">
              <a:latin typeface="DengXian" panose="02010600030101010101" pitchFamily="2" charset="-122"/>
              <a:ea typeface="DengXian" panose="02010600030101010101" pitchFamily="2" charset="-122"/>
            </a:endParaRPr>
          </a:p>
          <a:p>
            <a:endParaRPr lang="en-US" altLang="ja-JP" dirty="0">
              <a:latin typeface="DengXian" panose="02010600030101010101" pitchFamily="2" charset="-122"/>
              <a:ea typeface="DengXian"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DengXian" panose="02010600030101010101" pitchFamily="2" charset="-122"/>
                <a:ea typeface="DengXian" panose="02010600030101010101" pitchFamily="2" charset="-122"/>
              </a:rPr>
              <a:t>单词向量空间</a:t>
            </a:r>
            <a:endParaRPr lang="zh-CN" altLang="en-US" dirty="0">
              <a:latin typeface="DengXian" panose="02010600030101010101" pitchFamily="2" charset="-122"/>
              <a:ea typeface="DengXian" panose="02010600030101010101" pitchFamily="2" charset="-122"/>
            </a:endParaRPr>
          </a:p>
        </p:txBody>
      </p:sp>
      <p:pic>
        <p:nvPicPr>
          <p:cNvPr id="5" name="Picture 4"/>
          <p:cNvPicPr>
            <a:picLocks noChangeAspect="1"/>
          </p:cNvPicPr>
          <p:nvPr/>
        </p:nvPicPr>
        <p:blipFill>
          <a:blip r:embed="rId1"/>
          <a:stretch>
            <a:fillRect/>
          </a:stretch>
        </p:blipFill>
        <p:spPr>
          <a:xfrm>
            <a:off x="1032158" y="4626400"/>
            <a:ext cx="806802" cy="573254"/>
          </a:xfrm>
          <a:prstGeom prst="rect">
            <a:avLst/>
          </a:prstGeom>
        </p:spPr>
      </p:pic>
      <p:sp>
        <p:nvSpPr>
          <p:cNvPr id="3" name="内容占位符 2"/>
          <p:cNvSpPr>
            <a:spLocks noGrp="1"/>
          </p:cNvSpPr>
          <p:nvPr>
            <p:ph idx="1"/>
          </p:nvPr>
        </p:nvSpPr>
        <p:spPr/>
        <p:txBody>
          <a:bodyPr>
            <a:normAutofit/>
          </a:bodyPr>
          <a:lstStyle/>
          <a:p>
            <a:r>
              <a:rPr lang="ja-JP" altLang="en-US">
                <a:latin typeface="DengXian" panose="02010600030101010101" pitchFamily="2" charset="-122"/>
                <a:ea typeface="DengXian" panose="02010600030101010101" pitchFamily="2" charset="-122"/>
              </a:rPr>
              <a:t>权值通常用单词频率</a:t>
            </a:r>
            <a:r>
              <a:rPr lang="en-US" altLang="zh-CN"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逆文本频率（</a:t>
            </a:r>
            <a:r>
              <a:rPr lang="en-GB" altLang="ja-JP" dirty="0">
                <a:latin typeface="DengXian" panose="02010600030101010101" pitchFamily="2" charset="-122"/>
                <a:ea typeface="DengXian" panose="02010600030101010101" pitchFamily="2" charset="-122"/>
              </a:rPr>
              <a:t>term frequency-inverse document frequency, TF-IDF</a:t>
            </a:r>
            <a:r>
              <a:rPr lang="ja-JP" altLang="en-GB">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表示，其定义是 </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en-US" altLang="ja-JP" dirty="0" err="1">
                <a:latin typeface="DengXian" panose="02010600030101010101" pitchFamily="2" charset="-122"/>
                <a:ea typeface="DengXian" panose="02010600030101010101" pitchFamily="2" charset="-122"/>
              </a:rPr>
              <a:t>tf</a:t>
            </a:r>
            <a:r>
              <a:rPr lang="en-US" altLang="ja-JP" baseline="-25000" dirty="0" err="1">
                <a:latin typeface="DengXian" panose="02010600030101010101" pitchFamily="2" charset="-122"/>
                <a:ea typeface="DengXian" panose="02010600030101010101" pitchFamily="2" charset="-122"/>
              </a:rPr>
              <a:t>ij</a:t>
            </a:r>
            <a:r>
              <a:rPr lang="zh-CN" altLang="en-US"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单词</a:t>
            </a:r>
            <a:r>
              <a:rPr lang="zh-CN" altLang="en-US" dirty="0">
                <a:latin typeface="DengXian" panose="02010600030101010101" pitchFamily="2" charset="-122"/>
                <a:ea typeface="DengXian" panose="02010600030101010101" pitchFamily="2" charset="-122"/>
              </a:rPr>
              <a:t> </a:t>
            </a:r>
            <a:r>
              <a:rPr lang="en-US" altLang="ja-JP" dirty="0" err="1">
                <a:latin typeface="DengXian" panose="02010600030101010101" pitchFamily="2" charset="-122"/>
                <a:ea typeface="DengXian" panose="02010600030101010101" pitchFamily="2" charset="-122"/>
              </a:rPr>
              <a:t>w</a:t>
            </a:r>
            <a:r>
              <a:rPr lang="en-US" altLang="ja-JP" baseline="-25000" dirty="0" err="1">
                <a:latin typeface="DengXian" panose="02010600030101010101" pitchFamily="2" charset="-122"/>
                <a:ea typeface="DengXian" panose="02010600030101010101" pitchFamily="2" charset="-122"/>
              </a:rPr>
              <a:t>i</a:t>
            </a:r>
            <a:r>
              <a:rPr lang="zh-CN" altLang="en-US" dirty="0">
                <a:latin typeface="DengXian" panose="02010600030101010101" pitchFamily="2" charset="-122"/>
                <a:ea typeface="DengXian" panose="02010600030101010101" pitchFamily="2" charset="-122"/>
              </a:rPr>
              <a:t> 出现在文本 </a:t>
            </a:r>
            <a:r>
              <a:rPr lang="en-GB" altLang="zh-CN" dirty="0" err="1">
                <a:latin typeface="DengXian" panose="02010600030101010101" pitchFamily="2" charset="-122"/>
                <a:ea typeface="DengXian" panose="02010600030101010101" pitchFamily="2" charset="-122"/>
              </a:rPr>
              <a:t>d</a:t>
            </a:r>
            <a:r>
              <a:rPr lang="en-GB" altLang="zh-CN" baseline="-25000" dirty="0" err="1">
                <a:latin typeface="DengXian" panose="02010600030101010101" pitchFamily="2" charset="-122"/>
                <a:ea typeface="DengXian" panose="02010600030101010101" pitchFamily="2" charset="-122"/>
              </a:rPr>
              <a:t>j</a:t>
            </a:r>
            <a:r>
              <a:rPr lang="zh-CN" altLang="en-US" dirty="0">
                <a:latin typeface="DengXian" panose="02010600030101010101" pitchFamily="2" charset="-122"/>
                <a:ea typeface="DengXian" panose="02010600030101010101" pitchFamily="2" charset="-122"/>
              </a:rPr>
              <a:t> 中的频数</a:t>
            </a:r>
            <a:endParaRPr lang="en-US" altLang="zh-CN" dirty="0">
              <a:latin typeface="DengXian" panose="02010600030101010101" pitchFamily="2" charset="-122"/>
              <a:ea typeface="DengXian" panose="02010600030101010101" pitchFamily="2" charset="-122"/>
            </a:endParaRPr>
          </a:p>
          <a:p>
            <a:r>
              <a:rPr lang="en-US" altLang="zh-CN" dirty="0">
                <a:latin typeface="DengXian" panose="02010600030101010101" pitchFamily="2" charset="-122"/>
                <a:ea typeface="DengXian" panose="02010600030101010101" pitchFamily="2" charset="-122"/>
              </a:rPr>
              <a:t>     </a:t>
            </a:r>
            <a:r>
              <a:rPr lang="zh-CN" altLang="en-US" dirty="0">
                <a:latin typeface="DengXian" panose="02010600030101010101" pitchFamily="2" charset="-122"/>
                <a:ea typeface="DengXian" panose="02010600030101010101" pitchFamily="2" charset="-122"/>
              </a:rPr>
              <a:t>：是文本 </a:t>
            </a:r>
            <a:r>
              <a:rPr lang="en-GB" altLang="zh-CN" dirty="0" err="1">
                <a:latin typeface="DengXian" panose="02010600030101010101" pitchFamily="2" charset="-122"/>
                <a:ea typeface="DengXian" panose="02010600030101010101" pitchFamily="2" charset="-122"/>
              </a:rPr>
              <a:t>d</a:t>
            </a:r>
            <a:r>
              <a:rPr lang="en-GB" altLang="zh-CN" baseline="-25000" dirty="0" err="1">
                <a:latin typeface="DengXian" panose="02010600030101010101" pitchFamily="2" charset="-122"/>
                <a:ea typeface="DengXian" panose="02010600030101010101" pitchFamily="2" charset="-122"/>
              </a:rPr>
              <a:t>j</a:t>
            </a:r>
            <a:r>
              <a:rPr lang="zh-CN" altLang="en-US" dirty="0">
                <a:latin typeface="DengXian" panose="02010600030101010101" pitchFamily="2" charset="-122"/>
                <a:ea typeface="DengXian" panose="02010600030101010101" pitchFamily="2" charset="-122"/>
              </a:rPr>
              <a:t> 中出现的所有单词的频 数之和</a:t>
            </a:r>
            <a:endParaRPr lang="en-GB" altLang="zh-CN" dirty="0">
              <a:latin typeface="DengXian" panose="02010600030101010101" pitchFamily="2" charset="-122"/>
              <a:ea typeface="DengXian" panose="02010600030101010101" pitchFamily="2" charset="-122"/>
            </a:endParaRPr>
          </a:p>
          <a:p>
            <a:r>
              <a:rPr lang="en-GB" altLang="zh-CN" dirty="0" err="1">
                <a:latin typeface="DengXian" panose="02010600030101010101" pitchFamily="2" charset="-122"/>
                <a:ea typeface="DengXian" panose="02010600030101010101" pitchFamily="2" charset="-122"/>
              </a:rPr>
              <a:t>df</a:t>
            </a:r>
            <a:r>
              <a:rPr lang="en-GB" altLang="zh-CN" baseline="-25000" dirty="0" err="1">
                <a:latin typeface="DengXian" panose="02010600030101010101" pitchFamily="2" charset="-122"/>
                <a:ea typeface="DengXian" panose="02010600030101010101" pitchFamily="2" charset="-122"/>
              </a:rPr>
              <a:t>i</a:t>
            </a:r>
            <a:r>
              <a:rPr lang="zh-CN" altLang="en-US" dirty="0">
                <a:latin typeface="DengXian" panose="02010600030101010101" pitchFamily="2" charset="-122"/>
                <a:ea typeface="DengXian" panose="02010600030101010101" pitchFamily="2" charset="-122"/>
              </a:rPr>
              <a:t>：含有单词 </a:t>
            </a:r>
            <a:r>
              <a:rPr lang="en-US" altLang="ja-JP" dirty="0" err="1">
                <a:latin typeface="DengXian" panose="02010600030101010101" pitchFamily="2" charset="-122"/>
                <a:ea typeface="DengXian" panose="02010600030101010101" pitchFamily="2" charset="-122"/>
              </a:rPr>
              <a:t>w</a:t>
            </a:r>
            <a:r>
              <a:rPr lang="en-US" altLang="ja-JP" baseline="-25000" dirty="0" err="1">
                <a:latin typeface="DengXian" panose="02010600030101010101" pitchFamily="2" charset="-122"/>
                <a:ea typeface="DengXian" panose="02010600030101010101" pitchFamily="2" charset="-122"/>
              </a:rPr>
              <a:t>i</a:t>
            </a:r>
            <a:r>
              <a:rPr lang="zh-CN" altLang="en-US" dirty="0">
                <a:latin typeface="DengXian" panose="02010600030101010101" pitchFamily="2" charset="-122"/>
                <a:ea typeface="DengXian" panose="02010600030101010101" pitchFamily="2" charset="-122"/>
              </a:rPr>
              <a:t> 的文本数</a:t>
            </a:r>
            <a:endParaRPr lang="en-GB" altLang="zh-CN" dirty="0">
              <a:latin typeface="DengXian" panose="02010600030101010101" pitchFamily="2" charset="-122"/>
              <a:ea typeface="DengXian" panose="02010600030101010101" pitchFamily="2" charset="-122"/>
            </a:endParaRPr>
          </a:p>
          <a:p>
            <a:r>
              <a:rPr lang="en-GB" altLang="zh-CN" dirty="0">
                <a:latin typeface="DengXian" panose="02010600030101010101" pitchFamily="2" charset="-122"/>
                <a:ea typeface="DengXian" panose="02010600030101010101" pitchFamily="2" charset="-122"/>
              </a:rPr>
              <a:t>df</a:t>
            </a:r>
            <a:r>
              <a:rPr lang="zh-CN" altLang="en-US" dirty="0">
                <a:latin typeface="DengXian" panose="02010600030101010101" pitchFamily="2" charset="-122"/>
                <a:ea typeface="DengXian" panose="02010600030101010101" pitchFamily="2" charset="-122"/>
              </a:rPr>
              <a:t>： 是文本集合</a:t>
            </a:r>
            <a:r>
              <a:rPr lang="en-GB" altLang="zh-CN" dirty="0">
                <a:latin typeface="DengXian" panose="02010600030101010101" pitchFamily="2" charset="-122"/>
                <a:ea typeface="DengXian" panose="02010600030101010101" pitchFamily="2" charset="-122"/>
              </a:rPr>
              <a:t>D</a:t>
            </a:r>
            <a:r>
              <a:rPr lang="zh-CN" altLang="en-US" dirty="0">
                <a:latin typeface="DengXian" panose="02010600030101010101" pitchFamily="2" charset="-122"/>
                <a:ea typeface="DengXian" panose="02010600030101010101" pitchFamily="2" charset="-122"/>
              </a:rPr>
              <a:t>的全部文本数</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p:txBody>
      </p:sp>
      <p:pic>
        <p:nvPicPr>
          <p:cNvPr id="4" name="Picture 3"/>
          <p:cNvPicPr>
            <a:picLocks noChangeAspect="1"/>
          </p:cNvPicPr>
          <p:nvPr/>
        </p:nvPicPr>
        <p:blipFill>
          <a:blip r:embed="rId2"/>
          <a:stretch>
            <a:fillRect/>
          </a:stretch>
        </p:blipFill>
        <p:spPr>
          <a:xfrm>
            <a:off x="3086100" y="3209132"/>
            <a:ext cx="6019800" cy="800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DengXian" panose="02010600030101010101" pitchFamily="2" charset="-122"/>
                <a:ea typeface="DengXian" panose="02010600030101010101" pitchFamily="2" charset="-122"/>
              </a:rPr>
              <a:t>单词向量空间</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a:bodyPr>
          <a:lstStyle/>
          <a:p>
            <a:r>
              <a:rPr lang="ja-JP" altLang="en-US">
                <a:latin typeface="DengXian" panose="02010600030101010101" pitchFamily="2" charset="-122"/>
                <a:ea typeface="DengXian" panose="02010600030101010101" pitchFamily="2" charset="-122"/>
              </a:rPr>
              <a:t>直观上，一个 单词在一个文本中出现的频数越高，这个单词在这个文本中的重要度就越高</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一个单 词在整个文本集合中出现的文本数越少，这个单词就越能表示其所在文本的特点，重要度就越高</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一个单词在一个文本的</a:t>
            </a:r>
            <a:r>
              <a:rPr lang="en-GB" altLang="ja-JP" dirty="0">
                <a:latin typeface="DengXian" panose="02010600030101010101" pitchFamily="2" charset="-122"/>
                <a:ea typeface="DengXian" panose="02010600030101010101" pitchFamily="2" charset="-122"/>
              </a:rPr>
              <a:t>TF-IDF</a:t>
            </a:r>
            <a:r>
              <a:rPr lang="ja-JP" altLang="en-US">
                <a:latin typeface="DengXian" panose="02010600030101010101" pitchFamily="2" charset="-122"/>
                <a:ea typeface="DengXian" panose="02010600030101010101" pitchFamily="2" charset="-122"/>
              </a:rPr>
              <a:t>是两种重要度的积，表示综合重要度</a:t>
            </a:r>
            <a:endParaRPr lang="en-GB" altLang="ja-JP" dirty="0">
              <a:latin typeface="DengXian" panose="02010600030101010101" pitchFamily="2" charset="-122"/>
              <a:ea typeface="DengXian"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DengXian" panose="02010600030101010101" pitchFamily="2" charset="-122"/>
                <a:ea typeface="DengXian" panose="02010600030101010101" pitchFamily="2" charset="-122"/>
              </a:rPr>
              <a:t>单词向量空间</a:t>
            </a:r>
            <a:endParaRPr lang="zh-CN" altLang="en-US" dirty="0">
              <a:latin typeface="DengXian" panose="02010600030101010101" pitchFamily="2" charset="-122"/>
              <a:ea typeface="DengXian" panose="02010600030101010101" pitchFamily="2" charset="-122"/>
            </a:endParaRPr>
          </a:p>
        </p:txBody>
      </p:sp>
      <p:sp>
        <p:nvSpPr>
          <p:cNvPr id="3" name="内容占位符 2"/>
          <p:cNvSpPr>
            <a:spLocks noGrp="1"/>
          </p:cNvSpPr>
          <p:nvPr>
            <p:ph idx="1"/>
          </p:nvPr>
        </p:nvSpPr>
        <p:spPr/>
        <p:txBody>
          <a:bodyPr>
            <a:normAutofit/>
          </a:bodyPr>
          <a:lstStyle/>
          <a:p>
            <a:r>
              <a:rPr lang="ja-JP" altLang="en-US">
                <a:latin typeface="DengXian" panose="02010600030101010101" pitchFamily="2" charset="-122"/>
                <a:ea typeface="DengXian" panose="02010600030101010101" pitchFamily="2" charset="-122"/>
              </a:rPr>
              <a:t>单词向量空间模型直接使用单词</a:t>
            </a:r>
            <a:r>
              <a:rPr lang="en-US" altLang="zh-CN"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文本矩阵的信息。单词</a:t>
            </a:r>
            <a:r>
              <a:rPr lang="en-US" altLang="zh-CN" dirty="0">
                <a:latin typeface="DengXian" panose="02010600030101010101" pitchFamily="2" charset="-122"/>
                <a:ea typeface="DengXian" panose="02010600030101010101" pitchFamily="2" charset="-122"/>
              </a:rPr>
              <a:t>-</a:t>
            </a:r>
            <a:r>
              <a:rPr lang="ja-JP" altLang="en-US">
                <a:latin typeface="DengXian" panose="02010600030101010101" pitchFamily="2" charset="-122"/>
                <a:ea typeface="DengXian" panose="02010600030101010101" pitchFamily="2" charset="-122"/>
              </a:rPr>
              <a:t>文本矩阵的第</a:t>
            </a:r>
            <a:r>
              <a:rPr lang="en-US" altLang="ja-JP" dirty="0">
                <a:latin typeface="DengXian" panose="02010600030101010101" pitchFamily="2" charset="-122"/>
                <a:ea typeface="DengXian" panose="02010600030101010101" pitchFamily="2" charset="-122"/>
              </a:rPr>
              <a:t>j</a:t>
            </a:r>
            <a:r>
              <a:rPr lang="ja-JP" altLang="en-US">
                <a:latin typeface="DengXian" panose="02010600030101010101" pitchFamily="2" charset="-122"/>
                <a:ea typeface="DengXian" panose="02010600030101010101" pitchFamily="2" charset="-122"/>
              </a:rPr>
              <a:t>列向量</a:t>
            </a:r>
            <a:r>
              <a:rPr lang="zh-CN" altLang="en-US" dirty="0">
                <a:latin typeface="DengXian" panose="02010600030101010101" pitchFamily="2" charset="-122"/>
                <a:ea typeface="DengXian" panose="02010600030101010101" pitchFamily="2" charset="-122"/>
              </a:rPr>
              <a:t> </a:t>
            </a:r>
            <a:r>
              <a:rPr lang="en-US" altLang="ja-JP" dirty="0" err="1">
                <a:latin typeface="DengXian" panose="02010600030101010101" pitchFamily="2" charset="-122"/>
                <a:ea typeface="DengXian" panose="02010600030101010101" pitchFamily="2" charset="-122"/>
              </a:rPr>
              <a:t>x</a:t>
            </a:r>
            <a:r>
              <a:rPr lang="en-US" altLang="ja-JP" baseline="-25000" dirty="0" err="1">
                <a:latin typeface="DengXian" panose="02010600030101010101" pitchFamily="2" charset="-122"/>
                <a:ea typeface="DengXian" panose="02010600030101010101" pitchFamily="2" charset="-122"/>
              </a:rPr>
              <a:t>j</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表示文本</a:t>
            </a:r>
            <a:r>
              <a:rPr lang="zh-CN" altLang="en-US" dirty="0">
                <a:latin typeface="DengXian" panose="02010600030101010101" pitchFamily="2" charset="-122"/>
                <a:ea typeface="DengXian" panose="02010600030101010101" pitchFamily="2" charset="-122"/>
              </a:rPr>
              <a:t> </a:t>
            </a:r>
            <a:r>
              <a:rPr lang="en-US" altLang="zh-CN" dirty="0" err="1">
                <a:latin typeface="DengXian" panose="02010600030101010101" pitchFamily="2" charset="-122"/>
                <a:ea typeface="DengXian" panose="02010600030101010101" pitchFamily="2" charset="-122"/>
              </a:rPr>
              <a:t>d</a:t>
            </a:r>
            <a:r>
              <a:rPr lang="en-US" altLang="zh-CN" baseline="-25000" dirty="0" err="1">
                <a:latin typeface="DengXian" panose="02010600030101010101" pitchFamily="2" charset="-122"/>
                <a:ea typeface="DengXian" panose="02010600030101010101" pitchFamily="2" charset="-122"/>
              </a:rPr>
              <a:t>j</a:t>
            </a:r>
            <a:endParaRPr lang="en-US" altLang="zh-CN" baseline="-25000" dirty="0">
              <a:latin typeface="DengXian" panose="02010600030101010101" pitchFamily="2" charset="-122"/>
              <a:ea typeface="DengXian" panose="02010600030101010101" pitchFamily="2" charset="-122"/>
            </a:endParaRPr>
          </a:p>
          <a:p>
            <a:endParaRPr lang="en-US" altLang="ja-JP" baseline="-25000" dirty="0">
              <a:latin typeface="DengXian" panose="02010600030101010101" pitchFamily="2" charset="-122"/>
              <a:ea typeface="DengXian" panose="02010600030101010101" pitchFamily="2" charset="-122"/>
            </a:endParaRPr>
          </a:p>
          <a:p>
            <a:endParaRPr lang="en-US" altLang="ja-JP" baseline="-25000" dirty="0">
              <a:latin typeface="DengXian" panose="02010600030101010101" pitchFamily="2" charset="-122"/>
              <a:ea typeface="DengXian" panose="02010600030101010101" pitchFamily="2" charset="-122"/>
            </a:endParaRPr>
          </a:p>
          <a:p>
            <a:endParaRPr lang="en-US" altLang="ja-JP" baseline="-25000" dirty="0">
              <a:latin typeface="DengXian" panose="02010600030101010101" pitchFamily="2" charset="-122"/>
              <a:ea typeface="DengXian" panose="02010600030101010101" pitchFamily="2" charset="-122"/>
            </a:endParaRPr>
          </a:p>
          <a:p>
            <a:pPr marL="0" indent="0">
              <a:buNone/>
            </a:pPr>
            <a:endParaRPr lang="en-US" altLang="ja-JP" baseline="-25000" dirty="0">
              <a:latin typeface="DengXian" panose="02010600030101010101" pitchFamily="2" charset="-122"/>
              <a:ea typeface="DengXian" panose="02010600030101010101" pitchFamily="2" charset="-122"/>
            </a:endParaRPr>
          </a:p>
          <a:p>
            <a:pPr marL="0" indent="0">
              <a:buNone/>
            </a:pPr>
            <a:endParaRPr lang="en-US" altLang="ja-JP" baseline="-25000" dirty="0">
              <a:latin typeface="DengXian" panose="02010600030101010101" pitchFamily="2" charset="-122"/>
              <a:ea typeface="DengXian" panose="02010600030101010101" pitchFamily="2" charset="-122"/>
            </a:endParaRPr>
          </a:p>
          <a:p>
            <a:r>
              <a:rPr lang="en-US" altLang="ja-JP" dirty="0" err="1">
                <a:latin typeface="DengXian" panose="02010600030101010101" pitchFamily="2" charset="-122"/>
                <a:ea typeface="DengXian" panose="02010600030101010101" pitchFamily="2" charset="-122"/>
              </a:rPr>
              <a:t>x</a:t>
            </a:r>
            <a:r>
              <a:rPr lang="en-US" altLang="ja-JP" baseline="-25000" dirty="0" err="1">
                <a:latin typeface="DengXian" panose="02010600030101010101" pitchFamily="2" charset="-122"/>
                <a:ea typeface="DengXian" panose="02010600030101010101" pitchFamily="2" charset="-122"/>
              </a:rPr>
              <a:t>ij</a:t>
            </a:r>
            <a:r>
              <a:rPr lang="en-US" altLang="ja-JP"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单词</a:t>
            </a:r>
            <a:r>
              <a:rPr lang="zh-CN" altLang="en-US" dirty="0">
                <a:latin typeface="DengXian" panose="02010600030101010101" pitchFamily="2" charset="-122"/>
                <a:ea typeface="DengXian" panose="02010600030101010101" pitchFamily="2" charset="-122"/>
              </a:rPr>
              <a:t> </a:t>
            </a:r>
            <a:r>
              <a:rPr lang="en-US" altLang="ja-JP" dirty="0" err="1">
                <a:latin typeface="DengXian" panose="02010600030101010101" pitchFamily="2" charset="-122"/>
                <a:ea typeface="DengXian" panose="02010600030101010101" pitchFamily="2" charset="-122"/>
              </a:rPr>
              <a:t>w</a:t>
            </a:r>
            <a:r>
              <a:rPr lang="en-US" altLang="ja-JP" baseline="-25000" dirty="0" err="1">
                <a:latin typeface="DengXian" panose="02010600030101010101" pitchFamily="2" charset="-122"/>
                <a:ea typeface="DengXian" panose="02010600030101010101" pitchFamily="2" charset="-122"/>
              </a:rPr>
              <a:t>i</a:t>
            </a:r>
            <a:r>
              <a:rPr lang="zh-CN" altLang="en-US" dirty="0">
                <a:latin typeface="DengXian" panose="02010600030101010101" pitchFamily="2" charset="-122"/>
                <a:ea typeface="DengXian" panose="02010600030101010101" pitchFamily="2" charset="-122"/>
              </a:rPr>
              <a:t> 在文本 </a:t>
            </a:r>
            <a:r>
              <a:rPr lang="en-GB" altLang="zh-CN" dirty="0" err="1">
                <a:latin typeface="DengXian" panose="02010600030101010101" pitchFamily="2" charset="-122"/>
                <a:ea typeface="DengXian" panose="02010600030101010101" pitchFamily="2" charset="-122"/>
              </a:rPr>
              <a:t>d</a:t>
            </a:r>
            <a:r>
              <a:rPr lang="en-GB" altLang="zh-CN" baseline="-25000" dirty="0" err="1">
                <a:latin typeface="DengXian" panose="02010600030101010101" pitchFamily="2" charset="-122"/>
                <a:ea typeface="DengXian" panose="02010600030101010101" pitchFamily="2" charset="-122"/>
              </a:rPr>
              <a:t>j</a:t>
            </a:r>
            <a:r>
              <a:rPr lang="zh-CN" altLang="en-US" dirty="0">
                <a:latin typeface="DengXian" panose="02010600030101010101" pitchFamily="2" charset="-122"/>
                <a:ea typeface="DengXian" panose="02010600030101010101" pitchFamily="2" charset="-122"/>
              </a:rPr>
              <a:t> </a:t>
            </a:r>
            <a:r>
              <a:rPr lang="ja-JP" altLang="en-US">
                <a:latin typeface="DengXian" panose="02010600030101010101" pitchFamily="2" charset="-122"/>
                <a:ea typeface="DengXian" panose="02010600030101010101" pitchFamily="2" charset="-122"/>
              </a:rPr>
              <a:t>的权值</a:t>
            </a:r>
            <a:endParaRPr lang="en-GB" altLang="ja-JP" dirty="0">
              <a:latin typeface="DengXian" panose="02010600030101010101" pitchFamily="2" charset="-122"/>
              <a:ea typeface="DengXian" panose="02010600030101010101" pitchFamily="2" charset="-122"/>
            </a:endParaRPr>
          </a:p>
          <a:p>
            <a:r>
              <a:rPr lang="ja-JP" altLang="en-US">
                <a:latin typeface="DengXian" panose="02010600030101010101" pitchFamily="2" charset="-122"/>
                <a:ea typeface="DengXian" panose="02010600030101010101" pitchFamily="2" charset="-122"/>
              </a:rPr>
              <a:t>权值越大，该单词在该文本中的重要度就越高</a:t>
            </a:r>
            <a:endParaRPr lang="en-GB" altLang="ja-JP" dirty="0">
              <a:latin typeface="DengXian" panose="02010600030101010101" pitchFamily="2" charset="-122"/>
              <a:ea typeface="DengXian" panose="02010600030101010101" pitchFamily="2" charset="-122"/>
            </a:endParaRPr>
          </a:p>
        </p:txBody>
      </p:sp>
      <p:pic>
        <p:nvPicPr>
          <p:cNvPr id="5" name="Picture 4"/>
          <p:cNvPicPr>
            <a:picLocks noChangeAspect="1"/>
          </p:cNvPicPr>
          <p:nvPr/>
        </p:nvPicPr>
        <p:blipFill>
          <a:blip r:embed="rId1"/>
          <a:stretch>
            <a:fillRect/>
          </a:stretch>
        </p:blipFill>
        <p:spPr>
          <a:xfrm>
            <a:off x="3781374" y="3192521"/>
            <a:ext cx="2916824" cy="1583110"/>
          </a:xfrm>
          <a:prstGeom prst="rect">
            <a:avLst/>
          </a:prstGeom>
        </p:spPr>
      </p:pic>
      <p:pic>
        <p:nvPicPr>
          <p:cNvPr id="6" name="Picture 5"/>
          <p:cNvPicPr>
            <a:picLocks noChangeAspect="1"/>
          </p:cNvPicPr>
          <p:nvPr/>
        </p:nvPicPr>
        <p:blipFill rotWithShape="1">
          <a:blip r:embed="rId2"/>
          <a:srcRect t="-1" r="5870" b="1078"/>
          <a:stretch>
            <a:fillRect/>
          </a:stretch>
        </p:blipFill>
        <p:spPr>
          <a:xfrm>
            <a:off x="4519535" y="6183239"/>
            <a:ext cx="2919900" cy="45171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5043</Words>
  <Application>WPS 演示</Application>
  <PresentationFormat>Widescreen</PresentationFormat>
  <Paragraphs>395</Paragraphs>
  <Slides>49</Slides>
  <Notes>49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49</vt:i4>
      </vt:variant>
    </vt:vector>
  </HeadingPairs>
  <TitlesOfParts>
    <vt:vector size="58" baseType="lpstr">
      <vt:lpstr>Arial</vt:lpstr>
      <vt:lpstr>宋体</vt:lpstr>
      <vt:lpstr>Wingdings</vt:lpstr>
      <vt:lpstr>DengXian</vt:lpstr>
      <vt:lpstr>Calibri</vt:lpstr>
      <vt:lpstr>微软雅黑</vt:lpstr>
      <vt:lpstr>Arial Unicode MS</vt:lpstr>
      <vt:lpstr>等线</vt:lpstr>
      <vt:lpstr>Office Theme</vt:lpstr>
      <vt:lpstr>PowerPoint 演示文稿</vt:lpstr>
      <vt:lpstr>潜在语义分析</vt:lpstr>
      <vt:lpstr>潜在语义分析</vt:lpstr>
      <vt:lpstr>单词向量空间</vt:lpstr>
      <vt:lpstr>单词向量空间</vt:lpstr>
      <vt:lpstr>单词向量空间</vt:lpstr>
      <vt:lpstr>单词向量空间</vt:lpstr>
      <vt:lpstr>单词向量空间</vt:lpstr>
      <vt:lpstr>单词向量空间</vt:lpstr>
      <vt:lpstr>单词向量空间</vt:lpstr>
      <vt:lpstr>单词向量空间</vt:lpstr>
      <vt:lpstr>例</vt:lpstr>
      <vt:lpstr>例</vt:lpstr>
      <vt:lpstr>话题向量空间</vt:lpstr>
      <vt:lpstr>话题向量空间</vt:lpstr>
      <vt:lpstr>话题向量空间</vt:lpstr>
      <vt:lpstr>话题向量空间</vt:lpstr>
      <vt:lpstr>话题向量空间</vt:lpstr>
      <vt:lpstr>文本在话题向量空间的表示</vt:lpstr>
      <vt:lpstr>文本在话题向量空间的表示</vt:lpstr>
      <vt:lpstr>从单词向量空间到话题向量空间的线性变换</vt:lpstr>
      <vt:lpstr>从单词向量空间到话题向量空间的线性变换</vt:lpstr>
      <vt:lpstr>从单词向量空间到话题向量空间的线性变换</vt:lpstr>
      <vt:lpstr>从单词向量空间到话题向量空间的线性变换</vt:lpstr>
      <vt:lpstr>潜在语义分析算法</vt:lpstr>
      <vt:lpstr>矩阵奇异值分解算法</vt:lpstr>
      <vt:lpstr>矩阵奇异值分解算法</vt:lpstr>
      <vt:lpstr>矩阵奇异值分解算法</vt:lpstr>
      <vt:lpstr>矩阵奇异值分解算法</vt:lpstr>
      <vt:lpstr>矩阵奇异值分解算法</vt:lpstr>
      <vt:lpstr>矩阵奇异值分解算法</vt:lpstr>
      <vt:lpstr>例</vt:lpstr>
      <vt:lpstr>例</vt:lpstr>
      <vt:lpstr>例</vt:lpstr>
      <vt:lpstr>例</vt:lpstr>
      <vt:lpstr>例</vt:lpstr>
      <vt:lpstr>非负矩阵分解算法 </vt:lpstr>
      <vt:lpstr>非负矩阵分解</vt:lpstr>
      <vt:lpstr>非负矩阵分解</vt:lpstr>
      <vt:lpstr>非负矩阵分解</vt:lpstr>
      <vt:lpstr>潜在语义分析模型 </vt:lpstr>
      <vt:lpstr>非负矩阵分解的形式化</vt:lpstr>
      <vt:lpstr>非负矩阵分解的形式化</vt:lpstr>
      <vt:lpstr>非负矩阵分解的形式化</vt:lpstr>
      <vt:lpstr>算法</vt:lpstr>
      <vt:lpstr>算法</vt:lpstr>
      <vt:lpstr>算法</vt:lpstr>
      <vt:lpstr>算法</vt:lpstr>
      <vt:lpstr>非负矩阵分解的迭代算法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Xingyu Chen</dc:creator>
  <cp:lastModifiedBy>王倩</cp:lastModifiedBy>
  <cp:revision>20</cp:revision>
  <dcterms:created xsi:type="dcterms:W3CDTF">2019-09-01T09:31:00Z</dcterms:created>
  <dcterms:modified xsi:type="dcterms:W3CDTF">2019-09-12T06:19:49Z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