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85" r:id="rId3"/>
    <p:sldId id="620" r:id="rId5"/>
    <p:sldId id="621" r:id="rId6"/>
    <p:sldId id="622" r:id="rId7"/>
    <p:sldId id="642" r:id="rId8"/>
    <p:sldId id="624" r:id="rId9"/>
    <p:sldId id="626" r:id="rId10"/>
    <p:sldId id="625" r:id="rId11"/>
    <p:sldId id="627" r:id="rId12"/>
    <p:sldId id="643" r:id="rId13"/>
    <p:sldId id="644" r:id="rId14"/>
    <p:sldId id="645" r:id="rId15"/>
    <p:sldId id="646" r:id="rId16"/>
    <p:sldId id="628" r:id="rId17"/>
    <p:sldId id="629" r:id="rId18"/>
    <p:sldId id="647" r:id="rId19"/>
    <p:sldId id="648" r:id="rId20"/>
    <p:sldId id="649" r:id="rId21"/>
    <p:sldId id="650" r:id="rId22"/>
    <p:sldId id="651" r:id="rId23"/>
    <p:sldId id="652" r:id="rId24"/>
    <p:sldId id="630" r:id="rId25"/>
    <p:sldId id="631" r:id="rId26"/>
    <p:sldId id="632" r:id="rId27"/>
    <p:sldId id="633" r:id="rId28"/>
    <p:sldId id="634" r:id="rId29"/>
    <p:sldId id="637" r:id="rId30"/>
    <p:sldId id="635" r:id="rId31"/>
    <p:sldId id="636" r:id="rId32"/>
    <p:sldId id="653" r:id="rId33"/>
    <p:sldId id="654" r:id="rId34"/>
    <p:sldId id="65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9"/>
  </p:normalViewPr>
  <p:slideViewPr>
    <p:cSldViewPr snapToGrid="0" snapToObjects="1">
      <p:cViewPr>
        <p:scale>
          <a:sx n="95" d="100"/>
          <a:sy n="95" d="100"/>
        </p:scale>
        <p:origin x="1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BCC57-1F2A-D342-99A5-0CBF8F17C2B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0C8BA-DA06-8742-978F-B581B7DE2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同学们好！我叫袁春，来自清华大学深圳研究生院，欢迎来到统计学习方法的课堂。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6292-CFE9-1B49-A9F3-08B94B8117A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1CE3-6F2C-7142-9DA4-E246FAAF563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7DBB-A04E-3144-B3D3-4840AA835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1CE3-6F2C-7142-9DA4-E246FAAF563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7DBB-A04E-3144-B3D3-4840AA835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1CE3-6F2C-7142-9DA4-E246FAAF563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7DBB-A04E-3144-B3D3-4840AA835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41" y="106788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8884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1CE3-6F2C-7142-9DA4-E246FAAF563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7DBB-A04E-3144-B3D3-4840AA835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1CE3-6F2C-7142-9DA4-E246FAAF563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7DBB-A04E-3144-B3D3-4840AA835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1CE3-6F2C-7142-9DA4-E246FAAF563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7DBB-A04E-3144-B3D3-4840AA835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1CE3-6F2C-7142-9DA4-E246FAAF563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7DBB-A04E-3144-B3D3-4840AA835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1CE3-6F2C-7142-9DA4-E246FAAF563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7DBB-A04E-3144-B3D3-4840AA835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1CE3-6F2C-7142-9DA4-E246FAAF563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7DBB-A04E-3144-B3D3-4840AA835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1CE3-6F2C-7142-9DA4-E246FAAF563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7DBB-A04E-3144-B3D3-4840AA835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1CE3-6F2C-7142-9DA4-E246FAAF563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7DBB-A04E-3144-B3D3-4840AA835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1CE3-6F2C-7142-9DA4-E246FAAF563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67DBB-A04E-3144-B3D3-4840AA83575F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5015" y="0"/>
            <a:ext cx="121619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5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0" Type="http://schemas.openxmlformats.org/officeDocument/2006/relationships/notesSlide" Target="../notesSlides/notesSlide29.xml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28205" y="0"/>
            <a:ext cx="9144000" cy="2223458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TextBox 5"/>
          <p:cNvSpPr txBox="1"/>
          <p:nvPr/>
        </p:nvSpPr>
        <p:spPr>
          <a:xfrm>
            <a:off x="2755270" y="3600190"/>
            <a:ext cx="3972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DengXian" panose="02010600030101010101" pitchFamily="2" charset="-122"/>
                <a:ea typeface="DengXian" panose="02010600030101010101" pitchFamily="2" charset="-122"/>
              </a:rPr>
              <a:t>第</a:t>
            </a:r>
            <a:r>
              <a:rPr lang="ja-JP" altLang="en-US" sz="3600">
                <a:latin typeface="DengXian" panose="02010600030101010101" pitchFamily="2" charset="-122"/>
                <a:ea typeface="DengXian" panose="02010600030101010101" pitchFamily="2" charset="-122"/>
              </a:rPr>
              <a:t>十八</a:t>
            </a:r>
            <a:r>
              <a:rPr lang="zh-CN" altLang="en-US" sz="3600" dirty="0">
                <a:latin typeface="DengXian" panose="02010600030101010101" pitchFamily="2" charset="-122"/>
                <a:ea typeface="DengXian" panose="02010600030101010101" pitchFamily="2" charset="-122"/>
              </a:rPr>
              <a:t>章</a:t>
            </a:r>
            <a:br>
              <a:rPr lang="en-US" altLang="zh-CN" sz="3600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ja-JP" altLang="en-US" sz="3600">
                <a:latin typeface="DengXian" panose="02010600030101010101" pitchFamily="2" charset="-122"/>
                <a:ea typeface="DengXian" panose="02010600030101010101" pitchFamily="2" charset="-122"/>
              </a:rPr>
              <a:t>概率潜在语义分析</a:t>
            </a:r>
            <a:endParaRPr lang="en-US" altLang="zh-CN" sz="3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81131" y="5523423"/>
            <a:ext cx="318257" cy="318257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" name="直接连接符 6"/>
          <p:cNvCxnSpPr/>
          <p:nvPr/>
        </p:nvCxnSpPr>
        <p:spPr>
          <a:xfrm>
            <a:off x="6874960" y="5834491"/>
            <a:ext cx="3306170" cy="0"/>
          </a:xfrm>
          <a:prstGeom prst="line">
            <a:avLst/>
          </a:prstGeom>
          <a:ln w="19050">
            <a:solidFill>
              <a:srgbClr val="782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277248" y="2255492"/>
            <a:ext cx="7050146" cy="385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8328711" y="2255408"/>
            <a:ext cx="2302809" cy="3859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27" y="1171646"/>
            <a:ext cx="2777692" cy="933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生成模型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从数据的生成过程可以推出，文本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单词共现数据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的生成概率为所有单词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文本 对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w, d)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的生成概率的乘积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这里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n(w, d)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表示（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w, d)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的出现次数，单词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文本对出现的总次数是 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N x L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7561" y="3160419"/>
            <a:ext cx="27813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生成模型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每个单词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文本对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(w, d)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的生成概率由以下公式决定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即生成模型的定义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生成模型假设在话题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z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给定条件下，单词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w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与文本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条件独立，即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8800" y="2797678"/>
            <a:ext cx="3454400" cy="17526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737100" y="5881567"/>
            <a:ext cx="2717800" cy="341646"/>
            <a:chOff x="4737100" y="5881567"/>
            <a:chExt cx="2717800" cy="3416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7100" y="5918413"/>
              <a:ext cx="2717800" cy="304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2653" y="5918413"/>
              <a:ext cx="382472" cy="9909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5315" y="5918413"/>
              <a:ext cx="103159" cy="8639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9304" y="5881567"/>
              <a:ext cx="133349" cy="8639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8054" y="6136821"/>
              <a:ext cx="133349" cy="863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生成模型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生成模型属于概率有向图模型，可以用有向图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directed graph)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图中实心圆表示观测变量，空心圆表示隐变量，箭头表示概率依存关系，方框表示多次重复，方框内数字表示重复次数。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文本变量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是一个观测变量，话题变量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z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 一个隐变量，单词变量二是一个观测变量。 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3222" y="2807997"/>
            <a:ext cx="3467100" cy="1612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共现模型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可以定义与以上的生成模型等价的共现模型。 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文本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单词共现数据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的生成概率为所有单词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文本对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(w, 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d)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的生成概率的乘积： 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每个单词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文本对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w, d)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的概率由以下公式决定：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即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共现模型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的定义 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2650" y="3752949"/>
            <a:ext cx="2806700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5209285"/>
            <a:ext cx="3467100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共现模型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共现模型假设在话题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z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给定条件下，单词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w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与文本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是条件独立的，即 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图中所示是共现模型。图中文本变量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是一个观测变量，单词变量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w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是一个观测变量，话题变量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z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是一个隐变量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6557" y="3015343"/>
            <a:ext cx="266700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503" y="4497211"/>
            <a:ext cx="3601107" cy="22662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共现模型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200">
                <a:latin typeface="DengXian" panose="02010600030101010101" pitchFamily="2" charset="-122"/>
                <a:ea typeface="DengXian" panose="02010600030101010101" pitchFamily="2" charset="-122"/>
              </a:rPr>
              <a:t>虽然生成模型与共现模型在概率公式意义上是等价的，但是拥有不同的性质。 </a:t>
            </a:r>
            <a:endParaRPr lang="en-GB" altLang="ja-JP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 sz="2200">
                <a:latin typeface="DengXian" panose="02010600030101010101" pitchFamily="2" charset="-122"/>
                <a:ea typeface="DengXian" panose="02010600030101010101" pitchFamily="2" charset="-122"/>
              </a:rPr>
              <a:t>生成模型</a:t>
            </a:r>
            <a:endParaRPr lang="en-GB" altLang="ja-JP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 sz="2200">
                <a:latin typeface="DengXian" panose="02010600030101010101" pitchFamily="2" charset="-122"/>
                <a:ea typeface="DengXian" panose="02010600030101010101" pitchFamily="2" charset="-122"/>
              </a:rPr>
              <a:t>刻画文本</a:t>
            </a:r>
            <a:r>
              <a:rPr lang="en-US" altLang="zh-CN" sz="2200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ja-JP" altLang="en-US" sz="2200">
                <a:latin typeface="DengXian" panose="02010600030101010101" pitchFamily="2" charset="-122"/>
                <a:ea typeface="DengXian" panose="02010600030101010101" pitchFamily="2" charset="-122"/>
              </a:rPr>
              <a:t>单词共现数据生成的过程</a:t>
            </a:r>
            <a:endParaRPr lang="en-GB" altLang="ja-JP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 sz="2200">
                <a:latin typeface="DengXian" panose="02010600030101010101" pitchFamily="2" charset="-122"/>
                <a:ea typeface="DengXian" panose="02010600030101010101" pitchFamily="2" charset="-122"/>
              </a:rPr>
              <a:t>单词变量</a:t>
            </a:r>
            <a:r>
              <a:rPr lang="en-GB" altLang="ja-JP" sz="2200" dirty="0">
                <a:latin typeface="DengXian" panose="02010600030101010101" pitchFamily="2" charset="-122"/>
                <a:ea typeface="DengXian" panose="02010600030101010101" pitchFamily="2" charset="-122"/>
              </a:rPr>
              <a:t>w</a:t>
            </a:r>
            <a:r>
              <a:rPr lang="ja-JP" altLang="en-US" sz="2200">
                <a:latin typeface="DengXian" panose="02010600030101010101" pitchFamily="2" charset="-122"/>
                <a:ea typeface="DengXian" panose="02010600030101010101" pitchFamily="2" charset="-122"/>
              </a:rPr>
              <a:t>与文本变量</a:t>
            </a:r>
            <a:r>
              <a:rPr lang="en-GB" altLang="ja-JP" sz="2200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ja-JP" altLang="en-US" sz="2200">
                <a:latin typeface="DengXian" panose="02010600030101010101" pitchFamily="2" charset="-122"/>
                <a:ea typeface="DengXian" panose="02010600030101010101" pitchFamily="2" charset="-122"/>
              </a:rPr>
              <a:t>是非对称的</a:t>
            </a:r>
            <a:endParaRPr lang="en-GB" altLang="ja-JP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 sz="2200">
                <a:latin typeface="DengXian" panose="02010600030101010101" pitchFamily="2" charset="-122"/>
                <a:ea typeface="DengXian" panose="02010600030101010101" pitchFamily="2" charset="-122"/>
              </a:rPr>
              <a:t>非对称模型</a:t>
            </a:r>
            <a:endParaRPr lang="en-GB" altLang="ja-JP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endParaRPr lang="en-GB" altLang="ja-JP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 sz="2200">
                <a:latin typeface="DengXian" panose="02010600030101010101" pitchFamily="2" charset="-122"/>
                <a:ea typeface="DengXian" panose="02010600030101010101" pitchFamily="2" charset="-122"/>
              </a:rPr>
              <a:t>共现模型</a:t>
            </a:r>
            <a:endParaRPr lang="en-GB" altLang="ja-JP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 sz="2200">
                <a:latin typeface="DengXian" panose="02010600030101010101" pitchFamily="2" charset="-122"/>
                <a:ea typeface="DengXian" panose="02010600030101010101" pitchFamily="2" charset="-122"/>
              </a:rPr>
              <a:t>描述文本</a:t>
            </a:r>
            <a:r>
              <a:rPr lang="en-US" altLang="zh-CN" sz="2200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ja-JP" altLang="en-US" sz="2200">
                <a:latin typeface="DengXian" panose="02010600030101010101" pitchFamily="2" charset="-122"/>
                <a:ea typeface="DengXian" panose="02010600030101010101" pitchFamily="2" charset="-122"/>
              </a:rPr>
              <a:t>单词共现数据拥有的模式</a:t>
            </a:r>
            <a:endParaRPr lang="en-GB" altLang="ja-JP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 sz="2200">
                <a:latin typeface="DengXian" panose="02010600030101010101" pitchFamily="2" charset="-122"/>
                <a:ea typeface="DengXian" panose="02010600030101010101" pitchFamily="2" charset="-122"/>
              </a:rPr>
              <a:t>单词变量</a:t>
            </a:r>
            <a:r>
              <a:rPr lang="en-GB" altLang="ja-JP" sz="2200" dirty="0">
                <a:latin typeface="DengXian" panose="02010600030101010101" pitchFamily="2" charset="-122"/>
                <a:ea typeface="DengXian" panose="02010600030101010101" pitchFamily="2" charset="-122"/>
              </a:rPr>
              <a:t>w</a:t>
            </a:r>
            <a:r>
              <a:rPr lang="ja-JP" altLang="en-US" sz="2200">
                <a:latin typeface="DengXian" panose="02010600030101010101" pitchFamily="2" charset="-122"/>
                <a:ea typeface="DengXian" panose="02010600030101010101" pitchFamily="2" charset="-122"/>
              </a:rPr>
              <a:t>与文本变量</a:t>
            </a:r>
            <a:r>
              <a:rPr lang="en-GB" altLang="ja-JP" sz="2200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ja-JP" altLang="en-US" sz="2200">
                <a:latin typeface="DengXian" panose="02010600030101010101" pitchFamily="2" charset="-122"/>
                <a:ea typeface="DengXian" panose="02010600030101010101" pitchFamily="2" charset="-122"/>
              </a:rPr>
              <a:t>是对称的</a:t>
            </a:r>
            <a:endParaRPr lang="en-GB" altLang="ja-JP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 sz="2200">
                <a:latin typeface="DengXian" panose="02010600030101010101" pitchFamily="2" charset="-122"/>
                <a:ea typeface="DengXian" panose="02010600030101010101" pitchFamily="2" charset="-122"/>
              </a:rPr>
              <a:t>对称模型</a:t>
            </a:r>
            <a:endParaRPr lang="en-GB" altLang="ja-JP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模型参数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如果直接定义单词与文本的共现概率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P(w,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d)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，模型参数的个数是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O(M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・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N)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其中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是单词数，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是文本数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概率潜在语义分析的生成模型和共现模型的参数个数是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O(M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・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 + N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・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K)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其中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是话题数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现实中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&lt;&lt;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所以概率潜在语义分析 通过话题对数据进行了更简洁地表示，减少了学习过程中过拟合的可能性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模型参数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图中显示模型中文本、话题、单词之间的关系。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2240" y="2962259"/>
            <a:ext cx="4007520" cy="33765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模型的几何解释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概率分布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P(w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|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d)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表示文本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生成单词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w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的概率，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可以由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维空间的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1)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单纯形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simplex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中的点表示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44391" y="2827047"/>
            <a:ext cx="5168900" cy="787400"/>
            <a:chOff x="2944391" y="2827047"/>
            <a:chExt cx="5168900" cy="787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44391" y="2827047"/>
              <a:ext cx="5168900" cy="787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3833" y="2827047"/>
              <a:ext cx="990600" cy="3394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模型的几何解释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图中为三维空间的情况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单纯形上的每个点表示一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个分布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P(</a:t>
            </a:r>
            <a:r>
              <a:rPr lang="en-GB" altLang="ja-JP" dirty="0" err="1">
                <a:latin typeface="DengXian" panose="02010600030101010101" pitchFamily="2" charset="-122"/>
                <a:ea typeface="DengXian" panose="02010600030101010101" pitchFamily="2" charset="-122"/>
              </a:rPr>
              <a:t>wld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分布的参数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向量）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所有的分布 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P(</a:t>
            </a:r>
            <a:r>
              <a:rPr lang="en-GB" altLang="ja-JP" dirty="0" err="1">
                <a:latin typeface="DengXian" panose="02010600030101010101" pitchFamily="2" charset="-122"/>
                <a:ea typeface="DengXian" panose="02010600030101010101" pitchFamily="2" charset="-122"/>
              </a:rPr>
              <a:t>wld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分布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的参数向量）都在单纯形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上，称这个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1)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单纯形为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单词单纯形。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6142" y="2393448"/>
            <a:ext cx="56769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概率潜在语义分析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概率潜在语义分析（</a:t>
            </a:r>
            <a:r>
              <a:rPr lang="en-GB" altLang="ja-JP" sz="2400" dirty="0">
                <a:latin typeface="DengXian" panose="02010600030101010101" pitchFamily="2" charset="-122"/>
                <a:ea typeface="DengXian" panose="02010600030101010101" pitchFamily="2" charset="-122"/>
              </a:rPr>
              <a:t>probabilistic latent semantic analysis, PLSA)</a:t>
            </a:r>
            <a:r>
              <a:rPr lang="ja-JP" altLang="en-GB" sz="240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是一种利用概率生成模 型对文本集合进行话题分析的无监督学习方法。</a:t>
            </a:r>
            <a:endParaRPr lang="en-GB" altLang="ja-JP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模型的最大特点是用隐变量表示话题；整个模型表示文本生成话题，话题生成单词，从而得到单词一文本共现数据的过程</a:t>
            </a:r>
            <a:endParaRPr lang="en-GB" altLang="ja-JP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假设每个文本由一个话题分布决定，每个话题由一个单词分布决定。 </a:t>
            </a:r>
            <a:endParaRPr lang="en-GB" altLang="ja-JP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概率潜在语义分析受潜在语义分析的启发，前者基于概率模型，后者基于非概率模型</a:t>
            </a:r>
            <a:endParaRPr lang="en-GB" altLang="ja-JP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模型的几何解释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概率潜在分析模型（生成模型）中的文本概率分布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P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w|d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有下 面的关系成立：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概率分布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P(w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|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z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也存在于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维空间中的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1)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单纯形之中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如果有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个话题，那么就有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个概率分布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P(</a:t>
            </a:r>
            <a:r>
              <a:rPr lang="en-GB" altLang="ja-JP" dirty="0" err="1">
                <a:latin typeface="DengXian" panose="02010600030101010101" pitchFamily="2" charset="-122"/>
                <a:ea typeface="DengXian" panose="02010600030101010101" pitchFamily="2" charset="-122"/>
              </a:rPr>
              <a:t>wlz</a:t>
            </a:r>
            <a:r>
              <a:rPr lang="en-GB" altLang="ja-JP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), k=1,2,…,K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由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1)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单纯形上的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个点表示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以这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个点为顶点，构成一个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1)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单纯形，称为话题单纯形。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话题单纯形是单词单纯形的子单纯形。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0" y="2975620"/>
            <a:ext cx="28956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模型的几何解释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生成模型中文本的分布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P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w|d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可以由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个话题的分布 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P(</a:t>
            </a:r>
            <a:r>
              <a:rPr lang="en-GB" altLang="ja-JP" dirty="0" err="1">
                <a:latin typeface="DengXian" panose="02010600030101010101" pitchFamily="2" charset="-122"/>
                <a:ea typeface="DengXian" panose="02010600030101010101" pitchFamily="2" charset="-122"/>
              </a:rPr>
              <a:t>wlz</a:t>
            </a:r>
            <a:r>
              <a:rPr lang="en-GB" altLang="ja-JP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), k = 1,... ,K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的线性组合表示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文本对应的点就在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个话题的点构成的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1)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话题单纯形中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注意通常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&lt;&lt;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概率潜在语义模型存在于一个相对很小的参数空间中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与潜在语义分析的关系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概率潜在语义分析模型（共现模型）可以在潜在语义分析模型的框架下描述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图中显示潜在语义分析，对单词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文本矩阵进行奇异值分解得到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3572" y="3429000"/>
            <a:ext cx="5068866" cy="1523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" r="4301" b="-6628"/>
          <a:stretch>
            <a:fillRect/>
          </a:stretch>
        </p:blipFill>
        <p:spPr>
          <a:xfrm>
            <a:off x="5197953" y="5935723"/>
            <a:ext cx="1215373" cy="36562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2865" y="2567923"/>
            <a:ext cx="2108200" cy="227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与潜在语义分析的关系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共现模型也可以表示为三个矩阵乘积的形式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概率潜在语义分析模型中的矩阵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en-US" altLang="ja-JP" dirty="0">
                <a:latin typeface="+mj-lt"/>
                <a:ea typeface="DengXian" panose="02010600030101010101" pitchFamily="2" charset="-122"/>
              </a:rPr>
              <a:t>’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,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GB" altLang="ja-JP" dirty="0">
                <a:latin typeface="+mj-lt"/>
                <a:ea typeface="DengXian" panose="02010600030101010101" pitchFamily="2" charset="-122"/>
              </a:rPr>
              <a:t>’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是非负的、规范化的，表示条件概率分布，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潜在语义分析模型中的矩阵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是正交的，未必非负，并不表示概率 分布。 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概率潜在语义分析的算法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EM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算法是一种迭代算法，每次迭代包括交替的两步：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E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步，求期望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步，求极大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E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步是计算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Q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函数，即完全数据的对数似然函数对不完全数据的条件分布的期 望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步是对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Q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函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数极大化，更新模型参数。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概率潜在语义分析的算法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设单词集合为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文本集合为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话 题集合为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给定单词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文本共现数据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				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目标是估计概率潜在语义分析模型（生成模型）的参数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如果使用极大似然估计，对数似然函数是 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但是模型含有隐变量，对数似然函数的优化无法用解析方法求解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8347" y="2376566"/>
            <a:ext cx="24638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449" y="2393448"/>
            <a:ext cx="2171700" cy="2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713" y="2774876"/>
            <a:ext cx="21971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295650"/>
            <a:ext cx="2286000" cy="26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449" y="3302000"/>
            <a:ext cx="2933700" cy="25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6958" y="4576600"/>
            <a:ext cx="3390378" cy="118929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8884"/>
            <a:ext cx="10986370" cy="4351338"/>
          </a:xfrm>
        </p:spPr>
        <p:txBody>
          <a:bodyPr>
            <a:normAutofit/>
          </a:bodyPr>
          <a:lstStyle/>
          <a:p>
            <a:r>
              <a:rPr lang="ja-JP" altLang="en-US" sz="2600">
                <a:latin typeface="DengXian" panose="02010600030101010101" pitchFamily="2" charset="-122"/>
                <a:ea typeface="DengXian" panose="02010600030101010101" pitchFamily="2" charset="-122"/>
              </a:rPr>
              <a:t>这时使用</a:t>
            </a:r>
            <a:r>
              <a:rPr lang="en-GB" altLang="ja-JP" sz="2600" dirty="0">
                <a:latin typeface="DengXian" panose="02010600030101010101" pitchFamily="2" charset="-122"/>
                <a:ea typeface="DengXian" panose="02010600030101010101" pitchFamily="2" charset="-122"/>
              </a:rPr>
              <a:t>EM</a:t>
            </a:r>
            <a:r>
              <a:rPr lang="ja-JP" altLang="en-US" sz="2600">
                <a:latin typeface="DengXian" panose="02010600030101010101" pitchFamily="2" charset="-122"/>
                <a:ea typeface="DengXian" panose="02010600030101010101" pitchFamily="2" charset="-122"/>
              </a:rPr>
              <a:t>算法。</a:t>
            </a:r>
            <a:r>
              <a:rPr lang="en-GB" altLang="ja-JP" sz="2600" dirty="0">
                <a:latin typeface="DengXian" panose="02010600030101010101" pitchFamily="2" charset="-122"/>
                <a:ea typeface="DengXian" panose="02010600030101010101" pitchFamily="2" charset="-122"/>
              </a:rPr>
              <a:t>E</a:t>
            </a:r>
            <a:r>
              <a:rPr lang="ja-JP" altLang="en-US" sz="2600">
                <a:latin typeface="DengXian" panose="02010600030101010101" pitchFamily="2" charset="-122"/>
                <a:ea typeface="DengXian" panose="02010600030101010101" pitchFamily="2" charset="-122"/>
              </a:rPr>
              <a:t>步：计算</a:t>
            </a:r>
            <a:r>
              <a:rPr lang="en-GB" altLang="ja-JP" sz="2600" dirty="0">
                <a:latin typeface="DengXian" panose="02010600030101010101" pitchFamily="2" charset="-122"/>
                <a:ea typeface="DengXian" panose="02010600030101010101" pitchFamily="2" charset="-122"/>
              </a:rPr>
              <a:t>Q</a:t>
            </a:r>
            <a:r>
              <a:rPr lang="ja-JP" altLang="en-US" sz="2600">
                <a:latin typeface="DengXian" panose="02010600030101010101" pitchFamily="2" charset="-122"/>
                <a:ea typeface="DengXian" panose="02010600030101010101" pitchFamily="2" charset="-122"/>
              </a:rPr>
              <a:t>函数 </a:t>
            </a:r>
            <a:endParaRPr lang="en-GB" altLang="ja-JP" sz="26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ja-JP" sz="2600" dirty="0">
                <a:latin typeface="DengXian" panose="02010600030101010101" pitchFamily="2" charset="-122"/>
                <a:ea typeface="DengXian" panose="02010600030101010101" pitchFamily="2" charset="-122"/>
              </a:rPr>
              <a:t>Q</a:t>
            </a:r>
            <a:r>
              <a:rPr lang="ja-JP" altLang="en-US" sz="2600">
                <a:latin typeface="DengXian" panose="02010600030101010101" pitchFamily="2" charset="-122"/>
                <a:ea typeface="DengXian" panose="02010600030101010101" pitchFamily="2" charset="-122"/>
              </a:rPr>
              <a:t>函数为完全数据的对数似然函数对不完全数据的条件分布的期望。针对概率潜 在语义分析的生成模型，</a:t>
            </a:r>
            <a:r>
              <a:rPr lang="en-GB" altLang="ja-JP" sz="2600" dirty="0">
                <a:latin typeface="DengXian" panose="02010600030101010101" pitchFamily="2" charset="-122"/>
                <a:ea typeface="DengXian" panose="02010600030101010101" pitchFamily="2" charset="-122"/>
              </a:rPr>
              <a:t>Q</a:t>
            </a:r>
            <a:r>
              <a:rPr lang="ja-JP" altLang="en-US" sz="2600">
                <a:latin typeface="DengXian" panose="02010600030101010101" pitchFamily="2" charset="-122"/>
                <a:ea typeface="DengXian" panose="02010600030101010101" pitchFamily="2" charset="-122"/>
              </a:rPr>
              <a:t>函数是 </a:t>
            </a:r>
            <a:endParaRPr lang="en-GB" altLang="ja-JP" sz="26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sz="26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GB" altLang="ja-JP" sz="26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ja-JP" sz="2600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zh-CN" altLang="en-US" sz="2600" dirty="0">
                <a:latin typeface="DengXian" panose="02010600030101010101" pitchFamily="2" charset="-122"/>
                <a:ea typeface="DengXian" panose="02010600030101010101" pitchFamily="2" charset="-122"/>
              </a:rPr>
              <a:t>      ：</a:t>
            </a:r>
            <a:r>
              <a:rPr lang="ja-JP" altLang="en-US" sz="2600">
                <a:latin typeface="DengXian" panose="02010600030101010101" pitchFamily="2" charset="-122"/>
                <a:ea typeface="DengXian" panose="02010600030101010101" pitchFamily="2" charset="-122"/>
              </a:rPr>
              <a:t>文本</a:t>
            </a:r>
            <a:r>
              <a:rPr lang="en-US" altLang="ja-JP" sz="2600" dirty="0" err="1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en-US" altLang="ja-JP" sz="2600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j</a:t>
            </a:r>
            <a:r>
              <a:rPr lang="ja-JP" altLang="en-US" sz="2600">
                <a:latin typeface="DengXian" panose="02010600030101010101" pitchFamily="2" charset="-122"/>
                <a:ea typeface="DengXian" panose="02010600030101010101" pitchFamily="2" charset="-122"/>
              </a:rPr>
              <a:t>中的单词个数</a:t>
            </a:r>
            <a:endParaRPr lang="en-GB" altLang="ja-JP" sz="26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ja-JP" sz="2600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sz="2600" dirty="0">
                <a:latin typeface="DengXian" panose="02010600030101010101" pitchFamily="2" charset="-122"/>
                <a:ea typeface="DengXian" panose="02010600030101010101" pitchFamily="2" charset="-122"/>
              </a:rPr>
              <a:t>   ：</a:t>
            </a:r>
            <a:r>
              <a:rPr lang="ja-JP" altLang="en-US" sz="2600">
                <a:latin typeface="DengXian" panose="02010600030101010101" pitchFamily="2" charset="-122"/>
                <a:ea typeface="DengXian" panose="02010600030101010101" pitchFamily="2" charset="-122"/>
              </a:rPr>
              <a:t>单词</a:t>
            </a:r>
            <a:r>
              <a:rPr lang="en-US" altLang="ja-JP" sz="2600" dirty="0" err="1">
                <a:latin typeface="DengXian" panose="02010600030101010101" pitchFamily="2" charset="-122"/>
                <a:ea typeface="DengXian" panose="02010600030101010101" pitchFamily="2" charset="-122"/>
              </a:rPr>
              <a:t>w</a:t>
            </a:r>
            <a:r>
              <a:rPr lang="en-US" altLang="ja-JP" sz="2600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i</a:t>
            </a:r>
            <a:r>
              <a:rPr lang="ja-JP" altLang="en-US" sz="2600">
                <a:latin typeface="DengXian" panose="02010600030101010101" pitchFamily="2" charset="-122"/>
                <a:ea typeface="DengXian" panose="02010600030101010101" pitchFamily="2" charset="-122"/>
              </a:rPr>
              <a:t>在文本</a:t>
            </a:r>
            <a:r>
              <a:rPr lang="en-US" altLang="ja-JP" sz="2600" dirty="0" err="1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en-US" altLang="ja-JP" sz="2600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j</a:t>
            </a:r>
            <a:r>
              <a:rPr lang="ja-JP" altLang="en-US" sz="2600">
                <a:latin typeface="DengXian" panose="02010600030101010101" pitchFamily="2" charset="-122"/>
                <a:ea typeface="DengXian" panose="02010600030101010101" pitchFamily="2" charset="-122"/>
              </a:rPr>
              <a:t>中出现的次数</a:t>
            </a:r>
            <a:endParaRPr lang="en-GB" altLang="ja-JP" sz="26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 sz="2600">
                <a:latin typeface="DengXian" panose="02010600030101010101" pitchFamily="2" charset="-122"/>
                <a:ea typeface="DengXian" panose="02010600030101010101" pitchFamily="2" charset="-122"/>
              </a:rPr>
              <a:t>条件分布概率</a:t>
            </a:r>
            <a:r>
              <a:rPr lang="en-GB" altLang="ja-JP" sz="2600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ja-JP" altLang="en-GB" sz="2600">
                <a:latin typeface="DengXian" panose="02010600030101010101" pitchFamily="2" charset="-122"/>
                <a:ea typeface="DengXian" panose="02010600030101010101" pitchFamily="2" charset="-122"/>
              </a:rPr>
              <a:t>代表</a:t>
            </a:r>
            <a:r>
              <a:rPr lang="ja-JP" altLang="en-US" sz="2600">
                <a:latin typeface="DengXian" panose="02010600030101010101" pitchFamily="2" charset="-122"/>
                <a:ea typeface="DengXian" panose="02010600030101010101" pitchFamily="2" charset="-122"/>
              </a:rPr>
              <a:t>不完全数据</a:t>
            </a:r>
            <a:r>
              <a:rPr lang="zh-CN" altLang="en-US" sz="2600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 sz="2600"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r>
              <a:rPr lang="ja-JP" altLang="en-GB" sz="2600">
                <a:latin typeface="DengXian" panose="02010600030101010101" pitchFamily="2" charset="-122"/>
                <a:ea typeface="DengXian" panose="02010600030101010101" pitchFamily="2" charset="-122"/>
              </a:rPr>
              <a:t>已知</a:t>
            </a:r>
            <a:r>
              <a:rPr lang="ja-JP" altLang="en-US" sz="2600">
                <a:latin typeface="DengXian" panose="02010600030101010101" pitchFamily="2" charset="-122"/>
                <a:ea typeface="DengXian" panose="02010600030101010101" pitchFamily="2" charset="-122"/>
              </a:rPr>
              <a:t>变量</a:t>
            </a:r>
            <a:endParaRPr lang="en-GB" altLang="ja-JP" sz="26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 sz="2600">
                <a:latin typeface="DengXian" panose="02010600030101010101" pitchFamily="2" charset="-122"/>
                <a:ea typeface="DengXian" panose="02010600030101010101" pitchFamily="2" charset="-122"/>
              </a:rPr>
              <a:t>条件概率分布</a:t>
            </a:r>
            <a:r>
              <a:rPr lang="en-GB" altLang="ja-JP" sz="2600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sz="2600" dirty="0">
                <a:latin typeface="DengXian" panose="02010600030101010101" pitchFamily="2" charset="-122"/>
                <a:ea typeface="DengXian" panose="02010600030101010101" pitchFamily="2" charset="-122"/>
              </a:rPr>
              <a:t>      </a:t>
            </a:r>
            <a:r>
              <a:rPr lang="ja-JP" altLang="en-GB" sz="2600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GB" altLang="ja-JP" sz="2600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zh-CN" altLang="en-US" sz="26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ja-JP" altLang="en-GB" sz="2600">
                <a:latin typeface="DengXian" panose="02010600030101010101" pitchFamily="2" charset="-122"/>
                <a:ea typeface="DengXian" panose="02010600030101010101" pitchFamily="2" charset="-122"/>
              </a:rPr>
              <a:t>的</a:t>
            </a:r>
            <a:r>
              <a:rPr lang="ja-JP" altLang="en-US" sz="2600">
                <a:latin typeface="DengXian" panose="02010600030101010101" pitchFamily="2" charset="-122"/>
                <a:ea typeface="DengXian" panose="02010600030101010101" pitchFamily="2" charset="-122"/>
              </a:rPr>
              <a:t>乘积代表完全数据</a:t>
            </a:r>
            <a:r>
              <a:rPr lang="zh-CN" altLang="en-US" sz="2600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GB" sz="2600"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r>
              <a:rPr lang="ja-JP" altLang="en-US" sz="2600">
                <a:latin typeface="DengXian" panose="02010600030101010101" pitchFamily="2" charset="-122"/>
                <a:ea typeface="DengXian" panose="02010600030101010101" pitchFamily="2" charset="-122"/>
              </a:rPr>
              <a:t>未知变量</a:t>
            </a:r>
            <a:endParaRPr lang="en-GB" altLang="ja-JP" sz="26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sz="26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sz="26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sz="2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103" y="4435129"/>
            <a:ext cx="2095500" cy="736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50"/>
          <a:stretch>
            <a:fillRect/>
          </a:stretch>
        </p:blipFill>
        <p:spPr>
          <a:xfrm>
            <a:off x="1741988" y="3481876"/>
            <a:ext cx="8407400" cy="9579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概率潜在语义分析的算法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03" y="5147827"/>
            <a:ext cx="8890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499" y="5553317"/>
            <a:ext cx="1295400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499" y="6100332"/>
            <a:ext cx="939800" cy="36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899" y="6069203"/>
            <a:ext cx="10033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概率潜在语义分析的算法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由于可以从数据中直接统计得出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P(</a:t>
            </a:r>
            <a:r>
              <a:rPr lang="en-GB" altLang="ja-JP" dirty="0" err="1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en-GB" altLang="ja-JP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j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的估计，这里只考虑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, 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的估计，可将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Q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函数简化为函数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Q</a:t>
            </a:r>
            <a:r>
              <a:rPr lang="en-GB" altLang="ja-JP" dirty="0">
                <a:latin typeface="+mj-lt"/>
                <a:ea typeface="DengXian" panose="02010600030101010101" pitchFamily="2" charset="-122"/>
              </a:rPr>
              <a:t>’</a:t>
            </a:r>
            <a:endParaRPr lang="en-GB" altLang="ja-JP" dirty="0">
              <a:latin typeface="+mj-lt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Q</a:t>
            </a:r>
            <a:r>
              <a:rPr lang="en-GB" altLang="ja-JP" dirty="0">
                <a:latin typeface="+mj-lt"/>
                <a:ea typeface="DengXian" panose="02010600030101010101" pitchFamily="2" charset="-122"/>
              </a:rPr>
              <a:t>’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函数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中的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可以根据贝叶斯公式计算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其中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由上一步迭代得到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3145235"/>
            <a:ext cx="64008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99" y="4293103"/>
            <a:ext cx="12954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0" y="4583615"/>
            <a:ext cx="4127500" cy="1206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849" y="5802815"/>
            <a:ext cx="939800" cy="36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299" y="5802815"/>
            <a:ext cx="10033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0421" y="2350813"/>
            <a:ext cx="939800" cy="36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735" y="2726657"/>
            <a:ext cx="10033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概率潜在语义分析的算法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步：极大化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Q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函数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通过约束最优化求解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Q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函数的极大值，这时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 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是变量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因为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形成概率分布，满足约束条件 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1178" y="2853702"/>
            <a:ext cx="939800" cy="36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211" y="2853702"/>
            <a:ext cx="10033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5929" y="3745138"/>
            <a:ext cx="939800" cy="36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962" y="3745138"/>
            <a:ext cx="10033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477" y="4154280"/>
            <a:ext cx="3771734" cy="168475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概率潜在语义分析的算法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应用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拉格朗日法，引入拉格朗日乘子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定义拉格朗日函数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将拉格朗日函数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分别对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求偏导数，并令其等于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0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，得到下面的方程组 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6980" y="2355870"/>
            <a:ext cx="2921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012" y="2393448"/>
            <a:ext cx="279400" cy="24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7" y="2738154"/>
            <a:ext cx="241300" cy="2794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485374" y="2725454"/>
            <a:ext cx="6654800" cy="839880"/>
            <a:chOff x="2485374" y="2725454"/>
            <a:chExt cx="6654800" cy="8398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5374" y="2752534"/>
              <a:ext cx="6654800" cy="812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4635" y="2725454"/>
              <a:ext cx="469900" cy="2921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7572" y="2725454"/>
              <a:ext cx="469900" cy="2921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807" y="3784720"/>
            <a:ext cx="241300" cy="279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789" y="3740392"/>
            <a:ext cx="939800" cy="368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5822" y="3740392"/>
            <a:ext cx="1003300" cy="381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2437" y="4651355"/>
            <a:ext cx="8559800" cy="177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基本想法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给定一个文本集合，每个文本讨论若干个话题，每个话题由若干个单词表示。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对文本集合进行概率潜在语义分析，就能够发现每个文本的话题，以及每个话题的单词。 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话题是不能从数据中直接观察到的，是潜在的。 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概率潜在语义分析的算法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解方程组得到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步的参数估计公式：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6800" y="2895973"/>
            <a:ext cx="4978400" cy="176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5009397"/>
            <a:ext cx="4343400" cy="1282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概率潜在语义模型参数估计的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EM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算法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291" y="2393448"/>
            <a:ext cx="8801100" cy="35687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概率潜在语义模型参数估计的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EM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算法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7041" y="2488079"/>
            <a:ext cx="5943600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基本想法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200">
                <a:latin typeface="DengXian" panose="02010600030101010101" pitchFamily="2" charset="-122"/>
                <a:ea typeface="DengXian" panose="02010600030101010101" pitchFamily="2" charset="-122"/>
              </a:rPr>
              <a:t>文本集合转换为文本</a:t>
            </a:r>
            <a:r>
              <a:rPr lang="en-US" altLang="zh-CN" sz="2200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ja-JP" altLang="en-US" sz="2200">
                <a:latin typeface="DengXian" panose="02010600030101010101" pitchFamily="2" charset="-122"/>
                <a:ea typeface="DengXian" panose="02010600030101010101" pitchFamily="2" charset="-122"/>
              </a:rPr>
              <a:t>单词共现数据，具体表现为单词</a:t>
            </a:r>
            <a:r>
              <a:rPr lang="en-US" altLang="zh-CN" sz="2200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ja-JP" altLang="en-US" sz="2200">
                <a:latin typeface="DengXian" panose="02010600030101010101" pitchFamily="2" charset="-122"/>
                <a:ea typeface="DengXian" panose="02010600030101010101" pitchFamily="2" charset="-122"/>
              </a:rPr>
              <a:t>文本矩阵</a:t>
            </a:r>
            <a:endParaRPr lang="en-GB" altLang="ja-JP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 sz="2200">
                <a:latin typeface="DengXian" panose="02010600030101010101" pitchFamily="2" charset="-122"/>
                <a:ea typeface="DengXian" panose="02010600030101010101" pitchFamily="2" charset="-122"/>
              </a:rPr>
              <a:t>文本数据基于如下的概率模型产生（共现模型）：</a:t>
            </a:r>
            <a:endParaRPr lang="en-GB" altLang="ja-JP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 sz="2200">
                <a:latin typeface="DengXian" panose="02010600030101010101" pitchFamily="2" charset="-122"/>
                <a:ea typeface="DengXian" panose="02010600030101010101" pitchFamily="2" charset="-122"/>
              </a:rPr>
              <a:t>首先有话题的概率分布，然后有话题给定条件下文本的条件概率分布，以及话题给定条件下单词的条件概率分布。</a:t>
            </a:r>
            <a:endParaRPr lang="en-GB" altLang="ja-JP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 sz="2200">
                <a:latin typeface="DengXian" panose="02010600030101010101" pitchFamily="2" charset="-122"/>
                <a:ea typeface="DengXian" panose="02010600030101010101" pitchFamily="2" charset="-122"/>
              </a:rPr>
              <a:t>概率潜在语义分析就是发现由隐变量表示的话题，即潜在语义。</a:t>
            </a:r>
            <a:endParaRPr lang="en-GB" altLang="ja-JP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 sz="2200">
                <a:latin typeface="DengXian" panose="02010600030101010101" pitchFamily="2" charset="-122"/>
                <a:ea typeface="DengXian" panose="02010600030101010101" pitchFamily="2" charset="-122"/>
              </a:rPr>
              <a:t>直观上，语义相近的单词、语义相近的文本会被聚到相同的“软的类别”中，而话题所表示的就是这样的软的类别。</a:t>
            </a:r>
            <a:endParaRPr lang="en-GB" altLang="ja-JP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基本想法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假设有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个潜在的话题，图中三个框各自表示一个话题。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5001" y="3197578"/>
            <a:ext cx="5448300" cy="2984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生成模型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假设有单词集合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  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其中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是单词个数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文本（指标）集合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	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其中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是文本个数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话题集合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其中 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是预先设定的话题个数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随机变量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w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取值于单词集合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随机变量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取值于文本集合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随机变量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z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取值于话题集合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0" y="2406148"/>
            <a:ext cx="2387600" cy="25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987" y="2870200"/>
            <a:ext cx="20701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0" y="3327904"/>
            <a:ext cx="2108200" cy="393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生成模型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概率分布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P(d)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、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条件概率分布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P(</a:t>
            </a:r>
            <a:r>
              <a:rPr lang="en-GB" altLang="ja-JP" dirty="0" err="1">
                <a:latin typeface="DengXian" panose="02010600030101010101" pitchFamily="2" charset="-122"/>
                <a:ea typeface="DengXian" panose="02010600030101010101" pitchFamily="2" charset="-122"/>
              </a:rPr>
              <a:t>zld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、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条件概率分布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P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ja-JP" dirty="0" err="1">
                <a:latin typeface="DengXian" panose="02010600030101010101" pitchFamily="2" charset="-122"/>
                <a:ea typeface="DengXian" panose="02010600030101010101" pitchFamily="2" charset="-122"/>
              </a:rPr>
              <a:t>w|z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皆属于多项分布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P(d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生成文本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的概率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P(</a:t>
            </a:r>
            <a:r>
              <a:rPr lang="en-GB" altLang="ja-JP" dirty="0" err="1">
                <a:latin typeface="DengXian" panose="02010600030101010101" pitchFamily="2" charset="-122"/>
                <a:ea typeface="DengXian" panose="02010600030101010101" pitchFamily="2" charset="-122"/>
              </a:rPr>
              <a:t>zI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d)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文本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生成话题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z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的概率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P(</a:t>
            </a:r>
            <a:r>
              <a:rPr lang="en-GB" altLang="ja-JP" dirty="0" err="1">
                <a:latin typeface="DengXian" panose="02010600030101010101" pitchFamily="2" charset="-122"/>
                <a:ea typeface="DengXian" panose="02010600030101010101" pitchFamily="2" charset="-122"/>
              </a:rPr>
              <a:t>wI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z)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话题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z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生成单词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w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的概率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一个文本的内容由其相关话题决定，一个话题的内容由其相关单词决定。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生成模型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 生成模型通过以下步骤生成文本</a:t>
            </a: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单词共现数据： </a:t>
            </a:r>
            <a:endParaRPr lang="en-GB" altLang="ja-JP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依据概率分布</a:t>
            </a:r>
            <a:r>
              <a:rPr lang="en-GB" altLang="ja-JP" sz="2400" dirty="0">
                <a:latin typeface="DengXian" panose="02010600030101010101" pitchFamily="2" charset="-122"/>
                <a:ea typeface="DengXian" panose="02010600030101010101" pitchFamily="2" charset="-122"/>
              </a:rPr>
              <a:t>P(d)</a:t>
            </a:r>
            <a:r>
              <a:rPr lang="ja-JP" altLang="en-GB" sz="240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从文本（指标）集合中随机选取一个文本</a:t>
            </a:r>
            <a:r>
              <a:rPr lang="en-GB" altLang="ja-JP" sz="2400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ja-JP" altLang="en-GB" sz="240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共生成</a:t>
            </a:r>
            <a:r>
              <a:rPr lang="en-GB" altLang="ja-JP" sz="2400" dirty="0">
                <a:latin typeface="DengXian" panose="02010600030101010101" pitchFamily="2" charset="-122"/>
                <a:ea typeface="DengXian" panose="02010600030101010101" pitchFamily="2" charset="-122"/>
              </a:rPr>
              <a:t>N </a:t>
            </a:r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个文本</a:t>
            </a: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；</a:t>
            </a:r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针对每个文本，执行以下操作</a:t>
            </a:r>
            <a:endParaRPr lang="en-GB" altLang="ja-JP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在文本</a:t>
            </a:r>
            <a:r>
              <a:rPr lang="en-GB" altLang="ja-JP" sz="2400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给定条件下，依据条件概率分布</a:t>
            </a: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P</a:t>
            </a:r>
            <a:r>
              <a:rPr lang="en-GB" altLang="ja-JP" sz="2400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GB" altLang="ja-JP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z|d</a:t>
            </a:r>
            <a:r>
              <a:rPr lang="en-US" altLang="ja-JP" sz="2400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，从话题集合随机选取一个话题</a:t>
            </a:r>
            <a:r>
              <a:rPr lang="en-GB" altLang="ja-JP" sz="2400" dirty="0">
                <a:latin typeface="DengXian" panose="02010600030101010101" pitchFamily="2" charset="-122"/>
                <a:ea typeface="DengXian" panose="02010600030101010101" pitchFamily="2" charset="-122"/>
              </a:rPr>
              <a:t>z</a:t>
            </a:r>
            <a:r>
              <a:rPr lang="ja-JP" altLang="en-GB" sz="240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共生成</a:t>
            </a:r>
            <a:r>
              <a:rPr lang="en-GB" altLang="ja-JP" sz="2400" dirty="0">
                <a:latin typeface="DengXian" panose="02010600030101010101" pitchFamily="2" charset="-122"/>
                <a:ea typeface="DengXian" panose="02010600030101010101" pitchFamily="2" charset="-122"/>
              </a:rPr>
              <a:t>L</a:t>
            </a:r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个话题，这里</a:t>
            </a:r>
            <a:r>
              <a:rPr lang="en-GB" altLang="ja-JP" sz="2400" dirty="0">
                <a:latin typeface="DengXian" panose="02010600030101010101" pitchFamily="2" charset="-122"/>
                <a:ea typeface="DengXian" panose="02010600030101010101" pitchFamily="2" charset="-122"/>
              </a:rPr>
              <a:t>L</a:t>
            </a:r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是文本长度</a:t>
            </a:r>
            <a:endParaRPr lang="en-US" altLang="ja-JP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在话题</a:t>
            </a:r>
            <a:r>
              <a:rPr lang="en-US" altLang="ja-JP" sz="2400" dirty="0">
                <a:latin typeface="DengXian" panose="02010600030101010101" pitchFamily="2" charset="-122"/>
                <a:ea typeface="DengXian" panose="02010600030101010101" pitchFamily="2" charset="-122"/>
              </a:rPr>
              <a:t>z</a:t>
            </a:r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给定条件下，依据条件概率分布</a:t>
            </a:r>
            <a:r>
              <a:rPr lang="en-GB" altLang="ja-JP" sz="2400" dirty="0">
                <a:latin typeface="DengXian" panose="02010600030101010101" pitchFamily="2" charset="-122"/>
                <a:ea typeface="DengXian" panose="02010600030101010101" pitchFamily="2" charset="-122"/>
              </a:rPr>
              <a:t>P(</a:t>
            </a:r>
            <a:r>
              <a:rPr lang="en-GB" altLang="ja-JP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wlz</a:t>
            </a:r>
            <a:r>
              <a:rPr lang="en-GB" altLang="ja-JP" sz="2400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ja-JP" altLang="en-GB" sz="240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 sz="2400">
                <a:latin typeface="DengXian" panose="02010600030101010101" pitchFamily="2" charset="-122"/>
                <a:ea typeface="DengXian" panose="02010600030101010101" pitchFamily="2" charset="-122"/>
              </a:rPr>
              <a:t>从单词集合中随机选取一个单词</a:t>
            </a:r>
            <a:r>
              <a:rPr lang="en-US" altLang="ja-JP" sz="2400" dirty="0">
                <a:latin typeface="DengXian" panose="02010600030101010101" pitchFamily="2" charset="-122"/>
                <a:ea typeface="DengXian" panose="02010600030101010101" pitchFamily="2" charset="-122"/>
              </a:rPr>
              <a:t>w</a:t>
            </a:r>
            <a:endParaRPr lang="en-GB" altLang="ja-JP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生成模型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生成模型中，单词变量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w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与文本变量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是观测变量，话题变量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z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是隐变量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模型生成的是单词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话题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文本三元组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w, z, d)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的集合，但观测到的是单词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文本二元组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(w, d)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的集合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观测数据表示为单词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文本矩阵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的形式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的行表示单词，列表示文本，元素表示单词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文本对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(w, 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d)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的出现次数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3260</Words>
  <Application>WPS 演示</Application>
  <PresentationFormat>Widescreen</PresentationFormat>
  <Paragraphs>272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Arial</vt:lpstr>
      <vt:lpstr>宋体</vt:lpstr>
      <vt:lpstr>Wingdings</vt:lpstr>
      <vt:lpstr>DengXian</vt:lpstr>
      <vt:lpstr>Calibri</vt:lpstr>
      <vt:lpstr>微软雅黑</vt:lpstr>
      <vt:lpstr>Arial Unicode MS</vt:lpstr>
      <vt:lpstr>等线</vt:lpstr>
      <vt:lpstr>Calibri Light</vt:lpstr>
      <vt:lpstr>Office Theme</vt:lpstr>
      <vt:lpstr>PowerPoint 演示文稿</vt:lpstr>
      <vt:lpstr>概率潜在语义分析</vt:lpstr>
      <vt:lpstr>基本想法</vt:lpstr>
      <vt:lpstr>基本想法</vt:lpstr>
      <vt:lpstr>基本想法</vt:lpstr>
      <vt:lpstr>生成模型</vt:lpstr>
      <vt:lpstr>生成模型</vt:lpstr>
      <vt:lpstr>生成模型</vt:lpstr>
      <vt:lpstr>生成模型</vt:lpstr>
      <vt:lpstr>生成模型</vt:lpstr>
      <vt:lpstr>生成模型</vt:lpstr>
      <vt:lpstr>生成模型</vt:lpstr>
      <vt:lpstr>共现模型</vt:lpstr>
      <vt:lpstr>共现模型</vt:lpstr>
      <vt:lpstr>共现模型</vt:lpstr>
      <vt:lpstr>模型参数</vt:lpstr>
      <vt:lpstr>模型参数</vt:lpstr>
      <vt:lpstr>模型的几何解释</vt:lpstr>
      <vt:lpstr>模型的几何解释</vt:lpstr>
      <vt:lpstr>模型的几何解释</vt:lpstr>
      <vt:lpstr>模型的几何解释</vt:lpstr>
      <vt:lpstr>与潜在语义分析的关系</vt:lpstr>
      <vt:lpstr>与潜在语义分析的关系</vt:lpstr>
      <vt:lpstr>概率潜在语义分析的算法</vt:lpstr>
      <vt:lpstr>概率潜在语义分析的算法</vt:lpstr>
      <vt:lpstr>概率潜在语义分析的算法</vt:lpstr>
      <vt:lpstr>概率潜在语义分析的算法</vt:lpstr>
      <vt:lpstr>概率潜在语义分析的算法</vt:lpstr>
      <vt:lpstr>概率潜在语义分析的算法</vt:lpstr>
      <vt:lpstr>概率潜在语义分析的算法</vt:lpstr>
      <vt:lpstr>概率潜在语义模型参数估计的EM算法</vt:lpstr>
      <vt:lpstr>概率潜在语义模型参数估计的EM算法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Xingyu Chen</dc:creator>
  <cp:lastModifiedBy>王倩</cp:lastModifiedBy>
  <cp:revision>16</cp:revision>
  <dcterms:created xsi:type="dcterms:W3CDTF">2019-09-01T12:07:00Z</dcterms:created>
  <dcterms:modified xsi:type="dcterms:W3CDTF">2019-09-12T06:21:20Z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