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85" r:id="rId3"/>
    <p:sldId id="493" r:id="rId5"/>
    <p:sldId id="495" r:id="rId6"/>
    <p:sldId id="519" r:id="rId7"/>
    <p:sldId id="494" r:id="rId8"/>
    <p:sldId id="496" r:id="rId9"/>
    <p:sldId id="497" r:id="rId10"/>
    <p:sldId id="498" r:id="rId11"/>
    <p:sldId id="520" r:id="rId12"/>
    <p:sldId id="521" r:id="rId13"/>
    <p:sldId id="499" r:id="rId14"/>
    <p:sldId id="500" r:id="rId15"/>
    <p:sldId id="501" r:id="rId16"/>
    <p:sldId id="522" r:id="rId17"/>
    <p:sldId id="523" r:id="rId18"/>
    <p:sldId id="524" r:id="rId19"/>
    <p:sldId id="525" r:id="rId20"/>
    <p:sldId id="526" r:id="rId21"/>
    <p:sldId id="527" r:id="rId22"/>
    <p:sldId id="528" r:id="rId23"/>
    <p:sldId id="502" r:id="rId24"/>
    <p:sldId id="529" r:id="rId25"/>
    <p:sldId id="530" r:id="rId26"/>
    <p:sldId id="531" r:id="rId27"/>
    <p:sldId id="503" r:id="rId28"/>
    <p:sldId id="504" r:id="rId29"/>
    <p:sldId id="505" r:id="rId30"/>
    <p:sldId id="506" r:id="rId31"/>
    <p:sldId id="533" r:id="rId32"/>
    <p:sldId id="532" r:id="rId33"/>
    <p:sldId id="534" r:id="rId34"/>
    <p:sldId id="507" r:id="rId35"/>
    <p:sldId id="508" r:id="rId36"/>
    <p:sldId id="535" r:id="rId37"/>
    <p:sldId id="545" r:id="rId38"/>
    <p:sldId id="536" r:id="rId39"/>
    <p:sldId id="540" r:id="rId40"/>
    <p:sldId id="512" r:id="rId41"/>
    <p:sldId id="513" r:id="rId42"/>
    <p:sldId id="514" r:id="rId43"/>
    <p:sldId id="515" r:id="rId44"/>
    <p:sldId id="516" r:id="rId45"/>
    <p:sldId id="517" r:id="rId46"/>
    <p:sldId id="518" r:id="rId47"/>
    <p:sldId id="546" r:id="rId48"/>
    <p:sldId id="551" r:id="rId49"/>
    <p:sldId id="552" r:id="rId50"/>
    <p:sldId id="553" r:id="rId51"/>
    <p:sldId id="554" r:id="rId52"/>
    <p:sldId id="547" r:id="rId53"/>
    <p:sldId id="555" r:id="rId54"/>
    <p:sldId id="556" r:id="rId55"/>
    <p:sldId id="561" r:id="rId56"/>
    <p:sldId id="562" r:id="rId57"/>
    <p:sldId id="563" r:id="rId58"/>
    <p:sldId id="564" r:id="rId59"/>
    <p:sldId id="56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9"/>
  </p:normalViewPr>
  <p:slideViewPr>
    <p:cSldViewPr snapToGrid="0" snapToObjects="1">
      <p:cViewPr>
        <p:scale>
          <a:sx n="91" d="100"/>
          <a:sy n="91" d="100"/>
        </p:scale>
        <p:origin x="137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A616F-08D5-8A47-AA48-A03C04A94E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2432E-AF6E-D14A-96A9-34BCB01E1AE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aseline="0" dirty="0"/>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362" y="1073150"/>
            <a:ext cx="10515600" cy="1325563"/>
          </a:xfrm>
        </p:spPr>
        <p:txBody>
          <a:bodyPr/>
          <a:lstStyle/>
          <a:p>
            <a:r>
              <a:rPr lang="en-GB"/>
              <a:t>Click to edit Master title style</a:t>
            </a:r>
            <a:endParaRPr lang="en-US"/>
          </a:p>
        </p:txBody>
      </p:sp>
      <p:sp>
        <p:nvSpPr>
          <p:cNvPr id="3" name="Content Placeholder 2"/>
          <p:cNvSpPr>
            <a:spLocks noGrp="1"/>
          </p:cNvSpPr>
          <p:nvPr>
            <p:ph idx="1"/>
          </p:nvPr>
        </p:nvSpPr>
        <p:spPr>
          <a:xfrm>
            <a:off x="831448" y="2201863"/>
            <a:ext cx="10515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F4D4312-3E4B-1B4E-A61F-CF7996F6BC6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F4D4312-3E4B-1B4E-A61F-CF7996F6BC6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D4312-3E4B-1B4E-A61F-CF7996F6BC6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D4312-3E4B-1B4E-A61F-CF7996F6BC6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B142E-E8D7-BC4F-B9FE-C845542D0C12}"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6.xml.rels><?xml version="1.0" encoding="UTF-8" standalone="yes"?>
<Relationships xmlns="http://schemas.openxmlformats.org/package/2006/relationships"><Relationship Id="rId9" Type="http://schemas.openxmlformats.org/officeDocument/2006/relationships/image" Target="../media/image61.png"/><Relationship Id="rId8" Type="http://schemas.openxmlformats.org/officeDocument/2006/relationships/image" Target="../media/image60.png"/><Relationship Id="rId7" Type="http://schemas.openxmlformats.org/officeDocument/2006/relationships/image" Target="../media/image59.png"/><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0" Type="http://schemas.openxmlformats.org/officeDocument/2006/relationships/slideLayout" Target="../slideLayouts/slideLayout2.xml"/><Relationship Id="rId1" Type="http://schemas.openxmlformats.org/officeDocument/2006/relationships/image" Target="../media/image53.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image" Target="../media/image7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6.png"/><Relationship Id="rId1" Type="http://schemas.openxmlformats.org/officeDocument/2006/relationships/image" Target="../media/image75.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2755270" y="3600190"/>
            <a:ext cx="3062057" cy="1200329"/>
          </a:xfrm>
          <a:prstGeom prst="rect">
            <a:avLst/>
          </a:prstGeom>
          <a:noFill/>
        </p:spPr>
        <p:txBody>
          <a:bodyPr wrap="none" rtlCol="0">
            <a:spAutoFit/>
          </a:bodyPr>
          <a:lstStyle/>
          <a:p>
            <a:r>
              <a:rPr lang="zh-CN" altLang="en-US" sz="3600" dirty="0">
                <a:latin typeface="等线" panose="02010600030101010101" pitchFamily="2" charset="-122"/>
                <a:ea typeface="等线" panose="02010600030101010101" pitchFamily="2" charset="-122"/>
              </a:rPr>
              <a:t>第</a:t>
            </a:r>
            <a:r>
              <a:rPr lang="ja-JP" altLang="en-US" sz="3600">
                <a:latin typeface="等线" panose="02010600030101010101" pitchFamily="2" charset="-122"/>
                <a:ea typeface="等线" panose="02010600030101010101" pitchFamily="2" charset="-122"/>
              </a:rPr>
              <a:t>二十一</a:t>
            </a:r>
            <a:r>
              <a:rPr lang="zh-CN" altLang="en-US" sz="3600" dirty="0">
                <a:latin typeface="等线" panose="02010600030101010101" pitchFamily="2" charset="-122"/>
                <a:ea typeface="等线" panose="02010600030101010101" pitchFamily="2" charset="-122"/>
              </a:rPr>
              <a:t>章</a:t>
            </a:r>
            <a:br>
              <a:rPr lang="en-US" altLang="zh-CN" sz="3600" dirty="0">
                <a:latin typeface="等线" panose="02010600030101010101" pitchFamily="2" charset="-122"/>
                <a:ea typeface="等线" panose="02010600030101010101" pitchFamily="2" charset="-122"/>
              </a:rPr>
            </a:br>
            <a:r>
              <a:rPr lang="en-US" altLang="zh-CN" sz="3600" dirty="0">
                <a:latin typeface="等线" panose="02010600030101010101" pitchFamily="2" charset="-122"/>
                <a:ea typeface="等线" panose="02010600030101010101" pitchFamily="2" charset="-122"/>
              </a:rPr>
              <a:t>PageRank</a:t>
            </a:r>
            <a:r>
              <a:rPr lang="ja-JP" altLang="en-US" sz="3600">
                <a:latin typeface="等线" panose="02010600030101010101" pitchFamily="2" charset="-122"/>
                <a:ea typeface="等线" panose="02010600030101010101" pitchFamily="2" charset="-122"/>
              </a:rPr>
              <a:t>算法</a:t>
            </a:r>
            <a:endParaRPr lang="en-US" altLang="zh-CN" sz="3600" dirty="0">
              <a:latin typeface="等线" panose="02010600030101010101" pitchFamily="2" charset="-122"/>
              <a:ea typeface="等线" panose="02010600030101010101" pitchFamily="2"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的计算可以在互联网的有向图上进行，通常是一个迭代过程</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先假设一 个初始分布，通过迭代，不断计算所有网页的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值，直到收敛为止</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有向图</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从一个结点出发到达另一个结点，所经过的边的一个序列称为一条路径（</a:t>
            </a:r>
            <a:r>
              <a:rPr lang="en-US" altLang="ja-JP" dirty="0">
                <a:latin typeface="等线" panose="02010600030101010101" pitchFamily="2" charset="-122"/>
                <a:ea typeface="等线" panose="02010600030101010101" pitchFamily="2" charset="-122"/>
              </a:rPr>
              <a:t>(</a:t>
            </a:r>
            <a:r>
              <a:rPr lang="en-US" dirty="0">
                <a:latin typeface="等线" panose="02010600030101010101" pitchFamily="2" charset="-122"/>
                <a:ea typeface="等线" panose="02010600030101010101" pitchFamily="2" charset="-122"/>
              </a:rPr>
              <a:t>path), </a:t>
            </a:r>
            <a:r>
              <a:rPr lang="ja-JP" altLang="en-US">
                <a:latin typeface="等线" panose="02010600030101010101" pitchFamily="2" charset="-122"/>
                <a:ea typeface="等线" panose="02010600030101010101" pitchFamily="2" charset="-122"/>
              </a:rPr>
              <a:t>路径上边的个数称为路径的长度</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如果一个有向图从其中任何一个结点出发可以到达 其他任何一个结点，就称这个有向图是强连通图（</a:t>
            </a:r>
            <a:r>
              <a:rPr lang="en-US" dirty="0">
                <a:latin typeface="等线" panose="02010600030101010101" pitchFamily="2" charset="-122"/>
                <a:ea typeface="等线" panose="02010600030101010101" pitchFamily="2" charset="-122"/>
              </a:rPr>
              <a:t>strongly connected graph)</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701800" y="2676525"/>
            <a:ext cx="8788400" cy="723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有向图</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假设</a:t>
            </a:r>
            <a:r>
              <a:rPr lang="en-US"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是一个大于</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的自然数</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如果从有向图的一个结点出发返回到这个结点的路径的长度都是</a:t>
            </a:r>
            <a:r>
              <a:rPr lang="en-US"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的倍数，那么称这个结点为周期性结点</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如果一个有向图不含有周期性结点，则称这个有向图为非周期性图（</a:t>
            </a:r>
            <a:r>
              <a:rPr lang="en-US" dirty="0">
                <a:latin typeface="等线" panose="02010600030101010101" pitchFamily="2" charset="-122"/>
                <a:ea typeface="等线" panose="02010600030101010101" pitchFamily="2" charset="-122"/>
              </a:rPr>
              <a:t>aperiodic graph)，</a:t>
            </a:r>
            <a:r>
              <a:rPr lang="ja-JP" altLang="en-US">
                <a:latin typeface="等线" panose="02010600030101010101" pitchFamily="2" charset="-122"/>
                <a:ea typeface="等线" panose="02010600030101010101" pitchFamily="2" charset="-122"/>
              </a:rPr>
              <a:t>否则为周期性图</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有向图</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GB">
                <a:latin typeface="等线" panose="02010600030101010101" pitchFamily="2" charset="-122"/>
                <a:ea typeface="等线" panose="02010600030101010101" pitchFamily="2" charset="-122"/>
              </a:rPr>
              <a:t>下图</a:t>
            </a:r>
            <a:r>
              <a:rPr lang="ja-JP" altLang="en-US">
                <a:latin typeface="等线" panose="02010600030101010101" pitchFamily="2" charset="-122"/>
                <a:ea typeface="等线" panose="02010600030101010101" pitchFamily="2" charset="-122"/>
              </a:rPr>
              <a:t>是一个周期性有向图的例子</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从结点</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出发返回到</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必须经过路径 </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一</a:t>
            </a:r>
            <a:r>
              <a:rPr lang="en-US"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一</a:t>
            </a:r>
            <a:r>
              <a:rPr lang="en-US" dirty="0">
                <a:latin typeface="等线" panose="02010600030101010101" pitchFamily="2" charset="-122"/>
                <a:ea typeface="等线" panose="02010600030101010101" pitchFamily="2" charset="-122"/>
              </a:rPr>
              <a:t>C</a:t>
            </a:r>
            <a:r>
              <a:rPr lang="ja-JP" altLang="en-US">
                <a:latin typeface="等线" panose="02010600030101010101" pitchFamily="2" charset="-122"/>
                <a:ea typeface="等线" panose="02010600030101010101" pitchFamily="2" charset="-122"/>
              </a:rPr>
              <a:t>一</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所有可能的路径的长度都是</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的倍数，所以结点</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是周期性结点。 这个有向图是周期性图</a:t>
            </a:r>
            <a:endParaRPr lang="en-US" dirty="0">
              <a:latin typeface="等线" panose="02010600030101010101" pitchFamily="2" charset="-122"/>
              <a:ea typeface="等线" panose="02010600030101010101" pitchFamily="2" charset="-122"/>
            </a:endParaRPr>
          </a:p>
        </p:txBody>
      </p:sp>
      <p:pic>
        <p:nvPicPr>
          <p:cNvPr id="6" name="Picture 5"/>
          <p:cNvPicPr>
            <a:picLocks noChangeAspect="1"/>
          </p:cNvPicPr>
          <p:nvPr/>
        </p:nvPicPr>
        <p:blipFill>
          <a:blip r:embed="rId1"/>
          <a:stretch>
            <a:fillRect/>
          </a:stretch>
        </p:blipFill>
        <p:spPr>
          <a:xfrm>
            <a:off x="4083050" y="3105150"/>
            <a:ext cx="4025900" cy="1790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1073150"/>
            <a:ext cx="10515600" cy="1325563"/>
          </a:xfrm>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pic>
        <p:nvPicPr>
          <p:cNvPr id="7" name="Content Placeholder 6"/>
          <p:cNvPicPr>
            <a:picLocks noGrp="1" noChangeAspect="1"/>
          </p:cNvPicPr>
          <p:nvPr>
            <p:ph idx="1"/>
          </p:nvPr>
        </p:nvPicPr>
        <p:blipFill>
          <a:blip r:embed="rId1"/>
          <a:stretch>
            <a:fillRect/>
          </a:stretch>
        </p:blipFill>
        <p:spPr>
          <a:xfrm>
            <a:off x="1473200" y="2891631"/>
            <a:ext cx="9245600" cy="31369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注意转移矩阵具有性质</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pPr marL="0" indent="0">
              <a:buNone/>
            </a:pPr>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即每个元素非负</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每列元素之和为</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，即矩阵</a:t>
            </a:r>
            <a:r>
              <a:rPr lang="en-GB" altLang="ja-JP"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为随机矩阵（</a:t>
            </a:r>
            <a:r>
              <a:rPr lang="en-GB" altLang="ja-JP" dirty="0">
                <a:latin typeface="等线" panose="02010600030101010101" pitchFamily="2" charset="-122"/>
                <a:ea typeface="等线" panose="02010600030101010101" pitchFamily="2" charset="-122"/>
              </a:rPr>
              <a:t>stochastic matrix)</a:t>
            </a:r>
            <a:r>
              <a:rPr lang="ja-JP" altLang="en-GB">
                <a:latin typeface="等线" panose="02010600030101010101" pitchFamily="2" charset="-122"/>
                <a:ea typeface="等线" panose="02010600030101010101" pitchFamily="2" charset="-122"/>
              </a:rPr>
              <a:t>。</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5251450" y="2781300"/>
            <a:ext cx="1689100" cy="129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在有向图上的随机游走形成马尔可夫链。也就是说，随机游走者每经一个单位时间转移一个状态</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如果当前时刻在第</a:t>
            </a:r>
            <a:r>
              <a:rPr lang="en-GB" altLang="ja-JP"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个结点（状态），那么下一个时刻在第</a:t>
            </a:r>
            <a:r>
              <a:rPr lang="en-GB" altLang="ja-JP" dirty="0" err="1">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个结 点（状态）的概率是</a:t>
            </a:r>
            <a:r>
              <a:rPr lang="en-US" altLang="ja-JP" dirty="0" err="1">
                <a:latin typeface="等线" panose="02010600030101010101" pitchFamily="2" charset="-122"/>
                <a:ea typeface="等线" panose="02010600030101010101" pitchFamily="2" charset="-122"/>
              </a:rPr>
              <a:t>m</a:t>
            </a:r>
            <a:r>
              <a:rPr lang="en-US" altLang="ja-JP" baseline="-25000" dirty="0" err="1">
                <a:latin typeface="等线" panose="02010600030101010101" pitchFamily="2" charset="-122"/>
                <a:ea typeface="等线" panose="02010600030101010101" pitchFamily="2" charset="-122"/>
              </a:rPr>
              <a:t>ij</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这一概率只依赖于当前的状态，与过去无关，具有马尔可夫性。</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在</a:t>
            </a:r>
            <a:r>
              <a:rPr lang="ja-JP" altLang="en-GB">
                <a:latin typeface="等线" panose="02010600030101010101" pitchFamily="2" charset="-122"/>
                <a:ea typeface="等线" panose="02010600030101010101" pitchFamily="2" charset="-122"/>
              </a:rPr>
              <a:t>下图</a:t>
            </a:r>
            <a:r>
              <a:rPr lang="ja-JP" altLang="en-US">
                <a:latin typeface="等线" panose="02010600030101010101" pitchFamily="2" charset="-122"/>
                <a:ea typeface="等线" panose="02010600030101010101" pitchFamily="2" charset="-122"/>
              </a:rPr>
              <a:t>的有向图上可以定义随机游走模型</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结点</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到结点</a:t>
            </a:r>
            <a:r>
              <a:rPr lang="en-GB" altLang="ja-JP" dirty="0">
                <a:latin typeface="等线" panose="02010600030101010101" pitchFamily="2" charset="-122"/>
                <a:ea typeface="等线" panose="02010600030101010101" pitchFamily="2" charset="-122"/>
              </a:rPr>
              <a:t>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存在有向边，</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可以以概率</a:t>
            </a:r>
            <a:r>
              <a:rPr lang="en-US" altLang="ja-JP" dirty="0">
                <a:latin typeface="等线" panose="02010600030101010101" pitchFamily="2" charset="-122"/>
                <a:ea typeface="等线" panose="02010600030101010101" pitchFamily="2" charset="-122"/>
              </a:rPr>
              <a:t>1/3</a:t>
            </a:r>
            <a:r>
              <a:rPr lang="ja-JP" altLang="en-US">
                <a:latin typeface="等线" panose="02010600030101010101" pitchFamily="2" charset="-122"/>
                <a:ea typeface="等线" panose="02010600030101010101" pitchFamily="2" charset="-122"/>
              </a:rPr>
              <a:t>从</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分别转移到</a:t>
            </a:r>
            <a:r>
              <a:rPr lang="en-GB" altLang="ja-JP" dirty="0">
                <a:latin typeface="等线" panose="02010600030101010101" pitchFamily="2" charset="-122"/>
                <a:ea typeface="等线" panose="02010600030101010101" pitchFamily="2" charset="-122"/>
              </a:rPr>
              <a:t>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并以概率</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转移到</a:t>
            </a:r>
            <a:r>
              <a:rPr lang="en-GB" altLang="ja-JP" dirty="0">
                <a:latin typeface="等线" panose="02010600030101010101" pitchFamily="2" charset="-122"/>
                <a:ea typeface="等线" panose="02010600030101010101" pitchFamily="2" charset="-122"/>
              </a:rPr>
              <a:t>A</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于是可以写出转移矩阵的第</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列</a:t>
            </a:r>
            <a:endParaRPr lang="en-US"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结点</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到结点</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存在有向边，可以以概</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率</a:t>
            </a:r>
            <a:r>
              <a:rPr lang="en-US" altLang="ja-JP" dirty="0">
                <a:latin typeface="等线" panose="02010600030101010101" pitchFamily="2" charset="-122"/>
                <a:ea typeface="等线" panose="02010600030101010101" pitchFamily="2" charset="-122"/>
              </a:rPr>
              <a:t>1/2</a:t>
            </a:r>
            <a:r>
              <a:rPr lang="ja-JP" altLang="en-US">
                <a:latin typeface="等线" panose="02010600030101010101" pitchFamily="2" charset="-122"/>
                <a:ea typeface="等线" panose="02010600030101010101" pitchFamily="2" charset="-122"/>
              </a:rPr>
              <a:t>从</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分别转移到</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并以概率</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分别转</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移到</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C</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于是可以写出矩阵的第</a:t>
            </a:r>
            <a:r>
              <a:rPr lang="en-US" altLang="ja-JP" dirty="0">
                <a:latin typeface="等线" panose="02010600030101010101" pitchFamily="2" charset="-122"/>
                <a:ea typeface="等线" panose="02010600030101010101" pitchFamily="2" charset="-122"/>
              </a:rPr>
              <a:t>2</a:t>
            </a:r>
            <a:r>
              <a:rPr lang="ja-JP" altLang="en-US">
                <a:latin typeface="等线" panose="02010600030101010101" pitchFamily="2" charset="-122"/>
                <a:ea typeface="等线" panose="02010600030101010101" pitchFamily="2" charset="-122"/>
              </a:rPr>
              <a:t>列</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7553472" y="3726657"/>
            <a:ext cx="4406900" cy="2908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于是得到转移矩阵</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随机游走在某个时刻</a:t>
            </a:r>
            <a:r>
              <a:rPr lang="en-GB" altLang="ja-JP"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访问各个结点的概率分布就是马尔可夫链在时刻</a:t>
            </a:r>
            <a:r>
              <a:rPr lang="en-GB" altLang="ja-JP"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的状态 分布，可以用一个</a:t>
            </a:r>
            <a:r>
              <a:rPr lang="en-GB"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维列向量</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R</a:t>
            </a:r>
            <a:r>
              <a:rPr lang="en-US" altLang="ja-JP" baseline="-25000" dirty="0">
                <a:latin typeface="等线" panose="02010600030101010101" pitchFamily="2" charset="-122"/>
                <a:ea typeface="等线" panose="02010600030101010101" pitchFamily="2" charset="-122"/>
              </a:rPr>
              <a:t>t</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表示，那么在时刻</a:t>
            </a:r>
            <a:r>
              <a:rPr lang="en-GB" altLang="ja-JP" dirty="0">
                <a:latin typeface="等线" panose="02010600030101010101" pitchFamily="2" charset="-122"/>
                <a:ea typeface="等线" panose="02010600030101010101" pitchFamily="2" charset="-122"/>
              </a:rPr>
              <a:t>t+1</a:t>
            </a:r>
            <a:r>
              <a:rPr lang="ja-JP" altLang="en-US">
                <a:latin typeface="等线" panose="02010600030101010101" pitchFamily="2" charset="-122"/>
                <a:ea typeface="等线" panose="02010600030101010101" pitchFamily="2" charset="-122"/>
              </a:rPr>
              <a:t>访问各个结点的概率分布 </a:t>
            </a:r>
            <a:r>
              <a:rPr lang="en-GB" altLang="ja-JP" dirty="0">
                <a:latin typeface="等线" panose="02010600030101010101" pitchFamily="2" charset="-122"/>
                <a:ea typeface="等线" panose="02010600030101010101" pitchFamily="2" charset="-122"/>
              </a:rPr>
              <a:t>R</a:t>
            </a:r>
            <a:r>
              <a:rPr lang="en-GB" altLang="ja-JP" baseline="-25000" dirty="0">
                <a:latin typeface="等线" panose="02010600030101010101" pitchFamily="2" charset="-122"/>
                <a:ea typeface="等线" panose="02010600030101010101" pitchFamily="2" charset="-122"/>
              </a:rPr>
              <a:t>t+1</a:t>
            </a:r>
            <a:r>
              <a:rPr lang="ja-JP" altLang="en-US">
                <a:latin typeface="等线" panose="02010600030101010101" pitchFamily="2" charset="-122"/>
                <a:ea typeface="等线" panose="02010600030101010101" pitchFamily="2" charset="-122"/>
              </a:rPr>
              <a:t>满足</a:t>
            </a:r>
            <a:endParaRPr lang="en-GB" altLang="ja-JP"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4387850" y="2125663"/>
            <a:ext cx="3416300" cy="2006600"/>
          </a:xfrm>
          <a:prstGeom prst="rect">
            <a:avLst/>
          </a:prstGeom>
        </p:spPr>
      </p:pic>
      <p:pic>
        <p:nvPicPr>
          <p:cNvPr id="6" name="Picture 5"/>
          <p:cNvPicPr>
            <a:picLocks noChangeAspect="1"/>
          </p:cNvPicPr>
          <p:nvPr/>
        </p:nvPicPr>
        <p:blipFill>
          <a:blip r:embed="rId2"/>
          <a:stretch>
            <a:fillRect/>
          </a:stretch>
        </p:blipFill>
        <p:spPr>
          <a:xfrm>
            <a:off x="5353050" y="6176169"/>
            <a:ext cx="1485900" cy="444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给定一个包含</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个结点的强连通且非周期性的有向图，在其基础上定义随机游走模型</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假设转移矩阵为</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在时刻</a:t>
            </a:r>
            <a:r>
              <a:rPr lang="en-US" altLang="ja-JP" dirty="0">
                <a:latin typeface="等线" panose="02010600030101010101" pitchFamily="2" charset="-122"/>
                <a:ea typeface="等线" panose="02010600030101010101" pitchFamily="2" charset="-122"/>
              </a:rPr>
              <a:t>0,1,2,... ,</a:t>
            </a:r>
            <a:r>
              <a:rPr lang="en-US"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访问各个结点的概率分布为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则极限</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存在</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极限向量</a:t>
            </a:r>
            <a:r>
              <a:rPr lang="en-GB" altLang="ja-JP"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表示马尔可夫链的平稳分布，满足 </a:t>
            </a:r>
            <a:endParaRPr lang="en-GB"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4165600" y="4475758"/>
            <a:ext cx="3860800" cy="419100"/>
          </a:xfrm>
          <a:prstGeom prst="rect">
            <a:avLst/>
          </a:prstGeom>
        </p:spPr>
      </p:pic>
      <p:pic>
        <p:nvPicPr>
          <p:cNvPr id="4" name="Picture 3"/>
          <p:cNvPicPr>
            <a:picLocks noChangeAspect="1"/>
          </p:cNvPicPr>
          <p:nvPr/>
        </p:nvPicPr>
        <p:blipFill>
          <a:blip r:embed="rId2"/>
          <a:stretch>
            <a:fillRect/>
          </a:stretch>
        </p:blipFill>
        <p:spPr>
          <a:xfrm>
            <a:off x="2356803" y="5037735"/>
            <a:ext cx="1981200" cy="596900"/>
          </a:xfrm>
          <a:prstGeom prst="rect">
            <a:avLst/>
          </a:prstGeom>
        </p:spPr>
      </p:pic>
      <p:pic>
        <p:nvPicPr>
          <p:cNvPr id="6" name="Picture 5"/>
          <p:cNvPicPr>
            <a:picLocks noChangeAspect="1"/>
          </p:cNvPicPr>
          <p:nvPr/>
        </p:nvPicPr>
        <p:blipFill>
          <a:blip r:embed="rId3"/>
          <a:stretch>
            <a:fillRect/>
          </a:stretch>
        </p:blipFill>
        <p:spPr>
          <a:xfrm>
            <a:off x="5326063" y="6129736"/>
            <a:ext cx="1282700" cy="469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Autofit/>
          </a:bodyPr>
          <a:lstStyle/>
          <a:p>
            <a:r>
              <a:rPr lang="ja-JP" altLang="en-US" sz="2600">
                <a:latin typeface="等线" panose="02010600030101010101" pitchFamily="2" charset="-122"/>
                <a:ea typeface="等线" panose="02010600030101010101" pitchFamily="2" charset="-122"/>
              </a:rPr>
              <a:t>在实际应用中许多数据都以图（</a:t>
            </a:r>
            <a:r>
              <a:rPr lang="en-US" sz="2600" dirty="0">
                <a:latin typeface="等线" panose="02010600030101010101" pitchFamily="2" charset="-122"/>
                <a:ea typeface="等线" panose="02010600030101010101" pitchFamily="2" charset="-122"/>
              </a:rPr>
              <a:t>graph)</a:t>
            </a:r>
            <a:r>
              <a:rPr lang="ja-JP" altLang="en-US" sz="2600">
                <a:latin typeface="等线" panose="02010600030101010101" pitchFamily="2" charset="-122"/>
                <a:ea typeface="等线" panose="02010600030101010101" pitchFamily="2" charset="-122"/>
              </a:rPr>
              <a:t>的形式存在，比如，互联网、社交网络都可以看作是一个图</a:t>
            </a:r>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图数据上的机器学习具有理论与应用上的重要意义</a:t>
            </a:r>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算法是图的链接分析（</a:t>
            </a:r>
            <a:r>
              <a:rPr lang="en-US" sz="2600" dirty="0">
                <a:latin typeface="等线" panose="02010600030101010101" pitchFamily="2" charset="-122"/>
                <a:ea typeface="等线" panose="02010600030101010101" pitchFamily="2" charset="-122"/>
              </a:rPr>
              <a:t>link analysis）</a:t>
            </a:r>
            <a:r>
              <a:rPr lang="ja-JP" altLang="en-US" sz="2600">
                <a:latin typeface="等线" panose="02010600030101010101" pitchFamily="2" charset="-122"/>
                <a:ea typeface="等线" panose="02010600030101010101" pitchFamily="2" charset="-122"/>
              </a:rPr>
              <a:t>的代表性算法，属于图数据上的无监督学习方法。</a:t>
            </a:r>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可以定义在任意有向图 上，后来被应用到社会影响力分析、文本摘要等多个问题。</a:t>
            </a:r>
            <a:endParaRPr lang="en-US" sz="2600" dirty="0">
              <a:latin typeface="等线" panose="02010600030101010101" pitchFamily="2" charset="-122"/>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pic>
        <p:nvPicPr>
          <p:cNvPr id="4" name="Content Placeholder 3"/>
          <p:cNvPicPr>
            <a:picLocks noGrp="1" noChangeAspect="1"/>
          </p:cNvPicPr>
          <p:nvPr>
            <p:ph idx="1"/>
          </p:nvPr>
        </p:nvPicPr>
        <p:blipFill rotWithShape="1">
          <a:blip r:embed="rId1"/>
          <a:srcRect t="20563" b="30990"/>
          <a:stretch>
            <a:fillRect/>
          </a:stretch>
        </p:blipFill>
        <p:spPr>
          <a:xfrm>
            <a:off x="1488386" y="2106573"/>
            <a:ext cx="9097552" cy="550942"/>
          </a:xfrm>
        </p:spPr>
      </p:pic>
      <p:pic>
        <p:nvPicPr>
          <p:cNvPr id="7" name="Picture 6"/>
          <p:cNvPicPr>
            <a:picLocks noChangeAspect="1"/>
          </p:cNvPicPr>
          <p:nvPr/>
        </p:nvPicPr>
        <p:blipFill rotWithShape="1">
          <a:blip r:embed="rId2"/>
          <a:srcRect t="4113" b="66897"/>
          <a:stretch>
            <a:fillRect/>
          </a:stretch>
        </p:blipFill>
        <p:spPr>
          <a:xfrm>
            <a:off x="1807932" y="2657515"/>
            <a:ext cx="8848790" cy="1325563"/>
          </a:xfrm>
          <a:prstGeom prst="rect">
            <a:avLst/>
          </a:prstGeom>
        </p:spPr>
      </p:pic>
      <p:grpSp>
        <p:nvGrpSpPr>
          <p:cNvPr id="10" name="Group 9"/>
          <p:cNvGrpSpPr/>
          <p:nvPr/>
        </p:nvGrpSpPr>
        <p:grpSpPr>
          <a:xfrm>
            <a:off x="1807932" y="3983078"/>
            <a:ext cx="8848790" cy="2836641"/>
            <a:chOff x="1807932" y="3983078"/>
            <a:chExt cx="8848790" cy="2836641"/>
          </a:xfrm>
        </p:grpSpPr>
        <p:pic>
          <p:nvPicPr>
            <p:cNvPr id="8" name="Picture 7"/>
            <p:cNvPicPr>
              <a:picLocks noChangeAspect="1"/>
            </p:cNvPicPr>
            <p:nvPr/>
          </p:nvPicPr>
          <p:blipFill rotWithShape="1">
            <a:blip r:embed="rId2"/>
            <a:srcRect t="37963"/>
            <a:stretch>
              <a:fillRect/>
            </a:stretch>
          </p:blipFill>
          <p:spPr>
            <a:xfrm>
              <a:off x="1807932" y="3983078"/>
              <a:ext cx="8848790" cy="2836641"/>
            </a:xfrm>
            <a:prstGeom prst="rect">
              <a:avLst/>
            </a:prstGeom>
          </p:spPr>
        </p:pic>
        <p:pic>
          <p:nvPicPr>
            <p:cNvPr id="9" name="Picture 8"/>
            <p:cNvPicPr>
              <a:picLocks noChangeAspect="1"/>
            </p:cNvPicPr>
            <p:nvPr/>
          </p:nvPicPr>
          <p:blipFill rotWithShape="1">
            <a:blip r:embed="rId3"/>
            <a:srcRect r="13178"/>
            <a:stretch>
              <a:fillRect/>
            </a:stretch>
          </p:blipFill>
          <p:spPr>
            <a:xfrm rot="18768882">
              <a:off x="7252298" y="5333100"/>
              <a:ext cx="2034768" cy="92710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fontScale="92500" lnSpcReduction="10000"/>
          </a:bodyPr>
          <a:lstStyle/>
          <a:p>
            <a:r>
              <a:rPr lang="ja-JP" altLang="en-US">
                <a:latin typeface="等线" panose="02010600030101010101" pitchFamily="2" charset="-122"/>
                <a:ea typeface="等线" panose="02010600030101010101" pitchFamily="2" charset="-122"/>
              </a:rPr>
              <a:t>显然有</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M(v</a:t>
            </a:r>
            <a:r>
              <a:rPr lang="en-US" altLang="zh-CN" baseline="-25000" dirty="0">
                <a:latin typeface="等线" panose="02010600030101010101" pitchFamily="2" charset="-122"/>
                <a:ea typeface="等线" panose="02010600030101010101" pitchFamily="2" charset="-122"/>
              </a:rPr>
              <a:t>i</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表示指向结点</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的结点集合</a:t>
            </a:r>
            <a:endParaRPr lang="en-GB" altLang="ja-JP"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L(</a:t>
            </a:r>
            <a:r>
              <a:rPr lang="en-US" altLang="zh-CN" dirty="0" err="1">
                <a:latin typeface="等线" panose="02010600030101010101" pitchFamily="2" charset="-122"/>
                <a:ea typeface="等线" panose="02010600030101010101" pitchFamily="2" charset="-122"/>
              </a:rPr>
              <a:t>v</a:t>
            </a:r>
            <a:r>
              <a:rPr lang="en-US" altLang="zh-CN" baseline="-25000" dirty="0" err="1">
                <a:latin typeface="等线" panose="02010600030101010101" pitchFamily="2" charset="-122"/>
                <a:ea typeface="等线" panose="02010600030101010101" pitchFamily="2" charset="-122"/>
              </a:rPr>
              <a:t>j</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表示结点</a:t>
            </a:r>
            <a:r>
              <a:rPr lang="en-US" altLang="zh-CN" dirty="0" err="1">
                <a:latin typeface="等线" panose="02010600030101010101" pitchFamily="2" charset="-122"/>
                <a:ea typeface="等线" panose="02010600030101010101" pitchFamily="2" charset="-122"/>
              </a:rPr>
              <a:t>v</a:t>
            </a:r>
            <a:r>
              <a:rPr lang="en-US" altLang="zh-CN" baseline="-25000" dirty="0" err="1">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连出的有向边的个数</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的基本定义是理想化的</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在这中情况下</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存在</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而且可以通过不断迭代求得</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rotWithShape="1">
          <a:blip r:embed="rId1"/>
          <a:srcRect t="14129" b="6428"/>
          <a:stretch>
            <a:fillRect/>
          </a:stretch>
        </p:blipFill>
        <p:spPr>
          <a:xfrm>
            <a:off x="2216761" y="2283619"/>
            <a:ext cx="5600700" cy="21288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grpSp>
        <p:nvGrpSpPr>
          <p:cNvPr id="9" name="Group 8"/>
          <p:cNvGrpSpPr/>
          <p:nvPr/>
        </p:nvGrpSpPr>
        <p:grpSpPr>
          <a:xfrm>
            <a:off x="1670050" y="3429000"/>
            <a:ext cx="8851900" cy="1955800"/>
            <a:chOff x="1670050" y="3429000"/>
            <a:chExt cx="8851900" cy="1955800"/>
          </a:xfrm>
        </p:grpSpPr>
        <p:pic>
          <p:nvPicPr>
            <p:cNvPr id="3" name="Picture 2"/>
            <p:cNvPicPr>
              <a:picLocks noChangeAspect="1"/>
            </p:cNvPicPr>
            <p:nvPr/>
          </p:nvPicPr>
          <p:blipFill>
            <a:blip r:embed="rId1"/>
            <a:stretch>
              <a:fillRect/>
            </a:stretch>
          </p:blipFill>
          <p:spPr>
            <a:xfrm>
              <a:off x="1670050" y="3429000"/>
              <a:ext cx="8851900" cy="1955800"/>
            </a:xfrm>
            <a:prstGeom prst="rect">
              <a:avLst/>
            </a:prstGeom>
          </p:spPr>
        </p:pic>
        <p:pic>
          <p:nvPicPr>
            <p:cNvPr id="4" name="Picture 3"/>
            <p:cNvPicPr>
              <a:picLocks noChangeAspect="1"/>
            </p:cNvPicPr>
            <p:nvPr/>
          </p:nvPicPr>
          <p:blipFill>
            <a:blip r:embed="rId2"/>
            <a:stretch>
              <a:fillRect/>
            </a:stretch>
          </p:blipFill>
          <p:spPr>
            <a:xfrm>
              <a:off x="2706691" y="3429000"/>
              <a:ext cx="779459" cy="88896"/>
            </a:xfrm>
            <a:prstGeom prst="rect">
              <a:avLst/>
            </a:prstGeom>
          </p:spPr>
        </p:pic>
        <p:pic>
          <p:nvPicPr>
            <p:cNvPr id="6" name="Picture 5"/>
            <p:cNvPicPr>
              <a:picLocks noChangeAspect="1"/>
            </p:cNvPicPr>
            <p:nvPr/>
          </p:nvPicPr>
          <p:blipFill>
            <a:blip r:embed="rId2"/>
            <a:stretch>
              <a:fillRect/>
            </a:stretch>
          </p:blipFill>
          <p:spPr>
            <a:xfrm>
              <a:off x="2859091" y="3705386"/>
              <a:ext cx="779459" cy="153691"/>
            </a:xfrm>
            <a:prstGeom prst="rect">
              <a:avLst/>
            </a:prstGeom>
          </p:spPr>
        </p:pic>
        <p:pic>
          <p:nvPicPr>
            <p:cNvPr id="7" name="Picture 6"/>
            <p:cNvPicPr>
              <a:picLocks noChangeAspect="1"/>
            </p:cNvPicPr>
            <p:nvPr/>
          </p:nvPicPr>
          <p:blipFill>
            <a:blip r:embed="rId2"/>
            <a:stretch>
              <a:fillRect/>
            </a:stretch>
          </p:blipFill>
          <p:spPr>
            <a:xfrm rot="5400000">
              <a:off x="3241781" y="3414523"/>
              <a:ext cx="187488" cy="301249"/>
            </a:xfrm>
            <a:prstGeom prst="rect">
              <a:avLst/>
            </a:prstGeom>
          </p:spPr>
        </p:pic>
        <p:pic>
          <p:nvPicPr>
            <p:cNvPr id="8" name="Picture 7"/>
            <p:cNvPicPr>
              <a:picLocks noChangeAspect="1"/>
            </p:cNvPicPr>
            <p:nvPr/>
          </p:nvPicPr>
          <p:blipFill>
            <a:blip r:embed="rId2"/>
            <a:stretch>
              <a:fillRect/>
            </a:stretch>
          </p:blipFill>
          <p:spPr>
            <a:xfrm rot="5400000">
              <a:off x="3253405" y="3572963"/>
              <a:ext cx="187488" cy="256666"/>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求下图的</a:t>
            </a:r>
            <a:r>
              <a:rPr lang="en-US" altLang="zh-CN"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3892550" y="2726532"/>
            <a:ext cx="4406900" cy="2908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转移矩阵</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取初始分布向量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R</a:t>
            </a:r>
            <a:r>
              <a:rPr lang="en-US" altLang="zh-CN" baseline="-25000"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为</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4664546" y="3704035"/>
            <a:ext cx="1727200" cy="1625600"/>
          </a:xfrm>
          <a:prstGeom prst="rect">
            <a:avLst/>
          </a:prstGeom>
        </p:spPr>
      </p:pic>
      <p:pic>
        <p:nvPicPr>
          <p:cNvPr id="3" name="Picture 2"/>
          <p:cNvPicPr>
            <a:picLocks noChangeAspect="1"/>
          </p:cNvPicPr>
          <p:nvPr/>
        </p:nvPicPr>
        <p:blipFill>
          <a:blip r:embed="rId2"/>
          <a:stretch>
            <a:fillRect/>
          </a:stretch>
        </p:blipFill>
        <p:spPr>
          <a:xfrm>
            <a:off x="2717800" y="2164747"/>
            <a:ext cx="3378200" cy="1689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sz="2600">
                <a:latin typeface="等线" panose="02010600030101010101" pitchFamily="2" charset="-122"/>
                <a:ea typeface="等线" panose="02010600030101010101" pitchFamily="2" charset="-122"/>
              </a:rPr>
              <a:t>以转移矩阵</a:t>
            </a:r>
            <a:r>
              <a:rPr lang="en-US" sz="2600" dirty="0">
                <a:latin typeface="等线" panose="02010600030101010101" pitchFamily="2" charset="-122"/>
                <a:ea typeface="等线" panose="02010600030101010101" pitchFamily="2" charset="-122"/>
              </a:rPr>
              <a:t>M</a:t>
            </a:r>
            <a:r>
              <a:rPr lang="ja-JP" altLang="en-US" sz="2600">
                <a:latin typeface="等线" panose="02010600030101010101" pitchFamily="2" charset="-122"/>
                <a:ea typeface="等线" panose="02010600030101010101" pitchFamily="2" charset="-122"/>
              </a:rPr>
              <a:t>连乘初始向量</a:t>
            </a:r>
            <a:r>
              <a:rPr lang="zh-CN" altLang="en-US" sz="2600" dirty="0">
                <a:latin typeface="等线" panose="02010600030101010101" pitchFamily="2" charset="-122"/>
                <a:ea typeface="等线" panose="02010600030101010101" pitchFamily="2" charset="-122"/>
              </a:rPr>
              <a:t> </a:t>
            </a:r>
            <a:r>
              <a:rPr lang="en-US" sz="2600" dirty="0">
                <a:latin typeface="等线" panose="02010600030101010101" pitchFamily="2" charset="-122"/>
                <a:ea typeface="等线" panose="02010600030101010101" pitchFamily="2" charset="-122"/>
              </a:rPr>
              <a:t>R</a:t>
            </a:r>
            <a:r>
              <a:rPr lang="en-US" altLang="zh-CN" sz="2600" baseline="-25000" dirty="0">
                <a:latin typeface="等线" panose="02010600030101010101" pitchFamily="2" charset="-122"/>
                <a:ea typeface="等线" panose="02010600030101010101" pitchFamily="2" charset="-122"/>
              </a:rPr>
              <a:t>0</a:t>
            </a:r>
            <a:r>
              <a:rPr lang="zh-CN" altLang="en-US" sz="2600" dirty="0">
                <a:latin typeface="等线" panose="02010600030101010101" pitchFamily="2" charset="-122"/>
                <a:ea typeface="等线" panose="02010600030101010101" pitchFamily="2" charset="-122"/>
              </a:rPr>
              <a:t> </a:t>
            </a:r>
            <a:r>
              <a:rPr lang="ja-JP" altLang="en-US" sz="2600">
                <a:latin typeface="等线" panose="02010600030101010101" pitchFamily="2" charset="-122"/>
                <a:ea typeface="等线" panose="02010600030101010101" pitchFamily="2" charset="-122"/>
              </a:rPr>
              <a:t>得到向量序列</a:t>
            </a:r>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最后得到极限向量</a:t>
            </a:r>
            <a:r>
              <a:rPr lang="en-GB" altLang="ja-JP" sz="2600" dirty="0">
                <a:latin typeface="等线" panose="02010600030101010101" pitchFamily="2" charset="-122"/>
                <a:ea typeface="等线" panose="02010600030101010101" pitchFamily="2" charset="-122"/>
              </a:rPr>
              <a:t>		</a:t>
            </a:r>
            <a:r>
              <a:rPr lang="zh-CN" altLang="en-US" sz="2600" dirty="0">
                <a:latin typeface="等线" panose="02010600030101010101" pitchFamily="2" charset="-122"/>
                <a:ea typeface="等线" panose="02010600030101010101" pitchFamily="2" charset="-122"/>
              </a:rPr>
              <a:t>   </a:t>
            </a:r>
            <a:r>
              <a:rPr lang="ja-JP" altLang="en-US" sz="2600">
                <a:latin typeface="等线" panose="02010600030101010101" pitchFamily="2" charset="-122"/>
                <a:ea typeface="等线" panose="02010600030101010101" pitchFamily="2" charset="-122"/>
              </a:rPr>
              <a:t>即有向图的</a:t>
            </a:r>
            <a:r>
              <a:rPr lang="en-US" altLang="zh-CN"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值</a:t>
            </a:r>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一般的有向图未必满足强连通且非周期性的条件</a:t>
            </a:r>
            <a:r>
              <a:rPr lang="zh-CN" altLang="en-US" sz="2600" dirty="0">
                <a:latin typeface="等线" panose="02010600030101010101" pitchFamily="2" charset="-122"/>
                <a:ea typeface="等线" panose="02010600030101010101" pitchFamily="2" charset="-122"/>
              </a:rPr>
              <a:t>。</a:t>
            </a:r>
            <a:r>
              <a:rPr lang="ja-JP" altLang="en-US" sz="2600">
                <a:latin typeface="等线" panose="02010600030101010101" pitchFamily="2" charset="-122"/>
                <a:ea typeface="等线" panose="02010600030101010101" pitchFamily="2" charset="-122"/>
              </a:rPr>
              <a:t>所以</a:t>
            </a:r>
            <a:r>
              <a:rPr lang="en-US" sz="2600" dirty="0">
                <a:latin typeface="等线" panose="02010600030101010101" pitchFamily="2" charset="-122"/>
                <a:ea typeface="等线" panose="02010600030101010101" pitchFamily="2" charset="-122"/>
              </a:rPr>
              <a:t>PageRank </a:t>
            </a:r>
            <a:r>
              <a:rPr lang="ja-JP" altLang="en-US" sz="2600">
                <a:latin typeface="等线" panose="02010600030101010101" pitchFamily="2" charset="-122"/>
                <a:ea typeface="等线" panose="02010600030101010101" pitchFamily="2" charset="-122"/>
              </a:rPr>
              <a:t>的基本定义不适用。</a:t>
            </a:r>
            <a:endParaRPr lang="en-US" sz="2600" dirty="0">
              <a:latin typeface="等线" panose="02010600030101010101" pitchFamily="2" charset="-122"/>
              <a:ea typeface="等线" panose="02010600030101010101" pitchFamily="2" charset="-122"/>
            </a:endParaRPr>
          </a:p>
        </p:txBody>
      </p:sp>
      <p:pic>
        <p:nvPicPr>
          <p:cNvPr id="7" name="Picture 6"/>
          <p:cNvPicPr>
            <a:picLocks noChangeAspect="1"/>
          </p:cNvPicPr>
          <p:nvPr/>
        </p:nvPicPr>
        <p:blipFill>
          <a:blip r:embed="rId1"/>
          <a:stretch>
            <a:fillRect/>
          </a:stretch>
        </p:blipFill>
        <p:spPr>
          <a:xfrm>
            <a:off x="3849130" y="4132980"/>
            <a:ext cx="1676400" cy="1574800"/>
          </a:xfrm>
          <a:prstGeom prst="rect">
            <a:avLst/>
          </a:prstGeom>
        </p:spPr>
      </p:pic>
      <p:pic>
        <p:nvPicPr>
          <p:cNvPr id="4" name="Picture 3"/>
          <p:cNvPicPr>
            <a:picLocks noChangeAspect="1"/>
          </p:cNvPicPr>
          <p:nvPr/>
        </p:nvPicPr>
        <p:blipFill rotWithShape="1">
          <a:blip r:embed="rId2"/>
          <a:srcRect t="4278" b="6514"/>
          <a:stretch>
            <a:fillRect/>
          </a:stretch>
        </p:blipFill>
        <p:spPr>
          <a:xfrm>
            <a:off x="2197100" y="2680188"/>
            <a:ext cx="7797800" cy="157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下图的有向图的转移矩阵</a:t>
            </a:r>
            <a:r>
              <a:rPr lang="en-GB" altLang="ja-JP"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是 </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718129" y="3105150"/>
            <a:ext cx="3644900" cy="2463800"/>
          </a:xfrm>
          <a:prstGeom prst="rect">
            <a:avLst/>
          </a:prstGeom>
        </p:spPr>
      </p:pic>
      <p:pic>
        <p:nvPicPr>
          <p:cNvPr id="4" name="Picture 3"/>
          <p:cNvPicPr>
            <a:picLocks noChangeAspect="1"/>
          </p:cNvPicPr>
          <p:nvPr/>
        </p:nvPicPr>
        <p:blipFill>
          <a:blip r:embed="rId2"/>
          <a:stretch>
            <a:fillRect/>
          </a:stretch>
        </p:blipFill>
        <p:spPr>
          <a:xfrm>
            <a:off x="6422571" y="3438979"/>
            <a:ext cx="3200400" cy="1816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这时</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不是一个随机矩阵，因为随机矩阵要求每一列的元素之和是</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，这里第</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列的和是</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，不是</a:t>
            </a:r>
            <a:r>
              <a:rPr lang="en-US" altLang="ja-JP" dirty="0">
                <a:latin typeface="等线" panose="02010600030101010101" pitchFamily="2" charset="-122"/>
                <a:ea typeface="等线" panose="02010600030101010101" pitchFamily="2" charset="-122"/>
              </a:rPr>
              <a:t>1</a:t>
            </a:r>
            <a:endParaRPr lang="en-US"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如果仍然计算在各个时刻的各个结点的概率分布，就会得到如下结果</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可以看到，随着时间推移，访问各个结点的概率皆变为</a:t>
            </a:r>
            <a:r>
              <a:rPr lang="en-US" altLang="ja-JP" dirty="0">
                <a:latin typeface="等线" panose="02010600030101010101" pitchFamily="2" charset="-122"/>
                <a:ea typeface="等线" panose="02010600030101010101" pitchFamily="2" charset="-122"/>
              </a:rPr>
              <a:t>0</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2743200" y="3829050"/>
            <a:ext cx="6705600" cy="1955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一般定义的想法是在基本定义的基础上导入平滑项</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给定一个含有</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个结点</a:t>
            </a:r>
            <a:r>
              <a:rPr lang="en-US" dirty="0">
                <a:latin typeface="等线" panose="02010600030101010101" pitchFamily="2" charset="-122"/>
                <a:ea typeface="等线" panose="02010600030101010101" pitchFamily="2" charset="-122"/>
              </a:rPr>
              <a:t>v</a:t>
            </a:r>
            <a:r>
              <a:rPr lang="en-US" baseline="-25000" dirty="0">
                <a:latin typeface="等线" panose="02010600030101010101" pitchFamily="2" charset="-122"/>
                <a:ea typeface="等线" panose="02010600030101010101" pitchFamily="2" charset="-122"/>
              </a:rPr>
              <a:t>i</a:t>
            </a:r>
            <a:r>
              <a:rPr lang="en-US" dirty="0">
                <a:latin typeface="等线" panose="02010600030101010101" pitchFamily="2" charset="-122"/>
                <a:ea typeface="等线" panose="02010600030101010101" pitchFamily="2" charset="-122"/>
              </a:rPr>
              <a:t>, </a:t>
            </a:r>
            <a:r>
              <a:rPr lang="en-US" dirty="0" err="1">
                <a:latin typeface="等线" panose="02010600030101010101" pitchFamily="2" charset="-122"/>
                <a:ea typeface="等线" panose="02010600030101010101" pitchFamily="2" charset="-122"/>
              </a:rPr>
              <a:t>i</a:t>
            </a:r>
            <a:r>
              <a:rPr lang="en-US" dirty="0">
                <a:latin typeface="等线" panose="02010600030101010101" pitchFamily="2" charset="-122"/>
                <a:ea typeface="等线" panose="02010600030101010101" pitchFamily="2" charset="-122"/>
              </a:rPr>
              <a:t>=1,2,… ,n，</a:t>
            </a:r>
            <a:r>
              <a:rPr lang="ja-JP" altLang="en-US">
                <a:latin typeface="等线" panose="02010600030101010101" pitchFamily="2" charset="-122"/>
                <a:ea typeface="等线" panose="02010600030101010101" pitchFamily="2" charset="-122"/>
              </a:rPr>
              <a:t>的任意有向图</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假设考虑一个在图上 随机游走模型，即一阶马尔可夫链，其转移矩阵是</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从一个结点到其连出的所有结点的转移概率相等。</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这个马尔可夫链未必具有平稳分布</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假设考虑另一个完全随机游走的模型，其转移矩阵的元素全部为</a:t>
            </a:r>
            <a:r>
              <a:rPr lang="en-US" altLang="ja-JP" dirty="0">
                <a:latin typeface="等线" panose="02010600030101010101" pitchFamily="2" charset="-122"/>
                <a:ea typeface="等线" panose="02010600030101010101" pitchFamily="2" charset="-122"/>
              </a:rPr>
              <a:t>1/</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也就是说从任意一个结点到任意一个结点的转移概率都是</a:t>
            </a:r>
            <a:r>
              <a:rPr lang="en-US" altLang="ja-JP" dirty="0">
                <a:latin typeface="等线" panose="02010600030101010101" pitchFamily="2" charset="-122"/>
                <a:ea typeface="等线" panose="02010600030101010101" pitchFamily="2" charset="-122"/>
              </a:rPr>
              <a:t>1/</a:t>
            </a:r>
            <a:r>
              <a:rPr lang="en-US" dirty="0">
                <a:latin typeface="等线" panose="02010600030101010101" pitchFamily="2" charset="-122"/>
                <a:ea typeface="等线" panose="02010600030101010101" pitchFamily="2" charset="-122"/>
              </a:rPr>
              <a:t>n</a:t>
            </a:r>
            <a:endParaRPr lang="en-US"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两个转移矩阵的线性组合又构成一个新的转移矩阵，在其上可以定义一个新的马尔可夫链。</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lnSpcReduction="10000"/>
          </a:bodyPr>
          <a:lstStyle/>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算法的基本想法是在有向图上定义一个随机游走模型，即一阶马尔可夫链，描述随机游走者沿着有向图随机访问各个结点的行为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在一定条件下，极限情况访问每个结点的概率收敛到平稳分布，这时各个结点的平稳概率值就是其</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值，表示结点的重要度。</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是递归定义的，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的计算可以 通过迭代算法进行。</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容易证明这个马尔可夫链一定具有平稳分布，且平稳分布满足</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式中</a:t>
            </a:r>
            <a:r>
              <a:rPr lang="en-US" dirty="0">
                <a:latin typeface="等线" panose="02010600030101010101" pitchFamily="2" charset="-122"/>
                <a:ea typeface="等线" panose="02010600030101010101" pitchFamily="2" charset="-122"/>
              </a:rPr>
              <a:t>d(0</a:t>
            </a:r>
            <a:r>
              <a:rPr lang="en-US" altLang="ja-JP" dirty="0">
                <a:latin typeface="等线" panose="02010600030101010101" pitchFamily="2" charset="-122"/>
                <a:ea typeface="等线" panose="02010600030101010101" pitchFamily="2" charset="-122"/>
              </a:rPr>
              <a:t>≤</a:t>
            </a:r>
            <a:r>
              <a:rPr lang="en-US" dirty="0">
                <a:latin typeface="等线" panose="02010600030101010101" pitchFamily="2" charset="-122"/>
                <a:ea typeface="等线" panose="02010600030101010101" pitchFamily="2" charset="-122"/>
              </a:rPr>
              <a:t>d</a:t>
            </a:r>
            <a:r>
              <a:rPr lang="en-US" altLang="ja-JP" dirty="0">
                <a:latin typeface="等线" panose="02010600030101010101" pitchFamily="2" charset="-122"/>
                <a:ea typeface="等线" panose="02010600030101010101" pitchFamily="2" charset="-122"/>
              </a:rPr>
              <a:t> ≤ 1</a:t>
            </a:r>
            <a:r>
              <a:rPr lang="ja-JP" altLang="en-US">
                <a:latin typeface="等线" panose="02010600030101010101" pitchFamily="2" charset="-122"/>
                <a:ea typeface="等线" panose="02010600030101010101" pitchFamily="2" charset="-122"/>
              </a:rPr>
              <a:t>）是系数，称为阻尼因子（</a:t>
            </a:r>
            <a:r>
              <a:rPr lang="en-US" dirty="0">
                <a:latin typeface="等线" panose="02010600030101010101" pitchFamily="2" charset="-122"/>
                <a:ea typeface="等线" panose="02010600030101010101" pitchFamily="2" charset="-122"/>
              </a:rPr>
              <a:t>damping factor)</a:t>
            </a:r>
            <a:endParaRPr lang="en-US"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是</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维向量</a:t>
            </a:r>
            <a:endParaRPr lang="en-GB" altLang="ja-JP"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是所有分量为</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维向量</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表示的就是有向图的一般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表示结点</a:t>
            </a:r>
            <a:r>
              <a:rPr lang="en-US" altLang="ja-JP" dirty="0">
                <a:latin typeface="等线" panose="02010600030101010101" pitchFamily="2" charset="-122"/>
                <a:ea typeface="等线" panose="02010600030101010101" pitchFamily="2" charset="-122"/>
              </a:rPr>
              <a:t>v</a:t>
            </a:r>
            <a:r>
              <a:rPr lang="en-US" altLang="ja-JP" baseline="-25000" dirty="0">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1136652" y="4944837"/>
            <a:ext cx="317500" cy="266700"/>
          </a:xfrm>
          <a:prstGeom prst="rect">
            <a:avLst/>
          </a:prstGeom>
        </p:spPr>
      </p:pic>
      <p:pic>
        <p:nvPicPr>
          <p:cNvPr id="6" name="Picture 5"/>
          <p:cNvPicPr>
            <a:picLocks noChangeAspect="1"/>
          </p:cNvPicPr>
          <p:nvPr/>
        </p:nvPicPr>
        <p:blipFill>
          <a:blip r:embed="rId2"/>
          <a:stretch>
            <a:fillRect/>
          </a:stretch>
        </p:blipFill>
        <p:spPr>
          <a:xfrm>
            <a:off x="7440386" y="4559983"/>
            <a:ext cx="1917700" cy="1943100"/>
          </a:xfrm>
          <a:prstGeom prst="rect">
            <a:avLst/>
          </a:prstGeom>
        </p:spPr>
      </p:pic>
      <p:pic>
        <p:nvPicPr>
          <p:cNvPr id="7" name="Picture 6"/>
          <p:cNvPicPr>
            <a:picLocks noChangeAspect="1"/>
          </p:cNvPicPr>
          <p:nvPr/>
        </p:nvPicPr>
        <p:blipFill>
          <a:blip r:embed="rId3"/>
          <a:stretch>
            <a:fillRect/>
          </a:stretch>
        </p:blipFill>
        <p:spPr>
          <a:xfrm>
            <a:off x="1136652" y="5834463"/>
            <a:ext cx="2336800" cy="469900"/>
          </a:xfrm>
          <a:prstGeom prst="rect">
            <a:avLst/>
          </a:prstGeom>
        </p:spPr>
      </p:pic>
      <p:pic>
        <p:nvPicPr>
          <p:cNvPr id="8" name="Picture 7"/>
          <p:cNvPicPr>
            <a:picLocks noChangeAspect="1"/>
          </p:cNvPicPr>
          <p:nvPr/>
        </p:nvPicPr>
        <p:blipFill>
          <a:blip r:embed="rId4"/>
          <a:stretch>
            <a:fillRect/>
          </a:stretch>
        </p:blipFill>
        <p:spPr>
          <a:xfrm>
            <a:off x="3473452" y="2872582"/>
            <a:ext cx="6248400" cy="736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式（</a:t>
            </a:r>
            <a:r>
              <a:rPr lang="en-US" altLang="ja-JP" dirty="0">
                <a:latin typeface="等线" panose="02010600030101010101" pitchFamily="2" charset="-122"/>
                <a:ea typeface="等线" panose="02010600030101010101" pitchFamily="2" charset="-122"/>
              </a:rPr>
              <a:t>21.10</a:t>
            </a:r>
            <a:r>
              <a:rPr lang="ja-JP" altLang="en-US">
                <a:latin typeface="等线" panose="02010600030101010101" pitchFamily="2" charset="-122"/>
                <a:ea typeface="等线" panose="02010600030101010101" pitchFamily="2" charset="-122"/>
              </a:rPr>
              <a:t>）中第一项表示（状态分布是平稳分布时）依照转移矩阵</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访问各个结 点的概率，第二项表示完全随机访问各个结点的概率</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阻尼因子</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取值由经验决定</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例如</a:t>
            </a:r>
            <a:r>
              <a:rPr lang="en-US" dirty="0">
                <a:latin typeface="等线" panose="02010600030101010101" pitchFamily="2" charset="-122"/>
                <a:ea typeface="等线" panose="02010600030101010101" pitchFamily="2" charset="-122"/>
              </a:rPr>
              <a:t>d=0.85。</a:t>
            </a:r>
            <a:r>
              <a:rPr lang="ja-JP" altLang="en-US">
                <a:latin typeface="等线" panose="02010600030101010101" pitchFamily="2" charset="-122"/>
                <a:ea typeface="等线" panose="02010600030101010101" pitchFamily="2" charset="-122"/>
              </a:rPr>
              <a:t>当</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接近</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时，随机游走主要依照转移矩阵</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进行</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当</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接近</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时， 随机游走主要以等概率随机访问各个结点。 </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可以由式（</a:t>
            </a:r>
            <a:r>
              <a:rPr lang="en-US" altLang="ja-JP" dirty="0">
                <a:latin typeface="等线" panose="02010600030101010101" pitchFamily="2" charset="-122"/>
                <a:ea typeface="等线" panose="02010600030101010101" pitchFamily="2" charset="-122"/>
              </a:rPr>
              <a:t>21.10)</a:t>
            </a:r>
            <a:r>
              <a:rPr lang="ja-JP" altLang="en-US">
                <a:latin typeface="等线" panose="02010600030101010101" pitchFamily="2" charset="-122"/>
                <a:ea typeface="等线" panose="02010600030101010101" pitchFamily="2" charset="-122"/>
              </a:rPr>
              <a:t>写出每个结点的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这是一般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的定义</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第二项称为平滑项，由于采用平滑项，所有结点的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值都不会为</a:t>
            </a:r>
            <a:r>
              <a:rPr lang="en-US" altLang="zh-CN"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，具有以下性质： </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7" name="Picture 6"/>
          <p:cNvPicPr>
            <a:picLocks noChangeAspect="1"/>
          </p:cNvPicPr>
          <p:nvPr/>
        </p:nvPicPr>
        <p:blipFill>
          <a:blip r:embed="rId1"/>
          <a:stretch>
            <a:fillRect/>
          </a:stretch>
        </p:blipFill>
        <p:spPr>
          <a:xfrm rot="5400000">
            <a:off x="7243338" y="3298291"/>
            <a:ext cx="307974" cy="261418"/>
          </a:xfrm>
          <a:prstGeom prst="rect">
            <a:avLst/>
          </a:prstGeom>
        </p:spPr>
      </p:pic>
      <p:grpSp>
        <p:nvGrpSpPr>
          <p:cNvPr id="9" name="Group 8"/>
          <p:cNvGrpSpPr/>
          <p:nvPr/>
        </p:nvGrpSpPr>
        <p:grpSpPr>
          <a:xfrm>
            <a:off x="2971800" y="2863850"/>
            <a:ext cx="6248400" cy="1130300"/>
            <a:chOff x="2971800" y="2863850"/>
            <a:chExt cx="6248400" cy="1130300"/>
          </a:xfrm>
        </p:grpSpPr>
        <p:pic>
          <p:nvPicPr>
            <p:cNvPr id="3" name="Picture 2"/>
            <p:cNvPicPr>
              <a:picLocks noChangeAspect="1"/>
            </p:cNvPicPr>
            <p:nvPr/>
          </p:nvPicPr>
          <p:blipFill>
            <a:blip r:embed="rId2"/>
            <a:stretch>
              <a:fillRect/>
            </a:stretch>
          </p:blipFill>
          <p:spPr>
            <a:xfrm>
              <a:off x="2971800" y="2863850"/>
              <a:ext cx="6248400" cy="1130300"/>
            </a:xfrm>
            <a:prstGeom prst="rect">
              <a:avLst/>
            </a:prstGeom>
          </p:spPr>
        </p:pic>
        <p:pic>
          <p:nvPicPr>
            <p:cNvPr id="4" name="Picture 3"/>
            <p:cNvPicPr>
              <a:picLocks noChangeAspect="1"/>
            </p:cNvPicPr>
            <p:nvPr/>
          </p:nvPicPr>
          <p:blipFill>
            <a:blip r:embed="rId1"/>
            <a:stretch>
              <a:fillRect/>
            </a:stretch>
          </p:blipFill>
          <p:spPr>
            <a:xfrm>
              <a:off x="7030764" y="3582987"/>
              <a:ext cx="781050" cy="411163"/>
            </a:xfrm>
            <a:prstGeom prst="rect">
              <a:avLst/>
            </a:prstGeom>
          </p:spPr>
        </p:pic>
        <p:pic>
          <p:nvPicPr>
            <p:cNvPr id="6" name="Picture 5"/>
            <p:cNvPicPr>
              <a:picLocks noChangeAspect="1"/>
            </p:cNvPicPr>
            <p:nvPr/>
          </p:nvPicPr>
          <p:blipFill>
            <a:blip r:embed="rId1"/>
            <a:stretch>
              <a:fillRect/>
            </a:stretch>
          </p:blipFill>
          <p:spPr>
            <a:xfrm>
              <a:off x="7955674" y="2863850"/>
              <a:ext cx="781050" cy="411163"/>
            </a:xfrm>
            <a:prstGeom prst="rect">
              <a:avLst/>
            </a:prstGeom>
          </p:spPr>
        </p:pic>
        <p:pic>
          <p:nvPicPr>
            <p:cNvPr id="8" name="Picture 7"/>
            <p:cNvPicPr>
              <a:picLocks noChangeAspect="1"/>
            </p:cNvPicPr>
            <p:nvPr/>
          </p:nvPicPr>
          <p:blipFill>
            <a:blip r:embed="rId1"/>
            <a:stretch>
              <a:fillRect/>
            </a:stretch>
          </p:blipFill>
          <p:spPr>
            <a:xfrm rot="5400000">
              <a:off x="7447658" y="3559053"/>
              <a:ext cx="307974" cy="261418"/>
            </a:xfrm>
            <a:prstGeom prst="rect">
              <a:avLst/>
            </a:prstGeom>
          </p:spPr>
        </p:pic>
      </p:grpSp>
      <p:pic>
        <p:nvPicPr>
          <p:cNvPr id="11" name="Picture 10"/>
          <p:cNvPicPr>
            <a:picLocks noChangeAspect="1"/>
          </p:cNvPicPr>
          <p:nvPr/>
        </p:nvPicPr>
        <p:blipFill>
          <a:blip r:embed="rId3"/>
          <a:stretch>
            <a:fillRect/>
          </a:stretch>
        </p:blipFill>
        <p:spPr>
          <a:xfrm>
            <a:off x="4578350" y="5100113"/>
            <a:ext cx="3035300" cy="1206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grpSp>
        <p:nvGrpSpPr>
          <p:cNvPr id="10" name="Group 9"/>
          <p:cNvGrpSpPr/>
          <p:nvPr/>
        </p:nvGrpSpPr>
        <p:grpSpPr>
          <a:xfrm>
            <a:off x="1606550" y="2213143"/>
            <a:ext cx="8978900" cy="3956676"/>
            <a:chOff x="1606550" y="2213143"/>
            <a:chExt cx="8978900" cy="3956676"/>
          </a:xfrm>
        </p:grpSpPr>
        <p:pic>
          <p:nvPicPr>
            <p:cNvPr id="3" name="Picture 2"/>
            <p:cNvPicPr>
              <a:picLocks noChangeAspect="1"/>
            </p:cNvPicPr>
            <p:nvPr/>
          </p:nvPicPr>
          <p:blipFill>
            <a:blip r:embed="rId1"/>
            <a:stretch>
              <a:fillRect/>
            </a:stretch>
          </p:blipFill>
          <p:spPr>
            <a:xfrm>
              <a:off x="1606550" y="2283619"/>
              <a:ext cx="8978900" cy="3886200"/>
            </a:xfrm>
            <a:prstGeom prst="rect">
              <a:avLst/>
            </a:prstGeom>
          </p:spPr>
        </p:pic>
        <p:pic>
          <p:nvPicPr>
            <p:cNvPr id="4" name="Picture 3"/>
            <p:cNvPicPr>
              <a:picLocks noChangeAspect="1"/>
            </p:cNvPicPr>
            <p:nvPr/>
          </p:nvPicPr>
          <p:blipFill>
            <a:blip r:embed="rId2"/>
            <a:stretch>
              <a:fillRect/>
            </a:stretch>
          </p:blipFill>
          <p:spPr>
            <a:xfrm>
              <a:off x="2641600" y="2213143"/>
              <a:ext cx="671443" cy="134869"/>
            </a:xfrm>
            <a:prstGeom prst="rect">
              <a:avLst/>
            </a:prstGeom>
          </p:spPr>
        </p:pic>
        <p:pic>
          <p:nvPicPr>
            <p:cNvPr id="6" name="Picture 5"/>
            <p:cNvPicPr>
              <a:picLocks noChangeAspect="1"/>
            </p:cNvPicPr>
            <p:nvPr/>
          </p:nvPicPr>
          <p:blipFill>
            <a:blip r:embed="rId2"/>
            <a:stretch>
              <a:fillRect/>
            </a:stretch>
          </p:blipFill>
          <p:spPr>
            <a:xfrm rot="5400000">
              <a:off x="3048947" y="2412844"/>
              <a:ext cx="357981" cy="99532"/>
            </a:xfrm>
            <a:prstGeom prst="rect">
              <a:avLst/>
            </a:prstGeom>
          </p:spPr>
        </p:pic>
        <p:pic>
          <p:nvPicPr>
            <p:cNvPr id="7" name="Picture 6"/>
            <p:cNvPicPr>
              <a:picLocks noChangeAspect="1"/>
            </p:cNvPicPr>
            <p:nvPr/>
          </p:nvPicPr>
          <p:blipFill>
            <a:blip r:embed="rId2"/>
            <a:stretch>
              <a:fillRect/>
            </a:stretch>
          </p:blipFill>
          <p:spPr>
            <a:xfrm>
              <a:off x="2825586" y="2508945"/>
              <a:ext cx="357981" cy="132656"/>
            </a:xfrm>
            <a:prstGeom prst="rect">
              <a:avLst/>
            </a:prstGeom>
          </p:spPr>
        </p:pic>
        <p:pic>
          <p:nvPicPr>
            <p:cNvPr id="8" name="Picture 7"/>
            <p:cNvPicPr>
              <a:picLocks noChangeAspect="1"/>
            </p:cNvPicPr>
            <p:nvPr/>
          </p:nvPicPr>
          <p:blipFill>
            <a:blip r:embed="rId2"/>
            <a:stretch>
              <a:fillRect/>
            </a:stretch>
          </p:blipFill>
          <p:spPr>
            <a:xfrm rot="5400000">
              <a:off x="2502692" y="2412845"/>
              <a:ext cx="357981" cy="99532"/>
            </a:xfrm>
            <a:prstGeom prst="rect">
              <a:avLst/>
            </a:prstGeom>
          </p:spPr>
        </p:pic>
        <p:pic>
          <p:nvPicPr>
            <p:cNvPr id="9" name="Picture 8"/>
            <p:cNvPicPr>
              <a:picLocks noChangeAspect="1"/>
            </p:cNvPicPr>
            <p:nvPr/>
          </p:nvPicPr>
          <p:blipFill>
            <a:blip r:embed="rId2"/>
            <a:stretch>
              <a:fillRect/>
            </a:stretch>
          </p:blipFill>
          <p:spPr>
            <a:xfrm rot="5400000">
              <a:off x="2980127" y="2299855"/>
              <a:ext cx="72723" cy="169037"/>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sz="2600">
                <a:latin typeface="等线" panose="02010600030101010101" pitchFamily="2" charset="-122"/>
                <a:ea typeface="等线" panose="02010600030101010101" pitchFamily="2" charset="-122"/>
              </a:rPr>
              <a:t>一般</a:t>
            </a:r>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的定义意味着互联网浏览者，按照以下方法在网上随机游走：</a:t>
            </a:r>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在任意一个网页上，浏览者或者以概率</a:t>
            </a:r>
            <a:r>
              <a:rPr lang="en-US" sz="2600" dirty="0">
                <a:latin typeface="等线" panose="02010600030101010101" pitchFamily="2" charset="-122"/>
                <a:ea typeface="等线" panose="02010600030101010101" pitchFamily="2" charset="-122"/>
              </a:rPr>
              <a:t>d</a:t>
            </a:r>
            <a:r>
              <a:rPr lang="ja-JP" altLang="en-US" sz="2600">
                <a:latin typeface="等线" panose="02010600030101010101" pitchFamily="2" charset="-122"/>
                <a:ea typeface="等线" panose="02010600030101010101" pitchFamily="2" charset="-122"/>
              </a:rPr>
              <a:t>决定按照超链接随机跳转，这时以等概率从连接出去的超链接跳转到下一个网页</a:t>
            </a:r>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或者以概率（</a:t>
            </a:r>
            <a:r>
              <a:rPr lang="en-US" altLang="ja-JP" sz="2600" dirty="0">
                <a:latin typeface="等线" panose="02010600030101010101" pitchFamily="2" charset="-122"/>
                <a:ea typeface="等线" panose="02010600030101010101" pitchFamily="2" charset="-122"/>
              </a:rPr>
              <a:t>1</a:t>
            </a:r>
            <a:r>
              <a:rPr lang="en-US" altLang="zh-CN" sz="2600" dirty="0">
                <a:latin typeface="等线" panose="02010600030101010101" pitchFamily="2" charset="-122"/>
                <a:ea typeface="等线" panose="02010600030101010101" pitchFamily="2" charset="-122"/>
              </a:rPr>
              <a:t>-</a:t>
            </a:r>
            <a:r>
              <a:rPr lang="en-US" sz="2600" dirty="0">
                <a:latin typeface="等线" panose="02010600030101010101" pitchFamily="2" charset="-122"/>
                <a:ea typeface="等线" panose="02010600030101010101" pitchFamily="2" charset="-122"/>
              </a:rPr>
              <a:t>d)</a:t>
            </a:r>
            <a:r>
              <a:rPr lang="ja-JP" altLang="en-US" sz="2600">
                <a:latin typeface="等线" panose="02010600030101010101" pitchFamily="2" charset="-122"/>
                <a:ea typeface="等线" panose="02010600030101010101" pitchFamily="2" charset="-122"/>
              </a:rPr>
              <a:t>决定完全随机跳转，这时以等概率</a:t>
            </a:r>
            <a:r>
              <a:rPr lang="en-US" altLang="ja-JP" sz="2600" dirty="0">
                <a:latin typeface="等线" panose="02010600030101010101" pitchFamily="2" charset="-122"/>
                <a:ea typeface="等线" panose="02010600030101010101" pitchFamily="2" charset="-122"/>
              </a:rPr>
              <a:t>1/</a:t>
            </a:r>
            <a:r>
              <a:rPr lang="en-US" sz="2600" dirty="0">
                <a:latin typeface="等线" panose="02010600030101010101" pitchFamily="2" charset="-122"/>
                <a:ea typeface="等线" panose="02010600030101010101" pitchFamily="2" charset="-122"/>
              </a:rPr>
              <a:t>n</a:t>
            </a:r>
            <a:r>
              <a:rPr lang="ja-JP" altLang="en-US" sz="2600">
                <a:latin typeface="等线" panose="02010600030101010101" pitchFamily="2" charset="-122"/>
                <a:ea typeface="等线" panose="02010600030101010101" pitchFamily="2" charset="-122"/>
              </a:rPr>
              <a:t>跳转到任意一个网页</a:t>
            </a:r>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第二个机制保证从没有连接出去的超链接的网页也可以跳转出。这样可以保证平稳分布，即一般</a:t>
            </a:r>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的存在，因而一般</a:t>
            </a:r>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适用于任何结构的网络。 </a:t>
            </a:r>
            <a:endParaRPr lang="en-US" sz="2600" dirty="0">
              <a:latin typeface="等线" panose="02010600030101010101" pitchFamily="2" charset="-122"/>
              <a:ea typeface="等线"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的计算</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迭代算法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给定一个含有</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个结点的有向图，转移矩阵为</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有向图的一般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由迭代公式 </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的极限向量</a:t>
            </a:r>
            <a:r>
              <a:rPr lang="en-US" altLang="zh-CN"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确定</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的迭代算法，就是按照这个一般定义进行迭代，直至收敛</a:t>
            </a:r>
            <a:endParaRPr lang="en-US" dirty="0">
              <a:latin typeface="等线" panose="02010600030101010101" pitchFamily="2" charset="-122"/>
              <a:ea typeface="等线" panose="02010600030101010101" pitchFamily="2" charset="-122"/>
            </a:endParaRPr>
          </a:p>
        </p:txBody>
      </p:sp>
      <p:grpSp>
        <p:nvGrpSpPr>
          <p:cNvPr id="8" name="Group 7"/>
          <p:cNvGrpSpPr/>
          <p:nvPr/>
        </p:nvGrpSpPr>
        <p:grpSpPr>
          <a:xfrm>
            <a:off x="4667250" y="3079750"/>
            <a:ext cx="2857500" cy="698500"/>
            <a:chOff x="4667250" y="3079750"/>
            <a:chExt cx="2857500" cy="698500"/>
          </a:xfrm>
        </p:grpSpPr>
        <p:pic>
          <p:nvPicPr>
            <p:cNvPr id="4" name="Picture 3"/>
            <p:cNvPicPr>
              <a:picLocks noChangeAspect="1"/>
            </p:cNvPicPr>
            <p:nvPr/>
          </p:nvPicPr>
          <p:blipFill>
            <a:blip r:embed="rId1"/>
            <a:stretch>
              <a:fillRect/>
            </a:stretch>
          </p:blipFill>
          <p:spPr>
            <a:xfrm>
              <a:off x="4667250" y="3079750"/>
              <a:ext cx="2857500" cy="698500"/>
            </a:xfrm>
            <a:prstGeom prst="rect">
              <a:avLst/>
            </a:prstGeom>
          </p:spPr>
        </p:pic>
        <p:pic>
          <p:nvPicPr>
            <p:cNvPr id="6" name="Picture 5"/>
            <p:cNvPicPr>
              <a:picLocks noChangeAspect="1"/>
            </p:cNvPicPr>
            <p:nvPr/>
          </p:nvPicPr>
          <p:blipFill>
            <a:blip r:embed="rId2"/>
            <a:stretch>
              <a:fillRect/>
            </a:stretch>
          </p:blipFill>
          <p:spPr>
            <a:xfrm>
              <a:off x="5481638" y="3540125"/>
              <a:ext cx="742950" cy="238125"/>
            </a:xfrm>
            <a:prstGeom prst="rect">
              <a:avLst/>
            </a:prstGeom>
          </p:spPr>
        </p:pic>
        <p:pic>
          <p:nvPicPr>
            <p:cNvPr id="7" name="Picture 6"/>
            <p:cNvPicPr>
              <a:picLocks noChangeAspect="1"/>
            </p:cNvPicPr>
            <p:nvPr/>
          </p:nvPicPr>
          <p:blipFill>
            <a:blip r:embed="rId2"/>
            <a:stretch>
              <a:fillRect/>
            </a:stretch>
          </p:blipFill>
          <p:spPr>
            <a:xfrm>
              <a:off x="5660926" y="3130550"/>
              <a:ext cx="742950" cy="238125"/>
            </a:xfrm>
            <a:prstGeom prst="rect">
              <a:avLst/>
            </a:prstGeom>
          </p:spPr>
        </p:pic>
      </p:grpSp>
      <p:pic>
        <p:nvPicPr>
          <p:cNvPr id="9" name="Picture 8"/>
          <p:cNvPicPr>
            <a:picLocks noChangeAspect="1"/>
          </p:cNvPicPr>
          <p:nvPr/>
        </p:nvPicPr>
        <p:blipFill>
          <a:blip r:embed="rId3"/>
          <a:stretch>
            <a:fillRect/>
          </a:stretch>
        </p:blipFill>
        <p:spPr>
          <a:xfrm>
            <a:off x="7850188" y="3162300"/>
            <a:ext cx="977900" cy="533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的迭代算法</a:t>
            </a:r>
            <a:endParaRPr lang="en-US" dirty="0">
              <a:latin typeface="等线" panose="02010600030101010101" pitchFamily="2" charset="-122"/>
              <a:ea typeface="等线" panose="02010600030101010101" pitchFamily="2" charset="-122"/>
            </a:endParaRPr>
          </a:p>
        </p:txBody>
      </p:sp>
      <p:pic>
        <p:nvPicPr>
          <p:cNvPr id="4" name="Content Placeholder 3"/>
          <p:cNvPicPr>
            <a:picLocks noGrp="1" noChangeAspect="1"/>
          </p:cNvPicPr>
          <p:nvPr>
            <p:ph idx="1"/>
          </p:nvPr>
        </p:nvPicPr>
        <p:blipFill>
          <a:blip r:embed="rId1"/>
          <a:stretch>
            <a:fillRect/>
          </a:stretch>
        </p:blipFill>
        <p:spPr>
          <a:xfrm>
            <a:off x="1847850" y="3031331"/>
            <a:ext cx="8496300" cy="28575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图中所示的有向图，取</a:t>
            </a:r>
            <a:r>
              <a:rPr lang="en-US" dirty="0">
                <a:latin typeface="等线" panose="02010600030101010101" pitchFamily="2" charset="-122"/>
                <a:ea typeface="等线" panose="02010600030101010101" pitchFamily="2" charset="-122"/>
              </a:rPr>
              <a:t>d = 0.8，</a:t>
            </a:r>
            <a:r>
              <a:rPr lang="ja-JP" altLang="en-US">
                <a:latin typeface="等线" panose="02010600030101010101" pitchFamily="2" charset="-122"/>
                <a:ea typeface="等线" panose="02010600030101010101" pitchFamily="2" charset="-122"/>
              </a:rPr>
              <a:t>求图的</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p:txBody>
      </p:sp>
      <p:pic>
        <p:nvPicPr>
          <p:cNvPr id="6" name="Picture 5"/>
          <p:cNvPicPr>
            <a:picLocks noChangeAspect="1"/>
          </p:cNvPicPr>
          <p:nvPr/>
        </p:nvPicPr>
        <p:blipFill>
          <a:blip r:embed="rId1"/>
          <a:stretch>
            <a:fillRect/>
          </a:stretch>
        </p:blipFill>
        <p:spPr>
          <a:xfrm>
            <a:off x="4394200" y="3170635"/>
            <a:ext cx="3403600" cy="2692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可得转移矩阵为</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按照式</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21.15</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计算</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008743" y="2900164"/>
            <a:ext cx="3111500" cy="2159000"/>
          </a:xfrm>
          <a:prstGeom prst="rect">
            <a:avLst/>
          </a:prstGeom>
        </p:spPr>
      </p:pic>
      <p:pic>
        <p:nvPicPr>
          <p:cNvPr id="7" name="Picture 6"/>
          <p:cNvPicPr>
            <a:picLocks noChangeAspect="1"/>
          </p:cNvPicPr>
          <p:nvPr/>
        </p:nvPicPr>
        <p:blipFill>
          <a:blip r:embed="rId2"/>
          <a:stretch>
            <a:fillRect/>
          </a:stretch>
        </p:blipFill>
        <p:spPr>
          <a:xfrm>
            <a:off x="4821338" y="2769535"/>
            <a:ext cx="6972300" cy="3987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的定义</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99948"/>
            <a:ext cx="10515600" cy="4351338"/>
          </a:xfrm>
        </p:spPr>
        <p:txBody>
          <a:bodyPr/>
          <a:lstStyle/>
          <a:p>
            <a:r>
              <a:rPr lang="ja-JP" altLang="en-US">
                <a:latin typeface="等线" panose="02010600030101010101" pitchFamily="2" charset="-122"/>
                <a:ea typeface="等线" panose="02010600030101010101" pitchFamily="2" charset="-122"/>
              </a:rPr>
              <a:t>迭代公式为</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令初始向量</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3361481" y="2398713"/>
            <a:ext cx="5181600" cy="1905000"/>
          </a:xfrm>
          <a:prstGeom prst="rect">
            <a:avLst/>
          </a:prstGeom>
        </p:spPr>
      </p:pic>
      <p:pic>
        <p:nvPicPr>
          <p:cNvPr id="4" name="Picture 3"/>
          <p:cNvPicPr>
            <a:picLocks noChangeAspect="1"/>
          </p:cNvPicPr>
          <p:nvPr/>
        </p:nvPicPr>
        <p:blipFill>
          <a:blip r:embed="rId2"/>
          <a:stretch>
            <a:fillRect/>
          </a:stretch>
        </p:blipFill>
        <p:spPr>
          <a:xfrm>
            <a:off x="3177722" y="4418807"/>
            <a:ext cx="1689100" cy="2032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进行迭代</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a:t>
            </a:r>
            <a:endParaRPr lang="en-US" dirty="0">
              <a:latin typeface="等线" panose="02010600030101010101" pitchFamily="2" charset="-122"/>
              <a:ea typeface="等线" panose="02010600030101010101" pitchFamily="2" charset="-122"/>
            </a:endParaRPr>
          </a:p>
        </p:txBody>
      </p:sp>
      <p:grpSp>
        <p:nvGrpSpPr>
          <p:cNvPr id="7" name="Group 6"/>
          <p:cNvGrpSpPr/>
          <p:nvPr/>
        </p:nvGrpSpPr>
        <p:grpSpPr>
          <a:xfrm>
            <a:off x="3014562" y="1820991"/>
            <a:ext cx="7899400" cy="4051300"/>
            <a:chOff x="3175000" y="2283619"/>
            <a:chExt cx="7899400" cy="4051300"/>
          </a:xfrm>
        </p:grpSpPr>
        <p:pic>
          <p:nvPicPr>
            <p:cNvPr id="3" name="Picture 2"/>
            <p:cNvPicPr>
              <a:picLocks noChangeAspect="1"/>
            </p:cNvPicPr>
            <p:nvPr/>
          </p:nvPicPr>
          <p:blipFill>
            <a:blip r:embed="rId1"/>
            <a:stretch>
              <a:fillRect/>
            </a:stretch>
          </p:blipFill>
          <p:spPr>
            <a:xfrm>
              <a:off x="3175000" y="2283619"/>
              <a:ext cx="7899400" cy="4051300"/>
            </a:xfrm>
            <a:prstGeom prst="rect">
              <a:avLst/>
            </a:prstGeom>
          </p:spPr>
        </p:pic>
        <p:pic>
          <p:nvPicPr>
            <p:cNvPr id="4" name="Picture 3"/>
            <p:cNvPicPr>
              <a:picLocks noChangeAspect="1"/>
            </p:cNvPicPr>
            <p:nvPr/>
          </p:nvPicPr>
          <p:blipFill>
            <a:blip r:embed="rId2"/>
            <a:stretch>
              <a:fillRect/>
            </a:stretch>
          </p:blipFill>
          <p:spPr>
            <a:xfrm>
              <a:off x="9772435" y="5602191"/>
              <a:ext cx="801435" cy="224867"/>
            </a:xfrm>
            <a:prstGeom prst="rect">
              <a:avLst/>
            </a:prstGeom>
          </p:spPr>
        </p:pic>
        <p:pic>
          <p:nvPicPr>
            <p:cNvPr id="6" name="Picture 5"/>
            <p:cNvPicPr>
              <a:picLocks noChangeAspect="1"/>
            </p:cNvPicPr>
            <p:nvPr/>
          </p:nvPicPr>
          <p:blipFill>
            <a:blip r:embed="rId2"/>
            <a:stretch>
              <a:fillRect/>
            </a:stretch>
          </p:blipFill>
          <p:spPr>
            <a:xfrm>
              <a:off x="9902423" y="6005604"/>
              <a:ext cx="801435" cy="153150"/>
            </a:xfrm>
            <a:prstGeom prst="rect">
              <a:avLst/>
            </a:prstGeom>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最后得到</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计算结果表明，结点</a:t>
            </a:r>
            <a:r>
              <a:rPr lang="en-GB" altLang="ja-JP" dirty="0">
                <a:latin typeface="等线" panose="02010600030101010101" pitchFamily="2" charset="-122"/>
                <a:ea typeface="等线" panose="02010600030101010101" pitchFamily="2" charset="-122"/>
              </a:rPr>
              <a:t>C</a:t>
            </a:r>
            <a:r>
              <a:rPr lang="ja-JP" altLang="en-US">
                <a:latin typeface="等线" panose="02010600030101010101" pitchFamily="2" charset="-122"/>
                <a:ea typeface="等线" panose="02010600030101010101" pitchFamily="2" charset="-122"/>
              </a:rPr>
              <a:t>的</a:t>
            </a:r>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值超过一半，其他结点也有相应的 </a:t>
            </a:r>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2127250" y="2834464"/>
            <a:ext cx="7937500" cy="2209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幂法（</a:t>
            </a:r>
            <a:r>
              <a:rPr lang="en-US" altLang="ja-JP" dirty="0">
                <a:latin typeface="等线" panose="02010600030101010101" pitchFamily="2" charset="-122"/>
                <a:ea typeface="等线" panose="02010600030101010101" pitchFamily="2" charset="-122"/>
              </a:rPr>
              <a:t>(</a:t>
            </a:r>
            <a:r>
              <a:rPr lang="en-US" dirty="0">
                <a:latin typeface="等线" panose="02010600030101010101" pitchFamily="2" charset="-122"/>
                <a:ea typeface="等线" panose="02010600030101010101" pitchFamily="2" charset="-122"/>
              </a:rPr>
              <a:t>power method)</a:t>
            </a:r>
            <a:r>
              <a:rPr lang="ja-JP" altLang="en-US">
                <a:latin typeface="等线" panose="02010600030101010101" pitchFamily="2" charset="-122"/>
                <a:ea typeface="等线" panose="02010600030101010101" pitchFamily="2" charset="-122"/>
              </a:rPr>
              <a:t>是一个常用的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计算方法，通过近似计算矩阵的主特征值和主特征向量求得有向图的一般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幂法主要用于近似计算矩阵的主特征值（</a:t>
            </a:r>
            <a:r>
              <a:rPr lang="en-US" dirty="0">
                <a:latin typeface="等线" panose="02010600030101010101" pitchFamily="2" charset="-122"/>
                <a:ea typeface="等线" panose="02010600030101010101" pitchFamily="2" charset="-122"/>
              </a:rPr>
              <a:t>dominant eigenvalue）</a:t>
            </a:r>
            <a:r>
              <a:rPr lang="ja-JP" altLang="en-US">
                <a:latin typeface="等线" panose="02010600030101010101" pitchFamily="2" charset="-122"/>
                <a:ea typeface="等线" panose="02010600030101010101" pitchFamily="2" charset="-122"/>
              </a:rPr>
              <a:t>和 主特征向量（</a:t>
            </a:r>
            <a:r>
              <a:rPr lang="en-US" dirty="0">
                <a:latin typeface="等线" panose="02010600030101010101" pitchFamily="2" charset="-122"/>
                <a:ea typeface="等线" panose="02010600030101010101" pitchFamily="2" charset="-122"/>
              </a:rPr>
              <a:t>dominant eigenvector)</a:t>
            </a:r>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主特征值是指绝对值最大的特征值</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主特征向量是其对应的特征向量</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注意特征向量不是唯一的，只是其方向是确定的，乘上任意系数还是特征向量</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假设要求</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阶矩阵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的主特征值和主特征向量，采用下面的步骤。 </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首先，任取一个初始。维向量</a:t>
            </a:r>
            <a:r>
              <a:rPr lang="en-US" dirty="0">
                <a:latin typeface="等线" panose="02010600030101010101" pitchFamily="2" charset="-122"/>
                <a:ea typeface="等线" panose="02010600030101010101" pitchFamily="2" charset="-122"/>
              </a:rPr>
              <a:t>xo，</a:t>
            </a:r>
            <a:r>
              <a:rPr lang="ja-JP" altLang="en-US">
                <a:latin typeface="等线" panose="02010600030101010101" pitchFamily="2" charset="-122"/>
                <a:ea typeface="等线" panose="02010600030101010101" pitchFamily="2" charset="-122"/>
              </a:rPr>
              <a:t>构造如下的一个</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维向量序列</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然后，假设矩阵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有</a:t>
            </a:r>
            <a:r>
              <a:rPr lang="en-US"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个特征值，按照绝对值大小排列</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对应的</a:t>
            </a:r>
            <a:r>
              <a:rPr lang="en-GB"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个线性无关的特征向量为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 这</a:t>
            </a:r>
            <a:r>
              <a:rPr lang="en-GB"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个特征向量构成</a:t>
            </a:r>
            <a:r>
              <a:rPr lang="en-US"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维空间的一组基。</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3479800" y="3194050"/>
            <a:ext cx="5232400" cy="469900"/>
          </a:xfrm>
          <a:prstGeom prst="rect">
            <a:avLst/>
          </a:prstGeom>
        </p:spPr>
      </p:pic>
      <p:pic>
        <p:nvPicPr>
          <p:cNvPr id="4" name="Picture 3"/>
          <p:cNvPicPr>
            <a:picLocks noChangeAspect="1"/>
          </p:cNvPicPr>
          <p:nvPr/>
        </p:nvPicPr>
        <p:blipFill>
          <a:blip r:embed="rId2"/>
          <a:stretch>
            <a:fillRect/>
          </a:stretch>
        </p:blipFill>
        <p:spPr>
          <a:xfrm>
            <a:off x="4794250" y="4217987"/>
            <a:ext cx="2603500" cy="482600"/>
          </a:xfrm>
          <a:prstGeom prst="rect">
            <a:avLst/>
          </a:prstGeom>
        </p:spPr>
      </p:pic>
      <p:pic>
        <p:nvPicPr>
          <p:cNvPr id="6" name="Picture 5"/>
          <p:cNvPicPr>
            <a:picLocks noChangeAspect="1"/>
          </p:cNvPicPr>
          <p:nvPr/>
        </p:nvPicPr>
        <p:blipFill>
          <a:blip r:embed="rId3"/>
          <a:stretch>
            <a:fillRect/>
          </a:stretch>
        </p:blipFill>
        <p:spPr>
          <a:xfrm>
            <a:off x="5295900" y="5372100"/>
            <a:ext cx="1600200" cy="4191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于是，可以将初始向量</a:t>
            </a:r>
            <a:r>
              <a:rPr lang="zh-CN" altLang="en-US" dirty="0">
                <a:latin typeface="等线" panose="02010600030101010101" pitchFamily="2" charset="-122"/>
                <a:ea typeface="等线" panose="02010600030101010101" pitchFamily="2" charset="-122"/>
              </a:rPr>
              <a:t> </a:t>
            </a:r>
            <a:r>
              <a:rPr lang="en-US" dirty="0">
                <a:latin typeface="等线" panose="02010600030101010101" pitchFamily="2" charset="-122"/>
                <a:ea typeface="等线" panose="02010600030101010101" pitchFamily="2" charset="-122"/>
              </a:rPr>
              <a:t>x</a:t>
            </a:r>
            <a:r>
              <a:rPr lang="en-US" altLang="zh-CN" baseline="-25000"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表示为</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的线性组合</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得到</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6341730" y="2361499"/>
            <a:ext cx="1422400" cy="292100"/>
          </a:xfrm>
          <a:prstGeom prst="rect">
            <a:avLst/>
          </a:prstGeom>
        </p:spPr>
      </p:pic>
      <p:pic>
        <p:nvPicPr>
          <p:cNvPr id="4" name="Picture 3"/>
          <p:cNvPicPr>
            <a:picLocks noChangeAspect="1"/>
          </p:cNvPicPr>
          <p:nvPr/>
        </p:nvPicPr>
        <p:blipFill>
          <a:blip r:embed="rId2"/>
          <a:stretch>
            <a:fillRect/>
          </a:stretch>
        </p:blipFill>
        <p:spPr>
          <a:xfrm>
            <a:off x="4394200" y="2731479"/>
            <a:ext cx="3403600" cy="444500"/>
          </a:xfrm>
          <a:prstGeom prst="rect">
            <a:avLst/>
          </a:prstGeom>
        </p:spPr>
      </p:pic>
      <p:pic>
        <p:nvPicPr>
          <p:cNvPr id="7" name="Picture 6"/>
          <p:cNvPicPr>
            <a:picLocks noChangeAspect="1"/>
          </p:cNvPicPr>
          <p:nvPr/>
        </p:nvPicPr>
        <p:blipFill>
          <a:blip r:embed="rId3"/>
          <a:stretch>
            <a:fillRect/>
          </a:stretch>
        </p:blipFill>
        <p:spPr>
          <a:xfrm>
            <a:off x="3321050" y="3768818"/>
            <a:ext cx="5549900" cy="22733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接着，假设矩阵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的主特征值</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是特征方程的单根，由上式得</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由于</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当</a:t>
            </a:r>
            <a:r>
              <a:rPr lang="en-GB" altLang="zh-CN" dirty="0">
                <a:latin typeface="等线" panose="02010600030101010101" pitchFamily="2" charset="-122"/>
                <a:ea typeface="等线" panose="02010600030101010101" pitchFamily="2" charset="-122"/>
              </a:rPr>
              <a:t>k</a:t>
            </a:r>
            <a:r>
              <a:rPr lang="zh-CN" altLang="en-US" dirty="0">
                <a:latin typeface="等线" panose="02010600030101010101" pitchFamily="2" charset="-122"/>
                <a:ea typeface="等线" panose="02010600030101010101" pitchFamily="2" charset="-122"/>
              </a:rPr>
              <a:t>充分大时有</a:t>
            </a:r>
            <a:endParaRPr lang="en-GB" altLang="zh-CN" dirty="0">
              <a:latin typeface="等线" panose="02010600030101010101" pitchFamily="2" charset="-122"/>
              <a:ea typeface="等线" panose="02010600030101010101" pitchFamily="2" charset="-122"/>
            </a:endParaRPr>
          </a:p>
          <a:p>
            <a:endParaRPr lang="en-GB" altLang="zh-CN"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这里</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是当</a:t>
            </a: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时</a:t>
            </a:r>
            <a:r>
              <a:rPr lang="ja-JP" altLang="en-US">
                <a:latin typeface="等线" panose="02010600030101010101" pitchFamily="2" charset="-122"/>
                <a:ea typeface="等线" panose="02010600030101010101" pitchFamily="2" charset="-122"/>
              </a:rPr>
              <a:t>的无穷小量</a:t>
            </a:r>
            <a:r>
              <a:rPr lang="zh-CN" altLang="en-US" dirty="0">
                <a:latin typeface="等线" panose="02010600030101010101" pitchFamily="2" charset="-122"/>
                <a:ea typeface="等线" panose="02010600030101010101" pitchFamily="2" charset="-122"/>
              </a:rPr>
              <a:t>，</a:t>
            </a:r>
            <a:r>
              <a:rPr lang="en-GB"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即</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5656162" y="2404029"/>
            <a:ext cx="368300" cy="304800"/>
          </a:xfrm>
          <a:prstGeom prst="rect">
            <a:avLst/>
          </a:prstGeom>
        </p:spPr>
      </p:pic>
      <p:pic>
        <p:nvPicPr>
          <p:cNvPr id="6" name="Picture 5"/>
          <p:cNvPicPr>
            <a:picLocks noChangeAspect="1"/>
          </p:cNvPicPr>
          <p:nvPr/>
        </p:nvPicPr>
        <p:blipFill>
          <a:blip r:embed="rId2"/>
          <a:stretch>
            <a:fillRect/>
          </a:stretch>
        </p:blipFill>
        <p:spPr>
          <a:xfrm>
            <a:off x="3257550" y="2857500"/>
            <a:ext cx="5676900" cy="1143000"/>
          </a:xfrm>
          <a:prstGeom prst="rect">
            <a:avLst/>
          </a:prstGeom>
        </p:spPr>
      </p:pic>
      <p:pic>
        <p:nvPicPr>
          <p:cNvPr id="7" name="Picture 6"/>
          <p:cNvPicPr>
            <a:picLocks noChangeAspect="1"/>
          </p:cNvPicPr>
          <p:nvPr/>
        </p:nvPicPr>
        <p:blipFill>
          <a:blip r:embed="rId3"/>
          <a:stretch>
            <a:fillRect/>
          </a:stretch>
        </p:blipFill>
        <p:spPr>
          <a:xfrm>
            <a:off x="1887574" y="4384223"/>
            <a:ext cx="2527300" cy="355600"/>
          </a:xfrm>
          <a:prstGeom prst="rect">
            <a:avLst/>
          </a:prstGeom>
        </p:spPr>
      </p:pic>
      <p:pic>
        <p:nvPicPr>
          <p:cNvPr id="8" name="Picture 7"/>
          <p:cNvPicPr>
            <a:picLocks noChangeAspect="1"/>
          </p:cNvPicPr>
          <p:nvPr/>
        </p:nvPicPr>
        <p:blipFill>
          <a:blip r:embed="rId4"/>
          <a:stretch>
            <a:fillRect/>
          </a:stretch>
        </p:blipFill>
        <p:spPr>
          <a:xfrm>
            <a:off x="4997450" y="4784328"/>
            <a:ext cx="2197100" cy="533400"/>
          </a:xfrm>
          <a:prstGeom prst="rect">
            <a:avLst/>
          </a:prstGeom>
        </p:spPr>
      </p:pic>
      <p:pic>
        <p:nvPicPr>
          <p:cNvPr id="9" name="Picture 8"/>
          <p:cNvPicPr>
            <a:picLocks noChangeAspect="1"/>
          </p:cNvPicPr>
          <p:nvPr/>
        </p:nvPicPr>
        <p:blipFill>
          <a:blip r:embed="rId5"/>
          <a:stretch>
            <a:fillRect/>
          </a:stretch>
        </p:blipFill>
        <p:spPr>
          <a:xfrm>
            <a:off x="1887574" y="5403555"/>
            <a:ext cx="266700" cy="317500"/>
          </a:xfrm>
          <a:prstGeom prst="rect">
            <a:avLst/>
          </a:prstGeom>
        </p:spPr>
      </p:pic>
      <p:pic>
        <p:nvPicPr>
          <p:cNvPr id="10" name="Picture 9"/>
          <p:cNvPicPr>
            <a:picLocks noChangeAspect="1"/>
          </p:cNvPicPr>
          <p:nvPr/>
        </p:nvPicPr>
        <p:blipFill>
          <a:blip r:embed="rId6"/>
          <a:stretch>
            <a:fillRect/>
          </a:stretch>
        </p:blipFill>
        <p:spPr>
          <a:xfrm>
            <a:off x="2857500" y="5386840"/>
            <a:ext cx="800100" cy="342900"/>
          </a:xfrm>
          <a:prstGeom prst="rect">
            <a:avLst/>
          </a:prstGeom>
        </p:spPr>
      </p:pic>
      <p:pic>
        <p:nvPicPr>
          <p:cNvPr id="11" name="Picture 10"/>
          <p:cNvPicPr>
            <a:picLocks noChangeAspect="1"/>
          </p:cNvPicPr>
          <p:nvPr/>
        </p:nvPicPr>
        <p:blipFill>
          <a:blip r:embed="rId7"/>
          <a:stretch>
            <a:fillRect/>
          </a:stretch>
        </p:blipFill>
        <p:spPr>
          <a:xfrm>
            <a:off x="6096000" y="5403555"/>
            <a:ext cx="1689100" cy="355600"/>
          </a:xfrm>
          <a:prstGeom prst="rect">
            <a:avLst/>
          </a:prstGeom>
        </p:spPr>
      </p:pic>
      <p:pic>
        <p:nvPicPr>
          <p:cNvPr id="12" name="Picture 11"/>
          <p:cNvPicPr>
            <a:picLocks noChangeAspect="1"/>
          </p:cNvPicPr>
          <p:nvPr/>
        </p:nvPicPr>
        <p:blipFill>
          <a:blip r:embed="rId8"/>
          <a:stretch>
            <a:fillRect/>
          </a:stretch>
        </p:blipFill>
        <p:spPr>
          <a:xfrm>
            <a:off x="4652862" y="5798867"/>
            <a:ext cx="2743200" cy="660400"/>
          </a:xfrm>
          <a:prstGeom prst="rect">
            <a:avLst/>
          </a:prstGeom>
        </p:spPr>
      </p:pic>
      <p:pic>
        <p:nvPicPr>
          <p:cNvPr id="13" name="Picture 12"/>
          <p:cNvPicPr>
            <a:picLocks noChangeAspect="1"/>
          </p:cNvPicPr>
          <p:nvPr/>
        </p:nvPicPr>
        <p:blipFill>
          <a:blip r:embed="rId9"/>
          <a:stretch>
            <a:fillRect/>
          </a:stretch>
        </p:blipFill>
        <p:spPr>
          <a:xfrm>
            <a:off x="7835900" y="5998523"/>
            <a:ext cx="787400" cy="381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说明当</a:t>
            </a:r>
            <a:r>
              <a:rPr lang="en-US"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充分大时向量</a:t>
            </a:r>
            <a:r>
              <a:rPr lang="zh-CN" altLang="en-US" dirty="0">
                <a:latin typeface="等线" panose="02010600030101010101" pitchFamily="2" charset="-122"/>
                <a:ea typeface="等线" panose="02010600030101010101" pitchFamily="2" charset="-122"/>
              </a:rPr>
              <a:t> </a:t>
            </a:r>
            <a:r>
              <a:rPr lang="en-US" dirty="0" err="1">
                <a:latin typeface="等线" panose="02010600030101010101" pitchFamily="2" charset="-122"/>
                <a:ea typeface="等线" panose="02010600030101010101" pitchFamily="2" charset="-122"/>
              </a:rPr>
              <a:t>x</a:t>
            </a:r>
            <a:r>
              <a:rPr lang="en-US" baseline="-25000" dirty="0" err="1">
                <a:latin typeface="等线" panose="02010600030101010101" pitchFamily="2" charset="-122"/>
                <a:ea typeface="等线" panose="02010600030101010101" pitchFamily="2" charset="-122"/>
              </a:rPr>
              <a:t>k</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与特征向量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只相差一个系数。由式（</a:t>
            </a:r>
            <a:r>
              <a:rPr lang="en-US" altLang="ja-JP" dirty="0">
                <a:latin typeface="等线" panose="02010600030101010101" pitchFamily="2" charset="-122"/>
                <a:ea typeface="等线" panose="02010600030101010101" pitchFamily="2" charset="-122"/>
              </a:rPr>
              <a:t>21.18)</a:t>
            </a:r>
            <a:r>
              <a:rPr lang="ja-JP" altLang="en-US">
                <a:latin typeface="等线" panose="02010600030101010101" pitchFamily="2" charset="-122"/>
                <a:ea typeface="等线" panose="02010600030101010101" pitchFamily="2" charset="-122"/>
              </a:rPr>
              <a:t>知，</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于是主特征值</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可表示为</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其中</a:t>
            </a:r>
            <a:r>
              <a:rPr lang="en-US" altLang="ja-JP" dirty="0" err="1">
                <a:latin typeface="等线" panose="02010600030101010101" pitchFamily="2" charset="-122"/>
                <a:ea typeface="等线" panose="02010600030101010101" pitchFamily="2" charset="-122"/>
              </a:rPr>
              <a:t>x</a:t>
            </a:r>
            <a:r>
              <a:rPr lang="en-US" baseline="-25000" dirty="0" err="1">
                <a:latin typeface="等线" panose="02010600030101010101" pitchFamily="2" charset="-122"/>
                <a:ea typeface="等线" panose="02010600030101010101" pitchFamily="2" charset="-122"/>
              </a:rPr>
              <a:t>k,j</a:t>
            </a:r>
            <a:r>
              <a:rPr lang="ja-JP" altLang="en-US">
                <a:latin typeface="等线" panose="02010600030101010101" pitchFamily="2" charset="-122"/>
                <a:ea typeface="等线" panose="02010600030101010101" pitchFamily="2" charset="-122"/>
              </a:rPr>
              <a:t>和</a:t>
            </a:r>
            <a:r>
              <a:rPr lang="en-US" altLang="ja-JP" dirty="0">
                <a:latin typeface="等线" panose="02010600030101010101" pitchFamily="2" charset="-122"/>
                <a:ea typeface="等线" panose="02010600030101010101" pitchFamily="2" charset="-122"/>
              </a:rPr>
              <a:t>x</a:t>
            </a:r>
            <a:r>
              <a:rPr lang="en-US" baseline="-25000" dirty="0">
                <a:latin typeface="等线" panose="02010600030101010101" pitchFamily="2" charset="-122"/>
                <a:ea typeface="等线" panose="02010600030101010101" pitchFamily="2" charset="-122"/>
              </a:rPr>
              <a:t>k+</a:t>
            </a:r>
            <a:r>
              <a:rPr lang="en-US" altLang="zh-CN" baseline="-25000" dirty="0">
                <a:latin typeface="等线" panose="02010600030101010101" pitchFamily="2" charset="-122"/>
                <a:ea typeface="等线" panose="02010600030101010101" pitchFamily="2" charset="-122"/>
              </a:rPr>
              <a:t>1</a:t>
            </a:r>
            <a:r>
              <a:rPr lang="en-US" baseline="-25000"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分别是</a:t>
            </a:r>
            <a:r>
              <a:rPr lang="en-US" altLang="ja-JP" dirty="0" err="1">
                <a:latin typeface="等线" panose="02010600030101010101" pitchFamily="2" charset="-122"/>
                <a:ea typeface="等线" panose="02010600030101010101" pitchFamily="2" charset="-122"/>
              </a:rPr>
              <a:t>x</a:t>
            </a:r>
            <a:r>
              <a:rPr lang="en-US" baseline="-25000" dirty="0" err="1">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和</a:t>
            </a:r>
            <a:r>
              <a:rPr lang="en-US" altLang="ja-JP" dirty="0">
                <a:latin typeface="等线" panose="02010600030101010101" pitchFamily="2" charset="-122"/>
                <a:ea typeface="等线" panose="02010600030101010101" pitchFamily="2" charset="-122"/>
              </a:rPr>
              <a:t>x</a:t>
            </a:r>
            <a:r>
              <a:rPr lang="en-US" baseline="-25000" dirty="0">
                <a:latin typeface="等线" panose="02010600030101010101" pitchFamily="2" charset="-122"/>
                <a:ea typeface="等线" panose="02010600030101010101" pitchFamily="2" charset="-122"/>
              </a:rPr>
              <a:t>k+</a:t>
            </a:r>
            <a:r>
              <a:rPr lang="en-US" altLang="zh-CN" baseline="-25000"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的第</a:t>
            </a:r>
            <a:r>
              <a:rPr lang="en-US" altLang="ja-JP"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个分量</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5073650" y="2889250"/>
            <a:ext cx="2044700" cy="1079500"/>
          </a:xfrm>
          <a:prstGeom prst="rect">
            <a:avLst/>
          </a:prstGeom>
        </p:spPr>
      </p:pic>
      <p:pic>
        <p:nvPicPr>
          <p:cNvPr id="4" name="Picture 3"/>
          <p:cNvPicPr>
            <a:picLocks noChangeAspect="1"/>
          </p:cNvPicPr>
          <p:nvPr/>
        </p:nvPicPr>
        <p:blipFill>
          <a:blip r:embed="rId2"/>
          <a:stretch>
            <a:fillRect/>
          </a:stretch>
        </p:blipFill>
        <p:spPr>
          <a:xfrm>
            <a:off x="3323856" y="4245308"/>
            <a:ext cx="355600" cy="342900"/>
          </a:xfrm>
          <a:prstGeom prst="rect">
            <a:avLst/>
          </a:prstGeom>
        </p:spPr>
      </p:pic>
      <p:pic>
        <p:nvPicPr>
          <p:cNvPr id="6" name="Picture 5"/>
          <p:cNvPicPr>
            <a:picLocks noChangeAspect="1"/>
          </p:cNvPicPr>
          <p:nvPr/>
        </p:nvPicPr>
        <p:blipFill>
          <a:blip r:embed="rId3"/>
          <a:stretch>
            <a:fillRect/>
          </a:stretch>
        </p:blipFill>
        <p:spPr>
          <a:xfrm>
            <a:off x="5308600" y="4817269"/>
            <a:ext cx="1574800" cy="723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在实际计算时，为了避免出现绝对值过大或过小的情况，通常在每步迭代后即进 行规范化，将向量除以其范数，即</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pPr marL="0" indent="0">
              <a:buNone/>
            </a:pPr>
            <a:endParaRPr lang="en-GB"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这里的范数是向量的无穷范数，即向量各分量的绝对值的最大值</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rotWithShape="1">
          <a:blip r:embed="rId1"/>
          <a:srcRect t="10625" b="6337"/>
          <a:stretch>
            <a:fillRect/>
          </a:stretch>
        </p:blipFill>
        <p:spPr>
          <a:xfrm>
            <a:off x="5168900" y="3369212"/>
            <a:ext cx="1854200" cy="980768"/>
          </a:xfrm>
          <a:prstGeom prst="rect">
            <a:avLst/>
          </a:prstGeom>
        </p:spPr>
      </p:pic>
      <p:pic>
        <p:nvPicPr>
          <p:cNvPr id="4" name="Picture 3"/>
          <p:cNvPicPr>
            <a:picLocks noChangeAspect="1"/>
          </p:cNvPicPr>
          <p:nvPr/>
        </p:nvPicPr>
        <p:blipFill>
          <a:blip r:embed="rId2"/>
          <a:stretch>
            <a:fillRect/>
          </a:stretch>
        </p:blipFill>
        <p:spPr>
          <a:xfrm>
            <a:off x="4324350" y="5537200"/>
            <a:ext cx="3543300" cy="4953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现在回到计算一般</a:t>
            </a:r>
            <a:r>
              <a:rPr lang="en-US" dirty="0">
                <a:latin typeface="等线" panose="02010600030101010101" pitchFamily="2" charset="-122"/>
                <a:ea typeface="等线" panose="02010600030101010101" pitchFamily="2" charset="-122"/>
              </a:rPr>
              <a:t>PageRank</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转移矩阵可以写作</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其中</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是阻尼因子</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E</a:t>
            </a:r>
            <a:r>
              <a:rPr lang="ja-JP" altLang="en-US">
                <a:latin typeface="等线" panose="02010600030101010101" pitchFamily="2" charset="-122"/>
                <a:ea typeface="等线" panose="02010600030101010101" pitchFamily="2" charset="-122"/>
              </a:rPr>
              <a:t>是所有元素为</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阶方阵</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根据</a:t>
            </a:r>
            <a:r>
              <a:rPr lang="en-US" dirty="0" err="1">
                <a:latin typeface="等线" panose="02010600030101010101" pitchFamily="2" charset="-122"/>
                <a:ea typeface="等线" panose="02010600030101010101" pitchFamily="2" charset="-122"/>
              </a:rPr>
              <a:t>Perron-Frobenius</a:t>
            </a:r>
            <a:r>
              <a:rPr lang="ja-JP" altLang="en-US">
                <a:latin typeface="等线" panose="02010600030101010101" pitchFamily="2" charset="-122"/>
                <a:ea typeface="等线" panose="02010600030101010101" pitchFamily="2" charset="-122"/>
              </a:rPr>
              <a:t>定理， 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的向量</a:t>
            </a:r>
            <a:r>
              <a:rPr lang="en-US"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是矩阵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的主特征向量，主特征值是</a:t>
            </a:r>
            <a:r>
              <a:rPr lang="en-US" altLang="ja-JP" dirty="0">
                <a:latin typeface="等线" panose="02010600030101010101" pitchFamily="2" charset="-122"/>
                <a:ea typeface="等线" panose="02010600030101010101" pitchFamily="2" charset="-122"/>
              </a:rPr>
              <a:t>1</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所以可以使用幂法 近似计算一般</a:t>
            </a:r>
            <a:r>
              <a:rPr lang="en-US" dirty="0">
                <a:latin typeface="等线" panose="02010600030101010101" pitchFamily="2" charset="-122"/>
                <a:ea typeface="等线" panose="02010600030101010101" pitchFamily="2" charset="-122"/>
              </a:rPr>
              <a:t>PageRank </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3979762" y="2878737"/>
            <a:ext cx="3352800" cy="63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历史上，</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算法作为计算互联网网页重要度的算法被提出</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是定义在网页集合上的一个函数，它对每个网页给出一个正实数，表示网页的重要程度， 整体构成一个向量</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值越高，网页就越重要，在互联网搜索的排序中可能就 被排在前面</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计算一般</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a:t>
            </a:r>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pic>
        <p:nvPicPr>
          <p:cNvPr id="4" name="Content Placeholder 3"/>
          <p:cNvPicPr>
            <a:picLocks noGrp="1" noChangeAspect="1"/>
          </p:cNvPicPr>
          <p:nvPr>
            <p:ph idx="1"/>
          </p:nvPr>
        </p:nvPicPr>
        <p:blipFill>
          <a:blip r:embed="rId1"/>
          <a:stretch>
            <a:fillRect/>
          </a:stretch>
        </p:blipFill>
        <p:spPr>
          <a:xfrm>
            <a:off x="2636251" y="2284413"/>
            <a:ext cx="6919498" cy="435133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给定一个如图所示的有向图，取 </a:t>
            </a:r>
            <a:r>
              <a:rPr lang="en-US" dirty="0">
                <a:latin typeface="等线" panose="02010600030101010101" pitchFamily="2" charset="-122"/>
                <a:ea typeface="等线" panose="02010600030101010101" pitchFamily="2" charset="-122"/>
              </a:rPr>
              <a:t>d = 0.85，</a:t>
            </a:r>
            <a:r>
              <a:rPr lang="ja-JP" altLang="en-US">
                <a:latin typeface="等线" panose="02010600030101010101" pitchFamily="2" charset="-122"/>
                <a:ea typeface="等线" panose="02010600030101010101" pitchFamily="2" charset="-122"/>
              </a:rPr>
              <a:t>求有向图的一般 </a:t>
            </a:r>
            <a:endParaRPr lang="ja-JP" altLang="en-US">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 </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4686300" y="3591597"/>
            <a:ext cx="2819400" cy="1930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利用幂法，按照算法 </a:t>
            </a:r>
            <a:r>
              <a:rPr lang="en-US" altLang="ja-JP" dirty="0">
                <a:latin typeface="等线" panose="02010600030101010101" pitchFamily="2" charset="-122"/>
                <a:ea typeface="等线" panose="02010600030101010101" pitchFamily="2" charset="-122"/>
              </a:rPr>
              <a:t>21.2</a:t>
            </a:r>
            <a:r>
              <a:rPr lang="ja-JP" altLang="en-US">
                <a:latin typeface="等线" panose="02010600030101010101" pitchFamily="2" charset="-122"/>
                <a:ea typeface="等线" panose="02010600030101010101" pitchFamily="2" charset="-122"/>
              </a:rPr>
              <a:t>，计算有向图的一般 </a:t>
            </a:r>
            <a:r>
              <a:rPr lang="en-US" dirty="0">
                <a:latin typeface="等线" panose="02010600030101010101" pitchFamily="2" charset="-122"/>
                <a:ea typeface="等线" panose="02010600030101010101" pitchFamily="2" charset="-122"/>
              </a:rPr>
              <a:t>Page</a:t>
            </a:r>
            <a:r>
              <a:rPr lang="en-US" altLang="zh-CN" dirty="0">
                <a:latin typeface="等线" panose="02010600030101010101" pitchFamily="2" charset="-122"/>
                <a:ea typeface="等线" panose="02010600030101010101" pitchFamily="2" charset="-122"/>
              </a:rPr>
              <a:t>Rank</a:t>
            </a:r>
            <a:endParaRPr lang="en-US" altLang="zh-CN"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由图可知转移矩阵 </a:t>
            </a:r>
            <a:endParaRPr lang="ja-JP" altLang="en-US">
              <a:latin typeface="等线" panose="02010600030101010101" pitchFamily="2" charset="-122"/>
              <a:ea typeface="等线" panose="02010600030101010101" pitchFamily="2" charset="-122"/>
            </a:endParaRPr>
          </a:p>
          <a:p>
            <a:pPr marL="0" indent="0">
              <a:buNone/>
            </a:pP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令 </a:t>
            </a:r>
            <a:r>
              <a:rPr lang="en-US" dirty="0">
                <a:latin typeface="等线" panose="02010600030101010101" pitchFamily="2" charset="-122"/>
                <a:ea typeface="等线" panose="02010600030101010101" pitchFamily="2" charset="-122"/>
              </a:rPr>
              <a:t>t = 0 </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10" name="Picture 9"/>
          <p:cNvPicPr>
            <a:picLocks noChangeAspect="1"/>
          </p:cNvPicPr>
          <p:nvPr/>
        </p:nvPicPr>
        <p:blipFill>
          <a:blip r:embed="rId1"/>
          <a:stretch>
            <a:fillRect/>
          </a:stretch>
        </p:blipFill>
        <p:spPr>
          <a:xfrm>
            <a:off x="4342437" y="3428830"/>
            <a:ext cx="2691200" cy="1625014"/>
          </a:xfrm>
          <a:prstGeom prst="rect">
            <a:avLst/>
          </a:prstGeom>
        </p:spPr>
      </p:pic>
      <p:pic>
        <p:nvPicPr>
          <p:cNvPr id="6" name="Picture 5"/>
          <p:cNvPicPr>
            <a:picLocks noChangeAspect="1"/>
          </p:cNvPicPr>
          <p:nvPr/>
        </p:nvPicPr>
        <p:blipFill>
          <a:blip r:embed="rId2"/>
          <a:stretch>
            <a:fillRect/>
          </a:stretch>
        </p:blipFill>
        <p:spPr>
          <a:xfrm>
            <a:off x="4367237" y="5237957"/>
            <a:ext cx="1320800" cy="1397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计算有向图的一般转移矩阵 </a:t>
            </a:r>
            <a:r>
              <a:rPr lang="en-GB" altLang="ja-JP" dirty="0">
                <a:latin typeface="等线" panose="02010600030101010101" pitchFamily="2" charset="-122"/>
                <a:ea typeface="等线" panose="02010600030101010101" pitchFamily="2" charset="-122"/>
              </a:rPr>
              <a:t>A </a:t>
            </a:r>
            <a:endParaRPr lang="en-GB" altLang="ja-JP"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3486150" y="2786857"/>
            <a:ext cx="5219700" cy="38481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a:t>
            </a:r>
            <a:endParaRPr lang="en-US" dirty="0">
              <a:latin typeface="等线" panose="02010600030101010101" pitchFamily="2" charset="-122"/>
              <a:ea typeface="等线" panose="02010600030101010101" pitchFamily="2" charset="-122"/>
            </a:endParaRPr>
          </a:p>
        </p:txBody>
      </p:sp>
      <p:pic>
        <p:nvPicPr>
          <p:cNvPr id="6" name="Picture 5"/>
          <p:cNvPicPr>
            <a:picLocks noChangeAspect="1"/>
          </p:cNvPicPr>
          <p:nvPr/>
        </p:nvPicPr>
        <p:blipFill>
          <a:blip r:embed="rId1"/>
          <a:stretch>
            <a:fillRect/>
          </a:stretch>
        </p:blipFill>
        <p:spPr>
          <a:xfrm>
            <a:off x="2420175" y="1672798"/>
            <a:ext cx="7047382" cy="505595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631950" y="2398713"/>
            <a:ext cx="8928100" cy="3568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grpSp>
        <p:nvGrpSpPr>
          <p:cNvPr id="6" name="Group 5"/>
          <p:cNvGrpSpPr/>
          <p:nvPr/>
        </p:nvGrpSpPr>
        <p:grpSpPr>
          <a:xfrm>
            <a:off x="1428750" y="1859757"/>
            <a:ext cx="9334500" cy="4775200"/>
            <a:chOff x="1428750" y="1859757"/>
            <a:chExt cx="9334500" cy="4775200"/>
          </a:xfrm>
        </p:grpSpPr>
        <p:pic>
          <p:nvPicPr>
            <p:cNvPr id="3" name="Picture 2"/>
            <p:cNvPicPr>
              <a:picLocks noChangeAspect="1"/>
            </p:cNvPicPr>
            <p:nvPr/>
          </p:nvPicPr>
          <p:blipFill>
            <a:blip r:embed="rId1"/>
            <a:stretch>
              <a:fillRect/>
            </a:stretch>
          </p:blipFill>
          <p:spPr>
            <a:xfrm>
              <a:off x="1428750" y="1859757"/>
              <a:ext cx="9334500" cy="4775200"/>
            </a:xfrm>
            <a:prstGeom prst="rect">
              <a:avLst/>
            </a:prstGeom>
          </p:spPr>
        </p:pic>
        <p:pic>
          <p:nvPicPr>
            <p:cNvPr id="4" name="Picture 3"/>
            <p:cNvPicPr>
              <a:picLocks noChangeAspect="1"/>
            </p:cNvPicPr>
            <p:nvPr/>
          </p:nvPicPr>
          <p:blipFill>
            <a:blip r:embed="rId2"/>
            <a:stretch>
              <a:fillRect/>
            </a:stretch>
          </p:blipFill>
          <p:spPr>
            <a:xfrm rot="18940618">
              <a:off x="7104867" y="5037423"/>
              <a:ext cx="2146300" cy="1206500"/>
            </a:xfrm>
            <a:prstGeom prst="rect">
              <a:avLst/>
            </a:prstGeom>
          </p:spPr>
        </p:pic>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代数算法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1667978" cy="4351338"/>
          </a:xfrm>
        </p:spPr>
        <p:txBody>
          <a:bodyPr>
            <a:normAutofit/>
          </a:bodyPr>
          <a:lstStyle/>
          <a:p>
            <a:r>
              <a:rPr lang="ja-JP" altLang="en-US">
                <a:latin typeface="等线" panose="02010600030101010101" pitchFamily="2" charset="-122"/>
                <a:ea typeface="等线" panose="02010600030101010101" pitchFamily="2" charset="-122"/>
              </a:rPr>
              <a:t>代数算法通过一般转移矩阵的逆矩阵计算求有向图的一般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按照一般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的定义式（</a:t>
            </a:r>
            <a:r>
              <a:rPr lang="en-US" altLang="ja-JP" dirty="0">
                <a:latin typeface="等线" panose="02010600030101010101" pitchFamily="2" charset="-122"/>
                <a:ea typeface="等线" panose="02010600030101010101" pitchFamily="2" charset="-122"/>
              </a:rPr>
              <a:t>21.14)</a:t>
            </a:r>
            <a:endParaRPr lang="en-US" altLang="ja-JP"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于是</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这里</a:t>
            </a:r>
            <a:r>
              <a:rPr lang="en-US" dirty="0">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是单位矩阵。当</a:t>
            </a:r>
            <a:r>
              <a:rPr lang="en-US" altLang="zh-CN" dirty="0">
                <a:latin typeface="等线" panose="02010600030101010101" pitchFamily="2" charset="-122"/>
                <a:ea typeface="等线" panose="02010600030101010101" pitchFamily="2" charset="-122"/>
              </a:rPr>
              <a:t>0&lt;</a:t>
            </a:r>
            <a:r>
              <a:rPr lang="en-US" dirty="0">
                <a:latin typeface="等线" panose="02010600030101010101" pitchFamily="2" charset="-122"/>
                <a:ea typeface="等线" panose="02010600030101010101" pitchFamily="2" charset="-122"/>
              </a:rPr>
              <a:t>d&lt;1</a:t>
            </a:r>
            <a:r>
              <a:rPr lang="ja-JP" altLang="en-US">
                <a:latin typeface="等线" panose="02010600030101010101" pitchFamily="2" charset="-122"/>
                <a:ea typeface="等线" panose="02010600030101010101" pitchFamily="2" charset="-122"/>
              </a:rPr>
              <a:t>时，线性方程组（</a:t>
            </a:r>
            <a:r>
              <a:rPr lang="en-US" altLang="ja-JP" dirty="0">
                <a:latin typeface="等线" panose="02010600030101010101" pitchFamily="2" charset="-122"/>
                <a:ea typeface="等线" panose="02010600030101010101" pitchFamily="2" charset="-122"/>
              </a:rPr>
              <a:t>21.23</a:t>
            </a:r>
            <a:r>
              <a:rPr lang="ja-JP" altLang="en-US">
                <a:latin typeface="等线" panose="02010600030101010101" pitchFamily="2" charset="-122"/>
                <a:ea typeface="等线" panose="02010600030101010101" pitchFamily="2" charset="-122"/>
              </a:rPr>
              <a:t>）的解存在且唯一</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这样，可以通过求逆矩阵（</a:t>
            </a:r>
            <a:r>
              <a:rPr lang="en-US" dirty="0">
                <a:latin typeface="等线" panose="02010600030101010101" pitchFamily="2" charset="-122"/>
                <a:ea typeface="等线" panose="02010600030101010101" pitchFamily="2" charset="-122"/>
              </a:rPr>
              <a:t>I</a:t>
            </a:r>
            <a:r>
              <a:rPr lang="en-US" altLang="zh-CN" dirty="0">
                <a:latin typeface="等线" panose="02010600030101010101" pitchFamily="2" charset="-122"/>
                <a:ea typeface="等线" panose="02010600030101010101" pitchFamily="2" charset="-122"/>
              </a:rPr>
              <a:t>-</a:t>
            </a:r>
            <a:r>
              <a:rPr lang="en-US" dirty="0" err="1">
                <a:latin typeface="等线" panose="02010600030101010101" pitchFamily="2" charset="-122"/>
                <a:ea typeface="等线" panose="02010600030101010101" pitchFamily="2" charset="-122"/>
              </a:rPr>
              <a:t>dM</a:t>
            </a:r>
            <a:r>
              <a:rPr lang="en-US" dirty="0">
                <a:latin typeface="等线" panose="02010600030101010101" pitchFamily="2" charset="-122"/>
                <a:ea typeface="等线" panose="02010600030101010101" pitchFamily="2" charset="-122"/>
              </a:rPr>
              <a:t>)</a:t>
            </a:r>
            <a:r>
              <a:rPr lang="en-US" altLang="zh-CN" baseline="30000" dirty="0">
                <a:latin typeface="等线" panose="02010600030101010101" pitchFamily="2" charset="-122"/>
                <a:ea typeface="等线" panose="02010600030101010101" pitchFamily="2" charset="-122"/>
              </a:rPr>
              <a:t>-</a:t>
            </a:r>
            <a:r>
              <a:rPr lang="en-US" altLang="ja-JP" baseline="30000"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得到有向图的一般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p:txBody>
      </p:sp>
      <p:grpSp>
        <p:nvGrpSpPr>
          <p:cNvPr id="7" name="Group 6"/>
          <p:cNvGrpSpPr/>
          <p:nvPr/>
        </p:nvGrpSpPr>
        <p:grpSpPr>
          <a:xfrm>
            <a:off x="5148677" y="3234690"/>
            <a:ext cx="2171700" cy="622300"/>
            <a:chOff x="5010150" y="3636762"/>
            <a:chExt cx="2171700" cy="622300"/>
          </a:xfrm>
        </p:grpSpPr>
        <p:pic>
          <p:nvPicPr>
            <p:cNvPr id="3" name="Picture 2"/>
            <p:cNvPicPr>
              <a:picLocks noChangeAspect="1"/>
            </p:cNvPicPr>
            <p:nvPr/>
          </p:nvPicPr>
          <p:blipFill>
            <a:blip r:embed="rId1"/>
            <a:stretch>
              <a:fillRect/>
            </a:stretch>
          </p:blipFill>
          <p:spPr>
            <a:xfrm>
              <a:off x="5010150" y="3636762"/>
              <a:ext cx="2171700" cy="622300"/>
            </a:xfrm>
            <a:prstGeom prst="rect">
              <a:avLst/>
            </a:prstGeom>
          </p:spPr>
        </p:pic>
        <p:pic>
          <p:nvPicPr>
            <p:cNvPr id="4" name="Picture 3"/>
            <p:cNvPicPr>
              <a:picLocks noChangeAspect="1"/>
            </p:cNvPicPr>
            <p:nvPr/>
          </p:nvPicPr>
          <p:blipFill>
            <a:blip r:embed="rId2"/>
            <a:stretch>
              <a:fillRect/>
            </a:stretch>
          </p:blipFill>
          <p:spPr>
            <a:xfrm>
              <a:off x="5854700" y="3636762"/>
              <a:ext cx="482600" cy="215900"/>
            </a:xfrm>
            <a:prstGeom prst="rect">
              <a:avLst/>
            </a:prstGeom>
          </p:spPr>
        </p:pic>
        <p:pic>
          <p:nvPicPr>
            <p:cNvPr id="6" name="Picture 5"/>
            <p:cNvPicPr>
              <a:picLocks noChangeAspect="1"/>
            </p:cNvPicPr>
            <p:nvPr/>
          </p:nvPicPr>
          <p:blipFill>
            <a:blip r:embed="rId2"/>
            <a:stretch>
              <a:fillRect/>
            </a:stretch>
          </p:blipFill>
          <p:spPr>
            <a:xfrm>
              <a:off x="5010150" y="4043162"/>
              <a:ext cx="482600" cy="215900"/>
            </a:xfrm>
            <a:prstGeom prst="rect">
              <a:avLst/>
            </a:prstGeom>
          </p:spPr>
        </p:pic>
      </p:grpSp>
      <p:pic>
        <p:nvPicPr>
          <p:cNvPr id="8" name="Picture 7"/>
          <p:cNvPicPr>
            <a:picLocks noChangeAspect="1"/>
          </p:cNvPicPr>
          <p:nvPr/>
        </p:nvPicPr>
        <p:blipFill>
          <a:blip r:embed="rId3"/>
          <a:stretch>
            <a:fillRect/>
          </a:stretch>
        </p:blipFill>
        <p:spPr>
          <a:xfrm>
            <a:off x="4977227" y="4151074"/>
            <a:ext cx="2514600" cy="1244600"/>
          </a:xfrm>
          <a:prstGeom prst="rect">
            <a:avLst/>
          </a:prstGeom>
        </p:spPr>
      </p:pic>
      <p:pic>
        <p:nvPicPr>
          <p:cNvPr id="9" name="Picture 8"/>
          <p:cNvPicPr>
            <a:picLocks noChangeAspect="1"/>
          </p:cNvPicPr>
          <p:nvPr/>
        </p:nvPicPr>
        <p:blipFill>
          <a:blip r:embed="rId4"/>
          <a:stretch>
            <a:fillRect/>
          </a:stretch>
        </p:blipFill>
        <p:spPr>
          <a:xfrm>
            <a:off x="7621688" y="4251248"/>
            <a:ext cx="838200" cy="116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假设互联网是一个有向图，在其基础上定义随机游走模型，即一阶马尔可夫链， 表示网页浏览者在互联网上随机浏览网页的过程</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假设浏览者在每个网页依照连接出去的超链接以等概率跳转到下一个网页，并在网上持续不断进行这样的随机跳转，这个过程形成一阶马尔可夫链</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表示这个马尔可夫链的平稳分布</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每个网页的</a:t>
            </a:r>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值就是平稳概率。</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下图表示一个有向图，假设是简化的互联网例，结点</a:t>
            </a:r>
            <a:r>
              <a:rPr lang="en-GB" altLang="ja-JP" dirty="0">
                <a:latin typeface="等线" panose="02010600030101010101" pitchFamily="2" charset="-122"/>
                <a:ea typeface="等线" panose="02010600030101010101" pitchFamily="2" charset="-122"/>
              </a:rPr>
              <a:t>A,B,C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表示网页， 结点之间的有向边表示网页之间的超链接，边上的权值表示网页之间随机跳转的概率</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3892550" y="3726657"/>
            <a:ext cx="4406900" cy="2908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假设有一个浏览者，在网上随机游走</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A</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a:t>
            </a:r>
            <a:r>
              <a:rPr lang="en-US" altLang="ja-JP" dirty="0">
                <a:latin typeface="等线" panose="02010600030101010101" pitchFamily="2" charset="-122"/>
                <a:ea typeface="等线" panose="02010600030101010101" pitchFamily="2" charset="-122"/>
              </a:rPr>
              <a:t>1/3</a:t>
            </a:r>
            <a:r>
              <a:rPr lang="ja-JP" altLang="en-US">
                <a:latin typeface="等线" panose="02010600030101010101" pitchFamily="2" charset="-122"/>
                <a:ea typeface="等线" panose="02010600030101010101" pitchFamily="2" charset="-122"/>
              </a:rPr>
              <a:t>的概率转移到网页</a:t>
            </a:r>
            <a:r>
              <a:rPr lang="en-GB" altLang="ja-JP" dirty="0">
                <a:latin typeface="等线" panose="02010600030101010101" pitchFamily="2" charset="-122"/>
                <a:ea typeface="等线" panose="02010600030101010101" pitchFamily="2" charset="-122"/>
              </a:rPr>
              <a:t>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B</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a:t>
            </a:r>
            <a:r>
              <a:rPr lang="en-US" altLang="ja-JP" dirty="0">
                <a:latin typeface="等线" panose="02010600030101010101" pitchFamily="2" charset="-122"/>
                <a:ea typeface="等线" panose="02010600030101010101" pitchFamily="2" charset="-122"/>
              </a:rPr>
              <a:t>1/2</a:t>
            </a:r>
            <a:r>
              <a:rPr lang="ja-JP" altLang="en-US">
                <a:latin typeface="等线" panose="02010600030101010101" pitchFamily="2" charset="-122"/>
                <a:ea typeface="等线" panose="02010600030101010101" pitchFamily="2" charset="-122"/>
              </a:rPr>
              <a:t>的概率转移到网页</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C</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则下一步以概率</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转移到网页</a:t>
            </a:r>
            <a:r>
              <a:rPr lang="en-GB" altLang="ja-JP" dirty="0">
                <a:latin typeface="等线" panose="02010600030101010101" pitchFamily="2" charset="-122"/>
                <a:ea typeface="等线" panose="02010600030101010101" pitchFamily="2" charset="-122"/>
              </a:rPr>
              <a:t>A</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D</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a:t>
            </a:r>
            <a:r>
              <a:rPr lang="en-US" altLang="ja-JP" dirty="0">
                <a:latin typeface="等线" panose="02010600030101010101" pitchFamily="2" charset="-122"/>
                <a:ea typeface="等线" panose="02010600030101010101" pitchFamily="2" charset="-122"/>
              </a:rPr>
              <a:t>1/2</a:t>
            </a:r>
            <a:r>
              <a:rPr lang="ja-JP" altLang="en-US">
                <a:latin typeface="等线" panose="02010600030101010101" pitchFamily="2" charset="-122"/>
                <a:ea typeface="等线" panose="02010600030101010101" pitchFamily="2" charset="-122"/>
              </a:rPr>
              <a:t>的概率转移到网页</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C</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7238777" y="3005138"/>
            <a:ext cx="4406900" cy="2908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直观上，一个网页，如果指向该网页的超链接越多，随机跳转到该网页的概率也就越高，该网页的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值就越高，这个网页也就越重要</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一个网页，如果指向该网页的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值越高，随机跳转到该网页的概率也就越高，该网页的</a:t>
            </a:r>
            <a:r>
              <a:rPr lang="en-US" dirty="0">
                <a:latin typeface="等线" panose="02010600030101010101" pitchFamily="2" charset="-122"/>
                <a:ea typeface="等线" panose="02010600030101010101" pitchFamily="2" charset="-122"/>
              </a:rPr>
              <a:t>PageRank </a:t>
            </a:r>
            <a:r>
              <a:rPr lang="ja-JP" altLang="en-US">
                <a:latin typeface="等线" panose="02010600030101010101" pitchFamily="2" charset="-122"/>
                <a:ea typeface="等线" panose="02010600030101010101" pitchFamily="2" charset="-122"/>
              </a:rPr>
              <a:t>值就越高，这个网页也就越重要</a:t>
            </a:r>
            <a:endParaRPr lang="en-GB"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值依赖于网络的拓扑结构，一旦网络的拓扑（连接关系）确定，</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值就确定 </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4516</Words>
  <Application>WPS 演示</Application>
  <PresentationFormat>Widescreen</PresentationFormat>
  <Paragraphs>411</Paragraphs>
  <Slides>57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Arial</vt:lpstr>
      <vt:lpstr>宋体</vt:lpstr>
      <vt:lpstr>Wingdings</vt:lpstr>
      <vt:lpstr>等线</vt:lpstr>
      <vt:lpstr>Calibri</vt:lpstr>
      <vt:lpstr>微软雅黑</vt:lpstr>
      <vt:lpstr>Arial Unicode MS</vt:lpstr>
      <vt:lpstr>Calibri Light</vt:lpstr>
      <vt:lpstr>Office Theme</vt:lpstr>
      <vt:lpstr>PowerPoint 演示文稿</vt:lpstr>
      <vt:lpstr>PageRank算法</vt:lpstr>
      <vt:lpstr>PageRank算法</vt:lpstr>
      <vt:lpstr>PageRank的定义</vt:lpstr>
      <vt:lpstr>基本想法</vt:lpstr>
      <vt:lpstr>基本想法</vt:lpstr>
      <vt:lpstr>基本想法</vt:lpstr>
      <vt:lpstr>基本想法</vt:lpstr>
      <vt:lpstr>基本想法</vt:lpstr>
      <vt:lpstr>基本想法</vt:lpstr>
      <vt:lpstr>有向图</vt:lpstr>
      <vt:lpstr>有向图</vt:lpstr>
      <vt:lpstr>有向图</vt:lpstr>
      <vt:lpstr>随机游走模型</vt:lpstr>
      <vt:lpstr>随机游走模型</vt:lpstr>
      <vt:lpstr>随机游走模型</vt:lpstr>
      <vt:lpstr>随机游走模型</vt:lpstr>
      <vt:lpstr>随机游走模型</vt:lpstr>
      <vt:lpstr>PageRank的基本定义</vt:lpstr>
      <vt:lpstr>PageRank的基本定义</vt:lpstr>
      <vt:lpstr>PageRank的基本定义</vt:lpstr>
      <vt:lpstr>PageRank的基本定义</vt:lpstr>
      <vt:lpstr>例</vt:lpstr>
      <vt:lpstr>例</vt:lpstr>
      <vt:lpstr>例</vt:lpstr>
      <vt:lpstr>例</vt:lpstr>
      <vt:lpstr>例</vt:lpstr>
      <vt:lpstr>PageRank的一般定义</vt:lpstr>
      <vt:lpstr>PageRank的一般定义</vt:lpstr>
      <vt:lpstr>PageRank的一般定义</vt:lpstr>
      <vt:lpstr>PageRank的一般定义</vt:lpstr>
      <vt:lpstr>PageRank的一般定义</vt:lpstr>
      <vt:lpstr>PageRank的一般定义</vt:lpstr>
      <vt:lpstr>PageRank的一般定义</vt:lpstr>
      <vt:lpstr>PageRank的计算</vt:lpstr>
      <vt:lpstr>迭代算法</vt:lpstr>
      <vt:lpstr>PageRank的迭代算法</vt:lpstr>
      <vt:lpstr>例</vt:lpstr>
      <vt:lpstr>例</vt:lpstr>
      <vt:lpstr>例</vt:lpstr>
      <vt:lpstr>例</vt:lpstr>
      <vt:lpstr>例</vt:lpstr>
      <vt:lpstr>幂法</vt:lpstr>
      <vt:lpstr>幂法</vt:lpstr>
      <vt:lpstr>幂法</vt:lpstr>
      <vt:lpstr>幂法</vt:lpstr>
      <vt:lpstr>幂法</vt:lpstr>
      <vt:lpstr>幂法</vt:lpstr>
      <vt:lpstr>幂法</vt:lpstr>
      <vt:lpstr>计算一般PageRank的幂法</vt:lpstr>
      <vt:lpstr>例</vt:lpstr>
      <vt:lpstr>例</vt:lpstr>
      <vt:lpstr>例</vt:lpstr>
      <vt:lpstr>例</vt:lpstr>
      <vt:lpstr>例</vt:lpstr>
      <vt:lpstr>例</vt:lpstr>
      <vt:lpstr>代数算法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xj</cp:lastModifiedBy>
  <cp:revision>24</cp:revision>
  <dcterms:created xsi:type="dcterms:W3CDTF">2019-09-02T12:45:00Z</dcterms:created>
  <dcterms:modified xsi:type="dcterms:W3CDTF">2020-07-23T03:54:14Z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