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85" r:id="rId3"/>
    <p:sldId id="262" r:id="rId5"/>
    <p:sldId id="263" r:id="rId6"/>
    <p:sldId id="264" r:id="rId7"/>
    <p:sldId id="265" r:id="rId8"/>
    <p:sldId id="258" r:id="rId9"/>
    <p:sldId id="259" r:id="rId10"/>
    <p:sldId id="266" r:id="rId11"/>
    <p:sldId id="268" r:id="rId12"/>
    <p:sldId id="269" r:id="rId13"/>
    <p:sldId id="270" r:id="rId14"/>
    <p:sldId id="271" r:id="rId15"/>
    <p:sldId id="260" r:id="rId16"/>
    <p:sldId id="272" r:id="rId17"/>
    <p:sldId id="273" r:id="rId18"/>
    <p:sldId id="261" r:id="rId19"/>
    <p:sldId id="327" r:id="rId20"/>
    <p:sldId id="274" r:id="rId21"/>
    <p:sldId id="275" r:id="rId22"/>
    <p:sldId id="276" r:id="rId23"/>
    <p:sldId id="277" r:id="rId24"/>
    <p:sldId id="288" r:id="rId25"/>
    <p:sldId id="289" r:id="rId26"/>
    <p:sldId id="278" r:id="rId27"/>
    <p:sldId id="291" r:id="rId28"/>
    <p:sldId id="292" r:id="rId29"/>
    <p:sldId id="290" r:id="rId30"/>
    <p:sldId id="295" r:id="rId31"/>
    <p:sldId id="296" r:id="rId32"/>
    <p:sldId id="297" r:id="rId33"/>
    <p:sldId id="279" r:id="rId34"/>
    <p:sldId id="298" r:id="rId35"/>
    <p:sldId id="299" r:id="rId36"/>
    <p:sldId id="300" r:id="rId37"/>
    <p:sldId id="301" r:id="rId38"/>
    <p:sldId id="302" r:id="rId39"/>
    <p:sldId id="280" r:id="rId40"/>
    <p:sldId id="303" r:id="rId41"/>
    <p:sldId id="304" r:id="rId42"/>
    <p:sldId id="305" r:id="rId43"/>
    <p:sldId id="306" r:id="rId44"/>
    <p:sldId id="307" r:id="rId45"/>
    <p:sldId id="311" r:id="rId46"/>
    <p:sldId id="310" r:id="rId47"/>
    <p:sldId id="308" r:id="rId48"/>
    <p:sldId id="312" r:id="rId49"/>
    <p:sldId id="313" r:id="rId50"/>
    <p:sldId id="309" r:id="rId51"/>
    <p:sldId id="314" r:id="rId52"/>
    <p:sldId id="281" r:id="rId53"/>
    <p:sldId id="315" r:id="rId54"/>
    <p:sldId id="316" r:id="rId55"/>
    <p:sldId id="317" r:id="rId56"/>
    <p:sldId id="318" r:id="rId57"/>
    <p:sldId id="319" r:id="rId58"/>
    <p:sldId id="321" r:id="rId59"/>
    <p:sldId id="322" r:id="rId60"/>
    <p:sldId id="320" r:id="rId61"/>
    <p:sldId id="323" r:id="rId62"/>
    <p:sldId id="324" r:id="rId63"/>
    <p:sldId id="325" r:id="rId64"/>
    <p:sldId id="326" r:id="rId65"/>
    <p:sldId id="28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9"/>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3C9C6-8AA8-F54D-B1D2-DB8D5CD3A99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EE1D9-F786-CC46-A189-2B1645003B4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3FC5DEA-4760-FB47-AC8A-1B9EA2249F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3FC5DEA-4760-FB47-AC8A-1B9EA2249F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3FC5DEA-4760-FB47-AC8A-1B9EA2249F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0489" y="1145501"/>
            <a:ext cx="10515600" cy="1325563"/>
          </a:xfrm>
        </p:spPr>
        <p:txBody>
          <a:bodyPr/>
          <a:lstStyle/>
          <a:p>
            <a:r>
              <a:rPr lang="en-US"/>
              <a:t>Click to edit Master title style</a:t>
            </a:r>
            <a:endParaRPr lang="en-US"/>
          </a:p>
        </p:txBody>
      </p:sp>
      <p:sp>
        <p:nvSpPr>
          <p:cNvPr id="3" name="Content Placeholder 2"/>
          <p:cNvSpPr>
            <a:spLocks noGrp="1"/>
          </p:cNvSpPr>
          <p:nvPr>
            <p:ph idx="1"/>
          </p:nvPr>
        </p:nvSpPr>
        <p:spPr>
          <a:xfrm>
            <a:off x="838200" y="2157016"/>
            <a:ext cx="10515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3FC5DEA-4760-FB47-AC8A-1B9EA2249F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3FC5DEA-4760-FB47-AC8A-1B9EA2249F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3FC5DEA-4760-FB47-AC8A-1B9EA2249F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3FC5DEA-4760-FB47-AC8A-1B9EA2249F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3FC5DEA-4760-FB47-AC8A-1B9EA2249F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C5DEA-4760-FB47-AC8A-1B9EA2249F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FC5DEA-4760-FB47-AC8A-1B9EA2249F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FC5DEA-4760-FB47-AC8A-1B9EA2249F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39E6E-9484-A14D-B674-829EF30D878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C5DEA-4760-FB47-AC8A-1B9EA2249F6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39E6E-9484-A14D-B674-829EF30D878F}"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2.png"/><Relationship Id="rId2" Type="http://schemas.openxmlformats.org/officeDocument/2006/relationships/image" Target="../media/image39.png"/><Relationship Id="rId10" Type="http://schemas.openxmlformats.org/officeDocument/2006/relationships/notesSlide" Target="../notesSlides/notesSlide23.xml"/><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71.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76.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86.png"/><Relationship Id="rId1" Type="http://schemas.openxmlformats.org/officeDocument/2006/relationships/image" Target="../media/image8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image" Target="../media/image90.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94.png"/><Relationship Id="rId1" Type="http://schemas.openxmlformats.org/officeDocument/2006/relationships/image" Target="../media/image93.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image" Target="../media/image98.png"/><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5.png"/></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image" Target="../media/image95.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image" Target="../media/image103.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image" Target="../media/image109.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106.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image" Target="../media/image110.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114.png"/><Relationship Id="rId1" Type="http://schemas.openxmlformats.org/officeDocument/2006/relationships/image" Target="../media/image113.png"/></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image" Target="../media/image1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2.xml"/><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image" Target="../media/image120.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image" Target="../media/image123.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image" Target="../media/image126.png"/></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image" Target="../media/image129.png"/></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54.xml"/><Relationship Id="rId8" Type="http://schemas.openxmlformats.org/officeDocument/2006/relationships/slideLayout" Target="../slideLayouts/slideLayout2.xml"/><Relationship Id="rId7" Type="http://schemas.openxmlformats.org/officeDocument/2006/relationships/image" Target="../media/image139.png"/><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image" Target="../media/image133.png"/></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55.xml"/><Relationship Id="rId6" Type="http://schemas.openxmlformats.org/officeDocument/2006/relationships/slideLayout" Target="../slideLayouts/slideLayout2.xml"/><Relationship Id="rId5" Type="http://schemas.openxmlformats.org/officeDocument/2006/relationships/image" Target="../media/image144.png"/><Relationship Id="rId4" Type="http://schemas.openxmlformats.org/officeDocument/2006/relationships/image" Target="../media/image143.png"/><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image" Target="../media/image140.png"/></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2.png"/><Relationship Id="rId7" Type="http://schemas.openxmlformats.org/officeDocument/2006/relationships/image" Target="../media/image151.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0" Type="http://schemas.openxmlformats.org/officeDocument/2006/relationships/notesSlide" Target="../notesSlides/notesSlide56.xml"/><Relationship Id="rId1" Type="http://schemas.openxmlformats.org/officeDocument/2006/relationships/image" Target="../media/image145.png"/></Relationships>
</file>

<file path=ppt/slides/_rels/slide57.xml.rels><?xml version="1.0" encoding="UTF-8" standalone="yes"?>
<Relationships xmlns="http://schemas.openxmlformats.org/package/2006/relationships"><Relationship Id="rId9" Type="http://schemas.openxmlformats.org/officeDocument/2006/relationships/image" Target="../media/image161.png"/><Relationship Id="rId8" Type="http://schemas.openxmlformats.org/officeDocument/2006/relationships/image" Target="../media/image160.png"/><Relationship Id="rId7" Type="http://schemas.openxmlformats.org/officeDocument/2006/relationships/image" Target="../media/image159.png"/><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 Id="rId3" Type="http://schemas.openxmlformats.org/officeDocument/2006/relationships/image" Target="../media/image155.png"/><Relationship Id="rId2" Type="http://schemas.openxmlformats.org/officeDocument/2006/relationships/image" Target="../media/image154.png"/><Relationship Id="rId11" Type="http://schemas.openxmlformats.org/officeDocument/2006/relationships/notesSlide" Target="../notesSlides/notesSlide57.xml"/><Relationship Id="rId10" Type="http://schemas.openxmlformats.org/officeDocument/2006/relationships/slideLayout" Target="../slideLayouts/slideLayout2.xml"/><Relationship Id="rId1" Type="http://schemas.openxmlformats.org/officeDocument/2006/relationships/image" Target="../media/image153.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163.png"/><Relationship Id="rId1" Type="http://schemas.openxmlformats.org/officeDocument/2006/relationships/image" Target="../media/image162.png"/></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2.xml"/><Relationship Id="rId4" Type="http://schemas.openxmlformats.org/officeDocument/2006/relationships/image" Target="../media/image167.png"/><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image" Target="../media/image16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image" Target="../media/image169.png"/><Relationship Id="rId1" Type="http://schemas.openxmlformats.org/officeDocument/2006/relationships/image" Target="../media/image16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17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171.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2755270" y="3600190"/>
            <a:ext cx="2492990" cy="1200329"/>
          </a:xfrm>
          <a:prstGeom prst="rect">
            <a:avLst/>
          </a:prstGeom>
          <a:noFill/>
        </p:spPr>
        <p:txBody>
          <a:bodyPr wrap="none" rtlCol="0">
            <a:spAutoFit/>
          </a:bodyPr>
          <a:lstStyle/>
          <a:p>
            <a:r>
              <a:rPr lang="zh-CN" altLang="en-US" sz="3600" dirty="0"/>
              <a:t>第</a:t>
            </a:r>
            <a:r>
              <a:rPr lang="ja-JP" altLang="en-US" sz="3600">
                <a:latin typeface="DengXian" panose="02010600030101010101" pitchFamily="2" charset="-122"/>
                <a:ea typeface="DengXian" panose="02010600030101010101" pitchFamily="2" charset="-122"/>
              </a:rPr>
              <a:t>十一</a:t>
            </a:r>
            <a:r>
              <a:rPr lang="zh-CN" altLang="en-US" sz="3600" dirty="0"/>
              <a:t>章</a:t>
            </a:r>
            <a:br>
              <a:rPr lang="en-US" altLang="zh-CN" sz="3600" dirty="0"/>
            </a:br>
            <a:r>
              <a:rPr lang="zh-CN" altLang="en-US" sz="3600" dirty="0"/>
              <a:t>条件随机场</a:t>
            </a:r>
            <a:endParaRPr lang="en-US" altLang="zh-CN" sz="3600" dirty="0"/>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模型定义</a:t>
            </a:r>
            <a:endParaRPr lang="zh-CN" altLang="en-US" dirty="0"/>
          </a:p>
        </p:txBody>
      </p:sp>
      <p:sp>
        <p:nvSpPr>
          <p:cNvPr id="3" name="内容占位符 2"/>
          <p:cNvSpPr>
            <a:spLocks noGrp="1"/>
          </p:cNvSpPr>
          <p:nvPr>
            <p:ph idx="1"/>
          </p:nvPr>
        </p:nvSpPr>
        <p:spPr/>
        <p:txBody>
          <a:bodyPr/>
          <a:lstStyle/>
          <a:p>
            <a:r>
              <a:rPr lang="zh-CN" altLang="en-US" dirty="0"/>
              <a:t>局部马尔可夫性</a:t>
            </a:r>
            <a:r>
              <a:rPr lang="en-US" altLang="zh-CN" dirty="0"/>
              <a:t>( Local Markov properly)</a:t>
            </a:r>
            <a:endParaRPr lang="en-US" altLang="zh-CN" dirty="0"/>
          </a:p>
          <a:p>
            <a:pPr lvl="1"/>
            <a:r>
              <a:rPr lang="en-US" altLang="zh-CN" dirty="0"/>
              <a:t> v </a:t>
            </a:r>
            <a:r>
              <a:rPr lang="zh-CN" altLang="en-US" dirty="0"/>
              <a:t>任意结点</a:t>
            </a:r>
            <a:endParaRPr lang="en-US" altLang="zh-CN" dirty="0"/>
          </a:p>
          <a:p>
            <a:pPr lvl="1"/>
            <a:r>
              <a:rPr lang="en-US" altLang="zh-CN" dirty="0"/>
              <a:t> W</a:t>
            </a:r>
            <a:r>
              <a:rPr lang="zh-CN" altLang="en-US" dirty="0"/>
              <a:t>与</a:t>
            </a:r>
            <a:r>
              <a:rPr lang="en-US" altLang="zh-CN" dirty="0"/>
              <a:t>v</a:t>
            </a:r>
            <a:r>
              <a:rPr lang="zh-CN" altLang="en-US" dirty="0"/>
              <a:t>有边相连</a:t>
            </a:r>
            <a:endParaRPr lang="en-US" altLang="zh-CN" dirty="0"/>
          </a:p>
          <a:p>
            <a:pPr lvl="1"/>
            <a:r>
              <a:rPr lang="en-US" altLang="zh-CN" dirty="0"/>
              <a:t> O </a:t>
            </a:r>
            <a:r>
              <a:rPr lang="zh-CN" altLang="en-US" dirty="0"/>
              <a:t>其它</a:t>
            </a:r>
            <a:endParaRPr lang="en-US" altLang="zh-CN" dirty="0"/>
          </a:p>
          <a:p>
            <a:pPr lvl="1"/>
            <a:endParaRPr lang="en-US" altLang="zh-CN" dirty="0"/>
          </a:p>
          <a:p>
            <a:pPr lvl="1"/>
            <a:endParaRPr lang="en-US" altLang="zh-CN" dirty="0"/>
          </a:p>
          <a:p>
            <a:pPr lvl="1"/>
            <a:endParaRPr lang="en-US" altLang="zh-CN" dirty="0"/>
          </a:p>
          <a:p>
            <a:pPr lvl="1"/>
            <a:r>
              <a:rPr lang="zh-CN" altLang="en-US" dirty="0"/>
              <a:t>在                   </a:t>
            </a:r>
            <a:r>
              <a:rPr lang="en-GB" altLang="zh-CN" dirty="0"/>
              <a:t>	</a:t>
            </a:r>
            <a:r>
              <a:rPr lang="zh-CN" altLang="en-US" dirty="0"/>
              <a:t>    时，等价于</a:t>
            </a:r>
            <a:r>
              <a:rPr lang="en-US" altLang="zh-CN" dirty="0"/>
              <a:t>	</a:t>
            </a:r>
            <a:endParaRPr lang="en-US" altLang="zh-C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528" y="3939982"/>
            <a:ext cx="4128457" cy="360040"/>
          </a:xfrm>
          <a:prstGeom prst="rect">
            <a:avLst/>
          </a:prstGeom>
          <a:noFill/>
          <a:ln>
            <a:noFill/>
          </a:ln>
          <a:effec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319" y="4985407"/>
            <a:ext cx="1869438" cy="360040"/>
          </a:xfrm>
          <a:prstGeom prst="rect">
            <a:avLst/>
          </a:prstGeom>
          <a:noFill/>
          <a:ln>
            <a:noFill/>
          </a:ln>
          <a:effec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940" y="5583776"/>
            <a:ext cx="3240361" cy="370327"/>
          </a:xfrm>
          <a:prstGeom prst="rect">
            <a:avLst/>
          </a:prstGeom>
          <a:noFill/>
          <a:ln>
            <a:noFill/>
          </a:ln>
          <a:effec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3645024"/>
            <a:ext cx="3612154" cy="2703364"/>
          </a:xfrm>
          <a:prstGeom prst="rect">
            <a:avLst/>
          </a:prstGeom>
          <a:noFill/>
          <a:ln>
            <a:noFill/>
          </a:ln>
          <a:effectLst/>
        </p:spPr>
      </p:pic>
      <p:sp>
        <p:nvSpPr>
          <p:cNvPr id="4" name="椭圆 3"/>
          <p:cNvSpPr/>
          <p:nvPr/>
        </p:nvSpPr>
        <p:spPr>
          <a:xfrm>
            <a:off x="7752184" y="4885630"/>
            <a:ext cx="288032" cy="199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552384" y="5373216"/>
            <a:ext cx="288032" cy="199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模型定义</a:t>
            </a:r>
            <a:endParaRPr lang="zh-CN" altLang="en-US" dirty="0"/>
          </a:p>
        </p:txBody>
      </p:sp>
      <p:sp>
        <p:nvSpPr>
          <p:cNvPr id="3" name="内容占位符 2"/>
          <p:cNvSpPr>
            <a:spLocks noGrp="1"/>
          </p:cNvSpPr>
          <p:nvPr>
            <p:ph idx="1"/>
          </p:nvPr>
        </p:nvSpPr>
        <p:spPr/>
        <p:txBody>
          <a:bodyPr/>
          <a:lstStyle/>
          <a:p>
            <a:r>
              <a:rPr lang="zh-CN" altLang="en-US" dirty="0"/>
              <a:t>全局马尔可夫性</a:t>
            </a:r>
            <a:r>
              <a:rPr lang="en-US" altLang="zh-CN" dirty="0"/>
              <a:t>(Global Markov property)</a:t>
            </a:r>
            <a:endParaRPr lang="en-US" altLang="zh-CN" dirty="0"/>
          </a:p>
          <a:p>
            <a:pPr lvl="1"/>
            <a:r>
              <a:rPr lang="zh-CN" altLang="en-US" dirty="0"/>
              <a:t>结点集合</a:t>
            </a:r>
            <a:r>
              <a:rPr lang="en-US" altLang="zh-CN" dirty="0"/>
              <a:t>A, B</a:t>
            </a:r>
            <a:r>
              <a:rPr lang="zh-CN" altLang="en-US" dirty="0"/>
              <a:t>是在无向图</a:t>
            </a:r>
            <a:r>
              <a:rPr lang="en-US" altLang="zh-CN" dirty="0"/>
              <a:t>G</a:t>
            </a:r>
            <a:r>
              <a:rPr lang="zh-CN" altLang="en-US" dirty="0"/>
              <a:t>中被结点集合</a:t>
            </a:r>
            <a:r>
              <a:rPr lang="en-US" altLang="zh-CN" dirty="0"/>
              <a:t>C</a:t>
            </a:r>
            <a:r>
              <a:rPr lang="zh-CN" altLang="en-US" dirty="0"/>
              <a:t>分开的任意结点集合，</a:t>
            </a:r>
            <a:endParaRPr lang="zh-CN" altLang="en-US" dirty="0"/>
          </a:p>
          <a:p>
            <a:pPr lvl="1"/>
            <a:endParaRPr lang="en-US" altLang="zh-C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3212976"/>
            <a:ext cx="4248472" cy="3413098"/>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模型定义</a:t>
            </a:r>
            <a:endParaRPr lang="zh-CN" altLang="en-US" dirty="0"/>
          </a:p>
        </p:txBody>
      </p:sp>
      <p:sp>
        <p:nvSpPr>
          <p:cNvPr id="3" name="内容占位符 2"/>
          <p:cNvSpPr>
            <a:spLocks noGrp="1"/>
          </p:cNvSpPr>
          <p:nvPr>
            <p:ph idx="1"/>
          </p:nvPr>
        </p:nvSpPr>
        <p:spPr>
          <a:xfrm>
            <a:off x="1763797" y="2392680"/>
            <a:ext cx="8435280" cy="4389120"/>
          </a:xfrm>
        </p:spPr>
        <p:txBody>
          <a:bodyPr/>
          <a:lstStyle/>
          <a:p>
            <a:r>
              <a:rPr lang="zh-CN" altLang="en-US" dirty="0"/>
              <a:t>概率无向图模型：</a:t>
            </a:r>
            <a:endParaRPr lang="en-US" altLang="zh-CN" dirty="0"/>
          </a:p>
          <a:p>
            <a:pPr lvl="1"/>
            <a:r>
              <a:rPr lang="zh-CN" altLang="en-US" dirty="0"/>
              <a:t>设有联合概率分布</a:t>
            </a:r>
            <a:r>
              <a:rPr lang="en-US" altLang="zh-CN" dirty="0"/>
              <a:t>P(Y),</a:t>
            </a:r>
            <a:r>
              <a:rPr lang="zh-CN" altLang="en-US" dirty="0"/>
              <a:t>由无向图</a:t>
            </a:r>
            <a:r>
              <a:rPr lang="en-US" altLang="zh-CN" dirty="0"/>
              <a:t>G=(V, E)</a:t>
            </a:r>
            <a:r>
              <a:rPr lang="zh-CN" altLang="en-US" dirty="0"/>
              <a:t>表示，在图</a:t>
            </a:r>
            <a:r>
              <a:rPr lang="en-US" altLang="zh-CN" dirty="0"/>
              <a:t>G</a:t>
            </a:r>
            <a:r>
              <a:rPr lang="zh-CN" altLang="en-US" dirty="0"/>
              <a:t>中，结点表示随机变量，边表示随机变量之间的依赖关系</a:t>
            </a:r>
            <a:r>
              <a:rPr lang="en-US" altLang="zh-CN" dirty="0"/>
              <a:t>,</a:t>
            </a:r>
            <a:endParaRPr lang="en-US" altLang="zh-CN" dirty="0"/>
          </a:p>
          <a:p>
            <a:pPr lvl="1"/>
            <a:r>
              <a:rPr lang="zh-CN" altLang="en-US" dirty="0"/>
              <a:t>如果联合概率分布</a:t>
            </a:r>
            <a:r>
              <a:rPr lang="en-US" altLang="zh-CN" dirty="0"/>
              <a:t>P(Y)</a:t>
            </a:r>
            <a:r>
              <a:rPr lang="zh-CN" altLang="en-US" dirty="0"/>
              <a:t>满足成对、局部或全局马尔可夫性，就称此联合概率分布为概率无向图模型</a:t>
            </a:r>
            <a:r>
              <a:rPr lang="en-US" altLang="zh-CN" dirty="0"/>
              <a:t>(probability undirected graphical model)</a:t>
            </a:r>
            <a:r>
              <a:rPr lang="zh-CN" altLang="en-US" dirty="0"/>
              <a:t>，或马尔可夫随机场</a:t>
            </a:r>
            <a:r>
              <a:rPr lang="en-US" altLang="zh-CN" dirty="0"/>
              <a:t>(Markov random field).</a:t>
            </a:r>
            <a:endParaRPr lang="en-US" altLang="zh-CN" dirty="0"/>
          </a:p>
          <a:p>
            <a:pPr lvl="1"/>
            <a:r>
              <a:rPr lang="zh-CN" altLang="en-US" dirty="0"/>
              <a:t>问题关键：求联合概率，引申为对联合概率进行因子分解。</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概率无向图模型的因子分解</a:t>
            </a:r>
            <a:endParaRPr lang="zh-CN" altLang="en-US" dirty="0"/>
          </a:p>
        </p:txBody>
      </p:sp>
      <p:sp>
        <p:nvSpPr>
          <p:cNvPr id="3" name="内容占位符 2"/>
          <p:cNvSpPr>
            <a:spLocks noGrp="1"/>
          </p:cNvSpPr>
          <p:nvPr>
            <p:ph idx="1"/>
          </p:nvPr>
        </p:nvSpPr>
        <p:spPr/>
        <p:txBody>
          <a:bodyPr>
            <a:normAutofit/>
          </a:bodyPr>
          <a:lstStyle/>
          <a:p>
            <a:r>
              <a:rPr lang="zh-CN" altLang="en-US" dirty="0"/>
              <a:t>定义：团、最大团</a:t>
            </a:r>
            <a:endParaRPr lang="en-US" altLang="zh-CN" dirty="0"/>
          </a:p>
          <a:p>
            <a:r>
              <a:rPr lang="zh-CN" altLang="en-US" dirty="0"/>
              <a:t>无向图</a:t>
            </a:r>
            <a:r>
              <a:rPr lang="en-US" altLang="zh-CN" dirty="0"/>
              <a:t>G</a:t>
            </a:r>
            <a:r>
              <a:rPr lang="zh-CN" altLang="en-US" dirty="0"/>
              <a:t>中任何两个结点均有边连接的结点子集称为团</a:t>
            </a:r>
            <a:r>
              <a:rPr lang="en-US" altLang="zh-CN" dirty="0"/>
              <a:t>(clique)</a:t>
            </a:r>
            <a:r>
              <a:rPr lang="zh-CN" altLang="en-US" dirty="0"/>
              <a:t>。</a:t>
            </a:r>
            <a:endParaRPr lang="en-US" altLang="zh-CN" dirty="0"/>
          </a:p>
          <a:p>
            <a:r>
              <a:rPr lang="zh-CN" altLang="en-US" dirty="0"/>
              <a:t>若</a:t>
            </a:r>
            <a:r>
              <a:rPr lang="en-US" altLang="zh-CN" dirty="0"/>
              <a:t>C</a:t>
            </a:r>
            <a:r>
              <a:rPr lang="zh-CN" altLang="en-US" dirty="0"/>
              <a:t>是无向图</a:t>
            </a:r>
            <a:r>
              <a:rPr lang="en-US" altLang="zh-CN" dirty="0"/>
              <a:t>G</a:t>
            </a:r>
            <a:r>
              <a:rPr lang="zh-CN" altLang="en-US" dirty="0"/>
              <a:t>的一个团，井且不能再加进任何一个</a:t>
            </a:r>
            <a:r>
              <a:rPr lang="en-US" altLang="zh-CN" dirty="0"/>
              <a:t>c</a:t>
            </a:r>
            <a:r>
              <a:rPr lang="zh-CN" altLang="en-US" dirty="0"/>
              <a:t>的结点使其成为一个更大的团，则称此</a:t>
            </a:r>
            <a:r>
              <a:rPr lang="en-US" altLang="zh-CN" dirty="0"/>
              <a:t>C</a:t>
            </a:r>
            <a:r>
              <a:rPr lang="zh-CN" altLang="en-US" dirty="0"/>
              <a:t>为最大团</a:t>
            </a:r>
            <a:r>
              <a:rPr lang="en-US" altLang="zh-CN" dirty="0"/>
              <a:t>(maximal clique).</a:t>
            </a:r>
            <a:endParaRPr lang="en-US" altLang="zh-CN" dirty="0"/>
          </a:p>
          <a:p>
            <a:endParaRPr lang="en-US" altLang="zh-CN" dirty="0"/>
          </a:p>
          <a:p>
            <a:r>
              <a:rPr lang="zh-CN" altLang="en-US" dirty="0"/>
              <a:t>两个结点的团 ？</a:t>
            </a:r>
            <a:endParaRPr lang="en-US" altLang="zh-CN" dirty="0"/>
          </a:p>
          <a:p>
            <a:r>
              <a:rPr lang="zh-CN" altLang="en-US" dirty="0"/>
              <a:t>三个结点的团 ？</a:t>
            </a:r>
            <a:endParaRPr lang="en-US" altLang="zh-CN" dirty="0"/>
          </a:p>
          <a:p>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56041" y="4542577"/>
            <a:ext cx="2749065" cy="1872208"/>
          </a:xfrm>
          <a:prstGeom prst="rect">
            <a:avLst/>
          </a:prstGeom>
          <a:no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概率无向图模型的因子分解</a:t>
            </a:r>
            <a:endParaRPr lang="zh-CN" altLang="en-US" dirty="0"/>
          </a:p>
        </p:txBody>
      </p:sp>
      <p:sp>
        <p:nvSpPr>
          <p:cNvPr id="3" name="内容占位符 2"/>
          <p:cNvSpPr>
            <a:spLocks noGrp="1"/>
          </p:cNvSpPr>
          <p:nvPr>
            <p:ph idx="1"/>
          </p:nvPr>
        </p:nvSpPr>
        <p:spPr/>
        <p:txBody>
          <a:bodyPr/>
          <a:lstStyle/>
          <a:p>
            <a:r>
              <a:rPr lang="zh-CN" altLang="en-US" dirty="0"/>
              <a:t>将概率无向图模型的联合概率分布表示为其最大团上的随机变量的函数的乘积形式的操作，称为概率无向图模型的因子分解</a:t>
            </a:r>
            <a:r>
              <a:rPr lang="en-US" altLang="zh-CN" dirty="0"/>
              <a:t>(Factorization).</a:t>
            </a:r>
            <a:endParaRPr lang="en-US" altLang="zh-CN" dirty="0"/>
          </a:p>
          <a:p>
            <a:r>
              <a:rPr lang="en-US" altLang="zh-CN" dirty="0"/>
              <a:t> </a:t>
            </a:r>
            <a:r>
              <a:rPr lang="zh-CN" altLang="en-US" dirty="0"/>
              <a:t>给定概率无向图模型，设其无向图为</a:t>
            </a:r>
            <a:r>
              <a:rPr lang="en-US" altLang="zh-CN" dirty="0"/>
              <a:t>G</a:t>
            </a:r>
            <a:r>
              <a:rPr lang="zh-CN" altLang="en-US" dirty="0"/>
              <a:t>，</a:t>
            </a:r>
            <a:r>
              <a:rPr lang="en-US" altLang="zh-CN" dirty="0"/>
              <a:t>C</a:t>
            </a:r>
            <a:r>
              <a:rPr lang="zh-CN" altLang="en-US" dirty="0"/>
              <a:t>为</a:t>
            </a:r>
            <a:r>
              <a:rPr lang="en-US" altLang="zh-CN" dirty="0"/>
              <a:t>G</a:t>
            </a:r>
            <a:r>
              <a:rPr lang="zh-CN" altLang="en-US" dirty="0"/>
              <a:t>上的最大团，</a:t>
            </a:r>
            <a:r>
              <a:rPr lang="en-US" altLang="zh-CN" dirty="0" err="1"/>
              <a:t>Yc</a:t>
            </a:r>
            <a:r>
              <a:rPr lang="zh-CN" altLang="en-US" dirty="0"/>
              <a:t>表示</a:t>
            </a:r>
            <a:r>
              <a:rPr lang="en-US" altLang="zh-CN" dirty="0"/>
              <a:t>C</a:t>
            </a:r>
            <a:r>
              <a:rPr lang="zh-CN" altLang="en-US" dirty="0"/>
              <a:t>对应的随机变量，那么概率无向图模型的联合概率分布</a:t>
            </a:r>
            <a:r>
              <a:rPr lang="en-US" altLang="zh-CN" dirty="0"/>
              <a:t>P(Y)</a:t>
            </a:r>
            <a:r>
              <a:rPr lang="zh-CN" altLang="en-US" dirty="0"/>
              <a:t>可写作图中所有最大团</a:t>
            </a:r>
            <a:r>
              <a:rPr lang="en-US" altLang="zh-CN" dirty="0"/>
              <a:t>C</a:t>
            </a:r>
            <a:r>
              <a:rPr lang="zh-CN" altLang="en-US" dirty="0"/>
              <a:t>上的函数            的乘积形式，即</a:t>
            </a:r>
            <a:endParaRPr lang="en-US" altLang="zh-CN" dirty="0"/>
          </a:p>
          <a:p>
            <a:endParaRPr lang="en-US" altLang="zh-CN" dirty="0"/>
          </a:p>
          <a:p>
            <a:r>
              <a:rPr lang="en-US" altLang="zh-CN" dirty="0"/>
              <a:t>Z</a:t>
            </a:r>
            <a:r>
              <a:rPr lang="zh-CN" altLang="en-US" dirty="0"/>
              <a:t>是规范化因子</a:t>
            </a:r>
            <a:r>
              <a:rPr lang="en-US" altLang="zh-CN" dirty="0"/>
              <a:t>(normalization factor)</a:t>
            </a:r>
            <a:endParaRPr lang="zh-CN" altLang="en-US" dirty="0"/>
          </a:p>
          <a:p>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44072" y="4653137"/>
            <a:ext cx="2520280" cy="742011"/>
          </a:xfrm>
          <a:prstGeom prst="rect">
            <a:avLst/>
          </a:prstGeom>
          <a:noFill/>
          <a:ln>
            <a:noFill/>
          </a:ln>
          <a:effec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108" y="4269651"/>
            <a:ext cx="876097" cy="360040"/>
          </a:xfrm>
          <a:prstGeom prst="rect">
            <a:avLst/>
          </a:prstGeom>
          <a:noFill/>
          <a:ln>
            <a:noFill/>
          </a:ln>
          <a:effec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471" y="6014294"/>
            <a:ext cx="2288091" cy="648072"/>
          </a:xfrm>
          <a:prstGeom prst="rect">
            <a:avLst/>
          </a:prstGeom>
          <a:noFill/>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概率无向图模型的因子分解</a:t>
            </a:r>
            <a:endParaRPr lang="zh-CN" altLang="en-US" dirty="0"/>
          </a:p>
        </p:txBody>
      </p:sp>
      <p:sp>
        <p:nvSpPr>
          <p:cNvPr id="3" name="内容占位符 2"/>
          <p:cNvSpPr>
            <a:spLocks noGrp="1"/>
          </p:cNvSpPr>
          <p:nvPr>
            <p:ph idx="1"/>
          </p:nvPr>
        </p:nvSpPr>
        <p:spPr/>
        <p:txBody>
          <a:bodyPr/>
          <a:lstStyle/>
          <a:p>
            <a:r>
              <a:rPr lang="zh-CN" altLang="en-US" dirty="0"/>
              <a:t>势函数：</a:t>
            </a:r>
            <a:endParaRPr lang="en-US" altLang="zh-CN" dirty="0"/>
          </a:p>
          <a:p>
            <a:endParaRPr lang="en-US" altLang="zh-CN" dirty="0"/>
          </a:p>
          <a:p>
            <a:r>
              <a:rPr lang="zh-CN" altLang="en-US" dirty="0"/>
              <a:t>定理</a:t>
            </a:r>
            <a:r>
              <a:rPr lang="en-US" altLang="zh-CN" dirty="0"/>
              <a:t>11.1 (</a:t>
            </a:r>
            <a:r>
              <a:rPr lang="en-US" altLang="zh-CN" dirty="0" err="1"/>
              <a:t>Hammersley</a:t>
            </a:r>
            <a:r>
              <a:rPr lang="en-US" altLang="zh-CN" dirty="0"/>
              <a:t>-Clifford</a:t>
            </a:r>
            <a:r>
              <a:rPr lang="zh-CN" altLang="en-US" dirty="0"/>
              <a:t>定理</a:t>
            </a:r>
            <a:r>
              <a:rPr lang="en-US" altLang="zh-CN" dirty="0"/>
              <a:t>)</a:t>
            </a:r>
            <a:r>
              <a:rPr lang="zh-CN" altLang="en-US" dirty="0"/>
              <a:t>：概率无向图模型的联合概率分布</a:t>
            </a:r>
            <a:r>
              <a:rPr lang="en-US" altLang="zh-CN" dirty="0"/>
              <a:t>P(Y)</a:t>
            </a:r>
            <a:r>
              <a:rPr lang="zh-CN" altLang="en-US" dirty="0"/>
              <a:t>可以表示为如下形式</a:t>
            </a:r>
            <a:r>
              <a:rPr lang="en-US" altLang="zh-CN" dirty="0"/>
              <a:t>:</a:t>
            </a:r>
            <a:endParaRPr lang="en-US" altLang="zh-CN" dirty="0"/>
          </a:p>
          <a:p>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1473" y="2324479"/>
            <a:ext cx="3080084" cy="432048"/>
          </a:xfrm>
          <a:prstGeom prst="rect">
            <a:avLst/>
          </a:prstGeom>
          <a:noFill/>
          <a:ln>
            <a:noFill/>
          </a:ln>
          <a:effec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32" y="4007170"/>
            <a:ext cx="2487162" cy="1510062"/>
          </a:xfrm>
          <a:prstGeom prst="rect">
            <a:avLst/>
          </a:prstGeom>
          <a:noFill/>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条件随机场的定义与形式</a:t>
            </a:r>
            <a:endParaRPr lang="zh-CN" altLang="en-US" dirty="0"/>
          </a:p>
        </p:txBody>
      </p:sp>
      <p:sp>
        <p:nvSpPr>
          <p:cNvPr id="3" name="内容占位符 2"/>
          <p:cNvSpPr>
            <a:spLocks noGrp="1"/>
          </p:cNvSpPr>
          <p:nvPr>
            <p:ph idx="1"/>
          </p:nvPr>
        </p:nvSpPr>
        <p:spPr/>
        <p:txBody>
          <a:bodyPr>
            <a:normAutofit/>
          </a:bodyPr>
          <a:lstStyle/>
          <a:p>
            <a:r>
              <a:rPr lang="zh-CN" altLang="en-US" dirty="0"/>
              <a:t>条件随机场</a:t>
            </a:r>
            <a:r>
              <a:rPr lang="en-US" altLang="zh-CN" dirty="0"/>
              <a:t>(conditional random field)</a:t>
            </a:r>
            <a:r>
              <a:rPr lang="zh-CN" altLang="en-US" dirty="0"/>
              <a:t>的定义：</a:t>
            </a:r>
            <a:endParaRPr lang="en-US" altLang="zh-CN" dirty="0"/>
          </a:p>
          <a:p>
            <a:pPr lvl="1"/>
            <a:r>
              <a:rPr lang="zh-CN" altLang="en-US" dirty="0"/>
              <a:t>给定随机变量</a:t>
            </a:r>
            <a:r>
              <a:rPr lang="en-US" altLang="zh-CN" dirty="0"/>
              <a:t>X</a:t>
            </a:r>
            <a:r>
              <a:rPr lang="zh-CN" altLang="en-US" dirty="0"/>
              <a:t>条件下，随机变量</a:t>
            </a:r>
            <a:r>
              <a:rPr lang="en-US" altLang="zh-CN" dirty="0"/>
              <a:t>Y</a:t>
            </a:r>
            <a:r>
              <a:rPr lang="zh-CN" altLang="en-US" dirty="0"/>
              <a:t>的马尔可夫随机场。</a:t>
            </a:r>
            <a:endParaRPr lang="en-US" altLang="zh-CN" dirty="0"/>
          </a:p>
          <a:p>
            <a:r>
              <a:rPr lang="zh-CN" altLang="en-US" dirty="0"/>
              <a:t>定义在线性链上的特殊的条件随机场：</a:t>
            </a:r>
            <a:endParaRPr lang="en-US" altLang="zh-CN" dirty="0"/>
          </a:p>
          <a:p>
            <a:pPr lvl="1"/>
            <a:r>
              <a:rPr lang="zh-CN" altLang="en-US" dirty="0"/>
              <a:t>线性链条件随机场</a:t>
            </a:r>
            <a:r>
              <a:rPr lang="en-US" altLang="zh-CN" dirty="0"/>
              <a:t>(linear chain conditional random field )</a:t>
            </a:r>
            <a:endParaRPr lang="en-US" altLang="zh-CN" dirty="0"/>
          </a:p>
          <a:p>
            <a:pPr lvl="1"/>
            <a:r>
              <a:rPr lang="zh-CN" altLang="en-US" dirty="0"/>
              <a:t>线性链条件随机场可以用于标注等问题；</a:t>
            </a:r>
            <a:endParaRPr lang="en-US" altLang="zh-CN" dirty="0"/>
          </a:p>
          <a:p>
            <a:pPr lvl="1"/>
            <a:r>
              <a:rPr lang="zh-CN" altLang="en-US" dirty="0"/>
              <a:t>在条件概率模型</a:t>
            </a:r>
            <a:r>
              <a:rPr lang="en-US" altLang="zh-CN" dirty="0"/>
              <a:t>P(Y|X)</a:t>
            </a:r>
            <a:r>
              <a:rPr lang="zh-CN" altLang="en-US" dirty="0"/>
              <a:t>中，</a:t>
            </a:r>
            <a:r>
              <a:rPr lang="en-US" altLang="zh-CN" dirty="0"/>
              <a:t>Y</a:t>
            </a:r>
            <a:r>
              <a:rPr lang="zh-CN" altLang="en-US" dirty="0"/>
              <a:t>是输出变量，表示标记序列，</a:t>
            </a:r>
            <a:r>
              <a:rPr lang="en-US" altLang="zh-CN" dirty="0"/>
              <a:t>X</a:t>
            </a:r>
            <a:r>
              <a:rPr lang="zh-CN" altLang="en-US" dirty="0"/>
              <a:t>是输入变量，表示需要标注的观测序列，也把标记序列称为状态序列。</a:t>
            </a:r>
            <a:endParaRPr lang="en-US" altLang="zh-CN" dirty="0"/>
          </a:p>
          <a:p>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条件随机场的定义与形式</a:t>
            </a:r>
            <a:endParaRPr lang="zh-CN" altLang="en-US" dirty="0"/>
          </a:p>
        </p:txBody>
      </p:sp>
      <p:sp>
        <p:nvSpPr>
          <p:cNvPr id="3" name="内容占位符 2"/>
          <p:cNvSpPr>
            <a:spLocks noGrp="1"/>
          </p:cNvSpPr>
          <p:nvPr>
            <p:ph idx="1"/>
          </p:nvPr>
        </p:nvSpPr>
        <p:spPr/>
        <p:txBody>
          <a:bodyPr>
            <a:normAutofit/>
          </a:bodyPr>
          <a:lstStyle/>
          <a:p>
            <a:r>
              <a:rPr lang="zh-CN" altLang="en-US" dirty="0"/>
              <a:t>条件随机场</a:t>
            </a:r>
            <a:r>
              <a:rPr lang="en-US" altLang="zh-CN" dirty="0"/>
              <a:t>(conditional random field)</a:t>
            </a:r>
            <a:r>
              <a:rPr lang="zh-CN" altLang="en-US" dirty="0"/>
              <a:t>三个主要问题：</a:t>
            </a:r>
            <a:endParaRPr lang="en-US" altLang="zh-CN" dirty="0"/>
          </a:p>
          <a:p>
            <a:r>
              <a:rPr lang="zh-CN" altLang="en-US" dirty="0"/>
              <a:t>概率计算</a:t>
            </a:r>
            <a:endParaRPr lang="en-US" altLang="zh-CN" dirty="0"/>
          </a:p>
          <a:p>
            <a:r>
              <a:rPr lang="zh-CN" altLang="en-US" dirty="0"/>
              <a:t>模型学习</a:t>
            </a:r>
            <a:endParaRPr lang="en-US" altLang="zh-CN" dirty="0"/>
          </a:p>
          <a:p>
            <a:r>
              <a:rPr lang="zh-CN" altLang="en-US" dirty="0"/>
              <a:t>推测状态</a:t>
            </a:r>
            <a:endParaRPr lang="en-US" altLang="zh-CN" dirty="0"/>
          </a:p>
          <a:p>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条件随机场的定义与形式</a:t>
            </a:r>
            <a:endParaRPr lang="zh-CN" altLang="en-US" dirty="0"/>
          </a:p>
        </p:txBody>
      </p:sp>
      <p:sp>
        <p:nvSpPr>
          <p:cNvPr id="3" name="内容占位符 2"/>
          <p:cNvSpPr>
            <a:spLocks noGrp="1"/>
          </p:cNvSpPr>
          <p:nvPr>
            <p:ph idx="1"/>
          </p:nvPr>
        </p:nvSpPr>
        <p:spPr>
          <a:xfrm>
            <a:off x="1816182" y="2192377"/>
            <a:ext cx="8435280" cy="4389120"/>
          </a:xfrm>
        </p:spPr>
        <p:txBody>
          <a:bodyPr>
            <a:normAutofit/>
          </a:bodyPr>
          <a:lstStyle/>
          <a:p>
            <a:r>
              <a:rPr lang="zh-CN" altLang="en-US" dirty="0"/>
              <a:t>条件随机场：</a:t>
            </a:r>
            <a:endParaRPr lang="en-US" altLang="zh-CN" dirty="0"/>
          </a:p>
          <a:p>
            <a:pPr lvl="1"/>
            <a:r>
              <a:rPr lang="zh-CN" altLang="en-US" dirty="0"/>
              <a:t>设</a:t>
            </a:r>
            <a:r>
              <a:rPr lang="en-US" altLang="zh-CN" dirty="0"/>
              <a:t>X</a:t>
            </a:r>
            <a:r>
              <a:rPr lang="zh-CN" altLang="en-US" dirty="0"/>
              <a:t>与</a:t>
            </a:r>
            <a:r>
              <a:rPr lang="en-US" altLang="zh-CN" dirty="0"/>
              <a:t>Y</a:t>
            </a:r>
            <a:r>
              <a:rPr lang="zh-CN" altLang="en-US" dirty="0"/>
              <a:t>是随机变量，</a:t>
            </a:r>
            <a:r>
              <a:rPr lang="en-US" altLang="zh-CN" dirty="0"/>
              <a:t>P(Y|X)</a:t>
            </a:r>
            <a:r>
              <a:rPr lang="zh-CN" altLang="en-US" dirty="0"/>
              <a:t>是在给定</a:t>
            </a:r>
            <a:r>
              <a:rPr lang="en-US" altLang="zh-CN" dirty="0"/>
              <a:t>X</a:t>
            </a:r>
            <a:r>
              <a:rPr lang="zh-CN" altLang="en-US" dirty="0"/>
              <a:t>的条件下</a:t>
            </a:r>
            <a:r>
              <a:rPr lang="en-US" altLang="zh-CN" dirty="0"/>
              <a:t>Y</a:t>
            </a:r>
            <a:r>
              <a:rPr lang="zh-CN" altLang="en-US" dirty="0"/>
              <a:t>的条件概率分布，若随机变量</a:t>
            </a:r>
            <a:r>
              <a:rPr lang="en-US" altLang="zh-CN" dirty="0"/>
              <a:t>Y</a:t>
            </a:r>
            <a:r>
              <a:rPr lang="zh-CN" altLang="en-US" dirty="0"/>
              <a:t>构成一个由无向图</a:t>
            </a:r>
            <a:r>
              <a:rPr lang="en-US" altLang="zh-CN" dirty="0"/>
              <a:t>G=(V,E)</a:t>
            </a:r>
            <a:r>
              <a:rPr lang="zh-CN" altLang="en-US" dirty="0"/>
              <a:t>表示的马尔可夫随机场，即满足马尔科夫性</a:t>
            </a:r>
            <a:endParaRPr lang="en-US" altLang="zh-CN" dirty="0"/>
          </a:p>
          <a:p>
            <a:pPr lvl="1"/>
            <a:endParaRPr lang="en-US" altLang="zh-CN" dirty="0"/>
          </a:p>
          <a:p>
            <a:pPr lvl="1"/>
            <a:endParaRPr lang="en-US" altLang="zh-CN" dirty="0"/>
          </a:p>
          <a:p>
            <a:pPr lvl="1"/>
            <a:r>
              <a:rPr lang="zh-CN" altLang="en-US" dirty="0"/>
              <a:t>对任意结点</a:t>
            </a:r>
            <a:r>
              <a:rPr lang="en-US" altLang="zh-CN" dirty="0"/>
              <a:t>v</a:t>
            </a:r>
            <a:r>
              <a:rPr lang="zh-CN" altLang="en-US" dirty="0"/>
              <a:t>成立，则称条件概率分布</a:t>
            </a:r>
            <a:r>
              <a:rPr lang="en-US" altLang="zh-CN" dirty="0"/>
              <a:t>P(Y|X)</a:t>
            </a:r>
            <a:r>
              <a:rPr lang="zh-CN" altLang="en-US" dirty="0"/>
              <a:t>为条件随机场，式中</a:t>
            </a:r>
            <a:r>
              <a:rPr lang="en-US" altLang="zh-CN" dirty="0"/>
              <a:t>w</a:t>
            </a:r>
            <a:r>
              <a:rPr lang="zh-CN" altLang="en-US" dirty="0"/>
              <a:t>~</a:t>
            </a:r>
            <a:r>
              <a:rPr lang="en-US" altLang="zh-CN" dirty="0"/>
              <a:t>v</a:t>
            </a:r>
            <a:r>
              <a:rPr lang="zh-CN" altLang="en-US" dirty="0"/>
              <a:t>表示在图</a:t>
            </a:r>
            <a:r>
              <a:rPr lang="en-US" altLang="zh-CN" dirty="0"/>
              <a:t>G=(V,E)</a:t>
            </a:r>
            <a:r>
              <a:rPr lang="zh-CN" altLang="en-US" dirty="0"/>
              <a:t>中与结点</a:t>
            </a:r>
            <a:r>
              <a:rPr lang="en-US" altLang="zh-CN" dirty="0"/>
              <a:t>v</a:t>
            </a:r>
            <a:r>
              <a:rPr lang="zh-CN" altLang="en-US" dirty="0"/>
              <a:t>有边连接的所有结点</a:t>
            </a:r>
            <a:r>
              <a:rPr lang="en-US" altLang="zh-CN" dirty="0"/>
              <a:t>w</a:t>
            </a:r>
            <a:r>
              <a:rPr lang="zh-CN" altLang="en-US" dirty="0"/>
              <a:t>，</a:t>
            </a:r>
            <a:r>
              <a:rPr lang="en-US" altLang="zh-CN" dirty="0" err="1"/>
              <a:t>w≠v</a:t>
            </a:r>
            <a:r>
              <a:rPr lang="zh-CN" altLang="en-US" dirty="0"/>
              <a:t>表示结点</a:t>
            </a:r>
            <a:r>
              <a:rPr lang="en-US" altLang="zh-CN" dirty="0"/>
              <a:t>v</a:t>
            </a:r>
            <a:r>
              <a:rPr lang="zh-CN" altLang="en-US" dirty="0"/>
              <a:t>以外的所有结点。</a:t>
            </a:r>
            <a:endParaRPr lang="zh-CN" altLang="en-US" dirty="0"/>
          </a:p>
          <a:p>
            <a:pPr lvl="1"/>
            <a:endParaRPr lang="zh-CN" altLang="en-US" dirty="0"/>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1665" y="3861049"/>
            <a:ext cx="5924315" cy="429743"/>
          </a:xfrm>
          <a:prstGeom prst="rect">
            <a:avLst/>
          </a:prstGeom>
          <a:noFill/>
          <a:ln>
            <a:noFill/>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条件随机场的定义与形式</a:t>
            </a:r>
            <a:endParaRPr lang="zh-CN" altLang="en-US" dirty="0"/>
          </a:p>
        </p:txBody>
      </p:sp>
      <p:sp>
        <p:nvSpPr>
          <p:cNvPr id="3" name="内容占位符 2"/>
          <p:cNvSpPr>
            <a:spLocks noGrp="1"/>
          </p:cNvSpPr>
          <p:nvPr>
            <p:ph idx="1"/>
          </p:nvPr>
        </p:nvSpPr>
        <p:spPr/>
        <p:txBody>
          <a:bodyPr>
            <a:normAutofit/>
          </a:bodyPr>
          <a:lstStyle/>
          <a:p>
            <a:r>
              <a:rPr lang="zh-CN" altLang="en-US" dirty="0"/>
              <a:t>线性链情况：</a:t>
            </a:r>
            <a:endParaRPr lang="en-US" altLang="zh-CN" dirty="0"/>
          </a:p>
          <a:p>
            <a:endParaRPr lang="en-US" altLang="zh-CN" dirty="0"/>
          </a:p>
          <a:p>
            <a:endParaRPr lang="en-US" altLang="zh-CN" dirty="0"/>
          </a:p>
          <a:p>
            <a:r>
              <a:rPr lang="zh-CN" altLang="en-US" dirty="0"/>
              <a:t>最大团是相邻两个结点的集合</a:t>
            </a:r>
            <a:r>
              <a:rPr lang="en-US" altLang="zh-CN" dirty="0"/>
              <a:t>, </a:t>
            </a:r>
            <a:r>
              <a:rPr lang="zh-CN" altLang="en-US" dirty="0"/>
              <a:t>线性链条件随机场</a:t>
            </a:r>
            <a:r>
              <a:rPr lang="en-US" altLang="zh-CN" dirty="0"/>
              <a:t>:</a:t>
            </a:r>
            <a:endParaRPr lang="zh-CN" alt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5641" y="2614084"/>
            <a:ext cx="6396711" cy="360040"/>
          </a:xfrm>
          <a:prstGeom prst="rect">
            <a:avLst/>
          </a:prstGeom>
          <a:noFill/>
          <a:ln>
            <a:noFill/>
          </a:ln>
          <a:effec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1" y="3106981"/>
            <a:ext cx="4928823" cy="360040"/>
          </a:xfrm>
          <a:prstGeom prst="rect">
            <a:avLst/>
          </a:prstGeom>
          <a:noFill/>
          <a:ln>
            <a:noFill/>
          </a:ln>
          <a:effec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5" y="4473142"/>
            <a:ext cx="4269523" cy="2052202"/>
          </a:xfrm>
          <a:prstGeom prst="rect">
            <a:avLst/>
          </a:prstGeom>
          <a:noFill/>
          <a:ln>
            <a:noFill/>
          </a:ln>
          <a:effec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009" y="4483306"/>
            <a:ext cx="4415531" cy="1512168"/>
          </a:xfrm>
          <a:prstGeom prst="rect">
            <a:avLst/>
          </a:prstGeom>
          <a:noFill/>
          <a:ln>
            <a:noFill/>
          </a:ln>
          <a:effectLst/>
        </p:spPr>
      </p:pic>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8008" y="6277694"/>
            <a:ext cx="4315282" cy="279794"/>
          </a:xfrm>
          <a:prstGeom prst="rect">
            <a:avLst/>
          </a:prstGeom>
          <a:noFill/>
          <a:ln>
            <a:noFill/>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混合高斯模型和</a:t>
            </a:r>
            <a:r>
              <a:rPr lang="en-US" altLang="zh-CN" dirty="0"/>
              <a:t>HMM</a:t>
            </a:r>
            <a:endParaRPr lang="zh-CN" altLang="en-US"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9108" y="2227606"/>
            <a:ext cx="7713784" cy="4318662"/>
          </a:xfrm>
          <a:prstGeom prst="rect">
            <a:avLst/>
          </a:prstGeom>
          <a:noFill/>
          <a:ln>
            <a:noFill/>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条件随机场的定义与形式</a:t>
            </a:r>
            <a:endParaRPr lang="zh-CN" altLang="en-US" dirty="0"/>
          </a:p>
        </p:txBody>
      </p:sp>
      <p:sp>
        <p:nvSpPr>
          <p:cNvPr id="3" name="内容占位符 2"/>
          <p:cNvSpPr>
            <a:spLocks noGrp="1"/>
          </p:cNvSpPr>
          <p:nvPr>
            <p:ph idx="1"/>
          </p:nvPr>
        </p:nvSpPr>
        <p:spPr>
          <a:xfrm>
            <a:off x="1981200" y="2124120"/>
            <a:ext cx="8229600" cy="4733880"/>
          </a:xfrm>
        </p:spPr>
        <p:txBody>
          <a:bodyPr>
            <a:normAutofit lnSpcReduction="10000"/>
          </a:bodyPr>
          <a:lstStyle/>
          <a:p>
            <a:r>
              <a:rPr lang="zh-CN" altLang="en-US" dirty="0"/>
              <a:t>定义</a:t>
            </a:r>
            <a:r>
              <a:rPr lang="en-US" altLang="zh-CN" dirty="0"/>
              <a:t>(</a:t>
            </a:r>
            <a:r>
              <a:rPr lang="zh-CN" altLang="en-US" dirty="0"/>
              <a:t>线性链条件随机场</a:t>
            </a:r>
            <a:r>
              <a:rPr lang="en-US" altLang="zh-CN" dirty="0"/>
              <a:t>)</a:t>
            </a:r>
            <a:endParaRPr lang="en-US" altLang="zh-CN" dirty="0"/>
          </a:p>
          <a:p>
            <a:r>
              <a:rPr lang="zh-CN" altLang="en-US" dirty="0"/>
              <a:t>设</a:t>
            </a:r>
            <a:r>
              <a:rPr lang="en-US" altLang="zh-CN" dirty="0"/>
              <a:t>                                                        </a:t>
            </a:r>
            <a:r>
              <a:rPr lang="zh-CN" altLang="en-US" dirty="0"/>
              <a:t>均为线性链表示的随机变量序列，若在给定随机变量序列</a:t>
            </a:r>
            <a:r>
              <a:rPr lang="en-US" altLang="zh-CN" dirty="0"/>
              <a:t>X</a:t>
            </a:r>
            <a:r>
              <a:rPr lang="zh-CN" altLang="en-US" dirty="0"/>
              <a:t>的条件下，随机变量序列</a:t>
            </a:r>
            <a:r>
              <a:rPr lang="en-US" altLang="zh-CN" dirty="0"/>
              <a:t>Y</a:t>
            </a:r>
            <a:r>
              <a:rPr lang="zh-CN" altLang="en-US" dirty="0"/>
              <a:t>的条件概率分布</a:t>
            </a:r>
            <a:r>
              <a:rPr lang="en-US" altLang="zh-CN" dirty="0"/>
              <a:t>P(Y|X)</a:t>
            </a:r>
            <a:r>
              <a:rPr lang="zh-CN" altLang="en-US" dirty="0"/>
              <a:t>构成条件随机场。即满足马尔可夫性</a:t>
            </a:r>
            <a:endParaRPr lang="en-US" altLang="zh-CN" dirty="0"/>
          </a:p>
          <a:p>
            <a:endParaRPr lang="en-US" altLang="zh-CN" dirty="0"/>
          </a:p>
          <a:p>
            <a:endParaRPr lang="en-US" altLang="zh-CN" dirty="0"/>
          </a:p>
          <a:p>
            <a:endParaRPr lang="en-US" altLang="zh-CN" dirty="0"/>
          </a:p>
          <a:p>
            <a:r>
              <a:rPr lang="zh-CN" altLang="en-US" dirty="0"/>
              <a:t>则称</a:t>
            </a:r>
            <a:r>
              <a:rPr lang="en-US" altLang="zh-CN" dirty="0"/>
              <a:t>P(Y |X)</a:t>
            </a:r>
            <a:r>
              <a:rPr lang="zh-CN" altLang="en-US" dirty="0"/>
              <a:t>为线性链条件随机场。</a:t>
            </a:r>
            <a:endParaRPr lang="en-US" altLang="zh-CN" dirty="0"/>
          </a:p>
          <a:p>
            <a:r>
              <a:rPr lang="zh-CN" altLang="en-US" dirty="0"/>
              <a:t>在标注问题中，</a:t>
            </a:r>
            <a:r>
              <a:rPr lang="en-US" altLang="zh-CN" dirty="0"/>
              <a:t>X</a:t>
            </a:r>
            <a:r>
              <a:rPr lang="zh-CN" altLang="en-US" dirty="0"/>
              <a:t>表示输入观测序列，</a:t>
            </a:r>
            <a:r>
              <a:rPr lang="en-US" altLang="zh-CN" dirty="0"/>
              <a:t>Y</a:t>
            </a:r>
            <a:r>
              <a:rPr lang="zh-CN" altLang="en-US" dirty="0"/>
              <a:t>表示对应的输出标记序列或状态序列</a:t>
            </a:r>
            <a:r>
              <a:rPr lang="en-US" altLang="zh-CN" dirty="0"/>
              <a:t>.</a:t>
            </a:r>
            <a:endParaRPr lang="zh-CN" altLang="en-US" dirty="0"/>
          </a:p>
          <a:p>
            <a:pPr lvl="1"/>
            <a:endParaRPr lang="zh-CN"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624" y="2609528"/>
            <a:ext cx="4464497" cy="353060"/>
          </a:xfrm>
          <a:prstGeom prst="rect">
            <a:avLst/>
          </a:prstGeom>
          <a:noFill/>
          <a:ln>
            <a:noFill/>
          </a:ln>
          <a:effec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7" y="4265712"/>
            <a:ext cx="6413213" cy="432048"/>
          </a:xfrm>
          <a:prstGeom prst="rect">
            <a:avLst/>
          </a:prstGeom>
          <a:noFill/>
          <a:ln>
            <a:noFill/>
          </a:ln>
          <a:effec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3" y="4913784"/>
            <a:ext cx="5040561" cy="303648"/>
          </a:xfrm>
          <a:prstGeom prst="rect">
            <a:avLst/>
          </a:prstGeom>
          <a:noFill/>
          <a:ln>
            <a:noFill/>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条件随机场的参数化形式</a:t>
            </a:r>
            <a:endParaRPr lang="zh-CN" altLang="en-US" dirty="0"/>
          </a:p>
        </p:txBody>
      </p:sp>
      <p:sp>
        <p:nvSpPr>
          <p:cNvPr id="3" name="内容占位符 2"/>
          <p:cNvSpPr>
            <a:spLocks noGrp="1"/>
          </p:cNvSpPr>
          <p:nvPr>
            <p:ph idx="1"/>
          </p:nvPr>
        </p:nvSpPr>
        <p:spPr>
          <a:xfrm>
            <a:off x="1992923" y="2087880"/>
            <a:ext cx="8579296" cy="4922520"/>
          </a:xfrm>
        </p:spPr>
        <p:txBody>
          <a:bodyPr>
            <a:normAutofit fontScale="92500" lnSpcReduction="10000"/>
          </a:bodyPr>
          <a:lstStyle/>
          <a:p>
            <a:r>
              <a:rPr lang="zh-CN" altLang="en-US" dirty="0"/>
              <a:t>定理：</a:t>
            </a:r>
            <a:endParaRPr lang="en-US" altLang="zh-CN" dirty="0"/>
          </a:p>
          <a:p>
            <a:r>
              <a:rPr lang="en-US" altLang="zh-CN" dirty="0"/>
              <a:t>(</a:t>
            </a:r>
            <a:r>
              <a:rPr lang="zh-CN" altLang="en-US" dirty="0"/>
              <a:t>线性链条件随机场的参数化形式</a:t>
            </a:r>
            <a:r>
              <a:rPr lang="en-US" altLang="zh-CN" dirty="0"/>
              <a:t>)</a:t>
            </a:r>
            <a:r>
              <a:rPr lang="zh-CN" altLang="en-US" dirty="0"/>
              <a:t>：设</a:t>
            </a:r>
            <a:r>
              <a:rPr lang="en-US" altLang="zh-CN" dirty="0"/>
              <a:t>P(Y|X)</a:t>
            </a:r>
            <a:r>
              <a:rPr lang="zh-CN" altLang="en-US" dirty="0"/>
              <a:t>为线性链条件随机场，则在随机变量</a:t>
            </a:r>
            <a:r>
              <a:rPr lang="en-US" altLang="zh-CN" dirty="0"/>
              <a:t>X</a:t>
            </a:r>
            <a:r>
              <a:rPr lang="zh-CN" altLang="en-US" dirty="0"/>
              <a:t>取值为</a:t>
            </a:r>
            <a:r>
              <a:rPr lang="en-US" altLang="zh-CN" dirty="0"/>
              <a:t>x</a:t>
            </a:r>
            <a:r>
              <a:rPr lang="zh-CN" altLang="en-US" dirty="0"/>
              <a:t>的条件下，随机变量</a:t>
            </a:r>
            <a:r>
              <a:rPr lang="en-US" altLang="zh-CN" dirty="0"/>
              <a:t>Y</a:t>
            </a:r>
            <a:r>
              <a:rPr lang="zh-CN" altLang="en-US" dirty="0"/>
              <a:t>取值为</a:t>
            </a:r>
            <a:r>
              <a:rPr lang="en-US" altLang="zh-CN" dirty="0"/>
              <a:t>y</a:t>
            </a:r>
            <a:r>
              <a:rPr lang="zh-CN" altLang="en-US" dirty="0"/>
              <a:t>的条件概率具有如下形式</a:t>
            </a:r>
            <a:r>
              <a:rPr lang="en-US" altLang="zh-CN" dirty="0"/>
              <a:t>:</a:t>
            </a:r>
            <a:endParaRPr lang="en-US" altLang="zh-CN" dirty="0"/>
          </a:p>
          <a:p>
            <a:endParaRPr lang="en-US" altLang="zh-CN" dirty="0"/>
          </a:p>
          <a:p>
            <a:endParaRPr lang="en-US" altLang="zh-CN" dirty="0"/>
          </a:p>
          <a:p>
            <a:r>
              <a:rPr lang="zh-CN" altLang="en-US" dirty="0"/>
              <a:t>其中：</a:t>
            </a:r>
            <a:endParaRPr lang="en-US" altLang="zh-CN" dirty="0"/>
          </a:p>
          <a:p>
            <a:endParaRPr lang="en-US" altLang="zh-CN" dirty="0"/>
          </a:p>
          <a:p>
            <a:r>
              <a:rPr lang="en-US" altLang="zh-CN" dirty="0"/>
              <a:t> </a:t>
            </a:r>
            <a:r>
              <a:rPr lang="en-US" altLang="zh-CN" dirty="0" err="1"/>
              <a:t>t</a:t>
            </a:r>
            <a:r>
              <a:rPr lang="en-US" altLang="zh-CN" baseline="-25000" dirty="0" err="1"/>
              <a:t>k</a:t>
            </a:r>
            <a:r>
              <a:rPr lang="en-US" altLang="zh-CN" dirty="0"/>
              <a:t> </a:t>
            </a:r>
            <a:r>
              <a:rPr lang="zh-CN" altLang="en-US" dirty="0"/>
              <a:t>定义在边上的特征函数，转移特征，依赖于前一个和当前位置，</a:t>
            </a:r>
            <a:endParaRPr lang="en-US" altLang="zh-CN" dirty="0"/>
          </a:p>
          <a:p>
            <a:r>
              <a:rPr lang="en-US" altLang="zh-CN" dirty="0"/>
              <a:t> </a:t>
            </a:r>
            <a:r>
              <a:rPr lang="en-US" altLang="zh-CN" dirty="0" err="1"/>
              <a:t>s</a:t>
            </a:r>
            <a:r>
              <a:rPr lang="en-US" altLang="zh-CN" baseline="-25000" dirty="0" err="1"/>
              <a:t>l</a:t>
            </a:r>
            <a:r>
              <a:rPr lang="en-US" altLang="zh-CN" baseline="-25000" dirty="0"/>
              <a:t> </a:t>
            </a:r>
            <a:r>
              <a:rPr lang="zh-CN" altLang="en-US" dirty="0"/>
              <a:t>定义在结点上的特征函数，状态特征，依赖于当前位置</a:t>
            </a:r>
            <a:endParaRPr lang="en-US" altLang="zh-CN" dirty="0"/>
          </a:p>
          <a:p>
            <a:endParaRPr lang="zh-CN" altLang="en-US" dirty="0"/>
          </a:p>
        </p:txBody>
      </p:sp>
      <p:pic>
        <p:nvPicPr>
          <p:cNvPr id="102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0094" y="4396498"/>
            <a:ext cx="5844953" cy="749353"/>
          </a:xfrm>
          <a:prstGeom prst="rect">
            <a:avLst/>
          </a:prstGeom>
          <a:noFill/>
          <a:ln>
            <a:noFill/>
          </a:ln>
          <a:effectLst/>
        </p:spPr>
      </p:pic>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364" y="3619480"/>
            <a:ext cx="6632581" cy="747501"/>
          </a:xfrm>
          <a:prstGeom prst="rect">
            <a:avLst/>
          </a:prstGeom>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条件随机场的参数化形式</a:t>
            </a:r>
            <a:endParaRPr lang="zh-CN" altLang="en-US" dirty="0"/>
          </a:p>
        </p:txBody>
      </p:sp>
      <p:sp>
        <p:nvSpPr>
          <p:cNvPr id="3" name="内容占位符 2"/>
          <p:cNvSpPr>
            <a:spLocks noGrp="1"/>
          </p:cNvSpPr>
          <p:nvPr>
            <p:ph idx="1"/>
          </p:nvPr>
        </p:nvSpPr>
        <p:spPr>
          <a:xfrm>
            <a:off x="1981200" y="2123049"/>
            <a:ext cx="8999564" cy="4922520"/>
          </a:xfrm>
        </p:spPr>
        <p:txBody>
          <a:bodyPr>
            <a:normAutofit/>
          </a:bodyPr>
          <a:lstStyle/>
          <a:p>
            <a:r>
              <a:rPr lang="zh-CN" altLang="en-US" dirty="0"/>
              <a:t>例：标准问题，输入观测为：</a:t>
            </a:r>
            <a:r>
              <a:rPr lang="en-US" altLang="zh-CN" dirty="0"/>
              <a:t>X=(X1,X2,X3), </a:t>
            </a:r>
            <a:r>
              <a:rPr lang="zh-CN" altLang="en-US" dirty="0"/>
              <a:t>输出标记为  </a:t>
            </a:r>
            <a:r>
              <a:rPr lang="en-US" altLang="zh-CN" dirty="0"/>
              <a:t>Y=(Y1,Y2,Y3), Y1,Y2,Y3 </a:t>
            </a:r>
            <a:r>
              <a:rPr lang="zh-CN" altLang="en-US" dirty="0"/>
              <a:t>取值于</a:t>
            </a:r>
            <a:r>
              <a:rPr lang="en-US" altLang="zh-CN" dirty="0"/>
              <a:t>{1,2}</a:t>
            </a:r>
            <a:endParaRPr lang="en-US" altLang="zh-CN" dirty="0"/>
          </a:p>
          <a:p>
            <a:r>
              <a:rPr lang="en-US" altLang="zh-CN" dirty="0"/>
              <a:t>    </a:t>
            </a:r>
            <a:r>
              <a:rPr lang="zh-CN" altLang="en-US" dirty="0"/>
              <a:t>假设特征和对应权值，只注明特征取值为</a:t>
            </a:r>
            <a:r>
              <a:rPr lang="en-US" altLang="zh-CN" dirty="0"/>
              <a:t>1</a:t>
            </a:r>
            <a:r>
              <a:rPr lang="zh-CN" altLang="en-US" dirty="0"/>
              <a:t>，为</a:t>
            </a:r>
            <a:r>
              <a:rPr lang="en-US" altLang="zh-CN" dirty="0"/>
              <a:t>0</a:t>
            </a:r>
            <a:r>
              <a:rPr lang="zh-CN" altLang="en-US" dirty="0"/>
              <a:t>省略</a:t>
            </a:r>
            <a:endParaRPr lang="zh-CN" altLang="en-US"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52335" y="3610902"/>
            <a:ext cx="5954508" cy="360040"/>
          </a:xfrm>
          <a:prstGeom prst="rect">
            <a:avLst/>
          </a:prstGeom>
          <a:noFill/>
          <a:ln>
            <a:noFill/>
          </a:ln>
          <a:effec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335" y="4049519"/>
            <a:ext cx="6009811" cy="792088"/>
          </a:xfrm>
          <a:prstGeom prst="rect">
            <a:avLst/>
          </a:prstGeom>
          <a:noFill/>
          <a:ln>
            <a:noFill/>
          </a:ln>
          <a:effec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330" y="4991063"/>
            <a:ext cx="3134010" cy="1656184"/>
          </a:xfrm>
          <a:prstGeom prst="rect">
            <a:avLst/>
          </a:prstGeom>
          <a:noFill/>
          <a:ln>
            <a:noFill/>
          </a:ln>
          <a:effec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287" y="4991063"/>
            <a:ext cx="998344" cy="1718668"/>
          </a:xfrm>
          <a:prstGeom prst="rect">
            <a:avLst/>
          </a:prstGeom>
          <a:noFill/>
          <a:ln>
            <a:noFill/>
          </a:ln>
          <a:effec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6244" y="4991063"/>
            <a:ext cx="3362555" cy="1656184"/>
          </a:xfrm>
          <a:prstGeom prst="rect">
            <a:avLst/>
          </a:prstGeom>
          <a:noFill/>
          <a:ln>
            <a:noFill/>
          </a:ln>
          <a:effectLst/>
        </p:spPr>
      </p:pic>
      <p:pic>
        <p:nvPicPr>
          <p:cNvPr id="112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9040" y="5072593"/>
            <a:ext cx="970941" cy="1502647"/>
          </a:xfrm>
          <a:prstGeom prst="rect">
            <a:avLst/>
          </a:prstGeom>
          <a:noFill/>
          <a:ln>
            <a:noFill/>
          </a:ln>
          <a:effectLst/>
        </p:spPr>
      </p:pic>
      <p:sp>
        <p:nvSpPr>
          <p:cNvPr id="4" name="矩形 3"/>
          <p:cNvSpPr/>
          <p:nvPr/>
        </p:nvSpPr>
        <p:spPr>
          <a:xfrm>
            <a:off x="1521077" y="4904094"/>
            <a:ext cx="4499992" cy="1718668"/>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6066244" y="4904094"/>
            <a:ext cx="4499992" cy="1718668"/>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条件随机场的参数化形式</a:t>
            </a:r>
            <a:endParaRPr lang="zh-CN" altLang="en-US" dirty="0"/>
          </a:p>
        </p:txBody>
      </p:sp>
      <p:sp>
        <p:nvSpPr>
          <p:cNvPr id="5" name="内容占位符 4"/>
          <p:cNvSpPr>
            <a:spLocks noGrp="1"/>
          </p:cNvSpPr>
          <p:nvPr>
            <p:ph idx="1"/>
          </p:nvPr>
        </p:nvSpPr>
        <p:spPr/>
        <p:txBody>
          <a:bodyPr/>
          <a:lstStyle/>
          <a:p>
            <a:endParaRPr lang="en-US" altLang="zh-CN" dirty="0"/>
          </a:p>
          <a:p>
            <a:endParaRPr lang="en-US" altLang="zh-CN" dirty="0"/>
          </a:p>
          <a:p>
            <a:r>
              <a:rPr lang="zh-CN" altLang="en-US" dirty="0"/>
              <a:t>对给定的观测序列</a:t>
            </a:r>
            <a:r>
              <a:rPr lang="en-US" altLang="zh-CN" dirty="0"/>
              <a:t>x</a:t>
            </a:r>
            <a:r>
              <a:rPr lang="zh-CN" altLang="en-US" dirty="0"/>
              <a:t>，标记序列</a:t>
            </a:r>
            <a:r>
              <a:rPr lang="en-US" altLang="zh-CN" dirty="0"/>
              <a:t>Y=(1, 2, 2)</a:t>
            </a:r>
            <a:r>
              <a:rPr lang="zh-CN" altLang="en-US" dirty="0"/>
              <a:t>的非规范化条件概率为</a:t>
            </a:r>
            <a:endParaRPr lang="zh-CN" altLang="en-US" dirty="0"/>
          </a:p>
          <a:p>
            <a:endParaRPr lang="zh-CN" alt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8518" y="2188847"/>
            <a:ext cx="7488832" cy="936104"/>
          </a:xfrm>
          <a:prstGeom prst="rect">
            <a:avLst/>
          </a:prstGeom>
          <a:noFill/>
          <a:ln>
            <a:noFill/>
          </a:ln>
          <a:effec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3753036"/>
            <a:ext cx="5054408" cy="360040"/>
          </a:xfrm>
          <a:prstGeom prst="rect">
            <a:avLst/>
          </a:prstGeom>
          <a:noFill/>
          <a:ln>
            <a:noFill/>
          </a:ln>
          <a:effectLst/>
        </p:spPr>
      </p:pic>
      <p:sp>
        <p:nvSpPr>
          <p:cNvPr id="6" name="圆角矩形 5"/>
          <p:cNvSpPr/>
          <p:nvPr/>
        </p:nvSpPr>
        <p:spPr>
          <a:xfrm>
            <a:off x="7968208" y="3753036"/>
            <a:ext cx="43204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0" y="4392819"/>
            <a:ext cx="5954508" cy="360040"/>
          </a:xfrm>
          <a:prstGeom prst="rect">
            <a:avLst/>
          </a:prstGeom>
          <a:noFill/>
          <a:ln>
            <a:noFill/>
          </a:ln>
          <a:effectLst/>
        </p:spPr>
      </p:pic>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675" y="4941168"/>
            <a:ext cx="3134010" cy="1656184"/>
          </a:xfrm>
          <a:prstGeom prst="rect">
            <a:avLst/>
          </a:prstGeom>
          <a:noFill/>
          <a:ln>
            <a:noFill/>
          </a:ln>
          <a:effectLst/>
        </p:spPr>
      </p:pic>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632" y="4941168"/>
            <a:ext cx="998344" cy="1718668"/>
          </a:xfrm>
          <a:prstGeom prst="rect">
            <a:avLst/>
          </a:prstGeom>
          <a:noFill/>
          <a:ln>
            <a:noFill/>
          </a:ln>
          <a:effectLst/>
        </p:spPr>
      </p:pic>
      <p:pic>
        <p:nvPicPr>
          <p:cNvPr id="2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9589" y="4941168"/>
            <a:ext cx="3362555" cy="1656184"/>
          </a:xfrm>
          <a:prstGeom prst="rect">
            <a:avLst/>
          </a:prstGeom>
          <a:noFill/>
          <a:ln>
            <a:noFill/>
          </a:ln>
          <a:effectLst/>
        </p:spPr>
      </p:pic>
      <p:pic>
        <p:nvPicPr>
          <p:cNvPr id="2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5" y="5022698"/>
            <a:ext cx="970941" cy="1502647"/>
          </a:xfrm>
          <a:prstGeom prst="rect">
            <a:avLst/>
          </a:prstGeom>
          <a:noFill/>
          <a:ln>
            <a:noFill/>
          </a:ln>
          <a:effectLst/>
        </p:spPr>
      </p:pic>
      <p:sp>
        <p:nvSpPr>
          <p:cNvPr id="22" name="矩形 21"/>
          <p:cNvSpPr/>
          <p:nvPr/>
        </p:nvSpPr>
        <p:spPr>
          <a:xfrm>
            <a:off x="1524000" y="4941168"/>
            <a:ext cx="4499992" cy="1718668"/>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132512" y="4914686"/>
            <a:ext cx="4499992" cy="1718668"/>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9879" y="1008592"/>
            <a:ext cx="3073989" cy="1052736"/>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条件随机场的简化形式 </a:t>
            </a:r>
            <a:endParaRPr lang="zh-CN" altLang="en-US" dirty="0"/>
          </a:p>
        </p:txBody>
      </p:sp>
      <p:sp>
        <p:nvSpPr>
          <p:cNvPr id="3" name="内容占位符 2"/>
          <p:cNvSpPr>
            <a:spLocks noGrp="1"/>
          </p:cNvSpPr>
          <p:nvPr>
            <p:ph idx="1"/>
          </p:nvPr>
        </p:nvSpPr>
        <p:spPr/>
        <p:txBody>
          <a:bodyPr>
            <a:normAutofit/>
          </a:bodyPr>
          <a:lstStyle/>
          <a:p>
            <a:r>
              <a:rPr lang="zh-CN" altLang="en-US" dirty="0"/>
              <a:t>注意到条件随机场中同一特征在各个位置都有定义，可以对同一个特征在各个位置求和，将局部特征函数转化为一个全局特征函数，这样就可以将条件随机场写成权值向量和特征向量的内积形式，即条件随机场的简化形式。</a:t>
            </a:r>
            <a:endParaRPr lang="en-US" altLang="zh-CN" dirty="0"/>
          </a:p>
          <a:p>
            <a:r>
              <a:rPr lang="zh-CN" altLang="en-US" dirty="0"/>
              <a:t>首先将转移特征和状态特征及其权值用统一的符号表示，设有</a:t>
            </a:r>
            <a:r>
              <a:rPr lang="en-US" altLang="zh-CN" dirty="0"/>
              <a:t>k1</a:t>
            </a:r>
            <a:r>
              <a:rPr lang="zh-CN" altLang="en-US" dirty="0"/>
              <a:t>个转移特征，</a:t>
            </a:r>
            <a:r>
              <a:rPr lang="en-US" altLang="zh-CN" dirty="0"/>
              <a:t>k2</a:t>
            </a:r>
            <a:r>
              <a:rPr lang="zh-CN" altLang="en-US" dirty="0"/>
              <a:t>个状态特征，</a:t>
            </a:r>
            <a:r>
              <a:rPr lang="en-US" altLang="zh-CN" dirty="0"/>
              <a:t>K=k1+k2,</a:t>
            </a:r>
            <a:r>
              <a:rPr lang="zh-CN" altLang="en-US" dirty="0"/>
              <a:t>记</a:t>
            </a:r>
            <a:endParaRPr lang="zh-CN" altLang="en-US" dirty="0"/>
          </a:p>
          <a:p>
            <a:endParaRPr lang="zh-CN" altLang="en-US" dirty="0"/>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4738" y="5054032"/>
            <a:ext cx="8515759" cy="1039264"/>
          </a:xfrm>
          <a:prstGeom prst="rect">
            <a:avLst/>
          </a:prstGeom>
          <a:noFill/>
          <a:ln>
            <a:noFill/>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条件随机场的简化形式 </a:t>
            </a:r>
            <a:endParaRPr lang="zh-CN" altLang="en-US" dirty="0"/>
          </a:p>
        </p:txBody>
      </p:sp>
      <p:sp>
        <p:nvSpPr>
          <p:cNvPr id="3" name="内容占位符 2"/>
          <p:cNvSpPr>
            <a:spLocks noGrp="1"/>
          </p:cNvSpPr>
          <p:nvPr>
            <p:ph idx="1"/>
          </p:nvPr>
        </p:nvSpPr>
        <p:spPr/>
        <p:txBody>
          <a:bodyPr>
            <a:normAutofit/>
          </a:bodyPr>
          <a:lstStyle/>
          <a:p>
            <a:r>
              <a:rPr lang="zh-CN" altLang="en-US" dirty="0"/>
              <a:t>然后，对转移与状态特征在各个位置</a:t>
            </a:r>
            <a:r>
              <a:rPr lang="en-US" altLang="zh-CN" dirty="0" err="1"/>
              <a:t>i</a:t>
            </a:r>
            <a:r>
              <a:rPr lang="zh-CN" altLang="en-US" dirty="0"/>
              <a:t>求和，记作</a:t>
            </a:r>
            <a:endParaRPr lang="en-US" altLang="zh-CN" dirty="0"/>
          </a:p>
          <a:p>
            <a:endParaRPr lang="en-US" altLang="zh-CN" dirty="0"/>
          </a:p>
          <a:p>
            <a:endParaRPr lang="en-US" altLang="zh-CN" dirty="0"/>
          </a:p>
          <a:p>
            <a:r>
              <a:rPr lang="zh-CN" altLang="en-US" dirty="0"/>
              <a:t>权值：</a:t>
            </a:r>
            <a:endParaRPr lang="en-US" altLang="zh-CN" dirty="0"/>
          </a:p>
          <a:p>
            <a:endParaRPr lang="en-US" altLang="zh-CN" dirty="0"/>
          </a:p>
          <a:p>
            <a:r>
              <a:rPr lang="zh-CN" altLang="en-US" dirty="0"/>
              <a:t>条件随机场可表示为：</a:t>
            </a:r>
            <a:endParaRPr lang="zh-CN" altLang="en-US" dirty="0"/>
          </a:p>
          <a:p>
            <a:endParaRPr lang="zh-CN" altLang="en-US"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9428" y="2618483"/>
            <a:ext cx="6473144" cy="864096"/>
          </a:xfrm>
          <a:prstGeom prst="rect">
            <a:avLst/>
          </a:prstGeom>
          <a:noFill/>
          <a:ln>
            <a:noFill/>
          </a:ln>
          <a:effectLst/>
        </p:spPr>
      </p:pic>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498" y="3617819"/>
            <a:ext cx="4983573" cy="1002132"/>
          </a:xfrm>
          <a:prstGeom prst="rect">
            <a:avLst/>
          </a:prstGeom>
          <a:noFill/>
          <a:ln>
            <a:noFill/>
          </a:ln>
          <a:effec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537" y="5268592"/>
            <a:ext cx="3516926" cy="1529584"/>
          </a:xfrm>
          <a:prstGeom prst="rect">
            <a:avLst/>
          </a:prstGeom>
          <a:noFill/>
          <a:ln>
            <a:noFill/>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条件随机场的简化形式 </a:t>
            </a:r>
            <a:endParaRPr lang="zh-CN" altLang="en-US" dirty="0"/>
          </a:p>
        </p:txBody>
      </p:sp>
      <p:sp>
        <p:nvSpPr>
          <p:cNvPr id="3" name="内容占位符 2"/>
          <p:cNvSpPr>
            <a:spLocks noGrp="1"/>
          </p:cNvSpPr>
          <p:nvPr>
            <p:ph idx="1"/>
          </p:nvPr>
        </p:nvSpPr>
        <p:spPr/>
        <p:txBody>
          <a:bodyPr>
            <a:normAutofit/>
          </a:bodyPr>
          <a:lstStyle/>
          <a:p>
            <a:r>
              <a:rPr lang="zh-CN" altLang="en-US" dirty="0"/>
              <a:t>若</a:t>
            </a:r>
            <a:r>
              <a:rPr lang="en-US" altLang="zh-CN" dirty="0"/>
              <a:t>w</a:t>
            </a:r>
            <a:r>
              <a:rPr lang="zh-CN" altLang="en-US" dirty="0"/>
              <a:t>表示权值向量：</a:t>
            </a:r>
            <a:endParaRPr lang="en-US" altLang="zh-CN" dirty="0"/>
          </a:p>
          <a:p>
            <a:endParaRPr lang="en-US" altLang="zh-CN" dirty="0"/>
          </a:p>
          <a:p>
            <a:r>
              <a:rPr lang="zh-CN" altLang="en-US" dirty="0"/>
              <a:t>以</a:t>
            </a:r>
            <a:r>
              <a:rPr lang="en-US" altLang="zh-CN" dirty="0"/>
              <a:t>F(</a:t>
            </a:r>
            <a:r>
              <a:rPr lang="en-US" altLang="zh-CN" dirty="0" err="1"/>
              <a:t>y,x</a:t>
            </a:r>
            <a:r>
              <a:rPr lang="en-US" altLang="zh-CN" dirty="0"/>
              <a:t>)</a:t>
            </a:r>
            <a:r>
              <a:rPr lang="zh-CN" altLang="en-US" dirty="0"/>
              <a:t>表示全局特征向量，即</a:t>
            </a:r>
            <a:endParaRPr lang="en-US" altLang="zh-CN" dirty="0"/>
          </a:p>
          <a:p>
            <a:endParaRPr lang="en-US" altLang="zh-CN" dirty="0"/>
          </a:p>
          <a:p>
            <a:endParaRPr lang="en-US" altLang="zh-CN" dirty="0"/>
          </a:p>
          <a:p>
            <a:r>
              <a:rPr lang="zh-CN" altLang="en-US" dirty="0"/>
              <a:t>条件随机场写成内积：</a:t>
            </a:r>
            <a:endParaRPr lang="zh-CN" altLang="en-US" dirty="0"/>
          </a:p>
          <a:p>
            <a:endParaRPr lang="zh-CN" altLang="en-US" dirty="0"/>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46161" y="2190855"/>
            <a:ext cx="2304256" cy="364449"/>
          </a:xfrm>
          <a:prstGeom prst="rect">
            <a:avLst/>
          </a:prstGeom>
          <a:noFill/>
          <a:ln>
            <a:noFill/>
          </a:ln>
          <a:effectLst/>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526" y="3774535"/>
            <a:ext cx="5844041" cy="446110"/>
          </a:xfrm>
          <a:prstGeom prst="rect">
            <a:avLst/>
          </a:prstGeom>
          <a:noFill/>
          <a:ln>
            <a:noFill/>
          </a:ln>
          <a:effec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639" y="5210104"/>
            <a:ext cx="3701811" cy="911640"/>
          </a:xfrm>
          <a:prstGeom prst="rect">
            <a:avLst/>
          </a:prstGeom>
          <a:noFill/>
          <a:ln>
            <a:noFill/>
          </a:ln>
          <a:effec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790" y="6171681"/>
            <a:ext cx="3393510" cy="622779"/>
          </a:xfrm>
          <a:prstGeom prst="rect">
            <a:avLst/>
          </a:prstGeom>
          <a:noFill/>
          <a:ln>
            <a:noFill/>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条件随机场的矩阵形式</a:t>
            </a:r>
            <a:endParaRPr lang="zh-CN" altLang="en-US" dirty="0"/>
          </a:p>
        </p:txBody>
      </p:sp>
      <p:sp>
        <p:nvSpPr>
          <p:cNvPr id="3" name="内容占位符 2"/>
          <p:cNvSpPr>
            <a:spLocks noGrp="1"/>
          </p:cNvSpPr>
          <p:nvPr>
            <p:ph idx="1"/>
          </p:nvPr>
        </p:nvSpPr>
        <p:spPr/>
        <p:txBody>
          <a:bodyPr/>
          <a:lstStyle/>
          <a:p>
            <a:r>
              <a:rPr lang="zh-CN" altLang="en-US" dirty="0"/>
              <a:t>线性链条件随机场，引进特殊的起点和终点状态标记</a:t>
            </a:r>
            <a:r>
              <a:rPr lang="en-US" altLang="zh-CN" dirty="0" err="1"/>
              <a:t>Y</a:t>
            </a:r>
            <a:r>
              <a:rPr lang="en-US" altLang="zh-CN" baseline="-25000" dirty="0" err="1"/>
              <a:t>o</a:t>
            </a:r>
            <a:r>
              <a:rPr lang="en-US" altLang="zh-CN" dirty="0"/>
              <a:t>= start</a:t>
            </a:r>
            <a:r>
              <a:rPr lang="zh-CN" altLang="en-US" dirty="0"/>
              <a:t>，</a:t>
            </a:r>
            <a:r>
              <a:rPr lang="en-US" altLang="zh-CN" dirty="0"/>
              <a:t> Y</a:t>
            </a:r>
            <a:r>
              <a:rPr lang="en-US" altLang="zh-CN" baseline="-25000" dirty="0"/>
              <a:t>n+1 </a:t>
            </a:r>
            <a:r>
              <a:rPr lang="en-US" altLang="zh-CN" dirty="0"/>
              <a:t>= stop</a:t>
            </a:r>
            <a:r>
              <a:rPr lang="zh-CN" altLang="en-US" dirty="0"/>
              <a:t>，这时</a:t>
            </a:r>
            <a:r>
              <a:rPr lang="en-US" altLang="zh-CN" dirty="0"/>
              <a:t>P</a:t>
            </a:r>
            <a:r>
              <a:rPr lang="en-US" altLang="zh-CN" baseline="-25000" dirty="0"/>
              <a:t>w</a:t>
            </a:r>
            <a:r>
              <a:rPr lang="en-US" altLang="zh-CN" dirty="0"/>
              <a:t>(</a:t>
            </a:r>
            <a:r>
              <a:rPr lang="en-US" altLang="zh-CN" dirty="0" err="1"/>
              <a:t>y|x</a:t>
            </a:r>
            <a:r>
              <a:rPr lang="en-US" altLang="zh-CN" dirty="0"/>
              <a:t>)</a:t>
            </a:r>
            <a:r>
              <a:rPr lang="zh-CN" altLang="en-US" dirty="0"/>
              <a:t>可以通过矩阵形式表示。</a:t>
            </a:r>
            <a:endParaRPr lang="en-US" altLang="zh-CN" dirty="0"/>
          </a:p>
          <a:p>
            <a:r>
              <a:rPr lang="zh-CN" altLang="en-US" dirty="0"/>
              <a:t>对观测序列</a:t>
            </a:r>
            <a:r>
              <a:rPr lang="en-US" altLang="zh-CN" dirty="0"/>
              <a:t>x</a:t>
            </a:r>
            <a:r>
              <a:rPr lang="zh-CN" altLang="en-US" dirty="0"/>
              <a:t>的每一个位置</a:t>
            </a:r>
            <a:r>
              <a:rPr lang="en-US" altLang="zh-CN" dirty="0" err="1"/>
              <a:t>i</a:t>
            </a:r>
            <a:r>
              <a:rPr lang="en-US" altLang="zh-CN" dirty="0"/>
              <a:t>=1,2,..n+1</a:t>
            </a:r>
            <a:r>
              <a:rPr lang="zh-CN" altLang="en-US" dirty="0"/>
              <a:t>，定义一个</a:t>
            </a:r>
            <a:r>
              <a:rPr lang="en-US" altLang="zh-CN" dirty="0"/>
              <a:t>m</a:t>
            </a:r>
            <a:r>
              <a:rPr lang="zh-CN" altLang="en-US" dirty="0"/>
              <a:t>阶矩阵</a:t>
            </a:r>
            <a:r>
              <a:rPr lang="en-US" altLang="zh-CN" dirty="0"/>
              <a:t>(m</a:t>
            </a:r>
            <a:r>
              <a:rPr lang="zh-CN" altLang="en-US" dirty="0"/>
              <a:t>是标记</a:t>
            </a:r>
            <a:r>
              <a:rPr lang="en-US" altLang="zh-CN" dirty="0"/>
              <a:t>Y</a:t>
            </a:r>
            <a:r>
              <a:rPr lang="en-US" altLang="zh-CN" baseline="-25000" dirty="0"/>
              <a:t>i</a:t>
            </a:r>
            <a:r>
              <a:rPr lang="zh-CN" altLang="en-US" dirty="0"/>
              <a:t>取值的个数</a:t>
            </a:r>
            <a:r>
              <a:rPr lang="en-US" altLang="zh-CN" dirty="0"/>
              <a:t>)</a:t>
            </a:r>
            <a:endParaRPr lang="en-US" altLang="zh-CN" dirty="0"/>
          </a:p>
          <a:p>
            <a:pPr marL="0" indent="0">
              <a:buNone/>
            </a:pPr>
            <a:endParaRPr lang="en-US" altLang="zh-CN" dirty="0"/>
          </a:p>
          <a:p>
            <a:endParaRPr lang="zh-CN" altLang="en-US"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7809" y="4261724"/>
            <a:ext cx="3037043" cy="432048"/>
          </a:xfrm>
          <a:prstGeom prst="rect">
            <a:avLst/>
          </a:prstGeom>
          <a:noFill/>
          <a:ln>
            <a:noFill/>
          </a:ln>
          <a:effectLst/>
        </p:spPr>
      </p:pic>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165" y="4898710"/>
            <a:ext cx="4713578" cy="409876"/>
          </a:xfrm>
          <a:prstGeom prst="rect">
            <a:avLst/>
          </a:prstGeom>
          <a:noFill/>
          <a:ln>
            <a:noFill/>
          </a:ln>
          <a:effec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883" y="5445224"/>
            <a:ext cx="4556143" cy="864096"/>
          </a:xfrm>
          <a:prstGeom prst="rect">
            <a:avLst/>
          </a:prstGeom>
          <a:noFill/>
          <a:ln>
            <a:noFill/>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条件随机场的矩阵形式</a:t>
            </a:r>
            <a:endParaRPr lang="zh-CN" altLang="en-US" dirty="0"/>
          </a:p>
        </p:txBody>
      </p:sp>
      <p:sp>
        <p:nvSpPr>
          <p:cNvPr id="3" name="内容占位符 2"/>
          <p:cNvSpPr>
            <a:spLocks noGrp="1"/>
          </p:cNvSpPr>
          <p:nvPr>
            <p:ph idx="1"/>
          </p:nvPr>
        </p:nvSpPr>
        <p:spPr/>
        <p:txBody>
          <a:bodyPr/>
          <a:lstStyle/>
          <a:p>
            <a:r>
              <a:rPr lang="zh-CN" altLang="en-US" dirty="0"/>
              <a:t>给定观测序列</a:t>
            </a:r>
            <a:r>
              <a:rPr lang="en-US" altLang="zh-CN" dirty="0"/>
              <a:t>x</a:t>
            </a:r>
            <a:r>
              <a:rPr lang="zh-CN" altLang="en-US" dirty="0"/>
              <a:t>，标记序列</a:t>
            </a:r>
            <a:r>
              <a:rPr lang="en-US" altLang="zh-CN" dirty="0"/>
              <a:t>y</a:t>
            </a:r>
            <a:r>
              <a:rPr lang="zh-CN" altLang="en-US" dirty="0"/>
              <a:t>的非规范化概率可以通过</a:t>
            </a:r>
            <a:r>
              <a:rPr lang="en-US" altLang="zh-CN" dirty="0" err="1"/>
              <a:t>n+l</a:t>
            </a:r>
            <a:r>
              <a:rPr lang="zh-CN" altLang="en-US" dirty="0"/>
              <a:t>个矩阵的乘积表示：</a:t>
            </a:r>
            <a:endParaRPr lang="en-US" altLang="zh-CN" dirty="0"/>
          </a:p>
          <a:p>
            <a:endParaRPr lang="en-US" altLang="zh-CN" dirty="0"/>
          </a:p>
          <a:p>
            <a:r>
              <a:rPr lang="zh-CN" altLang="en-US" dirty="0"/>
              <a:t>条件概率</a:t>
            </a:r>
            <a:r>
              <a:rPr lang="en-US" altLang="zh-CN" dirty="0"/>
              <a:t>P</a:t>
            </a:r>
            <a:r>
              <a:rPr lang="en-US" altLang="zh-CN" baseline="-25000" dirty="0"/>
              <a:t>w</a:t>
            </a:r>
            <a:r>
              <a:rPr lang="en-US" altLang="zh-CN" dirty="0"/>
              <a:t>(</a:t>
            </a:r>
            <a:r>
              <a:rPr lang="en-US" altLang="zh-CN" dirty="0" err="1"/>
              <a:t>y|x</a:t>
            </a:r>
            <a:r>
              <a:rPr lang="en-US" altLang="zh-CN" dirty="0"/>
              <a:t>)</a:t>
            </a:r>
            <a:r>
              <a:rPr lang="zh-CN" altLang="en-US" dirty="0"/>
              <a:t>：</a:t>
            </a:r>
            <a:endParaRPr lang="en-US" altLang="zh-CN" dirty="0"/>
          </a:p>
          <a:p>
            <a:endParaRPr lang="en-US" altLang="zh-CN" dirty="0"/>
          </a:p>
          <a:p>
            <a:endParaRPr lang="en-US" altLang="zh-CN" dirty="0"/>
          </a:p>
          <a:p>
            <a:r>
              <a:rPr lang="en-US" altLang="zh-CN" dirty="0" err="1"/>
              <a:t>Z</a:t>
            </a:r>
            <a:r>
              <a:rPr lang="en-US" altLang="zh-CN" baseline="-25000" dirty="0" err="1"/>
              <a:t>w</a:t>
            </a:r>
            <a:r>
              <a:rPr lang="en-US" altLang="zh-CN" dirty="0"/>
              <a:t>(x)</a:t>
            </a:r>
            <a:r>
              <a:rPr lang="zh-CN" altLang="en-US" dirty="0"/>
              <a:t>为规范化因子，</a:t>
            </a:r>
            <a:r>
              <a:rPr lang="zh-CN" altLang="en-US" dirty="0">
                <a:solidFill>
                  <a:srgbClr val="FF0000"/>
                </a:solidFill>
              </a:rPr>
              <a:t>是</a:t>
            </a:r>
            <a:r>
              <a:rPr lang="en-US" altLang="zh-CN" dirty="0">
                <a:solidFill>
                  <a:srgbClr val="FF0000"/>
                </a:solidFill>
              </a:rPr>
              <a:t>n+1</a:t>
            </a:r>
            <a:r>
              <a:rPr lang="zh-CN" altLang="en-US" dirty="0">
                <a:solidFill>
                  <a:srgbClr val="FF0000"/>
                </a:solidFill>
              </a:rPr>
              <a:t>个矩阵的乘积的</a:t>
            </a:r>
            <a:r>
              <a:rPr lang="en-US" altLang="zh-CN" dirty="0">
                <a:solidFill>
                  <a:srgbClr val="FF0000"/>
                </a:solidFill>
              </a:rPr>
              <a:t>(start, stop)</a:t>
            </a:r>
            <a:r>
              <a:rPr lang="zh-CN" altLang="en-US" dirty="0">
                <a:solidFill>
                  <a:srgbClr val="FF0000"/>
                </a:solidFill>
              </a:rPr>
              <a:t>元素</a:t>
            </a:r>
            <a:endParaRPr lang="zh-CN" altLang="en-US" dirty="0">
              <a:solidFill>
                <a:srgbClr val="FF0000"/>
              </a:solidFill>
            </a:endParaRPr>
          </a:p>
          <a:p>
            <a:endParaRPr lang="zh-CN" altLang="en-US" dirty="0"/>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1822" y="2780928"/>
            <a:ext cx="2670138" cy="504057"/>
          </a:xfrm>
          <a:prstGeom prst="rect">
            <a:avLst/>
          </a:prstGeom>
          <a:noFill/>
          <a:ln>
            <a:noFill/>
          </a:ln>
          <a:effec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980" y="4095087"/>
            <a:ext cx="5502928" cy="864096"/>
          </a:xfrm>
          <a:prstGeom prst="rect">
            <a:avLst/>
          </a:prstGeom>
          <a:noFill/>
          <a:ln>
            <a:noFill/>
          </a:ln>
          <a:effec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5769286"/>
            <a:ext cx="6026260" cy="612042"/>
          </a:xfrm>
          <a:prstGeom prst="rect">
            <a:avLst/>
          </a:prstGeom>
          <a:noFill/>
          <a:ln>
            <a:noFill/>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205111"/>
            <a:ext cx="8229600" cy="4922520"/>
          </a:xfrm>
        </p:spPr>
        <p:txBody>
          <a:bodyPr/>
          <a:lstStyle/>
          <a:p>
            <a:r>
              <a:rPr lang="zh-CN" altLang="en-US" dirty="0"/>
              <a:t>例：线性链条件随机场，观测序列</a:t>
            </a:r>
            <a:r>
              <a:rPr lang="en-US" altLang="zh-CN" dirty="0"/>
              <a:t>x</a:t>
            </a:r>
            <a:r>
              <a:rPr lang="zh-CN" altLang="en-US" dirty="0"/>
              <a:t>，状态序列</a:t>
            </a:r>
            <a:r>
              <a:rPr lang="en-US" altLang="zh-CN" dirty="0"/>
              <a:t>y, </a:t>
            </a:r>
            <a:r>
              <a:rPr lang="en-US" altLang="zh-CN" dirty="0" err="1"/>
              <a:t>i</a:t>
            </a:r>
            <a:r>
              <a:rPr lang="en-US" altLang="zh-CN" dirty="0"/>
              <a:t>=1,2,3  n=3, </a:t>
            </a:r>
            <a:r>
              <a:rPr lang="zh-CN" altLang="en-US" dirty="0"/>
              <a:t>标记</a:t>
            </a:r>
            <a:r>
              <a:rPr lang="en-US" altLang="zh-CN" dirty="0" err="1"/>
              <a:t>y</a:t>
            </a:r>
            <a:r>
              <a:rPr lang="en-US" altLang="zh-CN" baseline="-25000" dirty="0" err="1"/>
              <a:t>i</a:t>
            </a:r>
            <a:r>
              <a:rPr lang="zh-CN" altLang="en-US" dirty="0"/>
              <a:t>属于</a:t>
            </a:r>
            <a:r>
              <a:rPr lang="en-US" altLang="zh-CN" dirty="0"/>
              <a:t>{1</a:t>
            </a:r>
            <a:r>
              <a:rPr lang="zh-CN" altLang="en-US" dirty="0"/>
              <a:t>，</a:t>
            </a:r>
            <a:r>
              <a:rPr lang="en-US" altLang="zh-CN" dirty="0"/>
              <a:t>2}</a:t>
            </a:r>
            <a:r>
              <a:rPr lang="zh-CN" altLang="en-US" dirty="0"/>
              <a:t>，假设</a:t>
            </a:r>
            <a:r>
              <a:rPr lang="en-US" altLang="zh-CN" dirty="0"/>
              <a:t> </a:t>
            </a:r>
            <a:r>
              <a:rPr lang="en-US" altLang="zh-CN" dirty="0" err="1"/>
              <a:t>y</a:t>
            </a:r>
            <a:r>
              <a:rPr lang="en-US" altLang="zh-CN" baseline="-25000" dirty="0" err="1"/>
              <a:t>o</a:t>
            </a:r>
            <a:r>
              <a:rPr lang="en-US" altLang="zh-CN" dirty="0"/>
              <a:t>=start=1</a:t>
            </a:r>
            <a:r>
              <a:rPr lang="zh-CN" altLang="en-US" dirty="0"/>
              <a:t>，</a:t>
            </a:r>
            <a:r>
              <a:rPr lang="en-US" altLang="zh-CN" dirty="0"/>
              <a:t>y</a:t>
            </a:r>
            <a:r>
              <a:rPr lang="en-US" altLang="zh-CN" baseline="-25000" dirty="0"/>
              <a:t>4</a:t>
            </a:r>
            <a:r>
              <a:rPr lang="en-US" altLang="zh-CN" dirty="0"/>
              <a:t>=stop=1</a:t>
            </a:r>
            <a:r>
              <a:rPr lang="zh-CN" altLang="en-US" dirty="0"/>
              <a:t>，各个位置的随机矩阵：</a:t>
            </a:r>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t>试求状态序列</a:t>
            </a:r>
            <a:r>
              <a:rPr lang="en-US" altLang="zh-CN" dirty="0"/>
              <a:t>y</a:t>
            </a:r>
            <a:r>
              <a:rPr lang="zh-CN" altLang="en-US" dirty="0"/>
              <a:t>以</a:t>
            </a:r>
            <a:r>
              <a:rPr lang="en-US" altLang="zh-CN" dirty="0"/>
              <a:t>start</a:t>
            </a:r>
            <a:r>
              <a:rPr lang="zh-CN" altLang="en-US" dirty="0"/>
              <a:t>为起点</a:t>
            </a:r>
            <a:r>
              <a:rPr lang="en-US" altLang="zh-CN" dirty="0"/>
              <a:t>stop</a:t>
            </a:r>
            <a:r>
              <a:rPr lang="zh-CN" altLang="en-US" dirty="0"/>
              <a:t>为终点所有路径的非规范化概率及规范化因子。</a:t>
            </a:r>
            <a:endParaRPr lang="zh-CN" altLang="en-US" dirty="0"/>
          </a:p>
        </p:txBody>
      </p:sp>
      <p:pic>
        <p:nvPicPr>
          <p:cNvPr id="4" name="图片 3"/>
          <p:cNvPicPr>
            <a:picLocks noChangeAspect="1"/>
          </p:cNvPicPr>
          <p:nvPr/>
        </p:nvPicPr>
        <p:blipFill>
          <a:blip r:embed="rId1"/>
          <a:stretch>
            <a:fillRect/>
          </a:stretch>
        </p:blipFill>
        <p:spPr>
          <a:xfrm>
            <a:off x="3520935" y="3429000"/>
            <a:ext cx="4685220" cy="1643158"/>
          </a:xfrm>
          <a:prstGeom prst="rect">
            <a:avLst/>
          </a:prstGeom>
        </p:spPr>
      </p:pic>
      <p:pic>
        <p:nvPicPr>
          <p:cNvPr id="5" name="图片 4"/>
          <p:cNvPicPr>
            <a:picLocks noChangeAspect="1"/>
          </p:cNvPicPr>
          <p:nvPr/>
        </p:nvPicPr>
        <p:blipFill>
          <a:blip r:embed="rId2"/>
          <a:stretch>
            <a:fillRect/>
          </a:stretch>
        </p:blipFill>
        <p:spPr>
          <a:xfrm>
            <a:off x="6727676" y="5423347"/>
            <a:ext cx="3483124" cy="1353094"/>
          </a:xfrm>
          <a:prstGeom prst="rect">
            <a:avLst/>
          </a:prstGeom>
        </p:spPr>
      </p:pic>
      <p:sp>
        <p:nvSpPr>
          <p:cNvPr id="6"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条件随机场的矩阵形式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3.imgtn.bdimg.com/it/u=3859290615,860423578&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512" y="2469138"/>
            <a:ext cx="4320480" cy="3335109"/>
          </a:xfrm>
          <a:prstGeom prst="rect">
            <a:avLst/>
          </a:prstGeom>
          <a:noFill/>
        </p:spPr>
      </p:pic>
      <p:pic>
        <p:nvPicPr>
          <p:cNvPr id="1030" name="Picture 6" descr="http://img2.imgtn.bdimg.com/it/u=3687083462,3778243414&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992" y="2564904"/>
            <a:ext cx="4536502" cy="3024336"/>
          </a:xfrm>
          <a:prstGeom prst="rect">
            <a:avLst/>
          </a:prstGeom>
          <a:noFill/>
        </p:spPr>
      </p:pic>
      <p:sp>
        <p:nvSpPr>
          <p:cNvPr id="6" name="标题 1"/>
          <p:cNvSpPr txBox="1"/>
          <p:nvPr/>
        </p:nvSpPr>
        <p:spPr>
          <a:xfrm>
            <a:off x="340489" y="10956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行人检测和分割</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69942"/>
            <a:ext cx="8229600" cy="4922520"/>
          </a:xfrm>
        </p:spPr>
        <p:txBody>
          <a:bodyPr/>
          <a:lstStyle/>
          <a:p>
            <a:r>
              <a:rPr lang="zh-CN" altLang="en-US" dirty="0"/>
              <a:t>解： 首先计算从</a:t>
            </a:r>
            <a:r>
              <a:rPr lang="en-US" altLang="zh-CN" dirty="0"/>
              <a:t>start</a:t>
            </a:r>
            <a:r>
              <a:rPr lang="zh-CN" altLang="en-US" dirty="0"/>
              <a:t>到</a:t>
            </a:r>
            <a:r>
              <a:rPr lang="en-US" altLang="zh-CN" dirty="0"/>
              <a:t>stop</a:t>
            </a:r>
            <a:r>
              <a:rPr lang="zh-CN" altLang="en-US" dirty="0"/>
              <a:t>对应与</a:t>
            </a:r>
            <a:r>
              <a:rPr lang="en-US" altLang="zh-CN" dirty="0"/>
              <a:t>y=(1,1,1),</a:t>
            </a:r>
            <a:r>
              <a:rPr lang="zh-CN" altLang="en-US" dirty="0"/>
              <a:t> </a:t>
            </a:r>
            <a:r>
              <a:rPr lang="en-US" altLang="zh-CN" dirty="0"/>
              <a:t>y=(1,1,2),..y=(2,2,2</a:t>
            </a:r>
            <a:r>
              <a:rPr lang="zh-CN" altLang="en-US" dirty="0"/>
              <a:t>）各路径的非规范化概率分别是：</a:t>
            </a:r>
            <a:endParaRPr lang="en-US" altLang="zh-CN" dirty="0"/>
          </a:p>
          <a:p>
            <a:endParaRPr lang="en-US" altLang="zh-CN" dirty="0"/>
          </a:p>
          <a:p>
            <a:endParaRPr lang="en-US" altLang="zh-CN" dirty="0"/>
          </a:p>
          <a:p>
            <a:r>
              <a:rPr lang="zh-CN" altLang="en-US" dirty="0"/>
              <a:t>求规范化因子，通过计算矩阵乘积，第</a:t>
            </a:r>
            <a:r>
              <a:rPr lang="en-US" altLang="zh-CN" dirty="0"/>
              <a:t>1</a:t>
            </a:r>
            <a:r>
              <a:rPr lang="zh-CN" altLang="en-US" dirty="0"/>
              <a:t>行第</a:t>
            </a:r>
            <a:r>
              <a:rPr lang="en-US" altLang="zh-CN" dirty="0"/>
              <a:t>1</a:t>
            </a:r>
            <a:r>
              <a:rPr lang="zh-CN" altLang="en-US" dirty="0"/>
              <a:t>列的元素为：</a:t>
            </a:r>
            <a:endParaRPr lang="en-US" altLang="zh-CN" dirty="0"/>
          </a:p>
          <a:p>
            <a:endParaRPr lang="en-US" altLang="zh-CN" dirty="0"/>
          </a:p>
          <a:p>
            <a:endParaRPr lang="en-US" altLang="zh-CN" dirty="0"/>
          </a:p>
          <a:p>
            <a:r>
              <a:rPr lang="zh-CN" altLang="en-US" dirty="0"/>
              <a:t>恰好等于从</a:t>
            </a:r>
            <a:r>
              <a:rPr lang="en-US" altLang="zh-CN" dirty="0"/>
              <a:t>start</a:t>
            </a:r>
            <a:r>
              <a:rPr lang="zh-CN" altLang="en-US" dirty="0"/>
              <a:t>到</a:t>
            </a:r>
            <a:r>
              <a:rPr lang="en-US" altLang="zh-CN" dirty="0"/>
              <a:t>stop</a:t>
            </a:r>
            <a:r>
              <a:rPr lang="zh-CN" altLang="en-US" dirty="0"/>
              <a:t>的所有路径的非规范化概率之和，及规范化因子。</a:t>
            </a:r>
            <a:endParaRPr lang="en-US" altLang="zh-CN" dirty="0"/>
          </a:p>
        </p:txBody>
      </p:sp>
      <p:pic>
        <p:nvPicPr>
          <p:cNvPr id="6" name="图片 5"/>
          <p:cNvPicPr>
            <a:picLocks noChangeAspect="1"/>
          </p:cNvPicPr>
          <p:nvPr/>
        </p:nvPicPr>
        <p:blipFill>
          <a:blip r:embed="rId1"/>
          <a:stretch>
            <a:fillRect/>
          </a:stretch>
        </p:blipFill>
        <p:spPr>
          <a:xfrm>
            <a:off x="2927649" y="3087398"/>
            <a:ext cx="6147549" cy="936104"/>
          </a:xfrm>
          <a:prstGeom prst="rect">
            <a:avLst/>
          </a:prstGeom>
        </p:spPr>
      </p:pic>
      <p:pic>
        <p:nvPicPr>
          <p:cNvPr id="7" name="图片 6"/>
          <p:cNvPicPr>
            <a:picLocks noChangeAspect="1"/>
          </p:cNvPicPr>
          <p:nvPr/>
        </p:nvPicPr>
        <p:blipFill>
          <a:blip r:embed="rId2"/>
          <a:stretch>
            <a:fillRect/>
          </a:stretch>
        </p:blipFill>
        <p:spPr>
          <a:xfrm>
            <a:off x="2843917" y="5047943"/>
            <a:ext cx="7173667" cy="1008112"/>
          </a:xfrm>
          <a:prstGeom prst="rect">
            <a:avLst/>
          </a:prstGeom>
        </p:spPr>
      </p:pic>
      <p:sp>
        <p:nvSpPr>
          <p:cNvPr id="8"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条件随机场的矩阵形式</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条件随机场的概率计算问题</a:t>
            </a:r>
            <a:endParaRPr lang="zh-CN" altLang="en-US" dirty="0"/>
          </a:p>
        </p:txBody>
      </p:sp>
      <p:sp>
        <p:nvSpPr>
          <p:cNvPr id="3" name="内容占位符 2"/>
          <p:cNvSpPr>
            <a:spLocks noGrp="1"/>
          </p:cNvSpPr>
          <p:nvPr>
            <p:ph idx="1"/>
          </p:nvPr>
        </p:nvSpPr>
        <p:spPr/>
        <p:txBody>
          <a:bodyPr/>
          <a:lstStyle/>
          <a:p>
            <a:r>
              <a:rPr lang="zh-CN" altLang="en-US" dirty="0"/>
              <a:t>条件随机场的概率计算问题</a:t>
            </a:r>
            <a:endParaRPr lang="en-US" altLang="zh-CN" dirty="0"/>
          </a:p>
          <a:p>
            <a:pPr lvl="1"/>
            <a:r>
              <a:rPr lang="zh-CN" altLang="en-US" dirty="0"/>
              <a:t>给定条件随机场</a:t>
            </a:r>
            <a:r>
              <a:rPr lang="en-US" altLang="zh-CN" dirty="0"/>
              <a:t>P(Y|X),</a:t>
            </a:r>
            <a:r>
              <a:rPr lang="zh-CN" altLang="en-US" dirty="0"/>
              <a:t>输入序列</a:t>
            </a:r>
            <a:r>
              <a:rPr lang="en-US" altLang="zh-CN" dirty="0"/>
              <a:t>x</a:t>
            </a:r>
            <a:r>
              <a:rPr lang="zh-CN" altLang="en-US" dirty="0"/>
              <a:t>和输出序列</a:t>
            </a:r>
            <a:r>
              <a:rPr lang="en-US" altLang="zh-CN" dirty="0"/>
              <a:t>y</a:t>
            </a:r>
            <a:r>
              <a:rPr lang="zh-CN" altLang="en-US" dirty="0"/>
              <a:t>，</a:t>
            </a:r>
            <a:endParaRPr lang="en-US" altLang="zh-CN" dirty="0"/>
          </a:p>
          <a:p>
            <a:pPr lvl="1"/>
            <a:r>
              <a:rPr lang="zh-CN" altLang="en-US" dirty="0"/>
              <a:t>计算条件概率：</a:t>
            </a:r>
            <a:endParaRPr lang="en-US" altLang="zh-CN" dirty="0"/>
          </a:p>
          <a:p>
            <a:pPr lvl="1"/>
            <a:r>
              <a:rPr lang="zh-CN" altLang="en-US" dirty="0"/>
              <a:t>以及相应的数学期望问题。</a:t>
            </a:r>
            <a:endParaRPr lang="en-US" altLang="zh-CN" dirty="0"/>
          </a:p>
          <a:p>
            <a:r>
              <a:rPr lang="zh-CN" altLang="en-US" dirty="0"/>
              <a:t>引进前向</a:t>
            </a:r>
            <a:r>
              <a:rPr lang="en-US" altLang="zh-CN" dirty="0"/>
              <a:t>-</a:t>
            </a:r>
            <a:r>
              <a:rPr lang="zh-CN" altLang="en-US" dirty="0"/>
              <a:t>后向向量，递归计算。</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3905563" y="3049954"/>
            <a:ext cx="4813300" cy="355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条件随机场的概率计算问题</a:t>
            </a:r>
            <a:endParaRPr lang="zh-CN" altLang="en-US" dirty="0"/>
          </a:p>
        </p:txBody>
      </p:sp>
      <p:sp>
        <p:nvSpPr>
          <p:cNvPr id="3" name="内容占位符 2"/>
          <p:cNvSpPr>
            <a:spLocks noGrp="1"/>
          </p:cNvSpPr>
          <p:nvPr>
            <p:ph idx="1"/>
          </p:nvPr>
        </p:nvSpPr>
        <p:spPr>
          <a:xfrm>
            <a:off x="1981200" y="2169941"/>
            <a:ext cx="8229600" cy="4922520"/>
          </a:xfrm>
        </p:spPr>
        <p:txBody>
          <a:bodyPr/>
          <a:lstStyle/>
          <a:p>
            <a:r>
              <a:rPr lang="zh-CN" altLang="en-US" dirty="0"/>
              <a:t>前向</a:t>
            </a:r>
            <a:r>
              <a:rPr lang="en-US" altLang="zh-CN" dirty="0"/>
              <a:t>-</a:t>
            </a:r>
            <a:r>
              <a:rPr lang="zh-CN" altLang="en-US" dirty="0"/>
              <a:t>后向算法：</a:t>
            </a:r>
            <a:endParaRPr lang="en-US" altLang="zh-CN" dirty="0"/>
          </a:p>
          <a:p>
            <a:r>
              <a:rPr lang="zh-CN" altLang="en-US" dirty="0"/>
              <a:t>对每个指标</a:t>
            </a:r>
            <a:r>
              <a:rPr lang="en-US" altLang="zh-CN" dirty="0" err="1"/>
              <a:t>i</a:t>
            </a:r>
            <a:r>
              <a:rPr lang="en-US" altLang="zh-CN" dirty="0"/>
              <a:t>=0,1,…,n+1 , </a:t>
            </a:r>
            <a:r>
              <a:rPr lang="zh-CN" altLang="en-US" dirty="0"/>
              <a:t>定义前向向量</a:t>
            </a:r>
            <a:endParaRPr lang="en-US" altLang="zh-CN" dirty="0"/>
          </a:p>
          <a:p>
            <a:pPr marL="0" indent="0">
              <a:buNone/>
            </a:pPr>
            <a:endParaRPr lang="en-US" altLang="zh-CN" dirty="0"/>
          </a:p>
          <a:p>
            <a:r>
              <a:rPr lang="zh-CN" altLang="en-US" dirty="0"/>
              <a:t>递推公式：</a:t>
            </a:r>
            <a:endParaRPr lang="en-US" altLang="zh-CN" dirty="0"/>
          </a:p>
          <a:p>
            <a:endParaRPr lang="en-US" altLang="zh-CN" dirty="0"/>
          </a:p>
          <a:p>
            <a:r>
              <a:rPr lang="zh-CN" altLang="en-US" dirty="0"/>
              <a:t>又可表示为：</a:t>
            </a:r>
            <a:endParaRPr lang="en-US" altLang="zh-CN" dirty="0"/>
          </a:p>
          <a:p>
            <a:r>
              <a:rPr lang="zh-CN" altLang="en-US" dirty="0"/>
              <a:t>即表示在位置</a:t>
            </a:r>
            <a:r>
              <a:rPr lang="en-US" altLang="zh-CN" dirty="0" err="1"/>
              <a:t>i</a:t>
            </a:r>
            <a:r>
              <a:rPr lang="zh-CN" altLang="en-US" dirty="0"/>
              <a:t>的标记是</a:t>
            </a:r>
            <a:r>
              <a:rPr lang="en-US" altLang="zh-CN" dirty="0" err="1"/>
              <a:t>yi</a:t>
            </a:r>
            <a:r>
              <a:rPr lang="zh-CN" altLang="en-US" dirty="0"/>
              <a:t>，且到位置</a:t>
            </a:r>
            <a:r>
              <a:rPr lang="en-US" altLang="zh-CN" dirty="0" err="1"/>
              <a:t>i</a:t>
            </a:r>
            <a:r>
              <a:rPr lang="zh-CN" altLang="en-US" dirty="0"/>
              <a:t>的前部分标记序列的非规范化概率，</a:t>
            </a:r>
            <a:r>
              <a:rPr lang="en-US" altLang="zh-CN" dirty="0" err="1"/>
              <a:t>yi</a:t>
            </a:r>
            <a:r>
              <a:rPr lang="zh-CN" altLang="en-US" dirty="0"/>
              <a:t>可取的值</a:t>
            </a:r>
            <a:r>
              <a:rPr lang="en-US" altLang="zh-CN" dirty="0"/>
              <a:t>m</a:t>
            </a:r>
            <a:r>
              <a:rPr lang="zh-CN" altLang="en-US" dirty="0"/>
              <a:t>个，所以    是</a:t>
            </a:r>
            <a:r>
              <a:rPr lang="en-US" altLang="zh-CN" dirty="0"/>
              <a:t>m</a:t>
            </a:r>
            <a:r>
              <a:rPr lang="zh-CN" altLang="en-US" dirty="0"/>
              <a:t>维列向量。</a:t>
            </a:r>
            <a:endParaRPr lang="en-US" altLang="zh-CN" dirty="0"/>
          </a:p>
          <a:p>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8271339" y="2713307"/>
            <a:ext cx="675075" cy="360040"/>
          </a:xfrm>
          <a:prstGeom prst="rect">
            <a:avLst/>
          </a:prstGeom>
        </p:spPr>
      </p:pic>
      <p:pic>
        <p:nvPicPr>
          <p:cNvPr id="6" name="图片 5"/>
          <p:cNvPicPr>
            <a:picLocks noChangeAspect="1"/>
          </p:cNvPicPr>
          <p:nvPr/>
        </p:nvPicPr>
        <p:blipFill>
          <a:blip r:embed="rId2"/>
          <a:stretch>
            <a:fillRect/>
          </a:stretch>
        </p:blipFill>
        <p:spPr>
          <a:xfrm>
            <a:off x="4151785" y="3087397"/>
            <a:ext cx="3329703" cy="792088"/>
          </a:xfrm>
          <a:prstGeom prst="rect">
            <a:avLst/>
          </a:prstGeom>
        </p:spPr>
      </p:pic>
      <p:pic>
        <p:nvPicPr>
          <p:cNvPr id="7" name="图片 6"/>
          <p:cNvPicPr>
            <a:picLocks noChangeAspect="1"/>
          </p:cNvPicPr>
          <p:nvPr/>
        </p:nvPicPr>
        <p:blipFill>
          <a:blip r:embed="rId3"/>
          <a:stretch>
            <a:fillRect/>
          </a:stretch>
        </p:blipFill>
        <p:spPr>
          <a:xfrm>
            <a:off x="2567608" y="4095509"/>
            <a:ext cx="7776864" cy="490006"/>
          </a:xfrm>
          <a:prstGeom prst="rect">
            <a:avLst/>
          </a:prstGeom>
        </p:spPr>
      </p:pic>
      <p:pic>
        <p:nvPicPr>
          <p:cNvPr id="9" name="图片 8"/>
          <p:cNvPicPr>
            <a:picLocks noChangeAspect="1"/>
          </p:cNvPicPr>
          <p:nvPr/>
        </p:nvPicPr>
        <p:blipFill>
          <a:blip r:embed="rId4"/>
          <a:stretch>
            <a:fillRect/>
          </a:stretch>
        </p:blipFill>
        <p:spPr>
          <a:xfrm>
            <a:off x="4457152" y="4774971"/>
            <a:ext cx="3024336" cy="432048"/>
          </a:xfrm>
          <a:prstGeom prst="rect">
            <a:avLst/>
          </a:prstGeom>
        </p:spPr>
      </p:pic>
      <p:pic>
        <p:nvPicPr>
          <p:cNvPr id="10" name="图片 9"/>
          <p:cNvPicPr>
            <a:picLocks noChangeAspect="1"/>
          </p:cNvPicPr>
          <p:nvPr/>
        </p:nvPicPr>
        <p:blipFill>
          <a:blip r:embed="rId1"/>
          <a:stretch>
            <a:fillRect/>
          </a:stretch>
        </p:blipFill>
        <p:spPr>
          <a:xfrm>
            <a:off x="8472265" y="5967717"/>
            <a:ext cx="675075" cy="3600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条件随机场的概率计算问题</a:t>
            </a:r>
            <a:endParaRPr lang="zh-CN" altLang="en-US" dirty="0"/>
          </a:p>
        </p:txBody>
      </p:sp>
      <p:sp>
        <p:nvSpPr>
          <p:cNvPr id="3" name="内容占位符 2"/>
          <p:cNvSpPr>
            <a:spLocks noGrp="1"/>
          </p:cNvSpPr>
          <p:nvPr>
            <p:ph idx="1"/>
          </p:nvPr>
        </p:nvSpPr>
        <p:spPr>
          <a:xfrm>
            <a:off x="1981200" y="2169942"/>
            <a:ext cx="8229600" cy="4922520"/>
          </a:xfrm>
        </p:spPr>
        <p:txBody>
          <a:bodyPr>
            <a:normAutofit lnSpcReduction="10000"/>
          </a:bodyPr>
          <a:lstStyle/>
          <a:p>
            <a:r>
              <a:rPr lang="zh-CN" altLang="en-US" dirty="0"/>
              <a:t>前向</a:t>
            </a:r>
            <a:r>
              <a:rPr lang="en-US" altLang="zh-CN" dirty="0"/>
              <a:t>-</a:t>
            </a:r>
            <a:r>
              <a:rPr lang="zh-CN" altLang="en-US" dirty="0"/>
              <a:t>后向算法：</a:t>
            </a:r>
            <a:endParaRPr lang="en-US" altLang="zh-CN" dirty="0"/>
          </a:p>
          <a:p>
            <a:r>
              <a:rPr lang="zh-CN" altLang="en-US" dirty="0"/>
              <a:t>同样，对每个指标</a:t>
            </a:r>
            <a:r>
              <a:rPr lang="en-US" altLang="zh-CN" dirty="0" err="1"/>
              <a:t>i</a:t>
            </a:r>
            <a:r>
              <a:rPr lang="en-US" altLang="zh-CN" dirty="0"/>
              <a:t>=0,1,…,n+1 , </a:t>
            </a:r>
            <a:r>
              <a:rPr lang="zh-CN" altLang="en-US" dirty="0"/>
              <a:t>定义后向向量</a:t>
            </a:r>
            <a:endParaRPr lang="en-US" altLang="zh-CN" dirty="0"/>
          </a:p>
          <a:p>
            <a:endParaRPr lang="en-US" altLang="zh-CN" dirty="0"/>
          </a:p>
          <a:p>
            <a:endParaRPr lang="en-US" altLang="zh-CN" dirty="0"/>
          </a:p>
          <a:p>
            <a:endParaRPr lang="en-US" altLang="zh-CN" dirty="0"/>
          </a:p>
          <a:p>
            <a:endParaRPr lang="en-US" altLang="zh-CN" dirty="0"/>
          </a:p>
          <a:p>
            <a:r>
              <a:rPr lang="zh-CN" altLang="en-US" dirty="0"/>
              <a:t>又可表示为：</a:t>
            </a:r>
            <a:endParaRPr lang="en-US" altLang="zh-CN" dirty="0"/>
          </a:p>
          <a:p>
            <a:r>
              <a:rPr lang="zh-CN" altLang="en-US" dirty="0"/>
              <a:t>即表示在位置</a:t>
            </a:r>
            <a:r>
              <a:rPr lang="en-US" altLang="zh-CN" dirty="0" err="1"/>
              <a:t>i</a:t>
            </a:r>
            <a:r>
              <a:rPr lang="zh-CN" altLang="en-US" dirty="0"/>
              <a:t>的标记是</a:t>
            </a:r>
            <a:r>
              <a:rPr lang="en-US" altLang="zh-CN" dirty="0" err="1"/>
              <a:t>yi</a:t>
            </a:r>
            <a:r>
              <a:rPr lang="zh-CN" altLang="en-US" dirty="0"/>
              <a:t>，且从位置</a:t>
            </a:r>
            <a:r>
              <a:rPr lang="en-US" altLang="zh-CN" dirty="0"/>
              <a:t>i+1</a:t>
            </a:r>
            <a:r>
              <a:rPr lang="zh-CN" altLang="en-US" dirty="0"/>
              <a:t>到</a:t>
            </a:r>
            <a:r>
              <a:rPr lang="en-US" altLang="zh-CN" dirty="0"/>
              <a:t>n</a:t>
            </a:r>
            <a:r>
              <a:rPr lang="zh-CN" altLang="en-US" dirty="0"/>
              <a:t>的后部分标记序列的非规范化概率</a:t>
            </a:r>
            <a:endParaRPr lang="en-US" altLang="zh-CN" dirty="0"/>
          </a:p>
          <a:p>
            <a:r>
              <a:rPr lang="zh-CN" altLang="en-US" dirty="0"/>
              <a:t>前向</a:t>
            </a:r>
            <a:r>
              <a:rPr lang="en-US" altLang="zh-CN" dirty="0"/>
              <a:t>-</a:t>
            </a:r>
            <a:r>
              <a:rPr lang="zh-CN" altLang="en-US" dirty="0"/>
              <a:t>后向得：</a:t>
            </a:r>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9355132" y="2635215"/>
            <a:ext cx="785542" cy="360040"/>
          </a:xfrm>
          <a:prstGeom prst="rect">
            <a:avLst/>
          </a:prstGeom>
        </p:spPr>
      </p:pic>
      <p:pic>
        <p:nvPicPr>
          <p:cNvPr id="8" name="图片 7"/>
          <p:cNvPicPr>
            <a:picLocks noChangeAspect="1"/>
          </p:cNvPicPr>
          <p:nvPr/>
        </p:nvPicPr>
        <p:blipFill>
          <a:blip r:embed="rId2"/>
          <a:stretch>
            <a:fillRect/>
          </a:stretch>
        </p:blipFill>
        <p:spPr>
          <a:xfrm>
            <a:off x="3791744" y="3159406"/>
            <a:ext cx="4548732" cy="864096"/>
          </a:xfrm>
          <a:prstGeom prst="rect">
            <a:avLst/>
          </a:prstGeom>
        </p:spPr>
      </p:pic>
      <p:pic>
        <p:nvPicPr>
          <p:cNvPr id="11" name="图片 10"/>
          <p:cNvPicPr>
            <a:picLocks noChangeAspect="1"/>
          </p:cNvPicPr>
          <p:nvPr/>
        </p:nvPicPr>
        <p:blipFill>
          <a:blip r:embed="rId3"/>
          <a:stretch>
            <a:fillRect/>
          </a:stretch>
        </p:blipFill>
        <p:spPr>
          <a:xfrm>
            <a:off x="3431704" y="4239526"/>
            <a:ext cx="5477409" cy="504056"/>
          </a:xfrm>
          <a:prstGeom prst="rect">
            <a:avLst/>
          </a:prstGeom>
        </p:spPr>
      </p:pic>
      <p:pic>
        <p:nvPicPr>
          <p:cNvPr id="12" name="图片 11"/>
          <p:cNvPicPr>
            <a:picLocks noChangeAspect="1"/>
          </p:cNvPicPr>
          <p:nvPr/>
        </p:nvPicPr>
        <p:blipFill>
          <a:blip r:embed="rId4"/>
          <a:stretch>
            <a:fillRect/>
          </a:stretch>
        </p:blipFill>
        <p:spPr>
          <a:xfrm>
            <a:off x="4511824" y="4945914"/>
            <a:ext cx="3186933" cy="504056"/>
          </a:xfrm>
          <a:prstGeom prst="rect">
            <a:avLst/>
          </a:prstGeom>
        </p:spPr>
      </p:pic>
      <p:pic>
        <p:nvPicPr>
          <p:cNvPr id="13" name="图片 12"/>
          <p:cNvPicPr>
            <a:picLocks noChangeAspect="1"/>
          </p:cNvPicPr>
          <p:nvPr/>
        </p:nvPicPr>
        <p:blipFill>
          <a:blip r:embed="rId5"/>
          <a:stretch>
            <a:fillRect/>
          </a:stretch>
        </p:blipFill>
        <p:spPr>
          <a:xfrm>
            <a:off x="4528826" y="6295108"/>
            <a:ext cx="3672408" cy="43387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条件随机场的概率计算问题</a:t>
            </a:r>
            <a:endParaRPr lang="zh-CN" altLang="en-US" dirty="0"/>
          </a:p>
        </p:txBody>
      </p:sp>
      <p:sp>
        <p:nvSpPr>
          <p:cNvPr id="3" name="内容占位符 2"/>
          <p:cNvSpPr>
            <a:spLocks noGrp="1"/>
          </p:cNvSpPr>
          <p:nvPr>
            <p:ph idx="1"/>
          </p:nvPr>
        </p:nvSpPr>
        <p:spPr>
          <a:xfrm>
            <a:off x="1981200" y="2134772"/>
            <a:ext cx="8229600" cy="4922520"/>
          </a:xfrm>
        </p:spPr>
        <p:txBody>
          <a:bodyPr/>
          <a:lstStyle/>
          <a:p>
            <a:r>
              <a:rPr lang="zh-CN" altLang="en-US" dirty="0"/>
              <a:t>概率计算</a:t>
            </a:r>
            <a:endParaRPr lang="en-US" altLang="zh-CN" dirty="0"/>
          </a:p>
          <a:p>
            <a:r>
              <a:rPr lang="zh-CN" altLang="en-US" dirty="0"/>
              <a:t>按照前向</a:t>
            </a:r>
            <a:r>
              <a:rPr lang="en-US" altLang="zh-CN" dirty="0"/>
              <a:t>-</a:t>
            </a:r>
            <a:r>
              <a:rPr lang="zh-CN" altLang="en-US" dirty="0"/>
              <a:t>后向向量的定义，</a:t>
            </a:r>
            <a:endParaRPr lang="en-US" altLang="zh-CN" dirty="0"/>
          </a:p>
          <a:p>
            <a:r>
              <a:rPr lang="zh-CN" altLang="en-US" dirty="0"/>
              <a:t>可计算标记序列在位置</a:t>
            </a:r>
            <a:r>
              <a:rPr lang="en-US" altLang="zh-CN" dirty="0" err="1"/>
              <a:t>i</a:t>
            </a:r>
            <a:r>
              <a:rPr lang="zh-CN" altLang="en-US" dirty="0"/>
              <a:t>是标记</a:t>
            </a:r>
            <a:r>
              <a:rPr lang="en-US" altLang="zh-CN" dirty="0" err="1"/>
              <a:t>y</a:t>
            </a:r>
            <a:r>
              <a:rPr lang="en-US" altLang="zh-CN" baseline="-25000" dirty="0" err="1"/>
              <a:t>i</a:t>
            </a:r>
            <a:r>
              <a:rPr lang="zh-CN" altLang="en-US" dirty="0"/>
              <a:t>的条件概率</a:t>
            </a:r>
            <a:endParaRPr lang="en-US" altLang="zh-CN" dirty="0"/>
          </a:p>
          <a:p>
            <a:r>
              <a:rPr lang="zh-CN" altLang="en-US" dirty="0"/>
              <a:t>和在位置</a:t>
            </a:r>
            <a:r>
              <a:rPr lang="en-US" altLang="zh-CN" dirty="0"/>
              <a:t>i-1</a:t>
            </a:r>
            <a:r>
              <a:rPr lang="zh-CN" altLang="en-US" dirty="0"/>
              <a:t>与</a:t>
            </a:r>
            <a:r>
              <a:rPr lang="en-US" altLang="zh-CN" dirty="0" err="1"/>
              <a:t>i</a:t>
            </a:r>
            <a:r>
              <a:rPr lang="zh-CN" altLang="en-US" dirty="0"/>
              <a:t>是标记</a:t>
            </a:r>
            <a:r>
              <a:rPr lang="en-US" altLang="zh-CN" dirty="0"/>
              <a:t>y</a:t>
            </a:r>
            <a:r>
              <a:rPr lang="en-US" altLang="zh-CN" baseline="-25000" dirty="0"/>
              <a:t>i-1</a:t>
            </a:r>
            <a:r>
              <a:rPr lang="zh-CN" altLang="en-US" dirty="0"/>
              <a:t>和</a:t>
            </a:r>
            <a:r>
              <a:rPr lang="en-US" altLang="zh-CN" dirty="0" err="1"/>
              <a:t>y</a:t>
            </a:r>
            <a:r>
              <a:rPr lang="en-US" altLang="zh-CN" baseline="-25000" dirty="0" err="1"/>
              <a:t>i</a:t>
            </a:r>
            <a:r>
              <a:rPr lang="zh-CN" altLang="en-US" dirty="0"/>
              <a:t>的条件概率：</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3647728" y="4132348"/>
            <a:ext cx="4291676" cy="792088"/>
          </a:xfrm>
          <a:prstGeom prst="rect">
            <a:avLst/>
          </a:prstGeom>
        </p:spPr>
      </p:pic>
      <p:pic>
        <p:nvPicPr>
          <p:cNvPr id="6" name="图片 5"/>
          <p:cNvPicPr>
            <a:picLocks noChangeAspect="1"/>
          </p:cNvPicPr>
          <p:nvPr/>
        </p:nvPicPr>
        <p:blipFill>
          <a:blip r:embed="rId2"/>
          <a:stretch>
            <a:fillRect/>
          </a:stretch>
        </p:blipFill>
        <p:spPr>
          <a:xfrm>
            <a:off x="2279576" y="5068453"/>
            <a:ext cx="7875078" cy="901727"/>
          </a:xfrm>
          <a:prstGeom prst="rect">
            <a:avLst/>
          </a:prstGeom>
        </p:spPr>
      </p:pic>
      <p:pic>
        <p:nvPicPr>
          <p:cNvPr id="7" name="图片 6"/>
          <p:cNvPicPr>
            <a:picLocks noChangeAspect="1"/>
          </p:cNvPicPr>
          <p:nvPr/>
        </p:nvPicPr>
        <p:blipFill>
          <a:blip r:embed="rId3"/>
          <a:stretch>
            <a:fillRect/>
          </a:stretch>
        </p:blipFill>
        <p:spPr>
          <a:xfrm>
            <a:off x="3647728" y="6261708"/>
            <a:ext cx="2325162" cy="50405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条件随机场的概率计算问题</a:t>
            </a:r>
            <a:endParaRPr lang="zh-CN" altLang="en-US" dirty="0"/>
          </a:p>
        </p:txBody>
      </p:sp>
      <p:sp>
        <p:nvSpPr>
          <p:cNvPr id="3" name="内容占位符 2"/>
          <p:cNvSpPr>
            <a:spLocks noGrp="1"/>
          </p:cNvSpPr>
          <p:nvPr>
            <p:ph idx="1"/>
          </p:nvPr>
        </p:nvSpPr>
        <p:spPr>
          <a:xfrm>
            <a:off x="1981200" y="2181664"/>
            <a:ext cx="8229600" cy="4922520"/>
          </a:xfrm>
        </p:spPr>
        <p:txBody>
          <a:bodyPr/>
          <a:lstStyle/>
          <a:p>
            <a:r>
              <a:rPr lang="zh-CN" altLang="en-US" dirty="0"/>
              <a:t>期望值的计算</a:t>
            </a:r>
            <a:endParaRPr lang="en-US" altLang="zh-CN" dirty="0"/>
          </a:p>
          <a:p>
            <a:r>
              <a:rPr lang="zh-CN" altLang="en-US" dirty="0"/>
              <a:t>利用前向</a:t>
            </a:r>
            <a:r>
              <a:rPr lang="en-US" altLang="zh-CN" dirty="0"/>
              <a:t>-</a:t>
            </a:r>
            <a:r>
              <a:rPr lang="zh-CN" altLang="en-US" dirty="0"/>
              <a:t>后向向量，可以计算特征函数关于联合分布</a:t>
            </a:r>
            <a:r>
              <a:rPr lang="en-US" altLang="zh-CN" dirty="0"/>
              <a:t>P(X,Y)</a:t>
            </a:r>
            <a:r>
              <a:rPr lang="zh-CN" altLang="en-US" dirty="0"/>
              <a:t>和条件分布</a:t>
            </a:r>
            <a:r>
              <a:rPr lang="en-US" altLang="zh-CN" dirty="0"/>
              <a:t>P(Y|X)</a:t>
            </a:r>
            <a:r>
              <a:rPr lang="zh-CN" altLang="en-US" dirty="0"/>
              <a:t>的数学期望。</a:t>
            </a:r>
            <a:endParaRPr lang="en-US" altLang="zh-CN" dirty="0"/>
          </a:p>
          <a:p>
            <a:r>
              <a:rPr lang="zh-CN" altLang="en-US" dirty="0"/>
              <a:t>特征函数</a:t>
            </a:r>
            <a:r>
              <a:rPr lang="en-US" altLang="zh-CN" dirty="0"/>
              <a:t>f</a:t>
            </a:r>
            <a:r>
              <a:rPr lang="zh-CN" altLang="en-US" dirty="0"/>
              <a:t> </a:t>
            </a:r>
            <a:r>
              <a:rPr lang="en-US" altLang="zh-CN" baseline="-25000" dirty="0"/>
              <a:t>k</a:t>
            </a:r>
            <a:r>
              <a:rPr lang="zh-CN" altLang="en-US" dirty="0"/>
              <a:t>关于条件分布</a:t>
            </a:r>
            <a:r>
              <a:rPr lang="en-US" altLang="zh-CN" dirty="0"/>
              <a:t>P(Y|X)</a:t>
            </a:r>
            <a:r>
              <a:rPr lang="zh-CN" altLang="en-US" dirty="0"/>
              <a:t>的数学期望是：</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924830" y="4107232"/>
            <a:ext cx="8491650" cy="1944216"/>
          </a:xfrm>
          <a:prstGeom prst="rect">
            <a:avLst/>
          </a:prstGeom>
        </p:spPr>
      </p:pic>
      <p:pic>
        <p:nvPicPr>
          <p:cNvPr id="8" name="图片 7"/>
          <p:cNvPicPr>
            <a:picLocks noChangeAspect="1"/>
          </p:cNvPicPr>
          <p:nvPr/>
        </p:nvPicPr>
        <p:blipFill>
          <a:blip r:embed="rId2"/>
          <a:stretch>
            <a:fillRect/>
          </a:stretch>
        </p:blipFill>
        <p:spPr>
          <a:xfrm>
            <a:off x="3863752" y="6411488"/>
            <a:ext cx="2128932" cy="3600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条件随机场的概率计算问题</a:t>
            </a:r>
            <a:endParaRPr lang="zh-CN" altLang="en-US" dirty="0"/>
          </a:p>
        </p:txBody>
      </p:sp>
      <p:sp>
        <p:nvSpPr>
          <p:cNvPr id="3" name="内容占位符 2"/>
          <p:cNvSpPr>
            <a:spLocks noGrp="1"/>
          </p:cNvSpPr>
          <p:nvPr>
            <p:ph idx="1"/>
          </p:nvPr>
        </p:nvSpPr>
        <p:spPr>
          <a:xfrm>
            <a:off x="1981200" y="2064434"/>
            <a:ext cx="8229600" cy="4922520"/>
          </a:xfrm>
        </p:spPr>
        <p:txBody>
          <a:bodyPr/>
          <a:lstStyle/>
          <a:p>
            <a:r>
              <a:rPr lang="zh-CN" altLang="en-US" dirty="0"/>
              <a:t>假设经验分布为：      特征函数</a:t>
            </a:r>
            <a:r>
              <a:rPr lang="en-US" altLang="zh-CN" dirty="0" err="1"/>
              <a:t>fk</a:t>
            </a:r>
            <a:r>
              <a:rPr lang="zh-CN" altLang="en-US" dirty="0"/>
              <a:t>关于联合分布</a:t>
            </a:r>
            <a:r>
              <a:rPr lang="en-US" altLang="zh-CN" dirty="0"/>
              <a:t>P(X,Y)</a:t>
            </a:r>
            <a:r>
              <a:rPr lang="zh-CN" altLang="en-US" dirty="0"/>
              <a:t>的数学期望是：</a:t>
            </a:r>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4799856" y="2117794"/>
            <a:ext cx="720080" cy="407002"/>
          </a:xfrm>
          <a:prstGeom prst="rect">
            <a:avLst/>
          </a:prstGeom>
        </p:spPr>
      </p:pic>
      <p:pic>
        <p:nvPicPr>
          <p:cNvPr id="6" name="图片 5"/>
          <p:cNvPicPr>
            <a:picLocks noChangeAspect="1"/>
          </p:cNvPicPr>
          <p:nvPr/>
        </p:nvPicPr>
        <p:blipFill>
          <a:blip r:embed="rId2"/>
          <a:stretch>
            <a:fillRect/>
          </a:stretch>
        </p:blipFill>
        <p:spPr>
          <a:xfrm>
            <a:off x="2279576" y="3629962"/>
            <a:ext cx="8208912" cy="2592288"/>
          </a:xfrm>
          <a:prstGeom prst="rect">
            <a:avLst/>
          </a:prstGeom>
        </p:spPr>
      </p:pic>
      <p:pic>
        <p:nvPicPr>
          <p:cNvPr id="7" name="图片 6"/>
          <p:cNvPicPr>
            <a:picLocks noChangeAspect="1"/>
          </p:cNvPicPr>
          <p:nvPr/>
        </p:nvPicPr>
        <p:blipFill>
          <a:blip r:embed="rId3"/>
          <a:stretch>
            <a:fillRect/>
          </a:stretch>
        </p:blipFill>
        <p:spPr>
          <a:xfrm>
            <a:off x="2423592" y="3053898"/>
            <a:ext cx="1571084" cy="576064"/>
          </a:xfrm>
          <a:prstGeom prst="rect">
            <a:avLst/>
          </a:prstGeom>
        </p:spPr>
      </p:pic>
      <p:pic>
        <p:nvPicPr>
          <p:cNvPr id="9" name="图片 8"/>
          <p:cNvPicPr>
            <a:picLocks noChangeAspect="1"/>
          </p:cNvPicPr>
          <p:nvPr/>
        </p:nvPicPr>
        <p:blipFill>
          <a:blip r:embed="rId4"/>
          <a:stretch>
            <a:fillRect/>
          </a:stretch>
        </p:blipFill>
        <p:spPr>
          <a:xfrm>
            <a:off x="4655840" y="6438274"/>
            <a:ext cx="1800200" cy="3733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p:txBody>
          <a:bodyPr/>
          <a:lstStyle/>
          <a:p>
            <a:r>
              <a:rPr lang="zh-CN" altLang="en-US" dirty="0"/>
              <a:t>改进的迭代尺度法：</a:t>
            </a:r>
            <a:endParaRPr lang="en-US" altLang="zh-CN" dirty="0"/>
          </a:p>
          <a:p>
            <a:r>
              <a:rPr lang="zh-CN" altLang="en-US" dirty="0"/>
              <a:t>已知训练数据集，可知经验分布：               可通过极大化训练数据的对数似然函数来求模型参数：</a:t>
            </a:r>
            <a:endParaRPr lang="en-US" altLang="zh-CN" dirty="0"/>
          </a:p>
          <a:p>
            <a:r>
              <a:rPr lang="zh-CN" altLang="en-US" dirty="0"/>
              <a:t>似然函数：</a:t>
            </a:r>
            <a:endParaRPr lang="en-US" altLang="zh-CN" dirty="0"/>
          </a:p>
          <a:p>
            <a:pPr marL="0" indent="0">
              <a:buNone/>
            </a:pPr>
            <a:endParaRPr lang="en-US" altLang="zh-CN" dirty="0"/>
          </a:p>
          <a:p>
            <a:r>
              <a:rPr lang="zh-CN" altLang="en-US" dirty="0"/>
              <a:t>当</a:t>
            </a:r>
            <a:r>
              <a:rPr lang="en-US" altLang="zh-CN" dirty="0"/>
              <a:t>P</a:t>
            </a:r>
            <a:r>
              <a:rPr lang="zh-CN" altLang="en-US" dirty="0"/>
              <a:t>为条件随机场模型时：</a:t>
            </a:r>
            <a:endParaRPr lang="zh-CN" altLang="en-US" dirty="0"/>
          </a:p>
        </p:txBody>
      </p:sp>
      <p:pic>
        <p:nvPicPr>
          <p:cNvPr id="5" name="图片 4"/>
          <p:cNvPicPr>
            <a:picLocks noChangeAspect="1"/>
          </p:cNvPicPr>
          <p:nvPr/>
        </p:nvPicPr>
        <p:blipFill>
          <a:blip r:embed="rId1"/>
          <a:stretch>
            <a:fillRect/>
          </a:stretch>
        </p:blipFill>
        <p:spPr>
          <a:xfrm>
            <a:off x="6425843" y="2707219"/>
            <a:ext cx="1246292" cy="432048"/>
          </a:xfrm>
          <a:prstGeom prst="rect">
            <a:avLst/>
          </a:prstGeom>
        </p:spPr>
      </p:pic>
      <p:pic>
        <p:nvPicPr>
          <p:cNvPr id="6" name="图片 5"/>
          <p:cNvPicPr>
            <a:picLocks noChangeAspect="1"/>
          </p:cNvPicPr>
          <p:nvPr/>
        </p:nvPicPr>
        <p:blipFill>
          <a:blip r:embed="rId2"/>
          <a:stretch>
            <a:fillRect/>
          </a:stretch>
        </p:blipFill>
        <p:spPr>
          <a:xfrm>
            <a:off x="2973642" y="3548689"/>
            <a:ext cx="8150693" cy="720080"/>
          </a:xfrm>
          <a:prstGeom prst="rect">
            <a:avLst/>
          </a:prstGeom>
        </p:spPr>
      </p:pic>
      <p:pic>
        <p:nvPicPr>
          <p:cNvPr id="7" name="图片 6"/>
          <p:cNvPicPr>
            <a:picLocks noChangeAspect="1"/>
          </p:cNvPicPr>
          <p:nvPr/>
        </p:nvPicPr>
        <p:blipFill>
          <a:blip r:embed="rId3"/>
          <a:stretch>
            <a:fillRect/>
          </a:stretch>
        </p:blipFill>
        <p:spPr>
          <a:xfrm>
            <a:off x="5598289" y="4554065"/>
            <a:ext cx="5702300" cy="2159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p:txBody>
          <a:bodyPr/>
          <a:lstStyle/>
          <a:p>
            <a:r>
              <a:rPr lang="zh-CN" altLang="en-US" dirty="0"/>
              <a:t>改进的迭代尺度法：</a:t>
            </a:r>
            <a:endParaRPr lang="en-US" altLang="zh-CN" dirty="0"/>
          </a:p>
          <a:p>
            <a:r>
              <a:rPr lang="zh-CN" altLang="en-US" dirty="0"/>
              <a:t>不断优化对数似然函数改变量的下界：</a:t>
            </a:r>
            <a:endParaRPr lang="en-US" altLang="zh-CN" dirty="0"/>
          </a:p>
          <a:p>
            <a:r>
              <a:rPr lang="zh-CN" altLang="en-US" dirty="0"/>
              <a:t>假设模型当前参数向量：</a:t>
            </a:r>
            <a:endParaRPr lang="en-US" altLang="zh-CN" dirty="0"/>
          </a:p>
          <a:p>
            <a:r>
              <a:rPr lang="zh-CN" altLang="en-US" dirty="0"/>
              <a:t>向量增量：</a:t>
            </a:r>
            <a:endParaRPr lang="en-US" altLang="zh-CN" dirty="0"/>
          </a:p>
          <a:p>
            <a:r>
              <a:rPr lang="zh-CN" altLang="en-US" dirty="0"/>
              <a:t>更新向量：</a:t>
            </a:r>
            <a:endParaRPr lang="en-US" altLang="zh-CN" dirty="0"/>
          </a:p>
          <a:p>
            <a:r>
              <a:rPr lang="zh-CN" altLang="en-US" dirty="0"/>
              <a:t>关于转移特征</a:t>
            </a:r>
            <a:r>
              <a:rPr lang="en-US" altLang="zh-CN" dirty="0" err="1"/>
              <a:t>t</a:t>
            </a:r>
            <a:r>
              <a:rPr lang="en-US" altLang="zh-CN" baseline="-25000" dirty="0" err="1"/>
              <a:t>k</a:t>
            </a:r>
            <a:r>
              <a:rPr lang="zh-CN" altLang="en-US" dirty="0"/>
              <a:t>的更新方程：</a:t>
            </a:r>
            <a:endParaRPr lang="en-US" altLang="zh-CN" dirty="0"/>
          </a:p>
        </p:txBody>
      </p:sp>
      <p:pic>
        <p:nvPicPr>
          <p:cNvPr id="4" name="图片 3"/>
          <p:cNvPicPr>
            <a:picLocks noChangeAspect="1"/>
          </p:cNvPicPr>
          <p:nvPr/>
        </p:nvPicPr>
        <p:blipFill>
          <a:blip r:embed="rId1"/>
          <a:stretch>
            <a:fillRect/>
          </a:stretch>
        </p:blipFill>
        <p:spPr>
          <a:xfrm>
            <a:off x="5183580" y="3140968"/>
            <a:ext cx="2954811" cy="504056"/>
          </a:xfrm>
          <a:prstGeom prst="rect">
            <a:avLst/>
          </a:prstGeom>
        </p:spPr>
      </p:pic>
      <p:pic>
        <p:nvPicPr>
          <p:cNvPr id="8" name="图片 7"/>
          <p:cNvPicPr>
            <a:picLocks noChangeAspect="1"/>
          </p:cNvPicPr>
          <p:nvPr/>
        </p:nvPicPr>
        <p:blipFill>
          <a:blip r:embed="rId2"/>
          <a:stretch>
            <a:fillRect/>
          </a:stretch>
        </p:blipFill>
        <p:spPr>
          <a:xfrm>
            <a:off x="3103422" y="3702861"/>
            <a:ext cx="2725226" cy="432048"/>
          </a:xfrm>
          <a:prstGeom prst="rect">
            <a:avLst/>
          </a:prstGeom>
        </p:spPr>
      </p:pic>
      <p:pic>
        <p:nvPicPr>
          <p:cNvPr id="9" name="图片 8"/>
          <p:cNvPicPr>
            <a:picLocks noChangeAspect="1"/>
          </p:cNvPicPr>
          <p:nvPr/>
        </p:nvPicPr>
        <p:blipFill>
          <a:blip r:embed="rId3"/>
          <a:stretch>
            <a:fillRect/>
          </a:stretch>
        </p:blipFill>
        <p:spPr>
          <a:xfrm>
            <a:off x="3103422" y="4206917"/>
            <a:ext cx="3510390" cy="360040"/>
          </a:xfrm>
          <a:prstGeom prst="rect">
            <a:avLst/>
          </a:prstGeom>
        </p:spPr>
      </p:pic>
      <p:pic>
        <p:nvPicPr>
          <p:cNvPr id="10" name="图片 9"/>
          <p:cNvPicPr>
            <a:picLocks noChangeAspect="1"/>
          </p:cNvPicPr>
          <p:nvPr/>
        </p:nvPicPr>
        <p:blipFill>
          <a:blip r:embed="rId4"/>
          <a:stretch>
            <a:fillRect/>
          </a:stretch>
        </p:blipFill>
        <p:spPr>
          <a:xfrm>
            <a:off x="6625816" y="4227383"/>
            <a:ext cx="1368152" cy="370541"/>
          </a:xfrm>
          <a:prstGeom prst="rect">
            <a:avLst/>
          </a:prstGeom>
        </p:spPr>
      </p:pic>
      <p:pic>
        <p:nvPicPr>
          <p:cNvPr id="11" name="图片 10"/>
          <p:cNvPicPr>
            <a:picLocks noChangeAspect="1"/>
          </p:cNvPicPr>
          <p:nvPr/>
        </p:nvPicPr>
        <p:blipFill>
          <a:blip r:embed="rId5"/>
          <a:stretch>
            <a:fillRect/>
          </a:stretch>
        </p:blipFill>
        <p:spPr>
          <a:xfrm>
            <a:off x="5828648" y="4808863"/>
            <a:ext cx="5861858" cy="175732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p:txBody>
          <a:bodyPr/>
          <a:lstStyle/>
          <a:p>
            <a:r>
              <a:rPr lang="zh-CN" altLang="en-US" dirty="0"/>
              <a:t>改进的迭代尺度法：</a:t>
            </a:r>
            <a:endParaRPr lang="en-US" altLang="zh-CN" dirty="0"/>
          </a:p>
          <a:p>
            <a:r>
              <a:rPr lang="zh-CN" altLang="en-US" dirty="0"/>
              <a:t>关于转移特征</a:t>
            </a:r>
            <a:r>
              <a:rPr lang="en-US" altLang="zh-CN" dirty="0" err="1"/>
              <a:t>s</a:t>
            </a:r>
            <a:r>
              <a:rPr lang="en-US" altLang="zh-CN" baseline="-25000" dirty="0" err="1"/>
              <a:t>l</a:t>
            </a:r>
            <a:r>
              <a:rPr lang="zh-CN" altLang="en-US" dirty="0"/>
              <a:t>的更新方程：</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en-US" altLang="zh-CN" dirty="0"/>
              <a:t>T(</a:t>
            </a:r>
            <a:r>
              <a:rPr lang="en-US" altLang="zh-CN" dirty="0" err="1"/>
              <a:t>x,y</a:t>
            </a:r>
            <a:r>
              <a:rPr lang="en-US" altLang="zh-CN" dirty="0"/>
              <a:t>)</a:t>
            </a:r>
            <a:r>
              <a:rPr lang="zh-CN" altLang="en-US" dirty="0"/>
              <a:t>是在数据</a:t>
            </a:r>
            <a:r>
              <a:rPr lang="en-US" altLang="zh-CN" dirty="0"/>
              <a:t>(</a:t>
            </a:r>
            <a:r>
              <a:rPr lang="en-US" altLang="zh-CN" dirty="0" err="1"/>
              <a:t>x,y</a:t>
            </a:r>
            <a:r>
              <a:rPr lang="en-US" altLang="zh-CN" dirty="0"/>
              <a:t>)</a:t>
            </a:r>
            <a:r>
              <a:rPr lang="zh-CN" altLang="en-US" dirty="0"/>
              <a:t>中出现所有特征数的总和</a:t>
            </a:r>
            <a:endParaRPr lang="en-US" altLang="zh-CN" dirty="0"/>
          </a:p>
        </p:txBody>
      </p:sp>
      <p:pic>
        <p:nvPicPr>
          <p:cNvPr id="5" name="图片 4"/>
          <p:cNvPicPr>
            <a:picLocks noChangeAspect="1"/>
          </p:cNvPicPr>
          <p:nvPr/>
        </p:nvPicPr>
        <p:blipFill>
          <a:blip r:embed="rId1"/>
          <a:stretch>
            <a:fillRect/>
          </a:stretch>
        </p:blipFill>
        <p:spPr>
          <a:xfrm>
            <a:off x="2838618" y="3149219"/>
            <a:ext cx="6223320" cy="1938856"/>
          </a:xfrm>
          <a:prstGeom prst="rect">
            <a:avLst/>
          </a:prstGeom>
        </p:spPr>
      </p:pic>
      <p:pic>
        <p:nvPicPr>
          <p:cNvPr id="6" name="图片 5"/>
          <p:cNvPicPr>
            <a:picLocks noChangeAspect="1"/>
          </p:cNvPicPr>
          <p:nvPr/>
        </p:nvPicPr>
        <p:blipFill>
          <a:blip r:embed="rId2"/>
          <a:stretch>
            <a:fillRect/>
          </a:stretch>
        </p:blipFill>
        <p:spPr>
          <a:xfrm>
            <a:off x="3121851" y="5766230"/>
            <a:ext cx="5189810" cy="7553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r>
              <a:rPr lang="zh-CN" altLang="en-US" dirty="0"/>
              <a:t>到条件随机场</a:t>
            </a:r>
            <a:endParaRPr lang="zh-CN" altLang="en-US" dirty="0"/>
          </a:p>
        </p:txBody>
      </p:sp>
      <p:sp>
        <p:nvSpPr>
          <p:cNvPr id="3" name="内容占位符 2"/>
          <p:cNvSpPr>
            <a:spLocks noGrp="1"/>
          </p:cNvSpPr>
          <p:nvPr>
            <p:ph idx="1"/>
          </p:nvPr>
        </p:nvSpPr>
        <p:spPr/>
        <p:txBody>
          <a:bodyPr/>
          <a:lstStyle/>
          <a:p>
            <a:r>
              <a:rPr lang="en-US" altLang="zh-CN" dirty="0"/>
              <a:t>HMM                                                 CRF</a:t>
            </a:r>
            <a:endParaRPr lang="zh-CN" altLang="en-US" dirty="0"/>
          </a:p>
        </p:txBody>
      </p:sp>
      <p:pic>
        <p:nvPicPr>
          <p:cNvPr id="2050" name="Picture 2" descr="http://img5.imgtn.bdimg.com/it/u=660534781,2287182946&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4942" y="2840581"/>
            <a:ext cx="4176464" cy="2430747"/>
          </a:xfrm>
          <a:prstGeom prst="rect">
            <a:avLst/>
          </a:prstGeom>
          <a:noFill/>
        </p:spPr>
      </p:pic>
      <p:pic>
        <p:nvPicPr>
          <p:cNvPr id="2052" name="Picture 4" descr="http://img1.imgtn.bdimg.com/it/u=1366493097,2591338798&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261" y="2995246"/>
            <a:ext cx="4569468" cy="1656184"/>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p:txBody>
          <a:bodyPr/>
          <a:lstStyle/>
          <a:p>
            <a:r>
              <a:rPr lang="zh-CN" altLang="en-US" dirty="0"/>
              <a:t>条件随机场模型学习的改进的迭代尺度法：</a:t>
            </a:r>
            <a:endParaRPr lang="en-US" altLang="zh-CN" dirty="0"/>
          </a:p>
        </p:txBody>
      </p:sp>
      <p:pic>
        <p:nvPicPr>
          <p:cNvPr id="7" name="图片 6"/>
          <p:cNvPicPr>
            <a:picLocks noChangeAspect="1"/>
          </p:cNvPicPr>
          <p:nvPr/>
        </p:nvPicPr>
        <p:blipFill>
          <a:blip r:embed="rId1"/>
          <a:stretch>
            <a:fillRect/>
          </a:stretch>
        </p:blipFill>
        <p:spPr>
          <a:xfrm>
            <a:off x="2012252" y="2636912"/>
            <a:ext cx="8554362" cy="2304256"/>
          </a:xfrm>
          <a:prstGeom prst="rect">
            <a:avLst/>
          </a:prstGeom>
        </p:spPr>
      </p:pic>
      <p:pic>
        <p:nvPicPr>
          <p:cNvPr id="8" name="图片 7"/>
          <p:cNvPicPr>
            <a:picLocks noChangeAspect="1"/>
          </p:cNvPicPr>
          <p:nvPr/>
        </p:nvPicPr>
        <p:blipFill>
          <a:blip r:embed="rId2"/>
          <a:stretch>
            <a:fillRect/>
          </a:stretch>
        </p:blipFill>
        <p:spPr>
          <a:xfrm>
            <a:off x="2279576" y="5085184"/>
            <a:ext cx="7648850" cy="864096"/>
          </a:xfrm>
          <a:prstGeom prst="rect">
            <a:avLst/>
          </a:prstGeom>
        </p:spPr>
      </p:pic>
      <p:pic>
        <p:nvPicPr>
          <p:cNvPr id="9" name="图片 8"/>
          <p:cNvPicPr>
            <a:picLocks noChangeAspect="1"/>
          </p:cNvPicPr>
          <p:nvPr/>
        </p:nvPicPr>
        <p:blipFill>
          <a:blip r:embed="rId3"/>
          <a:stretch>
            <a:fillRect/>
          </a:stretch>
        </p:blipFill>
        <p:spPr>
          <a:xfrm>
            <a:off x="2423593" y="6237312"/>
            <a:ext cx="894957" cy="43204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p:txBody>
          <a:bodyPr/>
          <a:lstStyle/>
          <a:p>
            <a:r>
              <a:rPr lang="zh-CN" altLang="en-US" dirty="0"/>
              <a:t>条件随机场模型学习的改进的迭代尺度法：</a:t>
            </a:r>
            <a:endParaRPr lang="en-US" altLang="zh-CN" dirty="0"/>
          </a:p>
        </p:txBody>
      </p:sp>
      <p:pic>
        <p:nvPicPr>
          <p:cNvPr id="4" name="图片 3"/>
          <p:cNvPicPr>
            <a:picLocks noChangeAspect="1"/>
          </p:cNvPicPr>
          <p:nvPr/>
        </p:nvPicPr>
        <p:blipFill>
          <a:blip r:embed="rId1"/>
          <a:stretch>
            <a:fillRect/>
          </a:stretch>
        </p:blipFill>
        <p:spPr>
          <a:xfrm>
            <a:off x="2351584" y="2615128"/>
            <a:ext cx="7056785" cy="456327"/>
          </a:xfrm>
          <a:prstGeom prst="rect">
            <a:avLst/>
          </a:prstGeom>
        </p:spPr>
      </p:pic>
      <p:pic>
        <p:nvPicPr>
          <p:cNvPr id="5" name="图片 4"/>
          <p:cNvPicPr>
            <a:picLocks noChangeAspect="1"/>
          </p:cNvPicPr>
          <p:nvPr/>
        </p:nvPicPr>
        <p:blipFill>
          <a:blip r:embed="rId2"/>
          <a:stretch>
            <a:fillRect/>
          </a:stretch>
        </p:blipFill>
        <p:spPr>
          <a:xfrm>
            <a:off x="2351585" y="3212976"/>
            <a:ext cx="7991555" cy="936104"/>
          </a:xfrm>
          <a:prstGeom prst="rect">
            <a:avLst/>
          </a:prstGeom>
        </p:spPr>
      </p:pic>
      <p:pic>
        <p:nvPicPr>
          <p:cNvPr id="6" name="图片 5"/>
          <p:cNvPicPr>
            <a:picLocks noChangeAspect="1"/>
          </p:cNvPicPr>
          <p:nvPr/>
        </p:nvPicPr>
        <p:blipFill>
          <a:blip r:embed="rId3"/>
          <a:stretch>
            <a:fillRect/>
          </a:stretch>
        </p:blipFill>
        <p:spPr>
          <a:xfrm>
            <a:off x="2279576" y="4293096"/>
            <a:ext cx="6722573" cy="151216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92377"/>
            <a:ext cx="8229600" cy="4389120"/>
          </a:xfrm>
        </p:spPr>
        <p:txBody>
          <a:bodyPr/>
          <a:lstStyle/>
          <a:p>
            <a:r>
              <a:rPr lang="en-US" altLang="zh-CN" dirty="0"/>
              <a:t>T(</a:t>
            </a:r>
            <a:r>
              <a:rPr lang="en-US" altLang="zh-CN" dirty="0" err="1"/>
              <a:t>x,y</a:t>
            </a:r>
            <a:r>
              <a:rPr lang="en-US" altLang="zh-CN" dirty="0"/>
              <a:t>) </a:t>
            </a:r>
            <a:r>
              <a:rPr lang="zh-CN" altLang="en-US" dirty="0"/>
              <a:t>表示数据</a:t>
            </a:r>
            <a:r>
              <a:rPr lang="en-US" altLang="zh-CN" dirty="0"/>
              <a:t>(</a:t>
            </a:r>
            <a:r>
              <a:rPr lang="en-US" altLang="zh-CN" dirty="0" err="1"/>
              <a:t>x,y</a:t>
            </a:r>
            <a:r>
              <a:rPr lang="en-US" altLang="zh-CN" dirty="0"/>
              <a:t>)</a:t>
            </a:r>
            <a:r>
              <a:rPr lang="zh-CN" altLang="en-US" dirty="0"/>
              <a:t>中的特征总数，对不同的数据</a:t>
            </a:r>
            <a:r>
              <a:rPr lang="en-US" altLang="zh-CN" dirty="0"/>
              <a:t>(</a:t>
            </a:r>
            <a:r>
              <a:rPr lang="en-US" altLang="zh-CN" dirty="0" err="1"/>
              <a:t>x,y</a:t>
            </a:r>
            <a:r>
              <a:rPr lang="en-US" altLang="zh-CN" dirty="0"/>
              <a:t>)</a:t>
            </a:r>
            <a:r>
              <a:rPr lang="zh-CN" altLang="en-US" dirty="0"/>
              <a:t>取值可能布同，定义松弛特征：</a:t>
            </a:r>
            <a:endParaRPr lang="en-US" altLang="zh-CN" dirty="0"/>
          </a:p>
          <a:p>
            <a:endParaRPr lang="en-US" altLang="zh-CN" dirty="0"/>
          </a:p>
          <a:p>
            <a:endParaRPr lang="en-US" altLang="zh-CN" dirty="0"/>
          </a:p>
          <a:p>
            <a:endParaRPr lang="en-US" altLang="zh-CN" dirty="0"/>
          </a:p>
          <a:p>
            <a:r>
              <a:rPr lang="en-US" altLang="zh-CN" dirty="0"/>
              <a:t>S</a:t>
            </a:r>
            <a:r>
              <a:rPr lang="zh-CN" altLang="en-US" dirty="0"/>
              <a:t>为大的常数，使得对训练数据集所有</a:t>
            </a:r>
            <a:r>
              <a:rPr lang="en-US" altLang="zh-CN" dirty="0"/>
              <a:t>(</a:t>
            </a:r>
            <a:r>
              <a:rPr lang="en-US" altLang="zh-CN" dirty="0" err="1"/>
              <a:t>x,y</a:t>
            </a:r>
            <a:r>
              <a:rPr lang="en-US" altLang="zh-CN" dirty="0"/>
              <a:t>)</a:t>
            </a:r>
            <a:endParaRPr lang="en-US" altLang="zh-CN" dirty="0"/>
          </a:p>
        </p:txBody>
      </p:sp>
      <p:pic>
        <p:nvPicPr>
          <p:cNvPr id="7" name="图片 6"/>
          <p:cNvPicPr>
            <a:picLocks noChangeAspect="1"/>
          </p:cNvPicPr>
          <p:nvPr/>
        </p:nvPicPr>
        <p:blipFill>
          <a:blip r:embed="rId1"/>
          <a:stretch>
            <a:fillRect/>
          </a:stretch>
        </p:blipFill>
        <p:spPr>
          <a:xfrm>
            <a:off x="3215681" y="3265241"/>
            <a:ext cx="5283897" cy="1008112"/>
          </a:xfrm>
          <a:prstGeom prst="rect">
            <a:avLst/>
          </a:prstGeom>
        </p:spPr>
      </p:pic>
      <p:pic>
        <p:nvPicPr>
          <p:cNvPr id="8" name="图片 7"/>
          <p:cNvPicPr>
            <a:picLocks noChangeAspect="1"/>
          </p:cNvPicPr>
          <p:nvPr/>
        </p:nvPicPr>
        <p:blipFill>
          <a:blip r:embed="rId2"/>
          <a:stretch>
            <a:fillRect/>
          </a:stretch>
        </p:blipFill>
        <p:spPr>
          <a:xfrm>
            <a:off x="4943872" y="5281465"/>
            <a:ext cx="1440160" cy="383022"/>
          </a:xfrm>
          <a:prstGeom prst="rect">
            <a:avLst/>
          </a:prstGeom>
        </p:spPr>
      </p:pic>
      <p:sp>
        <p:nvSpPr>
          <p:cNvPr id="6"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条件随机场的学习算法</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302024"/>
            <a:ext cx="8229600" cy="4389120"/>
          </a:xfrm>
        </p:spPr>
        <p:txBody>
          <a:bodyPr/>
          <a:lstStyle/>
          <a:p>
            <a:r>
              <a:rPr lang="zh-CN" altLang="en-US" dirty="0"/>
              <a:t>对于转移特征：  的更新方程为：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endParaRPr lang="en-US" altLang="zh-CN" dirty="0"/>
          </a:p>
        </p:txBody>
      </p:sp>
      <p:pic>
        <p:nvPicPr>
          <p:cNvPr id="9" name="图片 8"/>
          <p:cNvPicPr>
            <a:picLocks noChangeAspect="1"/>
          </p:cNvPicPr>
          <p:nvPr/>
        </p:nvPicPr>
        <p:blipFill>
          <a:blip r:embed="rId1"/>
          <a:stretch>
            <a:fillRect/>
          </a:stretch>
        </p:blipFill>
        <p:spPr>
          <a:xfrm>
            <a:off x="4501480" y="2374033"/>
            <a:ext cx="360040" cy="377185"/>
          </a:xfrm>
          <a:prstGeom prst="rect">
            <a:avLst/>
          </a:prstGeom>
        </p:spPr>
      </p:pic>
      <p:pic>
        <p:nvPicPr>
          <p:cNvPr id="10" name="图片 9"/>
          <p:cNvPicPr>
            <a:picLocks noChangeAspect="1"/>
          </p:cNvPicPr>
          <p:nvPr/>
        </p:nvPicPr>
        <p:blipFill>
          <a:blip r:embed="rId2"/>
          <a:stretch>
            <a:fillRect/>
          </a:stretch>
        </p:blipFill>
        <p:spPr>
          <a:xfrm>
            <a:off x="2557265" y="2878088"/>
            <a:ext cx="7538981" cy="936104"/>
          </a:xfrm>
          <a:prstGeom prst="rect">
            <a:avLst/>
          </a:prstGeom>
        </p:spPr>
      </p:pic>
      <p:pic>
        <p:nvPicPr>
          <p:cNvPr id="11" name="图片 10"/>
          <p:cNvPicPr>
            <a:picLocks noChangeAspect="1"/>
          </p:cNvPicPr>
          <p:nvPr/>
        </p:nvPicPr>
        <p:blipFill>
          <a:blip r:embed="rId3"/>
          <a:stretch>
            <a:fillRect/>
          </a:stretch>
        </p:blipFill>
        <p:spPr>
          <a:xfrm>
            <a:off x="4933528" y="4102224"/>
            <a:ext cx="2317972" cy="936104"/>
          </a:xfrm>
          <a:prstGeom prst="rect">
            <a:avLst/>
          </a:prstGeom>
        </p:spPr>
      </p:pic>
      <p:pic>
        <p:nvPicPr>
          <p:cNvPr id="12" name="图片 11"/>
          <p:cNvPicPr>
            <a:picLocks noChangeAspect="1"/>
          </p:cNvPicPr>
          <p:nvPr/>
        </p:nvPicPr>
        <p:blipFill>
          <a:blip r:embed="rId4"/>
          <a:stretch>
            <a:fillRect/>
          </a:stretch>
        </p:blipFill>
        <p:spPr>
          <a:xfrm>
            <a:off x="2053208" y="5830416"/>
            <a:ext cx="8369300" cy="774700"/>
          </a:xfrm>
          <a:prstGeom prst="rect">
            <a:avLst/>
          </a:prstGeom>
        </p:spPr>
      </p:pic>
      <p:sp>
        <p:nvSpPr>
          <p:cNvPr id="8"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条件随机场的学习算法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30094"/>
            <a:ext cx="8229600" cy="5149936"/>
          </a:xfrm>
        </p:spPr>
        <p:txBody>
          <a:bodyPr>
            <a:normAutofit/>
          </a:bodyPr>
          <a:lstStyle/>
          <a:p>
            <a:r>
              <a:rPr lang="zh-CN" altLang="en-US" dirty="0"/>
              <a:t>对于状态特征：  的更新方程为：</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其中：</a:t>
            </a:r>
            <a:endParaRPr lang="en-US" altLang="zh-CN" dirty="0"/>
          </a:p>
          <a:p>
            <a:endParaRPr lang="en-US" altLang="zh-CN" dirty="0"/>
          </a:p>
          <a:p>
            <a:r>
              <a:rPr lang="zh-CN" altLang="en-US" dirty="0"/>
              <a:t>因担心</a:t>
            </a:r>
            <a:r>
              <a:rPr lang="en-US" altLang="zh-CN" dirty="0"/>
              <a:t>S</a:t>
            </a:r>
            <a:r>
              <a:rPr lang="zh-CN" altLang="en-US" dirty="0"/>
              <a:t>过大，每个观测序列</a:t>
            </a:r>
            <a:r>
              <a:rPr lang="en-US" altLang="zh-CN" dirty="0"/>
              <a:t>x</a:t>
            </a:r>
            <a:r>
              <a:rPr lang="zh-CN" altLang="en-US" dirty="0"/>
              <a:t>计算其特征最大值</a:t>
            </a:r>
            <a:endParaRPr lang="en-US" altLang="zh-CN" dirty="0"/>
          </a:p>
          <a:p>
            <a:r>
              <a:rPr lang="zh-CN" altLang="en-US" dirty="0"/>
              <a:t>                    </a:t>
            </a:r>
            <a:r>
              <a:rPr lang="en-GB" altLang="zh-CN" dirty="0"/>
              <a:t>	</a:t>
            </a:r>
            <a:r>
              <a:rPr lang="zh-CN" altLang="en-US" dirty="0"/>
              <a:t>利用前向</a:t>
            </a:r>
            <a:r>
              <a:rPr lang="en-US" altLang="zh-CN" dirty="0"/>
              <a:t>-</a:t>
            </a:r>
            <a:r>
              <a:rPr lang="zh-CN" altLang="en-US" dirty="0"/>
              <a:t>后向公式计算</a:t>
            </a:r>
            <a:r>
              <a:rPr lang="en-US" altLang="zh-CN" dirty="0"/>
              <a:t>T(x)=t</a:t>
            </a:r>
            <a:endParaRPr lang="en-US" altLang="zh-CN" dirty="0"/>
          </a:p>
        </p:txBody>
      </p:sp>
      <p:pic>
        <p:nvPicPr>
          <p:cNvPr id="9" name="图片 8"/>
          <p:cNvPicPr>
            <a:picLocks noChangeAspect="1"/>
          </p:cNvPicPr>
          <p:nvPr/>
        </p:nvPicPr>
        <p:blipFill>
          <a:blip r:embed="rId1"/>
          <a:stretch>
            <a:fillRect/>
          </a:stretch>
        </p:blipFill>
        <p:spPr>
          <a:xfrm>
            <a:off x="4583832" y="2194847"/>
            <a:ext cx="360040" cy="377185"/>
          </a:xfrm>
          <a:prstGeom prst="rect">
            <a:avLst/>
          </a:prstGeom>
        </p:spPr>
      </p:pic>
      <p:pic>
        <p:nvPicPr>
          <p:cNvPr id="4" name="图片 3"/>
          <p:cNvPicPr>
            <a:picLocks noChangeAspect="1"/>
          </p:cNvPicPr>
          <p:nvPr/>
        </p:nvPicPr>
        <p:blipFill>
          <a:blip r:embed="rId2"/>
          <a:stretch>
            <a:fillRect/>
          </a:stretch>
        </p:blipFill>
        <p:spPr>
          <a:xfrm>
            <a:off x="2855640" y="2770910"/>
            <a:ext cx="6696744" cy="864096"/>
          </a:xfrm>
          <a:prstGeom prst="rect">
            <a:avLst/>
          </a:prstGeom>
        </p:spPr>
      </p:pic>
      <p:pic>
        <p:nvPicPr>
          <p:cNvPr id="5" name="图片 4"/>
          <p:cNvPicPr>
            <a:picLocks noChangeAspect="1"/>
          </p:cNvPicPr>
          <p:nvPr/>
        </p:nvPicPr>
        <p:blipFill>
          <a:blip r:embed="rId3"/>
          <a:stretch>
            <a:fillRect/>
          </a:stretch>
        </p:blipFill>
        <p:spPr>
          <a:xfrm>
            <a:off x="4655840" y="3562998"/>
            <a:ext cx="2736304" cy="1064118"/>
          </a:xfrm>
          <a:prstGeom prst="rect">
            <a:avLst/>
          </a:prstGeom>
        </p:spPr>
      </p:pic>
      <p:pic>
        <p:nvPicPr>
          <p:cNvPr id="6" name="图片 5"/>
          <p:cNvPicPr>
            <a:picLocks noChangeAspect="1"/>
          </p:cNvPicPr>
          <p:nvPr/>
        </p:nvPicPr>
        <p:blipFill>
          <a:blip r:embed="rId4"/>
          <a:stretch>
            <a:fillRect/>
          </a:stretch>
        </p:blipFill>
        <p:spPr>
          <a:xfrm>
            <a:off x="3366410" y="4487028"/>
            <a:ext cx="6364136" cy="864096"/>
          </a:xfrm>
          <a:prstGeom prst="rect">
            <a:avLst/>
          </a:prstGeom>
        </p:spPr>
      </p:pic>
      <p:pic>
        <p:nvPicPr>
          <p:cNvPr id="13" name="图片 12"/>
          <p:cNvPicPr>
            <a:picLocks noChangeAspect="1"/>
          </p:cNvPicPr>
          <p:nvPr/>
        </p:nvPicPr>
        <p:blipFill>
          <a:blip r:embed="rId5"/>
          <a:stretch>
            <a:fillRect/>
          </a:stretch>
        </p:blipFill>
        <p:spPr>
          <a:xfrm>
            <a:off x="2335932" y="6188111"/>
            <a:ext cx="2247900" cy="508000"/>
          </a:xfrm>
          <a:prstGeom prst="rect">
            <a:avLst/>
          </a:prstGeom>
        </p:spPr>
      </p:pic>
      <p:sp>
        <p:nvSpPr>
          <p:cNvPr id="10"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条件随机场的学习算法</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a:xfrm>
            <a:off x="1981200" y="2177480"/>
            <a:ext cx="8229600" cy="4680520"/>
          </a:xfrm>
        </p:spPr>
        <p:txBody>
          <a:bodyPr/>
          <a:lstStyle/>
          <a:p>
            <a:r>
              <a:rPr lang="zh-CN" altLang="en-US" dirty="0"/>
              <a:t>关于转移特征参数的更新方程可以写成：</a:t>
            </a:r>
            <a:endParaRPr lang="en-US" altLang="zh-CN" dirty="0"/>
          </a:p>
        </p:txBody>
      </p:sp>
      <p:pic>
        <p:nvPicPr>
          <p:cNvPr id="7" name="图片 6"/>
          <p:cNvPicPr>
            <a:picLocks noChangeAspect="1"/>
          </p:cNvPicPr>
          <p:nvPr/>
        </p:nvPicPr>
        <p:blipFill>
          <a:blip r:embed="rId1"/>
          <a:stretch>
            <a:fillRect/>
          </a:stretch>
        </p:blipFill>
        <p:spPr>
          <a:xfrm>
            <a:off x="2212712" y="2621926"/>
            <a:ext cx="7564334" cy="3530022"/>
          </a:xfrm>
          <a:prstGeom prst="rect">
            <a:avLst/>
          </a:prstGeom>
        </p:spPr>
      </p:pic>
      <p:pic>
        <p:nvPicPr>
          <p:cNvPr id="9" name="图片 8"/>
          <p:cNvPicPr>
            <a:picLocks noChangeAspect="1"/>
          </p:cNvPicPr>
          <p:nvPr/>
        </p:nvPicPr>
        <p:blipFill>
          <a:blip r:embed="rId2"/>
          <a:stretch>
            <a:fillRect/>
          </a:stretch>
        </p:blipFill>
        <p:spPr>
          <a:xfrm>
            <a:off x="1833793" y="6290412"/>
            <a:ext cx="7135575" cy="404664"/>
          </a:xfrm>
          <a:prstGeom prst="rect">
            <a:avLst/>
          </a:prstGeom>
        </p:spPr>
      </p:pic>
      <p:pic>
        <p:nvPicPr>
          <p:cNvPr id="10" name="图片 9"/>
          <p:cNvPicPr>
            <a:picLocks noChangeAspect="1"/>
          </p:cNvPicPr>
          <p:nvPr/>
        </p:nvPicPr>
        <p:blipFill>
          <a:blip r:embed="rId3"/>
          <a:stretch>
            <a:fillRect/>
          </a:stretch>
        </p:blipFill>
        <p:spPr>
          <a:xfrm>
            <a:off x="8956550" y="6316787"/>
            <a:ext cx="1640991" cy="37637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a:xfrm>
            <a:off x="1981200" y="2177480"/>
            <a:ext cx="8229600" cy="4680520"/>
          </a:xfrm>
        </p:spPr>
        <p:txBody>
          <a:bodyPr/>
          <a:lstStyle/>
          <a:p>
            <a:r>
              <a:rPr lang="zh-CN" altLang="en-US" dirty="0"/>
              <a:t>关于状态特征的参数更新方程可以写成：</a:t>
            </a:r>
            <a:endParaRPr lang="en-US" altLang="zh-CN" dirty="0"/>
          </a:p>
        </p:txBody>
      </p:sp>
      <p:pic>
        <p:nvPicPr>
          <p:cNvPr id="4" name="图片 3"/>
          <p:cNvPicPr>
            <a:picLocks noChangeAspect="1"/>
          </p:cNvPicPr>
          <p:nvPr/>
        </p:nvPicPr>
        <p:blipFill>
          <a:blip r:embed="rId1"/>
          <a:stretch>
            <a:fillRect/>
          </a:stretch>
        </p:blipFill>
        <p:spPr>
          <a:xfrm>
            <a:off x="2341240" y="2609528"/>
            <a:ext cx="7556204" cy="3600400"/>
          </a:xfrm>
          <a:prstGeom prst="rect">
            <a:avLst/>
          </a:prstGeom>
        </p:spPr>
      </p:pic>
      <p:pic>
        <p:nvPicPr>
          <p:cNvPr id="5" name="图片 4"/>
          <p:cNvPicPr>
            <a:picLocks noChangeAspect="1"/>
          </p:cNvPicPr>
          <p:nvPr/>
        </p:nvPicPr>
        <p:blipFill>
          <a:blip r:embed="rId2"/>
          <a:stretch>
            <a:fillRect/>
          </a:stretch>
        </p:blipFill>
        <p:spPr>
          <a:xfrm>
            <a:off x="1621161" y="6281936"/>
            <a:ext cx="4896545" cy="373344"/>
          </a:xfrm>
          <a:prstGeom prst="rect">
            <a:avLst/>
          </a:prstGeom>
        </p:spPr>
      </p:pic>
      <p:pic>
        <p:nvPicPr>
          <p:cNvPr id="6" name="图片 5"/>
          <p:cNvPicPr>
            <a:picLocks noChangeAspect="1"/>
          </p:cNvPicPr>
          <p:nvPr/>
        </p:nvPicPr>
        <p:blipFill>
          <a:blip r:embed="rId3"/>
          <a:stretch>
            <a:fillRect/>
          </a:stretch>
        </p:blipFill>
        <p:spPr>
          <a:xfrm>
            <a:off x="6661720" y="6281936"/>
            <a:ext cx="2318658" cy="360040"/>
          </a:xfrm>
          <a:prstGeom prst="rect">
            <a:avLst/>
          </a:prstGeom>
        </p:spPr>
      </p:pic>
      <p:pic>
        <p:nvPicPr>
          <p:cNvPr id="8" name="图片 7"/>
          <p:cNvPicPr>
            <a:picLocks noChangeAspect="1"/>
          </p:cNvPicPr>
          <p:nvPr/>
        </p:nvPicPr>
        <p:blipFill>
          <a:blip r:embed="rId4"/>
          <a:stretch>
            <a:fillRect/>
          </a:stretch>
        </p:blipFill>
        <p:spPr>
          <a:xfrm>
            <a:off x="8965976" y="6281937"/>
            <a:ext cx="1584176" cy="31683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a:xfrm>
            <a:off x="1981200" y="2177480"/>
            <a:ext cx="8229600" cy="4680520"/>
          </a:xfrm>
        </p:spPr>
        <p:txBody>
          <a:bodyPr/>
          <a:lstStyle/>
          <a:p>
            <a:r>
              <a:rPr lang="zh-CN" altLang="en-US" dirty="0"/>
              <a:t>拟牛顿法：</a:t>
            </a:r>
            <a:endParaRPr lang="en-US" altLang="zh-CN" dirty="0"/>
          </a:p>
          <a:p>
            <a:endParaRPr lang="en-US" altLang="zh-CN" dirty="0"/>
          </a:p>
          <a:p>
            <a:endParaRPr lang="en-US" altLang="zh-CN" dirty="0"/>
          </a:p>
          <a:p>
            <a:pPr marL="0" indent="0">
              <a:buNone/>
            </a:pPr>
            <a:endParaRPr lang="en-US" altLang="zh-CN" dirty="0"/>
          </a:p>
          <a:p>
            <a:r>
              <a:rPr lang="zh-CN" altLang="en-US" dirty="0"/>
              <a:t>学习的优化目标函数：</a:t>
            </a:r>
            <a:endParaRPr lang="en-US" altLang="zh-CN" dirty="0"/>
          </a:p>
          <a:p>
            <a:endParaRPr lang="en-US" altLang="zh-CN" dirty="0"/>
          </a:p>
          <a:p>
            <a:endParaRPr lang="en-US" altLang="zh-CN" dirty="0"/>
          </a:p>
          <a:p>
            <a:r>
              <a:rPr lang="zh-CN" altLang="en-US" dirty="0"/>
              <a:t>梯度函数：</a:t>
            </a:r>
            <a:endParaRPr lang="en-US" altLang="zh-CN" dirty="0"/>
          </a:p>
          <a:p>
            <a:endParaRPr lang="en-US" altLang="zh-CN" dirty="0"/>
          </a:p>
        </p:txBody>
      </p:sp>
      <p:pic>
        <p:nvPicPr>
          <p:cNvPr id="7" name="图片 6"/>
          <p:cNvPicPr>
            <a:picLocks noChangeAspect="1"/>
          </p:cNvPicPr>
          <p:nvPr/>
        </p:nvPicPr>
        <p:blipFill>
          <a:blip r:embed="rId1"/>
          <a:stretch>
            <a:fillRect/>
          </a:stretch>
        </p:blipFill>
        <p:spPr>
          <a:xfrm>
            <a:off x="3935761" y="2276872"/>
            <a:ext cx="4836439" cy="1944216"/>
          </a:xfrm>
          <a:prstGeom prst="rect">
            <a:avLst/>
          </a:prstGeom>
        </p:spPr>
      </p:pic>
      <p:pic>
        <p:nvPicPr>
          <p:cNvPr id="9" name="图片 8"/>
          <p:cNvPicPr>
            <a:picLocks noChangeAspect="1"/>
          </p:cNvPicPr>
          <p:nvPr/>
        </p:nvPicPr>
        <p:blipFill>
          <a:blip r:embed="rId2"/>
          <a:stretch>
            <a:fillRect/>
          </a:stretch>
        </p:blipFill>
        <p:spPr>
          <a:xfrm>
            <a:off x="1531250" y="4869160"/>
            <a:ext cx="9136750" cy="864096"/>
          </a:xfrm>
          <a:prstGeom prst="rect">
            <a:avLst/>
          </a:prstGeom>
        </p:spPr>
      </p:pic>
      <p:pic>
        <p:nvPicPr>
          <p:cNvPr id="10" name="图片 9"/>
          <p:cNvPicPr>
            <a:picLocks noChangeAspect="1"/>
          </p:cNvPicPr>
          <p:nvPr/>
        </p:nvPicPr>
        <p:blipFill>
          <a:blip r:embed="rId3"/>
          <a:stretch>
            <a:fillRect/>
          </a:stretch>
        </p:blipFill>
        <p:spPr>
          <a:xfrm>
            <a:off x="4267346" y="5827096"/>
            <a:ext cx="5468454" cy="7920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p:txBody>
          <a:bodyPr/>
          <a:lstStyle/>
          <a:p>
            <a:r>
              <a:rPr lang="zh-CN" altLang="en-US" dirty="0"/>
              <a:t>条件随机场模型学习的</a:t>
            </a:r>
            <a:r>
              <a:rPr lang="en-US" altLang="zh-CN" dirty="0"/>
              <a:t>BFGS</a:t>
            </a:r>
            <a:r>
              <a:rPr lang="zh-CN" altLang="en-US" dirty="0"/>
              <a:t>算法</a:t>
            </a:r>
            <a:endParaRPr lang="en-US" altLang="zh-CN" dirty="0"/>
          </a:p>
        </p:txBody>
      </p:sp>
      <p:pic>
        <p:nvPicPr>
          <p:cNvPr id="7" name="图片 6"/>
          <p:cNvPicPr>
            <a:picLocks noChangeAspect="1"/>
          </p:cNvPicPr>
          <p:nvPr/>
        </p:nvPicPr>
        <p:blipFill>
          <a:blip r:embed="rId1"/>
          <a:stretch>
            <a:fillRect/>
          </a:stretch>
        </p:blipFill>
        <p:spPr>
          <a:xfrm>
            <a:off x="1847155" y="2772581"/>
            <a:ext cx="8497690" cy="2808312"/>
          </a:xfrm>
          <a:prstGeom prst="rect">
            <a:avLst/>
          </a:prstGeom>
        </p:spPr>
      </p:pic>
      <p:pic>
        <p:nvPicPr>
          <p:cNvPr id="8" name="图片 7"/>
          <p:cNvPicPr>
            <a:picLocks noChangeAspect="1"/>
          </p:cNvPicPr>
          <p:nvPr/>
        </p:nvPicPr>
        <p:blipFill>
          <a:blip r:embed="rId2"/>
          <a:stretch>
            <a:fillRect/>
          </a:stretch>
        </p:blipFill>
        <p:spPr>
          <a:xfrm>
            <a:off x="3719736" y="5676354"/>
            <a:ext cx="4966606" cy="57606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条件随机场的学习算法</a:t>
            </a:r>
            <a:endParaRPr lang="zh-CN" altLang="en-US" dirty="0"/>
          </a:p>
        </p:txBody>
      </p:sp>
      <p:sp>
        <p:nvSpPr>
          <p:cNvPr id="3" name="内容占位符 2"/>
          <p:cNvSpPr>
            <a:spLocks noGrp="1"/>
          </p:cNvSpPr>
          <p:nvPr>
            <p:ph idx="1"/>
          </p:nvPr>
        </p:nvSpPr>
        <p:spPr/>
        <p:txBody>
          <a:bodyPr/>
          <a:lstStyle/>
          <a:p>
            <a:r>
              <a:rPr lang="zh-CN" altLang="en-US" dirty="0"/>
              <a:t>条件随机场模型学习的</a:t>
            </a:r>
            <a:r>
              <a:rPr lang="en-US" altLang="zh-CN" dirty="0"/>
              <a:t>BFGS</a:t>
            </a:r>
            <a:r>
              <a:rPr lang="zh-CN" altLang="en-US" dirty="0"/>
              <a:t>算法</a:t>
            </a:r>
            <a:endParaRPr lang="en-US" altLang="zh-CN" dirty="0"/>
          </a:p>
        </p:txBody>
      </p:sp>
      <p:pic>
        <p:nvPicPr>
          <p:cNvPr id="4" name="图片 3"/>
          <p:cNvPicPr>
            <a:picLocks noChangeAspect="1"/>
          </p:cNvPicPr>
          <p:nvPr/>
        </p:nvPicPr>
        <p:blipFill>
          <a:blip r:embed="rId1"/>
          <a:stretch>
            <a:fillRect/>
          </a:stretch>
        </p:blipFill>
        <p:spPr>
          <a:xfrm>
            <a:off x="2567609" y="2717380"/>
            <a:ext cx="3859179" cy="1008112"/>
          </a:xfrm>
          <a:prstGeom prst="rect">
            <a:avLst/>
          </a:prstGeom>
        </p:spPr>
      </p:pic>
      <p:pic>
        <p:nvPicPr>
          <p:cNvPr id="5" name="图片 4"/>
          <p:cNvPicPr>
            <a:picLocks noChangeAspect="1"/>
          </p:cNvPicPr>
          <p:nvPr/>
        </p:nvPicPr>
        <p:blipFill>
          <a:blip r:embed="rId2"/>
          <a:stretch>
            <a:fillRect/>
          </a:stretch>
        </p:blipFill>
        <p:spPr>
          <a:xfrm>
            <a:off x="3028402" y="3797500"/>
            <a:ext cx="7639599" cy="504056"/>
          </a:xfrm>
          <a:prstGeom prst="rect">
            <a:avLst/>
          </a:prstGeom>
        </p:spPr>
      </p:pic>
      <p:pic>
        <p:nvPicPr>
          <p:cNvPr id="6" name="图片 5"/>
          <p:cNvPicPr>
            <a:picLocks noChangeAspect="1"/>
          </p:cNvPicPr>
          <p:nvPr/>
        </p:nvPicPr>
        <p:blipFill>
          <a:blip r:embed="rId3"/>
          <a:stretch>
            <a:fillRect/>
          </a:stretch>
        </p:blipFill>
        <p:spPr>
          <a:xfrm>
            <a:off x="3071664" y="4373564"/>
            <a:ext cx="4390165" cy="1008112"/>
          </a:xfrm>
          <a:prstGeom prst="rect">
            <a:avLst/>
          </a:prstGeom>
        </p:spPr>
      </p:pic>
      <p:pic>
        <p:nvPicPr>
          <p:cNvPr id="9" name="图片 8"/>
          <p:cNvPicPr>
            <a:picLocks noChangeAspect="1"/>
          </p:cNvPicPr>
          <p:nvPr/>
        </p:nvPicPr>
        <p:blipFill>
          <a:blip r:embed="rId4"/>
          <a:stretch>
            <a:fillRect/>
          </a:stretch>
        </p:blipFill>
        <p:spPr>
          <a:xfrm>
            <a:off x="3071664" y="5453684"/>
            <a:ext cx="5309394" cy="504056"/>
          </a:xfrm>
          <a:prstGeom prst="rect">
            <a:avLst/>
          </a:prstGeom>
        </p:spPr>
      </p:pic>
      <p:pic>
        <p:nvPicPr>
          <p:cNvPr id="10" name="图片 9"/>
          <p:cNvPicPr>
            <a:picLocks noChangeAspect="1"/>
          </p:cNvPicPr>
          <p:nvPr/>
        </p:nvPicPr>
        <p:blipFill>
          <a:blip r:embed="rId5"/>
          <a:stretch>
            <a:fillRect/>
          </a:stretch>
        </p:blipFill>
        <p:spPr>
          <a:xfrm>
            <a:off x="2754830" y="6101757"/>
            <a:ext cx="3773219" cy="4065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3512" y="2192377"/>
            <a:ext cx="8507288" cy="4389120"/>
          </a:xfrm>
        </p:spPr>
        <p:txBody>
          <a:bodyPr>
            <a:normAutofit/>
          </a:bodyPr>
          <a:lstStyle/>
          <a:p>
            <a:r>
              <a:rPr lang="zh-CN" altLang="en-US" dirty="0"/>
              <a:t>共性：都常用来做序列标注的建模，像词性标注，</a:t>
            </a:r>
            <a:endParaRPr lang="en-US" altLang="zh-CN" dirty="0"/>
          </a:p>
          <a:p>
            <a:r>
              <a:rPr lang="zh-CN" altLang="en-US" dirty="0"/>
              <a:t>差异：</a:t>
            </a:r>
            <a:endParaRPr lang="en-US" altLang="zh-CN" dirty="0"/>
          </a:p>
          <a:p>
            <a:pPr lvl="1"/>
            <a:r>
              <a:rPr lang="en-US" altLang="zh-CN" sz="2600" dirty="0"/>
              <a:t>HMM</a:t>
            </a:r>
            <a:r>
              <a:rPr lang="zh-CN" altLang="en-US" sz="2600" dirty="0"/>
              <a:t>最大的缺点就是由于其输出独立性假设，导致其不能考虑上下文的特征，限制了特征的选择；在每一节点都要进行归一化，所以只能找到局部的最优值，同时也带来了标记偏见的问题（</a:t>
            </a:r>
            <a:r>
              <a:rPr lang="en-US" altLang="zh-CN" sz="2600" dirty="0"/>
              <a:t>label bias</a:t>
            </a:r>
            <a:r>
              <a:rPr lang="zh-CN" altLang="en-US" sz="2600" dirty="0"/>
              <a:t>）；</a:t>
            </a:r>
            <a:endParaRPr lang="en-US" altLang="zh-CN" sz="2600" dirty="0"/>
          </a:p>
          <a:p>
            <a:pPr lvl="1"/>
            <a:r>
              <a:rPr lang="en-US" altLang="zh-CN" dirty="0"/>
              <a:t>CRF</a:t>
            </a:r>
            <a:r>
              <a:rPr lang="zh-CN" altLang="en-US" dirty="0"/>
              <a:t>：选择上下文相关特性；不在每一个节点进行归一化，而是所有特征进行全局归一化，可以求得全局的最优值。</a:t>
            </a:r>
            <a:endParaRPr lang="zh-CN" altLang="en-US" dirty="0"/>
          </a:p>
          <a:p>
            <a:endParaRPr lang="zh-CN" altLang="en-US" dirty="0"/>
          </a:p>
        </p:txBody>
      </p:sp>
      <p:sp>
        <p:nvSpPr>
          <p:cNvPr id="4"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HMM</a:t>
            </a:r>
            <a:r>
              <a:rPr lang="zh-CN" altLang="en-US" dirty="0"/>
              <a:t>和</a:t>
            </a:r>
            <a:r>
              <a:rPr lang="en-US" altLang="zh-CN" dirty="0"/>
              <a:t>CRF</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条件随机场的预测算法</a:t>
            </a:r>
            <a:endParaRPr lang="zh-CN" altLang="en-US" dirty="0"/>
          </a:p>
        </p:txBody>
      </p:sp>
      <p:sp>
        <p:nvSpPr>
          <p:cNvPr id="3" name="内容占位符 2"/>
          <p:cNvSpPr>
            <a:spLocks noGrp="1"/>
          </p:cNvSpPr>
          <p:nvPr>
            <p:ph idx="1"/>
          </p:nvPr>
        </p:nvSpPr>
        <p:spPr/>
        <p:txBody>
          <a:bodyPr/>
          <a:lstStyle/>
          <a:p>
            <a:r>
              <a:rPr lang="zh-CN" altLang="en-US" dirty="0"/>
              <a:t>预测算法：</a:t>
            </a:r>
            <a:endParaRPr lang="en-US" altLang="zh-CN" dirty="0"/>
          </a:p>
          <a:p>
            <a:r>
              <a:rPr lang="zh-CN" altLang="en-US" dirty="0"/>
              <a:t>给定条件随机场</a:t>
            </a:r>
            <a:r>
              <a:rPr lang="zh-CN" altLang="zh-CN" dirty="0"/>
              <a:t>P</a:t>
            </a:r>
            <a:r>
              <a:rPr lang="en-US" altLang="zh-CN" dirty="0"/>
              <a:t>(Y|X)</a:t>
            </a:r>
            <a:r>
              <a:rPr lang="zh-CN" altLang="en-US" dirty="0"/>
              <a:t>和输入序列</a:t>
            </a:r>
            <a:r>
              <a:rPr lang="en-US" altLang="zh-CN" dirty="0"/>
              <a:t>(</a:t>
            </a:r>
            <a:r>
              <a:rPr lang="zh-CN" altLang="en-US" dirty="0"/>
              <a:t>观测序列</a:t>
            </a:r>
            <a:r>
              <a:rPr lang="en-US" altLang="zh-CN" dirty="0"/>
              <a:t>)x,</a:t>
            </a:r>
            <a:endParaRPr lang="en-US" altLang="zh-CN" dirty="0"/>
          </a:p>
          <a:p>
            <a:r>
              <a:rPr lang="zh-CN" altLang="en-US" dirty="0"/>
              <a:t>求：条件概率最大的输出序列</a:t>
            </a:r>
            <a:r>
              <a:rPr lang="en-US" altLang="zh-CN" dirty="0"/>
              <a:t>(</a:t>
            </a:r>
            <a:r>
              <a:rPr lang="zh-CN" altLang="en-US" dirty="0"/>
              <a:t>标记序列</a:t>
            </a:r>
            <a:r>
              <a:rPr lang="en-US" altLang="zh-CN" dirty="0"/>
              <a:t>)y</a:t>
            </a:r>
            <a:r>
              <a:rPr lang="zh-CN" altLang="en-US" dirty="0"/>
              <a:t>*</a:t>
            </a:r>
            <a:r>
              <a:rPr lang="en-US" altLang="zh-CN" dirty="0"/>
              <a:t>,</a:t>
            </a:r>
            <a:r>
              <a:rPr lang="zh-CN" altLang="en-US" dirty="0"/>
              <a:t> </a:t>
            </a:r>
            <a:endParaRPr lang="en-US" altLang="zh-CN" dirty="0"/>
          </a:p>
          <a:p>
            <a:r>
              <a:rPr lang="en-US" altLang="zh-CN" dirty="0"/>
              <a:t> </a:t>
            </a:r>
            <a:r>
              <a:rPr lang="zh-CN" altLang="en-US" dirty="0"/>
              <a:t>维特比算法：</a:t>
            </a:r>
            <a:endParaRPr lang="en-US" altLang="zh-CN" dirty="0"/>
          </a:p>
          <a:p>
            <a:r>
              <a:rPr lang="zh-CN" altLang="en-US" dirty="0"/>
              <a:t>由：</a:t>
            </a:r>
            <a:endParaRPr lang="zh-CN" altLang="en-US" dirty="0"/>
          </a:p>
        </p:txBody>
      </p:sp>
      <p:pic>
        <p:nvPicPr>
          <p:cNvPr id="4" name="图片 3"/>
          <p:cNvPicPr>
            <a:picLocks noChangeAspect="1"/>
          </p:cNvPicPr>
          <p:nvPr/>
        </p:nvPicPr>
        <p:blipFill>
          <a:blip r:embed="rId1"/>
          <a:stretch>
            <a:fillRect/>
          </a:stretch>
        </p:blipFill>
        <p:spPr>
          <a:xfrm>
            <a:off x="1775521" y="4509120"/>
            <a:ext cx="3916035" cy="936104"/>
          </a:xfrm>
          <a:prstGeom prst="rect">
            <a:avLst/>
          </a:prstGeom>
          <a:ln w="19050" cmpd="sng">
            <a:noFill/>
          </a:ln>
        </p:spPr>
      </p:pic>
      <p:pic>
        <p:nvPicPr>
          <p:cNvPr id="5" name="图片 4"/>
          <p:cNvPicPr>
            <a:picLocks noChangeAspect="1"/>
          </p:cNvPicPr>
          <p:nvPr/>
        </p:nvPicPr>
        <p:blipFill>
          <a:blip r:embed="rId2"/>
          <a:stretch>
            <a:fillRect/>
          </a:stretch>
        </p:blipFill>
        <p:spPr>
          <a:xfrm>
            <a:off x="6384032" y="3861049"/>
            <a:ext cx="4032448" cy="2775183"/>
          </a:xfrm>
          <a:prstGeom prst="rect">
            <a:avLst/>
          </a:prstGeom>
        </p:spPr>
      </p:pic>
      <p:sp>
        <p:nvSpPr>
          <p:cNvPr id="6" name="文本框 5"/>
          <p:cNvSpPr txBox="1"/>
          <p:nvPr/>
        </p:nvSpPr>
        <p:spPr>
          <a:xfrm>
            <a:off x="2279576" y="5974396"/>
            <a:ext cx="3518912" cy="400110"/>
          </a:xfrm>
          <a:prstGeom prst="rect">
            <a:avLst/>
          </a:prstGeom>
          <a:noFill/>
        </p:spPr>
        <p:txBody>
          <a:bodyPr wrap="none" rtlCol="0">
            <a:spAutoFit/>
          </a:bodyPr>
          <a:lstStyle/>
          <a:p>
            <a:r>
              <a:rPr kumimoji="1" lang="zh-CN" altLang="en-US" sz="2000" dirty="0"/>
              <a:t>非规范化概率最大的最优路径</a:t>
            </a:r>
            <a:endParaRPr kumimoji="1" lang="zh-CN" altLang="en-US" sz="2000" dirty="0"/>
          </a:p>
        </p:txBody>
      </p:sp>
      <p:sp>
        <p:nvSpPr>
          <p:cNvPr id="7" name="右箭头 6"/>
          <p:cNvSpPr/>
          <p:nvPr/>
        </p:nvSpPr>
        <p:spPr>
          <a:xfrm>
            <a:off x="5807968" y="4365104"/>
            <a:ext cx="504056" cy="2160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右箭头 7"/>
          <p:cNvSpPr/>
          <p:nvPr/>
        </p:nvSpPr>
        <p:spPr>
          <a:xfrm>
            <a:off x="5807968" y="6165304"/>
            <a:ext cx="864096" cy="1440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pic>
        <p:nvPicPr>
          <p:cNvPr id="9" name="图片 8"/>
          <p:cNvPicPr>
            <a:picLocks noChangeAspect="1"/>
          </p:cNvPicPr>
          <p:nvPr/>
        </p:nvPicPr>
        <p:blipFill>
          <a:blip r:embed="rId3"/>
          <a:stretch>
            <a:fillRect/>
          </a:stretch>
        </p:blipFill>
        <p:spPr>
          <a:xfrm>
            <a:off x="3287688" y="6366608"/>
            <a:ext cx="2006600" cy="4445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条件随机场的预测算法</a:t>
            </a:r>
            <a:endParaRPr lang="zh-CN" altLang="en-US" dirty="0"/>
          </a:p>
        </p:txBody>
      </p:sp>
      <p:sp>
        <p:nvSpPr>
          <p:cNvPr id="3" name="内容占位符 2"/>
          <p:cNvSpPr>
            <a:spLocks noGrp="1"/>
          </p:cNvSpPr>
          <p:nvPr>
            <p:ph idx="1"/>
          </p:nvPr>
        </p:nvSpPr>
        <p:spPr>
          <a:xfrm>
            <a:off x="1981200" y="2111326"/>
            <a:ext cx="8229600" cy="4922520"/>
          </a:xfrm>
        </p:spPr>
        <p:txBody>
          <a:bodyPr>
            <a:normAutofit lnSpcReduction="10000"/>
          </a:bodyPr>
          <a:lstStyle/>
          <a:p>
            <a:r>
              <a:rPr lang="zh-CN" altLang="en-US" dirty="0"/>
              <a:t>路径表示标记序列：</a:t>
            </a:r>
            <a:endParaRPr lang="en-US" altLang="zh-CN" dirty="0"/>
          </a:p>
          <a:p>
            <a:endParaRPr lang="en-US" altLang="zh-CN" dirty="0"/>
          </a:p>
          <a:p>
            <a:endParaRPr lang="en-US" altLang="zh-CN" dirty="0"/>
          </a:p>
          <a:p>
            <a:endParaRPr lang="en-US" altLang="zh-CN" dirty="0"/>
          </a:p>
          <a:p>
            <a:endParaRPr lang="en-US" altLang="zh-CN" dirty="0"/>
          </a:p>
          <a:p>
            <a:r>
              <a:rPr lang="zh-CN" altLang="en-US" dirty="0"/>
              <a:t>只计算非规范化概率：</a:t>
            </a:r>
            <a:endParaRPr lang="en-US" altLang="zh-CN" dirty="0"/>
          </a:p>
          <a:p>
            <a:endParaRPr lang="en-US" altLang="zh-CN" dirty="0"/>
          </a:p>
          <a:p>
            <a:endParaRPr lang="en-US" altLang="zh-CN" dirty="0"/>
          </a:p>
          <a:p>
            <a:endParaRPr lang="en-US" altLang="zh-CN" dirty="0"/>
          </a:p>
          <a:p>
            <a:r>
              <a:rPr lang="zh-CN" altLang="en-US" dirty="0"/>
              <a:t>为局部特征向量</a:t>
            </a:r>
            <a:endParaRPr lang="zh-CN" altLang="en-US" dirty="0"/>
          </a:p>
        </p:txBody>
      </p:sp>
      <p:pic>
        <p:nvPicPr>
          <p:cNvPr id="10" name="图片 9"/>
          <p:cNvPicPr>
            <a:picLocks noChangeAspect="1"/>
          </p:cNvPicPr>
          <p:nvPr/>
        </p:nvPicPr>
        <p:blipFill>
          <a:blip r:embed="rId1"/>
          <a:stretch>
            <a:fillRect/>
          </a:stretch>
        </p:blipFill>
        <p:spPr>
          <a:xfrm>
            <a:off x="2711624" y="2596734"/>
            <a:ext cx="5871245" cy="1872208"/>
          </a:xfrm>
          <a:prstGeom prst="rect">
            <a:avLst/>
          </a:prstGeom>
        </p:spPr>
      </p:pic>
      <p:pic>
        <p:nvPicPr>
          <p:cNvPr id="11" name="图片 10"/>
          <p:cNvPicPr>
            <a:picLocks noChangeAspect="1"/>
          </p:cNvPicPr>
          <p:nvPr/>
        </p:nvPicPr>
        <p:blipFill>
          <a:blip r:embed="rId2"/>
          <a:stretch>
            <a:fillRect/>
          </a:stretch>
        </p:blipFill>
        <p:spPr>
          <a:xfrm>
            <a:off x="4223792" y="4900990"/>
            <a:ext cx="3456385" cy="761576"/>
          </a:xfrm>
          <a:prstGeom prst="rect">
            <a:avLst/>
          </a:prstGeom>
        </p:spPr>
      </p:pic>
      <p:pic>
        <p:nvPicPr>
          <p:cNvPr id="12" name="图片 11"/>
          <p:cNvPicPr>
            <a:picLocks noChangeAspect="1"/>
          </p:cNvPicPr>
          <p:nvPr/>
        </p:nvPicPr>
        <p:blipFill>
          <a:blip r:embed="rId3"/>
          <a:stretch>
            <a:fillRect/>
          </a:stretch>
        </p:blipFill>
        <p:spPr>
          <a:xfrm>
            <a:off x="1775520" y="5837094"/>
            <a:ext cx="8640960" cy="43204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22839"/>
            <a:ext cx="8229600" cy="4922520"/>
          </a:xfrm>
        </p:spPr>
        <p:txBody>
          <a:bodyPr>
            <a:normAutofit/>
          </a:bodyPr>
          <a:lstStyle/>
          <a:p>
            <a:r>
              <a:rPr lang="zh-CN" altLang="en-US" dirty="0"/>
              <a:t>维特比算法：</a:t>
            </a:r>
            <a:endParaRPr lang="en-US" altLang="zh-CN" dirty="0"/>
          </a:p>
          <a:p>
            <a:r>
              <a:rPr lang="zh-CN" altLang="en-US" dirty="0"/>
              <a:t>首先求出位置</a:t>
            </a:r>
            <a:r>
              <a:rPr lang="en-US" altLang="zh-CN" dirty="0"/>
              <a:t>1</a:t>
            </a:r>
            <a:r>
              <a:rPr lang="zh-CN" altLang="en-US" dirty="0"/>
              <a:t>的各个标记</a:t>
            </a:r>
            <a:r>
              <a:rPr lang="en-US" altLang="zh-CN" dirty="0"/>
              <a:t>j=1</a:t>
            </a:r>
            <a:r>
              <a:rPr lang="zh-CN" altLang="en-US" dirty="0"/>
              <a:t>,</a:t>
            </a:r>
            <a:r>
              <a:rPr lang="en-US" altLang="zh-CN" dirty="0"/>
              <a:t>2..m</a:t>
            </a:r>
            <a:r>
              <a:rPr lang="zh-CN" altLang="en-US" dirty="0"/>
              <a:t>的非规范化概率：</a:t>
            </a:r>
            <a:endParaRPr lang="en-US" altLang="zh-CN" dirty="0"/>
          </a:p>
          <a:p>
            <a:endParaRPr lang="en-US" altLang="zh-CN" dirty="0"/>
          </a:p>
          <a:p>
            <a:r>
              <a:rPr lang="zh-CN" altLang="en-US" dirty="0"/>
              <a:t>由递推公式，求出到位置</a:t>
            </a:r>
            <a:r>
              <a:rPr lang="en-US" altLang="zh-CN" dirty="0" err="1"/>
              <a:t>i</a:t>
            </a:r>
            <a:r>
              <a:rPr lang="zh-CN" altLang="en-US" dirty="0"/>
              <a:t>的各个标记</a:t>
            </a:r>
            <a:r>
              <a:rPr lang="en-US" altLang="zh-CN" dirty="0"/>
              <a:t>l=1,2…m</a:t>
            </a:r>
            <a:r>
              <a:rPr lang="zh-CN" altLang="en-US" dirty="0"/>
              <a:t>的非规范化概率的最大值，同时记录最大值路径：</a:t>
            </a:r>
            <a:endParaRPr lang="en-US" altLang="zh-CN" dirty="0"/>
          </a:p>
        </p:txBody>
      </p:sp>
      <p:pic>
        <p:nvPicPr>
          <p:cNvPr id="4" name="图片 3"/>
          <p:cNvPicPr>
            <a:picLocks noChangeAspect="1"/>
          </p:cNvPicPr>
          <p:nvPr/>
        </p:nvPicPr>
        <p:blipFill>
          <a:blip r:embed="rId1"/>
          <a:stretch>
            <a:fillRect/>
          </a:stretch>
        </p:blipFill>
        <p:spPr>
          <a:xfrm>
            <a:off x="2917304" y="3130951"/>
            <a:ext cx="6369224" cy="432048"/>
          </a:xfrm>
          <a:prstGeom prst="rect">
            <a:avLst/>
          </a:prstGeom>
        </p:spPr>
      </p:pic>
      <p:pic>
        <p:nvPicPr>
          <p:cNvPr id="7" name="图片 6"/>
          <p:cNvPicPr>
            <a:picLocks noChangeAspect="1"/>
          </p:cNvPicPr>
          <p:nvPr/>
        </p:nvPicPr>
        <p:blipFill>
          <a:blip r:embed="rId2"/>
          <a:stretch>
            <a:fillRect/>
          </a:stretch>
        </p:blipFill>
        <p:spPr>
          <a:xfrm>
            <a:off x="1568776" y="5651232"/>
            <a:ext cx="9063277" cy="562653"/>
          </a:xfrm>
          <a:prstGeom prst="rect">
            <a:avLst/>
          </a:prstGeom>
        </p:spPr>
      </p:pic>
      <p:pic>
        <p:nvPicPr>
          <p:cNvPr id="8" name="图片 7"/>
          <p:cNvPicPr>
            <a:picLocks noChangeAspect="1"/>
          </p:cNvPicPr>
          <p:nvPr/>
        </p:nvPicPr>
        <p:blipFill>
          <a:blip r:embed="rId3"/>
          <a:stretch>
            <a:fillRect/>
          </a:stretch>
        </p:blipFill>
        <p:spPr>
          <a:xfrm>
            <a:off x="1784126" y="4715127"/>
            <a:ext cx="8550003" cy="576064"/>
          </a:xfrm>
          <a:prstGeom prst="rect">
            <a:avLst/>
          </a:prstGeom>
        </p:spPr>
      </p:pic>
      <p:sp>
        <p:nvSpPr>
          <p:cNvPr id="9"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条件随机场的预测算法</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199" y="2158008"/>
            <a:ext cx="8593015" cy="4922520"/>
          </a:xfrm>
        </p:spPr>
        <p:txBody>
          <a:bodyPr>
            <a:normAutofit/>
          </a:bodyPr>
          <a:lstStyle/>
          <a:p>
            <a:r>
              <a:rPr lang="zh-CN" altLang="en-US" dirty="0"/>
              <a:t>维特比算法：</a:t>
            </a:r>
            <a:endParaRPr lang="en-US" altLang="zh-CN" dirty="0"/>
          </a:p>
          <a:p>
            <a:r>
              <a:rPr lang="zh-CN" altLang="en-US" dirty="0"/>
              <a:t>直到</a:t>
            </a:r>
            <a:r>
              <a:rPr lang="en-US" altLang="zh-CN" dirty="0" err="1"/>
              <a:t>i</a:t>
            </a:r>
            <a:r>
              <a:rPr lang="en-US" altLang="zh-CN" dirty="0"/>
              <a:t>=n</a:t>
            </a:r>
            <a:r>
              <a:rPr lang="zh-CN" altLang="en-US" dirty="0"/>
              <a:t>时终止，这时求得非规范化概率的最大值为：</a:t>
            </a:r>
            <a:endParaRPr lang="en-US" altLang="zh-CN" dirty="0"/>
          </a:p>
          <a:p>
            <a:endParaRPr lang="en-US" altLang="zh-CN" dirty="0"/>
          </a:p>
          <a:p>
            <a:r>
              <a:rPr lang="zh-CN" altLang="en-US" dirty="0"/>
              <a:t>及最优路径的终点：</a:t>
            </a:r>
            <a:endParaRPr lang="en-US" altLang="zh-CN" dirty="0"/>
          </a:p>
          <a:p>
            <a:pPr marL="0" indent="0">
              <a:buNone/>
            </a:pPr>
            <a:endParaRPr lang="en-US" altLang="zh-CN" dirty="0"/>
          </a:p>
          <a:p>
            <a:r>
              <a:rPr lang="zh-CN" altLang="en-US" dirty="0"/>
              <a:t>由此最优路径终点返回：</a:t>
            </a:r>
            <a:endParaRPr lang="en-US" altLang="zh-CN" dirty="0"/>
          </a:p>
          <a:p>
            <a:endParaRPr lang="en-US" altLang="zh-CN" dirty="0"/>
          </a:p>
          <a:p>
            <a:endParaRPr lang="en-US" altLang="zh-CN" dirty="0"/>
          </a:p>
          <a:p>
            <a:r>
              <a:rPr lang="zh-CN" altLang="en-US" dirty="0"/>
              <a:t>得最优路径：</a:t>
            </a:r>
            <a:endParaRPr lang="en-US" altLang="zh-CN" dirty="0"/>
          </a:p>
        </p:txBody>
      </p:sp>
      <p:pic>
        <p:nvPicPr>
          <p:cNvPr id="5" name="图片 4"/>
          <p:cNvPicPr>
            <a:picLocks noChangeAspect="1"/>
          </p:cNvPicPr>
          <p:nvPr/>
        </p:nvPicPr>
        <p:blipFill>
          <a:blip r:embed="rId1"/>
          <a:stretch>
            <a:fillRect/>
          </a:stretch>
        </p:blipFill>
        <p:spPr>
          <a:xfrm>
            <a:off x="3512003" y="3084160"/>
            <a:ext cx="4172572" cy="576064"/>
          </a:xfrm>
          <a:prstGeom prst="rect">
            <a:avLst/>
          </a:prstGeom>
        </p:spPr>
      </p:pic>
      <p:pic>
        <p:nvPicPr>
          <p:cNvPr id="6" name="图片 5"/>
          <p:cNvPicPr>
            <a:picLocks noChangeAspect="1"/>
          </p:cNvPicPr>
          <p:nvPr/>
        </p:nvPicPr>
        <p:blipFill>
          <a:blip r:embed="rId2"/>
          <a:stretch>
            <a:fillRect/>
          </a:stretch>
        </p:blipFill>
        <p:spPr>
          <a:xfrm>
            <a:off x="5643221" y="3649265"/>
            <a:ext cx="2736304" cy="595549"/>
          </a:xfrm>
          <a:prstGeom prst="rect">
            <a:avLst/>
          </a:prstGeom>
        </p:spPr>
      </p:pic>
      <p:pic>
        <p:nvPicPr>
          <p:cNvPr id="10" name="图片 9"/>
          <p:cNvPicPr>
            <a:picLocks noChangeAspect="1"/>
          </p:cNvPicPr>
          <p:nvPr/>
        </p:nvPicPr>
        <p:blipFill>
          <a:blip r:embed="rId3"/>
          <a:stretch>
            <a:fillRect/>
          </a:stretch>
        </p:blipFill>
        <p:spPr>
          <a:xfrm>
            <a:off x="3496997" y="5160779"/>
            <a:ext cx="5561418" cy="504056"/>
          </a:xfrm>
          <a:prstGeom prst="rect">
            <a:avLst/>
          </a:prstGeom>
        </p:spPr>
      </p:pic>
      <p:pic>
        <p:nvPicPr>
          <p:cNvPr id="11" name="图片 10"/>
          <p:cNvPicPr>
            <a:picLocks noChangeAspect="1"/>
          </p:cNvPicPr>
          <p:nvPr/>
        </p:nvPicPr>
        <p:blipFill>
          <a:blip r:embed="rId4"/>
          <a:stretch>
            <a:fillRect/>
          </a:stretch>
        </p:blipFill>
        <p:spPr>
          <a:xfrm>
            <a:off x="4619835" y="6201689"/>
            <a:ext cx="2952329" cy="475653"/>
          </a:xfrm>
          <a:prstGeom prst="rect">
            <a:avLst/>
          </a:prstGeom>
        </p:spPr>
      </p:pic>
      <p:sp>
        <p:nvSpPr>
          <p:cNvPr id="8"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条件随机场的预测算法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46285"/>
            <a:ext cx="8229600" cy="4922520"/>
          </a:xfrm>
        </p:spPr>
        <p:txBody>
          <a:bodyPr>
            <a:normAutofit/>
          </a:bodyPr>
          <a:lstStyle/>
          <a:p>
            <a:r>
              <a:rPr lang="zh-CN" altLang="en-US" dirty="0"/>
              <a:t>条件随机场预测的维特比算法：</a:t>
            </a:r>
            <a:endParaRPr lang="en-US" altLang="zh-CN" dirty="0"/>
          </a:p>
        </p:txBody>
      </p:sp>
      <p:pic>
        <p:nvPicPr>
          <p:cNvPr id="7" name="图片 6"/>
          <p:cNvPicPr>
            <a:picLocks noChangeAspect="1"/>
          </p:cNvPicPr>
          <p:nvPr/>
        </p:nvPicPr>
        <p:blipFill>
          <a:blip r:embed="rId1"/>
          <a:stretch>
            <a:fillRect/>
          </a:stretch>
        </p:blipFill>
        <p:spPr>
          <a:xfrm>
            <a:off x="2341240" y="2722350"/>
            <a:ext cx="6120681" cy="384391"/>
          </a:xfrm>
          <a:prstGeom prst="rect">
            <a:avLst/>
          </a:prstGeom>
        </p:spPr>
      </p:pic>
      <p:pic>
        <p:nvPicPr>
          <p:cNvPr id="9" name="图片 8"/>
          <p:cNvPicPr>
            <a:picLocks noChangeAspect="1"/>
          </p:cNvPicPr>
          <p:nvPr/>
        </p:nvPicPr>
        <p:blipFill>
          <a:blip r:embed="rId2"/>
          <a:stretch>
            <a:fillRect/>
          </a:stretch>
        </p:blipFill>
        <p:spPr>
          <a:xfrm>
            <a:off x="3421361" y="3154397"/>
            <a:ext cx="4032449" cy="483894"/>
          </a:xfrm>
          <a:prstGeom prst="rect">
            <a:avLst/>
          </a:prstGeom>
        </p:spPr>
      </p:pic>
      <p:pic>
        <p:nvPicPr>
          <p:cNvPr id="12" name="图片 11"/>
          <p:cNvPicPr>
            <a:picLocks noChangeAspect="1"/>
          </p:cNvPicPr>
          <p:nvPr/>
        </p:nvPicPr>
        <p:blipFill>
          <a:blip r:embed="rId3"/>
          <a:stretch>
            <a:fillRect/>
          </a:stretch>
        </p:blipFill>
        <p:spPr>
          <a:xfrm>
            <a:off x="2341241" y="3658453"/>
            <a:ext cx="4976001" cy="432048"/>
          </a:xfrm>
          <a:prstGeom prst="rect">
            <a:avLst/>
          </a:prstGeom>
        </p:spPr>
      </p:pic>
      <p:pic>
        <p:nvPicPr>
          <p:cNvPr id="13" name="图片 12"/>
          <p:cNvPicPr>
            <a:picLocks noChangeAspect="1"/>
          </p:cNvPicPr>
          <p:nvPr/>
        </p:nvPicPr>
        <p:blipFill>
          <a:blip r:embed="rId4"/>
          <a:stretch>
            <a:fillRect/>
          </a:stretch>
        </p:blipFill>
        <p:spPr>
          <a:xfrm>
            <a:off x="2269232" y="4162509"/>
            <a:ext cx="1800200" cy="347938"/>
          </a:xfrm>
          <a:prstGeom prst="rect">
            <a:avLst/>
          </a:prstGeom>
        </p:spPr>
      </p:pic>
      <p:pic>
        <p:nvPicPr>
          <p:cNvPr id="14" name="图片 13"/>
          <p:cNvPicPr>
            <a:picLocks noChangeAspect="1"/>
          </p:cNvPicPr>
          <p:nvPr/>
        </p:nvPicPr>
        <p:blipFill>
          <a:blip r:embed="rId5"/>
          <a:stretch>
            <a:fillRect/>
          </a:stretch>
        </p:blipFill>
        <p:spPr>
          <a:xfrm>
            <a:off x="3061320" y="4594557"/>
            <a:ext cx="7051641" cy="432048"/>
          </a:xfrm>
          <a:prstGeom prst="rect">
            <a:avLst/>
          </a:prstGeom>
        </p:spPr>
      </p:pic>
      <p:pic>
        <p:nvPicPr>
          <p:cNvPr id="15" name="图片 14"/>
          <p:cNvPicPr>
            <a:picLocks noChangeAspect="1"/>
          </p:cNvPicPr>
          <p:nvPr/>
        </p:nvPicPr>
        <p:blipFill>
          <a:blip r:embed="rId6"/>
          <a:stretch>
            <a:fillRect/>
          </a:stretch>
        </p:blipFill>
        <p:spPr>
          <a:xfrm>
            <a:off x="2269233" y="5170621"/>
            <a:ext cx="3720413" cy="360040"/>
          </a:xfrm>
          <a:prstGeom prst="rect">
            <a:avLst/>
          </a:prstGeom>
        </p:spPr>
      </p:pic>
      <p:pic>
        <p:nvPicPr>
          <p:cNvPr id="17" name="图片 16"/>
          <p:cNvPicPr>
            <a:picLocks noChangeAspect="1"/>
          </p:cNvPicPr>
          <p:nvPr/>
        </p:nvPicPr>
        <p:blipFill>
          <a:blip r:embed="rId7"/>
          <a:stretch>
            <a:fillRect/>
          </a:stretch>
        </p:blipFill>
        <p:spPr>
          <a:xfrm>
            <a:off x="2197225" y="5676347"/>
            <a:ext cx="8420491" cy="1152128"/>
          </a:xfrm>
          <a:prstGeom prst="rect">
            <a:avLst/>
          </a:prstGeom>
        </p:spPr>
      </p:pic>
      <p:sp>
        <p:nvSpPr>
          <p:cNvPr id="11"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条件随机场的预测算法</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46285"/>
            <a:ext cx="8229600" cy="4922520"/>
          </a:xfrm>
        </p:spPr>
        <p:txBody>
          <a:bodyPr>
            <a:normAutofit/>
          </a:bodyPr>
          <a:lstStyle/>
          <a:p>
            <a:r>
              <a:rPr lang="zh-CN" altLang="en-US" dirty="0"/>
              <a:t>条件随机场预测的维特比算法：</a:t>
            </a:r>
            <a:endParaRPr lang="en-US" altLang="zh-CN" dirty="0"/>
          </a:p>
        </p:txBody>
      </p:sp>
      <p:pic>
        <p:nvPicPr>
          <p:cNvPr id="4" name="图片 3"/>
          <p:cNvPicPr>
            <a:picLocks noChangeAspect="1"/>
          </p:cNvPicPr>
          <p:nvPr/>
        </p:nvPicPr>
        <p:blipFill>
          <a:blip r:embed="rId1"/>
          <a:stretch>
            <a:fillRect/>
          </a:stretch>
        </p:blipFill>
        <p:spPr>
          <a:xfrm>
            <a:off x="2125216" y="2722349"/>
            <a:ext cx="1410158" cy="360040"/>
          </a:xfrm>
          <a:prstGeom prst="rect">
            <a:avLst/>
          </a:prstGeom>
        </p:spPr>
      </p:pic>
      <p:pic>
        <p:nvPicPr>
          <p:cNvPr id="5" name="图片 4"/>
          <p:cNvPicPr>
            <a:picLocks noChangeAspect="1"/>
          </p:cNvPicPr>
          <p:nvPr/>
        </p:nvPicPr>
        <p:blipFill>
          <a:blip r:embed="rId2"/>
          <a:stretch>
            <a:fillRect/>
          </a:stretch>
        </p:blipFill>
        <p:spPr>
          <a:xfrm>
            <a:off x="3637385" y="3082389"/>
            <a:ext cx="3956049" cy="1224136"/>
          </a:xfrm>
          <a:prstGeom prst="rect">
            <a:avLst/>
          </a:prstGeom>
        </p:spPr>
      </p:pic>
      <p:pic>
        <p:nvPicPr>
          <p:cNvPr id="6" name="图片 5"/>
          <p:cNvPicPr>
            <a:picLocks noChangeAspect="1"/>
          </p:cNvPicPr>
          <p:nvPr/>
        </p:nvPicPr>
        <p:blipFill>
          <a:blip r:embed="rId3"/>
          <a:stretch>
            <a:fillRect/>
          </a:stretch>
        </p:blipFill>
        <p:spPr>
          <a:xfrm>
            <a:off x="2125216" y="4378533"/>
            <a:ext cx="2258433" cy="360040"/>
          </a:xfrm>
          <a:prstGeom prst="rect">
            <a:avLst/>
          </a:prstGeom>
        </p:spPr>
      </p:pic>
      <p:pic>
        <p:nvPicPr>
          <p:cNvPr id="8" name="图片 7"/>
          <p:cNvPicPr>
            <a:picLocks noChangeAspect="1"/>
          </p:cNvPicPr>
          <p:nvPr/>
        </p:nvPicPr>
        <p:blipFill>
          <a:blip r:embed="rId4"/>
          <a:stretch>
            <a:fillRect/>
          </a:stretch>
        </p:blipFill>
        <p:spPr>
          <a:xfrm>
            <a:off x="3205336" y="4882589"/>
            <a:ext cx="5400601" cy="473164"/>
          </a:xfrm>
          <a:prstGeom prst="rect">
            <a:avLst/>
          </a:prstGeom>
        </p:spPr>
      </p:pic>
      <p:pic>
        <p:nvPicPr>
          <p:cNvPr id="10" name="图片 9"/>
          <p:cNvPicPr>
            <a:picLocks noChangeAspect="1"/>
          </p:cNvPicPr>
          <p:nvPr/>
        </p:nvPicPr>
        <p:blipFill>
          <a:blip r:embed="rId5"/>
          <a:stretch>
            <a:fillRect/>
          </a:stretch>
        </p:blipFill>
        <p:spPr>
          <a:xfrm>
            <a:off x="2341240" y="5674677"/>
            <a:ext cx="5073080" cy="504056"/>
          </a:xfrm>
          <a:prstGeom prst="rect">
            <a:avLst/>
          </a:prstGeom>
        </p:spPr>
      </p:pic>
      <p:sp>
        <p:nvSpPr>
          <p:cNvPr id="9"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条件随机场的预测算法</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2122839"/>
            <a:ext cx="8229600" cy="4922520"/>
          </a:xfrm>
        </p:spPr>
        <p:txBody>
          <a:bodyPr>
            <a:normAutofit/>
          </a:bodyPr>
          <a:lstStyle/>
          <a:p>
            <a:r>
              <a:rPr lang="zh-CN" altLang="en-US" dirty="0"/>
              <a:t>例：用维特比算法求给定输入序列（观测序列）</a:t>
            </a:r>
            <a:r>
              <a:rPr lang="en-US" altLang="zh-CN" dirty="0"/>
              <a:t>x</a:t>
            </a:r>
            <a:r>
              <a:rPr lang="zh-CN" altLang="en-US" dirty="0"/>
              <a:t>对于的最优输出序列（标记序列）</a:t>
            </a:r>
            <a:endParaRPr lang="en-US" altLang="zh-CN" dirty="0"/>
          </a:p>
          <a:p>
            <a:r>
              <a:rPr lang="en-US" altLang="zh-CN" dirty="0"/>
              <a:t> </a:t>
            </a:r>
            <a:r>
              <a:rPr lang="zh-CN" altLang="en-US" dirty="0"/>
              <a:t>利用维特比法求最优路径问题：</a:t>
            </a:r>
            <a:endParaRPr lang="en-US" altLang="zh-CN" dirty="0"/>
          </a:p>
          <a:p>
            <a:endParaRPr lang="en-US" altLang="zh-CN" dirty="0"/>
          </a:p>
          <a:p>
            <a:endParaRPr lang="en-US" altLang="zh-CN" dirty="0"/>
          </a:p>
          <a:p>
            <a:endParaRPr lang="en-US" altLang="zh-CN" dirty="0"/>
          </a:p>
        </p:txBody>
      </p:sp>
      <p:pic>
        <p:nvPicPr>
          <p:cNvPr id="9" name="图片 8"/>
          <p:cNvPicPr>
            <a:picLocks noChangeAspect="1"/>
          </p:cNvPicPr>
          <p:nvPr/>
        </p:nvPicPr>
        <p:blipFill>
          <a:blip r:embed="rId1"/>
          <a:stretch>
            <a:fillRect/>
          </a:stretch>
        </p:blipFill>
        <p:spPr>
          <a:xfrm>
            <a:off x="7783796" y="2548979"/>
            <a:ext cx="2191101" cy="432048"/>
          </a:xfrm>
          <a:prstGeom prst="rect">
            <a:avLst/>
          </a:prstGeom>
        </p:spPr>
      </p:pic>
      <p:pic>
        <p:nvPicPr>
          <p:cNvPr id="11" name="图片 10"/>
          <p:cNvPicPr>
            <a:picLocks noChangeAspect="1"/>
          </p:cNvPicPr>
          <p:nvPr/>
        </p:nvPicPr>
        <p:blipFill>
          <a:blip r:embed="rId2"/>
          <a:stretch>
            <a:fillRect/>
          </a:stretch>
        </p:blipFill>
        <p:spPr>
          <a:xfrm>
            <a:off x="7562646" y="3032956"/>
            <a:ext cx="3095011" cy="792088"/>
          </a:xfrm>
          <a:prstGeom prst="rect">
            <a:avLst/>
          </a:prstGeom>
        </p:spPr>
      </p:pic>
      <p:pic>
        <p:nvPicPr>
          <p:cNvPr id="12" name="图片 11"/>
          <p:cNvPicPr>
            <a:picLocks noChangeAspect="1"/>
          </p:cNvPicPr>
          <p:nvPr/>
        </p:nvPicPr>
        <p:blipFill>
          <a:blip r:embed="rId3"/>
          <a:stretch>
            <a:fillRect/>
          </a:stretch>
        </p:blipFill>
        <p:spPr>
          <a:xfrm>
            <a:off x="2341240" y="4067056"/>
            <a:ext cx="1584176" cy="372747"/>
          </a:xfrm>
          <a:prstGeom prst="rect">
            <a:avLst/>
          </a:prstGeom>
        </p:spPr>
      </p:pic>
      <p:pic>
        <p:nvPicPr>
          <p:cNvPr id="14" name="图片 13"/>
          <p:cNvPicPr>
            <a:picLocks noChangeAspect="1"/>
          </p:cNvPicPr>
          <p:nvPr/>
        </p:nvPicPr>
        <p:blipFill>
          <a:blip r:embed="rId4"/>
          <a:stretch>
            <a:fillRect/>
          </a:stretch>
        </p:blipFill>
        <p:spPr>
          <a:xfrm>
            <a:off x="4191094" y="4067056"/>
            <a:ext cx="6108265" cy="432048"/>
          </a:xfrm>
          <a:prstGeom prst="rect">
            <a:avLst/>
          </a:prstGeom>
        </p:spPr>
      </p:pic>
      <p:pic>
        <p:nvPicPr>
          <p:cNvPr id="15" name="图片 14"/>
          <p:cNvPicPr>
            <a:picLocks noChangeAspect="1"/>
          </p:cNvPicPr>
          <p:nvPr/>
        </p:nvPicPr>
        <p:blipFill>
          <a:blip r:embed="rId5"/>
          <a:stretch>
            <a:fillRect/>
          </a:stretch>
        </p:blipFill>
        <p:spPr>
          <a:xfrm>
            <a:off x="4191094" y="4666144"/>
            <a:ext cx="3905049" cy="360040"/>
          </a:xfrm>
          <a:prstGeom prst="rect">
            <a:avLst/>
          </a:prstGeom>
        </p:spPr>
      </p:pic>
      <p:pic>
        <p:nvPicPr>
          <p:cNvPr id="16" name="图片 15"/>
          <p:cNvPicPr>
            <a:picLocks noChangeAspect="1"/>
          </p:cNvPicPr>
          <p:nvPr/>
        </p:nvPicPr>
        <p:blipFill>
          <a:blip r:embed="rId6"/>
          <a:stretch>
            <a:fillRect/>
          </a:stretch>
        </p:blipFill>
        <p:spPr>
          <a:xfrm>
            <a:off x="2341240" y="4992664"/>
            <a:ext cx="1310546" cy="360040"/>
          </a:xfrm>
          <a:prstGeom prst="rect">
            <a:avLst/>
          </a:prstGeom>
        </p:spPr>
      </p:pic>
      <p:pic>
        <p:nvPicPr>
          <p:cNvPr id="17" name="图片 16"/>
          <p:cNvPicPr>
            <a:picLocks noChangeAspect="1"/>
          </p:cNvPicPr>
          <p:nvPr/>
        </p:nvPicPr>
        <p:blipFill>
          <a:blip r:embed="rId7"/>
          <a:stretch>
            <a:fillRect/>
          </a:stretch>
        </p:blipFill>
        <p:spPr>
          <a:xfrm>
            <a:off x="1981200" y="5568728"/>
            <a:ext cx="751388" cy="360040"/>
          </a:xfrm>
          <a:prstGeom prst="rect">
            <a:avLst/>
          </a:prstGeom>
        </p:spPr>
      </p:pic>
      <p:pic>
        <p:nvPicPr>
          <p:cNvPr id="18" name="图片 17"/>
          <p:cNvPicPr>
            <a:picLocks noChangeAspect="1"/>
          </p:cNvPicPr>
          <p:nvPr/>
        </p:nvPicPr>
        <p:blipFill>
          <a:blip r:embed="rId8"/>
          <a:stretch>
            <a:fillRect/>
          </a:stretch>
        </p:blipFill>
        <p:spPr>
          <a:xfrm>
            <a:off x="2843794" y="5352704"/>
            <a:ext cx="7813863" cy="1484784"/>
          </a:xfrm>
          <a:prstGeom prst="rect">
            <a:avLst/>
          </a:prstGeom>
        </p:spPr>
      </p:pic>
      <p:sp>
        <p:nvSpPr>
          <p:cNvPr id="13"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条件随机场的预测算法</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993885"/>
            <a:ext cx="8229600" cy="4922520"/>
          </a:xfrm>
        </p:spPr>
        <p:txBody>
          <a:bodyPr>
            <a:normAutofit/>
          </a:bodyPr>
          <a:lstStyle/>
          <a:p>
            <a:r>
              <a:rPr lang="zh-CN" altLang="en-US" dirty="0"/>
              <a:t> </a:t>
            </a:r>
            <a:endParaRPr lang="en-US" altLang="zh-CN" dirty="0"/>
          </a:p>
        </p:txBody>
      </p:sp>
      <p:pic>
        <p:nvPicPr>
          <p:cNvPr id="5" name="图片 4"/>
          <p:cNvPicPr>
            <a:picLocks noChangeAspect="1"/>
          </p:cNvPicPr>
          <p:nvPr/>
        </p:nvPicPr>
        <p:blipFill>
          <a:blip r:embed="rId1"/>
          <a:stretch>
            <a:fillRect/>
          </a:stretch>
        </p:blipFill>
        <p:spPr>
          <a:xfrm>
            <a:off x="1551384" y="2207525"/>
            <a:ext cx="660073" cy="360040"/>
          </a:xfrm>
          <a:prstGeom prst="rect">
            <a:avLst/>
          </a:prstGeom>
        </p:spPr>
      </p:pic>
      <p:pic>
        <p:nvPicPr>
          <p:cNvPr id="7" name="图片 6"/>
          <p:cNvPicPr>
            <a:picLocks noChangeAspect="1"/>
          </p:cNvPicPr>
          <p:nvPr/>
        </p:nvPicPr>
        <p:blipFill>
          <a:blip r:embed="rId2"/>
          <a:stretch>
            <a:fillRect/>
          </a:stretch>
        </p:blipFill>
        <p:spPr>
          <a:xfrm>
            <a:off x="2281186" y="2207525"/>
            <a:ext cx="8386814" cy="1440160"/>
          </a:xfrm>
          <a:prstGeom prst="rect">
            <a:avLst/>
          </a:prstGeom>
        </p:spPr>
      </p:pic>
      <p:pic>
        <p:nvPicPr>
          <p:cNvPr id="8" name="图片 7"/>
          <p:cNvPicPr>
            <a:picLocks noChangeAspect="1"/>
          </p:cNvPicPr>
          <p:nvPr/>
        </p:nvPicPr>
        <p:blipFill>
          <a:blip r:embed="rId3"/>
          <a:stretch>
            <a:fillRect/>
          </a:stretch>
        </p:blipFill>
        <p:spPr>
          <a:xfrm>
            <a:off x="1775520" y="3791701"/>
            <a:ext cx="1296144" cy="341840"/>
          </a:xfrm>
          <a:prstGeom prst="rect">
            <a:avLst/>
          </a:prstGeom>
        </p:spPr>
      </p:pic>
      <p:pic>
        <p:nvPicPr>
          <p:cNvPr id="13" name="图片 12"/>
          <p:cNvPicPr>
            <a:picLocks noChangeAspect="1"/>
          </p:cNvPicPr>
          <p:nvPr/>
        </p:nvPicPr>
        <p:blipFill>
          <a:blip r:embed="rId4"/>
          <a:stretch>
            <a:fillRect/>
          </a:stretch>
        </p:blipFill>
        <p:spPr>
          <a:xfrm>
            <a:off x="3791745" y="3802654"/>
            <a:ext cx="6172114" cy="576064"/>
          </a:xfrm>
          <a:prstGeom prst="rect">
            <a:avLst/>
          </a:prstGeom>
        </p:spPr>
      </p:pic>
      <p:pic>
        <p:nvPicPr>
          <p:cNvPr id="19" name="图片 18"/>
          <p:cNvPicPr>
            <a:picLocks noChangeAspect="1"/>
          </p:cNvPicPr>
          <p:nvPr/>
        </p:nvPicPr>
        <p:blipFill>
          <a:blip r:embed="rId5"/>
          <a:stretch>
            <a:fillRect/>
          </a:stretch>
        </p:blipFill>
        <p:spPr>
          <a:xfrm>
            <a:off x="3881595" y="4447629"/>
            <a:ext cx="2993787" cy="504056"/>
          </a:xfrm>
          <a:prstGeom prst="rect">
            <a:avLst/>
          </a:prstGeom>
        </p:spPr>
      </p:pic>
      <p:pic>
        <p:nvPicPr>
          <p:cNvPr id="20" name="图片 19"/>
          <p:cNvPicPr>
            <a:picLocks noChangeAspect="1"/>
          </p:cNvPicPr>
          <p:nvPr/>
        </p:nvPicPr>
        <p:blipFill>
          <a:blip r:embed="rId6"/>
          <a:stretch>
            <a:fillRect/>
          </a:stretch>
        </p:blipFill>
        <p:spPr>
          <a:xfrm>
            <a:off x="1775520" y="5124952"/>
            <a:ext cx="1296144" cy="317142"/>
          </a:xfrm>
          <a:prstGeom prst="rect">
            <a:avLst/>
          </a:prstGeom>
        </p:spPr>
      </p:pic>
      <p:pic>
        <p:nvPicPr>
          <p:cNvPr id="21" name="图片 20"/>
          <p:cNvPicPr>
            <a:picLocks noChangeAspect="1"/>
          </p:cNvPicPr>
          <p:nvPr/>
        </p:nvPicPr>
        <p:blipFill>
          <a:blip r:embed="rId7"/>
          <a:stretch>
            <a:fillRect/>
          </a:stretch>
        </p:blipFill>
        <p:spPr>
          <a:xfrm>
            <a:off x="3791745" y="5124952"/>
            <a:ext cx="3083637" cy="1008112"/>
          </a:xfrm>
          <a:prstGeom prst="rect">
            <a:avLst/>
          </a:prstGeom>
        </p:spPr>
      </p:pic>
      <p:pic>
        <p:nvPicPr>
          <p:cNvPr id="23" name="图片 22"/>
          <p:cNvPicPr>
            <a:picLocks noChangeAspect="1"/>
          </p:cNvPicPr>
          <p:nvPr/>
        </p:nvPicPr>
        <p:blipFill>
          <a:blip r:embed="rId8"/>
          <a:stretch>
            <a:fillRect/>
          </a:stretch>
        </p:blipFill>
        <p:spPr>
          <a:xfrm>
            <a:off x="1991544" y="6349088"/>
            <a:ext cx="2088233" cy="376824"/>
          </a:xfrm>
          <a:prstGeom prst="rect">
            <a:avLst/>
          </a:prstGeom>
        </p:spPr>
      </p:pic>
      <p:pic>
        <p:nvPicPr>
          <p:cNvPr id="24" name="图片 23"/>
          <p:cNvPicPr>
            <a:picLocks noChangeAspect="1"/>
          </p:cNvPicPr>
          <p:nvPr/>
        </p:nvPicPr>
        <p:blipFill>
          <a:blip r:embed="rId9"/>
          <a:stretch>
            <a:fillRect/>
          </a:stretch>
        </p:blipFill>
        <p:spPr>
          <a:xfrm>
            <a:off x="4223792" y="6277080"/>
            <a:ext cx="3616402" cy="432048"/>
          </a:xfrm>
          <a:prstGeom prst="rect">
            <a:avLst/>
          </a:prstGeom>
        </p:spPr>
      </p:pic>
      <p:sp>
        <p:nvSpPr>
          <p:cNvPr id="14" name="标题 1"/>
          <p:cNvSpPr txBox="1"/>
          <p:nvPr/>
        </p:nvSpPr>
        <p:spPr>
          <a:xfrm>
            <a:off x="340489" y="11455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条件随机场的预测算法</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基于二维条件随机场的视频分割</a:t>
            </a:r>
            <a:endParaRPr kumimoji="1" lang="zh-CN" altLang="en-US" dirty="0"/>
          </a:p>
        </p:txBody>
      </p:sp>
      <p:sp>
        <p:nvSpPr>
          <p:cNvPr id="5" name="内容占位符 4"/>
          <p:cNvSpPr>
            <a:spLocks noGrp="1"/>
          </p:cNvSpPr>
          <p:nvPr>
            <p:ph idx="1"/>
          </p:nvPr>
        </p:nvSpPr>
        <p:spPr/>
        <p:txBody>
          <a:bodyPr/>
          <a:lstStyle/>
          <a:p>
            <a:r>
              <a:rPr kumimoji="1" lang="zh-CN" altLang="en-US" dirty="0"/>
              <a:t> </a:t>
            </a:r>
            <a:endParaRPr kumimoji="1" lang="zh-CN" altLang="en-US" dirty="0"/>
          </a:p>
        </p:txBody>
      </p:sp>
      <p:pic>
        <p:nvPicPr>
          <p:cNvPr id="6" name="图片 5"/>
          <p:cNvPicPr>
            <a:picLocks noChangeAspect="1"/>
          </p:cNvPicPr>
          <p:nvPr/>
        </p:nvPicPr>
        <p:blipFill>
          <a:blip r:embed="rId1"/>
          <a:stretch>
            <a:fillRect/>
          </a:stretch>
        </p:blipFill>
        <p:spPr>
          <a:xfrm>
            <a:off x="1536834" y="2780929"/>
            <a:ext cx="4968552" cy="2538115"/>
          </a:xfrm>
          <a:prstGeom prst="rect">
            <a:avLst/>
          </a:prstGeom>
        </p:spPr>
      </p:pic>
      <p:pic>
        <p:nvPicPr>
          <p:cNvPr id="7" name="图片 6"/>
          <p:cNvPicPr>
            <a:picLocks noChangeAspect="1"/>
          </p:cNvPicPr>
          <p:nvPr/>
        </p:nvPicPr>
        <p:blipFill>
          <a:blip r:embed="rId2"/>
          <a:stretch>
            <a:fillRect/>
          </a:stretch>
        </p:blipFill>
        <p:spPr>
          <a:xfrm>
            <a:off x="6888088" y="2420889"/>
            <a:ext cx="3168352" cy="3718723"/>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基于二维条件随机场的视频分割</a:t>
            </a:r>
            <a:endParaRPr kumimoji="1" lang="zh-CN" altLang="en-US" dirty="0"/>
          </a:p>
        </p:txBody>
      </p:sp>
      <p:sp>
        <p:nvSpPr>
          <p:cNvPr id="5" name="内容占位符 4"/>
          <p:cNvSpPr>
            <a:spLocks noGrp="1"/>
          </p:cNvSpPr>
          <p:nvPr>
            <p:ph idx="1"/>
          </p:nvPr>
        </p:nvSpPr>
        <p:spPr>
          <a:xfrm>
            <a:off x="1991544" y="2132856"/>
            <a:ext cx="8229600" cy="4389120"/>
          </a:xfrm>
        </p:spPr>
        <p:txBody>
          <a:bodyPr/>
          <a:lstStyle/>
          <a:p>
            <a:r>
              <a:rPr kumimoji="1" lang="zh-CN" altLang="en-US" dirty="0"/>
              <a:t> 标签：</a:t>
            </a:r>
            <a:endParaRPr kumimoji="1" lang="en-US" altLang="zh-CN" dirty="0"/>
          </a:p>
          <a:p>
            <a:r>
              <a:rPr kumimoji="1" lang="zh-CN" altLang="en-US" dirty="0"/>
              <a:t> 二维条件随机场模型：</a:t>
            </a:r>
            <a:endParaRPr kumimoji="1" lang="zh-CN" altLang="en-US" dirty="0"/>
          </a:p>
        </p:txBody>
      </p:sp>
      <p:pic>
        <p:nvPicPr>
          <p:cNvPr id="3" name="图片 2"/>
          <p:cNvPicPr>
            <a:picLocks noChangeAspect="1"/>
          </p:cNvPicPr>
          <p:nvPr/>
        </p:nvPicPr>
        <p:blipFill>
          <a:blip r:embed="rId1"/>
          <a:stretch>
            <a:fillRect/>
          </a:stretch>
        </p:blipFill>
        <p:spPr>
          <a:xfrm>
            <a:off x="3647728" y="2132856"/>
            <a:ext cx="1320146" cy="432048"/>
          </a:xfrm>
          <a:prstGeom prst="rect">
            <a:avLst/>
          </a:prstGeom>
        </p:spPr>
      </p:pic>
      <p:pic>
        <p:nvPicPr>
          <p:cNvPr id="4" name="图片 3"/>
          <p:cNvPicPr>
            <a:picLocks noChangeAspect="1"/>
          </p:cNvPicPr>
          <p:nvPr/>
        </p:nvPicPr>
        <p:blipFill>
          <a:blip r:embed="rId2"/>
          <a:stretch>
            <a:fillRect/>
          </a:stretch>
        </p:blipFill>
        <p:spPr>
          <a:xfrm>
            <a:off x="3215680" y="3140968"/>
            <a:ext cx="5438216" cy="1656184"/>
          </a:xfrm>
          <a:prstGeom prst="rect">
            <a:avLst/>
          </a:prstGeom>
        </p:spPr>
      </p:pic>
      <p:pic>
        <p:nvPicPr>
          <p:cNvPr id="8" name="图片 7"/>
          <p:cNvPicPr>
            <a:picLocks noChangeAspect="1"/>
          </p:cNvPicPr>
          <p:nvPr/>
        </p:nvPicPr>
        <p:blipFill>
          <a:blip r:embed="rId3"/>
          <a:stretch>
            <a:fillRect/>
          </a:stretch>
        </p:blipFill>
        <p:spPr>
          <a:xfrm>
            <a:off x="5303913" y="5013176"/>
            <a:ext cx="4241023" cy="1512168"/>
          </a:xfrm>
          <a:prstGeom prst="rect">
            <a:avLst/>
          </a:prstGeom>
        </p:spPr>
      </p:pic>
      <p:pic>
        <p:nvPicPr>
          <p:cNvPr id="9" name="图片 8"/>
          <p:cNvPicPr>
            <a:picLocks noChangeAspect="1"/>
          </p:cNvPicPr>
          <p:nvPr/>
        </p:nvPicPr>
        <p:blipFill>
          <a:blip r:embed="rId4"/>
          <a:stretch>
            <a:fillRect/>
          </a:stretch>
        </p:blipFill>
        <p:spPr>
          <a:xfrm>
            <a:off x="2207568" y="5445224"/>
            <a:ext cx="2625522" cy="4320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概率无向图模型</a:t>
            </a:r>
            <a:endParaRPr lang="zh-CN" altLang="en-US" dirty="0"/>
          </a:p>
        </p:txBody>
      </p:sp>
      <p:sp>
        <p:nvSpPr>
          <p:cNvPr id="3" name="内容占位符 2"/>
          <p:cNvSpPr>
            <a:spLocks noGrp="1"/>
          </p:cNvSpPr>
          <p:nvPr>
            <p:ph idx="1"/>
          </p:nvPr>
        </p:nvSpPr>
        <p:spPr/>
        <p:txBody>
          <a:bodyPr/>
          <a:lstStyle/>
          <a:p>
            <a:r>
              <a:rPr lang="zh-CN" altLang="en-US" dirty="0"/>
              <a:t>概念：</a:t>
            </a:r>
            <a:endParaRPr lang="en-US" altLang="zh-CN" dirty="0"/>
          </a:p>
          <a:p>
            <a:pPr lvl="1"/>
            <a:r>
              <a:rPr lang="zh-CN" altLang="en-US" dirty="0"/>
              <a:t>概率无向图模型</a:t>
            </a:r>
            <a:r>
              <a:rPr lang="en-US" altLang="zh-CN" dirty="0"/>
              <a:t>(probabilistic undirected graphical model)</a:t>
            </a:r>
            <a:endParaRPr lang="en-US" altLang="zh-CN" dirty="0"/>
          </a:p>
          <a:p>
            <a:pPr lvl="1"/>
            <a:r>
              <a:rPr lang="zh-CN" altLang="en-US" dirty="0"/>
              <a:t>马尔可夫随机场</a:t>
            </a:r>
            <a:r>
              <a:rPr lang="en-US" altLang="zh-CN" dirty="0"/>
              <a:t>(Markov random field)</a:t>
            </a:r>
            <a:endParaRPr lang="en-US" altLang="zh-CN" dirty="0"/>
          </a:p>
          <a:p>
            <a:pPr lvl="1"/>
            <a:r>
              <a:rPr lang="zh-CN" altLang="en-US" dirty="0"/>
              <a:t>可以由无向图表示的联合概率分布。</a:t>
            </a:r>
            <a:endParaRPr lang="en-US" altLang="zh-CN"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基于二维条件随机场的视频分割</a:t>
            </a:r>
            <a:endParaRPr kumimoji="1" lang="zh-CN" altLang="en-US" dirty="0"/>
          </a:p>
        </p:txBody>
      </p:sp>
      <p:sp>
        <p:nvSpPr>
          <p:cNvPr id="5" name="内容占位符 4"/>
          <p:cNvSpPr>
            <a:spLocks noGrp="1"/>
          </p:cNvSpPr>
          <p:nvPr>
            <p:ph idx="1"/>
          </p:nvPr>
        </p:nvSpPr>
        <p:spPr>
          <a:xfrm>
            <a:off x="1991544" y="2132856"/>
            <a:ext cx="8229600" cy="4389120"/>
          </a:xfrm>
        </p:spPr>
        <p:txBody>
          <a:bodyPr/>
          <a:lstStyle/>
          <a:p>
            <a:r>
              <a:rPr kumimoji="1" lang="zh-CN" altLang="en-US" dirty="0"/>
              <a:t>  </a:t>
            </a:r>
            <a:endParaRPr kumimoji="1" lang="zh-CN" altLang="en-US" dirty="0"/>
          </a:p>
        </p:txBody>
      </p:sp>
      <p:pic>
        <p:nvPicPr>
          <p:cNvPr id="6" name="图片 5"/>
          <p:cNvPicPr>
            <a:picLocks noChangeAspect="1"/>
          </p:cNvPicPr>
          <p:nvPr/>
        </p:nvPicPr>
        <p:blipFill>
          <a:blip r:embed="rId1"/>
          <a:stretch>
            <a:fillRect/>
          </a:stretch>
        </p:blipFill>
        <p:spPr>
          <a:xfrm>
            <a:off x="3719736" y="2204864"/>
            <a:ext cx="3537784" cy="1800200"/>
          </a:xfrm>
          <a:prstGeom prst="rect">
            <a:avLst/>
          </a:prstGeom>
        </p:spPr>
      </p:pic>
      <p:pic>
        <p:nvPicPr>
          <p:cNvPr id="7" name="图片 6"/>
          <p:cNvPicPr>
            <a:picLocks noChangeAspect="1"/>
          </p:cNvPicPr>
          <p:nvPr/>
        </p:nvPicPr>
        <p:blipFill>
          <a:blip r:embed="rId2"/>
          <a:stretch>
            <a:fillRect/>
          </a:stretch>
        </p:blipFill>
        <p:spPr>
          <a:xfrm>
            <a:off x="3647729" y="4221088"/>
            <a:ext cx="3911577" cy="187220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基于二维条件随机场的视频分割</a:t>
            </a:r>
            <a:endParaRPr kumimoji="1" lang="zh-CN" altLang="en-US" dirty="0"/>
          </a:p>
        </p:txBody>
      </p:sp>
      <p:pic>
        <p:nvPicPr>
          <p:cNvPr id="3" name="图片 2"/>
          <p:cNvPicPr>
            <a:picLocks noChangeAspect="1"/>
          </p:cNvPicPr>
          <p:nvPr/>
        </p:nvPicPr>
        <p:blipFill>
          <a:blip r:embed="rId1"/>
          <a:stretch>
            <a:fillRect/>
          </a:stretch>
        </p:blipFill>
        <p:spPr>
          <a:xfrm>
            <a:off x="2790725" y="2138718"/>
            <a:ext cx="6610550" cy="463665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模型关联</a:t>
            </a:r>
            <a:endParaRPr lang="zh-CN" altLang="en-US" dirty="0"/>
          </a:p>
        </p:txBody>
      </p:sp>
      <p:pic>
        <p:nvPicPr>
          <p:cNvPr id="3074" name="Picture 2" descr="http://img5.imgtn.bdimg.com/it/u=2633132109,4101141786&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5520" y="2345396"/>
            <a:ext cx="8309392" cy="3816424"/>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71864" y="2492344"/>
            <a:ext cx="8229600" cy="4389120"/>
          </a:xfrm>
        </p:spPr>
        <p:txBody>
          <a:bodyPr>
            <a:normAutofit/>
          </a:bodyPr>
          <a:lstStyle/>
          <a:p>
            <a:r>
              <a:rPr lang="en-US" altLang="zh-CN" sz="3600" dirty="0">
                <a:solidFill>
                  <a:srgbClr val="FF0000"/>
                </a:solidFill>
              </a:rPr>
              <a:t>END</a:t>
            </a:r>
            <a:endParaRPr lang="en-US" altLang="zh-CN" sz="3600" dirty="0">
              <a:solidFill>
                <a:srgbClr val="FF0000"/>
              </a:solidFill>
            </a:endParaRPr>
          </a:p>
          <a:p>
            <a:endParaRPr lang="en-US" altLang="zh-CN" sz="3600" dirty="0">
              <a:solidFill>
                <a:srgbClr val="FF0000"/>
              </a:solidFill>
            </a:endParaRPr>
          </a:p>
          <a:p>
            <a:r>
              <a:rPr lang="en-US" altLang="zh-CN" sz="3600" dirty="0">
                <a:solidFill>
                  <a:srgbClr val="FF0000"/>
                </a:solidFill>
              </a:rPr>
              <a:t>Q&amp;R</a:t>
            </a:r>
            <a:endParaRPr lang="zh-CN" altLang="en-US" sz="36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模型定义</a:t>
            </a:r>
            <a:endParaRPr lang="zh-CN" altLang="en-US" dirty="0"/>
          </a:p>
        </p:txBody>
      </p:sp>
      <p:sp>
        <p:nvSpPr>
          <p:cNvPr id="3" name="内容占位符 2"/>
          <p:cNvSpPr>
            <a:spLocks noGrp="1"/>
          </p:cNvSpPr>
          <p:nvPr>
            <p:ph idx="1"/>
          </p:nvPr>
        </p:nvSpPr>
        <p:spPr>
          <a:xfrm>
            <a:off x="1811524" y="2192377"/>
            <a:ext cx="8568952" cy="4389120"/>
          </a:xfrm>
        </p:spPr>
        <p:txBody>
          <a:bodyPr>
            <a:normAutofit fontScale="92500"/>
          </a:bodyPr>
          <a:lstStyle/>
          <a:p>
            <a:r>
              <a:rPr lang="en-US" altLang="zh-CN" dirty="0"/>
              <a:t>Graph</a:t>
            </a:r>
            <a:endParaRPr lang="en-US" altLang="zh-CN" dirty="0"/>
          </a:p>
          <a:p>
            <a:r>
              <a:rPr lang="en-US" altLang="zh-CN" dirty="0"/>
              <a:t>Node</a:t>
            </a:r>
            <a:endParaRPr lang="en-US" altLang="zh-CN" dirty="0"/>
          </a:p>
          <a:p>
            <a:r>
              <a:rPr lang="en-US" altLang="zh-CN" dirty="0"/>
              <a:t>Edge</a:t>
            </a:r>
            <a:endParaRPr lang="en-US" altLang="zh-CN" dirty="0"/>
          </a:p>
          <a:p>
            <a:r>
              <a:rPr lang="en-US" altLang="zh-CN" dirty="0"/>
              <a:t> v,  </a:t>
            </a:r>
            <a:r>
              <a:rPr lang="zh-CN" altLang="en-US" dirty="0"/>
              <a:t>集合</a:t>
            </a:r>
            <a:r>
              <a:rPr lang="en-US" altLang="zh-CN" dirty="0"/>
              <a:t>V</a:t>
            </a:r>
            <a:endParaRPr lang="en-US" altLang="zh-CN" dirty="0"/>
          </a:p>
          <a:p>
            <a:r>
              <a:rPr lang="en-US" altLang="zh-CN" dirty="0"/>
              <a:t> e</a:t>
            </a:r>
            <a:r>
              <a:rPr lang="zh-CN" altLang="en-US" dirty="0"/>
              <a:t>，集合</a:t>
            </a:r>
            <a:r>
              <a:rPr lang="en-US" altLang="zh-CN" dirty="0"/>
              <a:t>E</a:t>
            </a:r>
            <a:endParaRPr lang="en-US" altLang="zh-CN" dirty="0"/>
          </a:p>
          <a:p>
            <a:r>
              <a:rPr lang="en-US" altLang="zh-CN" dirty="0"/>
              <a:t>G=</a:t>
            </a:r>
            <a:r>
              <a:rPr lang="zh-CN" altLang="en-US" dirty="0"/>
              <a:t>（</a:t>
            </a:r>
            <a:r>
              <a:rPr lang="en-US" altLang="zh-CN" dirty="0"/>
              <a:t>V</a:t>
            </a:r>
            <a:r>
              <a:rPr lang="zh-CN" altLang="en-US" dirty="0"/>
              <a:t>，</a:t>
            </a:r>
            <a:r>
              <a:rPr lang="en-US" altLang="zh-CN" dirty="0"/>
              <a:t>E</a:t>
            </a:r>
            <a:r>
              <a:rPr lang="zh-CN" altLang="en-US" dirty="0"/>
              <a:t>）</a:t>
            </a:r>
            <a:endParaRPr lang="en-US" altLang="zh-CN" dirty="0"/>
          </a:p>
          <a:p>
            <a:r>
              <a:rPr lang="en-US" altLang="zh-CN" dirty="0"/>
              <a:t> </a:t>
            </a:r>
            <a:r>
              <a:rPr lang="zh-CN" altLang="en-US" dirty="0"/>
              <a:t>结点</a:t>
            </a:r>
            <a:r>
              <a:rPr lang="en-US" altLang="zh-CN" dirty="0"/>
              <a:t>v</a:t>
            </a:r>
            <a:r>
              <a:rPr lang="zh-CN" altLang="en-US" dirty="0"/>
              <a:t>，随机变量</a:t>
            </a:r>
            <a:r>
              <a:rPr lang="en-US" altLang="zh-CN" dirty="0" err="1"/>
              <a:t>Y</a:t>
            </a:r>
            <a:r>
              <a:rPr lang="en-US" altLang="zh-CN" baseline="-25000" dirty="0" err="1"/>
              <a:t>v</a:t>
            </a:r>
            <a:r>
              <a:rPr lang="zh-CN" altLang="en-US" dirty="0"/>
              <a:t>；边</a:t>
            </a:r>
            <a:r>
              <a:rPr lang="en-US" altLang="zh-CN" dirty="0"/>
              <a:t>e</a:t>
            </a:r>
            <a:r>
              <a:rPr lang="zh-CN" altLang="en-US" dirty="0"/>
              <a:t>，随机变量间的概率依赖关系</a:t>
            </a:r>
            <a:endParaRPr lang="en-US" altLang="zh-CN" dirty="0"/>
          </a:p>
          <a:p>
            <a:r>
              <a:rPr lang="zh-CN" altLang="en-US" dirty="0"/>
              <a:t>概率图模型</a:t>
            </a:r>
            <a:r>
              <a:rPr lang="en-US" altLang="zh-CN" dirty="0"/>
              <a:t>(Probabilistic graphical model): </a:t>
            </a:r>
            <a:r>
              <a:rPr lang="zh-CN" altLang="en-US" dirty="0"/>
              <a:t>用图表示的概率分布。</a:t>
            </a:r>
            <a:r>
              <a:rPr lang="en-US" altLang="zh-CN" dirty="0"/>
              <a:t> </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模型定义</a:t>
            </a:r>
            <a:endParaRPr lang="zh-CN" altLang="en-US" dirty="0"/>
          </a:p>
        </p:txBody>
      </p:sp>
      <p:sp>
        <p:nvSpPr>
          <p:cNvPr id="3" name="内容占位符 2"/>
          <p:cNvSpPr>
            <a:spLocks noGrp="1"/>
          </p:cNvSpPr>
          <p:nvPr>
            <p:ph idx="1"/>
          </p:nvPr>
        </p:nvSpPr>
        <p:spPr/>
        <p:txBody>
          <a:bodyPr/>
          <a:lstStyle/>
          <a:p>
            <a:r>
              <a:rPr lang="zh-CN" altLang="en-US" dirty="0"/>
              <a:t>定义：</a:t>
            </a:r>
            <a:endParaRPr lang="en-US" altLang="zh-CN" dirty="0"/>
          </a:p>
          <a:p>
            <a:r>
              <a:rPr lang="zh-CN" altLang="en-US" dirty="0"/>
              <a:t>给定一个联合概率分布</a:t>
            </a:r>
            <a:r>
              <a:rPr lang="en-US" altLang="zh-CN" dirty="0"/>
              <a:t>P(Y)</a:t>
            </a:r>
            <a:r>
              <a:rPr lang="zh-CN" altLang="en-US" dirty="0"/>
              <a:t>和表示它的无向图</a:t>
            </a:r>
            <a:r>
              <a:rPr lang="en-US" altLang="zh-CN" dirty="0"/>
              <a:t>G</a:t>
            </a:r>
            <a:r>
              <a:rPr lang="zh-CN" altLang="en-US" dirty="0"/>
              <a:t>，</a:t>
            </a:r>
            <a:endParaRPr lang="en-US" altLang="zh-CN" dirty="0"/>
          </a:p>
          <a:p>
            <a:r>
              <a:rPr lang="zh-CN" altLang="en-US" dirty="0"/>
              <a:t>定义无向图表示的随机变量之间存在的</a:t>
            </a:r>
            <a:endParaRPr lang="en-US" altLang="zh-CN" dirty="0"/>
          </a:p>
          <a:p>
            <a:pPr lvl="1"/>
            <a:r>
              <a:rPr lang="zh-CN" altLang="en-US" dirty="0"/>
              <a:t>成对马尔可夫性</a:t>
            </a:r>
            <a:r>
              <a:rPr lang="en-US" altLang="zh-CN" dirty="0"/>
              <a:t>(pairwise Markov property)</a:t>
            </a:r>
            <a:endParaRPr lang="en-US" altLang="zh-CN" dirty="0"/>
          </a:p>
          <a:p>
            <a:pPr lvl="1"/>
            <a:r>
              <a:rPr lang="zh-CN" altLang="en-US" dirty="0"/>
              <a:t>局部马尔可夫性</a:t>
            </a:r>
            <a:r>
              <a:rPr lang="en-US" altLang="zh-CN" dirty="0"/>
              <a:t>( local Markov properly)</a:t>
            </a:r>
            <a:endParaRPr lang="en-US" altLang="zh-CN" dirty="0"/>
          </a:p>
          <a:p>
            <a:pPr lvl="1"/>
            <a:r>
              <a:rPr lang="zh-CN" altLang="en-US" dirty="0"/>
              <a:t>全局马尔可夫性</a:t>
            </a:r>
            <a:r>
              <a:rPr lang="en-US" altLang="zh-CN" dirty="0"/>
              <a:t>(global Markov property)</a:t>
            </a:r>
            <a:endParaRPr lang="en-US" altLang="zh-CN" dirty="0"/>
          </a:p>
          <a:p>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模型定义</a:t>
            </a:r>
            <a:endParaRPr lang="zh-CN" altLang="en-US" dirty="0"/>
          </a:p>
        </p:txBody>
      </p:sp>
      <p:sp>
        <p:nvSpPr>
          <p:cNvPr id="3" name="内容占位符 2"/>
          <p:cNvSpPr>
            <a:spLocks noGrp="1"/>
          </p:cNvSpPr>
          <p:nvPr>
            <p:ph idx="1"/>
          </p:nvPr>
        </p:nvSpPr>
        <p:spPr/>
        <p:txBody>
          <a:bodyPr/>
          <a:lstStyle/>
          <a:p>
            <a:r>
              <a:rPr lang="zh-CN" altLang="en-US" dirty="0"/>
              <a:t>成对马尔可夫性</a:t>
            </a:r>
            <a:r>
              <a:rPr lang="en-US" altLang="zh-CN" dirty="0"/>
              <a:t>(Pairwise Markov property)</a:t>
            </a:r>
            <a:endParaRPr lang="en-US" altLang="zh-CN" dirty="0"/>
          </a:p>
          <a:p>
            <a:pPr lvl="1"/>
            <a:r>
              <a:rPr lang="zh-CN" altLang="en-US" dirty="0"/>
              <a:t>设</a:t>
            </a:r>
            <a:r>
              <a:rPr lang="en-US" altLang="zh-CN" dirty="0"/>
              <a:t>u</a:t>
            </a:r>
            <a:r>
              <a:rPr lang="zh-CN" altLang="en-US" dirty="0"/>
              <a:t>和</a:t>
            </a:r>
            <a:r>
              <a:rPr lang="en-US" altLang="zh-CN" dirty="0"/>
              <a:t>v</a:t>
            </a:r>
            <a:r>
              <a:rPr lang="zh-CN" altLang="en-US" dirty="0"/>
              <a:t>是无向图</a:t>
            </a:r>
            <a:r>
              <a:rPr lang="en-US" altLang="zh-CN" dirty="0"/>
              <a:t>G</a:t>
            </a:r>
            <a:r>
              <a:rPr lang="zh-CN" altLang="en-US" dirty="0"/>
              <a:t>中任意两个没有边连接的结点，结点</a:t>
            </a:r>
            <a:r>
              <a:rPr lang="en-US" altLang="zh-CN" dirty="0"/>
              <a:t>u</a:t>
            </a:r>
            <a:r>
              <a:rPr lang="zh-CN" altLang="en-US" dirty="0"/>
              <a:t>和</a:t>
            </a:r>
            <a:r>
              <a:rPr lang="en-US" altLang="zh-CN" dirty="0"/>
              <a:t>v</a:t>
            </a:r>
            <a:r>
              <a:rPr lang="zh-CN" altLang="en-US" dirty="0"/>
              <a:t>分别对应随机变量</a:t>
            </a:r>
            <a:r>
              <a:rPr lang="en-US" altLang="zh-CN" dirty="0"/>
              <a:t>Yu</a:t>
            </a:r>
            <a:r>
              <a:rPr lang="zh-CN" altLang="en-US" dirty="0"/>
              <a:t>和</a:t>
            </a:r>
            <a:r>
              <a:rPr lang="en-US" altLang="zh-CN" dirty="0" err="1"/>
              <a:t>Yv</a:t>
            </a:r>
            <a:r>
              <a:rPr lang="zh-CN" altLang="en-US" dirty="0"/>
              <a:t>，</a:t>
            </a:r>
            <a:endParaRPr lang="en-US" altLang="zh-CN" dirty="0"/>
          </a:p>
          <a:p>
            <a:pPr lvl="1"/>
            <a:r>
              <a:rPr lang="zh-CN" altLang="en-US" dirty="0"/>
              <a:t>其他所有结点为</a:t>
            </a:r>
            <a:r>
              <a:rPr lang="en-US" altLang="zh-CN" dirty="0"/>
              <a:t>O</a:t>
            </a:r>
            <a:r>
              <a:rPr lang="zh-CN" altLang="en-US" dirty="0"/>
              <a:t>，对应的随机变量组是</a:t>
            </a:r>
            <a:r>
              <a:rPr lang="en-US" altLang="zh-CN" dirty="0"/>
              <a:t>Y0</a:t>
            </a:r>
            <a:endParaRPr lang="en-US" altLang="zh-CN" dirty="0"/>
          </a:p>
          <a:p>
            <a:pPr lvl="1"/>
            <a:r>
              <a:rPr lang="zh-CN" altLang="en-US" dirty="0"/>
              <a:t>给定随机变量组</a:t>
            </a:r>
            <a:r>
              <a:rPr lang="en-US" altLang="zh-CN" dirty="0"/>
              <a:t>Y0</a:t>
            </a:r>
            <a:r>
              <a:rPr lang="zh-CN" altLang="en-US" dirty="0"/>
              <a:t>的条件下随机变量</a:t>
            </a:r>
            <a:r>
              <a:rPr lang="en-US" altLang="zh-CN" dirty="0" err="1"/>
              <a:t>Yu</a:t>
            </a:r>
            <a:r>
              <a:rPr lang="zh-CN" altLang="en-US" dirty="0"/>
              <a:t>和</a:t>
            </a:r>
            <a:r>
              <a:rPr lang="en-US" altLang="zh-CN" dirty="0" err="1"/>
              <a:t>Yv</a:t>
            </a:r>
            <a:r>
              <a:rPr lang="zh-CN" altLang="en-US" dirty="0"/>
              <a:t>是条件独立的</a:t>
            </a:r>
            <a:endParaRPr lang="en-US" altLang="zh-CN" dirty="0"/>
          </a:p>
        </p:txBody>
      </p:sp>
      <p:pic>
        <p:nvPicPr>
          <p:cNvPr id="4098" name="Picture 2" descr="http://img4.imgtn.bdimg.com/it/u=3835603808,1023468234&amp;fm=21&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4032" y="4449793"/>
            <a:ext cx="3924300" cy="2095501"/>
          </a:xfrm>
          <a:prstGeom prst="rect">
            <a:avLst/>
          </a:prstGeom>
          <a:noFill/>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5037356"/>
            <a:ext cx="4199391" cy="367923"/>
          </a:xfrm>
          <a:prstGeom prst="rect">
            <a:avLst/>
          </a:prstGeom>
          <a:noFill/>
          <a:ln>
            <a:noFill/>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4884</Words>
  <Application>WPS 演示</Application>
  <PresentationFormat>Widescreen</PresentationFormat>
  <Paragraphs>488</Paragraphs>
  <Slides>63</Slides>
  <Notes>63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63</vt:i4>
      </vt:variant>
    </vt:vector>
  </HeadingPairs>
  <TitlesOfParts>
    <vt:vector size="74" baseType="lpstr">
      <vt:lpstr>Arial</vt:lpstr>
      <vt:lpstr>宋体</vt:lpstr>
      <vt:lpstr>Wingdings</vt:lpstr>
      <vt:lpstr>DengXian</vt:lpstr>
      <vt:lpstr>Calibri</vt:lpstr>
      <vt:lpstr>等线</vt:lpstr>
      <vt:lpstr>微软雅黑</vt:lpstr>
      <vt:lpstr>Arial Unicode MS</vt:lpstr>
      <vt:lpstr>等线 Light</vt:lpstr>
      <vt:lpstr>Calibri Light</vt:lpstr>
      <vt:lpstr>Office Theme</vt:lpstr>
      <vt:lpstr>PowerPoint 演示文稿</vt:lpstr>
      <vt:lpstr>混合高斯模型和HMM</vt:lpstr>
      <vt:lpstr>PowerPoint 演示文稿</vt:lpstr>
      <vt:lpstr>HMM到条件随机场</vt:lpstr>
      <vt:lpstr>PowerPoint 演示文稿</vt:lpstr>
      <vt:lpstr>概率无向图模型</vt:lpstr>
      <vt:lpstr>模型定义</vt:lpstr>
      <vt:lpstr>模型定义</vt:lpstr>
      <vt:lpstr>模型定义</vt:lpstr>
      <vt:lpstr>模型定义</vt:lpstr>
      <vt:lpstr>模型定义</vt:lpstr>
      <vt:lpstr>模型定义</vt:lpstr>
      <vt:lpstr>概率无向图模型的因子分解</vt:lpstr>
      <vt:lpstr>概率无向图模型的因子分解</vt:lpstr>
      <vt:lpstr>概率无向图模型的因子分解</vt:lpstr>
      <vt:lpstr>条件随机场的定义与形式</vt:lpstr>
      <vt:lpstr>条件随机场的定义与形式</vt:lpstr>
      <vt:lpstr>条件随机场的定义与形式</vt:lpstr>
      <vt:lpstr>条件随机场的定义与形式</vt:lpstr>
      <vt:lpstr>条件随机场的定义与形式</vt:lpstr>
      <vt:lpstr>条件随机场的参数化形式</vt:lpstr>
      <vt:lpstr>条件随机场的参数化形式</vt:lpstr>
      <vt:lpstr>条件随机场的参数化形式</vt:lpstr>
      <vt:lpstr>条件随机场的简化形式 </vt:lpstr>
      <vt:lpstr>条件随机场的简化形式 </vt:lpstr>
      <vt:lpstr>条件随机场的简化形式 </vt:lpstr>
      <vt:lpstr>条件随机场的矩阵形式</vt:lpstr>
      <vt:lpstr>条件随机场的矩阵形式</vt:lpstr>
      <vt:lpstr>PowerPoint 演示文稿</vt:lpstr>
      <vt:lpstr>PowerPoint 演示文稿</vt:lpstr>
      <vt:lpstr>条件随机场的概率计算问题</vt:lpstr>
      <vt:lpstr>条件随机场的概率计算问题</vt:lpstr>
      <vt:lpstr>条件随机场的概率计算问题</vt:lpstr>
      <vt:lpstr>条件随机场的概率计算问题</vt:lpstr>
      <vt:lpstr>条件随机场的概率计算问题</vt:lpstr>
      <vt:lpstr>条件随机场的概率计算问题</vt:lpstr>
      <vt:lpstr>条件随机场的学习算法</vt:lpstr>
      <vt:lpstr>条件随机场的学习算法</vt:lpstr>
      <vt:lpstr>条件随机场的学习算法</vt:lpstr>
      <vt:lpstr>条件随机场的学习算法</vt:lpstr>
      <vt:lpstr>条件随机场的学习算法</vt:lpstr>
      <vt:lpstr>PowerPoint 演示文稿</vt:lpstr>
      <vt:lpstr>PowerPoint 演示文稿</vt:lpstr>
      <vt:lpstr>PowerPoint 演示文稿</vt:lpstr>
      <vt:lpstr>条件随机场的学习算法</vt:lpstr>
      <vt:lpstr>条件随机场的学习算法</vt:lpstr>
      <vt:lpstr>条件随机场的学习算法</vt:lpstr>
      <vt:lpstr>条件随机场的学习算法</vt:lpstr>
      <vt:lpstr>条件随机场的学习算法</vt:lpstr>
      <vt:lpstr>条件随机场的预测算法</vt:lpstr>
      <vt:lpstr>条件随机场的预测算法</vt:lpstr>
      <vt:lpstr>PowerPoint 演示文稿</vt:lpstr>
      <vt:lpstr>PowerPoint 演示文稿</vt:lpstr>
      <vt:lpstr>PowerPoint 演示文稿</vt:lpstr>
      <vt:lpstr>PowerPoint 演示文稿</vt:lpstr>
      <vt:lpstr>PowerPoint 演示文稿</vt:lpstr>
      <vt:lpstr>PowerPoint 演示文稿</vt:lpstr>
      <vt:lpstr>基于二维条件随机场的视频分割</vt:lpstr>
      <vt:lpstr>基于二维条件随机场的视频分割</vt:lpstr>
      <vt:lpstr>基于二维条件随机场的视频分割</vt:lpstr>
      <vt:lpstr>基于二维条件随机场的视频分割</vt:lpstr>
      <vt:lpstr>模型关联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王倩</cp:lastModifiedBy>
  <cp:revision>3</cp:revision>
  <dcterms:created xsi:type="dcterms:W3CDTF">2019-08-30T09:03:00Z</dcterms:created>
  <dcterms:modified xsi:type="dcterms:W3CDTF">2019-09-12T06:35:21Z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