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64" r:id="rId3"/>
    <p:sldId id="266" r:id="rId4"/>
    <p:sldId id="257" r:id="rId5"/>
    <p:sldId id="271" r:id="rId6"/>
    <p:sldId id="273" r:id="rId7"/>
    <p:sldId id="275" r:id="rId8"/>
    <p:sldId id="276" r:id="rId9"/>
    <p:sldId id="277" r:id="rId10"/>
    <p:sldId id="278" r:id="rId11"/>
    <p:sldId id="259" r:id="rId12"/>
    <p:sldId id="270" r:id="rId13"/>
    <p:sldId id="267" r:id="rId14"/>
    <p:sldId id="269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92A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83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7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85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97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77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0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0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8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97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35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0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56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0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B36B-6F7A-44C6-82A2-45E2310C8D05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2C308C-DADD-41CB-B73D-786BCBAB8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7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0AC0-B05B-46F3-9E07-D515A9AFE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619" y="3134138"/>
            <a:ext cx="10551381" cy="121085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/>
              <a:t>Cascade R-CNN</a:t>
            </a:r>
            <a:r>
              <a:rPr lang="en-US" altLang="zh-CN" sz="4000" dirty="0"/>
              <a:t>: </a:t>
            </a:r>
            <a:br>
              <a:rPr lang="en-US" altLang="zh-CN" sz="4000" dirty="0"/>
            </a:br>
            <a:r>
              <a:rPr lang="en-US" altLang="zh-CN" sz="4000" dirty="0"/>
              <a:t>Delving into High Quality Objection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9C66B5-E62E-41E4-A37A-79D8D5815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汇报人：周城程</a:t>
            </a:r>
          </a:p>
        </p:txBody>
      </p:sp>
    </p:spTree>
    <p:extLst>
      <p:ext uri="{BB962C8B-B14F-4D97-AF65-F5344CB8AC3E}">
        <p14:creationId xmlns:p14="http://schemas.microsoft.com/office/powerpoint/2010/main" val="12871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sḷíḑè">
            <a:extLst>
              <a:ext uri="{FF2B5EF4-FFF2-40B4-BE49-F238E27FC236}">
                <a16:creationId xmlns:a16="http://schemas.microsoft.com/office/drawing/2014/main" id="{5CFA5027-F942-4FD8-815E-4B04B813988C}"/>
              </a:ext>
            </a:extLst>
          </p:cNvPr>
          <p:cNvSpPr/>
          <p:nvPr/>
        </p:nvSpPr>
        <p:spPr>
          <a:xfrm>
            <a:off x="0" y="0"/>
            <a:ext cx="3236128" cy="923330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r>
              <a:rPr lang="en-US" altLang="zh-CN" sz="3600" b="1" spc="300" dirty="0">
                <a:solidFill>
                  <a:schemeClr val="tx2"/>
                </a:solidFill>
              </a:rPr>
              <a:t>1.3</a:t>
            </a:r>
            <a:r>
              <a:rPr lang="zh-CN" altLang="en-US" sz="3600" b="1" spc="300" dirty="0">
                <a:solidFill>
                  <a:schemeClr val="tx2"/>
                </a:solidFill>
              </a:rPr>
              <a:t>实验结果</a:t>
            </a:r>
            <a:endParaRPr lang="en-US" altLang="zh-CN" sz="3600" b="1" spc="300" dirty="0">
              <a:solidFill>
                <a:schemeClr val="tx2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6EB76C-50F2-465E-AB68-A6BDBF1D8DDF}"/>
              </a:ext>
            </a:extLst>
          </p:cNvPr>
          <p:cNvGrpSpPr/>
          <p:nvPr/>
        </p:nvGrpSpPr>
        <p:grpSpPr>
          <a:xfrm>
            <a:off x="11454106" y="252858"/>
            <a:ext cx="491115" cy="484287"/>
            <a:chOff x="1528923" y="220268"/>
            <a:chExt cx="1284096" cy="1266241"/>
          </a:xfrm>
        </p:grpSpPr>
        <p:sp>
          <p:nvSpPr>
            <p:cNvPr id="12" name="圆角矩形 100">
              <a:extLst>
                <a:ext uri="{FF2B5EF4-FFF2-40B4-BE49-F238E27FC236}">
                  <a16:creationId xmlns:a16="http://schemas.microsoft.com/office/drawing/2014/main" id="{68D5C8E4-DE3B-4046-87B4-508C8007904B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36619CC2-5ACE-4203-9569-BAE7EB21BC17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9FC51BC-8371-4143-87DC-4A83DE5284DC}"/>
              </a:ext>
            </a:extLst>
          </p:cNvPr>
          <p:cNvSpPr/>
          <p:nvPr/>
        </p:nvSpPr>
        <p:spPr>
          <a:xfrm>
            <a:off x="3998844" y="4729246"/>
            <a:ext cx="49463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级的</a:t>
            </a:r>
            <a:r>
              <a:rPr lang="en-US" altLang="zh-CN" sz="28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Cascade-RCNN</a:t>
            </a:r>
            <a:r>
              <a:rPr lang="zh-CN" altLang="zh-CN" sz="28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性价比最高</a:t>
            </a:r>
            <a:r>
              <a:rPr lang="zh-CN" altLang="en-US" sz="28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！</a:t>
            </a:r>
            <a:endParaRPr lang="zh-CN" altLang="zh-CN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2CCCA0-F0FD-449C-B68E-DC4EFE15346A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5330" y="1577008"/>
            <a:ext cx="6293402" cy="25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7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sḷíḑè">
            <a:extLst>
              <a:ext uri="{FF2B5EF4-FFF2-40B4-BE49-F238E27FC236}">
                <a16:creationId xmlns:a16="http://schemas.microsoft.com/office/drawing/2014/main" id="{33297667-4C38-4D57-B917-1435781F418E}"/>
              </a:ext>
            </a:extLst>
          </p:cNvPr>
          <p:cNvSpPr/>
          <p:nvPr/>
        </p:nvSpPr>
        <p:spPr>
          <a:xfrm>
            <a:off x="92939" y="13252"/>
            <a:ext cx="3236128" cy="776331"/>
          </a:xfrm>
          <a:prstGeom prst="rect">
            <a:avLst/>
          </a:prstGeom>
        </p:spPr>
        <p:txBody>
          <a:bodyPr wrap="square" anchor="ctr" anchorCtr="1">
            <a:normAutofit fontScale="85000" lnSpcReduction="10000"/>
          </a:bodyPr>
          <a:lstStyle/>
          <a:p>
            <a:r>
              <a:rPr lang="en-US" altLang="zh-CN" sz="3600" b="1" spc="300" dirty="0">
                <a:solidFill>
                  <a:schemeClr val="tx2"/>
                </a:solidFill>
              </a:rPr>
              <a:t>2.</a:t>
            </a:r>
            <a:r>
              <a:rPr lang="zh-CN" altLang="en-US" sz="3600" b="1" spc="300" dirty="0">
                <a:solidFill>
                  <a:schemeClr val="tx2"/>
                </a:solidFill>
              </a:rPr>
              <a:t>网络结构实现</a:t>
            </a:r>
            <a:endParaRPr lang="en-US" altLang="zh-CN" sz="3600" b="1" spc="300" dirty="0">
              <a:solidFill>
                <a:schemeClr val="tx2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192EFA-32D2-412A-A4CC-6342007D7247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3193" y="1598650"/>
            <a:ext cx="7624964" cy="147585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1FA1288-D312-4910-A9DF-7B2CC1EC55C3}"/>
              </a:ext>
            </a:extLst>
          </p:cNvPr>
          <p:cNvSpPr/>
          <p:nvPr/>
        </p:nvSpPr>
        <p:spPr>
          <a:xfrm>
            <a:off x="2034208" y="1342505"/>
            <a:ext cx="8945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开源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mmdetection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检测库，它是基于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的一个深度学习目标检测工具箱，安装过程较为简单，比较友好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766C9A-1FE3-447D-BAB5-6DC49B8FBA4D}"/>
              </a:ext>
            </a:extLst>
          </p:cNvPr>
          <p:cNvSpPr/>
          <p:nvPr/>
        </p:nvSpPr>
        <p:spPr>
          <a:xfrm>
            <a:off x="1845365" y="3273278"/>
            <a:ext cx="9882809" cy="3146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4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特征提取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backbone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阶段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ResNet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neck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阶段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FPN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），是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通用的特征提取器的一部分；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40000"/>
              </a:lnSpc>
              <a:buFont typeface="+mj-lt"/>
              <a:buAutoNum type="arabicPeriod"/>
            </a:pP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proposal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提取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阶段的初始部分。利用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RPN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提取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proposal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个左右）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4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正负样本</a:t>
            </a:r>
            <a:r>
              <a:rPr lang="zh-CN" altLang="en-US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分类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阶段。先区分正负样本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Cascade-RCNN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的一个特性）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进行采样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4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池化阶段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，进行一次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RoI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Pooling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SingleRoIExtractor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，将不同大小的框映射成固定大小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4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b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classification+detection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，针对每个框进行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classification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bbox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的修正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，分类有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类。调用的是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bbox_head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将优化后的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bbox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应用到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proposal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中，并且更新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proposal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Cascade-RCNN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的另一个特性）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重复步骤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三次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37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sḷíḑè">
            <a:extLst>
              <a:ext uri="{FF2B5EF4-FFF2-40B4-BE49-F238E27FC236}">
                <a16:creationId xmlns:a16="http://schemas.microsoft.com/office/drawing/2014/main" id="{33297667-4C38-4D57-B917-1435781F418E}"/>
              </a:ext>
            </a:extLst>
          </p:cNvPr>
          <p:cNvSpPr/>
          <p:nvPr/>
        </p:nvSpPr>
        <p:spPr>
          <a:xfrm>
            <a:off x="92939" y="13252"/>
            <a:ext cx="3236128" cy="776331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r>
              <a:rPr lang="en-US" altLang="zh-CN" sz="3600" b="1" spc="300" dirty="0">
                <a:solidFill>
                  <a:schemeClr val="tx2"/>
                </a:solidFill>
              </a:rPr>
              <a:t>3.</a:t>
            </a:r>
            <a:r>
              <a:rPr lang="zh-CN" altLang="en-US" sz="3600" b="1" spc="300" dirty="0">
                <a:solidFill>
                  <a:schemeClr val="tx2"/>
                </a:solidFill>
              </a:rPr>
              <a:t>结果展示</a:t>
            </a:r>
            <a:endParaRPr lang="en-US" altLang="zh-CN" sz="3600" b="1" spc="300" dirty="0">
              <a:solidFill>
                <a:schemeClr val="tx2"/>
              </a:solidFill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C6D5CCD-0B04-4CB2-9DEB-042B28D1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67" y="1199323"/>
            <a:ext cx="9185087" cy="1431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训练过程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Pascal VOC2007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的数据集，训练集有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张图片，加上背景一共有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类物体。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BEDF90C-B51C-4C9E-83EE-4E9F647F3E36}"/>
              </a:ext>
            </a:extLst>
          </p:cNvPr>
          <p:cNvGrpSpPr/>
          <p:nvPr/>
        </p:nvGrpSpPr>
        <p:grpSpPr>
          <a:xfrm>
            <a:off x="11530465" y="297840"/>
            <a:ext cx="491115" cy="484287"/>
            <a:chOff x="1528923" y="220268"/>
            <a:chExt cx="1284096" cy="1266241"/>
          </a:xfrm>
        </p:grpSpPr>
        <p:sp>
          <p:nvSpPr>
            <p:cNvPr id="16" name="圆角矩形 100">
              <a:extLst>
                <a:ext uri="{FF2B5EF4-FFF2-40B4-BE49-F238E27FC236}">
                  <a16:creationId xmlns:a16="http://schemas.microsoft.com/office/drawing/2014/main" id="{477166E2-0B3B-4BED-B6E5-A13AD597528F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6">
              <a:extLst>
                <a:ext uri="{FF2B5EF4-FFF2-40B4-BE49-F238E27FC236}">
                  <a16:creationId xmlns:a16="http://schemas.microsoft.com/office/drawing/2014/main" id="{B4C5BD4A-DF56-47DC-8382-48823C323374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8C7AF2F5-F41B-41C8-8D7E-A973A9CBF6D4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4" y="2748390"/>
            <a:ext cx="4998706" cy="364434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2D91FFF-0C30-4DD1-B1A2-C46CA1040CC1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47" y="2748390"/>
            <a:ext cx="4998707" cy="3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5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sḷíḑè">
            <a:extLst>
              <a:ext uri="{FF2B5EF4-FFF2-40B4-BE49-F238E27FC236}">
                <a16:creationId xmlns:a16="http://schemas.microsoft.com/office/drawing/2014/main" id="{33297667-4C38-4D57-B917-1435781F418E}"/>
              </a:ext>
            </a:extLst>
          </p:cNvPr>
          <p:cNvSpPr/>
          <p:nvPr/>
        </p:nvSpPr>
        <p:spPr>
          <a:xfrm>
            <a:off x="92939" y="13252"/>
            <a:ext cx="3236128" cy="776331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r>
              <a:rPr lang="en-US" altLang="zh-CN" sz="3600" b="1" spc="300" dirty="0">
                <a:solidFill>
                  <a:schemeClr val="tx2"/>
                </a:solidFill>
              </a:rPr>
              <a:t>3.</a:t>
            </a:r>
            <a:r>
              <a:rPr lang="zh-CN" altLang="en-US" sz="3600" b="1" spc="300" dirty="0">
                <a:solidFill>
                  <a:schemeClr val="tx2"/>
                </a:solidFill>
              </a:rPr>
              <a:t>结果展示</a:t>
            </a:r>
            <a:endParaRPr lang="en-US" altLang="zh-CN" sz="3600" b="1" spc="300" dirty="0">
              <a:solidFill>
                <a:schemeClr val="tx2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C64CB1-1178-4AED-8890-628477D3EE7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" t="49906" r="101" b="430"/>
          <a:stretch/>
        </p:blipFill>
        <p:spPr bwMode="auto">
          <a:xfrm>
            <a:off x="2515235" y="3117045"/>
            <a:ext cx="6577137" cy="217335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C6D5CCD-0B04-4CB2-9DEB-042B28D1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67" y="1199323"/>
            <a:ext cx="9294835" cy="1868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论文中，使用的是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COCO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COCO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数据集上表现尤为突出，所以针对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COCO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数据集进行评估。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通过直接调用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coco 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pycocotools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包来实现各项评估指标的判定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检测评价矩阵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8E20617-B4CB-48F2-9698-52523269EE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29067" y="5290402"/>
            <a:ext cx="4635500" cy="143891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1BEDF90C-B51C-4C9E-83EE-4E9F647F3E36}"/>
              </a:ext>
            </a:extLst>
          </p:cNvPr>
          <p:cNvGrpSpPr/>
          <p:nvPr/>
        </p:nvGrpSpPr>
        <p:grpSpPr>
          <a:xfrm>
            <a:off x="11530465" y="297840"/>
            <a:ext cx="491115" cy="484287"/>
            <a:chOff x="1528923" y="220268"/>
            <a:chExt cx="1284096" cy="1266241"/>
          </a:xfrm>
        </p:grpSpPr>
        <p:sp>
          <p:nvSpPr>
            <p:cNvPr id="16" name="圆角矩形 100">
              <a:extLst>
                <a:ext uri="{FF2B5EF4-FFF2-40B4-BE49-F238E27FC236}">
                  <a16:creationId xmlns:a16="http://schemas.microsoft.com/office/drawing/2014/main" id="{477166E2-0B3B-4BED-B6E5-A13AD597528F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6">
              <a:extLst>
                <a:ext uri="{FF2B5EF4-FFF2-40B4-BE49-F238E27FC236}">
                  <a16:creationId xmlns:a16="http://schemas.microsoft.com/office/drawing/2014/main" id="{B4C5BD4A-DF56-47DC-8382-48823C323374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CEC21D8-AC9E-4710-8D16-C44C0332A644}"/>
              </a:ext>
            </a:extLst>
          </p:cNvPr>
          <p:cNvSpPr txBox="1"/>
          <p:nvPr/>
        </p:nvSpPr>
        <p:spPr>
          <a:xfrm rot="20956574">
            <a:off x="8520137" y="5446460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AP</a:t>
            </a:r>
            <a:r>
              <a:rPr lang="zh-CN" altLang="en-US" sz="2000" dirty="0">
                <a:solidFill>
                  <a:srgbClr val="FF0000"/>
                </a:solidFill>
              </a:rPr>
              <a:t>指标结果相近</a:t>
            </a:r>
          </a:p>
        </p:txBody>
      </p:sp>
    </p:spTree>
    <p:extLst>
      <p:ext uri="{BB962C8B-B14F-4D97-AF65-F5344CB8AC3E}">
        <p14:creationId xmlns:p14="http://schemas.microsoft.com/office/powerpoint/2010/main" val="326856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sḷíḑè">
            <a:extLst>
              <a:ext uri="{FF2B5EF4-FFF2-40B4-BE49-F238E27FC236}">
                <a16:creationId xmlns:a16="http://schemas.microsoft.com/office/drawing/2014/main" id="{33297667-4C38-4D57-B917-1435781F418E}"/>
              </a:ext>
            </a:extLst>
          </p:cNvPr>
          <p:cNvSpPr/>
          <p:nvPr/>
        </p:nvSpPr>
        <p:spPr>
          <a:xfrm>
            <a:off x="92939" y="13252"/>
            <a:ext cx="3236128" cy="776331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r>
              <a:rPr lang="en-US" altLang="zh-CN" sz="3600" b="1" spc="300" dirty="0">
                <a:solidFill>
                  <a:schemeClr val="tx2"/>
                </a:solidFill>
              </a:rPr>
              <a:t>3.</a:t>
            </a:r>
            <a:r>
              <a:rPr lang="zh-CN" altLang="en-US" sz="3600" b="1" spc="300" dirty="0">
                <a:solidFill>
                  <a:schemeClr val="tx2"/>
                </a:solidFill>
              </a:rPr>
              <a:t>结果展示</a:t>
            </a:r>
            <a:endParaRPr lang="en-US" altLang="zh-CN" sz="3600" b="1" spc="300" dirty="0">
              <a:solidFill>
                <a:schemeClr val="tx2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0334F2-8306-4BD6-8EF0-EF2BEE10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29" y="3294624"/>
            <a:ext cx="6095238" cy="3447619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EAF4EE6-4338-4FB1-B297-EFAA98C4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67" y="1199323"/>
            <a:ext cx="9294835" cy="1205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实际应用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基于训练好的模型能够对随机输入的图片进行目标检测，识别的物体要在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COCO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个类中，不然有大概率会被判定为背景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E971B44-B1B6-4F63-8CAA-CE97132D1C29}"/>
              </a:ext>
            </a:extLst>
          </p:cNvPr>
          <p:cNvGrpSpPr/>
          <p:nvPr/>
        </p:nvGrpSpPr>
        <p:grpSpPr>
          <a:xfrm>
            <a:off x="11530465" y="297840"/>
            <a:ext cx="491115" cy="484287"/>
            <a:chOff x="1528923" y="220268"/>
            <a:chExt cx="1284096" cy="1266241"/>
          </a:xfrm>
        </p:grpSpPr>
        <p:sp>
          <p:nvSpPr>
            <p:cNvPr id="12" name="圆角矩形 100">
              <a:extLst>
                <a:ext uri="{FF2B5EF4-FFF2-40B4-BE49-F238E27FC236}">
                  <a16:creationId xmlns:a16="http://schemas.microsoft.com/office/drawing/2014/main" id="{FDF2C704-7093-4232-A48A-5F95D912087C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B806B4E1-B828-41F9-BF35-A5AF119C031F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0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2F440-C11D-4365-84F3-C654762F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533" y="1258958"/>
            <a:ext cx="9294835" cy="2910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论文收获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Cascade-RCNN</a:t>
            </a:r>
            <a:r>
              <a:rPr lang="zh-CN" altLang="zh-CN" dirty="0"/>
              <a:t>这篇论文从一个很小的参数点入手，对</a:t>
            </a:r>
            <a:r>
              <a:rPr lang="en-US" altLang="zh-CN" dirty="0" err="1"/>
              <a:t>IoU</a:t>
            </a:r>
            <a:r>
              <a:rPr lang="zh-CN" altLang="zh-CN" dirty="0"/>
              <a:t>阈值这个参数变化</a:t>
            </a:r>
            <a:r>
              <a:rPr lang="zh-CN" altLang="en-US" dirty="0"/>
              <a:t>引起的</a:t>
            </a:r>
            <a:r>
              <a:rPr lang="zh-CN" altLang="zh-CN" dirty="0"/>
              <a:t>网络性能</a:t>
            </a:r>
            <a:r>
              <a:rPr lang="zh-CN" altLang="en-US" dirty="0"/>
              <a:t>变化</a:t>
            </a:r>
            <a:r>
              <a:rPr lang="zh-CN" altLang="zh-CN" dirty="0"/>
              <a:t>进行深入分析，最后总结出了单一阈值检测器存在的问题，以及针对该问题提出的改进措施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dirty="0"/>
              <a:t>整篇论文思路很清晰，论证也完整可信，并且进行了多方实验论证了</a:t>
            </a:r>
            <a:r>
              <a:rPr lang="en-US" altLang="zh-CN" dirty="0"/>
              <a:t>Cascade-RCNN</a:t>
            </a:r>
            <a:r>
              <a:rPr lang="zh-CN" altLang="zh-CN" dirty="0"/>
              <a:t>在改进目标检测准确率上的确有较大的进步，其普适性、运行效率也得到了证明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佩服</a:t>
            </a:r>
            <a:r>
              <a:rPr lang="zh-CN" altLang="zh-CN" dirty="0"/>
              <a:t>作者的仔细和分析能力。</a:t>
            </a:r>
            <a:endParaRPr lang="en-US" altLang="zh-CN" dirty="0"/>
          </a:p>
        </p:txBody>
      </p:sp>
      <p:sp>
        <p:nvSpPr>
          <p:cNvPr id="6" name="ïsḷíḑè">
            <a:extLst>
              <a:ext uri="{FF2B5EF4-FFF2-40B4-BE49-F238E27FC236}">
                <a16:creationId xmlns:a16="http://schemas.microsoft.com/office/drawing/2014/main" id="{40749B78-9735-4E1F-8227-6B2701F8F243}"/>
              </a:ext>
            </a:extLst>
          </p:cNvPr>
          <p:cNvSpPr/>
          <p:nvPr/>
        </p:nvSpPr>
        <p:spPr>
          <a:xfrm>
            <a:off x="-470277" y="13252"/>
            <a:ext cx="3236128" cy="776331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r>
              <a:rPr lang="en-US" altLang="zh-CN" sz="3600" b="1" spc="300" dirty="0">
                <a:solidFill>
                  <a:schemeClr val="tx2"/>
                </a:solidFill>
              </a:rPr>
              <a:t>4.</a:t>
            </a:r>
            <a:r>
              <a:rPr lang="zh-CN" altLang="en-US" sz="3600" b="1" spc="300" dirty="0">
                <a:solidFill>
                  <a:schemeClr val="tx2"/>
                </a:solidFill>
              </a:rPr>
              <a:t>结论</a:t>
            </a:r>
            <a:endParaRPr lang="en-US" altLang="zh-CN" sz="3600" b="1" spc="300" dirty="0">
              <a:solidFill>
                <a:schemeClr val="tx2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1AF73D2-D743-40C9-A021-48146AFD9CA9}"/>
              </a:ext>
            </a:extLst>
          </p:cNvPr>
          <p:cNvGrpSpPr/>
          <p:nvPr/>
        </p:nvGrpSpPr>
        <p:grpSpPr>
          <a:xfrm>
            <a:off x="11530465" y="297840"/>
            <a:ext cx="491115" cy="484287"/>
            <a:chOff x="1528923" y="220268"/>
            <a:chExt cx="1284096" cy="1266241"/>
          </a:xfrm>
        </p:grpSpPr>
        <p:sp>
          <p:nvSpPr>
            <p:cNvPr id="8" name="圆角矩形 100">
              <a:extLst>
                <a:ext uri="{FF2B5EF4-FFF2-40B4-BE49-F238E27FC236}">
                  <a16:creationId xmlns:a16="http://schemas.microsoft.com/office/drawing/2014/main" id="{9FDC3AA2-EC12-4733-888D-159BA3D06171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96">
              <a:extLst>
                <a:ext uri="{FF2B5EF4-FFF2-40B4-BE49-F238E27FC236}">
                  <a16:creationId xmlns:a16="http://schemas.microsoft.com/office/drawing/2014/main" id="{26273398-406A-419D-8FBA-1710BF976B71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FCAA039-45A6-432D-8DB9-1DC8C7BD7F0A}"/>
              </a:ext>
            </a:extLst>
          </p:cNvPr>
          <p:cNvSpPr txBox="1">
            <a:spLocks/>
          </p:cNvSpPr>
          <p:nvPr/>
        </p:nvSpPr>
        <p:spPr>
          <a:xfrm>
            <a:off x="2264534" y="4041913"/>
            <a:ext cx="9294834" cy="2802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sz="2400" b="1" dirty="0"/>
              <a:t>项目收获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这篇论文深入神经网络结构内部，对结构进行的一个改进。论文中涉及了大量的专业术语，为了读懂论文了解了大量相关的专业术语；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由于论文是在</a:t>
            </a:r>
            <a:r>
              <a:rPr lang="en-US" altLang="zh-CN" dirty="0"/>
              <a:t>Faster-RCNN</a:t>
            </a:r>
            <a:r>
              <a:rPr lang="zh-CN" altLang="en-US" dirty="0"/>
              <a:t>的基础上进行的改进，所以详细了解了目标检测领域发展的几个重要的网络结构，包括</a:t>
            </a:r>
            <a:r>
              <a:rPr lang="en-US" altLang="zh-CN" dirty="0"/>
              <a:t>CNN</a:t>
            </a:r>
            <a:r>
              <a:rPr lang="zh-CN" altLang="en-US" dirty="0"/>
              <a:t>，</a:t>
            </a:r>
            <a:r>
              <a:rPr lang="en-US" altLang="zh-CN" dirty="0"/>
              <a:t>RCNN</a:t>
            </a:r>
            <a:r>
              <a:rPr lang="zh-CN" altLang="en-US" dirty="0"/>
              <a:t>，</a:t>
            </a:r>
            <a:r>
              <a:rPr lang="en-US" altLang="zh-CN" dirty="0"/>
              <a:t>Faster-RCNN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在理解论文的基础上，搭建了</a:t>
            </a:r>
            <a:r>
              <a:rPr lang="en-US" altLang="zh-CN" dirty="0"/>
              <a:t>Cascade-RCNN</a:t>
            </a:r>
            <a:r>
              <a:rPr lang="zh-CN" altLang="en-US" dirty="0"/>
              <a:t>结构网络，训练了</a:t>
            </a:r>
            <a:r>
              <a:rPr lang="en-US" altLang="zh-CN" dirty="0"/>
              <a:t>Pascal</a:t>
            </a:r>
            <a:r>
              <a:rPr lang="zh-CN" altLang="en-US" dirty="0"/>
              <a:t>等数据集，测试在</a:t>
            </a:r>
            <a:r>
              <a:rPr lang="en-US" altLang="zh-CN" dirty="0"/>
              <a:t>COCO</a:t>
            </a:r>
            <a:r>
              <a:rPr lang="zh-CN" altLang="en-US" dirty="0"/>
              <a:t>数据集上网络性能。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32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7C4E70A-5067-455E-ADAA-C3C697677023}"/>
              </a:ext>
            </a:extLst>
          </p:cNvPr>
          <p:cNvSpPr txBox="1"/>
          <p:nvPr/>
        </p:nvSpPr>
        <p:spPr>
          <a:xfrm>
            <a:off x="4538097" y="2281125"/>
            <a:ext cx="4783678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THANKS</a:t>
            </a:r>
            <a:endParaRPr lang="zh-CN" altLang="en-US" sz="88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7F3B83B-87E5-4525-AB0B-10B7647CF74A}"/>
              </a:ext>
            </a:extLst>
          </p:cNvPr>
          <p:cNvGrpSpPr/>
          <p:nvPr/>
        </p:nvGrpSpPr>
        <p:grpSpPr>
          <a:xfrm>
            <a:off x="11454106" y="252858"/>
            <a:ext cx="491115" cy="484287"/>
            <a:chOff x="1528923" y="220268"/>
            <a:chExt cx="1284096" cy="1266241"/>
          </a:xfrm>
        </p:grpSpPr>
        <p:sp>
          <p:nvSpPr>
            <p:cNvPr id="10" name="圆角矩形 100">
              <a:extLst>
                <a:ext uri="{FF2B5EF4-FFF2-40B4-BE49-F238E27FC236}">
                  <a16:creationId xmlns:a16="http://schemas.microsoft.com/office/drawing/2014/main" id="{5F83E9B8-1A45-46E1-866C-54CC69FEB84D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96">
              <a:extLst>
                <a:ext uri="{FF2B5EF4-FFF2-40B4-BE49-F238E27FC236}">
                  <a16:creationId xmlns:a16="http://schemas.microsoft.com/office/drawing/2014/main" id="{BFE85105-38F3-4648-BD0B-82915F098A89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50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72BEC32-9429-4BC8-90F3-05CCE9412413}"/>
              </a:ext>
            </a:extLst>
          </p:cNvPr>
          <p:cNvCxnSpPr>
            <a:cxnSpLocks/>
          </p:cNvCxnSpPr>
          <p:nvPr/>
        </p:nvCxnSpPr>
        <p:spPr>
          <a:xfrm flipH="1">
            <a:off x="7265770" y="1356663"/>
            <a:ext cx="1" cy="445251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3F00DD0-C80E-4420-8049-0C0DE5E7AEB8}"/>
              </a:ext>
            </a:extLst>
          </p:cNvPr>
          <p:cNvCxnSpPr>
            <a:cxnSpLocks/>
          </p:cNvCxnSpPr>
          <p:nvPr/>
        </p:nvCxnSpPr>
        <p:spPr>
          <a:xfrm>
            <a:off x="6032520" y="495001"/>
            <a:ext cx="20139" cy="447096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72">
            <a:extLst>
              <a:ext uri="{FF2B5EF4-FFF2-40B4-BE49-F238E27FC236}">
                <a16:creationId xmlns:a16="http://schemas.microsoft.com/office/drawing/2014/main" id="{994608A3-A2CB-4D16-AF23-924FE6FB7ADF}"/>
              </a:ext>
            </a:extLst>
          </p:cNvPr>
          <p:cNvSpPr/>
          <p:nvPr/>
        </p:nvSpPr>
        <p:spPr>
          <a:xfrm rot="10800000" flipV="1">
            <a:off x="5678455" y="1537280"/>
            <a:ext cx="720000" cy="720000"/>
          </a:xfrm>
          <a:prstGeom prst="roundRect">
            <a:avLst>
              <a:gd name="adj" fmla="val 5039"/>
            </a:avLst>
          </a:prstGeom>
          <a:solidFill>
            <a:srgbClr val="92AA4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32" name="圆角矩形 73">
            <a:extLst>
              <a:ext uri="{FF2B5EF4-FFF2-40B4-BE49-F238E27FC236}">
                <a16:creationId xmlns:a16="http://schemas.microsoft.com/office/drawing/2014/main" id="{73699F1B-ACC4-4B07-9F9E-01DD0C24546C}"/>
              </a:ext>
            </a:extLst>
          </p:cNvPr>
          <p:cNvSpPr/>
          <p:nvPr/>
        </p:nvSpPr>
        <p:spPr>
          <a:xfrm rot="10800000" flipV="1">
            <a:off x="6907534" y="2555080"/>
            <a:ext cx="720000" cy="720000"/>
          </a:xfrm>
          <a:prstGeom prst="roundRect">
            <a:avLst>
              <a:gd name="adj" fmla="val 5039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4000" dirty="0"/>
              <a:t>3</a:t>
            </a:r>
            <a:endParaRPr lang="zh-CN" altLang="en-US" sz="4000" dirty="0"/>
          </a:p>
        </p:txBody>
      </p:sp>
      <p:sp>
        <p:nvSpPr>
          <p:cNvPr id="33" name="圆角矩形 74">
            <a:extLst>
              <a:ext uri="{FF2B5EF4-FFF2-40B4-BE49-F238E27FC236}">
                <a16:creationId xmlns:a16="http://schemas.microsoft.com/office/drawing/2014/main" id="{9B4838DC-F4BA-4B85-9698-0739554A39F5}"/>
              </a:ext>
            </a:extLst>
          </p:cNvPr>
          <p:cNvSpPr/>
          <p:nvPr/>
        </p:nvSpPr>
        <p:spPr>
          <a:xfrm rot="10800000" flipV="1">
            <a:off x="5698595" y="3431122"/>
            <a:ext cx="720000" cy="720000"/>
          </a:xfrm>
          <a:prstGeom prst="roundRect">
            <a:avLst>
              <a:gd name="adj" fmla="val 5039"/>
            </a:avLst>
          </a:prstGeom>
          <a:solidFill>
            <a:srgbClr val="92AA4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34" name="圆角矩形 75">
            <a:extLst>
              <a:ext uri="{FF2B5EF4-FFF2-40B4-BE49-F238E27FC236}">
                <a16:creationId xmlns:a16="http://schemas.microsoft.com/office/drawing/2014/main" id="{7A48FB8C-0B7E-4926-8C8D-136DFE24FDC5}"/>
              </a:ext>
            </a:extLst>
          </p:cNvPr>
          <p:cNvSpPr/>
          <p:nvPr/>
        </p:nvSpPr>
        <p:spPr>
          <a:xfrm rot="10800000" flipV="1">
            <a:off x="6907534" y="4294940"/>
            <a:ext cx="720000" cy="720000"/>
          </a:xfrm>
          <a:prstGeom prst="roundRect">
            <a:avLst>
              <a:gd name="adj" fmla="val 5039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4000" dirty="0"/>
              <a:t>4</a:t>
            </a:r>
            <a:endParaRPr lang="zh-CN" altLang="en-US" sz="4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09B28CA-984B-4F6A-B559-CA90D7395663}"/>
              </a:ext>
            </a:extLst>
          </p:cNvPr>
          <p:cNvSpPr txBox="1"/>
          <p:nvPr/>
        </p:nvSpPr>
        <p:spPr>
          <a:xfrm>
            <a:off x="3017989" y="1635671"/>
            <a:ext cx="2668735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论文理解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C1D4D7-9347-4947-BFF5-496C195602CE}"/>
              </a:ext>
            </a:extLst>
          </p:cNvPr>
          <p:cNvSpPr txBox="1"/>
          <p:nvPr/>
        </p:nvSpPr>
        <p:spPr>
          <a:xfrm>
            <a:off x="7624006" y="4393332"/>
            <a:ext cx="2699427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</a:rPr>
              <a:t>   总结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FF47838-4627-4CBA-92DE-CD0B5844A3E5}"/>
              </a:ext>
            </a:extLst>
          </p:cNvPr>
          <p:cNvSpPr txBox="1"/>
          <p:nvPr/>
        </p:nvSpPr>
        <p:spPr>
          <a:xfrm>
            <a:off x="3017989" y="3538630"/>
            <a:ext cx="2680605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</a:rPr>
              <a:t>网络结构实现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</a:rPr>
              <a:t>	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73AF252-BE30-415F-A223-E0D070A85BCE}"/>
              </a:ext>
            </a:extLst>
          </p:cNvPr>
          <p:cNvGrpSpPr/>
          <p:nvPr/>
        </p:nvGrpSpPr>
        <p:grpSpPr>
          <a:xfrm>
            <a:off x="11454106" y="252858"/>
            <a:ext cx="491115" cy="484287"/>
            <a:chOff x="1528923" y="220268"/>
            <a:chExt cx="1284096" cy="1266241"/>
          </a:xfrm>
        </p:grpSpPr>
        <p:sp>
          <p:nvSpPr>
            <p:cNvPr id="42" name="圆角矩形 100">
              <a:extLst>
                <a:ext uri="{FF2B5EF4-FFF2-40B4-BE49-F238E27FC236}">
                  <a16:creationId xmlns:a16="http://schemas.microsoft.com/office/drawing/2014/main" id="{4EE20FB5-0E0B-423E-9EFB-2A51642D62AE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Freeform 96">
              <a:extLst>
                <a:ext uri="{FF2B5EF4-FFF2-40B4-BE49-F238E27FC236}">
                  <a16:creationId xmlns:a16="http://schemas.microsoft.com/office/drawing/2014/main" id="{E075120B-1CCA-4BFC-A997-9AD6DB1FE150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4B949629-3029-4AC3-A769-7B9685805D02}"/>
              </a:ext>
            </a:extLst>
          </p:cNvPr>
          <p:cNvSpPr txBox="1"/>
          <p:nvPr/>
        </p:nvSpPr>
        <p:spPr>
          <a:xfrm>
            <a:off x="7624007" y="2653472"/>
            <a:ext cx="3284215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</a:rPr>
              <a:t>结果展示</a:t>
            </a:r>
          </a:p>
        </p:txBody>
      </p:sp>
      <p:sp>
        <p:nvSpPr>
          <p:cNvPr id="51" name="ïsḷíḑè">
            <a:extLst>
              <a:ext uri="{FF2B5EF4-FFF2-40B4-BE49-F238E27FC236}">
                <a16:creationId xmlns:a16="http://schemas.microsoft.com/office/drawing/2014/main" id="{436BD4B7-C551-4C38-9BEA-F96435210EB2}"/>
              </a:ext>
            </a:extLst>
          </p:cNvPr>
          <p:cNvSpPr/>
          <p:nvPr/>
        </p:nvSpPr>
        <p:spPr>
          <a:xfrm>
            <a:off x="160641" y="-54233"/>
            <a:ext cx="3757974" cy="923330"/>
          </a:xfrm>
          <a:prstGeom prst="rect">
            <a:avLst/>
          </a:prstGeom>
        </p:spPr>
        <p:txBody>
          <a:bodyPr wrap="square" anchor="ctr" anchorCtr="1">
            <a:normAutofit fontScale="92500"/>
          </a:bodyPr>
          <a:lstStyle/>
          <a:p>
            <a:pPr algn="r"/>
            <a:r>
              <a:rPr lang="en-US" altLang="zh-CN" sz="5400" b="1" spc="300" dirty="0">
                <a:solidFill>
                  <a:schemeClr val="tx2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27928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sḷíḑè">
            <a:extLst>
              <a:ext uri="{FF2B5EF4-FFF2-40B4-BE49-F238E27FC236}">
                <a16:creationId xmlns:a16="http://schemas.microsoft.com/office/drawing/2014/main" id="{5CFA5027-F942-4FD8-815E-4B04B813988C}"/>
              </a:ext>
            </a:extLst>
          </p:cNvPr>
          <p:cNvSpPr/>
          <p:nvPr/>
        </p:nvSpPr>
        <p:spPr>
          <a:xfrm>
            <a:off x="-152223" y="13252"/>
            <a:ext cx="3236128" cy="776331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r>
              <a:rPr lang="en-US" altLang="zh-CN" sz="3600" b="1" spc="300" dirty="0">
                <a:solidFill>
                  <a:schemeClr val="tx2"/>
                </a:solidFill>
              </a:rPr>
              <a:t>1.</a:t>
            </a:r>
            <a:r>
              <a:rPr lang="zh-CN" altLang="en-US" sz="3600" b="1" spc="300" dirty="0">
                <a:solidFill>
                  <a:schemeClr val="tx2"/>
                </a:solidFill>
              </a:rPr>
              <a:t>论文理解</a:t>
            </a:r>
            <a:endParaRPr lang="en-US" altLang="zh-CN" sz="3600" b="1" spc="300" dirty="0">
              <a:solidFill>
                <a:schemeClr val="tx2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6949F5A-4B55-438B-8BD1-5F59D36CAE61}"/>
              </a:ext>
            </a:extLst>
          </p:cNvPr>
          <p:cNvGrpSpPr/>
          <p:nvPr/>
        </p:nvGrpSpPr>
        <p:grpSpPr>
          <a:xfrm>
            <a:off x="11454106" y="252858"/>
            <a:ext cx="491115" cy="484287"/>
            <a:chOff x="1528923" y="220268"/>
            <a:chExt cx="1284096" cy="1266241"/>
          </a:xfrm>
        </p:grpSpPr>
        <p:sp>
          <p:nvSpPr>
            <p:cNvPr id="10" name="圆角矩形 100">
              <a:extLst>
                <a:ext uri="{FF2B5EF4-FFF2-40B4-BE49-F238E27FC236}">
                  <a16:creationId xmlns:a16="http://schemas.microsoft.com/office/drawing/2014/main" id="{7BCDC0B6-C9A4-434D-8EBD-5ACC7AD908F0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96">
              <a:extLst>
                <a:ext uri="{FF2B5EF4-FFF2-40B4-BE49-F238E27FC236}">
                  <a16:creationId xmlns:a16="http://schemas.microsoft.com/office/drawing/2014/main" id="{C0695857-9C20-4662-9B87-0BFCA82C793C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994C942-B772-4005-A7C9-575360B087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9353" y="885591"/>
            <a:ext cx="6731346" cy="370859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6354D96-9381-4A1A-9D97-5B3999C090F2}"/>
              </a:ext>
            </a:extLst>
          </p:cNvPr>
          <p:cNvSpPr txBox="1"/>
          <p:nvPr/>
        </p:nvSpPr>
        <p:spPr>
          <a:xfrm flipH="1">
            <a:off x="3888844" y="5113178"/>
            <a:ext cx="490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92D050"/>
                </a:solidFill>
              </a:rPr>
              <a:t>IoU</a:t>
            </a:r>
            <a:r>
              <a:rPr lang="zh-CN" altLang="en-US" sz="2000" b="1" dirty="0">
                <a:solidFill>
                  <a:srgbClr val="92D050"/>
                </a:solidFill>
              </a:rPr>
              <a:t>：</a:t>
            </a:r>
            <a:r>
              <a:rPr lang="en-US" altLang="zh-CN" sz="2000" b="1" dirty="0">
                <a:solidFill>
                  <a:srgbClr val="92D050"/>
                </a:solidFill>
              </a:rPr>
              <a:t>proposal</a:t>
            </a:r>
            <a:r>
              <a:rPr lang="zh-CN" altLang="en-US" sz="2000" b="1" dirty="0">
                <a:solidFill>
                  <a:srgbClr val="92D050"/>
                </a:solidFill>
              </a:rPr>
              <a:t>和</a:t>
            </a:r>
            <a:r>
              <a:rPr lang="en-US" altLang="zh-CN" sz="2000" b="1" dirty="0">
                <a:solidFill>
                  <a:srgbClr val="92D050"/>
                </a:solidFill>
              </a:rPr>
              <a:t>ground truth</a:t>
            </a:r>
            <a:r>
              <a:rPr lang="zh-CN" altLang="en-US" sz="2000" b="1" dirty="0">
                <a:solidFill>
                  <a:srgbClr val="92D050"/>
                </a:solidFill>
              </a:rPr>
              <a:t>的交并比</a:t>
            </a:r>
          </a:p>
        </p:txBody>
      </p:sp>
    </p:spTree>
    <p:extLst>
      <p:ext uri="{BB962C8B-B14F-4D97-AF65-F5344CB8AC3E}">
        <p14:creationId xmlns:p14="http://schemas.microsoft.com/office/powerpoint/2010/main" val="95556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sḷíḑè">
            <a:extLst>
              <a:ext uri="{FF2B5EF4-FFF2-40B4-BE49-F238E27FC236}">
                <a16:creationId xmlns:a16="http://schemas.microsoft.com/office/drawing/2014/main" id="{5CFA5027-F942-4FD8-815E-4B04B813988C}"/>
              </a:ext>
            </a:extLst>
          </p:cNvPr>
          <p:cNvSpPr/>
          <p:nvPr/>
        </p:nvSpPr>
        <p:spPr>
          <a:xfrm>
            <a:off x="0" y="0"/>
            <a:ext cx="3236128" cy="923330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r>
              <a:rPr lang="en-US" altLang="zh-CN" sz="3600" b="1" spc="300" dirty="0">
                <a:solidFill>
                  <a:schemeClr val="tx2"/>
                </a:solidFill>
              </a:rPr>
              <a:t>1.1</a:t>
            </a:r>
            <a:r>
              <a:rPr lang="zh-CN" altLang="en-US" sz="3600" b="1" spc="300" dirty="0">
                <a:solidFill>
                  <a:schemeClr val="tx2"/>
                </a:solidFill>
              </a:rPr>
              <a:t>提出问题</a:t>
            </a:r>
            <a:endParaRPr lang="en-US" altLang="zh-CN" sz="3600" b="1" spc="300" dirty="0">
              <a:solidFill>
                <a:schemeClr val="tx2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6EB76C-50F2-465E-AB68-A6BDBF1D8DDF}"/>
              </a:ext>
            </a:extLst>
          </p:cNvPr>
          <p:cNvGrpSpPr/>
          <p:nvPr/>
        </p:nvGrpSpPr>
        <p:grpSpPr>
          <a:xfrm>
            <a:off x="11454106" y="252858"/>
            <a:ext cx="491115" cy="484287"/>
            <a:chOff x="1528923" y="220268"/>
            <a:chExt cx="1284096" cy="1266241"/>
          </a:xfrm>
        </p:grpSpPr>
        <p:sp>
          <p:nvSpPr>
            <p:cNvPr id="12" name="圆角矩形 100">
              <a:extLst>
                <a:ext uri="{FF2B5EF4-FFF2-40B4-BE49-F238E27FC236}">
                  <a16:creationId xmlns:a16="http://schemas.microsoft.com/office/drawing/2014/main" id="{68D5C8E4-DE3B-4046-87B4-508C8007904B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36619CC2-5ACE-4203-9569-BAE7EB21BC17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B4E17A9-E523-4347-A150-DC95107D4BD0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5603" y="1439364"/>
            <a:ext cx="6460794" cy="274048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6D49EE2-05E0-465F-A734-889FAF3FD691}"/>
              </a:ext>
            </a:extLst>
          </p:cNvPr>
          <p:cNvSpPr/>
          <p:nvPr/>
        </p:nvSpPr>
        <p:spPr>
          <a:xfrm>
            <a:off x="1956534" y="4483412"/>
            <a:ext cx="38677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左图，它框定了许多实际上并不是目标的结果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较为宽松的阈值，引入了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较多的噪声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！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91EE8E-0097-47E2-86C9-DB68B606BC88}"/>
              </a:ext>
            </a:extLst>
          </p:cNvPr>
          <p:cNvSpPr/>
          <p:nvPr/>
        </p:nvSpPr>
        <p:spPr>
          <a:xfrm>
            <a:off x="6272163" y="4483412"/>
            <a:ext cx="42098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右图，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阈值提高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u = 0.7,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框定的目标准确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但也存在问题！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973813D-BD73-4FC7-8371-B07306522CA5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4087" y="1309629"/>
            <a:ext cx="4020240" cy="302199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8443B34-9F5D-4ED4-A5E4-307319FFAACF}"/>
              </a:ext>
            </a:extLst>
          </p:cNvPr>
          <p:cNvSpPr/>
          <p:nvPr/>
        </p:nvSpPr>
        <p:spPr>
          <a:xfrm>
            <a:off x="6206623" y="5238794"/>
            <a:ext cx="4275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由于阈值设定较高，造成正样本数量大量减少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，容易出现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过拟合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的情况！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446E82-1E7E-4961-8597-BF224E48E3A2}"/>
              </a:ext>
            </a:extLst>
          </p:cNvPr>
          <p:cNvSpPr/>
          <p:nvPr/>
        </p:nvSpPr>
        <p:spPr>
          <a:xfrm rot="20978238">
            <a:off x="1341146" y="2701781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该如何设定阈值？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427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sḷíḑè">
            <a:extLst>
              <a:ext uri="{FF2B5EF4-FFF2-40B4-BE49-F238E27FC236}">
                <a16:creationId xmlns:a16="http://schemas.microsoft.com/office/drawing/2014/main" id="{5CFA5027-F942-4FD8-815E-4B04B813988C}"/>
              </a:ext>
            </a:extLst>
          </p:cNvPr>
          <p:cNvSpPr/>
          <p:nvPr/>
        </p:nvSpPr>
        <p:spPr>
          <a:xfrm>
            <a:off x="0" y="0"/>
            <a:ext cx="3236128" cy="923330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r>
              <a:rPr lang="en-US" altLang="zh-CN" sz="3600" b="1" spc="300" dirty="0">
                <a:solidFill>
                  <a:schemeClr val="tx2"/>
                </a:solidFill>
              </a:rPr>
              <a:t>1.1</a:t>
            </a:r>
            <a:r>
              <a:rPr lang="zh-CN" altLang="en-US" sz="3600" b="1" spc="300" dirty="0">
                <a:solidFill>
                  <a:schemeClr val="tx2"/>
                </a:solidFill>
              </a:rPr>
              <a:t>提出问题</a:t>
            </a:r>
            <a:endParaRPr lang="en-US" altLang="zh-CN" sz="3600" b="1" spc="300" dirty="0">
              <a:solidFill>
                <a:schemeClr val="tx2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6EB76C-50F2-465E-AB68-A6BDBF1D8DDF}"/>
              </a:ext>
            </a:extLst>
          </p:cNvPr>
          <p:cNvGrpSpPr/>
          <p:nvPr/>
        </p:nvGrpSpPr>
        <p:grpSpPr>
          <a:xfrm>
            <a:off x="11454106" y="252858"/>
            <a:ext cx="491115" cy="484287"/>
            <a:chOff x="1528923" y="220268"/>
            <a:chExt cx="1284096" cy="1266241"/>
          </a:xfrm>
        </p:grpSpPr>
        <p:sp>
          <p:nvSpPr>
            <p:cNvPr id="12" name="圆角矩形 100">
              <a:extLst>
                <a:ext uri="{FF2B5EF4-FFF2-40B4-BE49-F238E27FC236}">
                  <a16:creationId xmlns:a16="http://schemas.microsoft.com/office/drawing/2014/main" id="{68D5C8E4-DE3B-4046-87B4-508C8007904B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36619CC2-5ACE-4203-9569-BAE7EB21BC17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4FD73777-95F4-46FD-B6FF-5107FACCB914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" r="52088"/>
          <a:stretch/>
        </p:blipFill>
        <p:spPr>
          <a:xfrm>
            <a:off x="4144631" y="737145"/>
            <a:ext cx="3902737" cy="335605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D3BF2A2-B2EE-4FDD-8A11-62E4B8E2B8B4}"/>
              </a:ext>
            </a:extLst>
          </p:cNvPr>
          <p:cNvSpPr/>
          <p:nvPr/>
        </p:nvSpPr>
        <p:spPr>
          <a:xfrm>
            <a:off x="2875722" y="4270459"/>
            <a:ext cx="7043530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回归得到的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IoU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普遍比输入的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IoU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要高（根据灰色的线界定，在灰线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以上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，就是输出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输入）；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IoU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0.55-0.6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范围的候选区域，用阈值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 = 0.5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训练出来的检测器的回归效果是最好；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IoU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0.6-0.75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范围内的候选区域，用阈值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 = 0.6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训练出来的检测器回归效果最好；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IoU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0.75-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的候选区域，用阈值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 = 0.7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训练出来的检测器回归效果最好。</a:t>
            </a:r>
          </a:p>
        </p:txBody>
      </p:sp>
    </p:spTree>
    <p:extLst>
      <p:ext uri="{BB962C8B-B14F-4D97-AF65-F5344CB8AC3E}">
        <p14:creationId xmlns:p14="http://schemas.microsoft.com/office/powerpoint/2010/main" val="260981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sḷíḑè">
            <a:extLst>
              <a:ext uri="{FF2B5EF4-FFF2-40B4-BE49-F238E27FC236}">
                <a16:creationId xmlns:a16="http://schemas.microsoft.com/office/drawing/2014/main" id="{5CFA5027-F942-4FD8-815E-4B04B813988C}"/>
              </a:ext>
            </a:extLst>
          </p:cNvPr>
          <p:cNvSpPr/>
          <p:nvPr/>
        </p:nvSpPr>
        <p:spPr>
          <a:xfrm>
            <a:off x="0" y="0"/>
            <a:ext cx="3236128" cy="923330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r>
              <a:rPr lang="en-US" altLang="zh-CN" sz="3600" b="1" spc="300" dirty="0">
                <a:solidFill>
                  <a:schemeClr val="tx2"/>
                </a:solidFill>
              </a:rPr>
              <a:t>1.2</a:t>
            </a:r>
            <a:r>
              <a:rPr lang="zh-CN" altLang="en-US" sz="3600" b="1" spc="300" dirty="0">
                <a:solidFill>
                  <a:schemeClr val="tx2"/>
                </a:solidFill>
              </a:rPr>
              <a:t>解决方法</a:t>
            </a:r>
            <a:endParaRPr lang="en-US" altLang="zh-CN" sz="3600" b="1" spc="300" dirty="0">
              <a:solidFill>
                <a:schemeClr val="tx2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6EB76C-50F2-465E-AB68-A6BDBF1D8DDF}"/>
              </a:ext>
            </a:extLst>
          </p:cNvPr>
          <p:cNvGrpSpPr/>
          <p:nvPr/>
        </p:nvGrpSpPr>
        <p:grpSpPr>
          <a:xfrm>
            <a:off x="11454106" y="252858"/>
            <a:ext cx="491115" cy="484287"/>
            <a:chOff x="1528923" y="220268"/>
            <a:chExt cx="1284096" cy="1266241"/>
          </a:xfrm>
        </p:grpSpPr>
        <p:sp>
          <p:nvSpPr>
            <p:cNvPr id="12" name="圆角矩形 100">
              <a:extLst>
                <a:ext uri="{FF2B5EF4-FFF2-40B4-BE49-F238E27FC236}">
                  <a16:creationId xmlns:a16="http://schemas.microsoft.com/office/drawing/2014/main" id="{68D5C8E4-DE3B-4046-87B4-508C8007904B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36619CC2-5ACE-4203-9569-BAE7EB21BC17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D3BF2A2-B2EE-4FDD-8A11-62E4B8E2B8B4}"/>
              </a:ext>
            </a:extLst>
          </p:cNvPr>
          <p:cNvSpPr/>
          <p:nvPr/>
        </p:nvSpPr>
        <p:spPr>
          <a:xfrm>
            <a:off x="4068418" y="4014142"/>
            <a:ext cx="70435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</a:pPr>
            <a:r>
              <a:rPr lang="zh-CN" altLang="zh-CN" dirty="0"/>
              <a:t>经过一个卷积层</a:t>
            </a:r>
            <a:r>
              <a:rPr lang="en-US" altLang="zh-CN" dirty="0"/>
              <a:t>conv</a:t>
            </a:r>
            <a:r>
              <a:rPr lang="zh-CN" altLang="zh-CN" dirty="0"/>
              <a:t>提取图片整体的特征，第一个</a:t>
            </a:r>
            <a:r>
              <a:rPr lang="en-US" altLang="zh-CN" dirty="0" err="1"/>
              <a:t>bbox</a:t>
            </a:r>
            <a:r>
              <a:rPr lang="en-US" altLang="zh-CN" dirty="0"/>
              <a:t> ( B0 )</a:t>
            </a:r>
            <a:r>
              <a:rPr lang="zh-CN" altLang="zh-CN" dirty="0"/>
              <a:t>是原始的神经网络提供的</a:t>
            </a:r>
            <a:r>
              <a:rPr lang="en-US" altLang="zh-CN" dirty="0"/>
              <a:t>proposal</a:t>
            </a:r>
            <a:r>
              <a:rPr lang="zh-CN" altLang="en-US" dirty="0"/>
              <a:t>，例如</a:t>
            </a:r>
            <a:r>
              <a:rPr lang="en-US" altLang="zh-CN" dirty="0"/>
              <a:t>fast-</a:t>
            </a:r>
            <a:r>
              <a:rPr lang="en-US" altLang="zh-CN" dirty="0" err="1"/>
              <a:t>rcnn</a:t>
            </a:r>
            <a:r>
              <a:rPr lang="zh-CN" altLang="zh-CN" dirty="0"/>
              <a:t>的</a:t>
            </a:r>
            <a:r>
              <a:rPr lang="en-US" altLang="zh-CN" dirty="0"/>
              <a:t>RPN</a:t>
            </a:r>
            <a:r>
              <a:rPr lang="zh-CN" altLang="zh-CN" dirty="0"/>
              <a:t>。之后的都是根据前一低阈值回归得到的</a:t>
            </a:r>
            <a:r>
              <a:rPr lang="en-US" altLang="zh-CN" dirty="0" err="1"/>
              <a:t>bbox</a:t>
            </a:r>
            <a:r>
              <a:rPr lang="zh-CN" altLang="zh-CN" dirty="0"/>
              <a:t>作为</a:t>
            </a:r>
            <a:r>
              <a:rPr lang="zh-CN" altLang="en-US" dirty="0"/>
              <a:t>输入</a:t>
            </a:r>
            <a:r>
              <a:rPr lang="zh-CN" altLang="zh-CN" dirty="0"/>
              <a:t>，每个</a:t>
            </a:r>
            <a:r>
              <a:rPr lang="en-US" altLang="zh-CN" dirty="0"/>
              <a:t>head</a:t>
            </a:r>
            <a:r>
              <a:rPr lang="zh-CN" altLang="zh-CN" dirty="0"/>
              <a:t>的阈值不一样</a:t>
            </a:r>
            <a:r>
              <a:rPr lang="en-US" altLang="zh-CN" dirty="0"/>
              <a:t>——H1</a:t>
            </a:r>
            <a:r>
              <a:rPr lang="zh-CN" altLang="zh-CN" dirty="0"/>
              <a:t>、</a:t>
            </a:r>
            <a:r>
              <a:rPr lang="en-US" altLang="zh-CN" dirty="0"/>
              <a:t>H2</a:t>
            </a:r>
            <a:r>
              <a:rPr lang="zh-CN" altLang="zh-CN" dirty="0"/>
              <a:t>、</a:t>
            </a:r>
            <a:r>
              <a:rPr lang="en-US" altLang="zh-CN" dirty="0"/>
              <a:t>H3</a:t>
            </a:r>
            <a:r>
              <a:rPr lang="zh-CN" altLang="zh-CN" dirty="0"/>
              <a:t>（逐渐提高），并且由于</a:t>
            </a:r>
            <a:r>
              <a:rPr lang="zh-CN" altLang="en-US" dirty="0"/>
              <a:t>输入的是前一个优化后的结果</a:t>
            </a:r>
            <a:r>
              <a:rPr lang="zh-CN" altLang="zh-CN" dirty="0"/>
              <a:t>，所以</a:t>
            </a:r>
            <a:r>
              <a:rPr lang="zh-CN" altLang="en-US" dirty="0"/>
              <a:t>输入的</a:t>
            </a:r>
            <a:r>
              <a:rPr lang="zh-CN" altLang="zh-CN" dirty="0"/>
              <a:t>样本质量优于之前</a:t>
            </a:r>
            <a:r>
              <a:rPr lang="zh-CN" altLang="en-US" dirty="0"/>
              <a:t>，能够适应高阈值的</a:t>
            </a:r>
            <a:r>
              <a:rPr lang="en-US" altLang="zh-CN" dirty="0"/>
              <a:t>head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317FA8-91AC-4A6C-ACD0-047DE351CD16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01" y="923330"/>
            <a:ext cx="3972173" cy="273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8EEFFE-D94D-4184-A2EF-44B812E25ADD}"/>
              </a:ext>
            </a:extLst>
          </p:cNvPr>
          <p:cNvSpPr txBox="1"/>
          <p:nvPr/>
        </p:nvSpPr>
        <p:spPr>
          <a:xfrm>
            <a:off x="1176129" y="1827115"/>
            <a:ext cx="2259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accent2"/>
                </a:solidFill>
              </a:rPr>
              <a:t>单一阈值的检测器没法在各个</a:t>
            </a:r>
            <a:r>
              <a:rPr lang="en-US" altLang="zh-CN" dirty="0" err="1">
                <a:solidFill>
                  <a:schemeClr val="accent2"/>
                </a:solidFill>
              </a:rPr>
              <a:t>IoU</a:t>
            </a:r>
            <a:r>
              <a:rPr lang="zh-CN" altLang="zh-CN" dirty="0">
                <a:solidFill>
                  <a:schemeClr val="accent2"/>
                </a:solidFill>
              </a:rPr>
              <a:t>值下的候选区域有良好效果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BD89083-A7A2-4685-B91F-9637A8EE494E}"/>
              </a:ext>
            </a:extLst>
          </p:cNvPr>
          <p:cNvCxnSpPr>
            <a:cxnSpLocks/>
          </p:cNvCxnSpPr>
          <p:nvPr/>
        </p:nvCxnSpPr>
        <p:spPr>
          <a:xfrm flipH="1">
            <a:off x="2305879" y="2842536"/>
            <a:ext cx="1" cy="987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D8C6830-4668-4210-A84D-2556964BBDD8}"/>
              </a:ext>
            </a:extLst>
          </p:cNvPr>
          <p:cNvSpPr/>
          <p:nvPr/>
        </p:nvSpPr>
        <p:spPr>
          <a:xfrm>
            <a:off x="1348843" y="4107556"/>
            <a:ext cx="1914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accent2"/>
                </a:solidFill>
              </a:rPr>
              <a:t>多级检测器</a:t>
            </a:r>
            <a:r>
              <a:rPr lang="zh-CN" altLang="en-US" dirty="0">
                <a:solidFill>
                  <a:schemeClr val="accent2"/>
                </a:solidFill>
              </a:rPr>
              <a:t>，覆盖各个候选区域</a:t>
            </a:r>
          </a:p>
        </p:txBody>
      </p:sp>
    </p:spTree>
    <p:extLst>
      <p:ext uri="{BB962C8B-B14F-4D97-AF65-F5344CB8AC3E}">
        <p14:creationId xmlns:p14="http://schemas.microsoft.com/office/powerpoint/2010/main" val="129290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sḷíḑè">
            <a:extLst>
              <a:ext uri="{FF2B5EF4-FFF2-40B4-BE49-F238E27FC236}">
                <a16:creationId xmlns:a16="http://schemas.microsoft.com/office/drawing/2014/main" id="{5CFA5027-F942-4FD8-815E-4B04B813988C}"/>
              </a:ext>
            </a:extLst>
          </p:cNvPr>
          <p:cNvSpPr/>
          <p:nvPr/>
        </p:nvSpPr>
        <p:spPr>
          <a:xfrm>
            <a:off x="0" y="0"/>
            <a:ext cx="3236128" cy="923330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r>
              <a:rPr lang="en-US" altLang="zh-CN" sz="3600" b="1" spc="300" dirty="0">
                <a:solidFill>
                  <a:schemeClr val="tx2"/>
                </a:solidFill>
              </a:rPr>
              <a:t>1.2</a:t>
            </a:r>
            <a:r>
              <a:rPr lang="zh-CN" altLang="en-US" sz="3600" b="1" spc="300" dirty="0">
                <a:solidFill>
                  <a:schemeClr val="tx2"/>
                </a:solidFill>
              </a:rPr>
              <a:t>解决方法</a:t>
            </a:r>
            <a:endParaRPr lang="en-US" altLang="zh-CN" sz="3600" b="1" spc="300" dirty="0">
              <a:solidFill>
                <a:schemeClr val="tx2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6EB76C-50F2-465E-AB68-A6BDBF1D8DDF}"/>
              </a:ext>
            </a:extLst>
          </p:cNvPr>
          <p:cNvGrpSpPr/>
          <p:nvPr/>
        </p:nvGrpSpPr>
        <p:grpSpPr>
          <a:xfrm>
            <a:off x="11454106" y="252858"/>
            <a:ext cx="491115" cy="484287"/>
            <a:chOff x="1528923" y="220268"/>
            <a:chExt cx="1284096" cy="1266241"/>
          </a:xfrm>
        </p:grpSpPr>
        <p:sp>
          <p:nvSpPr>
            <p:cNvPr id="12" name="圆角矩形 100">
              <a:extLst>
                <a:ext uri="{FF2B5EF4-FFF2-40B4-BE49-F238E27FC236}">
                  <a16:creationId xmlns:a16="http://schemas.microsoft.com/office/drawing/2014/main" id="{68D5C8E4-DE3B-4046-87B4-508C8007904B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36619CC2-5ACE-4203-9569-BAE7EB21BC17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7AEF6BF7-BD2B-4837-B828-2A7E29D2260F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30" y="1278834"/>
            <a:ext cx="6253339" cy="243171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8C3B426-CA74-4AD3-BD9C-E9409D01000F}"/>
              </a:ext>
            </a:extLst>
          </p:cNvPr>
          <p:cNvSpPr/>
          <p:nvPr/>
        </p:nvSpPr>
        <p:spPr>
          <a:xfrm>
            <a:off x="3877865" y="4178612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级级联的检测器输入的样本的分布情况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CEAEEC-C184-4FA6-8145-D1EE3775C8A1}"/>
              </a:ext>
            </a:extLst>
          </p:cNvPr>
          <p:cNvSpPr/>
          <p:nvPr/>
        </p:nvSpPr>
        <p:spPr>
          <a:xfrm>
            <a:off x="3047998" y="4692837"/>
            <a:ext cx="6732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看出虽然阈值不断提高，但是对应的阈值内的样本没有变少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2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sḷíḑè">
            <a:extLst>
              <a:ext uri="{FF2B5EF4-FFF2-40B4-BE49-F238E27FC236}">
                <a16:creationId xmlns:a16="http://schemas.microsoft.com/office/drawing/2014/main" id="{5CFA5027-F942-4FD8-815E-4B04B813988C}"/>
              </a:ext>
            </a:extLst>
          </p:cNvPr>
          <p:cNvSpPr/>
          <p:nvPr/>
        </p:nvSpPr>
        <p:spPr>
          <a:xfrm>
            <a:off x="0" y="0"/>
            <a:ext cx="3236128" cy="923330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r>
              <a:rPr lang="en-US" altLang="zh-CN" sz="3600" b="1" spc="300" dirty="0">
                <a:solidFill>
                  <a:schemeClr val="tx2"/>
                </a:solidFill>
              </a:rPr>
              <a:t>1.2</a:t>
            </a:r>
            <a:r>
              <a:rPr lang="zh-CN" altLang="en-US" sz="3600" b="1" spc="300" dirty="0">
                <a:solidFill>
                  <a:schemeClr val="tx2"/>
                </a:solidFill>
              </a:rPr>
              <a:t>解决方法</a:t>
            </a:r>
            <a:endParaRPr lang="en-US" altLang="zh-CN" sz="3600" b="1" spc="300" dirty="0">
              <a:solidFill>
                <a:schemeClr val="tx2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6EB76C-50F2-465E-AB68-A6BDBF1D8DDF}"/>
              </a:ext>
            </a:extLst>
          </p:cNvPr>
          <p:cNvGrpSpPr/>
          <p:nvPr/>
        </p:nvGrpSpPr>
        <p:grpSpPr>
          <a:xfrm>
            <a:off x="11454106" y="252858"/>
            <a:ext cx="491115" cy="484287"/>
            <a:chOff x="1528923" y="220268"/>
            <a:chExt cx="1284096" cy="1266241"/>
          </a:xfrm>
        </p:grpSpPr>
        <p:sp>
          <p:nvSpPr>
            <p:cNvPr id="12" name="圆角矩形 100">
              <a:extLst>
                <a:ext uri="{FF2B5EF4-FFF2-40B4-BE49-F238E27FC236}">
                  <a16:creationId xmlns:a16="http://schemas.microsoft.com/office/drawing/2014/main" id="{68D5C8E4-DE3B-4046-87B4-508C8007904B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36619CC2-5ACE-4203-9569-BAE7EB21BC17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90FBA3C-F71A-4F48-884A-1D00A98ACCC4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42" y="1102109"/>
            <a:ext cx="6353865" cy="2383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45103E-73BE-4B49-AD3C-148FC937EB37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41" y="3600802"/>
            <a:ext cx="3972173" cy="27309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68707FF-F120-4B43-AB54-DA2BE1246F8F}"/>
              </a:ext>
            </a:extLst>
          </p:cNvPr>
          <p:cNvSpPr/>
          <p:nvPr/>
        </p:nvSpPr>
        <p:spPr>
          <a:xfrm>
            <a:off x="5463368" y="3950589"/>
            <a:ext cx="6096000" cy="21595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在训练阶段，由于前一阶段的进行优化的候选区域作为下一阶段的输入，样本的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IoU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值普遍变高，下一阶段高阈值下的样本数量不会变少；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在验证阶段，即使一开始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提出的候选区域的质量不高，但是不断经过不同阶段不同阈值的检测器的回归优化后，候选区的质量提高，与该阶段的检测器的阈值相匹配，不会存在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mismatch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的问题。</a:t>
            </a:r>
          </a:p>
        </p:txBody>
      </p:sp>
    </p:spTree>
    <p:extLst>
      <p:ext uri="{BB962C8B-B14F-4D97-AF65-F5344CB8AC3E}">
        <p14:creationId xmlns:p14="http://schemas.microsoft.com/office/powerpoint/2010/main" val="47143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sḷíḑè">
            <a:extLst>
              <a:ext uri="{FF2B5EF4-FFF2-40B4-BE49-F238E27FC236}">
                <a16:creationId xmlns:a16="http://schemas.microsoft.com/office/drawing/2014/main" id="{5CFA5027-F942-4FD8-815E-4B04B813988C}"/>
              </a:ext>
            </a:extLst>
          </p:cNvPr>
          <p:cNvSpPr/>
          <p:nvPr/>
        </p:nvSpPr>
        <p:spPr>
          <a:xfrm>
            <a:off x="0" y="0"/>
            <a:ext cx="3236128" cy="923330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r>
              <a:rPr lang="en-US" altLang="zh-CN" sz="3600" b="1" spc="300" dirty="0">
                <a:solidFill>
                  <a:schemeClr val="tx2"/>
                </a:solidFill>
              </a:rPr>
              <a:t>1.3</a:t>
            </a:r>
            <a:r>
              <a:rPr lang="zh-CN" altLang="en-US" sz="3600" b="1" spc="300" dirty="0">
                <a:solidFill>
                  <a:schemeClr val="tx2"/>
                </a:solidFill>
              </a:rPr>
              <a:t>实验结果</a:t>
            </a:r>
            <a:endParaRPr lang="en-US" altLang="zh-CN" sz="3600" b="1" spc="300" dirty="0">
              <a:solidFill>
                <a:schemeClr val="tx2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6EB76C-50F2-465E-AB68-A6BDBF1D8DDF}"/>
              </a:ext>
            </a:extLst>
          </p:cNvPr>
          <p:cNvGrpSpPr/>
          <p:nvPr/>
        </p:nvGrpSpPr>
        <p:grpSpPr>
          <a:xfrm>
            <a:off x="11454106" y="252858"/>
            <a:ext cx="491115" cy="484287"/>
            <a:chOff x="1528923" y="220268"/>
            <a:chExt cx="1284096" cy="1266241"/>
          </a:xfrm>
        </p:grpSpPr>
        <p:sp>
          <p:nvSpPr>
            <p:cNvPr id="12" name="圆角矩形 100">
              <a:extLst>
                <a:ext uri="{FF2B5EF4-FFF2-40B4-BE49-F238E27FC236}">
                  <a16:creationId xmlns:a16="http://schemas.microsoft.com/office/drawing/2014/main" id="{68D5C8E4-DE3B-4046-87B4-508C8007904B}"/>
                </a:ext>
              </a:extLst>
            </p:cNvPr>
            <p:cNvSpPr/>
            <p:nvPr/>
          </p:nvSpPr>
          <p:spPr>
            <a:xfrm rot="16200000" flipV="1">
              <a:off x="1537850" y="211341"/>
              <a:ext cx="1266241" cy="1284096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36619CC2-5ACE-4203-9569-BAE7EB21BC17}"/>
                </a:ext>
              </a:extLst>
            </p:cNvPr>
            <p:cNvSpPr/>
            <p:nvPr/>
          </p:nvSpPr>
          <p:spPr bwMode="auto">
            <a:xfrm>
              <a:off x="1804148" y="499514"/>
              <a:ext cx="733647" cy="707752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E15CD5F4-63D9-40EB-A2C0-F0453228F647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9245" y="1166191"/>
            <a:ext cx="7441068" cy="329316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9FC51BC-8371-4143-87DC-4A83DE5284DC}"/>
              </a:ext>
            </a:extLst>
          </p:cNvPr>
          <p:cNvSpPr/>
          <p:nvPr/>
        </p:nvSpPr>
        <p:spPr>
          <a:xfrm>
            <a:off x="3458817" y="477560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b="1" dirty="0">
                <a:solidFill>
                  <a:schemeClr val="accent2"/>
                </a:solidFill>
              </a:rPr>
              <a:t>增加了</a:t>
            </a:r>
            <a:r>
              <a:rPr lang="en-US" altLang="zh-CN" sz="2000" b="1" dirty="0">
                <a:solidFill>
                  <a:schemeClr val="accent2"/>
                </a:solidFill>
              </a:rPr>
              <a:t>Cascade-RCNN</a:t>
            </a:r>
            <a:r>
              <a:rPr lang="zh-CN" altLang="zh-CN" sz="2000" b="1" dirty="0">
                <a:solidFill>
                  <a:schemeClr val="accent2"/>
                </a:solidFill>
              </a:rPr>
              <a:t>之后训练速度和测试速度有所减慢，但是相差不大，准确率均有较大的提高。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2"/>
                </a:solidFill>
              </a:rPr>
              <a:t>许多</a:t>
            </a:r>
            <a:r>
              <a:rPr lang="en-US" altLang="zh-CN" sz="2000" b="1" dirty="0">
                <a:solidFill>
                  <a:schemeClr val="accent2"/>
                </a:solidFill>
              </a:rPr>
              <a:t>backbone</a:t>
            </a:r>
            <a:r>
              <a:rPr lang="zh-CN" altLang="en-US" sz="2000" b="1" dirty="0">
                <a:solidFill>
                  <a:schemeClr val="accent2"/>
                </a:solidFill>
              </a:rPr>
              <a:t>网络上都能搭建</a:t>
            </a:r>
            <a:r>
              <a:rPr lang="en-US" altLang="zh-CN" sz="2000" b="1" dirty="0">
                <a:solidFill>
                  <a:schemeClr val="accent2"/>
                </a:solidFill>
              </a:rPr>
              <a:t>Cascade-RCNN</a:t>
            </a:r>
            <a:r>
              <a:rPr lang="zh-CN" altLang="en-US" sz="2000" b="1" dirty="0">
                <a:solidFill>
                  <a:schemeClr val="accent2"/>
                </a:solidFill>
              </a:rPr>
              <a:t>的网络结构，其普适性高</a:t>
            </a:r>
          </a:p>
        </p:txBody>
      </p:sp>
    </p:spTree>
    <p:extLst>
      <p:ext uri="{BB962C8B-B14F-4D97-AF65-F5344CB8AC3E}">
        <p14:creationId xmlns:p14="http://schemas.microsoft.com/office/powerpoint/2010/main" val="35503745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1944</TotalTime>
  <Words>1028</Words>
  <Application>Microsoft Office PowerPoint</Application>
  <PresentationFormat>宽屏</PresentationFormat>
  <Paragraphs>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Century Gothic</vt:lpstr>
      <vt:lpstr>Wingdings</vt:lpstr>
      <vt:lpstr>Wingdings 3</vt:lpstr>
      <vt:lpstr>丝状</vt:lpstr>
      <vt:lpstr>Cascade R-CNN:  Delving into High Quality Objection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Cascade-rcnn:</dc:title>
  <dc:creator>Pretty girl</dc:creator>
  <cp:lastModifiedBy>Pretty girl</cp:lastModifiedBy>
  <cp:revision>122</cp:revision>
  <dcterms:created xsi:type="dcterms:W3CDTF">2019-11-17T13:55:44Z</dcterms:created>
  <dcterms:modified xsi:type="dcterms:W3CDTF">2019-12-15T17:01:28Z</dcterms:modified>
</cp:coreProperties>
</file>