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69" r:id="rId3"/>
    <p:sldId id="278" r:id="rId4"/>
    <p:sldId id="282" r:id="rId5"/>
    <p:sldId id="280" r:id="rId6"/>
    <p:sldId id="259" r:id="rId7"/>
    <p:sldId id="261" r:id="rId8"/>
    <p:sldId id="284" r:id="rId9"/>
    <p:sldId id="258" r:id="rId10"/>
    <p:sldId id="279" r:id="rId11"/>
    <p:sldId id="285" r:id="rId12"/>
    <p:sldId id="283" r:id="rId13"/>
    <p:sldId id="281" r:id="rId14"/>
    <p:sldId id="268" r:id="rId15"/>
    <p:sldId id="277" r:id="rId16"/>
  </p:sldIdLst>
  <p:sldSz cx="9144000" cy="5143500" type="screen16x9"/>
  <p:notesSz cx="6858000" cy="9144000"/>
  <p:embeddedFontLst>
    <p:embeddedFont>
      <p:font typeface="Advent Pro SemiBold" panose="020B0604020202020204" charset="0"/>
      <p:regular r:id="rId18"/>
      <p:bold r:id="rId19"/>
    </p:embeddedFont>
    <p:embeddedFont>
      <p:font typeface="Bahnschrift Light" panose="020B0502040204020203" pitchFamily="34" charset="0"/>
      <p:regular r:id="rId20"/>
    </p:embeddedFont>
    <p:embeddedFont>
      <p:font typeface="Calibri" panose="020F0502020204030204" pitchFamily="34" charset="0"/>
      <p:regular r:id="rId21"/>
      <p:bold r:id="rId22"/>
      <p:italic r:id="rId23"/>
      <p:boldItalic r:id="rId24"/>
    </p:embeddedFont>
    <p:embeddedFont>
      <p:font typeface="Fira Sans Condensed Medium" panose="020B0604020202020204" pitchFamily="34" charset="0"/>
      <p:regular r:id="rId25"/>
      <p:bold r:id="rId26"/>
      <p:italic r:id="rId27"/>
      <p:boldItalic r:id="rId28"/>
    </p:embeddedFont>
    <p:embeddedFont>
      <p:font typeface="Fira Sans Extra Condensed Medium" panose="020B0604020202020204" charset="0"/>
      <p:regular r:id="rId29"/>
      <p:bold r:id="rId30"/>
      <p:italic r:id="rId31"/>
      <p:boldItalic r:id="rId32"/>
    </p:embeddedFont>
    <p:embeddedFont>
      <p:font typeface="Maven Pro" panose="020B0604020202020204" charset="0"/>
      <p:regular r:id="rId33"/>
      <p:bold r:id="rId34"/>
    </p:embeddedFont>
    <p:embeddedFont>
      <p:font typeface="Open Sans" panose="020B0606030504020204" pitchFamily="34" charset="0"/>
      <p:regular r:id="rId35"/>
      <p:bold r:id="rId36"/>
      <p:italic r:id="rId37"/>
      <p:boldItalic r:id="rId38"/>
    </p:embeddedFont>
    <p:embeddedFont>
      <p:font typeface="Share Tech"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32802F-F3B2-43F4-BC61-7167F038CFEA}">
  <a:tblStyle styleId="{1132802F-F3B2-43F4-BC61-7167F038CF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B3E51"/>
                </a:solidFill>
                <a:effectLst/>
                <a:latin typeface="Open Sans" panose="020B0606030504020204" pitchFamily="34" charset="0"/>
              </a:rPr>
              <a:t>Unstructured text is everywhere, such as emails, chat conversations, websites, and social media but it’s hard to extract value from this data unless it’s organized in a certain way. Doing so used to be a difficult and expensive process since it required spending time and resources to manually sort the data or creating handcrafted rules that are difficult to maintain. </a:t>
            </a:r>
            <a:endParaRPr lang="en-IN" dirty="0"/>
          </a:p>
        </p:txBody>
      </p:sp>
    </p:spTree>
    <p:extLst>
      <p:ext uri="{BB962C8B-B14F-4D97-AF65-F5344CB8AC3E}">
        <p14:creationId xmlns:p14="http://schemas.microsoft.com/office/powerpoint/2010/main" val="1945059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30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9" r:id="rId7"/>
    <p:sldLayoutId id="2147483663" r:id="rId8"/>
    <p:sldLayoutId id="2147483667" r:id="rId9"/>
    <p:sldLayoutId id="2147483668" r:id="rId10"/>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machine-learning-nlp-text-classification-using-scikit-learn-python-and-nltk-c52b92a7c73a" TargetMode="External"/><Relationship Id="rId7" Type="http://schemas.openxmlformats.org/officeDocument/2006/relationships/hyperlink" Target="https://blog.bitext.com/what-is-the-difference-between-stemming-and-lemmatization/" TargetMode="External"/><Relationship Id="rId2" Type="http://schemas.openxmlformats.org/officeDocument/2006/relationships/hyperlink" Target="https://www.analyticsvidhya.com/blog/2020/12/understanding-text-classification-in-nlp-with-movie-review-example-example/" TargetMode="External"/><Relationship Id="rId1" Type="http://schemas.openxmlformats.org/officeDocument/2006/relationships/slideLayout" Target="../slideLayouts/slideLayout2.xml"/><Relationship Id="rId6" Type="http://schemas.openxmlformats.org/officeDocument/2006/relationships/hyperlink" Target="https://monkeylearn.com/what-is-text-classification/" TargetMode="External"/><Relationship Id="rId5" Type="http://schemas.openxmlformats.org/officeDocument/2006/relationships/hyperlink" Target="https://www.quora.com/What-are-the-benefits-of-text-classification-Also-is-it-possible-to-do-text-classification-on-a-dataset-without-having-to-code" TargetMode="External"/><Relationship Id="rId4" Type="http://schemas.openxmlformats.org/officeDocument/2006/relationships/hyperlink" Target="https://towardsdatascience.com/text-classification-applications-and-use-cases-beab4bfe2e62#:~:text=Classifying%20large%20textual%20data%20helps,and%20orthodox%20areas%20as%20wel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521403" y="1559635"/>
            <a:ext cx="6020700" cy="12409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NEWS CLASSIFICATION</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833711" y="-140580"/>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306962" y="2780179"/>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79435C3B-F175-4AF7-AF49-A52C349D35E8}"/>
              </a:ext>
            </a:extLst>
          </p:cNvPr>
          <p:cNvSpPr>
            <a:spLocks noGrp="1"/>
          </p:cNvSpPr>
          <p:nvPr>
            <p:ph type="subTitle" idx="1"/>
          </p:nvPr>
        </p:nvSpPr>
        <p:spPr>
          <a:xfrm>
            <a:off x="5656817" y="4370201"/>
            <a:ext cx="3295500" cy="792600"/>
          </a:xfrm>
        </p:spPr>
        <p:txBody>
          <a:bodyPr/>
          <a:lstStyle/>
          <a:p>
            <a:r>
              <a:rPr lang="en-US" dirty="0"/>
              <a:t>-</a:t>
            </a:r>
            <a:r>
              <a:rPr lang="en-US"/>
              <a:t>SNEHA KOTHI</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135D6F-4CA9-41AD-9435-FBC4C999FE50}"/>
              </a:ext>
            </a:extLst>
          </p:cNvPr>
          <p:cNvSpPr>
            <a:spLocks noGrp="1"/>
          </p:cNvSpPr>
          <p:nvPr>
            <p:ph type="body" idx="1"/>
          </p:nvPr>
        </p:nvSpPr>
        <p:spPr>
          <a:xfrm>
            <a:off x="618824" y="1275906"/>
            <a:ext cx="8025445" cy="2764465"/>
          </a:xfrm>
        </p:spPr>
        <p:txBody>
          <a:bodyPr/>
          <a:lstStyle/>
          <a:p>
            <a:pPr algn="l" rtl="0"/>
            <a:r>
              <a:rPr lang="en-US" b="0" i="0" dirty="0">
                <a:solidFill>
                  <a:schemeClr val="bg1"/>
                </a:solidFill>
                <a:effectLst/>
                <a:latin typeface="Bahnschrift Light" panose="020B0502040204020203" pitchFamily="34" charset="0"/>
              </a:rPr>
              <a:t>Text classification has a lot of applications, like emotion analysis, sentiment analysis, labelling, auto-tagging customer queries, categorizing articles, blogs into defined topics, and a lot more.</a:t>
            </a:r>
          </a:p>
          <a:p>
            <a:pPr algn="l" rtl="0"/>
            <a:r>
              <a:rPr lang="en-US" b="0" i="0" dirty="0">
                <a:solidFill>
                  <a:schemeClr val="bg1"/>
                </a:solidFill>
                <a:effectLst/>
                <a:latin typeface="Bahnschrift Light" panose="020B0502040204020203" pitchFamily="34" charset="0"/>
              </a:rPr>
              <a:t>A lot of businesses have data that is highly unstructured. This makes it extremely difficult for them to analyze, understand, and sort data on a huge scale. To solve this problem, </a:t>
            </a:r>
            <a:r>
              <a:rPr lang="en-US" b="1" i="0" dirty="0">
                <a:solidFill>
                  <a:schemeClr val="bg1"/>
                </a:solidFill>
                <a:effectLst/>
                <a:latin typeface="Bahnschrift Light" panose="020B0502040204020203" pitchFamily="34" charset="0"/>
              </a:rPr>
              <a:t>businesses leverage text classification with machine learning because of its scalability and real-time analysis of unstructured data</a:t>
            </a:r>
            <a:r>
              <a:rPr lang="en-US" b="0" i="0" dirty="0">
                <a:solidFill>
                  <a:schemeClr val="bg1"/>
                </a:solidFill>
                <a:effectLst/>
                <a:latin typeface="Bahnschrift Light" panose="020B0502040204020203" pitchFamily="34" charset="0"/>
              </a:rPr>
              <a:t>. This, in turn, saves time, automates business processes, and help make informed business decisions.</a:t>
            </a:r>
          </a:p>
          <a:p>
            <a:endParaRPr lang="en-IN" dirty="0">
              <a:solidFill>
                <a:schemeClr val="bg1"/>
              </a:solidFill>
              <a:latin typeface="Bahnschrift Light" panose="020B0502040204020203" pitchFamily="34" charset="0"/>
            </a:endParaRPr>
          </a:p>
        </p:txBody>
      </p:sp>
      <p:sp>
        <p:nvSpPr>
          <p:cNvPr id="3" name="Title 2">
            <a:extLst>
              <a:ext uri="{FF2B5EF4-FFF2-40B4-BE49-F238E27FC236}">
                <a16:creationId xmlns:a16="http://schemas.microsoft.com/office/drawing/2014/main" id="{1842F3F1-2340-44CD-8E53-93820E48E1BF}"/>
              </a:ext>
            </a:extLst>
          </p:cNvPr>
          <p:cNvSpPr>
            <a:spLocks noGrp="1"/>
          </p:cNvSpPr>
          <p:nvPr>
            <p:ph type="ctrTitle"/>
          </p:nvPr>
        </p:nvSpPr>
        <p:spPr/>
        <p:txBody>
          <a:bodyPr/>
          <a:lstStyle/>
          <a:p>
            <a:r>
              <a:rPr lang="en-US" dirty="0"/>
              <a:t>APPLICATIONS</a:t>
            </a:r>
            <a:endParaRPr lang="en-IN" dirty="0"/>
          </a:p>
        </p:txBody>
      </p:sp>
    </p:spTree>
    <p:extLst>
      <p:ext uri="{BB962C8B-B14F-4D97-AF65-F5344CB8AC3E}">
        <p14:creationId xmlns:p14="http://schemas.microsoft.com/office/powerpoint/2010/main" val="147336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17E0F6-8F95-4E64-8293-F665FA85D9BF}"/>
              </a:ext>
            </a:extLst>
          </p:cNvPr>
          <p:cNvSpPr>
            <a:spLocks noGrp="1"/>
          </p:cNvSpPr>
          <p:nvPr>
            <p:ph type="body" idx="1"/>
          </p:nvPr>
        </p:nvSpPr>
        <p:spPr>
          <a:xfrm>
            <a:off x="618825" y="1446675"/>
            <a:ext cx="7887222" cy="2519270"/>
          </a:xfrm>
        </p:spPr>
        <p:txBody>
          <a:bodyPr/>
          <a:lstStyle/>
          <a:p>
            <a:r>
              <a:rPr lang="en-US" dirty="0"/>
              <a:t>The project can be extended to utilize the data parsed in the backend and perform sentiment analysis. This can be used to detect biases in news articles to suit the requirements of users who want to perceive the angle in which the news is portrayed.</a:t>
            </a:r>
          </a:p>
          <a:p>
            <a:endParaRPr lang="en-US" dirty="0"/>
          </a:p>
          <a:p>
            <a:r>
              <a:rPr lang="en-US" dirty="0"/>
              <a:t>Live news articles using a web crawler can be taken as input instead of batch processing to facilitate real­ time analysis of news data. </a:t>
            </a:r>
            <a:endParaRPr lang="en-IN" dirty="0"/>
          </a:p>
        </p:txBody>
      </p:sp>
      <p:sp>
        <p:nvSpPr>
          <p:cNvPr id="3" name="Title 2">
            <a:extLst>
              <a:ext uri="{FF2B5EF4-FFF2-40B4-BE49-F238E27FC236}">
                <a16:creationId xmlns:a16="http://schemas.microsoft.com/office/drawing/2014/main" id="{B2AB15F6-15A0-48B7-B4BA-96EB376BABCA}"/>
              </a:ext>
            </a:extLst>
          </p:cNvPr>
          <p:cNvSpPr>
            <a:spLocks noGrp="1"/>
          </p:cNvSpPr>
          <p:nvPr>
            <p:ph type="ctrTitle"/>
          </p:nvPr>
        </p:nvSpPr>
        <p:spPr/>
        <p:txBody>
          <a:bodyPr/>
          <a:lstStyle/>
          <a:p>
            <a:r>
              <a:rPr lang="en-US" dirty="0"/>
              <a:t>FUTURE SCOPE</a:t>
            </a:r>
            <a:endParaRPr lang="en-IN" dirty="0"/>
          </a:p>
        </p:txBody>
      </p:sp>
    </p:spTree>
    <p:extLst>
      <p:ext uri="{BB962C8B-B14F-4D97-AF65-F5344CB8AC3E}">
        <p14:creationId xmlns:p14="http://schemas.microsoft.com/office/powerpoint/2010/main" val="3484230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E0BEA1-8EA2-4317-8F9D-0A7B71273691}"/>
              </a:ext>
            </a:extLst>
          </p:cNvPr>
          <p:cNvSpPr>
            <a:spLocks noGrp="1"/>
          </p:cNvSpPr>
          <p:nvPr>
            <p:ph type="body" idx="1"/>
          </p:nvPr>
        </p:nvSpPr>
        <p:spPr>
          <a:xfrm>
            <a:off x="618825" y="1158948"/>
            <a:ext cx="8121138" cy="3115339"/>
          </a:xfrm>
        </p:spPr>
        <p:txBody>
          <a:bodyPr/>
          <a:lstStyle/>
          <a:p>
            <a:pPr>
              <a:spcAft>
                <a:spcPts val="1200"/>
              </a:spcAft>
            </a:pPr>
            <a:r>
              <a:rPr lang="en-IN" sz="1600" dirty="0">
                <a:solidFill>
                  <a:schemeClr val="bg1"/>
                </a:solidFill>
                <a:effectLst/>
                <a:latin typeface="Times New Roman" panose="02020603050405020304" pitchFamily="18" charset="0"/>
                <a:ea typeface="Times New Roman" panose="02020603050405020304" pitchFamily="18" charset="0"/>
              </a:rPr>
              <a:t>The most common way information is presented is in textual format (natural language). Thus, it’s easy to see how textual data is an important source of knowledge. The problem is data textual data is not structured (it is estimated that </a:t>
            </a:r>
            <a:r>
              <a:rPr lang="en-IN" sz="1600" i="1" dirty="0">
                <a:solidFill>
                  <a:schemeClr val="bg1"/>
                </a:solidFill>
                <a:effectLst/>
                <a:latin typeface="Times New Roman" panose="02020603050405020304" pitchFamily="18" charset="0"/>
                <a:ea typeface="Times New Roman" panose="02020603050405020304" pitchFamily="18" charset="0"/>
              </a:rPr>
              <a:t>90</a:t>
            </a:r>
            <a:r>
              <a:rPr lang="en-IN" sz="1600" dirty="0">
                <a:solidFill>
                  <a:schemeClr val="bg1"/>
                </a:solidFill>
                <a:effectLst/>
                <a:latin typeface="Times New Roman" panose="02020603050405020304" pitchFamily="18" charset="0"/>
                <a:ea typeface="Times New Roman" panose="02020603050405020304" pitchFamily="18" charset="0"/>
              </a:rPr>
              <a:t>% of the </a:t>
            </a:r>
            <a:r>
              <a:rPr lang="en-IN" sz="1600" i="1" dirty="0">
                <a:solidFill>
                  <a:schemeClr val="bg1"/>
                </a:solidFill>
                <a:effectLst/>
                <a:latin typeface="Times New Roman" panose="02020603050405020304" pitchFamily="18" charset="0"/>
                <a:ea typeface="Times New Roman" panose="02020603050405020304" pitchFamily="18" charset="0"/>
              </a:rPr>
              <a:t>world's</a:t>
            </a:r>
            <a:r>
              <a:rPr lang="en-IN" sz="1600" dirty="0">
                <a:solidFill>
                  <a:schemeClr val="bg1"/>
                </a:solidFill>
                <a:effectLst/>
                <a:latin typeface="Times New Roman" panose="02020603050405020304" pitchFamily="18" charset="0"/>
                <a:ea typeface="Times New Roman" panose="02020603050405020304" pitchFamily="18" charset="0"/>
              </a:rPr>
              <a:t> data is unstructured), meaning that we need to do some processing in order to extract meaningful information, and much of that is related to actually understanding what is being said within the text, and that is a really difficult task given that natural language is ambiguous by nature, and that ambiguity is really hard to deal with.</a:t>
            </a:r>
          </a:p>
          <a:p>
            <a:pPr>
              <a:lnSpc>
                <a:spcPct val="107000"/>
              </a:lnSpc>
              <a:spcAft>
                <a:spcPts val="800"/>
              </a:spcAft>
            </a:pP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Text classification is becoming an increasingly important part of businesses as it allows to easily get insights from data and automate business processes. And I aim at classifying news to give better clarity about their background and their sector thereby helping in segregation of news</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solidFill>
                <a:schemeClr val="bg1"/>
              </a:solidFill>
            </a:endParaRPr>
          </a:p>
        </p:txBody>
      </p:sp>
      <p:sp>
        <p:nvSpPr>
          <p:cNvPr id="3" name="Title 2">
            <a:extLst>
              <a:ext uri="{FF2B5EF4-FFF2-40B4-BE49-F238E27FC236}">
                <a16:creationId xmlns:a16="http://schemas.microsoft.com/office/drawing/2014/main" id="{69948798-6CCC-413E-A28C-BC20B20FA613}"/>
              </a:ext>
            </a:extLst>
          </p:cNvPr>
          <p:cNvSpPr>
            <a:spLocks noGrp="1"/>
          </p:cNvSpPr>
          <p:nvPr>
            <p:ph type="ctrTitle"/>
          </p:nvPr>
        </p:nvSpPr>
        <p:spPr/>
        <p:txBody>
          <a:bodyPr/>
          <a:lstStyle/>
          <a:p>
            <a:r>
              <a:rPr lang="en-US" dirty="0"/>
              <a:t>CONCLUSION</a:t>
            </a:r>
            <a:endParaRPr lang="en-IN" dirty="0"/>
          </a:p>
        </p:txBody>
      </p:sp>
    </p:spTree>
    <p:extLst>
      <p:ext uri="{BB962C8B-B14F-4D97-AF65-F5344CB8AC3E}">
        <p14:creationId xmlns:p14="http://schemas.microsoft.com/office/powerpoint/2010/main" val="1520591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FF34E-7738-4E32-9A37-6620C5983CAD}"/>
              </a:ext>
            </a:extLst>
          </p:cNvPr>
          <p:cNvSpPr>
            <a:spLocks noGrp="1"/>
          </p:cNvSpPr>
          <p:nvPr>
            <p:ph type="body" idx="1"/>
          </p:nvPr>
        </p:nvSpPr>
        <p:spPr>
          <a:xfrm>
            <a:off x="618825" y="989474"/>
            <a:ext cx="7906350" cy="3539995"/>
          </a:xfrm>
        </p:spPr>
        <p:txBody>
          <a:bodyPr/>
          <a:lstStyle/>
          <a:p>
            <a:pPr>
              <a:lnSpc>
                <a:spcPct val="107000"/>
              </a:lnSpc>
              <a:spcAft>
                <a:spcPts val="800"/>
              </a:spcAft>
            </a:pPr>
            <a:r>
              <a:rPr lang="en-US" sz="1400" u="sng" dirty="0">
                <a:solidFill>
                  <a:srgbClr val="0070C0"/>
                </a:solidFill>
                <a:effectLst/>
                <a:latin typeface="Bahnschrift Light" panose="020B0502040204020203" pitchFamily="34" charset="0"/>
                <a:ea typeface="Calibri" panose="020F0502020204030204" pitchFamily="34" charset="0"/>
                <a:cs typeface="Times New Roman" panose="02020603050405020304" pitchFamily="18" charset="0"/>
                <a:hlinkClick r:id="rId2"/>
              </a:rPr>
              <a:t>https://www.analyticsvidhya.com/blog/2020/12/understanding-text-classification-in-nlp-with-movie-review-example-example/</a:t>
            </a:r>
            <a:endParaRPr lang="en-IN" sz="1400" dirty="0">
              <a:effectLst/>
              <a:latin typeface="Bahnschrift Light"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u="sng" dirty="0">
                <a:solidFill>
                  <a:srgbClr val="0070C0"/>
                </a:solidFill>
                <a:effectLst/>
                <a:latin typeface="Bahnschrift Light" panose="020B0502040204020203" pitchFamily="34" charset="0"/>
                <a:ea typeface="Calibri" panose="020F0502020204030204" pitchFamily="34" charset="0"/>
                <a:cs typeface="Times New Roman" panose="02020603050405020304" pitchFamily="18" charset="0"/>
                <a:hlinkClick r:id="rId3"/>
              </a:rPr>
              <a:t>https://towardsdatascience.com/machine-learning-nlp-text-classification-using-scikit-learn-python-and-nltk-c52b92a7c73a</a:t>
            </a:r>
            <a:endParaRPr lang="en-IN" sz="1400" dirty="0">
              <a:effectLst/>
              <a:latin typeface="Bahnschrift Light"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u="sng" dirty="0">
                <a:solidFill>
                  <a:srgbClr val="0070C0"/>
                </a:solidFill>
                <a:effectLst/>
                <a:latin typeface="Bahnschrift Light" panose="020B0502040204020203" pitchFamily="34" charset="0"/>
                <a:ea typeface="Calibri" panose="020F0502020204030204" pitchFamily="34" charset="0"/>
                <a:cs typeface="Times New Roman" panose="02020603050405020304" pitchFamily="18" charset="0"/>
                <a:hlinkClick r:id="rId4"/>
              </a:rPr>
              <a:t>https://towardsdatascience.com/text-classification-applications-and-use-cases-beab4bfe2e62#:~:text=Classifying%20large%20textual%20data%20helps,and%20orthodox%20areas%20as%20well</a:t>
            </a:r>
            <a:r>
              <a:rPr lang="en-US" sz="1400" dirty="0">
                <a:solidFill>
                  <a:srgbClr val="0070C0"/>
                </a:solidFill>
                <a:effectLst/>
                <a:latin typeface="Bahnschrift Light" panose="020B0502040204020203" pitchFamily="34" charset="0"/>
                <a:ea typeface="Calibri" panose="020F0502020204030204" pitchFamily="34" charset="0"/>
                <a:cs typeface="Times New Roman" panose="02020603050405020304" pitchFamily="18" charset="0"/>
              </a:rPr>
              <a:t>.</a:t>
            </a:r>
            <a:endParaRPr lang="en-IN" sz="1400" dirty="0">
              <a:effectLst/>
              <a:latin typeface="Bahnschrift Light"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u="sng" dirty="0">
                <a:solidFill>
                  <a:srgbClr val="0070C0"/>
                </a:solidFill>
                <a:effectLst/>
                <a:latin typeface="Bahnschrift Light" panose="020B0502040204020203" pitchFamily="34" charset="0"/>
                <a:ea typeface="Calibri" panose="020F0502020204030204" pitchFamily="34" charset="0"/>
                <a:cs typeface="Times New Roman" panose="02020603050405020304" pitchFamily="18" charset="0"/>
                <a:hlinkClick r:id="rId5"/>
              </a:rPr>
              <a:t>https://www.quora.com/What-are-the-benefits-of-text-classification-Also-is-it-possible-to-do-text-classification-on-a-dataset-without-having-to-code</a:t>
            </a:r>
            <a:endParaRPr lang="en-IN" sz="1400" dirty="0">
              <a:effectLst/>
              <a:latin typeface="Bahnschrift Light"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u="sng" dirty="0">
                <a:solidFill>
                  <a:srgbClr val="0563C1"/>
                </a:solidFill>
                <a:effectLst/>
                <a:latin typeface="Bahnschrift Light" panose="020B0502040204020203" pitchFamily="34" charset="0"/>
                <a:ea typeface="Calibri" panose="020F0502020204030204" pitchFamily="34" charset="0"/>
                <a:cs typeface="Times New Roman" panose="02020603050405020304" pitchFamily="18" charset="0"/>
                <a:hlinkClick r:id="rId6"/>
              </a:rPr>
              <a:t>https://monkeylearn.com/what-is-text-classification/</a:t>
            </a:r>
            <a:endParaRPr lang="en-IN" sz="1400" dirty="0">
              <a:effectLst/>
              <a:latin typeface="Bahnschrift Light"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u="sng" dirty="0">
                <a:solidFill>
                  <a:srgbClr val="0563C1"/>
                </a:solidFill>
                <a:effectLst/>
                <a:latin typeface="Bahnschrift Light" panose="020B0502040204020203" pitchFamily="34" charset="0"/>
                <a:ea typeface="Calibri" panose="020F0502020204030204" pitchFamily="34" charset="0"/>
                <a:cs typeface="Times New Roman" panose="02020603050405020304" pitchFamily="18" charset="0"/>
                <a:hlinkClick r:id="rId7"/>
              </a:rPr>
              <a:t>https://blog.bitext.com/what-is-the-difference-between-stemming-and-lemmatization/</a:t>
            </a:r>
            <a:endParaRPr lang="en-IN" sz="1400" dirty="0">
              <a:effectLst/>
              <a:latin typeface="Bahnschrift Light" panose="020B0502040204020203" pitchFamily="34" charset="0"/>
              <a:ea typeface="Calibri" panose="020F0502020204030204" pitchFamily="34" charset="0"/>
              <a:cs typeface="Times New Roman" panose="02020603050405020304" pitchFamily="18" charset="0"/>
            </a:endParaRPr>
          </a:p>
          <a:p>
            <a:endParaRPr lang="en-IN" sz="1400" dirty="0">
              <a:latin typeface="Bahnschrift Light" panose="020B0502040204020203" pitchFamily="34" charset="0"/>
            </a:endParaRPr>
          </a:p>
        </p:txBody>
      </p:sp>
      <p:sp>
        <p:nvSpPr>
          <p:cNvPr id="3" name="Title 2">
            <a:extLst>
              <a:ext uri="{FF2B5EF4-FFF2-40B4-BE49-F238E27FC236}">
                <a16:creationId xmlns:a16="http://schemas.microsoft.com/office/drawing/2014/main" id="{36603308-CE57-44A5-88B6-B7D3D175D809}"/>
              </a:ext>
            </a:extLst>
          </p:cNvPr>
          <p:cNvSpPr>
            <a:spLocks noGrp="1"/>
          </p:cNvSpPr>
          <p:nvPr>
            <p:ph type="ctrTitle"/>
          </p:nvPr>
        </p:nvSpPr>
        <p:spPr/>
        <p:txBody>
          <a:bodyPr/>
          <a:lstStyle/>
          <a:p>
            <a:r>
              <a:rPr lang="en-US" dirty="0"/>
              <a:t>REFERNCES</a:t>
            </a:r>
            <a:endParaRPr lang="en-IN" dirty="0"/>
          </a:p>
        </p:txBody>
      </p:sp>
    </p:spTree>
    <p:extLst>
      <p:ext uri="{BB962C8B-B14F-4D97-AF65-F5344CB8AC3E}">
        <p14:creationId xmlns:p14="http://schemas.microsoft.com/office/powerpoint/2010/main" val="757747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br>
              <a:rPr lang="en" dirty="0"/>
            </a:br>
            <a:r>
              <a:rPr lang="en" dirty="0">
                <a:solidFill>
                  <a:schemeClr val="accent3"/>
                </a:solidFill>
              </a:rPr>
              <a:t>YOU</a:t>
            </a:r>
            <a:endParaRPr dirty="0">
              <a:solidFill>
                <a:schemeClr val="accent3"/>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pic>
        <p:nvPicPr>
          <p:cNvPr id="2050" name="Picture 2" descr="Demo Product (For Testing Only) - 99YRS">
            <a:extLst>
              <a:ext uri="{FF2B5EF4-FFF2-40B4-BE49-F238E27FC236}">
                <a16:creationId xmlns:a16="http://schemas.microsoft.com/office/drawing/2014/main" id="{BACC1DCD-D0E3-4705-A67E-D6E87ADD4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452" y="760615"/>
            <a:ext cx="6359096" cy="3622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404025" y="2371323"/>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2758715" y="301350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217287"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2571977"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4046205"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5587633"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0" name="Google Shape;1110;p38"/>
          <p:cNvSpPr txBox="1">
            <a:spLocks noGrp="1"/>
          </p:cNvSpPr>
          <p:nvPr>
            <p:ph type="ctrTitle" idx="4294967295"/>
          </p:nvPr>
        </p:nvSpPr>
        <p:spPr>
          <a:xfrm>
            <a:off x="444475" y="1850148"/>
            <a:ext cx="21099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solidFill>
              </a:rPr>
              <a:t>INTRODUCTION</a:t>
            </a:r>
            <a:endParaRPr sz="2400" dirty="0">
              <a:solidFill>
                <a:schemeClr val="accent2"/>
              </a:solidFill>
            </a:endParaRPr>
          </a:p>
        </p:txBody>
      </p:sp>
      <p:sp>
        <p:nvSpPr>
          <p:cNvPr id="1111" name="Google Shape;1111;p38"/>
          <p:cNvSpPr txBox="1">
            <a:spLocks noGrp="1"/>
          </p:cNvSpPr>
          <p:nvPr>
            <p:ph type="ctrTitle" idx="4294967295"/>
          </p:nvPr>
        </p:nvSpPr>
        <p:spPr>
          <a:xfrm>
            <a:off x="2115515" y="3499667"/>
            <a:ext cx="1286400" cy="7092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rPr>
              <a:t>FLOW OF PROJECT</a:t>
            </a:r>
            <a:endParaRPr sz="2400" dirty="0">
              <a:solidFill>
                <a:schemeClr val="accent1"/>
              </a:solidFill>
            </a:endParaRPr>
          </a:p>
        </p:txBody>
      </p:sp>
      <p:sp>
        <p:nvSpPr>
          <p:cNvPr id="1112" name="Google Shape;1112;p38"/>
          <p:cNvSpPr txBox="1">
            <a:spLocks noGrp="1"/>
          </p:cNvSpPr>
          <p:nvPr>
            <p:ph type="ctrTitle" idx="4294967295"/>
          </p:nvPr>
        </p:nvSpPr>
        <p:spPr>
          <a:xfrm>
            <a:off x="3401722" y="1943523"/>
            <a:ext cx="1853242"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3"/>
                </a:solidFill>
              </a:rPr>
              <a:t>APPLICATIONS</a:t>
            </a:r>
            <a:endParaRPr sz="2400" dirty="0">
              <a:solidFill>
                <a:schemeClr val="accent3"/>
              </a:solidFill>
            </a:endParaRPr>
          </a:p>
        </p:txBody>
      </p:sp>
      <p:sp>
        <p:nvSpPr>
          <p:cNvPr id="1113" name="Google Shape;1113;p38"/>
          <p:cNvSpPr txBox="1">
            <a:spLocks noGrp="1"/>
          </p:cNvSpPr>
          <p:nvPr>
            <p:ph type="ctrTitle" idx="4294967295"/>
          </p:nvPr>
        </p:nvSpPr>
        <p:spPr>
          <a:xfrm>
            <a:off x="4807139" y="3399472"/>
            <a:ext cx="1934463" cy="6910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FUTURE SCOPE</a:t>
            </a:r>
            <a:endParaRPr sz="2400" dirty="0">
              <a:solidFill>
                <a:schemeClr val="accent4"/>
              </a:solidFill>
            </a:endParaRPr>
          </a:p>
        </p:txBody>
      </p:sp>
      <p:cxnSp>
        <p:nvCxnSpPr>
          <p:cNvPr id="24" name="Google Shape;1085;p38">
            <a:extLst>
              <a:ext uri="{FF2B5EF4-FFF2-40B4-BE49-F238E27FC236}">
                <a16:creationId xmlns:a16="http://schemas.microsoft.com/office/drawing/2014/main" id="{15C19CA0-B23B-471A-A20A-BB759D2E2391}"/>
              </a:ext>
            </a:extLst>
          </p:cNvPr>
          <p:cNvCxnSpPr/>
          <p:nvPr/>
        </p:nvCxnSpPr>
        <p:spPr>
          <a:xfrm>
            <a:off x="4232943" y="2371323"/>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25" name="Google Shape;1085;p38">
            <a:extLst>
              <a:ext uri="{FF2B5EF4-FFF2-40B4-BE49-F238E27FC236}">
                <a16:creationId xmlns:a16="http://schemas.microsoft.com/office/drawing/2014/main" id="{81EE0B73-2A1A-4F22-BB23-E6C71E476582}"/>
              </a:ext>
            </a:extLst>
          </p:cNvPr>
          <p:cNvCxnSpPr/>
          <p:nvPr/>
        </p:nvCxnSpPr>
        <p:spPr>
          <a:xfrm>
            <a:off x="5774371" y="3013500"/>
            <a:ext cx="0" cy="455100"/>
          </a:xfrm>
          <a:prstGeom prst="straightConnector1">
            <a:avLst/>
          </a:prstGeom>
          <a:noFill/>
          <a:ln w="19050" cap="flat" cmpd="sng">
            <a:solidFill>
              <a:schemeClr val="lt2"/>
            </a:solidFill>
            <a:prstDash val="solid"/>
            <a:round/>
            <a:headEnd type="none" w="med" len="med"/>
            <a:tailEnd type="none" w="med" len="med"/>
          </a:ln>
        </p:spPr>
      </p:cxnSp>
      <p:grpSp>
        <p:nvGrpSpPr>
          <p:cNvPr id="26" name="Google Shape;1090;p38">
            <a:extLst>
              <a:ext uri="{FF2B5EF4-FFF2-40B4-BE49-F238E27FC236}">
                <a16:creationId xmlns:a16="http://schemas.microsoft.com/office/drawing/2014/main" id="{58D4F0FF-A0FE-45D3-9DF6-7B009CFDAD42}"/>
              </a:ext>
            </a:extLst>
          </p:cNvPr>
          <p:cNvGrpSpPr/>
          <p:nvPr/>
        </p:nvGrpSpPr>
        <p:grpSpPr>
          <a:xfrm>
            <a:off x="7036791" y="2703938"/>
            <a:ext cx="373500" cy="373500"/>
            <a:chOff x="1372725" y="1912500"/>
            <a:chExt cx="373500" cy="373500"/>
          </a:xfrm>
        </p:grpSpPr>
        <p:sp>
          <p:nvSpPr>
            <p:cNvPr id="27" name="Google Shape;1091;p38">
              <a:extLst>
                <a:ext uri="{FF2B5EF4-FFF2-40B4-BE49-F238E27FC236}">
                  <a16:creationId xmlns:a16="http://schemas.microsoft.com/office/drawing/2014/main" id="{847C175E-6BBB-4CE3-A427-EBCA3540B9B3}"/>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92;p38">
              <a:extLst>
                <a:ext uri="{FF2B5EF4-FFF2-40B4-BE49-F238E27FC236}">
                  <a16:creationId xmlns:a16="http://schemas.microsoft.com/office/drawing/2014/main" id="{72714B20-0741-4051-B0B3-0C3DC4E2BCF3}"/>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 name="Google Shape;1084;p38">
            <a:extLst>
              <a:ext uri="{FF2B5EF4-FFF2-40B4-BE49-F238E27FC236}">
                <a16:creationId xmlns:a16="http://schemas.microsoft.com/office/drawing/2014/main" id="{62976068-AC67-4601-A2A6-85827B1A8540}"/>
              </a:ext>
            </a:extLst>
          </p:cNvPr>
          <p:cNvCxnSpPr/>
          <p:nvPr/>
        </p:nvCxnSpPr>
        <p:spPr>
          <a:xfrm>
            <a:off x="7223529" y="2340188"/>
            <a:ext cx="0" cy="455100"/>
          </a:xfrm>
          <a:prstGeom prst="straightConnector1">
            <a:avLst/>
          </a:prstGeom>
          <a:noFill/>
          <a:ln w="19050" cap="flat" cmpd="sng">
            <a:solidFill>
              <a:schemeClr val="lt2"/>
            </a:solidFill>
            <a:prstDash val="solid"/>
            <a:round/>
            <a:headEnd type="none" w="med" len="med"/>
            <a:tailEnd type="none" w="med" len="med"/>
          </a:ln>
        </p:spPr>
      </p:cxnSp>
      <p:sp>
        <p:nvSpPr>
          <p:cNvPr id="30" name="Google Shape;1110;p38">
            <a:extLst>
              <a:ext uri="{FF2B5EF4-FFF2-40B4-BE49-F238E27FC236}">
                <a16:creationId xmlns:a16="http://schemas.microsoft.com/office/drawing/2014/main" id="{97A99CEE-B472-438B-BF35-58AD4D07792F}"/>
              </a:ext>
            </a:extLst>
          </p:cNvPr>
          <p:cNvSpPr txBox="1">
            <a:spLocks/>
          </p:cNvSpPr>
          <p:nvPr/>
        </p:nvSpPr>
        <p:spPr>
          <a:xfrm>
            <a:off x="6168579" y="1908734"/>
            <a:ext cx="2109900"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2400" dirty="0">
                <a:solidFill>
                  <a:schemeClr val="accent2"/>
                </a:solidFill>
              </a:rPr>
              <a:t>C</a:t>
            </a:r>
            <a:r>
              <a:rPr lang="en-IN" sz="2400" dirty="0">
                <a:solidFill>
                  <a:schemeClr val="accent2"/>
                </a:solidFill>
              </a:rPr>
              <a:t>ONCLUSION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BB118C-B721-4E14-A7BF-D967433AA057}"/>
              </a:ext>
            </a:extLst>
          </p:cNvPr>
          <p:cNvSpPr>
            <a:spLocks noGrp="1"/>
          </p:cNvSpPr>
          <p:nvPr>
            <p:ph type="body" idx="1"/>
          </p:nvPr>
        </p:nvSpPr>
        <p:spPr>
          <a:xfrm>
            <a:off x="761296" y="1226347"/>
            <a:ext cx="7621408" cy="2760862"/>
          </a:xfrm>
        </p:spPr>
        <p:txBody>
          <a:bodyPr/>
          <a:lstStyle/>
          <a:p>
            <a:pPr algn="l"/>
            <a:r>
              <a:rPr lang="en-US" sz="1600" b="0" i="0" dirty="0">
                <a:solidFill>
                  <a:schemeClr val="bg1"/>
                </a:solidFill>
                <a:effectLst/>
                <a:latin typeface="Bahnschrift Light" panose="020B0502040204020203" pitchFamily="34" charset="0"/>
              </a:rPr>
              <a:t>Natural Language Processing is one of the branches of AI that gives the machines the ability to read, understand, and deliver meaning. NLP has been very successful in healthcare, media, finance, and human resource.</a:t>
            </a:r>
          </a:p>
          <a:p>
            <a:pPr algn="l"/>
            <a:r>
              <a:rPr lang="en-US" sz="1600" b="0" i="0" dirty="0">
                <a:solidFill>
                  <a:schemeClr val="bg1"/>
                </a:solidFill>
                <a:effectLst/>
                <a:latin typeface="Bahnschrift Light" panose="020B0502040204020203" pitchFamily="34" charset="0"/>
              </a:rPr>
              <a:t>The most common form of unstructured data is texts and speeches. It’s plenty but hard to extract useful information. If not, it would take a long time to mine the information. Written text and speech contain rich information. It’s because we, as intelligent beings, use writing and speaking as the primary form of communication. NLP can analyze these data for us and do the task like sentiment analysis, cognitive assistant, span filtering, identifying fake news, and real-time language translation.</a:t>
            </a:r>
          </a:p>
          <a:p>
            <a:endParaRPr lang="en-IN" sz="1600" dirty="0">
              <a:solidFill>
                <a:schemeClr val="bg1"/>
              </a:solidFill>
              <a:latin typeface="Bahnschrift Light" panose="020B0502040204020203" pitchFamily="34" charset="0"/>
            </a:endParaRPr>
          </a:p>
        </p:txBody>
      </p:sp>
      <p:sp>
        <p:nvSpPr>
          <p:cNvPr id="3" name="Title 2">
            <a:extLst>
              <a:ext uri="{FF2B5EF4-FFF2-40B4-BE49-F238E27FC236}">
                <a16:creationId xmlns:a16="http://schemas.microsoft.com/office/drawing/2014/main" id="{24D90F80-AFA4-4DA9-976F-7B01D2F57C08}"/>
              </a:ext>
            </a:extLst>
          </p:cNvPr>
          <p:cNvSpPr>
            <a:spLocks noGrp="1"/>
          </p:cNvSpPr>
          <p:nvPr>
            <p:ph type="ctrTitle"/>
          </p:nvPr>
        </p:nvSpPr>
        <p:spPr/>
        <p:txBody>
          <a:bodyPr/>
          <a:lstStyle/>
          <a:p>
            <a:r>
              <a:rPr lang="en-US" dirty="0"/>
              <a:t>INTRODUCTION</a:t>
            </a:r>
            <a:endParaRPr lang="en-IN" dirty="0"/>
          </a:p>
        </p:txBody>
      </p:sp>
    </p:spTree>
    <p:extLst>
      <p:ext uri="{BB962C8B-B14F-4D97-AF65-F5344CB8AC3E}">
        <p14:creationId xmlns:p14="http://schemas.microsoft.com/office/powerpoint/2010/main" val="3901750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D7FF29-31DA-4D6E-9A00-F47AE25BDBD3}"/>
              </a:ext>
            </a:extLst>
          </p:cNvPr>
          <p:cNvSpPr>
            <a:spLocks noGrp="1"/>
          </p:cNvSpPr>
          <p:nvPr>
            <p:ph type="body" idx="1"/>
          </p:nvPr>
        </p:nvSpPr>
        <p:spPr>
          <a:xfrm>
            <a:off x="618825" y="1307805"/>
            <a:ext cx="7408756" cy="3274828"/>
          </a:xfrm>
        </p:spPr>
        <p:txBody>
          <a:bodyPr/>
          <a:lstStyle/>
          <a:p>
            <a:r>
              <a:rPr lang="en-US" b="0" i="0" u="none" strike="noStrike" dirty="0">
                <a:solidFill>
                  <a:schemeClr val="bg1"/>
                </a:solidFill>
                <a:effectLst/>
                <a:latin typeface="Bahnschrift Light" panose="020B0502040204020203" pitchFamily="34" charset="0"/>
              </a:rPr>
              <a:t>Text classification</a:t>
            </a:r>
            <a:r>
              <a:rPr lang="en-US" b="0" i="0" dirty="0">
                <a:solidFill>
                  <a:schemeClr val="bg1"/>
                </a:solidFill>
                <a:effectLst/>
                <a:latin typeface="Bahnschrift Light" panose="020B0502040204020203" pitchFamily="34" charset="0"/>
              </a:rPr>
              <a:t> also known as </a:t>
            </a:r>
            <a:r>
              <a:rPr lang="en-US" b="0" i="1" dirty="0">
                <a:solidFill>
                  <a:schemeClr val="bg1"/>
                </a:solidFill>
                <a:effectLst/>
                <a:latin typeface="Bahnschrift Light" panose="020B0502040204020203" pitchFamily="34" charset="0"/>
              </a:rPr>
              <a:t>text tagging</a:t>
            </a:r>
            <a:r>
              <a:rPr lang="en-US" b="0" i="0" dirty="0">
                <a:solidFill>
                  <a:schemeClr val="bg1"/>
                </a:solidFill>
                <a:effectLst/>
                <a:latin typeface="Bahnschrift Light" panose="020B0502040204020203" pitchFamily="34" charset="0"/>
              </a:rPr>
              <a:t> or </a:t>
            </a:r>
            <a:r>
              <a:rPr lang="en-US" b="0" i="1" dirty="0">
                <a:solidFill>
                  <a:schemeClr val="bg1"/>
                </a:solidFill>
                <a:effectLst/>
                <a:latin typeface="Bahnschrift Light" panose="020B0502040204020203" pitchFamily="34" charset="0"/>
              </a:rPr>
              <a:t>text categorization</a:t>
            </a:r>
            <a:r>
              <a:rPr lang="en-US" b="0" i="0" dirty="0">
                <a:solidFill>
                  <a:schemeClr val="bg1"/>
                </a:solidFill>
                <a:effectLst/>
                <a:latin typeface="Bahnschrift Light" panose="020B0502040204020203" pitchFamily="34" charset="0"/>
              </a:rPr>
              <a:t> is the process of categorizing text into organized groups. By using </a:t>
            </a:r>
            <a:r>
              <a:rPr lang="en-US" b="0" i="0" u="none" strike="noStrike" dirty="0">
                <a:solidFill>
                  <a:schemeClr val="bg1"/>
                </a:solidFill>
                <a:effectLst/>
                <a:latin typeface="Bahnschrift Light" panose="020B0502040204020203" pitchFamily="34" charset="0"/>
              </a:rPr>
              <a:t>Natural Language Processing</a:t>
            </a:r>
            <a:r>
              <a:rPr lang="en-US" b="0" i="0" dirty="0">
                <a:solidFill>
                  <a:schemeClr val="bg1"/>
                </a:solidFill>
                <a:effectLst/>
                <a:latin typeface="Bahnschrift Light" panose="020B0502040204020203" pitchFamily="34" charset="0"/>
              </a:rPr>
              <a:t> (NLP), text classifiers can automatically analyze text and then assign a set of pre-defined tags or categories based on its content.</a:t>
            </a:r>
          </a:p>
          <a:p>
            <a:pPr algn="l"/>
            <a:r>
              <a:rPr lang="en-US" b="0" i="0" dirty="0">
                <a:solidFill>
                  <a:schemeClr val="bg1"/>
                </a:solidFill>
                <a:effectLst/>
                <a:latin typeface="Bahnschrift Light" panose="020B0502040204020203" pitchFamily="34" charset="0"/>
              </a:rPr>
              <a:t>Text classifiers with NLP have proven to be a great alternative to structure textual data in a fast, cost-effective, and scalable way.</a:t>
            </a:r>
          </a:p>
          <a:p>
            <a:pPr algn="l"/>
            <a:r>
              <a:rPr lang="en-US" b="0" i="0" dirty="0">
                <a:solidFill>
                  <a:schemeClr val="bg1"/>
                </a:solidFill>
                <a:effectLst/>
                <a:latin typeface="Bahnschrift Light" panose="020B0502040204020203" pitchFamily="34" charset="0"/>
              </a:rPr>
              <a:t>Text classification is becoming an increasingly important part of businesses as it allows to easily get insights from data and automate business processes.</a:t>
            </a:r>
          </a:p>
          <a:p>
            <a:endParaRPr lang="en-IN" dirty="0">
              <a:solidFill>
                <a:schemeClr val="bg1"/>
              </a:solidFill>
              <a:latin typeface="Bahnschrift Light" panose="020B0502040204020203" pitchFamily="34" charset="0"/>
            </a:endParaRPr>
          </a:p>
        </p:txBody>
      </p:sp>
      <p:sp>
        <p:nvSpPr>
          <p:cNvPr id="3" name="Title 2">
            <a:extLst>
              <a:ext uri="{FF2B5EF4-FFF2-40B4-BE49-F238E27FC236}">
                <a16:creationId xmlns:a16="http://schemas.microsoft.com/office/drawing/2014/main" id="{7A7BD16B-3FF5-4467-A553-D08BDBEDD8F2}"/>
              </a:ext>
            </a:extLst>
          </p:cNvPr>
          <p:cNvSpPr>
            <a:spLocks noGrp="1"/>
          </p:cNvSpPr>
          <p:nvPr>
            <p:ph type="ctrTitle"/>
          </p:nvPr>
        </p:nvSpPr>
        <p:spPr>
          <a:xfrm>
            <a:off x="618824" y="411675"/>
            <a:ext cx="3534299" cy="577800"/>
          </a:xfrm>
        </p:spPr>
        <p:txBody>
          <a:bodyPr/>
          <a:lstStyle/>
          <a:p>
            <a:r>
              <a:rPr lang="en-US" dirty="0"/>
              <a:t>TEXT CLASSIFICATION</a:t>
            </a:r>
            <a:endParaRPr lang="en-IN" dirty="0"/>
          </a:p>
        </p:txBody>
      </p:sp>
    </p:spTree>
    <p:extLst>
      <p:ext uri="{BB962C8B-B14F-4D97-AF65-F5344CB8AC3E}">
        <p14:creationId xmlns:p14="http://schemas.microsoft.com/office/powerpoint/2010/main" val="3524027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704875-572C-4CB7-815B-A043DF3F5932}"/>
              </a:ext>
            </a:extLst>
          </p:cNvPr>
          <p:cNvSpPr>
            <a:spLocks noGrp="1"/>
          </p:cNvSpPr>
          <p:nvPr>
            <p:ph type="body" idx="1"/>
          </p:nvPr>
        </p:nvSpPr>
        <p:spPr>
          <a:xfrm>
            <a:off x="618825" y="1095153"/>
            <a:ext cx="7366226" cy="2073349"/>
          </a:xfrm>
        </p:spPr>
        <p:txBody>
          <a:bodyPr/>
          <a:lstStyle/>
          <a:p>
            <a:r>
              <a:rPr lang="en-US" b="0" i="0" dirty="0">
                <a:solidFill>
                  <a:schemeClr val="bg1"/>
                </a:solidFill>
                <a:effectLst/>
                <a:latin typeface="Bahnschrift Light" panose="020B0502040204020203" pitchFamily="34" charset="0"/>
              </a:rPr>
              <a:t>The aim of the process is the same: reducing the inflectional forms of each word into a common base or root.</a:t>
            </a:r>
          </a:p>
          <a:p>
            <a:r>
              <a:rPr lang="en-US" b="1" i="0" dirty="0">
                <a:solidFill>
                  <a:schemeClr val="bg1"/>
                </a:solidFill>
                <a:effectLst/>
                <a:latin typeface="Bahnschrift Light" panose="020B0502040204020203" pitchFamily="34" charset="0"/>
              </a:rPr>
              <a:t>Lemmatization</a:t>
            </a:r>
            <a:r>
              <a:rPr lang="en-US" b="0" i="0" dirty="0">
                <a:solidFill>
                  <a:schemeClr val="bg1"/>
                </a:solidFill>
                <a:effectLst/>
                <a:latin typeface="Bahnschrift Light" panose="020B0502040204020203" pitchFamily="34" charset="0"/>
              </a:rPr>
              <a:t>, takes into consideration the morphological analysis of the words. To do so, it is necessary to have detailed dictionaries which the algorithm can look through to link the form back to its lemma. </a:t>
            </a:r>
            <a:r>
              <a:rPr lang="en-US" dirty="0">
                <a:solidFill>
                  <a:schemeClr val="bg1"/>
                </a:solidFill>
                <a:latin typeface="Bahnschrift Light" panose="020B0502040204020203" pitchFamily="34" charset="0"/>
              </a:rPr>
              <a:t>Y</a:t>
            </a:r>
            <a:r>
              <a:rPr lang="en-US" b="0" i="0" dirty="0">
                <a:solidFill>
                  <a:schemeClr val="bg1"/>
                </a:solidFill>
                <a:effectLst/>
                <a:latin typeface="Bahnschrift Light" panose="020B0502040204020203" pitchFamily="34" charset="0"/>
              </a:rPr>
              <a:t>ou can see how it works with the same example words.</a:t>
            </a:r>
          </a:p>
          <a:p>
            <a:endParaRPr lang="en-IN" dirty="0">
              <a:solidFill>
                <a:schemeClr val="bg1"/>
              </a:solidFill>
              <a:latin typeface="Bahnschrift Light" panose="020B0502040204020203" pitchFamily="34" charset="0"/>
            </a:endParaRPr>
          </a:p>
        </p:txBody>
      </p:sp>
      <p:sp>
        <p:nvSpPr>
          <p:cNvPr id="3" name="Title 2">
            <a:extLst>
              <a:ext uri="{FF2B5EF4-FFF2-40B4-BE49-F238E27FC236}">
                <a16:creationId xmlns:a16="http://schemas.microsoft.com/office/drawing/2014/main" id="{ACBC7AEC-F9D2-4248-B623-877E54BE8BA7}"/>
              </a:ext>
            </a:extLst>
          </p:cNvPr>
          <p:cNvSpPr>
            <a:spLocks noGrp="1"/>
          </p:cNvSpPr>
          <p:nvPr>
            <p:ph type="ctrTitle"/>
          </p:nvPr>
        </p:nvSpPr>
        <p:spPr/>
        <p:txBody>
          <a:bodyPr/>
          <a:lstStyle/>
          <a:p>
            <a:r>
              <a:rPr lang="en-US" dirty="0"/>
              <a:t>LEMMETIZATION</a:t>
            </a:r>
            <a:endParaRPr lang="en-IN" dirty="0"/>
          </a:p>
        </p:txBody>
      </p:sp>
      <p:pic>
        <p:nvPicPr>
          <p:cNvPr id="1028" name="Picture 4">
            <a:extLst>
              <a:ext uri="{FF2B5EF4-FFF2-40B4-BE49-F238E27FC236}">
                <a16:creationId xmlns:a16="http://schemas.microsoft.com/office/drawing/2014/main" id="{E427E5C0-6033-4D62-B843-D7D608F8DF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561" b="33452"/>
          <a:stretch/>
        </p:blipFill>
        <p:spPr bwMode="auto">
          <a:xfrm>
            <a:off x="1788042" y="3668232"/>
            <a:ext cx="5250712" cy="988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12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6" y="1075592"/>
            <a:ext cx="4614582" cy="3213988"/>
          </a:xfrm>
          <a:prstGeom prst="rect">
            <a:avLst/>
          </a:prstGeom>
        </p:spPr>
        <p:txBody>
          <a:bodyPr spcFirstLastPara="1" wrap="square" lIns="91425" tIns="91425" rIns="91425" bIns="91425" anchor="t" anchorCtr="0">
            <a:noAutofit/>
          </a:bodyPr>
          <a:lstStyle/>
          <a:p>
            <a:pPr marL="0" indent="0">
              <a:buNone/>
            </a:pPr>
            <a:r>
              <a:rPr lang="en-US" dirty="0">
                <a:latin typeface="Bahnschrift Light" panose="020B0502040204020203" pitchFamily="34" charset="0"/>
              </a:rPr>
              <a:t>With the ever increase in Data, the aim is to extract useful information for analysis and 90% of world’s  data being unstructured makes it difficult to fulfill the objective. As for the solution we have NLP and </a:t>
            </a:r>
            <a:r>
              <a:rPr lang="en-IN" sz="1800" dirty="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rPr>
              <a:t>the system needs to understand text, sign, and semantic properly. Many methods help the NLP system to understand text and symbols  and one being Text Classification</a:t>
            </a:r>
          </a:p>
          <a:p>
            <a:pPr marL="0" lvl="0" indent="0" algn="l" rtl="0">
              <a:spcBef>
                <a:spcPts val="0"/>
              </a:spcBef>
              <a:spcAft>
                <a:spcPts val="0"/>
              </a:spcAft>
              <a:buNone/>
            </a:pPr>
            <a:endParaRPr lang="en-US" dirty="0">
              <a:latin typeface="Bahnschrift Light" panose="020B0502040204020203" pitchFamily="34" charset="0"/>
            </a:endParaRPr>
          </a:p>
          <a:p>
            <a:pPr marL="0" lvl="0" indent="0" algn="l" rtl="0">
              <a:spcBef>
                <a:spcPts val="0"/>
              </a:spcBef>
              <a:spcAft>
                <a:spcPts val="0"/>
              </a:spcAft>
              <a:buNone/>
            </a:pPr>
            <a:endParaRPr dirty="0">
              <a:latin typeface="Bahnschrift Light" panose="020B0502040204020203" pitchFamily="34" charset="0"/>
            </a:endParaRPr>
          </a:p>
        </p:txBody>
      </p:sp>
      <p:sp>
        <p:nvSpPr>
          <p:cNvPr id="507" name="Google Shape;507;p28"/>
          <p:cNvSpPr txBox="1">
            <a:spLocks noGrp="1"/>
          </p:cNvSpPr>
          <p:nvPr>
            <p:ph type="ctrTitle"/>
          </p:nvPr>
        </p:nvSpPr>
        <p:spPr>
          <a:xfrm>
            <a:off x="618826" y="508974"/>
            <a:ext cx="3534299" cy="6464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DEFINITION</a:t>
            </a:r>
            <a:endParaRPr dirty="0"/>
          </a:p>
        </p:txBody>
      </p:sp>
      <p:grpSp>
        <p:nvGrpSpPr>
          <p:cNvPr id="508" name="Google Shape;508;p28"/>
          <p:cNvGrpSpPr/>
          <p:nvPr/>
        </p:nvGrpSpPr>
        <p:grpSpPr>
          <a:xfrm>
            <a:off x="5363186" y="788356"/>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858221" y="-457287"/>
            <a:ext cx="2638197" cy="2914922"/>
            <a:chOff x="4422248" y="-62247"/>
            <a:chExt cx="2871351" cy="2914922"/>
          </a:xfrm>
        </p:grpSpPr>
        <p:sp>
          <p:nvSpPr>
            <p:cNvPr id="529" name="Google Shape;529;p28"/>
            <p:cNvSpPr/>
            <p:nvPr/>
          </p:nvSpPr>
          <p:spPr>
            <a:xfrm>
              <a:off x="4799849" y="2842042"/>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28"/>
            <p:cNvSpPr/>
            <p:nvPr/>
          </p:nvSpPr>
          <p:spPr>
            <a:xfrm>
              <a:off x="4422248" y="-62247"/>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6127767" y="1167845"/>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SCOPE</a:t>
            </a:r>
            <a:endParaRPr sz="3600" dirty="0"/>
          </a:p>
        </p:txBody>
      </p:sp>
      <p:sp>
        <p:nvSpPr>
          <p:cNvPr id="601" name="Google Shape;601;p30"/>
          <p:cNvSpPr txBox="1">
            <a:spLocks noGrp="1"/>
          </p:cNvSpPr>
          <p:nvPr>
            <p:ph type="ctrTitle" idx="2"/>
          </p:nvPr>
        </p:nvSpPr>
        <p:spPr>
          <a:xfrm>
            <a:off x="5650038" y="1620125"/>
            <a:ext cx="931631" cy="46625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CLEAR</a:t>
            </a:r>
            <a:endParaRPr dirty="0"/>
          </a:p>
        </p:txBody>
      </p:sp>
      <p:sp>
        <p:nvSpPr>
          <p:cNvPr id="602" name="Google Shape;602;p30"/>
          <p:cNvSpPr txBox="1">
            <a:spLocks noGrp="1"/>
          </p:cNvSpPr>
          <p:nvPr>
            <p:ph type="ctrTitle" idx="4"/>
          </p:nvPr>
        </p:nvSpPr>
        <p:spPr>
          <a:xfrm>
            <a:off x="2509267" y="3332857"/>
            <a:ext cx="866215" cy="4705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ERROR</a:t>
            </a:r>
            <a:endParaRPr dirty="0"/>
          </a:p>
        </p:txBody>
      </p:sp>
      <p:sp>
        <p:nvSpPr>
          <p:cNvPr id="604" name="Google Shape;604;p30"/>
          <p:cNvSpPr txBox="1">
            <a:spLocks noGrp="1"/>
          </p:cNvSpPr>
          <p:nvPr>
            <p:ph type="ctrTitle"/>
          </p:nvPr>
        </p:nvSpPr>
        <p:spPr>
          <a:xfrm>
            <a:off x="702611" y="1686468"/>
            <a:ext cx="2653274" cy="741539"/>
          </a:xfrm>
          <a:prstGeom prst="rect">
            <a:avLst/>
          </a:prstGeom>
        </p:spPr>
        <p:txBody>
          <a:bodyPr spcFirstLastPara="1" wrap="square" lIns="91425" tIns="91425" rIns="91425" bIns="91425" anchor="b" anchorCtr="0">
            <a:noAutofit/>
          </a:bodyPr>
          <a:lstStyle/>
          <a:p>
            <a:r>
              <a:rPr lang="en-US" dirty="0"/>
              <a:t>PREDICT THE CATEGORY OF NEWS</a:t>
            </a:r>
            <a:endParaRPr dirty="0"/>
          </a:p>
        </p:txBody>
      </p:sp>
      <p:sp>
        <p:nvSpPr>
          <p:cNvPr id="608" name="Google Shape;608;p30"/>
          <p:cNvSpPr txBox="1">
            <a:spLocks noGrp="1"/>
          </p:cNvSpPr>
          <p:nvPr>
            <p:ph type="ctrTitle" idx="6"/>
          </p:nvPr>
        </p:nvSpPr>
        <p:spPr>
          <a:xfrm>
            <a:off x="5693455" y="3168393"/>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GUI APPLICATION</a:t>
            </a:r>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cxnSpLocks/>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5063682" y="323281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10102;p58">
            <a:extLst>
              <a:ext uri="{FF2B5EF4-FFF2-40B4-BE49-F238E27FC236}">
                <a16:creationId xmlns:a16="http://schemas.microsoft.com/office/drawing/2014/main" id="{16AB5BC6-4169-413F-A0F9-65BF1D4F48CC}"/>
              </a:ext>
            </a:extLst>
          </p:cNvPr>
          <p:cNvGrpSpPr/>
          <p:nvPr/>
        </p:nvGrpSpPr>
        <p:grpSpPr>
          <a:xfrm>
            <a:off x="3657763" y="3246708"/>
            <a:ext cx="421773" cy="422751"/>
            <a:chOff x="5779402" y="3699189"/>
            <a:chExt cx="317651" cy="318759"/>
          </a:xfrm>
        </p:grpSpPr>
        <p:sp>
          <p:nvSpPr>
            <p:cNvPr id="55" name="Google Shape;10103;p58">
              <a:extLst>
                <a:ext uri="{FF2B5EF4-FFF2-40B4-BE49-F238E27FC236}">
                  <a16:creationId xmlns:a16="http://schemas.microsoft.com/office/drawing/2014/main" id="{C1ED201F-B0DD-49E3-A4AF-217990A899AB}"/>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657E93"/>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0104;p58">
              <a:extLst>
                <a:ext uri="{FF2B5EF4-FFF2-40B4-BE49-F238E27FC236}">
                  <a16:creationId xmlns:a16="http://schemas.microsoft.com/office/drawing/2014/main" id="{7000F07C-FC62-44C5-814E-7A0C74B9D871}"/>
                </a:ext>
              </a:extLst>
            </p:cNvPr>
            <p:cNvSpPr/>
            <p:nvPr/>
          </p:nvSpPr>
          <p:spPr>
            <a:xfrm>
              <a:off x="5779402" y="3699189"/>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657E93"/>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 name="Google Shape;9851;p58">
            <a:extLst>
              <a:ext uri="{FF2B5EF4-FFF2-40B4-BE49-F238E27FC236}">
                <a16:creationId xmlns:a16="http://schemas.microsoft.com/office/drawing/2014/main" id="{D682325E-7814-409B-BE95-13412C71BB18}"/>
              </a:ext>
            </a:extLst>
          </p:cNvPr>
          <p:cNvGrpSpPr/>
          <p:nvPr/>
        </p:nvGrpSpPr>
        <p:grpSpPr>
          <a:xfrm>
            <a:off x="5043798" y="1748565"/>
            <a:ext cx="455003" cy="514513"/>
            <a:chOff x="6421399" y="2308227"/>
            <a:chExt cx="263567" cy="317614"/>
          </a:xfrm>
        </p:grpSpPr>
        <p:sp>
          <p:nvSpPr>
            <p:cNvPr id="118" name="Google Shape;9852;p58">
              <a:extLst>
                <a:ext uri="{FF2B5EF4-FFF2-40B4-BE49-F238E27FC236}">
                  <a16:creationId xmlns:a16="http://schemas.microsoft.com/office/drawing/2014/main" id="{03F87CA4-EE9F-4941-9478-99CBB7DDFE64}"/>
                </a:ext>
              </a:extLst>
            </p:cNvPr>
            <p:cNvSpPr/>
            <p:nvPr/>
          </p:nvSpPr>
          <p:spPr>
            <a:xfrm>
              <a:off x="6421399" y="2308227"/>
              <a:ext cx="263567" cy="317614"/>
            </a:xfrm>
            <a:custGeom>
              <a:avLst/>
              <a:gdLst/>
              <a:ahLst/>
              <a:cxnLst/>
              <a:rect l="l" t="t" r="r" b="b"/>
              <a:pathLst>
                <a:path w="8300" h="10002" extrusionOk="0">
                  <a:moveTo>
                    <a:pt x="4192" y="298"/>
                  </a:moveTo>
                  <a:cubicBezTo>
                    <a:pt x="4501" y="298"/>
                    <a:pt x="4775" y="513"/>
                    <a:pt x="4835" y="810"/>
                  </a:cubicBezTo>
                  <a:lnTo>
                    <a:pt x="3430" y="810"/>
                  </a:lnTo>
                  <a:cubicBezTo>
                    <a:pt x="3513" y="513"/>
                    <a:pt x="3775" y="298"/>
                    <a:pt x="4085" y="298"/>
                  </a:cubicBezTo>
                  <a:close/>
                  <a:moveTo>
                    <a:pt x="5918" y="1108"/>
                  </a:moveTo>
                  <a:cubicBezTo>
                    <a:pt x="6275" y="1108"/>
                    <a:pt x="6585" y="1275"/>
                    <a:pt x="6799" y="1560"/>
                  </a:cubicBezTo>
                  <a:lnTo>
                    <a:pt x="1465" y="1560"/>
                  </a:lnTo>
                  <a:cubicBezTo>
                    <a:pt x="1680" y="1275"/>
                    <a:pt x="1989" y="1108"/>
                    <a:pt x="2346" y="1108"/>
                  </a:cubicBezTo>
                  <a:close/>
                  <a:moveTo>
                    <a:pt x="4085" y="1"/>
                  </a:moveTo>
                  <a:cubicBezTo>
                    <a:pt x="3608" y="1"/>
                    <a:pt x="3215" y="346"/>
                    <a:pt x="3156" y="810"/>
                  </a:cubicBezTo>
                  <a:lnTo>
                    <a:pt x="2346" y="810"/>
                  </a:lnTo>
                  <a:cubicBezTo>
                    <a:pt x="1822" y="810"/>
                    <a:pt x="1370" y="1096"/>
                    <a:pt x="1132" y="1560"/>
                  </a:cubicBezTo>
                  <a:lnTo>
                    <a:pt x="596" y="1560"/>
                  </a:lnTo>
                  <a:cubicBezTo>
                    <a:pt x="263" y="1560"/>
                    <a:pt x="1" y="1822"/>
                    <a:pt x="1" y="2156"/>
                  </a:cubicBezTo>
                  <a:cubicBezTo>
                    <a:pt x="1" y="2477"/>
                    <a:pt x="263" y="2751"/>
                    <a:pt x="596" y="2751"/>
                  </a:cubicBezTo>
                  <a:lnTo>
                    <a:pt x="1013" y="2751"/>
                  </a:lnTo>
                  <a:lnTo>
                    <a:pt x="1370" y="9359"/>
                  </a:lnTo>
                  <a:cubicBezTo>
                    <a:pt x="1382" y="9716"/>
                    <a:pt x="1680" y="10002"/>
                    <a:pt x="2037" y="10002"/>
                  </a:cubicBezTo>
                  <a:lnTo>
                    <a:pt x="4466" y="10002"/>
                  </a:lnTo>
                  <a:cubicBezTo>
                    <a:pt x="4537" y="10002"/>
                    <a:pt x="4609" y="9942"/>
                    <a:pt x="4609" y="9847"/>
                  </a:cubicBezTo>
                  <a:cubicBezTo>
                    <a:pt x="4609" y="9752"/>
                    <a:pt x="4549" y="9704"/>
                    <a:pt x="4466" y="9704"/>
                  </a:cubicBezTo>
                  <a:lnTo>
                    <a:pt x="2037" y="9704"/>
                  </a:lnTo>
                  <a:cubicBezTo>
                    <a:pt x="1822" y="9704"/>
                    <a:pt x="1668" y="9538"/>
                    <a:pt x="1644" y="9347"/>
                  </a:cubicBezTo>
                  <a:lnTo>
                    <a:pt x="1287" y="2751"/>
                  </a:lnTo>
                  <a:lnTo>
                    <a:pt x="2084" y="2751"/>
                  </a:lnTo>
                  <a:cubicBezTo>
                    <a:pt x="2156" y="2751"/>
                    <a:pt x="2227" y="2692"/>
                    <a:pt x="2227" y="2596"/>
                  </a:cubicBezTo>
                  <a:cubicBezTo>
                    <a:pt x="2227" y="2525"/>
                    <a:pt x="2168" y="2453"/>
                    <a:pt x="2084" y="2453"/>
                  </a:cubicBezTo>
                  <a:lnTo>
                    <a:pt x="596" y="2453"/>
                  </a:lnTo>
                  <a:cubicBezTo>
                    <a:pt x="429" y="2453"/>
                    <a:pt x="298" y="2322"/>
                    <a:pt x="298" y="2156"/>
                  </a:cubicBezTo>
                  <a:cubicBezTo>
                    <a:pt x="298" y="1989"/>
                    <a:pt x="429" y="1858"/>
                    <a:pt x="596" y="1858"/>
                  </a:cubicBezTo>
                  <a:lnTo>
                    <a:pt x="7704" y="1858"/>
                  </a:lnTo>
                  <a:cubicBezTo>
                    <a:pt x="7871" y="1858"/>
                    <a:pt x="8002" y="1989"/>
                    <a:pt x="8002" y="2156"/>
                  </a:cubicBezTo>
                  <a:cubicBezTo>
                    <a:pt x="8002" y="2322"/>
                    <a:pt x="7871" y="2453"/>
                    <a:pt x="7704" y="2453"/>
                  </a:cubicBezTo>
                  <a:lnTo>
                    <a:pt x="2763" y="2453"/>
                  </a:lnTo>
                  <a:cubicBezTo>
                    <a:pt x="2692" y="2453"/>
                    <a:pt x="2620" y="2513"/>
                    <a:pt x="2620" y="2596"/>
                  </a:cubicBezTo>
                  <a:cubicBezTo>
                    <a:pt x="2620" y="2680"/>
                    <a:pt x="2680" y="2751"/>
                    <a:pt x="2763" y="2751"/>
                  </a:cubicBezTo>
                  <a:lnTo>
                    <a:pt x="7002" y="2751"/>
                  </a:lnTo>
                  <a:lnTo>
                    <a:pt x="6633" y="9347"/>
                  </a:lnTo>
                  <a:cubicBezTo>
                    <a:pt x="6621" y="9550"/>
                    <a:pt x="6454" y="9704"/>
                    <a:pt x="6252" y="9704"/>
                  </a:cubicBezTo>
                  <a:lnTo>
                    <a:pt x="5156" y="9704"/>
                  </a:lnTo>
                  <a:cubicBezTo>
                    <a:pt x="5085" y="9704"/>
                    <a:pt x="5013" y="9752"/>
                    <a:pt x="5013" y="9847"/>
                  </a:cubicBezTo>
                  <a:cubicBezTo>
                    <a:pt x="5013" y="9942"/>
                    <a:pt x="5073" y="10002"/>
                    <a:pt x="5156" y="10002"/>
                  </a:cubicBezTo>
                  <a:lnTo>
                    <a:pt x="6252" y="10002"/>
                  </a:lnTo>
                  <a:cubicBezTo>
                    <a:pt x="6609" y="10002"/>
                    <a:pt x="6906" y="9716"/>
                    <a:pt x="6918" y="9359"/>
                  </a:cubicBezTo>
                  <a:lnTo>
                    <a:pt x="7287" y="2751"/>
                  </a:lnTo>
                  <a:lnTo>
                    <a:pt x="7704" y="2751"/>
                  </a:lnTo>
                  <a:cubicBezTo>
                    <a:pt x="8038" y="2751"/>
                    <a:pt x="8299" y="2477"/>
                    <a:pt x="8299" y="2156"/>
                  </a:cubicBezTo>
                  <a:cubicBezTo>
                    <a:pt x="8288" y="1822"/>
                    <a:pt x="8014" y="1560"/>
                    <a:pt x="7692" y="1560"/>
                  </a:cubicBezTo>
                  <a:lnTo>
                    <a:pt x="7145" y="1560"/>
                  </a:lnTo>
                  <a:cubicBezTo>
                    <a:pt x="6906" y="1108"/>
                    <a:pt x="6442" y="810"/>
                    <a:pt x="5918" y="810"/>
                  </a:cubicBezTo>
                  <a:lnTo>
                    <a:pt x="5132" y="810"/>
                  </a:lnTo>
                  <a:cubicBezTo>
                    <a:pt x="5073" y="346"/>
                    <a:pt x="4668" y="1"/>
                    <a:pt x="4192" y="1"/>
                  </a:cubicBezTo>
                  <a:close/>
                </a:path>
              </a:pathLst>
            </a:custGeom>
            <a:solidFill>
              <a:srgbClr val="657E93"/>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853;p58">
              <a:extLst>
                <a:ext uri="{FF2B5EF4-FFF2-40B4-BE49-F238E27FC236}">
                  <a16:creationId xmlns:a16="http://schemas.microsoft.com/office/drawing/2014/main" id="{CCA9DB9B-E81D-4A76-B154-B5B4AAC7BD1B}"/>
                </a:ext>
              </a:extLst>
            </p:cNvPr>
            <p:cNvSpPr/>
            <p:nvPr/>
          </p:nvSpPr>
          <p:spPr>
            <a:xfrm>
              <a:off x="6539750" y="2414860"/>
              <a:ext cx="26484" cy="162236"/>
            </a:xfrm>
            <a:custGeom>
              <a:avLst/>
              <a:gdLst/>
              <a:ahLst/>
              <a:cxnLst/>
              <a:rect l="l" t="t" r="r" b="b"/>
              <a:pathLst>
                <a:path w="834" h="5109" extrusionOk="0">
                  <a:moveTo>
                    <a:pt x="405" y="286"/>
                  </a:moveTo>
                  <a:cubicBezTo>
                    <a:pt x="477" y="298"/>
                    <a:pt x="536" y="346"/>
                    <a:pt x="536" y="417"/>
                  </a:cubicBezTo>
                  <a:lnTo>
                    <a:pt x="536" y="4691"/>
                  </a:lnTo>
                  <a:cubicBezTo>
                    <a:pt x="536" y="4763"/>
                    <a:pt x="477" y="4822"/>
                    <a:pt x="405" y="4822"/>
                  </a:cubicBezTo>
                  <a:cubicBezTo>
                    <a:pt x="334" y="4822"/>
                    <a:pt x="274" y="4763"/>
                    <a:pt x="274" y="4691"/>
                  </a:cubicBezTo>
                  <a:lnTo>
                    <a:pt x="274" y="417"/>
                  </a:lnTo>
                  <a:cubicBezTo>
                    <a:pt x="274" y="346"/>
                    <a:pt x="334" y="286"/>
                    <a:pt x="405" y="286"/>
                  </a:cubicBezTo>
                  <a:close/>
                  <a:moveTo>
                    <a:pt x="417" y="0"/>
                  </a:moveTo>
                  <a:cubicBezTo>
                    <a:pt x="179" y="0"/>
                    <a:pt x="0" y="191"/>
                    <a:pt x="0" y="417"/>
                  </a:cubicBezTo>
                  <a:lnTo>
                    <a:pt x="0" y="4691"/>
                  </a:lnTo>
                  <a:cubicBezTo>
                    <a:pt x="0" y="4930"/>
                    <a:pt x="203" y="5108"/>
                    <a:pt x="417" y="5108"/>
                  </a:cubicBezTo>
                  <a:cubicBezTo>
                    <a:pt x="655" y="5108"/>
                    <a:pt x="834" y="4918"/>
                    <a:pt x="834" y="4691"/>
                  </a:cubicBezTo>
                  <a:lnTo>
                    <a:pt x="834" y="417"/>
                  </a:lnTo>
                  <a:cubicBezTo>
                    <a:pt x="834" y="191"/>
                    <a:pt x="643" y="0"/>
                    <a:pt x="417" y="0"/>
                  </a:cubicBezTo>
                  <a:close/>
                </a:path>
              </a:pathLst>
            </a:custGeom>
            <a:solidFill>
              <a:srgbClr val="657E93"/>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9854;p58">
              <a:extLst>
                <a:ext uri="{FF2B5EF4-FFF2-40B4-BE49-F238E27FC236}">
                  <a16:creationId xmlns:a16="http://schemas.microsoft.com/office/drawing/2014/main" id="{0F810ABE-444A-4586-B2DB-46D56CBA10DC}"/>
                </a:ext>
              </a:extLst>
            </p:cNvPr>
            <p:cNvSpPr/>
            <p:nvPr/>
          </p:nvSpPr>
          <p:spPr>
            <a:xfrm>
              <a:off x="6590018" y="2414479"/>
              <a:ext cx="30294" cy="162967"/>
            </a:xfrm>
            <a:custGeom>
              <a:avLst/>
              <a:gdLst/>
              <a:ahLst/>
              <a:cxnLst/>
              <a:rect l="l" t="t" r="r" b="b"/>
              <a:pathLst>
                <a:path w="954" h="5132" extrusionOk="0">
                  <a:moveTo>
                    <a:pt x="537" y="0"/>
                  </a:moveTo>
                  <a:cubicBezTo>
                    <a:pt x="311" y="0"/>
                    <a:pt x="120" y="179"/>
                    <a:pt x="120" y="417"/>
                  </a:cubicBezTo>
                  <a:lnTo>
                    <a:pt x="1" y="4691"/>
                  </a:lnTo>
                  <a:cubicBezTo>
                    <a:pt x="1" y="4811"/>
                    <a:pt x="49" y="4906"/>
                    <a:pt x="120" y="5001"/>
                  </a:cubicBezTo>
                  <a:cubicBezTo>
                    <a:pt x="191" y="5084"/>
                    <a:pt x="311" y="5132"/>
                    <a:pt x="418" y="5132"/>
                  </a:cubicBezTo>
                  <a:cubicBezTo>
                    <a:pt x="644" y="5132"/>
                    <a:pt x="834" y="4953"/>
                    <a:pt x="834" y="4715"/>
                  </a:cubicBezTo>
                  <a:lnTo>
                    <a:pt x="846" y="4025"/>
                  </a:lnTo>
                  <a:cubicBezTo>
                    <a:pt x="846" y="3953"/>
                    <a:pt x="787" y="3882"/>
                    <a:pt x="703" y="3882"/>
                  </a:cubicBezTo>
                  <a:cubicBezTo>
                    <a:pt x="620" y="3882"/>
                    <a:pt x="549" y="3941"/>
                    <a:pt x="549" y="4025"/>
                  </a:cubicBezTo>
                  <a:lnTo>
                    <a:pt x="537" y="4715"/>
                  </a:lnTo>
                  <a:cubicBezTo>
                    <a:pt x="537" y="4787"/>
                    <a:pt x="477" y="4834"/>
                    <a:pt x="406" y="4834"/>
                  </a:cubicBezTo>
                  <a:cubicBezTo>
                    <a:pt x="370" y="4834"/>
                    <a:pt x="322" y="4822"/>
                    <a:pt x="311" y="4787"/>
                  </a:cubicBezTo>
                  <a:cubicBezTo>
                    <a:pt x="287" y="4763"/>
                    <a:pt x="263" y="4727"/>
                    <a:pt x="287" y="4703"/>
                  </a:cubicBezTo>
                  <a:lnTo>
                    <a:pt x="406" y="429"/>
                  </a:lnTo>
                  <a:cubicBezTo>
                    <a:pt x="406" y="358"/>
                    <a:pt x="465" y="310"/>
                    <a:pt x="537" y="310"/>
                  </a:cubicBezTo>
                  <a:cubicBezTo>
                    <a:pt x="561" y="310"/>
                    <a:pt x="608" y="322"/>
                    <a:pt x="620" y="358"/>
                  </a:cubicBezTo>
                  <a:cubicBezTo>
                    <a:pt x="656" y="381"/>
                    <a:pt x="668" y="417"/>
                    <a:pt x="656" y="441"/>
                  </a:cubicBezTo>
                  <a:lnTo>
                    <a:pt x="561" y="3358"/>
                  </a:lnTo>
                  <a:cubicBezTo>
                    <a:pt x="561" y="3441"/>
                    <a:pt x="644" y="3513"/>
                    <a:pt x="715" y="3513"/>
                  </a:cubicBezTo>
                  <a:cubicBezTo>
                    <a:pt x="787" y="3513"/>
                    <a:pt x="858" y="3453"/>
                    <a:pt x="858" y="3358"/>
                  </a:cubicBezTo>
                  <a:lnTo>
                    <a:pt x="953" y="441"/>
                  </a:lnTo>
                  <a:cubicBezTo>
                    <a:pt x="953" y="322"/>
                    <a:pt x="906" y="227"/>
                    <a:pt x="834" y="131"/>
                  </a:cubicBezTo>
                  <a:cubicBezTo>
                    <a:pt x="763" y="36"/>
                    <a:pt x="644" y="0"/>
                    <a:pt x="537" y="0"/>
                  </a:cubicBezTo>
                  <a:close/>
                </a:path>
              </a:pathLst>
            </a:custGeom>
            <a:solidFill>
              <a:srgbClr val="657E93"/>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855;p58">
              <a:extLst>
                <a:ext uri="{FF2B5EF4-FFF2-40B4-BE49-F238E27FC236}">
                  <a16:creationId xmlns:a16="http://schemas.microsoft.com/office/drawing/2014/main" id="{49E8D38B-59F6-4F45-BA33-37AE1BE6B500}"/>
                </a:ext>
              </a:extLst>
            </p:cNvPr>
            <p:cNvSpPr/>
            <p:nvPr/>
          </p:nvSpPr>
          <p:spPr>
            <a:xfrm>
              <a:off x="6486052" y="2414860"/>
              <a:ext cx="30294" cy="162967"/>
            </a:xfrm>
            <a:custGeom>
              <a:avLst/>
              <a:gdLst/>
              <a:ahLst/>
              <a:cxnLst/>
              <a:rect l="l" t="t" r="r" b="b"/>
              <a:pathLst>
                <a:path w="954" h="5132" extrusionOk="0">
                  <a:moveTo>
                    <a:pt x="406" y="298"/>
                  </a:moveTo>
                  <a:cubicBezTo>
                    <a:pt x="477" y="298"/>
                    <a:pt x="537" y="358"/>
                    <a:pt x="537" y="417"/>
                  </a:cubicBezTo>
                  <a:lnTo>
                    <a:pt x="656" y="4691"/>
                  </a:lnTo>
                  <a:cubicBezTo>
                    <a:pt x="668" y="4715"/>
                    <a:pt x="656" y="4763"/>
                    <a:pt x="620" y="4775"/>
                  </a:cubicBezTo>
                  <a:cubicBezTo>
                    <a:pt x="596" y="4810"/>
                    <a:pt x="560" y="4822"/>
                    <a:pt x="537" y="4822"/>
                  </a:cubicBezTo>
                  <a:cubicBezTo>
                    <a:pt x="465" y="4822"/>
                    <a:pt x="406" y="4763"/>
                    <a:pt x="406" y="4703"/>
                  </a:cubicBezTo>
                  <a:lnTo>
                    <a:pt x="287" y="429"/>
                  </a:lnTo>
                  <a:cubicBezTo>
                    <a:pt x="287" y="405"/>
                    <a:pt x="298" y="358"/>
                    <a:pt x="310" y="346"/>
                  </a:cubicBezTo>
                  <a:cubicBezTo>
                    <a:pt x="346" y="310"/>
                    <a:pt x="370" y="298"/>
                    <a:pt x="406" y="298"/>
                  </a:cubicBezTo>
                  <a:close/>
                  <a:moveTo>
                    <a:pt x="417" y="0"/>
                  </a:moveTo>
                  <a:cubicBezTo>
                    <a:pt x="298" y="0"/>
                    <a:pt x="191" y="48"/>
                    <a:pt x="120" y="131"/>
                  </a:cubicBezTo>
                  <a:cubicBezTo>
                    <a:pt x="48" y="227"/>
                    <a:pt x="1" y="334"/>
                    <a:pt x="1" y="453"/>
                  </a:cubicBezTo>
                  <a:lnTo>
                    <a:pt x="120" y="4715"/>
                  </a:lnTo>
                  <a:cubicBezTo>
                    <a:pt x="120" y="4941"/>
                    <a:pt x="310" y="5132"/>
                    <a:pt x="537" y="5132"/>
                  </a:cubicBezTo>
                  <a:cubicBezTo>
                    <a:pt x="656" y="5132"/>
                    <a:pt x="763" y="5096"/>
                    <a:pt x="834" y="5001"/>
                  </a:cubicBezTo>
                  <a:cubicBezTo>
                    <a:pt x="906" y="4918"/>
                    <a:pt x="953" y="4810"/>
                    <a:pt x="953" y="4691"/>
                  </a:cubicBezTo>
                  <a:lnTo>
                    <a:pt x="834" y="417"/>
                  </a:lnTo>
                  <a:cubicBezTo>
                    <a:pt x="834" y="179"/>
                    <a:pt x="644" y="0"/>
                    <a:pt x="417" y="0"/>
                  </a:cubicBezTo>
                  <a:close/>
                </a:path>
              </a:pathLst>
            </a:custGeom>
            <a:solidFill>
              <a:srgbClr val="657E93"/>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0453;p59">
            <a:extLst>
              <a:ext uri="{FF2B5EF4-FFF2-40B4-BE49-F238E27FC236}">
                <a16:creationId xmlns:a16="http://schemas.microsoft.com/office/drawing/2014/main" id="{3D015B54-F1C4-4BB0-B3FD-CAA707D56EA9}"/>
              </a:ext>
            </a:extLst>
          </p:cNvPr>
          <p:cNvGrpSpPr/>
          <p:nvPr/>
        </p:nvGrpSpPr>
        <p:grpSpPr>
          <a:xfrm>
            <a:off x="3637646" y="1763201"/>
            <a:ext cx="436107" cy="567276"/>
            <a:chOff x="3086313" y="2877049"/>
            <a:chExt cx="320143" cy="392581"/>
          </a:xfrm>
        </p:grpSpPr>
        <p:sp>
          <p:nvSpPr>
            <p:cNvPr id="152" name="Google Shape;10454;p59">
              <a:extLst>
                <a:ext uri="{FF2B5EF4-FFF2-40B4-BE49-F238E27FC236}">
                  <a16:creationId xmlns:a16="http://schemas.microsoft.com/office/drawing/2014/main" id="{0BFCFFB1-FCC8-49C9-9EC5-9D4FEF7643B5}"/>
                </a:ext>
              </a:extLst>
            </p:cNvPr>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rgbClr val="657E93"/>
            </a:solidFill>
            <a:ln w="3175">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53" name="Google Shape;10455;p59">
              <a:extLst>
                <a:ext uri="{FF2B5EF4-FFF2-40B4-BE49-F238E27FC236}">
                  <a16:creationId xmlns:a16="http://schemas.microsoft.com/office/drawing/2014/main" id="{E98A37B4-2FD6-482D-9DE5-FA1DC53F839A}"/>
                </a:ext>
              </a:extLst>
            </p:cNvPr>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rgbClr val="657E93"/>
            </a:solidFill>
            <a:ln w="3175">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54" name="Google Shape;10456;p59">
              <a:extLst>
                <a:ext uri="{FF2B5EF4-FFF2-40B4-BE49-F238E27FC236}">
                  <a16:creationId xmlns:a16="http://schemas.microsoft.com/office/drawing/2014/main" id="{75B1E878-F6B1-4830-9D65-372C6E51732C}"/>
                </a:ext>
              </a:extLst>
            </p:cNvPr>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rgbClr val="657E93"/>
            </a:solidFill>
            <a:ln w="3175">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55" name="Google Shape;10457;p59">
              <a:extLst>
                <a:ext uri="{FF2B5EF4-FFF2-40B4-BE49-F238E27FC236}">
                  <a16:creationId xmlns:a16="http://schemas.microsoft.com/office/drawing/2014/main" id="{BE877428-BBE8-44F5-8C02-CCBD3A57CD44}"/>
                </a:ext>
              </a:extLst>
            </p:cNvPr>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rgbClr val="657E93"/>
            </a:solidFill>
            <a:ln w="3175">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56" name="Google Shape;10458;p59">
              <a:extLst>
                <a:ext uri="{FF2B5EF4-FFF2-40B4-BE49-F238E27FC236}">
                  <a16:creationId xmlns:a16="http://schemas.microsoft.com/office/drawing/2014/main" id="{CA05272F-9131-48A1-894E-8A2E3A64D0EB}"/>
                </a:ext>
              </a:extLst>
            </p:cNvPr>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rgbClr val="657E93"/>
            </a:solidFill>
            <a:ln w="3175">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57" name="Google Shape;10459;p59">
              <a:extLst>
                <a:ext uri="{FF2B5EF4-FFF2-40B4-BE49-F238E27FC236}">
                  <a16:creationId xmlns:a16="http://schemas.microsoft.com/office/drawing/2014/main" id="{A480D92B-7515-4E47-BD3C-B334B36B8A89}"/>
                </a:ext>
              </a:extLst>
            </p:cNvPr>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rgbClr val="657E93"/>
            </a:solidFill>
            <a:ln w="3175">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58" name="Google Shape;10460;p59">
              <a:extLst>
                <a:ext uri="{FF2B5EF4-FFF2-40B4-BE49-F238E27FC236}">
                  <a16:creationId xmlns:a16="http://schemas.microsoft.com/office/drawing/2014/main" id="{4675FE20-38D0-4082-B3B8-3BE9FC99B3A3}"/>
                </a:ext>
              </a:extLst>
            </p:cNvPr>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rgbClr val="657E93"/>
            </a:solidFill>
            <a:ln w="3175">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59" name="Google Shape;10461;p59">
              <a:extLst>
                <a:ext uri="{FF2B5EF4-FFF2-40B4-BE49-F238E27FC236}">
                  <a16:creationId xmlns:a16="http://schemas.microsoft.com/office/drawing/2014/main" id="{7A3CFA40-4897-494E-AEFD-0609961C3D83}"/>
                </a:ext>
              </a:extLst>
            </p:cNvPr>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rgbClr val="657E93"/>
            </a:solidFill>
            <a:ln w="3175">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60" name="Google Shape;10462;p59">
              <a:extLst>
                <a:ext uri="{FF2B5EF4-FFF2-40B4-BE49-F238E27FC236}">
                  <a16:creationId xmlns:a16="http://schemas.microsoft.com/office/drawing/2014/main" id="{FCFADCA5-F926-4E87-9DE2-2C6584230DF7}"/>
                </a:ext>
              </a:extLst>
            </p:cNvPr>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rgbClr val="657E93"/>
            </a:solidFill>
            <a:ln w="3175">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61" name="Google Shape;10463;p59">
              <a:extLst>
                <a:ext uri="{FF2B5EF4-FFF2-40B4-BE49-F238E27FC236}">
                  <a16:creationId xmlns:a16="http://schemas.microsoft.com/office/drawing/2014/main" id="{DE8ED9AF-24F3-4F68-A5F0-76F1D96064DF}"/>
                </a:ext>
              </a:extLst>
            </p:cNvPr>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rgbClr val="657E93"/>
            </a:solidFill>
            <a:ln w="3175">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62" name="Google Shape;10464;p59">
              <a:extLst>
                <a:ext uri="{FF2B5EF4-FFF2-40B4-BE49-F238E27FC236}">
                  <a16:creationId xmlns:a16="http://schemas.microsoft.com/office/drawing/2014/main" id="{3F80285F-9772-4334-8DBB-151FCB365E6E}"/>
                </a:ext>
              </a:extLst>
            </p:cNvPr>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rgbClr val="657E93"/>
            </a:solidFill>
            <a:ln w="3175">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63" name="Google Shape;10465;p59">
              <a:extLst>
                <a:ext uri="{FF2B5EF4-FFF2-40B4-BE49-F238E27FC236}">
                  <a16:creationId xmlns:a16="http://schemas.microsoft.com/office/drawing/2014/main" id="{D6DAFAD6-70F3-4EE6-A474-73A099147828}"/>
                </a:ext>
              </a:extLst>
            </p:cNvPr>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rgbClr val="657E93"/>
            </a:solidFill>
            <a:ln w="3175">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055750" y="301350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CONCEPTS USED</a:t>
            </a:r>
            <a:endParaRPr dirty="0"/>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286901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4371198" y="2741416"/>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5864265" y="2741416"/>
            <a:ext cx="373500" cy="373500"/>
            <a:chOff x="7457825" y="1912500"/>
            <a:chExt cx="373500" cy="373500"/>
          </a:xfrm>
          <a:solidFill>
            <a:schemeClr val="accent2"/>
          </a:solidFill>
        </p:grpSpPr>
        <p:sp>
          <p:nvSpPr>
            <p:cNvPr id="1100" name="Google Shape;1100;p38"/>
            <p:cNvSpPr/>
            <p:nvPr/>
          </p:nvSpPr>
          <p:spPr>
            <a:xfrm>
              <a:off x="7549163" y="2003850"/>
              <a:ext cx="190800" cy="190800"/>
            </a:xfrm>
            <a:prstGeom prst="ellipse">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38"/>
            <p:cNvSpPr/>
            <p:nvPr/>
          </p:nvSpPr>
          <p:spPr>
            <a:xfrm>
              <a:off x="7457825" y="1912500"/>
              <a:ext cx="373500" cy="373500"/>
            </a:xfrm>
            <a:prstGeom prst="donut">
              <a:avLst>
                <a:gd name="adj" fmla="val 10193"/>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0" name="Google Shape;1110;p38"/>
          <p:cNvSpPr txBox="1">
            <a:spLocks noGrp="1"/>
          </p:cNvSpPr>
          <p:nvPr>
            <p:ph type="ctrTitle" idx="4294967295"/>
          </p:nvPr>
        </p:nvSpPr>
        <p:spPr>
          <a:xfrm>
            <a:off x="504513" y="1910143"/>
            <a:ext cx="21099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solidFill>
              </a:rPr>
              <a:t>FILE HANDLING</a:t>
            </a:r>
            <a:endParaRPr sz="2400" dirty="0">
              <a:solidFill>
                <a:schemeClr val="accent2"/>
              </a:solidFill>
            </a:endParaRPr>
          </a:p>
        </p:txBody>
      </p:sp>
      <p:sp>
        <p:nvSpPr>
          <p:cNvPr id="1111" name="Google Shape;1111;p38"/>
          <p:cNvSpPr txBox="1">
            <a:spLocks noGrp="1"/>
          </p:cNvSpPr>
          <p:nvPr>
            <p:ph type="ctrTitle" idx="4294967295"/>
          </p:nvPr>
        </p:nvSpPr>
        <p:spPr>
          <a:xfrm>
            <a:off x="2001574" y="3544404"/>
            <a:ext cx="2108352" cy="6508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accent1"/>
                </a:solidFill>
              </a:rPr>
              <a:t>EXCEPTION HANDLING</a:t>
            </a:r>
            <a:endParaRPr sz="2400" dirty="0">
              <a:solidFill>
                <a:schemeClr val="accent1"/>
              </a:solidFill>
            </a:endParaRPr>
          </a:p>
        </p:txBody>
      </p:sp>
      <p:sp>
        <p:nvSpPr>
          <p:cNvPr id="1112" name="Google Shape;1112;p38"/>
          <p:cNvSpPr txBox="1">
            <a:spLocks noGrp="1"/>
          </p:cNvSpPr>
          <p:nvPr>
            <p:ph type="ctrTitle" idx="4294967295"/>
          </p:nvPr>
        </p:nvSpPr>
        <p:spPr>
          <a:xfrm>
            <a:off x="3645379" y="1856491"/>
            <a:ext cx="1853242"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accent3"/>
                </a:solidFill>
              </a:rPr>
              <a:t>PACKAGES</a:t>
            </a:r>
            <a:endParaRPr sz="2400" dirty="0">
              <a:solidFill>
                <a:schemeClr val="accent3"/>
              </a:solidFill>
            </a:endParaRPr>
          </a:p>
        </p:txBody>
      </p:sp>
      <p:sp>
        <p:nvSpPr>
          <p:cNvPr id="1113" name="Google Shape;1113;p38"/>
          <p:cNvSpPr txBox="1">
            <a:spLocks noGrp="1"/>
          </p:cNvSpPr>
          <p:nvPr>
            <p:ph type="ctrTitle" idx="4294967295"/>
          </p:nvPr>
        </p:nvSpPr>
        <p:spPr>
          <a:xfrm>
            <a:off x="6598758" y="1640958"/>
            <a:ext cx="2108352" cy="6508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GUI APPLICATION</a:t>
            </a:r>
            <a:endParaRPr sz="2400" dirty="0">
              <a:solidFill>
                <a:schemeClr val="accent4"/>
              </a:solidFill>
            </a:endParaRPr>
          </a:p>
        </p:txBody>
      </p:sp>
      <p:cxnSp>
        <p:nvCxnSpPr>
          <p:cNvPr id="24" name="Google Shape;1085;p38">
            <a:extLst>
              <a:ext uri="{FF2B5EF4-FFF2-40B4-BE49-F238E27FC236}">
                <a16:creationId xmlns:a16="http://schemas.microsoft.com/office/drawing/2014/main" id="{3904A347-FECC-4087-AF14-4AB5FA5B7AFD}"/>
              </a:ext>
            </a:extLst>
          </p:cNvPr>
          <p:cNvCxnSpPr/>
          <p:nvPr/>
        </p:nvCxnSpPr>
        <p:spPr>
          <a:xfrm>
            <a:off x="4557936" y="2377666"/>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25" name="Google Shape;1085;p38">
            <a:extLst>
              <a:ext uri="{FF2B5EF4-FFF2-40B4-BE49-F238E27FC236}">
                <a16:creationId xmlns:a16="http://schemas.microsoft.com/office/drawing/2014/main" id="{FD51E98C-7A31-402F-B5A7-2727DFE0BD7B}"/>
              </a:ext>
            </a:extLst>
          </p:cNvPr>
          <p:cNvCxnSpPr/>
          <p:nvPr/>
        </p:nvCxnSpPr>
        <p:spPr>
          <a:xfrm>
            <a:off x="6051003" y="3013500"/>
            <a:ext cx="0" cy="455100"/>
          </a:xfrm>
          <a:prstGeom prst="straightConnector1">
            <a:avLst/>
          </a:prstGeom>
          <a:noFill/>
          <a:ln w="19050" cap="flat" cmpd="sng">
            <a:solidFill>
              <a:schemeClr val="lt2"/>
            </a:solidFill>
            <a:prstDash val="solid"/>
            <a:round/>
            <a:headEnd type="none" w="med" len="med"/>
            <a:tailEnd type="none" w="med" len="med"/>
          </a:ln>
        </p:spPr>
      </p:cxnSp>
      <p:grpSp>
        <p:nvGrpSpPr>
          <p:cNvPr id="26" name="Google Shape;1099;p38">
            <a:extLst>
              <a:ext uri="{FF2B5EF4-FFF2-40B4-BE49-F238E27FC236}">
                <a16:creationId xmlns:a16="http://schemas.microsoft.com/office/drawing/2014/main" id="{2DEFEAC2-0457-48A9-9626-08D5BC9BEA9F}"/>
              </a:ext>
            </a:extLst>
          </p:cNvPr>
          <p:cNvGrpSpPr/>
          <p:nvPr/>
        </p:nvGrpSpPr>
        <p:grpSpPr>
          <a:xfrm>
            <a:off x="7466196" y="2731350"/>
            <a:ext cx="373500" cy="373500"/>
            <a:chOff x="7457825" y="1912500"/>
            <a:chExt cx="373500" cy="373500"/>
          </a:xfrm>
        </p:grpSpPr>
        <p:sp>
          <p:nvSpPr>
            <p:cNvPr id="27" name="Google Shape;1100;p38">
              <a:extLst>
                <a:ext uri="{FF2B5EF4-FFF2-40B4-BE49-F238E27FC236}">
                  <a16:creationId xmlns:a16="http://schemas.microsoft.com/office/drawing/2014/main" id="{08AFCB1C-82EC-4CB6-96BE-B101875D63AB}"/>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01;p38">
              <a:extLst>
                <a:ext uri="{FF2B5EF4-FFF2-40B4-BE49-F238E27FC236}">
                  <a16:creationId xmlns:a16="http://schemas.microsoft.com/office/drawing/2014/main" id="{34F0BBB0-6AA2-45E0-B3AE-BDCC61816E6F}"/>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 name="Google Shape;1085;p38">
            <a:extLst>
              <a:ext uri="{FF2B5EF4-FFF2-40B4-BE49-F238E27FC236}">
                <a16:creationId xmlns:a16="http://schemas.microsoft.com/office/drawing/2014/main" id="{625525BF-F1B1-4D4F-B7CB-ABA208609911}"/>
              </a:ext>
            </a:extLst>
          </p:cNvPr>
          <p:cNvCxnSpPr/>
          <p:nvPr/>
        </p:nvCxnSpPr>
        <p:spPr>
          <a:xfrm>
            <a:off x="7652934" y="2391764"/>
            <a:ext cx="0" cy="455100"/>
          </a:xfrm>
          <a:prstGeom prst="straightConnector1">
            <a:avLst/>
          </a:prstGeom>
          <a:noFill/>
          <a:ln w="19050" cap="flat" cmpd="sng">
            <a:solidFill>
              <a:schemeClr val="lt2"/>
            </a:solidFill>
            <a:prstDash val="solid"/>
            <a:round/>
            <a:headEnd type="none" w="med" len="med"/>
            <a:tailEnd type="none" w="med" len="med"/>
          </a:ln>
        </p:spPr>
      </p:cxnSp>
      <p:sp>
        <p:nvSpPr>
          <p:cNvPr id="3" name="TextBox 2">
            <a:extLst>
              <a:ext uri="{FF2B5EF4-FFF2-40B4-BE49-F238E27FC236}">
                <a16:creationId xmlns:a16="http://schemas.microsoft.com/office/drawing/2014/main" id="{551EE07D-BDAB-4625-BEFD-67B750335DDA}"/>
              </a:ext>
            </a:extLst>
          </p:cNvPr>
          <p:cNvSpPr txBox="1"/>
          <p:nvPr/>
        </p:nvSpPr>
        <p:spPr>
          <a:xfrm>
            <a:off x="5114262" y="3498258"/>
            <a:ext cx="2108352" cy="1200329"/>
          </a:xfrm>
          <a:prstGeom prst="rect">
            <a:avLst/>
          </a:prstGeom>
          <a:noFill/>
        </p:spPr>
        <p:txBody>
          <a:bodyPr wrap="square" rtlCol="0">
            <a:spAutoFit/>
          </a:bodyPr>
          <a:lstStyle/>
          <a:p>
            <a:r>
              <a:rPr lang="en-US" sz="2400" dirty="0">
                <a:solidFill>
                  <a:schemeClr val="accent5">
                    <a:lumMod val="75000"/>
                  </a:schemeClr>
                </a:solidFill>
                <a:latin typeface="Share Tech" panose="020B0604020202020204" charset="0"/>
              </a:rPr>
              <a:t>FUNCTIONS &amp; CONTROL STATEMENTS</a:t>
            </a:r>
            <a:endParaRPr lang="en-IN" sz="2400" dirty="0">
              <a:solidFill>
                <a:schemeClr val="accent5">
                  <a:lumMod val="75000"/>
                </a:schemeClr>
              </a:solidFill>
              <a:latin typeface="Share Tech" panose="020B0604020202020204" charset="0"/>
            </a:endParaRPr>
          </a:p>
        </p:txBody>
      </p:sp>
    </p:spTree>
    <p:extLst>
      <p:ext uri="{BB962C8B-B14F-4D97-AF65-F5344CB8AC3E}">
        <p14:creationId xmlns:p14="http://schemas.microsoft.com/office/powerpoint/2010/main" val="875487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483274" y="3244681"/>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PREDICTION</a:t>
            </a:r>
            <a:endParaRPr dirty="0"/>
          </a:p>
        </p:txBody>
      </p:sp>
      <p:sp>
        <p:nvSpPr>
          <p:cNvPr id="472" name="Google Shape;472;p27"/>
          <p:cNvSpPr txBox="1">
            <a:spLocks noGrp="1"/>
          </p:cNvSpPr>
          <p:nvPr>
            <p:ph type="subTitle" idx="1"/>
          </p:nvPr>
        </p:nvSpPr>
        <p:spPr>
          <a:xfrm>
            <a:off x="6495497" y="3702200"/>
            <a:ext cx="1753800" cy="11782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Predicting the category of news the user enters</a:t>
            </a:r>
            <a:endParaRPr dirty="0"/>
          </a:p>
        </p:txBody>
      </p:sp>
      <p:sp>
        <p:nvSpPr>
          <p:cNvPr id="473" name="Google Shape;473;p27"/>
          <p:cNvSpPr txBox="1">
            <a:spLocks noGrp="1"/>
          </p:cNvSpPr>
          <p:nvPr>
            <p:ph type="ctrTitle" idx="4"/>
          </p:nvPr>
        </p:nvSpPr>
        <p:spPr>
          <a:xfrm>
            <a:off x="3942827" y="3255315"/>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TRAINING</a:t>
            </a:r>
            <a:endParaRPr dirty="0"/>
          </a:p>
        </p:txBody>
      </p:sp>
      <p:sp>
        <p:nvSpPr>
          <p:cNvPr id="474" name="Google Shape;474;p27"/>
          <p:cNvSpPr txBox="1">
            <a:spLocks noGrp="1"/>
          </p:cNvSpPr>
          <p:nvPr>
            <p:ph type="ctrTitle"/>
          </p:nvPr>
        </p:nvSpPr>
        <p:spPr>
          <a:xfrm>
            <a:off x="1220549" y="3264161"/>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PREPROCESSING</a:t>
            </a:r>
            <a:endParaRPr dirty="0"/>
          </a:p>
        </p:txBody>
      </p:sp>
      <p:sp>
        <p:nvSpPr>
          <p:cNvPr id="475" name="Google Shape;475;p27"/>
          <p:cNvSpPr txBox="1">
            <a:spLocks noGrp="1"/>
          </p:cNvSpPr>
          <p:nvPr>
            <p:ph type="subTitle" idx="2"/>
          </p:nvPr>
        </p:nvSpPr>
        <p:spPr>
          <a:xfrm>
            <a:off x="1223161" y="3725419"/>
            <a:ext cx="2051528" cy="8997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Removing the Noise and subjecting the dataset to Lemmetization</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2827" y="3702200"/>
            <a:ext cx="2152500" cy="10504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Training the model(MultinomialNB) on the dataset and saving the trained model in .pkl file</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IMPLEMENTATION</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055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rot="10800000" flipH="1" flipV="1">
            <a:off x="1220550" y="1974799"/>
            <a:ext cx="2750" cy="959987"/>
          </a:xfrm>
          <a:prstGeom prst="bentConnector3">
            <a:avLst>
              <a:gd name="adj1" fmla="val -8312727"/>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Graphic 5" descr="Head with gears">
            <a:extLst>
              <a:ext uri="{FF2B5EF4-FFF2-40B4-BE49-F238E27FC236}">
                <a16:creationId xmlns:a16="http://schemas.microsoft.com/office/drawing/2014/main" id="{7E16D872-167D-4E8D-A20F-CFC82C78DF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1863" y="1721993"/>
            <a:ext cx="600082" cy="60008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3046</TotalTime>
  <Words>951</Words>
  <Application>Microsoft Office PowerPoint</Application>
  <PresentationFormat>On-screen Show (16:9)</PresentationFormat>
  <Paragraphs>60</Paragraphs>
  <Slides>15</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Bahnschrift Light</vt:lpstr>
      <vt:lpstr>Open Sans</vt:lpstr>
      <vt:lpstr>Times New Roman</vt:lpstr>
      <vt:lpstr>Fira Sans Extra Condensed Medium</vt:lpstr>
      <vt:lpstr>Share Tech</vt:lpstr>
      <vt:lpstr>Arial</vt:lpstr>
      <vt:lpstr>Maven Pro</vt:lpstr>
      <vt:lpstr>Fira Sans Condensed Medium</vt:lpstr>
      <vt:lpstr>Calibri</vt:lpstr>
      <vt:lpstr>Advent Pro SemiBold</vt:lpstr>
      <vt:lpstr>Data Science Consulting by Slidesgo</vt:lpstr>
      <vt:lpstr>NEWS CLASSIFICATION</vt:lpstr>
      <vt:lpstr>TABLE OF CONTENTS</vt:lpstr>
      <vt:lpstr>INTRODUCTION</vt:lpstr>
      <vt:lpstr>TEXT CLASSIFICATION</vt:lpstr>
      <vt:lpstr>LEMMETIZATION</vt:lpstr>
      <vt:lpstr>PROBLEM DEFINITION</vt:lpstr>
      <vt:lpstr>SCOPE</vt:lpstr>
      <vt:lpstr>CONCEPTS USED</vt:lpstr>
      <vt:lpstr>PREDICTION</vt:lpstr>
      <vt:lpstr>APPLICATIONS</vt:lpstr>
      <vt:lpstr>FUTURE SCOPE</vt:lpstr>
      <vt:lpstr>CONCLUSION</vt:lpstr>
      <vt:lpstr>REFERNCES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Sneha</dc:creator>
  <cp:lastModifiedBy>Ashit</cp:lastModifiedBy>
  <cp:revision>26</cp:revision>
  <dcterms:modified xsi:type="dcterms:W3CDTF">2021-10-25T15:53:56Z</dcterms:modified>
</cp:coreProperties>
</file>