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sldIdLst>
    <p:sldId id="530" r:id="rId5"/>
    <p:sldId id="531" r:id="rId6"/>
    <p:sldId id="533" r:id="rId7"/>
    <p:sldId id="534" r:id="rId8"/>
    <p:sldId id="545" r:id="rId9"/>
    <p:sldId id="536" r:id="rId10"/>
    <p:sldId id="537" r:id="rId11"/>
    <p:sldId id="546" r:id="rId12"/>
    <p:sldId id="547" r:id="rId13"/>
    <p:sldId id="54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22EE"/>
    <a:srgbClr val="F01688"/>
    <a:srgbClr val="2F21F3"/>
    <a:srgbClr val="FEB52B"/>
    <a:srgbClr val="F01689"/>
    <a:srgbClr val="6F22E3"/>
    <a:srgbClr val="E218A3"/>
    <a:srgbClr val="BA20DB"/>
    <a:srgbClr val="6A23F1"/>
    <a:srgbClr val="2F22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422"/>
  </p:normalViewPr>
  <p:slideViewPr>
    <p:cSldViewPr snapToGrid="0">
      <p:cViewPr varScale="1">
        <p:scale>
          <a:sx n="78" d="100"/>
          <a:sy n="78" d="100"/>
        </p:scale>
        <p:origin x="87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8/2/2024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8.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p:txBody>
          <a:bodyPr/>
          <a:lstStyle/>
          <a:p>
            <a:r>
              <a:rPr lang="en-US" dirty="0"/>
              <a:t>Super Store</a:t>
            </a:r>
            <a:br>
              <a:rPr lang="en-US" dirty="0"/>
            </a:br>
            <a:r>
              <a:rPr lang="en-US" dirty="0"/>
              <a:t>Sales &amp; insights</a:t>
            </a:r>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p:txBody>
          <a:bodyPr/>
          <a:lstStyle/>
          <a:p>
            <a:r>
              <a:rPr lang="en-US" dirty="0"/>
              <a:t>Abhishek Dhobale</a:t>
            </a:r>
          </a:p>
          <a:p>
            <a:endParaRPr lang="en-US" dirty="0"/>
          </a:p>
        </p:txBody>
      </p:sp>
    </p:spTree>
    <p:extLst>
      <p:ext uri="{BB962C8B-B14F-4D97-AF65-F5344CB8AC3E}">
        <p14:creationId xmlns:p14="http://schemas.microsoft.com/office/powerpoint/2010/main" val="1723491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1892-81E6-551C-7B5A-DEA68224520B}"/>
              </a:ext>
            </a:extLst>
          </p:cNvPr>
          <p:cNvSpPr>
            <a:spLocks noGrp="1"/>
          </p:cNvSpPr>
          <p:nvPr>
            <p:ph type="title"/>
          </p:nvPr>
        </p:nvSpPr>
        <p:spPr>
          <a:xfrm>
            <a:off x="5550602" y="1856232"/>
            <a:ext cx="4718304" cy="1069848"/>
          </a:xfrm>
        </p:spPr>
        <p:txBody>
          <a:bodyPr/>
          <a:lstStyle/>
          <a:p>
            <a:r>
              <a:rPr lang="en-US" sz="4800" b="1" spc="600" dirty="0">
                <a:ln w="28575">
                  <a:noFill/>
                  <a:prstDash val="solid"/>
                </a:ln>
                <a:solidFill>
                  <a:schemeClr val="bg1"/>
                </a:solidFill>
                <a:latin typeface="Tw Cen MT" panose="020B0602020104020603" pitchFamily="34" charset="77"/>
              </a:rPr>
              <a:t>THANK YOU</a:t>
            </a:r>
            <a:endParaRPr lang="en-US" dirty="0"/>
          </a:p>
        </p:txBody>
      </p:sp>
      <p:sp>
        <p:nvSpPr>
          <p:cNvPr id="3" name="Text Placeholder 2">
            <a:extLst>
              <a:ext uri="{FF2B5EF4-FFF2-40B4-BE49-F238E27FC236}">
                <a16:creationId xmlns:a16="http://schemas.microsoft.com/office/drawing/2014/main" id="{55519D01-29BE-BE76-41C5-9D58AD8119DC}"/>
              </a:ext>
            </a:extLst>
          </p:cNvPr>
          <p:cNvSpPr>
            <a:spLocks noGrp="1"/>
          </p:cNvSpPr>
          <p:nvPr>
            <p:ph type="body" idx="1"/>
          </p:nvPr>
        </p:nvSpPr>
        <p:spPr>
          <a:xfrm>
            <a:off x="5860029" y="3374136"/>
            <a:ext cx="4178710" cy="1463335"/>
          </a:xfrm>
        </p:spPr>
        <p:txBody>
          <a:bodyPr/>
          <a:lstStyle/>
          <a:p>
            <a:pPr algn="l"/>
            <a:r>
              <a:rPr lang="en-US" dirty="0">
                <a:latin typeface="Segoe UI Light" panose="020B0502040204020203" pitchFamily="34" charset="0"/>
                <a:cs typeface="Segoe UI Light" panose="020B0502040204020203" pitchFamily="34" charset="0"/>
              </a:rPr>
              <a:t>Abhishek Dhobale</a:t>
            </a:r>
          </a:p>
          <a:p>
            <a:pPr algn="l"/>
            <a:r>
              <a:rPr lang="en-US" dirty="0">
                <a:latin typeface="Segoe UI Light" panose="020B0502040204020203" pitchFamily="34" charset="0"/>
                <a:cs typeface="Segoe UI Light" panose="020B0502040204020203" pitchFamily="34" charset="0"/>
              </a:rPr>
              <a:t>dhobleabhishek9@gmail.com </a:t>
            </a:r>
            <a:endParaRPr lang="en-US" dirty="0">
              <a:latin typeface="Segoe UI Light" panose="020B0502040204020203" pitchFamily="34" charset="0"/>
              <a:ea typeface="Calibri"/>
              <a:cs typeface="Segoe UI Light" panose="020B0502040204020203" pitchFamily="34" charset="0"/>
            </a:endParaRPr>
          </a:p>
          <a:p>
            <a:pPr algn="l"/>
            <a:r>
              <a:rPr lang="en-US" dirty="0">
                <a:latin typeface="Segoe UI Light" panose="020B0502040204020203" pitchFamily="34" charset="0"/>
                <a:cs typeface="Segoe UI Light" panose="020B0502040204020203" pitchFamily="34" charset="0"/>
              </a:rPr>
              <a:t>LinkedIn – Abhishek Dhobale</a:t>
            </a:r>
            <a:endParaRPr lang="en-US" dirty="0"/>
          </a:p>
        </p:txBody>
      </p:sp>
    </p:spTree>
    <p:extLst>
      <p:ext uri="{BB962C8B-B14F-4D97-AF65-F5344CB8AC3E}">
        <p14:creationId xmlns:p14="http://schemas.microsoft.com/office/powerpoint/2010/main" val="1877701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a:xfrm>
            <a:off x="1536192" y="596129"/>
            <a:ext cx="8878824" cy="1069848"/>
          </a:xfrm>
        </p:spPr>
        <p:txBody>
          <a:bodyPr>
            <a:normAutofit/>
          </a:bodyPr>
          <a:lstStyle/>
          <a:p>
            <a:r>
              <a:rPr lang="en-US" sz="4000" b="1" spc="600" dirty="0">
                <a:ln w="28575">
                  <a:noFill/>
                  <a:prstDash val="solid"/>
                </a:ln>
                <a:solidFill>
                  <a:schemeClr val="bg1"/>
                </a:solidFill>
                <a:latin typeface="Tw Cen MT" panose="020B0602020104020603" pitchFamily="34" charset="77"/>
              </a:rPr>
              <a:t>CONTENTS</a:t>
            </a:r>
            <a:endParaRPr lang="en-US" dirty="0"/>
          </a:p>
        </p:txBody>
      </p:sp>
      <p:sp>
        <p:nvSpPr>
          <p:cNvPr id="5" name="Slide Number Placeholder 4">
            <a:extLst>
              <a:ext uri="{FF2B5EF4-FFF2-40B4-BE49-F238E27FC236}">
                <a16:creationId xmlns:a16="http://schemas.microsoft.com/office/drawing/2014/main" id="{9157728F-9EA1-A705-8E4D-B7823E4F4C26}"/>
              </a:ext>
            </a:extLst>
          </p:cNvPr>
          <p:cNvSpPr>
            <a:spLocks noGrp="1"/>
          </p:cNvSpPr>
          <p:nvPr>
            <p:ph type="sldNum" sz="quarter" idx="11"/>
          </p:nvPr>
        </p:nvSpPr>
        <p:spPr/>
        <p:txBody>
          <a:bodyPr/>
          <a:lstStyle/>
          <a:p>
            <a:fld id="{294A09A9-5501-47C1-A89A-A340965A2BE2}" type="slidenum">
              <a:rPr lang="en-US" smtClean="0"/>
              <a:pPr/>
              <a:t>2</a:t>
            </a:fld>
            <a:endParaRPr lang="en-US" dirty="0"/>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a:xfrm>
            <a:off x="1536192" y="1799893"/>
            <a:ext cx="6422136" cy="3282696"/>
          </a:xfrm>
        </p:spPr>
        <p:txBody>
          <a:bodyPr/>
          <a:lstStyle/>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Introduction</a:t>
            </a:r>
          </a:p>
          <a:p>
            <a:pPr marL="342900" indent="-342900" algn="l">
              <a:lnSpc>
                <a:spcPct val="15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Impact Of The Project</a:t>
            </a:r>
          </a:p>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The Process</a:t>
            </a:r>
          </a:p>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Problem Statement</a:t>
            </a:r>
          </a:p>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Challenges Faced In Project</a:t>
            </a:r>
          </a:p>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Outcome and solutions</a:t>
            </a:r>
          </a:p>
          <a:p>
            <a:pPr marL="342900" indent="-342900" algn="l">
              <a:lnSpc>
                <a:spcPct val="150000"/>
              </a:lnSpc>
              <a:buClr>
                <a:schemeClr val="accent6"/>
              </a:buClr>
              <a:buFont typeface="Courier New" panose="02070309020205020404" pitchFamily="49" charset="0"/>
              <a:buChar char="o"/>
            </a:pPr>
            <a:endParaRPr lang="en-US" dirty="0">
              <a:solidFill>
                <a:schemeClr val="bg1"/>
              </a:solidFill>
              <a:latin typeface="Segoe UI Light" panose="020B0502040204020203" pitchFamily="34" charset="0"/>
              <a:cs typeface="Segoe UI Light" panose="020B0502040204020203" pitchFamily="34" charset="0"/>
            </a:endParaRPr>
          </a:p>
          <a:p>
            <a:pPr marL="342900" indent="-342900" algn="l">
              <a:lnSpc>
                <a:spcPct val="150000"/>
              </a:lnSpc>
              <a:buClr>
                <a:schemeClr val="accent6"/>
              </a:buClr>
              <a:buFont typeface="Courier New" panose="02070309020205020404" pitchFamily="49" charset="0"/>
              <a:buChar char="o"/>
            </a:pPr>
            <a:endParaRPr lang="en-US" dirty="0">
              <a:solidFill>
                <a:schemeClr val="bg1"/>
              </a:solidFill>
              <a:latin typeface="Segoe UI Light" panose="020B0502040204020203" pitchFamily="34" charset="0"/>
              <a:cs typeface="Segoe UI Light" panose="020B0502040204020203" pitchFamily="34" charset="0"/>
            </a:endParaRPr>
          </a:p>
        </p:txBody>
      </p:sp>
      <p:sp>
        <p:nvSpPr>
          <p:cNvPr id="4" name="Footer Placeholder 3">
            <a:extLst>
              <a:ext uri="{FF2B5EF4-FFF2-40B4-BE49-F238E27FC236}">
                <a16:creationId xmlns:a16="http://schemas.microsoft.com/office/drawing/2014/main" id="{DDD0AE42-75AF-229C-2692-C10ADA4FFA83}"/>
              </a:ext>
            </a:extLst>
          </p:cNvPr>
          <p:cNvSpPr>
            <a:spLocks noGrp="1"/>
          </p:cNvSpPr>
          <p:nvPr>
            <p:ph type="ftr" sz="quarter" idx="10"/>
          </p:nvPr>
        </p:nvSpPr>
        <p:spPr/>
        <p:txBody>
          <a:bodyPr/>
          <a:lstStyle/>
          <a:p>
            <a:r>
              <a:rPr lang="en-US" dirty="0"/>
              <a:t>Super Store Sales &amp; Insights</a:t>
            </a:r>
          </a:p>
        </p:txBody>
      </p:sp>
    </p:spTree>
    <p:extLst>
      <p:ext uri="{BB962C8B-B14F-4D97-AF65-F5344CB8AC3E}">
        <p14:creationId xmlns:p14="http://schemas.microsoft.com/office/powerpoint/2010/main" val="3548027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p:txBody>
          <a:bodyPr/>
          <a:lstStyle/>
          <a:p>
            <a:r>
              <a:rPr lang="en-US" dirty="0"/>
              <a:t>INTRODUCTION</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p:txBody>
          <a:bodyPr/>
          <a:lstStyle/>
          <a:p>
            <a:r>
              <a:rPr lang="en-US" dirty="0"/>
              <a:t>In this project I Incorporated data analysis techniques, specializing in time series analysis, to deliver valuable insights, accurate sales forecasting, and interactive dashboard creation, driving business success.</a:t>
            </a:r>
          </a:p>
        </p:txBody>
      </p:sp>
    </p:spTree>
    <p:extLst>
      <p:ext uri="{BB962C8B-B14F-4D97-AF65-F5344CB8AC3E}">
        <p14:creationId xmlns:p14="http://schemas.microsoft.com/office/powerpoint/2010/main" val="3380759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10B5-D907-A977-7A9C-69F8BEB7BB3F}"/>
              </a:ext>
            </a:extLst>
          </p:cNvPr>
          <p:cNvSpPr>
            <a:spLocks noGrp="1"/>
          </p:cNvSpPr>
          <p:nvPr>
            <p:ph type="ctrTitle"/>
          </p:nvPr>
        </p:nvSpPr>
        <p:spPr>
          <a:xfrm>
            <a:off x="1524000" y="791102"/>
            <a:ext cx="9144000" cy="1069848"/>
          </a:xfrm>
        </p:spPr>
        <p:txBody>
          <a:bodyPr/>
          <a:lstStyle/>
          <a:p>
            <a:r>
              <a:rPr lang="en-US" dirty="0"/>
              <a:t>Impact of the project</a:t>
            </a:r>
          </a:p>
        </p:txBody>
      </p:sp>
      <p:sp>
        <p:nvSpPr>
          <p:cNvPr id="3" name="Subtitle 2">
            <a:extLst>
              <a:ext uri="{FF2B5EF4-FFF2-40B4-BE49-F238E27FC236}">
                <a16:creationId xmlns:a16="http://schemas.microsoft.com/office/drawing/2014/main" id="{C05FF0B8-5B51-7376-0271-8D849CA3F8A8}"/>
              </a:ext>
            </a:extLst>
          </p:cNvPr>
          <p:cNvSpPr>
            <a:spLocks noGrp="1"/>
          </p:cNvSpPr>
          <p:nvPr>
            <p:ph type="subTitle" idx="1"/>
          </p:nvPr>
        </p:nvSpPr>
        <p:spPr>
          <a:xfrm>
            <a:off x="2561844" y="2319233"/>
            <a:ext cx="7068312" cy="866419"/>
          </a:xfrm>
        </p:spPr>
        <p:txBody>
          <a:bodyPr/>
          <a:lstStyle/>
          <a:p>
            <a:r>
              <a:rPr lang="en-IN" dirty="0"/>
              <a:t>The business found that there wasn’t much growth from certain region and wanted to investigate further.</a:t>
            </a:r>
          </a:p>
          <a:p>
            <a:endParaRPr lang="en-IN" dirty="0"/>
          </a:p>
          <a:p>
            <a:endParaRPr lang="en-IN" dirty="0"/>
          </a:p>
          <a:p>
            <a:endParaRPr lang="en-US" dirty="0"/>
          </a:p>
        </p:txBody>
      </p:sp>
      <p:sp>
        <p:nvSpPr>
          <p:cNvPr id="4" name="Subtitle 2">
            <a:extLst>
              <a:ext uri="{FF2B5EF4-FFF2-40B4-BE49-F238E27FC236}">
                <a16:creationId xmlns:a16="http://schemas.microsoft.com/office/drawing/2014/main" id="{E73E8B72-AB18-A8AD-A054-5B8EE620551A}"/>
              </a:ext>
            </a:extLst>
          </p:cNvPr>
          <p:cNvSpPr txBox="1">
            <a:spLocks/>
          </p:cNvSpPr>
          <p:nvPr/>
        </p:nvSpPr>
        <p:spPr>
          <a:xfrm>
            <a:off x="2547097" y="3739993"/>
            <a:ext cx="7068312" cy="142194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Clr>
                <a:schemeClr val="accent6"/>
              </a:buClr>
              <a:buFont typeface="Courier New" panose="02070309020205020404" pitchFamily="49" charset="0"/>
              <a:buNone/>
              <a:defRPr sz="2400" kern="1200">
                <a:solidFill>
                  <a:schemeClr val="bg1"/>
                </a:solidFill>
                <a:latin typeface="+mn-lt"/>
                <a:ea typeface="+mn-ea"/>
                <a:cs typeface="Segoe UI" panose="020B0502040204020203" pitchFamily="34" charset="0"/>
              </a:defRPr>
            </a:lvl1pPr>
            <a:lvl2pPr marL="457200" indent="0" algn="ctr" defTabSz="914400" rtl="0" eaLnBrk="1" latinLnBrk="0" hangingPunct="1">
              <a:lnSpc>
                <a:spcPct val="90000"/>
              </a:lnSpc>
              <a:spcBef>
                <a:spcPts val="500"/>
              </a:spcBef>
              <a:buClr>
                <a:schemeClr val="accent6"/>
              </a:buClr>
              <a:buFont typeface="Courier New" panose="02070309020205020404" pitchFamily="49" charset="0"/>
              <a:buNone/>
              <a:defRPr sz="2000" kern="1200">
                <a:solidFill>
                  <a:schemeClr val="bg1"/>
                </a:solidFill>
                <a:latin typeface="+mn-lt"/>
                <a:ea typeface="+mn-ea"/>
                <a:cs typeface="Segoe UI" panose="020B0502040204020203" pitchFamily="34" charset="0"/>
              </a:defRPr>
            </a:lvl2pPr>
            <a:lvl3pPr marL="914400" indent="0" algn="ctr" defTabSz="914400" rtl="0" eaLnBrk="1" latinLnBrk="0" hangingPunct="1">
              <a:lnSpc>
                <a:spcPct val="90000"/>
              </a:lnSpc>
              <a:spcBef>
                <a:spcPts val="500"/>
              </a:spcBef>
              <a:buClr>
                <a:schemeClr val="accent6"/>
              </a:buClr>
              <a:buFont typeface="Courier New" panose="02070309020205020404" pitchFamily="49" charset="0"/>
              <a:buNone/>
              <a:defRPr sz="1800" kern="1200">
                <a:solidFill>
                  <a:schemeClr val="bg1"/>
                </a:solidFill>
                <a:latin typeface="+mn-lt"/>
                <a:ea typeface="+mn-ea"/>
                <a:cs typeface="Segoe UI" panose="020B0502040204020203" pitchFamily="34" charset="0"/>
              </a:defRPr>
            </a:lvl3pPr>
            <a:lvl4pPr marL="1371600" indent="0" algn="ctr" defTabSz="914400" rtl="0" eaLnBrk="1" latinLnBrk="0" hangingPunct="1">
              <a:lnSpc>
                <a:spcPct val="90000"/>
              </a:lnSpc>
              <a:spcBef>
                <a:spcPts val="500"/>
              </a:spcBef>
              <a:buClr>
                <a:schemeClr val="accent6"/>
              </a:buClr>
              <a:buFont typeface="Courier New" panose="02070309020205020404" pitchFamily="49" charset="0"/>
              <a:buNone/>
              <a:defRPr sz="1600" kern="1200">
                <a:solidFill>
                  <a:schemeClr val="bg1"/>
                </a:solidFill>
                <a:latin typeface="+mn-lt"/>
                <a:ea typeface="+mn-ea"/>
                <a:cs typeface="Segoe UI" panose="020B0502040204020203" pitchFamily="34" charset="0"/>
              </a:defRPr>
            </a:lvl4pPr>
            <a:lvl5pPr marL="1828800" indent="0" algn="ctr" defTabSz="914400" rtl="0" eaLnBrk="1" latinLnBrk="0" hangingPunct="1">
              <a:lnSpc>
                <a:spcPct val="90000"/>
              </a:lnSpc>
              <a:spcBef>
                <a:spcPts val="500"/>
              </a:spcBef>
              <a:buClr>
                <a:schemeClr val="accent6"/>
              </a:buClr>
              <a:buFont typeface="Courier New" panose="02070309020205020404" pitchFamily="49" charset="0"/>
              <a:buNone/>
              <a:defRPr sz="1600" kern="1200">
                <a:solidFill>
                  <a:schemeClr val="bg1"/>
                </a:solidFill>
                <a:latin typeface="+mn-lt"/>
                <a:ea typeface="+mn-ea"/>
                <a:cs typeface="Segoe UI" panose="020B0502040204020203"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dirty="0"/>
              <a:t>This data helped to determine that which product category is in high demand, as well as their sub categories. This simple dashboard helped company to increase their sales and profit massively because of the insights that we found by studying their data.</a:t>
            </a:r>
          </a:p>
          <a:p>
            <a:endParaRPr lang="en-IN" dirty="0"/>
          </a:p>
        </p:txBody>
      </p:sp>
    </p:spTree>
    <p:extLst>
      <p:ext uri="{BB962C8B-B14F-4D97-AF65-F5344CB8AC3E}">
        <p14:creationId xmlns:p14="http://schemas.microsoft.com/office/powerpoint/2010/main" val="548476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itle 105">
            <a:extLst>
              <a:ext uri="{FF2B5EF4-FFF2-40B4-BE49-F238E27FC236}">
                <a16:creationId xmlns:a16="http://schemas.microsoft.com/office/drawing/2014/main" id="{734F8B63-0C1D-770B-CA9D-EE7ACF817C1F}"/>
              </a:ext>
            </a:extLst>
          </p:cNvPr>
          <p:cNvSpPr>
            <a:spLocks noGrp="1"/>
          </p:cNvSpPr>
          <p:nvPr>
            <p:ph type="title"/>
          </p:nvPr>
        </p:nvSpPr>
        <p:spPr/>
        <p:txBody>
          <a:bodyPr/>
          <a:lstStyle/>
          <a:p>
            <a:r>
              <a:rPr lang="en-US" dirty="0"/>
              <a:t>The process</a:t>
            </a:r>
          </a:p>
        </p:txBody>
      </p:sp>
      <p:sp>
        <p:nvSpPr>
          <p:cNvPr id="139" name="Slide Number Placeholder 138">
            <a:extLst>
              <a:ext uri="{FF2B5EF4-FFF2-40B4-BE49-F238E27FC236}">
                <a16:creationId xmlns:a16="http://schemas.microsoft.com/office/drawing/2014/main" id="{0C6CCCC3-BCC9-AE9B-C2AE-4D9986B5F8AE}"/>
              </a:ext>
            </a:extLst>
          </p:cNvPr>
          <p:cNvSpPr>
            <a:spLocks noGrp="1"/>
          </p:cNvSpPr>
          <p:nvPr>
            <p:ph type="sldNum" sz="quarter" idx="11"/>
          </p:nvPr>
        </p:nvSpPr>
        <p:spPr/>
        <p:txBody>
          <a:bodyPr/>
          <a:lstStyle/>
          <a:p>
            <a:fld id="{294A09A9-5501-47C1-A89A-A340965A2BE2}" type="slidenum">
              <a:rPr lang="en-US" smtClean="0"/>
              <a:pPr/>
              <a:t>5</a:t>
            </a:fld>
            <a:endParaRPr lang="en-US" dirty="0"/>
          </a:p>
        </p:txBody>
      </p:sp>
      <p:sp>
        <p:nvSpPr>
          <p:cNvPr id="3" name="Text Placeholder 2">
            <a:extLst>
              <a:ext uri="{FF2B5EF4-FFF2-40B4-BE49-F238E27FC236}">
                <a16:creationId xmlns:a16="http://schemas.microsoft.com/office/drawing/2014/main" id="{0CF4EECB-47E7-26A0-F3A1-ACAE7AEE5741}"/>
              </a:ext>
            </a:extLst>
          </p:cNvPr>
          <p:cNvSpPr>
            <a:spLocks noGrp="1"/>
          </p:cNvSpPr>
          <p:nvPr>
            <p:ph type="body" sz="quarter" idx="12"/>
          </p:nvPr>
        </p:nvSpPr>
        <p:spPr/>
        <p:txBody>
          <a:bodyPr/>
          <a:lstStyle/>
          <a:p>
            <a:r>
              <a:rPr lang="en-US" dirty="0"/>
              <a:t>Step 1</a:t>
            </a:r>
          </a:p>
        </p:txBody>
      </p:sp>
      <p:sp>
        <p:nvSpPr>
          <p:cNvPr id="133" name="Text Placeholder 132">
            <a:extLst>
              <a:ext uri="{FF2B5EF4-FFF2-40B4-BE49-F238E27FC236}">
                <a16:creationId xmlns:a16="http://schemas.microsoft.com/office/drawing/2014/main" id="{0D7DF893-CDC1-A213-86BF-C9C73F979CC5}"/>
              </a:ext>
            </a:extLst>
          </p:cNvPr>
          <p:cNvSpPr>
            <a:spLocks noGrp="1"/>
          </p:cNvSpPr>
          <p:nvPr>
            <p:ph type="body" sz="quarter" idx="28"/>
          </p:nvPr>
        </p:nvSpPr>
        <p:spPr/>
        <p:txBody>
          <a:bodyPr/>
          <a:lstStyle/>
          <a:p>
            <a:endParaRPr lang="en-US" dirty="0"/>
          </a:p>
        </p:txBody>
      </p:sp>
      <p:sp>
        <p:nvSpPr>
          <p:cNvPr id="5" name="Text Placeholder 4">
            <a:extLst>
              <a:ext uri="{FF2B5EF4-FFF2-40B4-BE49-F238E27FC236}">
                <a16:creationId xmlns:a16="http://schemas.microsoft.com/office/drawing/2014/main" id="{AC2F0535-53EA-30FB-770D-0C92BEEF3F6D}"/>
              </a:ext>
            </a:extLst>
          </p:cNvPr>
          <p:cNvSpPr>
            <a:spLocks noGrp="1"/>
          </p:cNvSpPr>
          <p:nvPr>
            <p:ph type="body" sz="quarter" idx="14"/>
          </p:nvPr>
        </p:nvSpPr>
        <p:spPr/>
        <p:txBody>
          <a:bodyPr/>
          <a:lstStyle/>
          <a:p>
            <a:pPr lvl="0"/>
            <a:r>
              <a:rPr lang="en-US" dirty="0"/>
              <a:t>Step 2</a:t>
            </a:r>
          </a:p>
        </p:txBody>
      </p:sp>
      <p:sp>
        <p:nvSpPr>
          <p:cNvPr id="134" name="Text Placeholder 133">
            <a:extLst>
              <a:ext uri="{FF2B5EF4-FFF2-40B4-BE49-F238E27FC236}">
                <a16:creationId xmlns:a16="http://schemas.microsoft.com/office/drawing/2014/main" id="{9CE100CE-4574-F901-234D-B9BEED642B9B}"/>
              </a:ext>
            </a:extLst>
          </p:cNvPr>
          <p:cNvSpPr>
            <a:spLocks noGrp="1"/>
          </p:cNvSpPr>
          <p:nvPr>
            <p:ph type="body" sz="quarter" idx="29"/>
          </p:nvPr>
        </p:nvSpPr>
        <p:spPr/>
        <p:txBody>
          <a:bodyPr/>
          <a:lstStyle/>
          <a:p>
            <a:endParaRPr lang="en-US" dirty="0"/>
          </a:p>
        </p:txBody>
      </p:sp>
      <p:sp>
        <p:nvSpPr>
          <p:cNvPr id="7" name="Text Placeholder 6">
            <a:extLst>
              <a:ext uri="{FF2B5EF4-FFF2-40B4-BE49-F238E27FC236}">
                <a16:creationId xmlns:a16="http://schemas.microsoft.com/office/drawing/2014/main" id="{31511481-29C6-275B-963E-B5AF2E87ADA2}"/>
              </a:ext>
            </a:extLst>
          </p:cNvPr>
          <p:cNvSpPr>
            <a:spLocks noGrp="1"/>
          </p:cNvSpPr>
          <p:nvPr>
            <p:ph type="body" sz="quarter" idx="16"/>
          </p:nvPr>
        </p:nvSpPr>
        <p:spPr/>
        <p:txBody>
          <a:bodyPr/>
          <a:lstStyle/>
          <a:p>
            <a:pPr lvl="0"/>
            <a:r>
              <a:rPr lang="en-US" dirty="0"/>
              <a:t>Step 3</a:t>
            </a:r>
          </a:p>
        </p:txBody>
      </p:sp>
      <p:sp>
        <p:nvSpPr>
          <p:cNvPr id="135" name="Text Placeholder 134">
            <a:extLst>
              <a:ext uri="{FF2B5EF4-FFF2-40B4-BE49-F238E27FC236}">
                <a16:creationId xmlns:a16="http://schemas.microsoft.com/office/drawing/2014/main" id="{288EBDBE-0ABC-82CE-4598-09F65E315AD7}"/>
              </a:ext>
            </a:extLst>
          </p:cNvPr>
          <p:cNvSpPr>
            <a:spLocks noGrp="1"/>
          </p:cNvSpPr>
          <p:nvPr>
            <p:ph type="body" sz="quarter" idx="30"/>
          </p:nvPr>
        </p:nvSpPr>
        <p:spPr/>
        <p:txBody>
          <a:bodyPr/>
          <a:lstStyle/>
          <a:p>
            <a:endParaRPr lang="en-US" dirty="0"/>
          </a:p>
        </p:txBody>
      </p:sp>
      <p:sp>
        <p:nvSpPr>
          <p:cNvPr id="9" name="Text Placeholder 8">
            <a:extLst>
              <a:ext uri="{FF2B5EF4-FFF2-40B4-BE49-F238E27FC236}">
                <a16:creationId xmlns:a16="http://schemas.microsoft.com/office/drawing/2014/main" id="{2F32973A-CF94-1C2B-BB12-B563173CC79A}"/>
              </a:ext>
            </a:extLst>
          </p:cNvPr>
          <p:cNvSpPr>
            <a:spLocks noGrp="1"/>
          </p:cNvSpPr>
          <p:nvPr>
            <p:ph type="body" sz="quarter" idx="18"/>
          </p:nvPr>
        </p:nvSpPr>
        <p:spPr/>
        <p:txBody>
          <a:bodyPr/>
          <a:lstStyle/>
          <a:p>
            <a:pPr lvl="0"/>
            <a:r>
              <a:rPr lang="en-US" dirty="0"/>
              <a:t>Step 4</a:t>
            </a:r>
          </a:p>
        </p:txBody>
      </p:sp>
      <p:sp>
        <p:nvSpPr>
          <p:cNvPr id="136" name="Text Placeholder 135">
            <a:extLst>
              <a:ext uri="{FF2B5EF4-FFF2-40B4-BE49-F238E27FC236}">
                <a16:creationId xmlns:a16="http://schemas.microsoft.com/office/drawing/2014/main" id="{14F6CD04-2A18-A6BD-AAB9-1D30D1563399}"/>
              </a:ext>
            </a:extLst>
          </p:cNvPr>
          <p:cNvSpPr>
            <a:spLocks noGrp="1"/>
          </p:cNvSpPr>
          <p:nvPr>
            <p:ph type="body" sz="quarter" idx="31"/>
          </p:nvPr>
        </p:nvSpPr>
        <p:spPr/>
        <p:txBody>
          <a:bodyPr/>
          <a:lstStyle/>
          <a:p>
            <a:endParaRPr lang="en-US" dirty="0"/>
          </a:p>
        </p:txBody>
      </p:sp>
      <p:sp>
        <p:nvSpPr>
          <p:cNvPr id="11" name="Text Placeholder 10">
            <a:extLst>
              <a:ext uri="{FF2B5EF4-FFF2-40B4-BE49-F238E27FC236}">
                <a16:creationId xmlns:a16="http://schemas.microsoft.com/office/drawing/2014/main" id="{CE7AA813-84F0-DB50-F6B6-A29A94662DAD}"/>
              </a:ext>
            </a:extLst>
          </p:cNvPr>
          <p:cNvSpPr>
            <a:spLocks noGrp="1"/>
          </p:cNvSpPr>
          <p:nvPr>
            <p:ph type="body" sz="quarter" idx="20"/>
          </p:nvPr>
        </p:nvSpPr>
        <p:spPr/>
        <p:txBody>
          <a:bodyPr/>
          <a:lstStyle/>
          <a:p>
            <a:pPr lvl="0"/>
            <a:r>
              <a:rPr lang="en-US" dirty="0"/>
              <a:t>Step 5</a:t>
            </a:r>
          </a:p>
        </p:txBody>
      </p:sp>
      <p:sp>
        <p:nvSpPr>
          <p:cNvPr id="137" name="Text Placeholder 136">
            <a:extLst>
              <a:ext uri="{FF2B5EF4-FFF2-40B4-BE49-F238E27FC236}">
                <a16:creationId xmlns:a16="http://schemas.microsoft.com/office/drawing/2014/main" id="{C171CBDB-4593-F4D1-30E9-A47F4C7CADAF}"/>
              </a:ext>
            </a:extLst>
          </p:cNvPr>
          <p:cNvSpPr>
            <a:spLocks noGrp="1"/>
          </p:cNvSpPr>
          <p:nvPr>
            <p:ph type="body" sz="quarter" idx="32"/>
          </p:nvPr>
        </p:nvSpPr>
        <p:spPr/>
        <p:txBody>
          <a:bodyPr/>
          <a:lstStyle/>
          <a:p>
            <a:endParaRPr lang="en-US" dirty="0"/>
          </a:p>
        </p:txBody>
      </p:sp>
      <p:sp>
        <p:nvSpPr>
          <p:cNvPr id="69" name="Text Placeholder 68">
            <a:extLst>
              <a:ext uri="{FF2B5EF4-FFF2-40B4-BE49-F238E27FC236}">
                <a16:creationId xmlns:a16="http://schemas.microsoft.com/office/drawing/2014/main" id="{4BBDF45D-9B32-0154-7602-2C43DAF6C0A6}"/>
              </a:ext>
            </a:extLst>
          </p:cNvPr>
          <p:cNvSpPr>
            <a:spLocks noGrp="1"/>
          </p:cNvSpPr>
          <p:nvPr>
            <p:ph type="body" sz="quarter" idx="13"/>
          </p:nvPr>
        </p:nvSpPr>
        <p:spPr/>
        <p:txBody>
          <a:bodyPr/>
          <a:lstStyle/>
          <a:p>
            <a:r>
              <a:rPr lang="en-US" dirty="0"/>
              <a:t>Understanding Business Requirements</a:t>
            </a:r>
          </a:p>
          <a:p>
            <a:endParaRPr lang="en-US" dirty="0"/>
          </a:p>
        </p:txBody>
      </p:sp>
      <p:sp>
        <p:nvSpPr>
          <p:cNvPr id="70" name="Text Placeholder 69">
            <a:extLst>
              <a:ext uri="{FF2B5EF4-FFF2-40B4-BE49-F238E27FC236}">
                <a16:creationId xmlns:a16="http://schemas.microsoft.com/office/drawing/2014/main" id="{38FF6C9F-C7C5-37D5-4C61-BA14A636B732}"/>
              </a:ext>
            </a:extLst>
          </p:cNvPr>
          <p:cNvSpPr>
            <a:spLocks noGrp="1"/>
          </p:cNvSpPr>
          <p:nvPr>
            <p:ph type="body" sz="quarter" idx="15"/>
          </p:nvPr>
        </p:nvSpPr>
        <p:spPr/>
        <p:txBody>
          <a:bodyPr/>
          <a:lstStyle/>
          <a:p>
            <a:r>
              <a:rPr lang="en-US" dirty="0"/>
              <a:t>Gathering and Cleaning data</a:t>
            </a:r>
          </a:p>
        </p:txBody>
      </p:sp>
      <p:sp>
        <p:nvSpPr>
          <p:cNvPr id="71" name="Text Placeholder 70">
            <a:extLst>
              <a:ext uri="{FF2B5EF4-FFF2-40B4-BE49-F238E27FC236}">
                <a16:creationId xmlns:a16="http://schemas.microsoft.com/office/drawing/2014/main" id="{5973BD56-1612-983E-EA67-F4039B062085}"/>
              </a:ext>
            </a:extLst>
          </p:cNvPr>
          <p:cNvSpPr>
            <a:spLocks noGrp="1"/>
          </p:cNvSpPr>
          <p:nvPr>
            <p:ph type="body" sz="quarter" idx="17"/>
          </p:nvPr>
        </p:nvSpPr>
        <p:spPr/>
        <p:txBody>
          <a:bodyPr/>
          <a:lstStyle/>
          <a:p>
            <a:r>
              <a:rPr lang="en-US" dirty="0"/>
              <a:t>Processing Data</a:t>
            </a:r>
          </a:p>
        </p:txBody>
      </p:sp>
      <p:sp>
        <p:nvSpPr>
          <p:cNvPr id="72" name="Text Placeholder 71">
            <a:extLst>
              <a:ext uri="{FF2B5EF4-FFF2-40B4-BE49-F238E27FC236}">
                <a16:creationId xmlns:a16="http://schemas.microsoft.com/office/drawing/2014/main" id="{840CFADA-CAD6-2A04-5B15-5DB4DD6A84E0}"/>
              </a:ext>
            </a:extLst>
          </p:cNvPr>
          <p:cNvSpPr>
            <a:spLocks noGrp="1"/>
          </p:cNvSpPr>
          <p:nvPr>
            <p:ph type="body" sz="quarter" idx="19"/>
          </p:nvPr>
        </p:nvSpPr>
        <p:spPr/>
        <p:txBody>
          <a:bodyPr/>
          <a:lstStyle/>
          <a:p>
            <a:r>
              <a:rPr lang="en-US" dirty="0"/>
              <a:t>Creating Reports for Presentation</a:t>
            </a:r>
          </a:p>
        </p:txBody>
      </p:sp>
      <p:sp>
        <p:nvSpPr>
          <p:cNvPr id="73" name="Text Placeholder 72">
            <a:extLst>
              <a:ext uri="{FF2B5EF4-FFF2-40B4-BE49-F238E27FC236}">
                <a16:creationId xmlns:a16="http://schemas.microsoft.com/office/drawing/2014/main" id="{DB3347BB-2913-A230-8362-2B778394E7CE}"/>
              </a:ext>
            </a:extLst>
          </p:cNvPr>
          <p:cNvSpPr>
            <a:spLocks noGrp="1"/>
          </p:cNvSpPr>
          <p:nvPr>
            <p:ph type="body" sz="quarter" idx="21"/>
          </p:nvPr>
        </p:nvSpPr>
        <p:spPr>
          <a:xfrm>
            <a:off x="10058399" y="4599432"/>
            <a:ext cx="1484671" cy="740664"/>
          </a:xfrm>
        </p:spPr>
        <p:txBody>
          <a:bodyPr/>
          <a:lstStyle/>
          <a:p>
            <a:pPr lvl="0"/>
            <a:r>
              <a:rPr lang="en-US" dirty="0"/>
              <a:t>Data Analysis and conclusions.</a:t>
            </a:r>
          </a:p>
        </p:txBody>
      </p:sp>
      <p:sp>
        <p:nvSpPr>
          <p:cNvPr id="138" name="Footer Placeholder 137">
            <a:extLst>
              <a:ext uri="{FF2B5EF4-FFF2-40B4-BE49-F238E27FC236}">
                <a16:creationId xmlns:a16="http://schemas.microsoft.com/office/drawing/2014/main" id="{8BC11123-4B26-8100-E85C-F218651524A5}"/>
              </a:ext>
            </a:extLst>
          </p:cNvPr>
          <p:cNvSpPr>
            <a:spLocks noGrp="1"/>
          </p:cNvSpPr>
          <p:nvPr>
            <p:ph type="ftr" sz="quarter" idx="10"/>
          </p:nvPr>
        </p:nvSpPr>
        <p:spPr/>
        <p:txBody>
          <a:bodyPr/>
          <a:lstStyle/>
          <a:p>
            <a:r>
              <a:rPr lang="en-US" dirty="0"/>
              <a:t>Super Store Sales &amp; Insights</a:t>
            </a:r>
          </a:p>
        </p:txBody>
      </p:sp>
      <p:pic>
        <p:nvPicPr>
          <p:cNvPr id="4" name="Graphic 3" descr="Brain with solid fill">
            <a:extLst>
              <a:ext uri="{FF2B5EF4-FFF2-40B4-BE49-F238E27FC236}">
                <a16:creationId xmlns:a16="http://schemas.microsoft.com/office/drawing/2014/main" id="{FA827121-7866-B129-8597-D725EB8304E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643467" y="3030872"/>
            <a:ext cx="621792" cy="621792"/>
          </a:xfrm>
          <a:prstGeom prst="rect">
            <a:avLst/>
          </a:prstGeom>
        </p:spPr>
      </p:pic>
      <p:pic>
        <p:nvPicPr>
          <p:cNvPr id="12" name="Graphic 11" descr="Bar graph with upward trend with solid fill">
            <a:extLst>
              <a:ext uri="{FF2B5EF4-FFF2-40B4-BE49-F238E27FC236}">
                <a16:creationId xmlns:a16="http://schemas.microsoft.com/office/drawing/2014/main" id="{645DB0C4-50CC-02D5-1CF7-AD56A6665B4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845091" y="3086889"/>
            <a:ext cx="546012" cy="546012"/>
          </a:xfrm>
          <a:prstGeom prst="rect">
            <a:avLst/>
          </a:prstGeom>
        </p:spPr>
      </p:pic>
      <p:pic>
        <p:nvPicPr>
          <p:cNvPr id="16" name="Graphic 15" descr="Braille with solid fill">
            <a:extLst>
              <a:ext uri="{FF2B5EF4-FFF2-40B4-BE49-F238E27FC236}">
                <a16:creationId xmlns:a16="http://schemas.microsoft.com/office/drawing/2014/main" id="{CA38413D-F243-5F24-47E0-D489ACA3CDE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861304" y="2864805"/>
            <a:ext cx="914400" cy="914400"/>
          </a:xfrm>
          <a:prstGeom prst="rect">
            <a:avLst/>
          </a:prstGeom>
        </p:spPr>
      </p:pic>
      <p:pic>
        <p:nvPicPr>
          <p:cNvPr id="20" name="Graphic 19" descr="Books on shelf with solid fill">
            <a:extLst>
              <a:ext uri="{FF2B5EF4-FFF2-40B4-BE49-F238E27FC236}">
                <a16:creationId xmlns:a16="http://schemas.microsoft.com/office/drawing/2014/main" id="{8E8279D4-D838-3706-C228-385357DAEDA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350605" y="3021739"/>
            <a:ext cx="617319" cy="617319"/>
          </a:xfrm>
          <a:prstGeom prst="rect">
            <a:avLst/>
          </a:prstGeom>
        </p:spPr>
      </p:pic>
      <p:pic>
        <p:nvPicPr>
          <p:cNvPr id="22" name="Graphic 21" descr="Classroom with solid fill">
            <a:extLst>
              <a:ext uri="{FF2B5EF4-FFF2-40B4-BE49-F238E27FC236}">
                <a16:creationId xmlns:a16="http://schemas.microsoft.com/office/drawing/2014/main" id="{C84D42F0-F6C2-F628-8E54-F766D13A8A5F}"/>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143223" y="3035345"/>
            <a:ext cx="617319" cy="617319"/>
          </a:xfrm>
          <a:prstGeom prst="rect">
            <a:avLst/>
          </a:prstGeom>
        </p:spPr>
      </p:pic>
    </p:spTree>
    <p:extLst>
      <p:ext uri="{BB962C8B-B14F-4D97-AF65-F5344CB8AC3E}">
        <p14:creationId xmlns:p14="http://schemas.microsoft.com/office/powerpoint/2010/main" val="3510130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0DEE9-2DBD-C997-C208-027230B5A3EA}"/>
              </a:ext>
            </a:extLst>
          </p:cNvPr>
          <p:cNvSpPr>
            <a:spLocks noGrp="1"/>
          </p:cNvSpPr>
          <p:nvPr>
            <p:ph type="title"/>
          </p:nvPr>
        </p:nvSpPr>
        <p:spPr>
          <a:xfrm>
            <a:off x="1098804" y="832104"/>
            <a:ext cx="9994392" cy="1069848"/>
          </a:xfrm>
        </p:spPr>
        <p:txBody>
          <a:bodyPr/>
          <a:lstStyle/>
          <a:p>
            <a:r>
              <a:rPr lang="en-US" sz="4000" b="1" spc="600" dirty="0">
                <a:ln w="28575">
                  <a:noFill/>
                  <a:prstDash val="solid"/>
                </a:ln>
                <a:solidFill>
                  <a:schemeClr val="bg1"/>
                </a:solidFill>
                <a:latin typeface="Tw Cen MT" panose="020B0602020104020603" pitchFamily="34" charset="77"/>
              </a:rPr>
              <a:t>Problem statement</a:t>
            </a:r>
          </a:p>
        </p:txBody>
      </p:sp>
      <p:sp>
        <p:nvSpPr>
          <p:cNvPr id="5" name="Slide Number Placeholder 4">
            <a:extLst>
              <a:ext uri="{FF2B5EF4-FFF2-40B4-BE49-F238E27FC236}">
                <a16:creationId xmlns:a16="http://schemas.microsoft.com/office/drawing/2014/main" id="{F79CF1F9-4847-1440-0352-6D1284A48D05}"/>
              </a:ext>
            </a:extLst>
          </p:cNvPr>
          <p:cNvSpPr>
            <a:spLocks noGrp="1"/>
          </p:cNvSpPr>
          <p:nvPr>
            <p:ph type="sldNum" sz="quarter" idx="11"/>
          </p:nvPr>
        </p:nvSpPr>
        <p:spPr/>
        <p:txBody>
          <a:bodyPr/>
          <a:lstStyle/>
          <a:p>
            <a:fld id="{294A09A9-5501-47C1-A89A-A340965A2BE2}" type="slidenum">
              <a:rPr lang="en-US" smtClean="0"/>
              <a:pPr/>
              <a:t>6</a:t>
            </a:fld>
            <a:endParaRPr lang="en-US" dirty="0"/>
          </a:p>
        </p:txBody>
      </p:sp>
      <p:sp>
        <p:nvSpPr>
          <p:cNvPr id="3" name="Footer Placeholder 2">
            <a:extLst>
              <a:ext uri="{FF2B5EF4-FFF2-40B4-BE49-F238E27FC236}">
                <a16:creationId xmlns:a16="http://schemas.microsoft.com/office/drawing/2014/main" id="{D534491D-AF3A-C879-49E6-F11A17AC3008}"/>
              </a:ext>
            </a:extLst>
          </p:cNvPr>
          <p:cNvSpPr>
            <a:spLocks noGrp="1"/>
          </p:cNvSpPr>
          <p:nvPr>
            <p:ph type="ftr" sz="quarter" idx="10"/>
          </p:nvPr>
        </p:nvSpPr>
        <p:spPr/>
        <p:txBody>
          <a:bodyPr/>
          <a:lstStyle/>
          <a:p>
            <a:r>
              <a:rPr lang="en-US" dirty="0"/>
              <a:t>Super Store Sales &amp; Insights</a:t>
            </a:r>
          </a:p>
        </p:txBody>
      </p:sp>
      <p:sp>
        <p:nvSpPr>
          <p:cNvPr id="4" name="Subtitle 2">
            <a:extLst>
              <a:ext uri="{FF2B5EF4-FFF2-40B4-BE49-F238E27FC236}">
                <a16:creationId xmlns:a16="http://schemas.microsoft.com/office/drawing/2014/main" id="{0D40F595-C2A9-1FFC-782D-0460FA65C834}"/>
              </a:ext>
            </a:extLst>
          </p:cNvPr>
          <p:cNvSpPr txBox="1">
            <a:spLocks/>
          </p:cNvSpPr>
          <p:nvPr/>
        </p:nvSpPr>
        <p:spPr>
          <a:xfrm>
            <a:off x="2561844" y="2319233"/>
            <a:ext cx="7068312" cy="2006961"/>
          </a:xfrm>
          <a:prstGeom prst="rect">
            <a:avLst/>
          </a:prstGeom>
        </p:spPr>
        <p:txBody>
          <a:bodyPr vert="horz" lIns="91440" tIns="45720" rIns="91440" bIns="45720" rtlCol="0">
            <a:noAutofit/>
          </a:bodyPr>
          <a:lst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The problem was that company is facing issue with the sales and they are not able to identify that which region is generating more sales and profit. So, it results hard to manage their stock and inventory.</a:t>
            </a:r>
          </a:p>
        </p:txBody>
      </p:sp>
    </p:spTree>
    <p:extLst>
      <p:ext uri="{BB962C8B-B14F-4D97-AF65-F5344CB8AC3E}">
        <p14:creationId xmlns:p14="http://schemas.microsoft.com/office/powerpoint/2010/main" val="1208724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F090D-C862-CF85-1001-A82E54365597}"/>
              </a:ext>
            </a:extLst>
          </p:cNvPr>
          <p:cNvSpPr>
            <a:spLocks noGrp="1"/>
          </p:cNvSpPr>
          <p:nvPr>
            <p:ph type="ctrTitle"/>
          </p:nvPr>
        </p:nvSpPr>
        <p:spPr>
          <a:xfrm>
            <a:off x="2214372" y="943208"/>
            <a:ext cx="7763256" cy="738108"/>
          </a:xfrm>
        </p:spPr>
        <p:txBody>
          <a:bodyPr/>
          <a:lstStyle/>
          <a:p>
            <a:r>
              <a:rPr lang="en-US" dirty="0"/>
              <a:t>Challenges</a:t>
            </a:r>
          </a:p>
        </p:txBody>
      </p:sp>
      <p:sp>
        <p:nvSpPr>
          <p:cNvPr id="12" name="Title 1">
            <a:extLst>
              <a:ext uri="{FF2B5EF4-FFF2-40B4-BE49-F238E27FC236}">
                <a16:creationId xmlns:a16="http://schemas.microsoft.com/office/drawing/2014/main" id="{B65206C9-FBAE-051E-E119-02364224DC58}"/>
              </a:ext>
            </a:extLst>
          </p:cNvPr>
          <p:cNvSpPr txBox="1">
            <a:spLocks/>
          </p:cNvSpPr>
          <p:nvPr/>
        </p:nvSpPr>
        <p:spPr>
          <a:xfrm>
            <a:off x="2214372" y="2135369"/>
            <a:ext cx="7763256" cy="2800424"/>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4000" b="1" kern="1200" cap="all" spc="600" baseline="0">
                <a:solidFill>
                  <a:schemeClr val="bg1"/>
                </a:solidFill>
                <a:latin typeface="+mj-lt"/>
                <a:ea typeface="+mj-ea"/>
                <a:cs typeface="+mj-cs"/>
              </a:defRPr>
            </a:lvl1pPr>
          </a:lstStyle>
          <a:p>
            <a:pPr>
              <a:lnSpc>
                <a:spcPct val="90000"/>
              </a:lnSpc>
              <a:spcBef>
                <a:spcPts val="1000"/>
              </a:spcBef>
              <a:buClr>
                <a:schemeClr val="accent6"/>
              </a:buClr>
            </a:pPr>
            <a:r>
              <a:rPr lang="en-US" sz="2400" cap="none" dirty="0">
                <a:latin typeface="+mn-lt"/>
                <a:ea typeface="+mn-ea"/>
                <a:cs typeface="Segoe UI" panose="020B0502040204020203" pitchFamily="34" charset="0"/>
              </a:rPr>
              <a:t>The major challenges faced in the project include lack of proper business domain knowledge</a:t>
            </a:r>
            <a:r>
              <a:rPr lang="en-US" sz="2400" dirty="0">
                <a:latin typeface="+mn-lt"/>
                <a:ea typeface="+mn-ea"/>
                <a:cs typeface="Segoe UI" panose="020B0502040204020203" pitchFamily="34" charset="0"/>
              </a:rPr>
              <a:t>.</a:t>
            </a:r>
          </a:p>
          <a:p>
            <a:pPr>
              <a:lnSpc>
                <a:spcPct val="90000"/>
              </a:lnSpc>
              <a:spcBef>
                <a:spcPts val="1000"/>
              </a:spcBef>
              <a:buClr>
                <a:schemeClr val="accent6"/>
              </a:buClr>
            </a:pPr>
            <a:r>
              <a:rPr lang="en-US" sz="2400" cap="none" dirty="0">
                <a:latin typeface="+mn-lt"/>
                <a:ea typeface="+mn-ea"/>
                <a:cs typeface="Segoe UI" panose="020B0502040204020203" pitchFamily="34" charset="0"/>
              </a:rPr>
              <a:t>But I have managed the things by doing proper research about the domain and the business needs</a:t>
            </a:r>
            <a:r>
              <a:rPr lang="en-US" sz="2400" dirty="0">
                <a:latin typeface="+mn-lt"/>
                <a:ea typeface="+mn-ea"/>
                <a:cs typeface="Segoe UI" panose="020B0502040204020203" pitchFamily="34" charset="0"/>
              </a:rPr>
              <a:t>.</a:t>
            </a:r>
            <a:endParaRPr lang="en-IN" sz="2400" dirty="0">
              <a:latin typeface="+mn-lt"/>
              <a:ea typeface="+mn-ea"/>
              <a:cs typeface="Segoe UI" panose="020B0502040204020203" pitchFamily="34" charset="0"/>
            </a:endParaRPr>
          </a:p>
          <a:p>
            <a:endParaRPr lang="en-US" sz="2400" dirty="0"/>
          </a:p>
        </p:txBody>
      </p:sp>
    </p:spTree>
    <p:extLst>
      <p:ext uri="{BB962C8B-B14F-4D97-AF65-F5344CB8AC3E}">
        <p14:creationId xmlns:p14="http://schemas.microsoft.com/office/powerpoint/2010/main" val="1213210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le 68">
            <a:extLst>
              <a:ext uri="{FF2B5EF4-FFF2-40B4-BE49-F238E27FC236}">
                <a16:creationId xmlns:a16="http://schemas.microsoft.com/office/drawing/2014/main" id="{0B07383B-6310-56A6-B051-F4B962E11786}"/>
              </a:ext>
            </a:extLst>
          </p:cNvPr>
          <p:cNvSpPr>
            <a:spLocks noGrp="1"/>
          </p:cNvSpPr>
          <p:nvPr>
            <p:ph type="title"/>
          </p:nvPr>
        </p:nvSpPr>
        <p:spPr/>
        <p:txBody>
          <a:bodyPr/>
          <a:lstStyle/>
          <a:p>
            <a:r>
              <a:rPr lang="en-US" dirty="0"/>
              <a:t>Outcomes</a:t>
            </a:r>
          </a:p>
        </p:txBody>
      </p:sp>
      <p:sp>
        <p:nvSpPr>
          <p:cNvPr id="4" name="Text Placeholder 3">
            <a:extLst>
              <a:ext uri="{FF2B5EF4-FFF2-40B4-BE49-F238E27FC236}">
                <a16:creationId xmlns:a16="http://schemas.microsoft.com/office/drawing/2014/main" id="{55DA2D8B-92F5-22B2-084C-934BCBC00DFD}"/>
              </a:ext>
            </a:extLst>
          </p:cNvPr>
          <p:cNvSpPr>
            <a:spLocks noGrp="1"/>
          </p:cNvSpPr>
          <p:nvPr>
            <p:ph type="body" sz="quarter" idx="12"/>
          </p:nvPr>
        </p:nvSpPr>
        <p:spPr/>
        <p:txBody>
          <a:bodyPr/>
          <a:lstStyle/>
          <a:p>
            <a:r>
              <a:rPr lang="en-US" dirty="0"/>
              <a:t>Region</a:t>
            </a:r>
          </a:p>
        </p:txBody>
      </p:sp>
      <p:sp>
        <p:nvSpPr>
          <p:cNvPr id="5" name="Text Placeholder 4">
            <a:extLst>
              <a:ext uri="{FF2B5EF4-FFF2-40B4-BE49-F238E27FC236}">
                <a16:creationId xmlns:a16="http://schemas.microsoft.com/office/drawing/2014/main" id="{8B004B5D-BB88-E446-FDC1-8BE748EFE8B6}"/>
              </a:ext>
            </a:extLst>
          </p:cNvPr>
          <p:cNvSpPr>
            <a:spLocks noGrp="1"/>
          </p:cNvSpPr>
          <p:nvPr>
            <p:ph type="body" sz="quarter" idx="13"/>
          </p:nvPr>
        </p:nvSpPr>
        <p:spPr>
          <a:xfrm>
            <a:off x="731520" y="3236976"/>
            <a:ext cx="2093976" cy="1541501"/>
          </a:xfrm>
        </p:spPr>
        <p:txBody>
          <a:bodyPr/>
          <a:lstStyle/>
          <a:p>
            <a:r>
              <a:rPr lang="en-US" dirty="0"/>
              <a:t>Most of the sales coming from WEST region.</a:t>
            </a:r>
          </a:p>
          <a:p>
            <a:endParaRPr lang="en-US" dirty="0"/>
          </a:p>
        </p:txBody>
      </p:sp>
      <p:sp>
        <p:nvSpPr>
          <p:cNvPr id="6" name="Text Placeholder 5">
            <a:extLst>
              <a:ext uri="{FF2B5EF4-FFF2-40B4-BE49-F238E27FC236}">
                <a16:creationId xmlns:a16="http://schemas.microsoft.com/office/drawing/2014/main" id="{98AC0C5B-16A7-E317-7222-BF9FA26C0DC6}"/>
              </a:ext>
            </a:extLst>
          </p:cNvPr>
          <p:cNvSpPr>
            <a:spLocks noGrp="1"/>
          </p:cNvSpPr>
          <p:nvPr>
            <p:ph type="body" sz="quarter" idx="14"/>
          </p:nvPr>
        </p:nvSpPr>
        <p:spPr/>
        <p:txBody>
          <a:bodyPr/>
          <a:lstStyle/>
          <a:p>
            <a:r>
              <a:rPr lang="en-US" dirty="0"/>
              <a:t>Category</a:t>
            </a:r>
          </a:p>
        </p:txBody>
      </p:sp>
      <p:sp>
        <p:nvSpPr>
          <p:cNvPr id="7" name="Text Placeholder 6">
            <a:extLst>
              <a:ext uri="{FF2B5EF4-FFF2-40B4-BE49-F238E27FC236}">
                <a16:creationId xmlns:a16="http://schemas.microsoft.com/office/drawing/2014/main" id="{77D9B67F-AD02-4BA5-209B-C91070303A72}"/>
              </a:ext>
            </a:extLst>
          </p:cNvPr>
          <p:cNvSpPr>
            <a:spLocks noGrp="1"/>
          </p:cNvSpPr>
          <p:nvPr>
            <p:ph type="body" sz="quarter" idx="15"/>
          </p:nvPr>
        </p:nvSpPr>
        <p:spPr>
          <a:xfrm>
            <a:off x="2891790" y="3236976"/>
            <a:ext cx="2093976" cy="1541501"/>
          </a:xfrm>
        </p:spPr>
        <p:txBody>
          <a:bodyPr/>
          <a:lstStyle/>
          <a:p>
            <a:r>
              <a:rPr lang="en-US" dirty="0"/>
              <a:t>Office supplies are most selling category from all over regions.</a:t>
            </a:r>
          </a:p>
          <a:p>
            <a:endParaRPr lang="en-US" dirty="0"/>
          </a:p>
        </p:txBody>
      </p:sp>
      <p:sp>
        <p:nvSpPr>
          <p:cNvPr id="8" name="Text Placeholder 7">
            <a:extLst>
              <a:ext uri="{FF2B5EF4-FFF2-40B4-BE49-F238E27FC236}">
                <a16:creationId xmlns:a16="http://schemas.microsoft.com/office/drawing/2014/main" id="{6269FBD2-F371-6F7E-1D42-95EFADFA10DD}"/>
              </a:ext>
            </a:extLst>
          </p:cNvPr>
          <p:cNvSpPr>
            <a:spLocks noGrp="1"/>
          </p:cNvSpPr>
          <p:nvPr>
            <p:ph type="body" sz="quarter" idx="16"/>
          </p:nvPr>
        </p:nvSpPr>
        <p:spPr/>
        <p:txBody>
          <a:bodyPr/>
          <a:lstStyle/>
          <a:p>
            <a:r>
              <a:rPr lang="en-US" dirty="0"/>
              <a:t>Products</a:t>
            </a:r>
          </a:p>
        </p:txBody>
      </p:sp>
      <p:sp>
        <p:nvSpPr>
          <p:cNvPr id="9" name="Text Placeholder 8">
            <a:extLst>
              <a:ext uri="{FF2B5EF4-FFF2-40B4-BE49-F238E27FC236}">
                <a16:creationId xmlns:a16="http://schemas.microsoft.com/office/drawing/2014/main" id="{F039B280-D4F1-D5B7-9D62-C1DA10C605C9}"/>
              </a:ext>
            </a:extLst>
          </p:cNvPr>
          <p:cNvSpPr>
            <a:spLocks noGrp="1"/>
          </p:cNvSpPr>
          <p:nvPr>
            <p:ph type="body" sz="quarter" idx="17"/>
          </p:nvPr>
        </p:nvSpPr>
        <p:spPr>
          <a:xfrm>
            <a:off x="5052060" y="3236976"/>
            <a:ext cx="2093976" cy="1541501"/>
          </a:xfrm>
        </p:spPr>
        <p:txBody>
          <a:bodyPr/>
          <a:lstStyle/>
          <a:p>
            <a:r>
              <a:rPr lang="en-US" dirty="0"/>
              <a:t>The winning product is Phone.</a:t>
            </a:r>
          </a:p>
          <a:p>
            <a:endParaRPr lang="en-US" dirty="0"/>
          </a:p>
        </p:txBody>
      </p:sp>
      <p:sp>
        <p:nvSpPr>
          <p:cNvPr id="10" name="Text Placeholder 9">
            <a:extLst>
              <a:ext uri="{FF2B5EF4-FFF2-40B4-BE49-F238E27FC236}">
                <a16:creationId xmlns:a16="http://schemas.microsoft.com/office/drawing/2014/main" id="{6A9C835B-EE7B-2801-6842-7044F690144A}"/>
              </a:ext>
            </a:extLst>
          </p:cNvPr>
          <p:cNvSpPr>
            <a:spLocks noGrp="1"/>
          </p:cNvSpPr>
          <p:nvPr>
            <p:ph type="body" sz="quarter" idx="18"/>
          </p:nvPr>
        </p:nvSpPr>
        <p:spPr/>
        <p:txBody>
          <a:bodyPr/>
          <a:lstStyle/>
          <a:p>
            <a:r>
              <a:rPr lang="en-US" dirty="0"/>
              <a:t>State</a:t>
            </a:r>
          </a:p>
        </p:txBody>
      </p:sp>
      <p:sp>
        <p:nvSpPr>
          <p:cNvPr id="11" name="Text Placeholder 10">
            <a:extLst>
              <a:ext uri="{FF2B5EF4-FFF2-40B4-BE49-F238E27FC236}">
                <a16:creationId xmlns:a16="http://schemas.microsoft.com/office/drawing/2014/main" id="{429544CE-BE3D-F6DD-FADE-D85F729A9BCC}"/>
              </a:ext>
            </a:extLst>
          </p:cNvPr>
          <p:cNvSpPr>
            <a:spLocks noGrp="1"/>
          </p:cNvSpPr>
          <p:nvPr>
            <p:ph type="body" sz="quarter" idx="19"/>
          </p:nvPr>
        </p:nvSpPr>
        <p:spPr>
          <a:xfrm>
            <a:off x="7212330" y="3236976"/>
            <a:ext cx="2093976" cy="1541501"/>
          </a:xfrm>
        </p:spPr>
        <p:txBody>
          <a:bodyPr/>
          <a:lstStyle/>
          <a:p>
            <a:r>
              <a:rPr lang="en-US" dirty="0"/>
              <a:t>California state is generating high sales for the business.</a:t>
            </a:r>
          </a:p>
          <a:p>
            <a:endParaRPr lang="en-US" dirty="0"/>
          </a:p>
        </p:txBody>
      </p:sp>
      <p:sp>
        <p:nvSpPr>
          <p:cNvPr id="81" name="Text Placeholder 80">
            <a:extLst>
              <a:ext uri="{FF2B5EF4-FFF2-40B4-BE49-F238E27FC236}">
                <a16:creationId xmlns:a16="http://schemas.microsoft.com/office/drawing/2014/main" id="{2AF0BD8F-E098-8282-AE8C-8BFAB5EBBFC2}"/>
              </a:ext>
            </a:extLst>
          </p:cNvPr>
          <p:cNvSpPr>
            <a:spLocks noGrp="1"/>
          </p:cNvSpPr>
          <p:nvPr>
            <p:ph type="body" sz="quarter" idx="20"/>
          </p:nvPr>
        </p:nvSpPr>
        <p:spPr/>
        <p:txBody>
          <a:bodyPr/>
          <a:lstStyle/>
          <a:p>
            <a:r>
              <a:rPr lang="en-US" sz="2400" b="1" dirty="0">
                <a:solidFill>
                  <a:schemeClr val="accent3">
                    <a:lumMod val="25000"/>
                  </a:schemeClr>
                </a:solidFill>
                <a:latin typeface="Tw Cen MT" panose="020B0602020104020603" pitchFamily="34" charset="77"/>
                <a:ea typeface="Source Sans Pro" panose="020B0503030403020204" pitchFamily="34" charset="0"/>
              </a:rPr>
              <a:t>Profit</a:t>
            </a:r>
            <a:endParaRPr lang="en-US" dirty="0"/>
          </a:p>
        </p:txBody>
      </p:sp>
      <p:sp>
        <p:nvSpPr>
          <p:cNvPr id="2" name="Text Placeholder 1">
            <a:extLst>
              <a:ext uri="{FF2B5EF4-FFF2-40B4-BE49-F238E27FC236}">
                <a16:creationId xmlns:a16="http://schemas.microsoft.com/office/drawing/2014/main" id="{D733E31E-F298-485B-42BF-303CC635241F}"/>
              </a:ext>
            </a:extLst>
          </p:cNvPr>
          <p:cNvSpPr>
            <a:spLocks noGrp="1"/>
          </p:cNvSpPr>
          <p:nvPr>
            <p:ph type="body" sz="quarter" idx="21"/>
          </p:nvPr>
        </p:nvSpPr>
        <p:spPr>
          <a:xfrm>
            <a:off x="9372600" y="3236976"/>
            <a:ext cx="2093976" cy="1541501"/>
          </a:xfrm>
        </p:spPr>
        <p:txBody>
          <a:bodyPr/>
          <a:lstStyle/>
          <a:p>
            <a:r>
              <a:rPr lang="en-US" dirty="0"/>
              <a:t>Total sales from 2019 &amp; 2020 is 1.55 Million dollars and the profit is 175.26k dollars.</a:t>
            </a:r>
          </a:p>
          <a:p>
            <a:endParaRPr lang="en-US" dirty="0"/>
          </a:p>
        </p:txBody>
      </p:sp>
    </p:spTree>
    <p:extLst>
      <p:ext uri="{BB962C8B-B14F-4D97-AF65-F5344CB8AC3E}">
        <p14:creationId xmlns:p14="http://schemas.microsoft.com/office/powerpoint/2010/main" val="1430138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le 68">
            <a:extLst>
              <a:ext uri="{FF2B5EF4-FFF2-40B4-BE49-F238E27FC236}">
                <a16:creationId xmlns:a16="http://schemas.microsoft.com/office/drawing/2014/main" id="{0B07383B-6310-56A6-B051-F4B962E11786}"/>
              </a:ext>
            </a:extLst>
          </p:cNvPr>
          <p:cNvSpPr>
            <a:spLocks noGrp="1"/>
          </p:cNvSpPr>
          <p:nvPr>
            <p:ph type="title"/>
          </p:nvPr>
        </p:nvSpPr>
        <p:spPr>
          <a:xfrm>
            <a:off x="1655064" y="775074"/>
            <a:ext cx="8878824" cy="704089"/>
          </a:xfrm>
        </p:spPr>
        <p:txBody>
          <a:bodyPr/>
          <a:lstStyle/>
          <a:p>
            <a:r>
              <a:rPr lang="en-US" dirty="0"/>
              <a:t>Solutions</a:t>
            </a:r>
          </a:p>
        </p:txBody>
      </p:sp>
      <p:sp>
        <p:nvSpPr>
          <p:cNvPr id="6" name="Text Placeholder 5">
            <a:extLst>
              <a:ext uri="{FF2B5EF4-FFF2-40B4-BE49-F238E27FC236}">
                <a16:creationId xmlns:a16="http://schemas.microsoft.com/office/drawing/2014/main" id="{98AC0C5B-16A7-E317-7222-BF9FA26C0DC6}"/>
              </a:ext>
            </a:extLst>
          </p:cNvPr>
          <p:cNvSpPr>
            <a:spLocks noGrp="1"/>
          </p:cNvSpPr>
          <p:nvPr>
            <p:ph type="body" sz="quarter" idx="14"/>
          </p:nvPr>
        </p:nvSpPr>
        <p:spPr>
          <a:xfrm>
            <a:off x="2932053" y="1760271"/>
            <a:ext cx="6327894" cy="704088"/>
          </a:xfrm>
        </p:spPr>
        <p:txBody>
          <a:bodyPr/>
          <a:lstStyle/>
          <a:p>
            <a:r>
              <a:rPr lang="en-US" dirty="0"/>
              <a:t>We can apply below strategies</a:t>
            </a:r>
          </a:p>
        </p:txBody>
      </p:sp>
      <p:sp>
        <p:nvSpPr>
          <p:cNvPr id="33" name="Text Placeholder 3">
            <a:extLst>
              <a:ext uri="{FF2B5EF4-FFF2-40B4-BE49-F238E27FC236}">
                <a16:creationId xmlns:a16="http://schemas.microsoft.com/office/drawing/2014/main" id="{A1F623F2-6EAB-65C2-512F-F831361A749C}"/>
              </a:ext>
            </a:extLst>
          </p:cNvPr>
          <p:cNvSpPr txBox="1">
            <a:spLocks/>
          </p:cNvSpPr>
          <p:nvPr/>
        </p:nvSpPr>
        <p:spPr>
          <a:xfrm>
            <a:off x="794765" y="2841820"/>
            <a:ext cx="10599422" cy="619136"/>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vert="horz" wrap="square" lIns="91440" tIns="45720" rIns="91440" bIns="45720" rtlCol="0" anchor="ctr">
            <a:noAutofit/>
          </a:bodyPr>
          <a:lstStyle>
            <a:lvl1pPr marL="0" indent="0" algn="ctr" defTabSz="914400" rtl="0" eaLnBrk="1" latinLnBrk="0" hangingPunct="1">
              <a:lnSpc>
                <a:spcPct val="100000"/>
              </a:lnSpc>
              <a:spcBef>
                <a:spcPts val="0"/>
              </a:spcBef>
              <a:buClr>
                <a:schemeClr val="accent6"/>
              </a:buClr>
              <a:buFont typeface="Courier New" panose="02070309020205020404" pitchFamily="49" charset="0"/>
              <a:buNone/>
              <a:defRPr sz="2400" b="1" kern="1200" spc="0" baseline="0">
                <a:solidFill>
                  <a:schemeClr val="tx1"/>
                </a:solidFill>
                <a:latin typeface="+mj-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We can increase the stock of phones and office supplies</a:t>
            </a:r>
          </a:p>
        </p:txBody>
      </p:sp>
      <p:sp>
        <p:nvSpPr>
          <p:cNvPr id="35" name="Text Placeholder 3">
            <a:extLst>
              <a:ext uri="{FF2B5EF4-FFF2-40B4-BE49-F238E27FC236}">
                <a16:creationId xmlns:a16="http://schemas.microsoft.com/office/drawing/2014/main" id="{21E20640-F396-A4DC-547F-9EC64BC0B4C9}"/>
              </a:ext>
            </a:extLst>
          </p:cNvPr>
          <p:cNvSpPr txBox="1">
            <a:spLocks/>
          </p:cNvSpPr>
          <p:nvPr/>
        </p:nvSpPr>
        <p:spPr>
          <a:xfrm>
            <a:off x="794765" y="3605936"/>
            <a:ext cx="10599422" cy="619136"/>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1"/>
          </a:solidFill>
          <a:ln w="12700">
            <a:solidFill>
              <a:schemeClr val="accent1"/>
            </a:solidFill>
          </a:ln>
        </p:spPr>
        <p:txBody>
          <a:bodyPr vert="horz" lIns="91440" tIns="45720" rIns="91440" bIns="45720" rtlCol="0" anchor="ctr">
            <a:noAutofit/>
          </a:bodyPr>
          <a:lstStyle>
            <a:lvl1pPr indent="0" algn="ctr">
              <a:lnSpc>
                <a:spcPct val="100000"/>
              </a:lnSpc>
              <a:spcBef>
                <a:spcPts val="0"/>
              </a:spcBef>
              <a:buClr>
                <a:schemeClr val="accent6"/>
              </a:buClr>
              <a:buFont typeface="Courier New" panose="02070309020205020404" pitchFamily="49" charset="0"/>
              <a:buNone/>
              <a:defRPr sz="2400" b="1" spc="0" baseline="0">
                <a:latin typeface="+mj-lt"/>
                <a:cs typeface="Segoe UI" panose="020B0502040204020203" pitchFamily="34" charset="0"/>
              </a:defRPr>
            </a:lvl1pPr>
            <a:lvl2pPr marL="685800" indent="-347472">
              <a:lnSpc>
                <a:spcPct val="90000"/>
              </a:lnSpc>
              <a:spcBef>
                <a:spcPts val="500"/>
              </a:spcBef>
              <a:buClr>
                <a:schemeClr val="accent6"/>
              </a:buClr>
              <a:buFont typeface="Courier New" panose="02070309020205020404" pitchFamily="49" charset="0"/>
              <a:buChar char="o"/>
              <a:defRPr sz="2400">
                <a:solidFill>
                  <a:schemeClr val="bg1"/>
                </a:solidFill>
                <a:cs typeface="Segoe UI" panose="020B0502040204020203" pitchFamily="34" charset="0"/>
              </a:defRPr>
            </a:lvl2pPr>
            <a:lvl3pPr marL="1143000" indent="-347472">
              <a:lnSpc>
                <a:spcPct val="90000"/>
              </a:lnSpc>
              <a:spcBef>
                <a:spcPts val="500"/>
              </a:spcBef>
              <a:buClr>
                <a:schemeClr val="accent6"/>
              </a:buClr>
              <a:buFont typeface="Courier New" panose="02070309020205020404" pitchFamily="49" charset="0"/>
              <a:buChar char="o"/>
              <a:defRPr sz="2000">
                <a:solidFill>
                  <a:schemeClr val="bg1"/>
                </a:solidFill>
                <a:cs typeface="Segoe UI" panose="020B0502040204020203" pitchFamily="34" charset="0"/>
              </a:defRPr>
            </a:lvl3pPr>
            <a:lvl4pPr marL="1600200" indent="-347472">
              <a:lnSpc>
                <a:spcPct val="90000"/>
              </a:lnSpc>
              <a:spcBef>
                <a:spcPts val="500"/>
              </a:spcBef>
              <a:buClr>
                <a:schemeClr val="accent6"/>
              </a:buClr>
              <a:buFont typeface="Courier New" panose="02070309020205020404" pitchFamily="49" charset="0"/>
              <a:buChar char="o"/>
              <a:defRPr>
                <a:solidFill>
                  <a:schemeClr val="bg1"/>
                </a:solidFill>
                <a:cs typeface="Segoe UI" panose="020B0502040204020203" pitchFamily="34" charset="0"/>
              </a:defRPr>
            </a:lvl4pPr>
            <a:lvl5pPr marL="2057400" indent="-347472">
              <a:lnSpc>
                <a:spcPct val="90000"/>
              </a:lnSpc>
              <a:spcBef>
                <a:spcPts val="500"/>
              </a:spcBef>
              <a:buClr>
                <a:schemeClr val="accent6"/>
              </a:buClr>
              <a:buFont typeface="Courier New" panose="02070309020205020404" pitchFamily="49" charset="0"/>
              <a:buChar char="o"/>
              <a:defRPr>
                <a:solidFill>
                  <a:schemeClr val="bg1"/>
                </a:solidFill>
                <a:cs typeface="Segoe UI" panose="020B0502040204020203"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t>Avail offers on most used payment methods like credit cards</a:t>
            </a:r>
            <a:endParaRPr lang="en-US" dirty="0"/>
          </a:p>
        </p:txBody>
      </p:sp>
      <p:sp>
        <p:nvSpPr>
          <p:cNvPr id="36" name="Text Placeholder 3">
            <a:extLst>
              <a:ext uri="{FF2B5EF4-FFF2-40B4-BE49-F238E27FC236}">
                <a16:creationId xmlns:a16="http://schemas.microsoft.com/office/drawing/2014/main" id="{16FD68C4-1413-8155-7C62-C0EEEB779DE2}"/>
              </a:ext>
            </a:extLst>
          </p:cNvPr>
          <p:cNvSpPr txBox="1">
            <a:spLocks/>
          </p:cNvSpPr>
          <p:nvPr/>
        </p:nvSpPr>
        <p:spPr>
          <a:xfrm>
            <a:off x="794765" y="4370056"/>
            <a:ext cx="10599422" cy="619136"/>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vert="horz" wrap="square" lIns="91440" tIns="45720" rIns="91440" bIns="45720" rtlCol="0" anchor="ctr">
            <a:noAutofit/>
          </a:bodyPr>
          <a:lstStyle>
            <a:lvl1pPr marL="0" indent="0" algn="ctr" defTabSz="914400" rtl="0" eaLnBrk="1" latinLnBrk="0" hangingPunct="1">
              <a:lnSpc>
                <a:spcPct val="100000"/>
              </a:lnSpc>
              <a:spcBef>
                <a:spcPts val="0"/>
              </a:spcBef>
              <a:buClr>
                <a:schemeClr val="accent6"/>
              </a:buClr>
              <a:buFont typeface="Courier New" panose="02070309020205020404" pitchFamily="49" charset="0"/>
              <a:buNone/>
              <a:defRPr sz="2400" b="1" kern="1200" spc="0" baseline="0">
                <a:solidFill>
                  <a:schemeClr val="tx1"/>
                </a:solidFill>
                <a:latin typeface="+mj-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Events that happened in each year by most performing months</a:t>
            </a:r>
          </a:p>
        </p:txBody>
      </p:sp>
      <p:sp>
        <p:nvSpPr>
          <p:cNvPr id="37" name="Text Placeholder 3">
            <a:extLst>
              <a:ext uri="{FF2B5EF4-FFF2-40B4-BE49-F238E27FC236}">
                <a16:creationId xmlns:a16="http://schemas.microsoft.com/office/drawing/2014/main" id="{B9427C91-A66D-F4A6-95FA-B64A004C7B3C}"/>
              </a:ext>
            </a:extLst>
          </p:cNvPr>
          <p:cNvSpPr txBox="1">
            <a:spLocks/>
          </p:cNvSpPr>
          <p:nvPr/>
        </p:nvSpPr>
        <p:spPr>
          <a:xfrm>
            <a:off x="794765" y="5124338"/>
            <a:ext cx="10599422" cy="619136"/>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1"/>
          </a:solidFill>
          <a:ln w="12700">
            <a:solidFill>
              <a:schemeClr val="accent1"/>
            </a:solidFill>
          </a:ln>
        </p:spPr>
        <p:txBody>
          <a:bodyPr vert="horz" lIns="91440" tIns="45720" rIns="91440" bIns="45720" rtlCol="0" anchor="ctr">
            <a:noAutofit/>
          </a:bodyPr>
          <a:lstStyle>
            <a:defPPr>
              <a:defRPr lang="en-US"/>
            </a:defPPr>
            <a:lvl1pPr indent="0" algn="ctr">
              <a:lnSpc>
                <a:spcPct val="100000"/>
              </a:lnSpc>
              <a:spcBef>
                <a:spcPts val="0"/>
              </a:spcBef>
              <a:buClr>
                <a:schemeClr val="accent6"/>
              </a:buClr>
              <a:buFont typeface="Courier New" panose="02070309020205020404" pitchFamily="49" charset="0"/>
              <a:buNone/>
              <a:defRPr sz="2400" b="1" spc="0" baseline="0">
                <a:latin typeface="+mj-lt"/>
                <a:cs typeface="Segoe UI" panose="020B0502040204020203" pitchFamily="34" charset="0"/>
              </a:defRPr>
            </a:lvl1pPr>
            <a:lvl2pPr marL="685800" indent="-347472">
              <a:lnSpc>
                <a:spcPct val="90000"/>
              </a:lnSpc>
              <a:spcBef>
                <a:spcPts val="500"/>
              </a:spcBef>
              <a:buClr>
                <a:schemeClr val="accent6"/>
              </a:buClr>
              <a:buFont typeface="Courier New" panose="02070309020205020404" pitchFamily="49" charset="0"/>
              <a:buChar char="o"/>
              <a:defRPr sz="2400">
                <a:solidFill>
                  <a:schemeClr val="bg1"/>
                </a:solidFill>
                <a:cs typeface="Segoe UI" panose="020B0502040204020203" pitchFamily="34" charset="0"/>
              </a:defRPr>
            </a:lvl2pPr>
            <a:lvl3pPr marL="1143000" indent="-347472">
              <a:lnSpc>
                <a:spcPct val="90000"/>
              </a:lnSpc>
              <a:spcBef>
                <a:spcPts val="500"/>
              </a:spcBef>
              <a:buClr>
                <a:schemeClr val="accent6"/>
              </a:buClr>
              <a:buFont typeface="Courier New" panose="02070309020205020404" pitchFamily="49" charset="0"/>
              <a:buChar char="o"/>
              <a:defRPr sz="2000">
                <a:solidFill>
                  <a:schemeClr val="bg1"/>
                </a:solidFill>
                <a:cs typeface="Segoe UI" panose="020B0502040204020203" pitchFamily="34" charset="0"/>
              </a:defRPr>
            </a:lvl3pPr>
            <a:lvl4pPr marL="1600200" indent="-347472">
              <a:lnSpc>
                <a:spcPct val="90000"/>
              </a:lnSpc>
              <a:spcBef>
                <a:spcPts val="500"/>
              </a:spcBef>
              <a:buClr>
                <a:schemeClr val="accent6"/>
              </a:buClr>
              <a:buFont typeface="Courier New" panose="02070309020205020404" pitchFamily="49" charset="0"/>
              <a:buChar char="o"/>
              <a:defRPr>
                <a:solidFill>
                  <a:schemeClr val="bg1"/>
                </a:solidFill>
                <a:cs typeface="Segoe UI" panose="020B0502040204020203" pitchFamily="34" charset="0"/>
              </a:defRPr>
            </a:lvl4pPr>
            <a:lvl5pPr marL="2057400" indent="-347472">
              <a:lnSpc>
                <a:spcPct val="90000"/>
              </a:lnSpc>
              <a:spcBef>
                <a:spcPts val="500"/>
              </a:spcBef>
              <a:buClr>
                <a:schemeClr val="accent6"/>
              </a:buClr>
              <a:buFont typeface="Courier New" panose="02070309020205020404" pitchFamily="49" charset="0"/>
              <a:buChar char="o"/>
              <a:defRPr>
                <a:solidFill>
                  <a:schemeClr val="bg1"/>
                </a:solidFill>
                <a:cs typeface="Segoe UI" panose="020B0502040204020203"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t>Avail offers on most used </a:t>
            </a:r>
            <a:r>
              <a:rPr lang="en-US" dirty="0"/>
              <a:t>delivery modes like </a:t>
            </a:r>
            <a:r>
              <a:rPr lang="en-US"/>
              <a:t>free delivery</a:t>
            </a:r>
            <a:endParaRPr lang="en-US" dirty="0"/>
          </a:p>
        </p:txBody>
      </p:sp>
      <p:sp>
        <p:nvSpPr>
          <p:cNvPr id="38" name="Text Placeholder 3">
            <a:extLst>
              <a:ext uri="{FF2B5EF4-FFF2-40B4-BE49-F238E27FC236}">
                <a16:creationId xmlns:a16="http://schemas.microsoft.com/office/drawing/2014/main" id="{AA6C2DB8-52F8-4539-3630-45EC4441BFEF}"/>
              </a:ext>
            </a:extLst>
          </p:cNvPr>
          <p:cNvSpPr txBox="1">
            <a:spLocks/>
          </p:cNvSpPr>
          <p:nvPr/>
        </p:nvSpPr>
        <p:spPr>
          <a:xfrm>
            <a:off x="794765" y="5868794"/>
            <a:ext cx="10599422" cy="619136"/>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vert="horz" wrap="square" lIns="91440" tIns="45720" rIns="91440" bIns="45720" rtlCol="0" anchor="ctr">
            <a:noAutofit/>
          </a:bodyPr>
          <a:lstStyle>
            <a:lvl1pPr marL="0" indent="0" algn="ctr" defTabSz="914400" rtl="0" eaLnBrk="1" latinLnBrk="0" hangingPunct="1">
              <a:lnSpc>
                <a:spcPct val="100000"/>
              </a:lnSpc>
              <a:spcBef>
                <a:spcPts val="0"/>
              </a:spcBef>
              <a:buClr>
                <a:schemeClr val="accent6"/>
              </a:buClr>
              <a:buFont typeface="Courier New" panose="02070309020205020404" pitchFamily="49" charset="0"/>
              <a:buNone/>
              <a:defRPr sz="2400" b="1" kern="1200" spc="0" baseline="0">
                <a:solidFill>
                  <a:schemeClr val="tx1"/>
                </a:solidFill>
                <a:latin typeface="+mj-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Keep in mind while running campaigns such as events and festivals of region</a:t>
            </a:r>
          </a:p>
        </p:txBody>
      </p:sp>
    </p:spTree>
    <p:extLst>
      <p:ext uri="{BB962C8B-B14F-4D97-AF65-F5344CB8AC3E}">
        <p14:creationId xmlns:p14="http://schemas.microsoft.com/office/powerpoint/2010/main" val="447251383"/>
      </p:ext>
    </p:extLst>
  </p:cSld>
  <p:clrMapOvr>
    <a:masterClrMapping/>
  </p:clrMapOvr>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design_Win32_CP_v13" id="{7A406372-3134-432A-A498-73868680C33B}" vid="{88D369DF-875A-4C31-AFF3-DEF6B94343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1F1912-3146-44AF-A389-9E8B77BB3688}">
  <ds:schemaRefs>
    <ds:schemaRef ds:uri="http://schemas.microsoft.com/sharepoint/v3/contenttype/forms"/>
  </ds:schemaRefs>
</ds:datastoreItem>
</file>

<file path=customXml/itemProps2.xml><?xml version="1.0" encoding="utf-8"?>
<ds:datastoreItem xmlns:ds="http://schemas.openxmlformats.org/officeDocument/2006/customXml" ds:itemID="{F8B8ECF1-2A9D-464C-AFE8-2B3295D0BF9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176493A3-2B83-4E58-86AD-56A2F2A20F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Financial design</Template>
  <TotalTime>98</TotalTime>
  <Words>380</Words>
  <Application>Microsoft Office PowerPoint</Application>
  <PresentationFormat>Widescreen</PresentationFormat>
  <Paragraphs>59</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Courier New</vt:lpstr>
      <vt:lpstr>Segoe UI Light</vt:lpstr>
      <vt:lpstr>Tw Cen MT</vt:lpstr>
      <vt:lpstr>Office Theme</vt:lpstr>
      <vt:lpstr>Super Store Sales &amp; insights</vt:lpstr>
      <vt:lpstr>CONTENTS</vt:lpstr>
      <vt:lpstr>INTRODUCTION</vt:lpstr>
      <vt:lpstr>Impact of the project</vt:lpstr>
      <vt:lpstr>The process</vt:lpstr>
      <vt:lpstr>Problem statement</vt:lpstr>
      <vt:lpstr>Challenges</vt:lpstr>
      <vt:lpstr>Outcomes</vt:lpstr>
      <vt:lpstr>Solutions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Abhi Dhoble</dc:creator>
  <cp:lastModifiedBy>Abhi Dhoble</cp:lastModifiedBy>
  <cp:revision>8</cp:revision>
  <dcterms:created xsi:type="dcterms:W3CDTF">2024-08-01T10:40:28Z</dcterms:created>
  <dcterms:modified xsi:type="dcterms:W3CDTF">2024-08-02T09:03:08Z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