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312" r:id="rId9"/>
    <p:sldId id="313" r:id="rId10"/>
    <p:sldId id="288" r:id="rId11"/>
    <p:sldId id="290" r:id="rId12"/>
    <p:sldId id="292" r:id="rId13"/>
    <p:sldId id="289" r:id="rId14"/>
    <p:sldId id="293" r:id="rId15"/>
    <p:sldId id="294" r:id="rId16"/>
    <p:sldId id="296" r:id="rId17"/>
    <p:sldId id="298" r:id="rId18"/>
    <p:sldId id="299" r:id="rId19"/>
    <p:sldId id="300" r:id="rId20"/>
    <p:sldId id="301" r:id="rId21"/>
    <p:sldId id="303" r:id="rId22"/>
    <p:sldId id="306" r:id="rId23"/>
    <p:sldId id="310" r:id="rId24"/>
    <p:sldId id="309" r:id="rId25"/>
    <p:sldId id="308" r:id="rId26"/>
    <p:sldId id="307" r:id="rId27"/>
    <p:sldId id="311" r:id="rId28"/>
    <p:sldId id="281" r:id="rId29"/>
  </p:sldIdLst>
  <p:sldSz cx="9144000" cy="6858000" type="screen4x3"/>
  <p:notesSz cx="9874250" cy="674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70" autoAdjust="0"/>
  </p:normalViewPr>
  <p:slideViewPr>
    <p:cSldViewPr snapToGrid="0">
      <p:cViewPr varScale="1">
        <p:scale>
          <a:sx n="75" d="100"/>
          <a:sy n="75" d="100"/>
        </p:scale>
        <p:origin x="11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3A6C7-808B-4697-97AF-F0504C13EE3B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03837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48BBA-F7EA-4DD3-931F-5EE78BFD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4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601B6-FCF1-47B0-8DE0-8AFD54561F4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1063" y="842963"/>
            <a:ext cx="3032125" cy="2274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44642"/>
            <a:ext cx="7899400" cy="26547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03837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012E2-655A-4B04-BBDF-887598B7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Advantage: no disk</a:t>
            </a:r>
            <a:r>
              <a:rPr lang="en-US" baseline="0" dirty="0" smtClean="0"/>
              <a:t> space is waste</a:t>
            </a:r>
          </a:p>
          <a:p>
            <a:r>
              <a:rPr lang="en-US" baseline="0" dirty="0" smtClean="0"/>
              <a:t>                   record is not bound by block size if record size &gt; block size</a:t>
            </a:r>
          </a:p>
          <a:p>
            <a:r>
              <a:rPr lang="en-US" baseline="0" dirty="0" smtClean="0"/>
              <a:t>Disadvantage: more complexity, blocks need to be read and record may need reconstructed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12E2-655A-4B04-BBDF-887598B769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6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id, title</a:t>
            </a:r>
            <a:r>
              <a:rPr lang="en-US" baseline="0" dirty="0" smtClean="0"/>
              <a:t> , department id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12E2-655A-4B04-BBDF-887598B769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8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6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1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1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0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F38FF4D-A688-4AF0-AD9A-3BDC9AD246C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4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F4D-A688-4AF0-AD9A-3BDC9AD246C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2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38FF4D-A688-4AF0-AD9A-3BDC9AD246C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3136B3-3FF4-4E7A-B340-62AC1BA4C0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4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668" y="570416"/>
            <a:ext cx="7543800" cy="222934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C</a:t>
            </a:r>
            <a:r>
              <a:rPr lang="en-US" altLang="zh-CN" sz="5400" b="1" dirty="0" smtClean="0"/>
              <a:t>hapter 15. </a:t>
            </a:r>
            <a:br>
              <a:rPr lang="en-US" altLang="zh-CN" sz="5400" b="1" dirty="0" smtClean="0"/>
            </a:br>
            <a:r>
              <a:rPr lang="en-US" altLang="zh-CN" sz="5400" b="1" dirty="0" smtClean="0"/>
              <a:t>Record Management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938160" y="4472813"/>
            <a:ext cx="74663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cs typeface="Times New Roman" panose="02020603050405020304" pitchFamily="18" charset="0"/>
              </a:rPr>
              <a:t>Presented by </a:t>
            </a:r>
            <a:r>
              <a:rPr lang="en-US" sz="1600" dirty="0" err="1" smtClean="0">
                <a:cs typeface="Times New Roman" panose="02020603050405020304" pitchFamily="18" charset="0"/>
              </a:rPr>
              <a:t>Liping</a:t>
            </a:r>
            <a:r>
              <a:rPr lang="en-US" sz="1600" dirty="0" smtClean="0">
                <a:cs typeface="Times New Roman" panose="02020603050405020304" pitchFamily="18" charset="0"/>
              </a:rPr>
              <a:t> Guan </a:t>
            </a:r>
          </a:p>
          <a:p>
            <a:pPr algn="ctr"/>
            <a:r>
              <a:rPr lang="en-US" sz="1600" dirty="0" smtClean="0">
                <a:cs typeface="Times New Roman" panose="02020603050405020304" pitchFamily="18" charset="0"/>
              </a:rPr>
              <a:t>liping0223@korea.ac.kr</a:t>
            </a:r>
          </a:p>
          <a:p>
            <a:pPr algn="ctr"/>
            <a:r>
              <a:rPr lang="en-US" altLang="zh-CN" sz="1600" dirty="0" smtClean="0">
                <a:cs typeface="Times New Roman" panose="02020603050405020304" pitchFamily="18" charset="0"/>
              </a:rPr>
              <a:t>Data Intelligence Laboratory, </a:t>
            </a:r>
            <a:r>
              <a:rPr lang="en-US" sz="1600" dirty="0" smtClean="0">
                <a:cs typeface="Times New Roman" panose="02020603050405020304" pitchFamily="18" charset="0"/>
              </a:rPr>
              <a:t>Korea University</a:t>
            </a:r>
          </a:p>
          <a:p>
            <a:pPr algn="ctr"/>
            <a:r>
              <a:rPr lang="en-US" sz="1600" dirty="0" smtClean="0">
                <a:cs typeface="Times New Roman" panose="02020603050405020304" pitchFamily="18" charset="0"/>
              </a:rPr>
              <a:t>31</a:t>
            </a:r>
            <a:r>
              <a:rPr lang="en-US" sz="1600" baseline="30000" dirty="0" smtClean="0">
                <a:cs typeface="Times New Roman" panose="02020603050405020304" pitchFamily="18" charset="0"/>
              </a:rPr>
              <a:t>th</a:t>
            </a:r>
            <a:r>
              <a:rPr lang="en-US" sz="1600" dirty="0" smtClean="0">
                <a:cs typeface="Times New Roman" panose="02020603050405020304" pitchFamily="18" charset="0"/>
              </a:rPr>
              <a:t> March, 2015</a:t>
            </a:r>
          </a:p>
        </p:txBody>
      </p:sp>
      <p:sp>
        <p:nvSpPr>
          <p:cNvPr id="5" name="Rectangle 4"/>
          <p:cNvSpPr/>
          <p:nvPr/>
        </p:nvSpPr>
        <p:spPr>
          <a:xfrm>
            <a:off x="842853" y="3084373"/>
            <a:ext cx="7579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cs typeface="Times New Roman" panose="02020603050405020304" pitchFamily="18" charset="0"/>
              </a:rPr>
              <a:t>Database Design and Implementation</a:t>
            </a:r>
          </a:p>
          <a:p>
            <a:pPr algn="ctr"/>
            <a:r>
              <a:rPr lang="en-US" sz="1600" b="1" dirty="0">
                <a:cs typeface="Times New Roman" panose="02020603050405020304" pitchFamily="18" charset="0"/>
              </a:rPr>
              <a:t>Edward </a:t>
            </a:r>
            <a:r>
              <a:rPr lang="en-US" sz="1600" b="1" dirty="0" err="1">
                <a:cs typeface="Times New Roman" panose="02020603050405020304" pitchFamily="18" charset="0"/>
              </a:rPr>
              <a:t>Sciore</a:t>
            </a:r>
            <a:r>
              <a:rPr lang="en-US" sz="1600" b="1" dirty="0">
                <a:cs typeface="Times New Roman" panose="02020603050405020304" pitchFamily="18" charset="0"/>
              </a:rPr>
              <a:t>, Boston College</a:t>
            </a:r>
          </a:p>
          <a:p>
            <a:pPr algn="ctr"/>
            <a:r>
              <a:rPr lang="en-US" sz="1600" b="1" dirty="0">
                <a:cs typeface="Times New Roman" panose="02020603050405020304" pitchFamily="18" charset="0"/>
              </a:rPr>
              <a:t>ISBN: </a:t>
            </a:r>
            <a:r>
              <a:rPr lang="en-US" sz="1600" b="1" dirty="0" smtClean="0">
                <a:cs typeface="Times New Roman" panose="02020603050405020304" pitchFamily="18" charset="0"/>
              </a:rPr>
              <a:t>978-0-471-75716-0</a:t>
            </a:r>
            <a:endParaRPr lang="en-US" sz="1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Variable-Length Fields</a:t>
            </a:r>
          </a:p>
        </p:txBody>
      </p:sp>
      <p:pic>
        <p:nvPicPr>
          <p:cNvPr id="4" name="Picture 1" descr="fig_15_07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089783"/>
            <a:ext cx="7121780" cy="34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174240" y="2651760"/>
            <a:ext cx="304800" cy="751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8638" y="2843014"/>
            <a:ext cx="2113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Modify course name</a:t>
            </a:r>
            <a:endParaRPr lang="en-US" i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69380" y="3930331"/>
            <a:ext cx="711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701152" y="3745665"/>
            <a:ext cx="1082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Variable-Length Fields</a:t>
            </a:r>
          </a:p>
        </p:txBody>
      </p:sp>
      <p:pic>
        <p:nvPicPr>
          <p:cNvPr id="4" name="Picture 1" descr="fig_15_08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256" y="1954656"/>
            <a:ext cx="6351143" cy="409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8011" y="2421374"/>
            <a:ext cx="1523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Use ID-table 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13760" y="4988560"/>
            <a:ext cx="2286000" cy="14224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236720" y="2008247"/>
            <a:ext cx="934720" cy="26759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42080" y="2275840"/>
            <a:ext cx="294640" cy="1513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5760" y="4724400"/>
            <a:ext cx="243840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955280" cy="1450757"/>
          </a:xfrm>
        </p:spPr>
        <p:txBody>
          <a:bodyPr>
            <a:normAutofit/>
          </a:bodyPr>
          <a:lstStyle/>
          <a:p>
            <a:r>
              <a:rPr lang="en-US" dirty="0"/>
              <a:t>Implementing Spanned </a:t>
            </a:r>
            <a:r>
              <a:rPr lang="en-US" dirty="0" smtClean="0"/>
              <a:t>Records</a:t>
            </a:r>
            <a:endParaRPr lang="en-US" dirty="0"/>
          </a:p>
        </p:txBody>
      </p:sp>
      <p:pic>
        <p:nvPicPr>
          <p:cNvPr id="4" name="Picture 1" descr="fig_15_09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69" y="2889376"/>
            <a:ext cx="7977879" cy="319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2907" y="1999916"/>
            <a:ext cx="63891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First</a:t>
            </a:r>
            <a:r>
              <a:rPr lang="zh-CN" altLang="en-US" sz="2000" dirty="0" smtClean="0"/>
              <a:t>：       </a:t>
            </a:r>
            <a:r>
              <a:rPr lang="en-US" altLang="zh-CN" sz="2000" dirty="0" smtClean="0"/>
              <a:t>number </a:t>
            </a:r>
            <a:r>
              <a:rPr lang="en-US" altLang="zh-CN" sz="2000" dirty="0"/>
              <a:t>means</a:t>
            </a:r>
            <a:r>
              <a:rPr lang="en-US" altLang="zh-CN" sz="2000" dirty="0" smtClean="0"/>
              <a:t> begin of new first record </a:t>
            </a:r>
          </a:p>
          <a:p>
            <a:r>
              <a:rPr lang="en-US" sz="2000" dirty="0" smtClean="0"/>
              <a:t>Second:     number of bytes in previous block for first record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47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15.3 The </a:t>
            </a:r>
            <a:r>
              <a:rPr lang="en-US" dirty="0" err="1" smtClean="0"/>
              <a:t>SmpleDB</a:t>
            </a:r>
            <a:r>
              <a:rPr lang="en-US" dirty="0" smtClean="0"/>
              <a:t> Record Manager</a:t>
            </a:r>
            <a:endParaRPr lang="en-US" dirty="0"/>
          </a:p>
        </p:txBody>
      </p:sp>
      <p:pic>
        <p:nvPicPr>
          <p:cNvPr id="4" name="Picture 1" descr="fig_15_10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55" y="1846263"/>
            <a:ext cx="5157967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47087" y="2604254"/>
            <a:ext cx="332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5 method add triple to collection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7087" y="4874875"/>
            <a:ext cx="3812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Physical table information and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013200" y="3332480"/>
            <a:ext cx="581660" cy="101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3525520"/>
            <a:ext cx="581660" cy="101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fig_15_11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68" y="1363980"/>
            <a:ext cx="8047960" cy="366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417060" y="1905754"/>
            <a:ext cx="1140460" cy="29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987290" y="2201664"/>
            <a:ext cx="699770" cy="13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605020" y="2248416"/>
            <a:ext cx="1051560" cy="302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45480" y="2030214"/>
            <a:ext cx="2780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Three field of COURSE table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05020" y="1465540"/>
            <a:ext cx="1571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Create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Schema and </a:t>
            </a:r>
            <a:r>
              <a:rPr lang="en-US" dirty="0" err="1" smtClean="0"/>
              <a:t>TableInfo</a:t>
            </a:r>
            <a:endParaRPr lang="en-US" dirty="0"/>
          </a:p>
        </p:txBody>
      </p:sp>
      <p:pic>
        <p:nvPicPr>
          <p:cNvPr id="4" name="Picture 1" descr="fig_15_12a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1" y="2415920"/>
            <a:ext cx="7212140" cy="26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13181" y="3020814"/>
            <a:ext cx="143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Single object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638800" y="3322320"/>
            <a:ext cx="1076960" cy="20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57511" y="4249040"/>
            <a:ext cx="2449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Store triple in a map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keyed on the field name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878699" y="4249040"/>
            <a:ext cx="1461141" cy="20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fig_15_13a.jpg"/>
          <p:cNvPicPr>
            <a:picLocks noGrp="1" noChangeAspect="1"/>
          </p:cNvPicPr>
          <p:nvPr>
            <p:ph idx="4294967295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" y="78423"/>
            <a:ext cx="6376779" cy="661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74467" y="2614414"/>
            <a:ext cx="200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Calculate the offset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7347" y="2898894"/>
            <a:ext cx="2900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Calculate length of each field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6394" y="3552706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Record length is sum of field length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record in a page</a:t>
            </a:r>
            <a:endParaRPr lang="en-US" dirty="0"/>
          </a:p>
        </p:txBody>
      </p:sp>
      <p:pic>
        <p:nvPicPr>
          <p:cNvPr id="4" name="Picture 1" descr="fig_15_14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4" y="2009520"/>
            <a:ext cx="6574051" cy="384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84382" y="2522974"/>
            <a:ext cx="462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Move to next record, no more then return false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47920" y="2976880"/>
            <a:ext cx="2667000" cy="659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95942" y="3159760"/>
            <a:ext cx="2718978" cy="452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10200" y="3378574"/>
            <a:ext cx="2204720" cy="233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50280" y="3612254"/>
            <a:ext cx="1564640" cy="48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82138" y="3357901"/>
            <a:ext cx="158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Get or set the value of a field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07542" y="3942191"/>
            <a:ext cx="3505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Delete a current record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Insert a blank record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53055" y="4709473"/>
            <a:ext cx="1101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Identifier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_15_15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03"/>
            <a:ext cx="6690502" cy="674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81313" y="1456174"/>
            <a:ext cx="2100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Examining block 337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72560" y="1534160"/>
            <a:ext cx="457200" cy="29134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2661" y="2949694"/>
            <a:ext cx="344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Delete course by department id 30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13941" y="3483451"/>
            <a:ext cx="3207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Modify course tile from Algebra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to Group Theory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04611" y="4296965"/>
            <a:ext cx="200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Insert a new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Record Pages</a:t>
            </a:r>
            <a:endParaRPr lang="en-US" dirty="0"/>
          </a:p>
        </p:txBody>
      </p:sp>
      <p:pic>
        <p:nvPicPr>
          <p:cNvPr id="4" name="Picture 1" descr="fig_15_16a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571368"/>
            <a:ext cx="7425516" cy="269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53667" y="4382254"/>
            <a:ext cx="3603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One slot before first slot in the page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15.1 The Record Manager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15.2 Implementing a File of Records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15.3 The </a:t>
            </a:r>
            <a:r>
              <a:rPr lang="en-US" sz="2800" dirty="0" err="1" smtClean="0"/>
              <a:t>SimpleDB</a:t>
            </a:r>
            <a:r>
              <a:rPr lang="en-US" sz="2800" dirty="0" smtClean="0"/>
              <a:t> Record Manager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62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_15_16b.jpg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703"/>
            <a:ext cx="4684050" cy="669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02912" y="3010654"/>
            <a:ext cx="330821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tx</a:t>
            </a:r>
            <a:endParaRPr lang="en-US" sz="2000" dirty="0" smtClean="0"/>
          </a:p>
          <a:p>
            <a:r>
              <a:rPr lang="en-US" sz="2000" dirty="0" smtClean="0"/>
              <a:t>call method in the transaction</a:t>
            </a:r>
          </a:p>
          <a:p>
            <a:r>
              <a:rPr lang="en-US" sz="2000" dirty="0" smtClean="0"/>
              <a:t>Parameter is different</a:t>
            </a:r>
          </a:p>
          <a:p>
            <a:r>
              <a:rPr lang="en-US" sz="2000" dirty="0" smtClean="0"/>
              <a:t>Here</a:t>
            </a:r>
            <a:r>
              <a:rPr lang="zh-CN" altLang="en-US" sz="2000" dirty="0" smtClean="0"/>
              <a:t>： </a:t>
            </a:r>
            <a:r>
              <a:rPr lang="en-US" altLang="zh-CN" sz="2000" dirty="0" smtClean="0"/>
              <a:t>fieldname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323926" y="5967214"/>
            <a:ext cx="3539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Set flag of current record to EMPITY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87976" y="1621373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Unpin the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Record Pages</a:t>
            </a:r>
            <a:endParaRPr lang="en-US" dirty="0"/>
          </a:p>
        </p:txBody>
      </p:sp>
      <p:pic>
        <p:nvPicPr>
          <p:cNvPr id="4" name="Picture 1" descr="fig_15_17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9" y="1886903"/>
            <a:ext cx="5069081" cy="497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57372" y="3691374"/>
            <a:ext cx="1831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Set flag to EMPTY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53920" y="4216400"/>
            <a:ext cx="37592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43699" y="4612640"/>
            <a:ext cx="36115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Initializes every field to default value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to 0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String to “”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fig_15_18.jpg"/>
          <p:cNvPicPr>
            <a:picLocks noGrp="1" noChangeAspect="1"/>
          </p:cNvPicPr>
          <p:nvPr>
            <p:ph idx="4294967295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263014"/>
            <a:ext cx="7762240" cy="381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843280" y="2956560"/>
            <a:ext cx="2082800" cy="101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74201" y="2871500"/>
            <a:ext cx="203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Transaction.append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53849" y="3508494"/>
            <a:ext cx="1842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Insert new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record in a file</a:t>
            </a:r>
            <a:endParaRPr lang="en-US" dirty="0"/>
          </a:p>
        </p:txBody>
      </p:sp>
      <p:pic>
        <p:nvPicPr>
          <p:cNvPr id="4" name="Picture 1" descr="fig_15_19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" y="2361056"/>
            <a:ext cx="6540430" cy="422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28540" y="5398254"/>
            <a:ext cx="1923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Record </a:t>
            </a:r>
            <a:r>
              <a:rPr lang="en-US" dirty="0" err="1" smtClean="0">
                <a:solidFill>
                  <a:srgbClr val="00B050"/>
                </a:solidFill>
              </a:rPr>
              <a:t>indentifier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13795" y="2361056"/>
            <a:ext cx="2180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RecordFile</a:t>
            </a:r>
            <a:r>
              <a:rPr lang="en-US" dirty="0" smtClean="0">
                <a:solidFill>
                  <a:srgbClr val="00B050"/>
                </a:solidFill>
              </a:rPr>
              <a:t> hide block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Information for the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_15_20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" y="606743"/>
            <a:ext cx="6921612" cy="604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84666" y="1598414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 file junk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6202" y="1413748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One filed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34986" y="2299454"/>
            <a:ext cx="2765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Insert 10,000 random value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22814" y="3598902"/>
            <a:ext cx="1951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 all the record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15786" y="4473138"/>
            <a:ext cx="5053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Delete the record  whose field value is less than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Record Files</a:t>
            </a:r>
            <a:endParaRPr lang="en-US" dirty="0"/>
          </a:p>
        </p:txBody>
      </p:sp>
      <p:pic>
        <p:nvPicPr>
          <p:cNvPr id="4" name="Picture 1" descr="fig_15_21a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84" y="1737361"/>
            <a:ext cx="4698476" cy="712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32400" y="2149455"/>
            <a:ext cx="4026423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 smtClean="0">
                <a:solidFill>
                  <a:srgbClr val="00B050"/>
                </a:solidFill>
              </a:rPr>
              <a:t>ext()                                              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Move to next record in the current </a:t>
            </a:r>
          </a:p>
          <a:p>
            <a:r>
              <a:rPr lang="en-US" dirty="0" smtClean="0"/>
              <a:t>record page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If there is no more record in that </a:t>
            </a:r>
          </a:p>
          <a:p>
            <a:r>
              <a:rPr lang="en-US" dirty="0" smtClean="0"/>
              <a:t>page, then move to the next block of the</a:t>
            </a:r>
          </a:p>
          <a:p>
            <a:r>
              <a:rPr lang="en-US" dirty="0" smtClean="0"/>
              <a:t> file and get its next record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Continue </a:t>
            </a:r>
            <a:r>
              <a:rPr lang="en-US" dirty="0" err="1" smtClean="0"/>
              <a:t>untuil</a:t>
            </a:r>
            <a:r>
              <a:rPr lang="en-US" dirty="0" smtClean="0"/>
              <a:t> either a next record is</a:t>
            </a:r>
          </a:p>
          <a:p>
            <a:r>
              <a:rPr lang="en-US" dirty="0" smtClean="0"/>
              <a:t> found, or the end of the file is </a:t>
            </a:r>
          </a:p>
          <a:p>
            <a:r>
              <a:rPr lang="en-US" dirty="0" smtClean="0"/>
              <a:t>encountered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04720" y="2570480"/>
            <a:ext cx="3403600" cy="2956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fig_15_21b.jpg"/>
          <p:cNvPicPr>
            <a:picLocks noGrp="1" noChangeAspect="1"/>
          </p:cNvPicPr>
          <p:nvPr>
            <p:ph idx="4294967295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" y="535304"/>
            <a:ext cx="5564932" cy="847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35170" y="2360414"/>
            <a:ext cx="45171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Insert a new record beginning at current block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If blocks all full, then append a new block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And insert the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fig_15_22.jpg"/>
          <p:cNvPicPr>
            <a:picLocks noGrp="1" noChangeAspect="1"/>
          </p:cNvPicPr>
          <p:nvPr>
            <p:ph idx="4294967295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" y="431164"/>
            <a:ext cx="6614914" cy="558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15838" y="724654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Block number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15838" y="979726"/>
            <a:ext cx="1065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Record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9940" y="2433629"/>
            <a:ext cx="23663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 smtClean="0"/>
              <a:t>Q&amp;A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038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15.1 The </a:t>
            </a:r>
            <a:r>
              <a:rPr lang="en-US" dirty="0"/>
              <a:t>Record </a:t>
            </a: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record manager </a:t>
            </a:r>
            <a:r>
              <a:rPr lang="en-US" sz="2400" dirty="0" smtClean="0"/>
              <a:t>is the portion of the database system that is responsible for </a:t>
            </a:r>
            <a:r>
              <a:rPr lang="en-US" sz="2400" u="sng" dirty="0" smtClean="0"/>
              <a:t>storing records in a file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Spanned vs. </a:t>
            </a:r>
            <a:r>
              <a:rPr lang="en-US" sz="2400" dirty="0" err="1" smtClean="0"/>
              <a:t>Unspanned</a:t>
            </a:r>
            <a:r>
              <a:rPr lang="en-US" sz="2400" dirty="0" smtClean="0"/>
              <a:t> Records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H</a:t>
            </a:r>
            <a:r>
              <a:rPr lang="en-US" altLang="zh-CN" sz="2400" dirty="0" smtClean="0"/>
              <a:t>omogeneous vs. </a:t>
            </a:r>
            <a:r>
              <a:rPr lang="en-US" altLang="zh-CN" sz="2400" dirty="0" err="1" smtClean="0"/>
              <a:t>Nonhomogenous</a:t>
            </a:r>
            <a:r>
              <a:rPr lang="en-US" altLang="zh-CN" sz="2400" dirty="0" smtClean="0"/>
              <a:t>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Fixed-Length vs. Variable-Length Fields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0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107680" cy="1450757"/>
          </a:xfrm>
        </p:spPr>
        <p:txBody>
          <a:bodyPr/>
          <a:lstStyle/>
          <a:p>
            <a:r>
              <a:rPr lang="en-US" dirty="0" smtClean="0"/>
              <a:t>Spanned vs. </a:t>
            </a:r>
            <a:r>
              <a:rPr lang="en-US" dirty="0" err="1" smtClean="0"/>
              <a:t>Unspanned</a:t>
            </a:r>
            <a:r>
              <a:rPr lang="en-US" dirty="0" smtClean="0"/>
              <a:t> Records</a:t>
            </a:r>
            <a:endParaRPr lang="en-US" dirty="0"/>
          </a:p>
        </p:txBody>
      </p:sp>
      <p:pic>
        <p:nvPicPr>
          <p:cNvPr id="4" name="Picture 1" descr="fig_15_01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445" y="2968168"/>
            <a:ext cx="6083195" cy="316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1736" y="1870131"/>
            <a:ext cx="5146024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There are four 300 bytes records: R1, R2, R3, R4</a:t>
            </a:r>
          </a:p>
          <a:p>
            <a:r>
              <a:rPr lang="en-US" sz="2000" dirty="0" smtClean="0"/>
              <a:t>Block size: 1000 bytes 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Option 1:</a:t>
            </a:r>
          </a:p>
          <a:p>
            <a:r>
              <a:rPr lang="en-US" sz="2000" dirty="0" smtClean="0"/>
              <a:t>Use span block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Option 2:</a:t>
            </a:r>
          </a:p>
          <a:p>
            <a:r>
              <a:rPr lang="en-US" sz="2000" dirty="0" smtClean="0"/>
              <a:t>Create new block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5354320" y="3352800"/>
            <a:ext cx="396240" cy="33528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131560" y="3352800"/>
            <a:ext cx="452120" cy="33528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131560" y="4704080"/>
            <a:ext cx="640080" cy="325120"/>
          </a:xfrm>
          <a:prstGeom prst="roundRect">
            <a:avLst>
              <a:gd name="adj" fmla="val 13105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477760" y="4531360"/>
            <a:ext cx="181360" cy="3104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37384" y="4265700"/>
            <a:ext cx="787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waste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Homogeneous vs. Nonhomogeneous Files</a:t>
            </a:r>
            <a:endParaRPr lang="en-US" dirty="0"/>
          </a:p>
        </p:txBody>
      </p:sp>
      <p:pic>
        <p:nvPicPr>
          <p:cNvPr id="4" name="Picture 1" descr="fig_15_02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9" y="4602480"/>
            <a:ext cx="7521251" cy="154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5509" y="2025134"/>
            <a:ext cx="83779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 file is </a:t>
            </a:r>
            <a:r>
              <a:rPr lang="en-US" sz="2000" i="1" dirty="0" smtClean="0"/>
              <a:t>homogeneous</a:t>
            </a:r>
            <a:r>
              <a:rPr lang="en-US" sz="2000" dirty="0" smtClean="0"/>
              <a:t> if all of its records come from the same table</a:t>
            </a:r>
          </a:p>
          <a:p>
            <a:endParaRPr lang="en-US" sz="2000" dirty="0"/>
          </a:p>
          <a:p>
            <a:r>
              <a:rPr lang="en-US" sz="2000" dirty="0" smtClean="0"/>
              <a:t>Homogeneous: easy to SQL, multi-table less efficiency, repeat search</a:t>
            </a:r>
          </a:p>
          <a:p>
            <a:r>
              <a:rPr lang="en-US" sz="2000" dirty="0" smtClean="0"/>
              <a:t>Nonhomogeneous: improve efficiency by join table, single-table </a:t>
            </a:r>
            <a:r>
              <a:rPr lang="en-US" sz="2000" dirty="0"/>
              <a:t>less efficiency</a:t>
            </a:r>
            <a:r>
              <a:rPr lang="en-US" sz="2000" dirty="0" smtClean="0"/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45920" y="4216400"/>
            <a:ext cx="20320" cy="8432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12720" y="4216400"/>
            <a:ext cx="919417" cy="8432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32137" y="4216400"/>
            <a:ext cx="335343" cy="8432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337" y="3847068"/>
            <a:ext cx="49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table               Student table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Fixed-Length vs. Variable-Length Fields</a:t>
            </a:r>
            <a:endParaRPr lang="en-US" dirty="0"/>
          </a:p>
        </p:txBody>
      </p:sp>
      <p:pic>
        <p:nvPicPr>
          <p:cNvPr id="4" name="Picture 1" descr="fig_15_03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488" y="2555547"/>
            <a:ext cx="7145488" cy="371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2960" y="1837501"/>
            <a:ext cx="79260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i="1" dirty="0" smtClean="0"/>
              <a:t>fixed-length</a:t>
            </a:r>
            <a:r>
              <a:rPr lang="en-US" sz="2000" dirty="0" smtClean="0"/>
              <a:t> field representation uses the same number of bytes to hold </a:t>
            </a:r>
          </a:p>
          <a:p>
            <a:r>
              <a:rPr lang="en-US" sz="2000" dirty="0" smtClean="0"/>
              <a:t>each value of the field.          COURSE(</a:t>
            </a:r>
            <a:r>
              <a:rPr lang="en-US" sz="2000" dirty="0" err="1" smtClean="0"/>
              <a:t>course_id</a:t>
            </a:r>
            <a:r>
              <a:rPr lang="en-US" sz="2000" dirty="0"/>
              <a:t>, title , </a:t>
            </a:r>
            <a:r>
              <a:rPr lang="en-US" sz="2000" dirty="0" err="1" smtClean="0"/>
              <a:t>department_id</a:t>
            </a:r>
            <a:r>
              <a:rPr lang="en-US" sz="2000" dirty="0" smtClean="0"/>
              <a:t> 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2668498"/>
            <a:ext cx="1657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Variable-Length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-54082" y="4104676"/>
            <a:ext cx="138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Fixed-Length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13840" y="2853164"/>
            <a:ext cx="528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339328" y="4013200"/>
            <a:ext cx="580912" cy="276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39328" y="4292626"/>
            <a:ext cx="438672" cy="624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83840" y="3810000"/>
            <a:ext cx="406400" cy="4793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02663" y="3810000"/>
            <a:ext cx="667929" cy="580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506720" y="3810000"/>
            <a:ext cx="518547" cy="5144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Field in Records</a:t>
            </a:r>
            <a:endParaRPr lang="en-US" dirty="0"/>
          </a:p>
        </p:txBody>
      </p:sp>
      <p:pic>
        <p:nvPicPr>
          <p:cNvPr id="4" name="Picture 1" descr="fig_15_04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48" y="3587630"/>
            <a:ext cx="6442011" cy="276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2961" y="1893054"/>
            <a:ext cx="8209279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record manager pads fields so that each field is aligned on an appropriate </a:t>
            </a:r>
          </a:p>
          <a:p>
            <a:r>
              <a:rPr lang="en-US" sz="2000" dirty="0" smtClean="0"/>
              <a:t>byte boundary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Create table T (A </a:t>
            </a:r>
            <a:r>
              <a:rPr lang="en-US" dirty="0" err="1" smtClean="0"/>
              <a:t>smallint</a:t>
            </a:r>
            <a:r>
              <a:rPr lang="en-US" dirty="0" smtClean="0"/>
              <a:t>,    B double precision,   C </a:t>
            </a:r>
            <a:r>
              <a:rPr lang="en-US" dirty="0" err="1" smtClean="0"/>
              <a:t>smallint</a:t>
            </a:r>
            <a:r>
              <a:rPr lang="en-US" dirty="0" smtClean="0"/>
              <a:t>,       D </a:t>
            </a:r>
            <a:r>
              <a:rPr lang="en-US" dirty="0" err="1" smtClean="0"/>
              <a:t>int</a:t>
            </a:r>
            <a:r>
              <a:rPr lang="en-US" dirty="0" smtClean="0"/>
              <a:t>,       E </a:t>
            </a:r>
            <a:r>
              <a:rPr lang="en-US" dirty="0" err="1" smtClean="0"/>
              <a:t>int</a:t>
            </a:r>
            <a:r>
              <a:rPr lang="en-US" dirty="0" smtClean="0"/>
              <a:t> 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2-bytes       8-bytes                         2-bytes         4-bytes    </a:t>
            </a:r>
            <a:r>
              <a:rPr lang="en-US" dirty="0" err="1" smtClean="0"/>
              <a:t>4-bytes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15.2 Implementing a File of </a:t>
            </a:r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 straightforward 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Implementing Variable-Length Fields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Implementing Spanned Records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8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483600" cy="145075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/>
              <a:t>straightforward implementation</a:t>
            </a:r>
            <a:endParaRPr lang="en-US" dirty="0"/>
          </a:p>
        </p:txBody>
      </p:sp>
      <p:pic>
        <p:nvPicPr>
          <p:cNvPr id="4" name="Picture 1" descr="fig_15_05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82" y="2515845"/>
            <a:ext cx="7304838" cy="180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2960" y="1926548"/>
            <a:ext cx="7853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i="1" dirty="0" smtClean="0"/>
              <a:t>record page </a:t>
            </a:r>
            <a:r>
              <a:rPr lang="en-US" sz="2000" dirty="0" smtClean="0"/>
              <a:t>is a block that is structured as an array of fix-length records. </a:t>
            </a:r>
            <a:endParaRPr lang="en-US" sz="2000" dirty="0"/>
          </a:p>
        </p:txBody>
      </p:sp>
      <p:pic>
        <p:nvPicPr>
          <p:cNvPr id="6" name="Picture 1" descr="fig_15_06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48" y="4512415"/>
            <a:ext cx="6386575" cy="234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950720" y="3373120"/>
            <a:ext cx="1524000" cy="1320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42640" y="4693920"/>
            <a:ext cx="386080" cy="294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3223</TotalTime>
  <Words>645</Words>
  <Application>Microsoft Office PowerPoint</Application>
  <PresentationFormat>On-screen Show (4:3)</PresentationFormat>
  <Paragraphs>136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宋体</vt:lpstr>
      <vt:lpstr>Calibri</vt:lpstr>
      <vt:lpstr>Calibri Light</vt:lpstr>
      <vt:lpstr>Times New Roman</vt:lpstr>
      <vt:lpstr>Wingdings</vt:lpstr>
      <vt:lpstr>Retrospect</vt:lpstr>
      <vt:lpstr>Chapter 15.  Record Management</vt:lpstr>
      <vt:lpstr>Outline</vt:lpstr>
      <vt:lpstr>15.1 The Record Manager</vt:lpstr>
      <vt:lpstr>Spanned vs. Unspanned Records</vt:lpstr>
      <vt:lpstr>Homogeneous vs. Nonhomogeneous Files</vt:lpstr>
      <vt:lpstr>Fixed-Length vs. Variable-Length Fields</vt:lpstr>
      <vt:lpstr>Placing Field in Records</vt:lpstr>
      <vt:lpstr>15.2 Implementing a File of Records</vt:lpstr>
      <vt:lpstr>A straightforward implementation</vt:lpstr>
      <vt:lpstr>Implementing Variable-Length Fields</vt:lpstr>
      <vt:lpstr>Implementing Variable-Length Fields</vt:lpstr>
      <vt:lpstr>Implementing Spanned Records</vt:lpstr>
      <vt:lpstr>15.3 The SmpleDB Record Manager</vt:lpstr>
      <vt:lpstr>PowerPoint Presentation</vt:lpstr>
      <vt:lpstr>Implementing Schema and TableInfo</vt:lpstr>
      <vt:lpstr>PowerPoint Presentation</vt:lpstr>
      <vt:lpstr>Managing record in a page</vt:lpstr>
      <vt:lpstr>PowerPoint Presentation</vt:lpstr>
      <vt:lpstr>Implementing Record Pages</vt:lpstr>
      <vt:lpstr>PowerPoint Presentation</vt:lpstr>
      <vt:lpstr>Formatting Record Pages</vt:lpstr>
      <vt:lpstr>PowerPoint Presentation</vt:lpstr>
      <vt:lpstr>Managing record in a file</vt:lpstr>
      <vt:lpstr>PowerPoint Presentation</vt:lpstr>
      <vt:lpstr>Implementing Record Files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</dc:creator>
  <cp:lastModifiedBy>guan</cp:lastModifiedBy>
  <cp:revision>868</cp:revision>
  <cp:lastPrinted>2015-02-05T04:19:23Z</cp:lastPrinted>
  <dcterms:created xsi:type="dcterms:W3CDTF">2015-01-27T06:32:43Z</dcterms:created>
  <dcterms:modified xsi:type="dcterms:W3CDTF">2015-03-30T14:54:15Z</dcterms:modified>
</cp:coreProperties>
</file>