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1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C291-1CFE-46C7-BFC9-15F909C2507F}" type="datetimeFigureOut">
              <a:rPr lang="ko-KR" altLang="en-US" smtClean="0"/>
              <a:t>2015-04-06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6E94-09A7-4C08-95AB-BACC255AC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03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4DB1D-96B8-4C50-A2DD-DB03C7C4DD50}" type="datetimeFigureOut">
              <a:rPr lang="ko-KR" altLang="en-US" smtClean="0"/>
              <a:t>2015-04-06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6AA4-2978-4029-A12B-7439D6847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7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6AA4-2978-4029-A12B-7439D68473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5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6AA4-2978-4029-A12B-7439D68473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2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 descr="Granite"/>
          <p:cNvSpPr>
            <a:spLocks noChangeArrowheads="1"/>
          </p:cNvSpPr>
          <p:nvPr/>
        </p:nvSpPr>
        <p:spPr bwMode="auto">
          <a:xfrm>
            <a:off x="609600" y="2895600"/>
            <a:ext cx="7620000" cy="762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ko-KR" altLang="ko-KR" sz="1800">
              <a:solidFill>
                <a:srgbClr val="3366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1" y="1066800"/>
            <a:ext cx="7721600" cy="1600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861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711202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2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24840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ko-KR"/>
              <a:t>slide </a:t>
            </a:r>
            <a:fld id="{60D106C9-F258-4726-AC98-46A2C08F07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602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66FF"/>
                </a:solidFill>
              </a:rPr>
              <a:t>slide </a:t>
            </a:r>
            <a:fld id="{311AB3EC-9FA0-41A3-9DBF-4C57EC75115D}" type="slidenum">
              <a:rPr lang="en-US" altLang="ko-KR">
                <a:solidFill>
                  <a:srgbClr val="3366FF"/>
                </a:solidFill>
              </a:rPr>
              <a:pPr/>
              <a:t>‹#›</a:t>
            </a:fld>
            <a:endParaRPr lang="en-US" altLang="ko-KR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7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66FF"/>
                </a:solidFill>
              </a:rPr>
              <a:t>slide </a:t>
            </a:r>
            <a:fld id="{B38A26D4-B7AB-4DF0-A512-DDD1B32AD5D5}" type="slidenum">
              <a:rPr lang="en-US" altLang="ko-KR">
                <a:solidFill>
                  <a:srgbClr val="3366FF"/>
                </a:solidFill>
              </a:rPr>
              <a:pPr/>
              <a:t>‹#›</a:t>
            </a:fld>
            <a:endParaRPr lang="en-US" altLang="ko-KR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2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216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endParaRPr lang="en-US" altLang="zh-CN">
              <a:solidFill>
                <a:srgbClr val="3366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endParaRPr lang="en-US" altLang="zh-CN">
              <a:solidFill>
                <a:srgbClr val="3366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endParaRPr lang="zh-CN" alt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6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6"/>
            <a:ext cx="8229600" cy="45307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endParaRPr lang="en-US" altLang="zh-CN">
              <a:solidFill>
                <a:srgbClr val="3366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endParaRPr lang="en-US" altLang="zh-CN">
              <a:solidFill>
                <a:srgbClr val="3366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fld id="{4719B670-FED8-4183-A552-82F6CFFDAF88}" type="slidenum">
              <a:rPr lang="en-US" altLang="zh-CN">
                <a:solidFill>
                  <a:srgbClr val="3366FF"/>
                </a:solidFill>
              </a:rPr>
              <a:pPr/>
              <a:t>‹#›</a:t>
            </a:fld>
            <a:endParaRPr lang="en-US" altLang="zh-CN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28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slide </a:t>
            </a:r>
            <a:fld id="{69D69161-64B3-41A8-8212-EBCA5A2AE6B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604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1" indent="0">
              <a:buNone/>
              <a:defRPr sz="1351"/>
            </a:lvl2pPr>
            <a:lvl3pPr marL="685783" indent="0">
              <a:buNone/>
              <a:defRPr sz="1200"/>
            </a:lvl3pPr>
            <a:lvl4pPr marL="1028674" indent="0">
              <a:buNone/>
              <a:defRPr sz="1051"/>
            </a:lvl4pPr>
            <a:lvl5pPr marL="1371566" indent="0">
              <a:buNone/>
              <a:defRPr sz="1051"/>
            </a:lvl5pPr>
            <a:lvl6pPr marL="1714457" indent="0">
              <a:buNone/>
              <a:defRPr sz="1051"/>
            </a:lvl6pPr>
            <a:lvl7pPr marL="2057349" indent="0">
              <a:buNone/>
              <a:defRPr sz="1051"/>
            </a:lvl7pPr>
            <a:lvl8pPr marL="2400240" indent="0">
              <a:buNone/>
              <a:defRPr sz="1051"/>
            </a:lvl8pPr>
            <a:lvl9pPr marL="2743131" indent="0">
              <a:buNone/>
              <a:defRPr sz="105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66FF"/>
                </a:solidFill>
              </a:rPr>
              <a:t>slide </a:t>
            </a:r>
            <a:fld id="{6103CE5D-9C76-47A5-ACFB-ACEA34BC2EA6}" type="slidenum">
              <a:rPr lang="en-US" altLang="ko-KR">
                <a:solidFill>
                  <a:srgbClr val="3366FF"/>
                </a:solidFill>
              </a:rPr>
              <a:pPr/>
              <a:t>‹#›</a:t>
            </a:fld>
            <a:endParaRPr lang="en-US" altLang="ko-KR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0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2" y="1600200"/>
            <a:ext cx="4013200" cy="44577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slide </a:t>
            </a:r>
            <a:fld id="{0C4FB8A1-3FBE-4E37-9B38-059FCA6A808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07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slide </a:t>
            </a:r>
            <a:fld id="{D8E15E87-A9E6-4A54-94C9-A4656195A6F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601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66FF"/>
                </a:solidFill>
              </a:rPr>
              <a:t>slide </a:t>
            </a:r>
            <a:fld id="{9D06085D-8834-427B-91FF-0ED4AC28A529}" type="slidenum">
              <a:rPr lang="en-US" altLang="ko-KR">
                <a:solidFill>
                  <a:srgbClr val="3366FF"/>
                </a:solidFill>
              </a:rPr>
              <a:pPr/>
              <a:t>‹#›</a:t>
            </a:fld>
            <a:endParaRPr lang="en-US" altLang="ko-KR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0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66FF"/>
                </a:solidFill>
              </a:rPr>
              <a:t>slide </a:t>
            </a:r>
            <a:fld id="{9607DC25-4EEB-416E-B439-4457BB164B14}" type="slidenum">
              <a:rPr lang="en-US" altLang="ko-KR">
                <a:solidFill>
                  <a:srgbClr val="3366FF"/>
                </a:solidFill>
              </a:rPr>
              <a:pPr/>
              <a:t>‹#›</a:t>
            </a:fld>
            <a:endParaRPr lang="en-US" altLang="ko-KR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5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66FF"/>
                </a:solidFill>
              </a:rPr>
              <a:t>slide </a:t>
            </a:r>
            <a:fld id="{B22F9AEE-F0E0-49F1-AFE8-23B912D4E377}" type="slidenum">
              <a:rPr lang="en-US" altLang="ko-KR">
                <a:solidFill>
                  <a:srgbClr val="3366FF"/>
                </a:solidFill>
              </a:rPr>
              <a:pPr/>
              <a:t>‹#›</a:t>
            </a:fld>
            <a:endParaRPr lang="en-US" altLang="ko-KR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7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66FF"/>
                </a:solidFill>
              </a:rPr>
              <a:t>slide </a:t>
            </a:r>
            <a:fld id="{FE993124-46C4-4117-9095-7E58844F7F27}" type="slidenum">
              <a:rPr lang="en-US" altLang="ko-KR">
                <a:solidFill>
                  <a:srgbClr val="3366FF"/>
                </a:solidFill>
              </a:rPr>
              <a:pPr/>
              <a:t>‹#›</a:t>
            </a:fld>
            <a:endParaRPr lang="en-US" altLang="ko-KR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178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sz="1051">
                <a:latin typeface="Arial" panose="020B0604020202020204" pitchFamily="34" charset="0"/>
              </a:defRPr>
            </a:lvl1pPr>
          </a:lstStyle>
          <a:p>
            <a:pPr eaLnBrk="0" fontAlgn="base" latinLnBrk="0" hangingPunct="0">
              <a:spcAft>
                <a:spcPct val="0"/>
              </a:spcAft>
            </a:pPr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sz="1051">
                <a:latin typeface="Arial" panose="020B0604020202020204" pitchFamily="34" charset="0"/>
              </a:defRPr>
            </a:lvl1pPr>
          </a:lstStyle>
          <a:p>
            <a:pPr eaLnBrk="0" fontAlgn="base" latinLnBrk="0" hangingPunct="0">
              <a:spcAft>
                <a:spcPct val="0"/>
              </a:spcAft>
            </a:pPr>
            <a:endParaRPr lang="ko-KR" altLang="ko-KR">
              <a:solidFill>
                <a:srgbClr val="3366FF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sz="9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 eaLnBrk="0" fontAlgn="base" latinLnBrk="0" hangingPunct="0">
              <a:spcAft>
                <a:spcPct val="0"/>
              </a:spcAft>
            </a:pPr>
            <a:r>
              <a:rPr lang="en-US" altLang="ko-KR">
                <a:solidFill>
                  <a:srgbClr val="3366FF"/>
                </a:solidFill>
              </a:rPr>
              <a:t>slide </a:t>
            </a:r>
            <a:fld id="{15009540-76B3-49CA-A51D-B2D1BD8EF508}" type="slidenum">
              <a:rPr lang="en-US" altLang="ko-KR">
                <a:solidFill>
                  <a:srgbClr val="3366FF"/>
                </a:solidFill>
              </a:rPr>
              <a:pPr eaLnBrk="0" fontAlgn="base" latinLnBrk="0" hangingPunct="0"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3366FF"/>
              </a:solidFill>
            </a:endParaRPr>
          </a:p>
        </p:txBody>
      </p:sp>
      <p:sp>
        <p:nvSpPr>
          <p:cNvPr id="2062" name="AutoShape 14" descr="Granite"/>
          <p:cNvSpPr>
            <a:spLocks noChangeArrowheads="1"/>
          </p:cNvSpPr>
          <p:nvPr/>
        </p:nvSpPr>
        <p:spPr bwMode="auto">
          <a:xfrm>
            <a:off x="533400" y="1295400"/>
            <a:ext cx="7620000" cy="76200"/>
          </a:xfrm>
          <a:prstGeom prst="roundRect">
            <a:avLst>
              <a:gd name="adj" fmla="val 16667"/>
            </a:avLst>
          </a:prstGeom>
          <a:blipFill dpi="0" rotWithShape="0">
            <a:blip r:embed="rId15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Char char="•"/>
            </a:pPr>
            <a:endParaRPr lang="ko-KR" altLang="ko-KR" sz="180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8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ahoma" pitchFamily="34" charset="0"/>
        </a:defRPr>
      </a:lvl5pPr>
      <a:lvl6pPr marL="342891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ahoma" pitchFamily="34" charset="0"/>
        </a:defRPr>
      </a:lvl6pPr>
      <a:lvl7pPr marL="685783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ahoma" pitchFamily="34" charset="0"/>
        </a:defRPr>
      </a:lvl7pPr>
      <a:lvl8pPr marL="1028674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ahoma" pitchFamily="34" charset="0"/>
        </a:defRPr>
      </a:lvl8pPr>
      <a:lvl9pPr marL="1371566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Tahoma" pitchFamily="34" charset="0"/>
        </a:defRPr>
      </a:lvl9pPr>
    </p:titleStyle>
    <p:bodyStyle>
      <a:lvl1pPr marL="257168" indent="-25716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u"/>
        <a:defRPr kumimoji="1" sz="21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800">
          <a:solidFill>
            <a:schemeClr val="tx1"/>
          </a:solidFill>
          <a:latin typeface="+mn-lt"/>
        </a:defRPr>
      </a:lvl2pPr>
      <a:lvl3pPr marL="857229" indent="-171446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accent2"/>
          </a:solidFill>
          <a:latin typeface="+mn-lt"/>
        </a:defRPr>
      </a:lvl3pPr>
      <a:lvl4pPr marL="1200121" indent="-171446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accent2"/>
          </a:solidFill>
          <a:latin typeface="+mn-lt"/>
        </a:defRPr>
      </a:lvl4pPr>
      <a:lvl5pPr marL="1543012" indent="-171446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accent2"/>
          </a:solidFill>
          <a:latin typeface="+mn-lt"/>
        </a:defRPr>
      </a:lvl5pPr>
      <a:lvl6pPr marL="1885904" indent="-171446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accent2"/>
          </a:solidFill>
          <a:latin typeface="+mn-lt"/>
        </a:defRPr>
      </a:lvl6pPr>
      <a:lvl7pPr marL="2228795" indent="-171446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accent2"/>
          </a:solidFill>
          <a:latin typeface="+mn-lt"/>
        </a:defRPr>
      </a:lvl7pPr>
      <a:lvl8pPr marL="2571686" indent="-171446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accent2"/>
          </a:solidFill>
          <a:latin typeface="+mn-lt"/>
        </a:defRPr>
      </a:lvl8pPr>
      <a:lvl9pPr marL="2914578" indent="-171446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Query Processing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04806" y="4743450"/>
            <a:ext cx="2149929" cy="514350"/>
          </a:xfrm>
        </p:spPr>
        <p:txBody>
          <a:bodyPr/>
          <a:lstStyle/>
          <a:p>
            <a:r>
              <a:rPr lang="en-US" altLang="ko-KR" sz="2400" dirty="0" smtClean="0"/>
              <a:t>Jae Woo Joo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slide </a:t>
            </a:r>
            <a:fld id="{60D106C9-F258-4726-AC98-46A2C08F079D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61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that implement </a:t>
            </a:r>
            <a:r>
              <a:rPr lang="en-US" altLang="ko-KR" i="1" dirty="0" err="1" smtClean="0"/>
              <a:t>UpdateScan</a:t>
            </a:r>
            <a:endParaRPr lang="en-US" altLang="ko-KR" i="1" dirty="0" smtClean="0"/>
          </a:p>
          <a:p>
            <a:pPr lvl="1"/>
            <a:r>
              <a:rPr lang="en-US" altLang="ko-KR" i="1" dirty="0" err="1" smtClean="0"/>
              <a:t>TableScan</a:t>
            </a:r>
            <a:r>
              <a:rPr lang="en-US" altLang="ko-KR" dirty="0" smtClean="0"/>
              <a:t> and </a:t>
            </a:r>
            <a:r>
              <a:rPr lang="en-US" altLang="ko-KR" i="1" dirty="0" err="1" smtClean="0"/>
              <a:t>SelectScan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1" y="2407026"/>
            <a:ext cx="4991259" cy="38413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857250" y="4629150"/>
            <a:ext cx="3526971" cy="1714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>
            <a:off x="4384221" y="4714875"/>
            <a:ext cx="151039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920872" y="4347482"/>
            <a:ext cx="300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Must be declared as an update scan -&gt; </a:t>
            </a:r>
            <a:r>
              <a:rPr lang="en-US" altLang="ko-KR" i="1" dirty="0" err="1" smtClean="0"/>
              <a:t>setString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779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Update Scans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Implementing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Pipelined Query Processing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The Cost of a Scan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Table Scans</a:t>
            </a:r>
          </a:p>
          <a:p>
            <a:pPr lvl="1"/>
            <a:r>
              <a:rPr lang="en-US" altLang="ko-KR" dirty="0" smtClean="0"/>
              <a:t>Table scans are updatable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pic>
        <p:nvPicPr>
          <p:cNvPr id="5" name="Picture 1" descr="fig_17_08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840014"/>
            <a:ext cx="476567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4546601" y="4506686"/>
            <a:ext cx="3111499" cy="1306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 flipV="1">
            <a:off x="3706586" y="4572000"/>
            <a:ext cx="84001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9363" y="4175650"/>
            <a:ext cx="324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Creates the appropriate constant based on the type of the field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Table Scans</a:t>
            </a:r>
          </a:p>
          <a:p>
            <a:pPr lvl="1"/>
            <a:r>
              <a:rPr lang="en-US" altLang="ko-KR" dirty="0" smtClean="0"/>
              <a:t>Table scans are updatable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pic>
        <p:nvPicPr>
          <p:cNvPr id="5" name="Picture 1" descr="fig_17_08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79" y="922337"/>
            <a:ext cx="4167414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4947557" y="2179864"/>
            <a:ext cx="3477986" cy="138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4090307" y="2249260"/>
            <a:ext cx="857250" cy="16777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4947557" y="1377044"/>
            <a:ext cx="2914650" cy="1653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 bwMode="auto">
          <a:xfrm flipH="1">
            <a:off x="4000500" y="1459708"/>
            <a:ext cx="947057" cy="11855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64771" y="2460563"/>
            <a:ext cx="283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Checks the table’s schema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5850" y="3505592"/>
            <a:ext cx="30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Extracts the value from the constant and sends it to the record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200"/>
            <a:ext cx="3902528" cy="4457700"/>
          </a:xfrm>
        </p:spPr>
        <p:txBody>
          <a:bodyPr/>
          <a:lstStyle/>
          <a:p>
            <a:r>
              <a:rPr lang="en-US" altLang="ko-KR" dirty="0" smtClean="0"/>
              <a:t>Select Scans</a:t>
            </a:r>
          </a:p>
          <a:p>
            <a:pPr lvl="1"/>
            <a:r>
              <a:rPr lang="en-US" altLang="ko-KR" dirty="0" smtClean="0"/>
              <a:t>The current record of the scan is the same as the current record of its underlying scan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Select scans are updatable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pic>
        <p:nvPicPr>
          <p:cNvPr id="5" name="Picture 1" descr="fig_17_09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785" y="848178"/>
            <a:ext cx="452120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4743450" y="3135086"/>
            <a:ext cx="1779814" cy="1714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3829050" y="3220811"/>
            <a:ext cx="914400" cy="10491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15257" y="4085255"/>
            <a:ext cx="33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Establish a new current record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4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Scans</a:t>
            </a:r>
          </a:p>
          <a:p>
            <a:pPr lvl="1"/>
            <a:r>
              <a:rPr lang="en-US" altLang="ko-KR" dirty="0" smtClean="0"/>
              <a:t>Select scans are updatable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pic>
        <p:nvPicPr>
          <p:cNvPr id="5" name="Picture 1" descr="fig_17_09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329" y="791028"/>
            <a:ext cx="4342266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2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200"/>
            <a:ext cx="3536829" cy="4457700"/>
          </a:xfrm>
        </p:spPr>
        <p:txBody>
          <a:bodyPr/>
          <a:lstStyle/>
          <a:p>
            <a:r>
              <a:rPr lang="en-US" altLang="ko-KR" dirty="0" smtClean="0"/>
              <a:t>Project Scans</a:t>
            </a:r>
          </a:p>
          <a:p>
            <a:pPr lvl="1"/>
            <a:r>
              <a:rPr lang="en-US" altLang="ko-KR" dirty="0" smtClean="0"/>
              <a:t>Projections are updatable</a:t>
            </a:r>
          </a:p>
          <a:p>
            <a:pPr lvl="1"/>
            <a:r>
              <a:rPr lang="en-US" altLang="ko-KR" dirty="0" smtClean="0"/>
              <a:t>Does not implement </a:t>
            </a:r>
            <a:r>
              <a:rPr lang="en-US" altLang="ko-KR" i="1" dirty="0" err="1" smtClean="0"/>
              <a:t>UpdateScan</a:t>
            </a:r>
            <a:endParaRPr lang="en-US" altLang="ko-KR" i="1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15" y="685800"/>
            <a:ext cx="4898177" cy="55423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4408098" y="4304581"/>
            <a:ext cx="3269411" cy="1466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25351" y="5382883"/>
            <a:ext cx="2881223" cy="1811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>
            <a:off x="3631721" y="4390845"/>
            <a:ext cx="776377" cy="1811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endCxn id="13" idx="3"/>
          </p:cNvCxnSpPr>
          <p:nvPr/>
        </p:nvCxnSpPr>
        <p:spPr bwMode="auto">
          <a:xfrm flipH="1" flipV="1">
            <a:off x="3631721" y="4550586"/>
            <a:ext cx="776378" cy="9444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85004" y="4088921"/>
            <a:ext cx="284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checks whether the specified field name is in the field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3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200"/>
            <a:ext cx="3780063" cy="4457700"/>
          </a:xfrm>
        </p:spPr>
        <p:txBody>
          <a:bodyPr/>
          <a:lstStyle/>
          <a:p>
            <a:r>
              <a:rPr lang="en-US" altLang="ko-KR" dirty="0" smtClean="0"/>
              <a:t>Product Scans</a:t>
            </a:r>
          </a:p>
          <a:p>
            <a:pPr lvl="1"/>
            <a:r>
              <a:rPr lang="en-US" altLang="ko-KR" dirty="0" smtClean="0"/>
              <a:t>Needs to iterate through all possible combinations of records</a:t>
            </a:r>
          </a:p>
          <a:p>
            <a:pPr lvl="1"/>
            <a:r>
              <a:rPr lang="en-US" altLang="ko-KR" dirty="0" smtClean="0"/>
              <a:t>Like having a nested loop with the outer loop </a:t>
            </a:r>
            <a:r>
              <a:rPr lang="en-US" altLang="ko-KR" i="1" dirty="0" smtClean="0"/>
              <a:t>s1</a:t>
            </a:r>
            <a:r>
              <a:rPr lang="en-US" altLang="ko-KR" dirty="0" smtClean="0"/>
              <a:t> and the inner loop </a:t>
            </a:r>
            <a:r>
              <a:rPr lang="en-US" altLang="ko-KR" i="1" dirty="0" smtClean="0"/>
              <a:t>s2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65" y="916966"/>
            <a:ext cx="4496292" cy="556003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4686300" y="1363436"/>
            <a:ext cx="1763486" cy="1551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 bwMode="auto">
          <a:xfrm flipH="1">
            <a:off x="3526971" y="1440997"/>
            <a:ext cx="1159329" cy="31065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42901" y="4441371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 as a nested 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Update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Implementing Scans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Pipelined Query Processing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The Cost of a Scan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97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Pipelined 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Pipelined implementations</a:t>
            </a:r>
          </a:p>
          <a:p>
            <a:pPr lvl="1"/>
            <a:r>
              <a:rPr lang="en-US" altLang="ko-KR" dirty="0" smtClean="0"/>
              <a:t>Generate their output records one at a time</a:t>
            </a:r>
          </a:p>
          <a:p>
            <a:pPr lvl="1"/>
            <a:r>
              <a:rPr lang="en-US" altLang="ko-KR" dirty="0" smtClean="0"/>
              <a:t>Do not save their output records, and intermediate computation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Pipelined</a:t>
            </a:r>
          </a:p>
          <a:p>
            <a:pPr lvl="1"/>
            <a:r>
              <a:rPr lang="en-US" altLang="ko-KR" dirty="0" smtClean="0"/>
              <a:t>Flow of the method calls down the query tree, and the flow of result values back up the 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11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Update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Implementing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Pipelined Query Processing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The Cost of a Scan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5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Pipelined Query Processing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1" y="1600200"/>
            <a:ext cx="5502728" cy="4457700"/>
          </a:xfrm>
        </p:spPr>
        <p:txBody>
          <a:bodyPr/>
          <a:lstStyle/>
          <a:p>
            <a:r>
              <a:rPr lang="en-US" altLang="ko-KR" dirty="0" smtClean="0"/>
              <a:t>Project node</a:t>
            </a:r>
          </a:p>
          <a:p>
            <a:pPr lvl="1"/>
            <a:r>
              <a:rPr lang="en-US" altLang="ko-KR" dirty="0" smtClean="0"/>
              <a:t>Call </a:t>
            </a:r>
            <a:r>
              <a:rPr lang="en-US" altLang="ko-KR" i="1" dirty="0" smtClean="0"/>
              <a:t>next</a:t>
            </a:r>
            <a:r>
              <a:rPr lang="en-US" altLang="ko-KR" dirty="0" smtClean="0"/>
              <a:t> on its child node and returns the value of the node</a:t>
            </a:r>
          </a:p>
          <a:p>
            <a:pPr lvl="2"/>
            <a:r>
              <a:rPr lang="en-US" altLang="ko-KR" dirty="0" smtClean="0"/>
              <a:t>Doesn’t change the number of block access</a:t>
            </a:r>
          </a:p>
          <a:p>
            <a:endParaRPr lang="en-US" altLang="ko-KR" dirty="0"/>
          </a:p>
          <a:p>
            <a:r>
              <a:rPr lang="en-US" altLang="ko-KR" dirty="0" smtClean="0"/>
              <a:t>Select node</a:t>
            </a:r>
          </a:p>
          <a:p>
            <a:pPr lvl="1"/>
            <a:r>
              <a:rPr lang="en-US" altLang="ko-KR" dirty="0" smtClean="0"/>
              <a:t>Inner node: </a:t>
            </a:r>
            <a:r>
              <a:rPr lang="en-US" altLang="ko-KR" dirty="0" err="1" smtClean="0"/>
              <a:t>MajorId</a:t>
            </a:r>
            <a:r>
              <a:rPr lang="en-US" altLang="ko-KR" dirty="0" smtClean="0"/>
              <a:t> = 10</a:t>
            </a:r>
          </a:p>
          <a:p>
            <a:pPr lvl="1"/>
            <a:r>
              <a:rPr lang="en-US" altLang="ko-KR" dirty="0" smtClean="0"/>
              <a:t>Outer node: </a:t>
            </a:r>
            <a:r>
              <a:rPr lang="en-US" altLang="ko-KR" dirty="0" err="1" smtClean="0"/>
              <a:t>GradYear</a:t>
            </a:r>
            <a:r>
              <a:rPr lang="en-US" altLang="ko-KR" dirty="0" smtClean="0"/>
              <a:t> = 2006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00200"/>
            <a:ext cx="25908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Pipelined 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200"/>
            <a:ext cx="5551713" cy="44577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00200"/>
            <a:ext cx="2590800" cy="24479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4977"/>
              </p:ext>
            </p:extLst>
          </p:nvPr>
        </p:nvGraphicFramePr>
        <p:xfrm>
          <a:off x="765630" y="2193925"/>
          <a:ext cx="307974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583"/>
                <a:gridCol w="1026583"/>
                <a:gridCol w="10265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GradYear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MajorId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 bwMode="auto">
          <a:xfrm flipH="1">
            <a:off x="3616779" y="2735036"/>
            <a:ext cx="587829" cy="8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204608" y="2550370"/>
            <a:ext cx="66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Pipelined 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200"/>
            <a:ext cx="5551713" cy="44577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00200"/>
            <a:ext cx="2590800" cy="24479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65630" y="2193925"/>
          <a:ext cx="307974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583"/>
                <a:gridCol w="1026583"/>
                <a:gridCol w="10265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GradYear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MajorId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 bwMode="auto">
          <a:xfrm flipH="1">
            <a:off x="3616779" y="2735036"/>
            <a:ext cx="587829" cy="8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204608" y="2550370"/>
            <a:ext cx="66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334987" y="2383970"/>
            <a:ext cx="2139044" cy="236766"/>
            <a:chOff x="2334987" y="2383970"/>
            <a:chExt cx="2139044" cy="236766"/>
          </a:xfrm>
        </p:grpSpPr>
        <p:cxnSp>
          <p:nvCxnSpPr>
            <p:cNvPr id="16" name="꺾인 연결선 15"/>
            <p:cNvCxnSpPr/>
            <p:nvPr/>
          </p:nvCxnSpPr>
          <p:spPr bwMode="auto">
            <a:xfrm rot="10800000" flipV="1">
              <a:off x="2334987" y="2383970"/>
              <a:ext cx="2139043" cy="236765"/>
            </a:xfrm>
            <a:prstGeom prst="bentConnector3">
              <a:avLst>
                <a:gd name="adj1" fmla="val 99618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 bwMode="auto">
            <a:xfrm>
              <a:off x="4474030" y="2383970"/>
              <a:ext cx="1" cy="2367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06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Pipelined Query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199"/>
            <a:ext cx="5551713" cy="4547507"/>
          </a:xfrm>
        </p:spPr>
        <p:txBody>
          <a:bodyPr>
            <a:no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he record file comes to the end of the STUDENT table =&gt; return </a:t>
            </a:r>
            <a:r>
              <a:rPr lang="en-US" altLang="ko-KR" i="1" dirty="0" smtClean="0"/>
              <a:t>false</a:t>
            </a:r>
          </a:p>
          <a:p>
            <a:endParaRPr lang="en-US" altLang="ko-KR" i="1" dirty="0" smtClean="0"/>
          </a:p>
          <a:p>
            <a:r>
              <a:rPr lang="en-US" altLang="ko-KR" dirty="0" smtClean="0"/>
              <a:t>STUDENT table is scanned only once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= table scan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00200"/>
            <a:ext cx="2590800" cy="244792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65630" y="2193925"/>
          <a:ext cx="307974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583"/>
                <a:gridCol w="1026583"/>
                <a:gridCol w="10265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GradYear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MajorId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 bwMode="auto">
          <a:xfrm flipH="1">
            <a:off x="3616779" y="2735036"/>
            <a:ext cx="587829" cy="8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204607" y="2550370"/>
            <a:ext cx="74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334987" y="2383970"/>
            <a:ext cx="2139044" cy="236766"/>
            <a:chOff x="2334987" y="2383970"/>
            <a:chExt cx="2139044" cy="236766"/>
          </a:xfrm>
        </p:grpSpPr>
        <p:cxnSp>
          <p:nvCxnSpPr>
            <p:cNvPr id="16" name="꺾인 연결선 15"/>
            <p:cNvCxnSpPr/>
            <p:nvPr/>
          </p:nvCxnSpPr>
          <p:spPr bwMode="auto">
            <a:xfrm rot="10800000" flipV="1">
              <a:off x="2334987" y="2383970"/>
              <a:ext cx="2139043" cy="236765"/>
            </a:xfrm>
            <a:prstGeom prst="bentConnector3">
              <a:avLst>
                <a:gd name="adj1" fmla="val 99618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 bwMode="auto">
            <a:xfrm>
              <a:off x="4474030" y="2383970"/>
              <a:ext cx="1" cy="2367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469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Update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Implementing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Pipelined Query Processing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The Cost of a Scan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6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Construct the most cost-effective scan for the given query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Number of block accesses</a:t>
            </a:r>
            <a:r>
              <a:rPr lang="en-US" altLang="ko-KR" dirty="0" smtClean="0"/>
              <a:t> is the most important factor in determining running time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76829" y="3659572"/>
            <a:ext cx="6139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S: scan, F: field in the schema of s</a:t>
            </a:r>
          </a:p>
          <a:p>
            <a:endParaRPr lang="en-US" altLang="ko-KR" dirty="0"/>
          </a:p>
          <a:p>
            <a:r>
              <a:rPr lang="en-US" altLang="ko-KR" dirty="0" smtClean="0"/>
              <a:t>B(s) = number of the block accesses</a:t>
            </a:r>
          </a:p>
          <a:p>
            <a:r>
              <a:rPr lang="en-US" altLang="ko-KR" dirty="0" smtClean="0"/>
              <a:t>R(s) = number of records in the output of s</a:t>
            </a:r>
          </a:p>
          <a:p>
            <a:r>
              <a:rPr lang="en-US" altLang="ko-KR" dirty="0" smtClean="0"/>
              <a:t>V(s, F) = number of different F-values in the output of 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7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pic>
        <p:nvPicPr>
          <p:cNvPr id="5" name="Picture 1" descr="fig_17_13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658937"/>
            <a:ext cx="740727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8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Table Scan</a:t>
            </a:r>
          </a:p>
          <a:p>
            <a:pPr lvl="1"/>
            <a:r>
              <a:rPr lang="en-US" altLang="ko-KR" dirty="0" smtClean="0"/>
              <a:t>Table scan -&gt; record file -&gt; record page -&gt; buffer -&gt; page</a:t>
            </a:r>
          </a:p>
          <a:p>
            <a:pPr lvl="1"/>
            <a:r>
              <a:rPr lang="en-US" altLang="ko-KR" dirty="0" smtClean="0"/>
              <a:t>When the records in that page have been read, its buffer is unpinned and the next page in the file takes its place</a:t>
            </a:r>
          </a:p>
          <a:p>
            <a:pPr lvl="1"/>
            <a:r>
              <a:rPr lang="en-US" altLang="ko-KR" dirty="0" smtClean="0"/>
              <a:t>A single pass through the table scan -&gt; access each block exactly once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978729"/>
            <a:ext cx="82105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Scan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S1: single underlying scan</a:t>
            </a:r>
          </a:p>
          <a:p>
            <a:pPr lvl="1"/>
            <a:r>
              <a:rPr lang="en-US" altLang="ko-KR" dirty="0" smtClean="0"/>
              <a:t>Method </a:t>
            </a:r>
            <a:r>
              <a:rPr lang="en-US" altLang="ko-KR" i="1" dirty="0" smtClean="0"/>
              <a:t>next</a:t>
            </a:r>
            <a:r>
              <a:rPr lang="en-US" altLang="ko-KR" dirty="0" smtClean="0"/>
              <a:t> will cause the select scan to call </a:t>
            </a:r>
            <a:r>
              <a:rPr lang="en-US" altLang="ko-KR" i="1" dirty="0" smtClean="0"/>
              <a:t>s1.next</a:t>
            </a:r>
          </a:p>
          <a:p>
            <a:pPr lvl="1"/>
            <a:r>
              <a:rPr lang="en-US" altLang="ko-KR" dirty="0" smtClean="0"/>
              <a:t>Select scan = same number of block accesses as its underlying scan</a:t>
            </a:r>
          </a:p>
          <a:p>
            <a:pPr marL="342891" lvl="1" indent="0">
              <a:buNone/>
            </a:pPr>
            <a:r>
              <a:rPr lang="en-US" altLang="ko-KR" dirty="0" smtClean="0"/>
              <a:t>	B(s</a:t>
            </a:r>
            <a:r>
              <a:rPr lang="en-US" altLang="ko-KR" dirty="0"/>
              <a:t>) = B(s1)</a:t>
            </a:r>
          </a:p>
          <a:p>
            <a:pPr lvl="1"/>
            <a:r>
              <a:rPr lang="en-US" altLang="ko-KR" dirty="0" smtClean="0"/>
              <a:t>R(s) and V(s, F) depends on the selection predicate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891" lvl="1" indent="0"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24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Scan</a:t>
            </a:r>
          </a:p>
          <a:p>
            <a:pPr lvl="1"/>
            <a:r>
              <a:rPr lang="en-US" altLang="ko-KR" dirty="0" smtClean="0"/>
              <a:t>Selection on a Constant (A = </a:t>
            </a:r>
            <a:r>
              <a:rPr lang="en-US" altLang="ko-KR" i="1" dirty="0" smtClean="0"/>
              <a:t>c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R(s) = R(s1) / V(s1, A)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V(s, A) = 1</a:t>
            </a:r>
          </a:p>
          <a:p>
            <a:pPr marL="685783" lvl="2" indent="0">
              <a:buNone/>
            </a:pPr>
            <a:r>
              <a:rPr lang="en-US" altLang="ko-KR" dirty="0" smtClean="0"/>
              <a:t>   V(s, F) = min{R(s), V(s1, F)} for all other fields F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Selection on a Field (A = B)</a:t>
            </a:r>
          </a:p>
          <a:p>
            <a:pPr lvl="2"/>
            <a:r>
              <a:rPr lang="en-US" altLang="ko-KR" dirty="0" smtClean="0"/>
              <a:t>Assume V(s1, A) &lt; V(s1, B)</a:t>
            </a:r>
          </a:p>
          <a:p>
            <a:pPr lvl="2"/>
            <a:r>
              <a:rPr lang="en-US" altLang="ko-KR" dirty="0" smtClean="0"/>
              <a:t>R(s) = R(s1) / max{V(s1, A), V(s1, B)}</a:t>
            </a:r>
          </a:p>
          <a:p>
            <a:pPr lvl="2"/>
            <a:r>
              <a:rPr lang="en-US" altLang="ko-KR" dirty="0" smtClean="0"/>
              <a:t>V(s, F) = min{V(s1, A), V(s1, B)} for F = A or B</a:t>
            </a:r>
          </a:p>
          <a:p>
            <a:pPr marL="685783" lvl="2" indent="0">
              <a:buNone/>
            </a:pPr>
            <a:r>
              <a:rPr lang="en-US" altLang="ko-KR" dirty="0" smtClean="0"/>
              <a:t>   V(s, F) = min{R(s), V(s1, F)} for all other fields F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cxnSp>
        <p:nvCxnSpPr>
          <p:cNvPr id="6" name="꺾인 연결선 5"/>
          <p:cNvCxnSpPr/>
          <p:nvPr/>
        </p:nvCxnSpPr>
        <p:spPr bwMode="auto">
          <a:xfrm>
            <a:off x="3086100" y="2702379"/>
            <a:ext cx="1453243" cy="187778"/>
          </a:xfrm>
          <a:prstGeom prst="bentConnector3">
            <a:avLst>
              <a:gd name="adj1" fmla="val 112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539343" y="2705491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Number of distinct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7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Update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Implementing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Pipelined Query Processing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The Cost of a Scan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17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Project Scan</a:t>
            </a:r>
          </a:p>
          <a:p>
            <a:pPr lvl="1"/>
            <a:r>
              <a:rPr lang="en-US" altLang="ko-KR" dirty="0" smtClean="0"/>
              <a:t>Has a single underlying scan and requires </a:t>
            </a:r>
            <a:r>
              <a:rPr lang="en-US" altLang="ko-KR" b="1" dirty="0" smtClean="0"/>
              <a:t>no additional block accesses </a:t>
            </a:r>
            <a:r>
              <a:rPr lang="en-US" altLang="ko-KR" dirty="0" smtClean="0"/>
              <a:t>beyond its underlying scan</a:t>
            </a:r>
          </a:p>
          <a:p>
            <a:pPr lvl="1"/>
            <a:r>
              <a:rPr lang="en-US" altLang="ko-KR" dirty="0" smtClean="0"/>
              <a:t>Does not change the number and value of records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829050"/>
            <a:ext cx="82200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Product Scan</a:t>
            </a:r>
          </a:p>
          <a:p>
            <a:pPr lvl="1"/>
            <a:r>
              <a:rPr lang="en-US" altLang="ko-KR" dirty="0" smtClean="0"/>
              <a:t>Two underlying scans s1 and s2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 err="1" smtClean="0"/>
              <a:t>ProductScan</a:t>
            </a:r>
            <a:r>
              <a:rPr lang="en-US" altLang="ko-KR" dirty="0" smtClean="0"/>
              <a:t>(s1, s2)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 err="1" smtClean="0"/>
              <a:t>ProductScan</a:t>
            </a:r>
            <a:r>
              <a:rPr lang="en-US" altLang="ko-KR" dirty="0" smtClean="0"/>
              <a:t>(s2, s1)</a:t>
            </a:r>
          </a:p>
          <a:p>
            <a:pPr lvl="1"/>
            <a:r>
              <a:rPr lang="en-US" altLang="ko-KR" dirty="0" smtClean="0"/>
              <a:t>RPB(s) = R(s) / B(s)</a:t>
            </a:r>
          </a:p>
          <a:p>
            <a:pPr lvl="1"/>
            <a:r>
              <a:rPr lang="en-US" altLang="ko-KR" dirty="0" smtClean="0"/>
              <a:t>B(s) = B(s1) + RPB(s1) * B(s1) * B(s2)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462212"/>
            <a:ext cx="8210550" cy="676275"/>
          </a:xfrm>
          <a:prstGeom prst="rect">
            <a:avLst/>
          </a:prstGeom>
        </p:spPr>
      </p:pic>
      <p:sp>
        <p:nvSpPr>
          <p:cNvPr id="7" name="오른쪽 대괄호 6"/>
          <p:cNvSpPr/>
          <p:nvPr/>
        </p:nvSpPr>
        <p:spPr bwMode="auto">
          <a:xfrm>
            <a:off x="3690257" y="3461657"/>
            <a:ext cx="302079" cy="432707"/>
          </a:xfrm>
          <a:prstGeom prst="rightBracke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293" y="3354844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Could be different number of block accesses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620736" y="4302579"/>
            <a:ext cx="881743" cy="3908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꺾인 연결선 10"/>
          <p:cNvCxnSpPr>
            <a:stCxn id="9" idx="2"/>
          </p:cNvCxnSpPr>
          <p:nvPr/>
        </p:nvCxnSpPr>
        <p:spPr bwMode="auto">
          <a:xfrm rot="16200000" flipH="1">
            <a:off x="4077550" y="3677500"/>
            <a:ext cx="294936" cy="232682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96593" y="4693443"/>
            <a:ext cx="25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Depends the number of block accesses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200"/>
            <a:ext cx="3521527" cy="4457700"/>
          </a:xfrm>
        </p:spPr>
        <p:txBody>
          <a:bodyPr/>
          <a:lstStyle/>
          <a:p>
            <a:r>
              <a:rPr lang="en-US" altLang="ko-KR" dirty="0" smtClean="0"/>
              <a:t>The query that returns the names of those students majoring in math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pic>
        <p:nvPicPr>
          <p:cNvPr id="5" name="Picture 1" descr="fig_17_14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64" y="791028"/>
            <a:ext cx="492760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96543" y="2612571"/>
            <a:ext cx="4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5438" y="2612571"/>
            <a:ext cx="4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1791" y="2146691"/>
            <a:ext cx="4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9084" y="1777359"/>
            <a:ext cx="4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7248" y="1377824"/>
            <a:ext cx="4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7248" y="993391"/>
            <a:ext cx="4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53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799" cy="4457700"/>
          </a:xfrm>
        </p:spPr>
        <p:txBody>
          <a:bodyPr/>
          <a:lstStyle/>
          <a:p>
            <a:r>
              <a:rPr lang="en-US" altLang="ko-KR" dirty="0" smtClean="0"/>
              <a:t>S1: the statistics for student</a:t>
            </a:r>
          </a:p>
          <a:p>
            <a:r>
              <a:rPr lang="en-US" altLang="ko-KR" dirty="0" smtClean="0"/>
              <a:t>S2: the statistics for </a:t>
            </a:r>
            <a:r>
              <a:rPr lang="en-US" altLang="ko-KR" dirty="0" err="1" smtClean="0"/>
              <a:t>dept</a:t>
            </a:r>
            <a:endParaRPr lang="en-US" altLang="ko-KR" dirty="0" smtClean="0"/>
          </a:p>
          <a:p>
            <a:r>
              <a:rPr lang="en-US" altLang="ko-KR" dirty="0" smtClean="0"/>
              <a:t>S3: selection of </a:t>
            </a:r>
            <a:r>
              <a:rPr lang="en-US" altLang="ko-KR" dirty="0" err="1" smtClean="0"/>
              <a:t>Dname</a:t>
            </a:r>
            <a:r>
              <a:rPr lang="en-US" altLang="ko-KR" dirty="0" smtClean="0"/>
              <a:t>=‘math’</a:t>
            </a:r>
          </a:p>
          <a:p>
            <a:r>
              <a:rPr lang="en-US" altLang="ko-KR" dirty="0" smtClean="0"/>
              <a:t>S4: Product between s1 &amp;s3</a:t>
            </a:r>
          </a:p>
          <a:p>
            <a:r>
              <a:rPr lang="en-US" altLang="ko-KR" dirty="0" smtClean="0"/>
              <a:t>S5: Selection of </a:t>
            </a:r>
            <a:r>
              <a:rPr lang="en-US" altLang="ko-KR" dirty="0" err="1" smtClean="0"/>
              <a:t>MajorId</a:t>
            </a:r>
            <a:r>
              <a:rPr lang="en-US" altLang="ko-KR" dirty="0" smtClean="0"/>
              <a:t>=Did</a:t>
            </a:r>
          </a:p>
          <a:p>
            <a:r>
              <a:rPr lang="en-US" altLang="ko-KR" dirty="0" smtClean="0"/>
              <a:t>S6: Projection of </a:t>
            </a:r>
            <a:r>
              <a:rPr lang="en-US" altLang="ko-KR" dirty="0" err="1" smtClean="0"/>
              <a:t>SName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6" name="Picture 1" descr="fig_17_14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81841"/>
            <a:ext cx="4195534" cy="403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27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Cost of a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799" cy="4457700"/>
          </a:xfrm>
        </p:spPr>
        <p:txBody>
          <a:bodyPr/>
          <a:lstStyle/>
          <a:p>
            <a:r>
              <a:rPr lang="en-US" altLang="ko-KR" dirty="0" smtClean="0"/>
              <a:t>S4 returns all combinations of 45000 students with 1 selected record</a:t>
            </a:r>
          </a:p>
          <a:p>
            <a:r>
              <a:rPr lang="en-US" altLang="ko-KR" dirty="0" smtClean="0"/>
              <a:t>B(s4) = B(s1)+R(s1)*B(s3)</a:t>
            </a:r>
          </a:p>
          <a:p>
            <a:r>
              <a:rPr lang="en-US" altLang="ko-KR" dirty="0" smtClean="0"/>
              <a:t>R(s5) = R(s4)/V(s2, F)</a:t>
            </a:r>
          </a:p>
          <a:p>
            <a:r>
              <a:rPr lang="en-US" altLang="ko-KR" dirty="0" smtClean="0"/>
              <a:t>RPB(s1) = 10, RPB(s3) = 0.5</a:t>
            </a:r>
          </a:p>
          <a:p>
            <a:endParaRPr lang="en-US" altLang="ko-KR" dirty="0"/>
          </a:p>
          <a:p>
            <a:r>
              <a:rPr lang="en-US" altLang="ko-KR" dirty="0" smtClean="0"/>
              <a:t>If s4=new Product Scan(s3, s1)</a:t>
            </a:r>
          </a:p>
          <a:p>
            <a:pPr marL="342891" lvl="1" indent="0">
              <a:buNone/>
            </a:pPr>
            <a:r>
              <a:rPr lang="en-US" altLang="ko-KR" dirty="0" smtClean="0"/>
              <a:t>B(s4)=B(s1)+RPB(s3)*B(s3)*B(s1)</a:t>
            </a:r>
          </a:p>
          <a:p>
            <a:pPr marL="342891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=2 + 0.5 * 2 * 4500</a:t>
            </a:r>
          </a:p>
          <a:p>
            <a:pPr marL="342891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=4502 (block accesses)</a:t>
            </a:r>
          </a:p>
          <a:p>
            <a:pPr marL="342891" lvl="1" indent="0">
              <a:buNone/>
            </a:pPr>
            <a:r>
              <a:rPr lang="en-US" altLang="ko-KR" dirty="0" smtClean="0"/>
              <a:t>=&gt; Could be more efficient!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pic>
        <p:nvPicPr>
          <p:cNvPr id="6" name="Picture 1" descr="fig_17_14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81841"/>
            <a:ext cx="4195534" cy="403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517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Update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Implementing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Pipelined Query Processing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The Cost of a Scan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Plans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1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SQL query may have several equivalent query trees, with each tree corresponding to a different scan</a:t>
            </a:r>
          </a:p>
          <a:p>
            <a:endParaRPr lang="en-US" altLang="ko-KR" dirty="0"/>
          </a:p>
          <a:p>
            <a:r>
              <a:rPr lang="en-US" altLang="ko-KR" dirty="0" smtClean="0"/>
              <a:t>Plan: A query tree constructed for the purpose of cost comparison</a:t>
            </a:r>
          </a:p>
          <a:p>
            <a:endParaRPr lang="en-US" altLang="ko-KR" dirty="0"/>
          </a:p>
          <a:p>
            <a:r>
              <a:rPr lang="en-US" altLang="ko-KR" dirty="0" smtClean="0"/>
              <a:t>Planner should create a scan only the tree having the lowest cost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4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Difference between </a:t>
            </a:r>
            <a:r>
              <a:rPr lang="en-US" altLang="ko-KR" i="1" dirty="0" smtClean="0"/>
              <a:t>plan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scan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Plan</a:t>
            </a:r>
          </a:p>
          <a:p>
            <a:pPr lvl="1"/>
            <a:r>
              <a:rPr lang="en-US" altLang="ko-KR" dirty="0" smtClean="0"/>
              <a:t>Has methods for estimating costs</a:t>
            </a:r>
          </a:p>
          <a:p>
            <a:pPr lvl="1"/>
            <a:r>
              <a:rPr lang="en-US" altLang="ko-KR" dirty="0" smtClean="0"/>
              <a:t>Accesses the database’s metadata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Scan</a:t>
            </a:r>
          </a:p>
          <a:p>
            <a:pPr lvl="1"/>
            <a:r>
              <a:rPr lang="en-US" altLang="ko-KR" dirty="0" smtClean="0"/>
              <a:t>Accesses the database</a:t>
            </a:r>
          </a:p>
          <a:p>
            <a:pPr lvl="1"/>
            <a:r>
              <a:rPr lang="en-US" altLang="ko-KR" dirty="0" smtClean="0"/>
              <a:t>Record file will be opened for the query and then read the first block of its file into a buffer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66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Open(): Creates its corresponding scan</a:t>
            </a:r>
          </a:p>
          <a:p>
            <a:r>
              <a:rPr lang="en-US" altLang="ko-KR" dirty="0" err="1" smtClean="0"/>
              <a:t>blocksAccessed</a:t>
            </a:r>
            <a:r>
              <a:rPr lang="en-US" altLang="ko-KR" dirty="0" smtClean="0"/>
              <a:t>(): Calculates B(s)</a:t>
            </a:r>
          </a:p>
          <a:p>
            <a:r>
              <a:rPr lang="en-US" altLang="ko-KR" dirty="0" err="1" smtClean="0"/>
              <a:t>recordsOutput</a:t>
            </a:r>
            <a:r>
              <a:rPr lang="en-US" altLang="ko-KR" dirty="0" smtClean="0"/>
              <a:t>(): Calculates R(s)</a:t>
            </a:r>
          </a:p>
          <a:p>
            <a:r>
              <a:rPr lang="en-US" altLang="ko-KR" dirty="0" err="1" smtClean="0"/>
              <a:t>distinctValues</a:t>
            </a:r>
            <a:r>
              <a:rPr lang="en-US" altLang="ko-KR" dirty="0" smtClean="0"/>
              <a:t>() : Calculates V(s, 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pic>
        <p:nvPicPr>
          <p:cNvPr id="6" name="Picture 1" descr="fig_17_15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1" y="1600200"/>
            <a:ext cx="5549001" cy="197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7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Update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Implementing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Pipelined Query Processing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The Cost of a Scan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Plans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Predicates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3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</a:t>
            </a:r>
          </a:p>
          <a:p>
            <a:pPr lvl="1"/>
            <a:r>
              <a:rPr lang="en-US" altLang="ko-KR" dirty="0" smtClean="0"/>
              <a:t>An object that represents a relational algebra query</a:t>
            </a:r>
          </a:p>
          <a:p>
            <a:pPr lvl="1"/>
            <a:r>
              <a:rPr lang="en-US" altLang="ko-KR" dirty="0" smtClean="0"/>
              <a:t>Manages the execution of the query</a:t>
            </a:r>
          </a:p>
          <a:p>
            <a:pPr lvl="2"/>
            <a:r>
              <a:rPr lang="en-US" altLang="ko-KR" dirty="0" smtClean="0"/>
              <a:t>Through underlying record files</a:t>
            </a:r>
          </a:p>
          <a:p>
            <a:pPr lvl="2"/>
            <a:r>
              <a:rPr lang="en-US" altLang="ko-KR" dirty="0" smtClean="0"/>
              <a:t>Comparing values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1" y="3499610"/>
            <a:ext cx="5610461" cy="235962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4955721" y="4482193"/>
            <a:ext cx="1673679" cy="81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35536" y="4229100"/>
            <a:ext cx="209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Returns an object of type </a:t>
            </a:r>
            <a:r>
              <a:rPr lang="en-US" altLang="ko-KR" i="1" dirty="0" smtClean="0"/>
              <a:t>Constant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875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Expression: Consists of operations on constant and field names</a:t>
            </a:r>
          </a:p>
          <a:p>
            <a:pPr marL="0" indent="0">
              <a:buNone/>
            </a:pPr>
            <a:r>
              <a:rPr lang="en-US" altLang="ko-KR" dirty="0" smtClean="0"/>
              <a:t>   Term: Comparison between two expressions</a:t>
            </a:r>
          </a:p>
          <a:p>
            <a:pPr marL="0" indent="0">
              <a:buNone/>
            </a:pPr>
            <a:r>
              <a:rPr lang="en-US" altLang="ko-KR" dirty="0" smtClean="0"/>
              <a:t>   Predicate: Boolean combination of terms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323521" y="3437164"/>
            <a:ext cx="6162222" cy="1221530"/>
            <a:chOff x="1323521" y="3159579"/>
            <a:chExt cx="6162222" cy="1221530"/>
          </a:xfrm>
        </p:grpSpPr>
        <p:sp>
          <p:nvSpPr>
            <p:cNvPr id="5" name="TextBox 4"/>
            <p:cNvSpPr txBox="1"/>
            <p:nvPr/>
          </p:nvSpPr>
          <p:spPr>
            <a:xfrm>
              <a:off x="1607458" y="3159579"/>
              <a:ext cx="587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en-US" altLang="ko-KR" u="sng" dirty="0" err="1" smtClean="0"/>
                <a:t>GradYear</a:t>
              </a:r>
              <a:r>
                <a:rPr lang="en-US" altLang="ko-KR" u="sng" dirty="0" smtClean="0"/>
                <a:t>=2006</a:t>
              </a:r>
              <a:r>
                <a:rPr lang="en-US" altLang="ko-KR" dirty="0" smtClean="0"/>
                <a:t> or </a:t>
              </a:r>
              <a:r>
                <a:rPr lang="en-US" altLang="ko-KR" u="sng" dirty="0" err="1" smtClean="0"/>
                <a:t>GradYear</a:t>
              </a:r>
              <a:r>
                <a:rPr lang="en-US" altLang="ko-KR" u="sng" dirty="0" smtClean="0"/>
                <a:t>=2007</a:t>
              </a:r>
              <a:r>
                <a:rPr lang="en-US" altLang="ko-KR" dirty="0" smtClean="0"/>
                <a:t>) and </a:t>
              </a:r>
              <a:r>
                <a:rPr lang="en-US" altLang="ko-KR" u="sng" dirty="0" err="1" smtClean="0"/>
                <a:t>MajorID</a:t>
              </a:r>
              <a:r>
                <a:rPr lang="en-US" altLang="ko-KR" u="sng" dirty="0" smtClean="0"/>
                <a:t>=</a:t>
              </a:r>
              <a:r>
                <a:rPr lang="en-US" altLang="ko-KR" u="sng" dirty="0" err="1" smtClean="0"/>
                <a:t>DId</a:t>
              </a:r>
              <a:endParaRPr lang="ko-KR" altLang="en-US" u="sng" dirty="0"/>
            </a:p>
          </p:txBody>
        </p:sp>
        <p:cxnSp>
          <p:nvCxnSpPr>
            <p:cNvPr id="7" name="직선 화살표 연결선 6"/>
            <p:cNvCxnSpPr/>
            <p:nvPr/>
          </p:nvCxnSpPr>
          <p:spPr bwMode="auto">
            <a:xfrm flipH="1">
              <a:off x="2106386" y="3528911"/>
              <a:ext cx="587828" cy="6675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직선 화살표 연결선 8"/>
            <p:cNvCxnSpPr>
              <a:stCxn id="5" idx="2"/>
            </p:cNvCxnSpPr>
            <p:nvPr/>
          </p:nvCxnSpPr>
          <p:spPr bwMode="auto">
            <a:xfrm flipH="1">
              <a:off x="2106386" y="3528911"/>
              <a:ext cx="2440215" cy="6675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/>
            <p:cNvCxnSpPr/>
            <p:nvPr/>
          </p:nvCxnSpPr>
          <p:spPr bwMode="auto">
            <a:xfrm flipH="1">
              <a:off x="2171700" y="3528911"/>
              <a:ext cx="4465864" cy="6675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323521" y="4011777"/>
              <a:ext cx="6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Term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244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57" y="2193699"/>
            <a:ext cx="4831444" cy="30720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4073979" y="2490109"/>
            <a:ext cx="3584121" cy="2041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 bwMode="auto">
          <a:xfrm flipH="1" flipV="1">
            <a:off x="3633107" y="2571750"/>
            <a:ext cx="440872" cy="204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59253" y="2324883"/>
            <a:ext cx="31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conjoin another predicate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4073979" y="3028950"/>
            <a:ext cx="3088821" cy="1714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 bwMode="auto">
          <a:xfrm flipH="1">
            <a:off x="3633107" y="3114675"/>
            <a:ext cx="440872" cy="709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96043" y="2970213"/>
            <a:ext cx="252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scan evaluates a predicate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4073979" y="3526973"/>
            <a:ext cx="2865664" cy="1812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073979" y="4384221"/>
            <a:ext cx="4245428" cy="1714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H="1">
            <a:off x="3516766" y="3642861"/>
            <a:ext cx="557214" cy="7266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18" idx="1"/>
          </p:cNvCxnSpPr>
          <p:nvPr/>
        </p:nvCxnSpPr>
        <p:spPr bwMode="auto">
          <a:xfrm flipH="1" flipV="1">
            <a:off x="3516766" y="4369482"/>
            <a:ext cx="557213" cy="1004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930727" y="4073744"/>
            <a:ext cx="265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plan estimates a selectivity of a predicate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419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93" y="1996316"/>
            <a:ext cx="4864447" cy="18817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4351564" y="2914650"/>
            <a:ext cx="2694215" cy="1632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2906486" y="2979964"/>
            <a:ext cx="1420585" cy="11511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28675" y="4184049"/>
            <a:ext cx="415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Used during query evaluation, and returns the value of the expression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337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1" y="1600200"/>
            <a:ext cx="4155620" cy="4457700"/>
          </a:xfrm>
        </p:spPr>
        <p:txBody>
          <a:bodyPr/>
          <a:lstStyle/>
          <a:p>
            <a:r>
              <a:rPr lang="en-US" altLang="ko-KR" i="1" dirty="0" err="1" smtClean="0"/>
              <a:t>reductionFactor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E</a:t>
            </a:r>
            <a:r>
              <a:rPr lang="en-US" altLang="ko-KR" dirty="0" smtClean="0"/>
              <a:t>ncodes the selection formulas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43</a:t>
            </a:fld>
            <a:endParaRPr lang="en-US" altLang="ko-KR" dirty="0"/>
          </a:p>
        </p:txBody>
      </p:sp>
      <p:pic>
        <p:nvPicPr>
          <p:cNvPr id="5" name="Picture 1" descr="fig_17_27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37" y="304014"/>
            <a:ext cx="4246562" cy="604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5078186" y="1485900"/>
            <a:ext cx="3486150" cy="30534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80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Sname</a:t>
            </a:r>
            <a:r>
              <a:rPr lang="en-US" altLang="ko-KR" dirty="0" smtClean="0"/>
              <a:t>=‘joe’ and </a:t>
            </a:r>
            <a:r>
              <a:rPr lang="en-US" altLang="ko-KR" dirty="0" err="1" smtClean="0"/>
              <a:t>MajorId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44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52" y="2521701"/>
            <a:ext cx="5393648" cy="26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26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81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Difference between </a:t>
            </a:r>
            <a:r>
              <a:rPr lang="en-US" altLang="ko-KR" i="1" dirty="0" smtClean="0"/>
              <a:t>Scan</a:t>
            </a:r>
            <a:r>
              <a:rPr lang="en-US" altLang="ko-KR" dirty="0" smtClean="0"/>
              <a:t> &amp; </a:t>
            </a:r>
            <a:r>
              <a:rPr lang="en-US" altLang="ko-KR" i="1" dirty="0" err="1" smtClean="0"/>
              <a:t>RecordFile</a:t>
            </a:r>
            <a:endParaRPr lang="en-US" altLang="ko-KR" i="1" dirty="0" smtClean="0"/>
          </a:p>
          <a:p>
            <a:endParaRPr lang="en-US" altLang="ko-KR" i="1" dirty="0"/>
          </a:p>
          <a:p>
            <a:r>
              <a:rPr lang="en-US" altLang="ko-KR" dirty="0" smtClean="0"/>
              <a:t>Scan</a:t>
            </a:r>
          </a:p>
          <a:p>
            <a:pPr lvl="1"/>
            <a:r>
              <a:rPr lang="en-US" altLang="ko-KR" dirty="0" smtClean="0"/>
              <a:t>Read only</a:t>
            </a:r>
          </a:p>
          <a:p>
            <a:pPr lvl="1"/>
            <a:r>
              <a:rPr lang="en-US" altLang="ko-KR" dirty="0" smtClean="0"/>
              <a:t>Does not need to know the entire schema</a:t>
            </a:r>
          </a:p>
          <a:p>
            <a:pPr lvl="1"/>
            <a:r>
              <a:rPr lang="en-US" altLang="ko-KR" dirty="0" smtClean="0"/>
              <a:t>Have method </a:t>
            </a:r>
            <a:r>
              <a:rPr lang="en-US" altLang="ko-KR" i="1" dirty="0" err="1" smtClean="0"/>
              <a:t>getVal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getInt</a:t>
            </a:r>
            <a:r>
              <a:rPr lang="en-US" altLang="ko-KR" dirty="0" smtClean="0"/>
              <a:t>, and </a:t>
            </a:r>
            <a:r>
              <a:rPr lang="en-US" altLang="ko-KR" i="1" dirty="0" err="1" smtClean="0"/>
              <a:t>getString</a:t>
            </a:r>
            <a:endParaRPr lang="en-US" altLang="ko-KR" i="1" dirty="0" smtClean="0"/>
          </a:p>
          <a:p>
            <a:endParaRPr lang="en-US" altLang="ko-KR" i="1" dirty="0"/>
          </a:p>
          <a:p>
            <a:r>
              <a:rPr lang="en-US" altLang="ko-KR" dirty="0" err="1" smtClean="0"/>
              <a:t>RecordFile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 both read and modify the file</a:t>
            </a:r>
          </a:p>
          <a:p>
            <a:pPr lvl="1"/>
            <a:r>
              <a:rPr lang="en-US" altLang="ko-KR" dirty="0" smtClean="0"/>
              <a:t>Needs to know the entire schema</a:t>
            </a:r>
          </a:p>
          <a:p>
            <a:pPr lvl="1"/>
            <a:r>
              <a:rPr lang="en-US" altLang="ko-KR" dirty="0" smtClean="0"/>
              <a:t>Have method </a:t>
            </a:r>
            <a:r>
              <a:rPr lang="en-US" altLang="ko-KR" i="1" dirty="0" err="1" smtClean="0"/>
              <a:t>getInt</a:t>
            </a:r>
            <a:r>
              <a:rPr lang="en-US" altLang="ko-KR" dirty="0" smtClean="0"/>
              <a:t> and </a:t>
            </a:r>
            <a:r>
              <a:rPr lang="en-US" altLang="ko-KR" i="1" dirty="0" err="1" smtClean="0"/>
              <a:t>getString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74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</a:t>
            </a:r>
            <a:r>
              <a:rPr lang="en-US" altLang="ko-KR" i="1" dirty="0" smtClean="0"/>
              <a:t>Scan</a:t>
            </a:r>
            <a:r>
              <a:rPr lang="en-US" altLang="ko-KR" dirty="0" smtClean="0"/>
              <a:t> object corresponds to a node in a query tree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Underlying scan</a:t>
            </a:r>
          </a:p>
          <a:p>
            <a:pPr lvl="1"/>
            <a:r>
              <a:rPr lang="en-US" altLang="ko-KR" dirty="0" smtClean="0"/>
              <a:t>Denotes the input table to the </a:t>
            </a:r>
            <a:r>
              <a:rPr lang="en-US" altLang="ko-KR" i="1" dirty="0" smtClean="0"/>
              <a:t>select</a:t>
            </a:r>
            <a:r>
              <a:rPr lang="en-US" altLang="ko-KR" dirty="0" smtClean="0"/>
              <a:t> operator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23" y="2411647"/>
            <a:ext cx="5183709" cy="1343924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 bwMode="auto">
          <a:xfrm flipV="1">
            <a:off x="2718707" y="2221147"/>
            <a:ext cx="3437164" cy="358767"/>
          </a:xfrm>
          <a:prstGeom prst="bentConnector3">
            <a:avLst>
              <a:gd name="adj1" fmla="val 35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155871" y="2032907"/>
            <a:ext cx="1959429" cy="36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Underlying 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6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537857" cy="4457700"/>
          </a:xfrm>
        </p:spPr>
        <p:txBody>
          <a:bodyPr/>
          <a:lstStyle/>
          <a:p>
            <a:r>
              <a:rPr lang="en-US" altLang="ko-KR" dirty="0" smtClean="0"/>
              <a:t>How query trees are built using scans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Ex) The names of the students majoring in department 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16" y="915683"/>
            <a:ext cx="4919898" cy="5560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2593" y="1830083"/>
            <a:ext cx="4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82593" y="1460751"/>
            <a:ext cx="4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82592" y="1046202"/>
            <a:ext cx="4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408714" y="5510893"/>
            <a:ext cx="963386" cy="1877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 flipH="1">
            <a:off x="3690257" y="5604782"/>
            <a:ext cx="71845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14350" y="5134570"/>
            <a:ext cx="317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Close </a:t>
            </a:r>
            <a:r>
              <a:rPr lang="en-US" altLang="ko-KR" dirty="0" smtClean="0"/>
              <a:t>method should be called only on the outermost scan of a query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0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Scans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Update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Implementing Scans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Pipelined Query Processing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The Cost of a Scan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Plans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Predicates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2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Scans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Updates are meaningful only for tables defined by certain kinds of queries</a:t>
            </a:r>
          </a:p>
          <a:p>
            <a:endParaRPr lang="en-US" altLang="ko-KR" dirty="0"/>
          </a:p>
          <a:p>
            <a:r>
              <a:rPr lang="en-US" altLang="ko-KR" dirty="0" smtClean="0"/>
              <a:t>Scan is </a:t>
            </a:r>
            <a:r>
              <a:rPr lang="en-US" altLang="ko-KR" i="1" dirty="0" smtClean="0"/>
              <a:t>updatable</a:t>
            </a:r>
            <a:r>
              <a:rPr lang="en-US" altLang="ko-KR" dirty="0" smtClean="0"/>
              <a:t> if every record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in the scan has a corresponding record </a:t>
            </a:r>
            <a:r>
              <a:rPr lang="en-US" altLang="ko-KR" i="1" dirty="0" smtClean="0"/>
              <a:t>r’</a:t>
            </a:r>
            <a:r>
              <a:rPr lang="en-US" altLang="ko-KR" dirty="0" smtClean="0"/>
              <a:t>  in some underlying database table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Single-table: updatable, since each record of the view corresponds to a record from that table</a:t>
            </a:r>
          </a:p>
          <a:p>
            <a:pPr lvl="1"/>
            <a:r>
              <a:rPr lang="en-US" altLang="ko-KR" dirty="0" smtClean="0"/>
              <a:t>Multi-table: not updatable, since the virtual view record is composed from at least two stored records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69D69161-64B3-41A8-8212-EBCA5A2AE6BD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23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Lab presentation theme">
  <a:themeElements>
    <a:clrScheme name="Contemporary Portrait 8">
      <a:dk1>
        <a:srgbClr val="000000"/>
      </a:dk1>
      <a:lt1>
        <a:srgbClr val="FFFFFF"/>
      </a:lt1>
      <a:dk2>
        <a:srgbClr val="000099"/>
      </a:dk2>
      <a:lt2>
        <a:srgbClr val="3366FF"/>
      </a:lt2>
      <a:accent1>
        <a:srgbClr val="B3B3FF"/>
      </a:accent1>
      <a:accent2>
        <a:srgbClr val="008080"/>
      </a:accent2>
      <a:accent3>
        <a:srgbClr val="FFFFFF"/>
      </a:accent3>
      <a:accent4>
        <a:srgbClr val="000000"/>
      </a:accent4>
      <a:accent5>
        <a:srgbClr val="D6D6FF"/>
      </a:accent5>
      <a:accent6>
        <a:srgbClr val="007373"/>
      </a:accent6>
      <a:hlink>
        <a:srgbClr val="FF00FF"/>
      </a:hlink>
      <a:folHlink>
        <a:srgbClr val="9933FF"/>
      </a:folHlink>
    </a:clrScheme>
    <a:fontScheme name="Contemporary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FFFFFF"/>
        </a:dk1>
        <a:lt1>
          <a:srgbClr val="FFCC00"/>
        </a:lt1>
        <a:dk2>
          <a:srgbClr val="000066"/>
        </a:dk2>
        <a:lt2>
          <a:srgbClr val="FFCC00"/>
        </a:lt2>
        <a:accent1>
          <a:srgbClr val="3399FF"/>
        </a:accent1>
        <a:accent2>
          <a:srgbClr val="33CCCC"/>
        </a:accent2>
        <a:accent3>
          <a:srgbClr val="AAAAB8"/>
        </a:accent3>
        <a:accent4>
          <a:srgbClr val="DAAE00"/>
        </a:accent4>
        <a:accent5>
          <a:srgbClr val="ADCA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0066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8">
        <a:dk1>
          <a:srgbClr val="000000"/>
        </a:dk1>
        <a:lt1>
          <a:srgbClr val="FFFFFF"/>
        </a:lt1>
        <a:dk2>
          <a:srgbClr val="000099"/>
        </a:dk2>
        <a:lt2>
          <a:srgbClr val="3366FF"/>
        </a:lt2>
        <a:accent1>
          <a:srgbClr val="B3B3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D6D6FF"/>
        </a:accent5>
        <a:accent6>
          <a:srgbClr val="007373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9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0505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48484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 presentation theme" id="{559300AD-C42E-4C62-85FA-C4BFF16160F4}" vid="{70A887AA-F4D5-43FE-89CE-9D9B9101FC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presentation theme</Template>
  <TotalTime>1540</TotalTime>
  <Words>1436</Words>
  <Application>Microsoft Office PowerPoint</Application>
  <PresentationFormat>화면 슬라이드 쇼(4:3)</PresentationFormat>
  <Paragraphs>402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Monotype Sorts</vt:lpstr>
      <vt:lpstr>SimSun</vt:lpstr>
      <vt:lpstr>굴림</vt:lpstr>
      <vt:lpstr>맑은 고딕</vt:lpstr>
      <vt:lpstr>Arial</vt:lpstr>
      <vt:lpstr>Tahoma</vt:lpstr>
      <vt:lpstr>Lab presentation theme</vt:lpstr>
      <vt:lpstr>Query Processing</vt:lpstr>
      <vt:lpstr>Contents</vt:lpstr>
      <vt:lpstr>Contents</vt:lpstr>
      <vt:lpstr>Scans</vt:lpstr>
      <vt:lpstr>Scans</vt:lpstr>
      <vt:lpstr>Scans</vt:lpstr>
      <vt:lpstr>Scans</vt:lpstr>
      <vt:lpstr>Contents</vt:lpstr>
      <vt:lpstr>Update Scans</vt:lpstr>
      <vt:lpstr>Update Scans</vt:lpstr>
      <vt:lpstr>Contents</vt:lpstr>
      <vt:lpstr>Implementing Scans</vt:lpstr>
      <vt:lpstr>Implementing Scans</vt:lpstr>
      <vt:lpstr>Implementing Scans</vt:lpstr>
      <vt:lpstr>Implementing Scans</vt:lpstr>
      <vt:lpstr>Implementing Scans</vt:lpstr>
      <vt:lpstr>Implementing Scans</vt:lpstr>
      <vt:lpstr>Contents</vt:lpstr>
      <vt:lpstr>Pipelined Query Processing</vt:lpstr>
      <vt:lpstr>Pipelined Query Processing</vt:lpstr>
      <vt:lpstr>Pipelined Query Processing</vt:lpstr>
      <vt:lpstr>Pipelined Query Processing</vt:lpstr>
      <vt:lpstr>Pipelined Query Processing</vt:lpstr>
      <vt:lpstr>Contents</vt:lpstr>
      <vt:lpstr>The Cost of a Scan</vt:lpstr>
      <vt:lpstr>The Cost of a scan</vt:lpstr>
      <vt:lpstr>The Cost of a scan</vt:lpstr>
      <vt:lpstr>The Cost of a Scan</vt:lpstr>
      <vt:lpstr>The Cost of a Scan</vt:lpstr>
      <vt:lpstr>The Cost of a Scan</vt:lpstr>
      <vt:lpstr>The Cost of a Scan</vt:lpstr>
      <vt:lpstr>The Cost of a Scan</vt:lpstr>
      <vt:lpstr>The Cost of a Scan</vt:lpstr>
      <vt:lpstr>The Cost of a Scan</vt:lpstr>
      <vt:lpstr>Contents</vt:lpstr>
      <vt:lpstr>Plans</vt:lpstr>
      <vt:lpstr>Plans</vt:lpstr>
      <vt:lpstr>Plans</vt:lpstr>
      <vt:lpstr>Contents</vt:lpstr>
      <vt:lpstr>Predicates</vt:lpstr>
      <vt:lpstr>Predicates</vt:lpstr>
      <vt:lpstr>Predicates</vt:lpstr>
      <vt:lpstr>Predicates</vt:lpstr>
      <vt:lpstr>Predicates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</dc:title>
  <dc:creator>주재우</dc:creator>
  <cp:lastModifiedBy>주재우</cp:lastModifiedBy>
  <cp:revision>55</cp:revision>
  <dcterms:created xsi:type="dcterms:W3CDTF">2015-04-03T08:26:50Z</dcterms:created>
  <dcterms:modified xsi:type="dcterms:W3CDTF">2015-04-06T10:58:31Z</dcterms:modified>
</cp:coreProperties>
</file>