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58" r:id="rId4"/>
    <p:sldId id="259" r:id="rId5"/>
    <p:sldId id="260" r:id="rId6"/>
    <p:sldId id="280" r:id="rId7"/>
    <p:sldId id="279" r:id="rId8"/>
    <p:sldId id="276" r:id="rId9"/>
    <p:sldId id="262" r:id="rId10"/>
    <p:sldId id="265" r:id="rId11"/>
    <p:sldId id="264" r:id="rId12"/>
    <p:sldId id="266" r:id="rId13"/>
    <p:sldId id="267" r:id="rId14"/>
    <p:sldId id="278" r:id="rId15"/>
    <p:sldId id="268" r:id="rId16"/>
    <p:sldId id="269" r:id="rId17"/>
    <p:sldId id="272" r:id="rId18"/>
    <p:sldId id="274" r:id="rId19"/>
    <p:sldId id="270" r:id="rId20"/>
    <p:sldId id="273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5" autoAdjust="0"/>
    <p:restoredTop sz="94674"/>
  </p:normalViewPr>
  <p:slideViewPr>
    <p:cSldViewPr snapToGrid="0">
      <p:cViewPr varScale="1">
        <p:scale>
          <a:sx n="124" d="100"/>
          <a:sy n="124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ilhyun\Desktop\&#49352;%20Microsoft%20Excel%20&#50892;&#53356;&#49884;&#53944;%20(2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C:\Users\ilhyun\Desktop\&#49352;%20Microsoft%20Excel%20&#50892;&#53356;&#49884;&#53944;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Sheet1!$D$8</c:f>
              <c:strCache>
                <c:ptCount val="1"/>
                <c:pt idx="0">
                  <c:v>Sort GROUP 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Sheet1!$E$7:$G$7</c:f>
              <c:numCache>
                <c:formatCode>General</c:formatCode>
                <c:ptCount val="3"/>
                <c:pt idx="0">
                  <c:v>1000.0</c:v>
                </c:pt>
                <c:pt idx="1">
                  <c:v>5000.0</c:v>
                </c:pt>
                <c:pt idx="2">
                  <c:v>10000.0</c:v>
                </c:pt>
              </c:numCache>
            </c:numRef>
          </c:cat>
          <c:val>
            <c:numRef>
              <c:f>Sheet1!$E$8:$G$8</c:f>
              <c:numCache>
                <c:formatCode>General</c:formatCode>
                <c:ptCount val="3"/>
                <c:pt idx="0">
                  <c:v>1190.0</c:v>
                </c:pt>
                <c:pt idx="1">
                  <c:v>1182.0</c:v>
                </c:pt>
                <c:pt idx="2">
                  <c:v>1293.0</c:v>
                </c:pt>
              </c:numCache>
            </c:numRef>
          </c:val>
        </c:ser>
        <c:ser>
          <c:idx val="1"/>
          <c:order val="1"/>
          <c:tx>
            <c:strRef>
              <c:f>Sheet1!$D$9</c:f>
              <c:strCache>
                <c:ptCount val="1"/>
                <c:pt idx="0">
                  <c:v>Hash GROUP BY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Sheet1!$E$7:$G$7</c:f>
              <c:numCache>
                <c:formatCode>General</c:formatCode>
                <c:ptCount val="3"/>
                <c:pt idx="0">
                  <c:v>1000.0</c:v>
                </c:pt>
                <c:pt idx="1">
                  <c:v>5000.0</c:v>
                </c:pt>
                <c:pt idx="2">
                  <c:v>10000.0</c:v>
                </c:pt>
              </c:numCache>
            </c:numRef>
          </c:cat>
          <c:val>
            <c:numRef>
              <c:f>Sheet1!$E$9:$G$9</c:f>
              <c:numCache>
                <c:formatCode>General</c:formatCode>
                <c:ptCount val="3"/>
                <c:pt idx="0">
                  <c:v>0.498</c:v>
                </c:pt>
                <c:pt idx="1">
                  <c:v>0.738</c:v>
                </c:pt>
                <c:pt idx="2">
                  <c:v>0.961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68919568"/>
        <c:axId val="980974208"/>
      </c:barChart>
      <c:catAx>
        <c:axId val="968919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number</a:t>
                </a:r>
                <a:r>
                  <a:rPr lang="en-US" altLang="ko-KR" baseline="0"/>
                  <a:t> of output records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80974208"/>
        <c:crosses val="autoZero"/>
        <c:auto val="1"/>
        <c:lblAlgn val="ctr"/>
        <c:lblOffset val="100"/>
        <c:noMultiLvlLbl val="0"/>
      </c:catAx>
      <c:valAx>
        <c:axId val="98097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 (s)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6891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Sheet1!$K$8</c:f>
              <c:strCache>
                <c:ptCount val="1"/>
                <c:pt idx="0">
                  <c:v>Sort GROUP 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Sheet1!$L$7:$N$7</c:f>
              <c:numCache>
                <c:formatCode>General</c:formatCode>
                <c:ptCount val="3"/>
                <c:pt idx="0">
                  <c:v>1000.0</c:v>
                </c:pt>
                <c:pt idx="1">
                  <c:v>5000.0</c:v>
                </c:pt>
                <c:pt idx="2">
                  <c:v>10000.0</c:v>
                </c:pt>
              </c:numCache>
            </c:numRef>
          </c:cat>
          <c:val>
            <c:numRef>
              <c:f>Sheet1!$L$8:$N$8</c:f>
              <c:numCache>
                <c:formatCode>General</c:formatCode>
                <c:ptCount val="3"/>
                <c:pt idx="0">
                  <c:v>1190.0</c:v>
                </c:pt>
                <c:pt idx="1">
                  <c:v>1182.0</c:v>
                </c:pt>
                <c:pt idx="2">
                  <c:v>1293.0</c:v>
                </c:pt>
              </c:numCache>
            </c:numRef>
          </c:val>
        </c:ser>
        <c:ser>
          <c:idx val="1"/>
          <c:order val="1"/>
          <c:tx>
            <c:strRef>
              <c:f>Sheet1!$K$9</c:f>
              <c:strCache>
                <c:ptCount val="1"/>
                <c:pt idx="0">
                  <c:v>Hash GROUP BY + ORDER BY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Sheet1!$L$7:$N$7</c:f>
              <c:numCache>
                <c:formatCode>General</c:formatCode>
                <c:ptCount val="3"/>
                <c:pt idx="0">
                  <c:v>1000.0</c:v>
                </c:pt>
                <c:pt idx="1">
                  <c:v>5000.0</c:v>
                </c:pt>
                <c:pt idx="2">
                  <c:v>10000.0</c:v>
                </c:pt>
              </c:numCache>
            </c:numRef>
          </c:cat>
          <c:val>
            <c:numRef>
              <c:f>Sheet1!$L$9:$N$9</c:f>
              <c:numCache>
                <c:formatCode>General</c:formatCode>
                <c:ptCount val="3"/>
                <c:pt idx="0">
                  <c:v>1.619</c:v>
                </c:pt>
                <c:pt idx="1">
                  <c:v>12.097</c:v>
                </c:pt>
                <c:pt idx="2">
                  <c:v>27.983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81107728"/>
        <c:axId val="981116432"/>
      </c:barChart>
      <c:catAx>
        <c:axId val="981107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number of output records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81116432"/>
        <c:crosses val="autoZero"/>
        <c:auto val="1"/>
        <c:lblAlgn val="ctr"/>
        <c:lblOffset val="100"/>
        <c:noMultiLvlLbl val="0"/>
      </c:catAx>
      <c:valAx>
        <c:axId val="98111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 (s)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81107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44A4C-3698-45DA-8EEF-94B78A98C7D2}" type="datetimeFigureOut">
              <a:rPr lang="en-US" smtClean="0"/>
              <a:t>8/31/16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7A347-4F84-4523-99B8-6AC32230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93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7A347-4F84-4523-99B8-6AC3223049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04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A962-7D93-47BE-9537-49F4FDF9084D}" type="datetimeFigureOut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8579-0564-4C5B-8AFC-2D792714D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52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A962-7D93-47BE-9537-49F4FDF9084D}" type="datetimeFigureOut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8579-0564-4C5B-8AFC-2D792714D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14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A962-7D93-47BE-9537-49F4FDF9084D}" type="datetimeFigureOut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8579-0564-4C5B-8AFC-2D792714D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1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A962-7D93-47BE-9537-49F4FDF9084D}" type="datetimeFigureOut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8579-0564-4C5B-8AFC-2D792714D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18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A962-7D93-47BE-9537-49F4FDF9084D}" type="datetimeFigureOut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8579-0564-4C5B-8AFC-2D792714D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75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A962-7D93-47BE-9537-49F4FDF9084D}" type="datetimeFigureOut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8579-0564-4C5B-8AFC-2D792714D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96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A962-7D93-47BE-9537-49F4FDF9084D}" type="datetimeFigureOut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8579-0564-4C5B-8AFC-2D792714D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38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A962-7D93-47BE-9537-49F4FDF9084D}" type="datetimeFigureOut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8579-0564-4C5B-8AFC-2D792714D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20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A962-7D93-47BE-9537-49F4FDF9084D}" type="datetimeFigureOut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8579-0564-4C5B-8AFC-2D792714D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8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A962-7D93-47BE-9537-49F4FDF9084D}" type="datetimeFigureOut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8579-0564-4C5B-8AFC-2D792714D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03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A962-7D93-47BE-9537-49F4FDF9084D}" type="datetimeFigureOut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8579-0564-4C5B-8AFC-2D792714D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3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0A962-7D93-47BE-9537-49F4FDF9084D}" type="datetimeFigureOut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B8579-0564-4C5B-8AFC-2D792714D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39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Term Project Final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Team </a:t>
            </a:r>
            <a:r>
              <a:rPr lang="en-US" altLang="ko-KR" smtClean="0"/>
              <a:t>3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2883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Improving MergeSort GROUP BY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Implementing multi-buffer sorting</a:t>
            </a:r>
          </a:p>
          <a:p>
            <a:pPr lvl="1"/>
            <a:r>
              <a:rPr lang="en-US" altLang="ko-KR" dirty="0" err="1" smtClean="0"/>
              <a:t>MultiBufferSortPlan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MultiBufferSortScan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Picture 1" descr="fig_23_01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844" y="2389671"/>
            <a:ext cx="5337990" cy="420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599611" y="3317966"/>
            <a:ext cx="4441372" cy="243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3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Improving MergeSort GROUP BY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3990"/>
            <a:ext cx="6040529" cy="37157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729" y="2433990"/>
            <a:ext cx="4027020" cy="37741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877673"/>
            <a:ext cx="495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Internal insertion sort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09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Improving MergeSort GROUP BY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Implementing multi-buffer sorting</a:t>
            </a:r>
          </a:p>
          <a:p>
            <a:pPr lvl="1"/>
            <a:r>
              <a:rPr lang="en-US" altLang="ko-KR" smtClean="0"/>
              <a:t>MultiBufferSortPlan</a:t>
            </a:r>
          </a:p>
          <a:p>
            <a:pPr lvl="1"/>
            <a:r>
              <a:rPr lang="en-US" altLang="ko-KR" smtClean="0"/>
              <a:t>MultiBufferSortScan</a:t>
            </a:r>
          </a:p>
          <a:p>
            <a:endParaRPr lang="ko-KR" altLang="en-US"/>
          </a:p>
        </p:txBody>
      </p:sp>
      <p:pic>
        <p:nvPicPr>
          <p:cNvPr id="4" name="Picture 1" descr="fig_23_01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844" y="2389671"/>
            <a:ext cx="5337990" cy="420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813153" y="4998719"/>
            <a:ext cx="4441372" cy="809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594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Improving MergeSort GROUP BY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569720" y="1541610"/>
            <a:ext cx="495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These two methods are modified to support merging k runs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35" y="2339998"/>
            <a:ext cx="4552283" cy="27527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640" y="1541610"/>
            <a:ext cx="3721214" cy="505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87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Implementing Hash GROUP BY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937" y="1850083"/>
            <a:ext cx="7651182" cy="3461847"/>
          </a:xfrm>
        </p:spPr>
      </p:pic>
      <p:sp>
        <p:nvSpPr>
          <p:cNvPr id="5" name="Rectangle 4"/>
          <p:cNvSpPr/>
          <p:nvPr/>
        </p:nvSpPr>
        <p:spPr>
          <a:xfrm>
            <a:off x="4447720" y="5600909"/>
            <a:ext cx="3133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Example of Hash </a:t>
            </a:r>
            <a:r>
              <a:rPr lang="en-US" altLang="ko-KR" dirty="0"/>
              <a:t>GROUP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1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Implementing Hash GROUP BY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Implementing Hash GROUP BY</a:t>
            </a:r>
          </a:p>
          <a:p>
            <a:pPr lvl="1"/>
            <a:r>
              <a:rPr lang="en-US" altLang="ko-KR" dirty="0" err="1" smtClean="0"/>
              <a:t>HashGroupByPlan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HashGroupByScan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779" y="2645923"/>
            <a:ext cx="4744462" cy="3001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23660" y="5807631"/>
            <a:ext cx="331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The Hash Group By 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52321" y="2645923"/>
            <a:ext cx="4951378" cy="3025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Implementing Hash GROUP BY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935" y="1366850"/>
            <a:ext cx="6229879" cy="526888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59934" y="3013165"/>
            <a:ext cx="4606625" cy="377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8115397" y="4080913"/>
            <a:ext cx="35128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creating in-memory hash table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the original table</a:t>
            </a:r>
          </a:p>
        </p:txBody>
      </p:sp>
      <p:cxnSp>
        <p:nvCxnSpPr>
          <p:cNvPr id="7" name="직선 화살표 연결선 12"/>
          <p:cNvCxnSpPr/>
          <p:nvPr/>
        </p:nvCxnSpPr>
        <p:spPr>
          <a:xfrm flipH="1">
            <a:off x="6749195" y="4404078"/>
            <a:ext cx="1366202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6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Environments</a:t>
            </a:r>
          </a:p>
          <a:p>
            <a:pPr lvl="1"/>
            <a:r>
              <a:rPr lang="en-US" altLang="ko-KR" dirty="0" smtClean="0"/>
              <a:t>Base source code – </a:t>
            </a:r>
            <a:r>
              <a:rPr lang="en-US" altLang="ko-KR" dirty="0" err="1" smtClean="0"/>
              <a:t>SimpleDB</a:t>
            </a:r>
            <a:r>
              <a:rPr lang="en-US" altLang="ko-KR" dirty="0" smtClean="0"/>
              <a:t> 2.10</a:t>
            </a:r>
          </a:p>
          <a:p>
            <a:pPr lvl="1"/>
            <a:r>
              <a:rPr lang="en-US" altLang="ko-KR" dirty="0" smtClean="0"/>
              <a:t>Block size – 4KBytes</a:t>
            </a:r>
          </a:p>
          <a:p>
            <a:pPr lvl="1"/>
            <a:r>
              <a:rPr lang="en-US" altLang="ko-KR" dirty="0" smtClean="0"/>
              <a:t>Number of blocks – 1024</a:t>
            </a:r>
          </a:p>
          <a:p>
            <a:r>
              <a:rPr lang="en-US" altLang="ko-KR" dirty="0" smtClean="0"/>
              <a:t>Data</a:t>
            </a:r>
          </a:p>
          <a:p>
            <a:pPr lvl="1"/>
            <a:r>
              <a:rPr lang="en-US" altLang="ko-KR" dirty="0" smtClean="0"/>
              <a:t>G</a:t>
            </a:r>
            <a:r>
              <a:rPr lang="en-US" altLang="zh-CN" dirty="0" smtClean="0"/>
              <a:t>enerate table</a:t>
            </a:r>
            <a:r>
              <a:rPr lang="en-US" altLang="ko-KR" dirty="0" smtClean="0"/>
              <a:t> </a:t>
            </a:r>
            <a:r>
              <a:rPr lang="en-US" altLang="ko-KR" dirty="0"/>
              <a:t>contains random </a:t>
            </a:r>
            <a:r>
              <a:rPr lang="en-US" altLang="ko-KR" dirty="0" smtClean="0"/>
              <a:t>integers</a:t>
            </a:r>
          </a:p>
          <a:p>
            <a:pPr lvl="1"/>
            <a:r>
              <a:rPr lang="en-US" altLang="ko-KR" smtClean="0"/>
              <a:t>3 </a:t>
            </a:r>
            <a:r>
              <a:rPr lang="en-US" altLang="ko-KR" dirty="0" smtClean="0"/>
              <a:t>tables, </a:t>
            </a:r>
            <a:r>
              <a:rPr lang="en-US" altLang="ko-KR" dirty="0"/>
              <a:t>(each table has only 1 </a:t>
            </a:r>
            <a:r>
              <a:rPr lang="en-US" altLang="ko-KR" dirty="0" smtClean="0"/>
              <a:t>column)</a:t>
            </a:r>
          </a:p>
          <a:p>
            <a:pPr lvl="2"/>
            <a:r>
              <a:rPr lang="en-US" altLang="ko-KR" dirty="0" smtClean="0"/>
              <a:t>250,000 tuples, cardinality 1000, uniform distribution</a:t>
            </a:r>
          </a:p>
          <a:p>
            <a:pPr lvl="2"/>
            <a:r>
              <a:rPr lang="en-US" altLang="ko-KR" dirty="0" smtClean="0"/>
              <a:t>250,000 tuples, cardinality 5000, uniform distribution</a:t>
            </a:r>
          </a:p>
          <a:p>
            <a:pPr lvl="2"/>
            <a:r>
              <a:rPr lang="en-US" altLang="ko-KR" dirty="0" smtClean="0"/>
              <a:t>250,000 tuples, cardinality 10000, uniform distribution</a:t>
            </a:r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88760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Performance Evaluation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Comparison</a:t>
            </a:r>
          </a:p>
          <a:p>
            <a:pPr lvl="1"/>
            <a:r>
              <a:rPr lang="en-US" altLang="ko-KR" smtClean="0"/>
              <a:t>Sort GROUP BY (multibuffer sort) vs Hash GROUP BY</a:t>
            </a:r>
          </a:p>
          <a:p>
            <a:pPr lvl="1"/>
            <a:r>
              <a:rPr lang="en-US" altLang="ko-KR" smtClean="0"/>
              <a:t>Sort GROUP BY (multibuffer sort) vs (Hash GROUP BY + ORDER BY)</a:t>
            </a:r>
          </a:p>
        </p:txBody>
      </p:sp>
    </p:spTree>
    <p:extLst>
      <p:ext uri="{BB962C8B-B14F-4D97-AF65-F5344CB8AC3E}">
        <p14:creationId xmlns:p14="http://schemas.microsoft.com/office/powerpoint/2010/main" val="3149189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smtClean="0"/>
              <a:t>Sort GROUP BY vs Hash GROUP BY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Performance Evaluation</a:t>
            </a:r>
            <a:endParaRPr lang="ko-KR" altLang="en-US"/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82273"/>
              </p:ext>
            </p:extLst>
          </p:nvPr>
        </p:nvGraphicFramePr>
        <p:xfrm>
          <a:off x="2712719" y="2542903"/>
          <a:ext cx="6709956" cy="3764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838200" y="2420983"/>
            <a:ext cx="2623457" cy="3385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Input 250,000</a:t>
            </a:r>
          </a:p>
        </p:txBody>
      </p:sp>
    </p:spTree>
    <p:extLst>
      <p:ext uri="{BB962C8B-B14F-4D97-AF65-F5344CB8AC3E}">
        <p14:creationId xmlns:p14="http://schemas.microsoft.com/office/powerpoint/2010/main" val="149296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Objectives </a:t>
            </a:r>
          </a:p>
          <a:p>
            <a:r>
              <a:rPr lang="en-US" dirty="0" smtClean="0"/>
              <a:t>Algorithm Implementation</a:t>
            </a:r>
          </a:p>
          <a:p>
            <a:r>
              <a:rPr lang="en-US" altLang="ko-KR" dirty="0"/>
              <a:t>Performance </a:t>
            </a:r>
            <a:r>
              <a:rPr lang="en-US" altLang="ko-KR" dirty="0" smtClean="0"/>
              <a:t>Evaluation</a:t>
            </a:r>
          </a:p>
          <a:p>
            <a:r>
              <a:rPr lang="en-US" dirty="0" smtClean="0"/>
              <a:t>Conclusion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63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Performance Evaluation</a:t>
            </a:r>
            <a:endParaRPr lang="ko-KR" altLang="en-US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005600"/>
              </p:ext>
            </p:extLst>
          </p:nvPr>
        </p:nvGraphicFramePr>
        <p:xfrm>
          <a:off x="2521131" y="2551613"/>
          <a:ext cx="6901543" cy="4042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smtClean="0"/>
              <a:t>( Sort GROUP BY ) vs ( Hash GROUP BY + ORDER BY )</a:t>
            </a:r>
          </a:p>
          <a:p>
            <a:pPr lvl="2"/>
            <a:endParaRPr lang="en-US" altLang="ko-KR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2420983"/>
            <a:ext cx="2623457" cy="3385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Input 250,000</a:t>
            </a:r>
          </a:p>
        </p:txBody>
      </p:sp>
    </p:spTree>
    <p:extLst>
      <p:ext uri="{BB962C8B-B14F-4D97-AF65-F5344CB8AC3E}">
        <p14:creationId xmlns:p14="http://schemas.microsoft.com/office/powerpoint/2010/main" val="3773754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Conclusion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We improved sorting algorithm in SimpleDB</a:t>
            </a:r>
          </a:p>
          <a:p>
            <a:r>
              <a:rPr lang="en-US" altLang="ko-KR" smtClean="0"/>
              <a:t>We improved sort GROUP BY performance </a:t>
            </a:r>
          </a:p>
          <a:p>
            <a:r>
              <a:rPr lang="en-US" altLang="ko-KR" smtClean="0"/>
              <a:t>We improve GROUP BY performance by implementing hash GROUP BY algorithm </a:t>
            </a:r>
          </a:p>
          <a:p>
            <a:r>
              <a:rPr lang="en-US" altLang="ko-KR" smtClean="0"/>
              <a:t>In our experiments, hash GROUP BY worked extremely faster then sort GROUP BY </a:t>
            </a:r>
          </a:p>
          <a:p>
            <a:r>
              <a:rPr lang="en-US" altLang="ko-KR" smtClean="0"/>
              <a:t>Furthermore, hash GROUP BY outperformed sort GROUP BY even though sorted output is required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61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Introduction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Aggregation is one of the most common workload for database systems</a:t>
            </a:r>
          </a:p>
          <a:p>
            <a:r>
              <a:rPr lang="en-US" altLang="ko-KR" smtClean="0"/>
              <a:t>In SimpleDB, aggregation is already implemented based on MergeSort (external sort)</a:t>
            </a:r>
          </a:p>
          <a:p>
            <a:endParaRPr lang="en-US" altLang="ko-KR" smtClean="0"/>
          </a:p>
          <a:p>
            <a:pPr lvl="1"/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34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Introduction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aggregation algorithm in the </a:t>
            </a:r>
            <a:r>
              <a:rPr lang="en-US" altLang="ko-KR" dirty="0" err="1" smtClean="0"/>
              <a:t>SimpleDB</a:t>
            </a:r>
            <a:r>
              <a:rPr lang="en-US" altLang="ko-KR" dirty="0" smtClean="0"/>
              <a:t> distribution code is just an basic implementation</a:t>
            </a:r>
          </a:p>
          <a:p>
            <a:pPr lvl="1"/>
            <a:r>
              <a:rPr lang="en-US" altLang="ko-KR" dirty="0" smtClean="0"/>
              <a:t>Aggregation </a:t>
            </a:r>
            <a:r>
              <a:rPr lang="en-US" altLang="zh-CN" dirty="0" smtClean="0"/>
              <a:t>is </a:t>
            </a:r>
            <a:r>
              <a:rPr lang="en-US" altLang="ko-KR" dirty="0" smtClean="0"/>
              <a:t>based on 2-way merge sort  </a:t>
            </a:r>
          </a:p>
          <a:p>
            <a:pPr lvl="1"/>
            <a:r>
              <a:rPr lang="en-US" altLang="ko-KR" dirty="0" smtClean="0"/>
              <a:t>Splitting into runs does not consider anything about buffers</a:t>
            </a:r>
          </a:p>
          <a:p>
            <a:pPr lvl="2"/>
            <a:r>
              <a:rPr lang="en-US" altLang="ko-KR" dirty="0" smtClean="0"/>
              <a:t>Split is based on the order of the tuples</a:t>
            </a:r>
          </a:p>
          <a:p>
            <a:r>
              <a:rPr lang="en-US" altLang="ko-KR" dirty="0" smtClean="0"/>
              <a:t>Performance is very poor</a:t>
            </a:r>
          </a:p>
          <a:p>
            <a:pPr lvl="1"/>
            <a:r>
              <a:rPr lang="en-US" altLang="ko-KR" dirty="0" smtClean="0"/>
              <a:t>Takes tens of minutes to perform GROUP BY on 5000 tuples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27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Objectives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Improve </a:t>
            </a:r>
            <a:r>
              <a:rPr lang="en-US" altLang="ko-KR" dirty="0" err="1" smtClean="0"/>
              <a:t>MergeSort</a:t>
            </a:r>
            <a:r>
              <a:rPr lang="en-US" altLang="ko-KR" dirty="0" smtClean="0"/>
              <a:t> GROUP BY</a:t>
            </a:r>
          </a:p>
          <a:p>
            <a:pPr lvl="1"/>
            <a:r>
              <a:rPr lang="en-US" altLang="ko-KR" dirty="0" smtClean="0"/>
              <a:t>By implementing multi-buffer sorting</a:t>
            </a:r>
          </a:p>
          <a:p>
            <a:pPr lvl="2"/>
            <a:r>
              <a:rPr lang="en-US" altLang="ko-KR" dirty="0" smtClean="0"/>
              <a:t>See section 23.4.2 in the textbook</a:t>
            </a:r>
          </a:p>
          <a:p>
            <a:r>
              <a:rPr lang="en-US" altLang="ko-KR" dirty="0" smtClean="0"/>
              <a:t>Implement Hash GROUP BY</a:t>
            </a:r>
          </a:p>
          <a:p>
            <a:pPr lvl="1"/>
            <a:r>
              <a:rPr lang="en-US" altLang="ko-KR" dirty="0" smtClean="0"/>
              <a:t>Hash GROUP BY is known to perform better than Sort GROUP BY in many cases</a:t>
            </a:r>
          </a:p>
          <a:p>
            <a:r>
              <a:rPr lang="en-US" altLang="ko-KR" dirty="0" smtClean="0"/>
              <a:t>Compare the performance of </a:t>
            </a:r>
            <a:r>
              <a:rPr lang="en-US" altLang="ko-KR" dirty="0" err="1" smtClean="0"/>
              <a:t>MergeSort</a:t>
            </a:r>
            <a:r>
              <a:rPr lang="en-US" altLang="ko-KR" dirty="0" smtClean="0"/>
              <a:t> GROUP BY and Hash GROUP BY</a:t>
            </a:r>
          </a:p>
          <a:p>
            <a:pPr lvl="1"/>
            <a:r>
              <a:rPr lang="en-US" altLang="ko-KR" dirty="0" smtClean="0"/>
              <a:t>Only GROUP BY</a:t>
            </a:r>
          </a:p>
          <a:p>
            <a:pPr lvl="1"/>
            <a:r>
              <a:rPr lang="en-US" altLang="ko-KR" dirty="0" smtClean="0"/>
              <a:t>GROUP BY along with ORDER BY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68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Improving </a:t>
            </a:r>
            <a:r>
              <a:rPr lang="en-US" altLang="ko-KR" dirty="0" err="1"/>
              <a:t>MergeSort</a:t>
            </a:r>
            <a:r>
              <a:rPr lang="en-US" altLang="ko-KR" dirty="0"/>
              <a:t> GROUP </a:t>
            </a:r>
            <a:r>
              <a:rPr lang="en-US" altLang="ko-KR" dirty="0" smtClean="0"/>
              <a:t>BY</a:t>
            </a:r>
          </a:p>
          <a:p>
            <a:r>
              <a:rPr lang="en-US" altLang="ko-KR" dirty="0"/>
              <a:t>Implementing Hash GROUP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9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Improving </a:t>
            </a:r>
            <a:r>
              <a:rPr lang="en-US" altLang="ko-KR" dirty="0" err="1"/>
              <a:t>MergeSort</a:t>
            </a:r>
            <a:r>
              <a:rPr lang="en-US" altLang="ko-KR" dirty="0"/>
              <a:t> 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</a:t>
            </a:r>
            <a:r>
              <a:rPr lang="en-US" altLang="ko-KR" dirty="0" err="1" smtClean="0"/>
              <a:t>simpleDB</a:t>
            </a:r>
            <a:r>
              <a:rPr lang="en-US" altLang="ko-KR" dirty="0" smtClean="0"/>
              <a:t>, </a:t>
            </a:r>
            <a:r>
              <a:rPr lang="en-US" altLang="ko-KR" dirty="0" err="1"/>
              <a:t>MergeSort</a:t>
            </a:r>
            <a:r>
              <a:rPr lang="en-US" altLang="ko-KR" dirty="0"/>
              <a:t> GROUP </a:t>
            </a:r>
            <a:r>
              <a:rPr lang="en-US" altLang="ko-KR" dirty="0" smtClean="0"/>
              <a:t>BY is implemented</a:t>
            </a:r>
          </a:p>
          <a:p>
            <a:pPr lvl="1"/>
            <a:r>
              <a:rPr lang="en-US" altLang="ko-KR" dirty="0"/>
              <a:t>2-way merge sort</a:t>
            </a:r>
          </a:p>
          <a:p>
            <a:pPr lvl="1"/>
            <a:r>
              <a:rPr lang="en-US" altLang="ko-KR" dirty="0" smtClean="0"/>
              <a:t>Multi-buffer is not considered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Multi-buffer sorting is more efficient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endParaRPr lang="en-US" dirty="0"/>
          </a:p>
        </p:txBody>
      </p:sp>
      <p:pic>
        <p:nvPicPr>
          <p:cNvPr id="4" name="Picture 1" descr="fig_23_02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050" y="4126796"/>
            <a:ext cx="6652908" cy="186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49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Improving </a:t>
            </a:r>
            <a:r>
              <a:rPr lang="en-US" altLang="ko-KR" dirty="0" err="1" smtClean="0"/>
              <a:t>MergeSort</a:t>
            </a:r>
            <a:r>
              <a:rPr lang="en-US" altLang="ko-KR" dirty="0" smtClean="0"/>
              <a:t> GROUP BY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Implementing multi-buffer sorting</a:t>
            </a:r>
          </a:p>
          <a:p>
            <a:pPr lvl="1"/>
            <a:r>
              <a:rPr lang="en-US" altLang="ko-KR" dirty="0" err="1" smtClean="0"/>
              <a:t>MultiBufferSortPlan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MultiBufferSortScan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Picture 1" descr="fig_23_01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844" y="2389671"/>
            <a:ext cx="5337990" cy="420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599611" y="2926080"/>
            <a:ext cx="4441372" cy="418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92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Improving </a:t>
            </a:r>
            <a:r>
              <a:rPr lang="en-US" altLang="ko-KR" dirty="0" err="1"/>
              <a:t>MergeSort</a:t>
            </a:r>
            <a:r>
              <a:rPr lang="en-US" altLang="ko-KR" dirty="0"/>
              <a:t> GROUP BY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584" y="1933670"/>
            <a:ext cx="4648110" cy="49243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57455" y="1977686"/>
            <a:ext cx="484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Determine </a:t>
            </a:r>
            <a:r>
              <a:rPr lang="en-US" altLang="ko-KR" dirty="0"/>
              <a:t>k : </a:t>
            </a:r>
            <a:r>
              <a:rPr lang="en-US" altLang="ko-KR" dirty="0" smtClean="0"/>
              <a:t>the best number of buffers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02977" y="4448124"/>
            <a:ext cx="495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Copy k blocks worth records to a temp table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23309" y="2228535"/>
            <a:ext cx="2934789" cy="200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23308" y="2798947"/>
            <a:ext cx="3735979" cy="195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70583" y="4350151"/>
            <a:ext cx="3735979" cy="551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803044" y="2625559"/>
            <a:ext cx="385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Determine k blocks worth records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6" idx="1"/>
          </p:cNvCxnSpPr>
          <p:nvPr/>
        </p:nvCxnSpPr>
        <p:spPr>
          <a:xfrm flipH="1">
            <a:off x="5458098" y="2162352"/>
            <a:ext cx="1499357" cy="14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1" idx="1"/>
          </p:cNvCxnSpPr>
          <p:nvPr/>
        </p:nvCxnSpPr>
        <p:spPr>
          <a:xfrm flipH="1">
            <a:off x="6287754" y="2810225"/>
            <a:ext cx="1515290" cy="9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1"/>
          </p:cNvCxnSpPr>
          <p:nvPr/>
        </p:nvCxnSpPr>
        <p:spPr>
          <a:xfrm flipH="1">
            <a:off x="6106563" y="4632790"/>
            <a:ext cx="296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80276" y="1531247"/>
            <a:ext cx="3808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Use k buffers to splitting into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46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491</Words>
  <Application>Microsoft Macintosh PowerPoint</Application>
  <PresentationFormat>와이드스크린</PresentationFormat>
  <Paragraphs>107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宋体</vt:lpstr>
      <vt:lpstr>Arial</vt:lpstr>
      <vt:lpstr>Calibri</vt:lpstr>
      <vt:lpstr>Office 테마</vt:lpstr>
      <vt:lpstr>Term Project Final</vt:lpstr>
      <vt:lpstr>Outline</vt:lpstr>
      <vt:lpstr>Introduction</vt:lpstr>
      <vt:lpstr>Introduction</vt:lpstr>
      <vt:lpstr>Objectives</vt:lpstr>
      <vt:lpstr>Algorithm Implementation</vt:lpstr>
      <vt:lpstr>Improving MergeSort GROUP BY</vt:lpstr>
      <vt:lpstr>Improving MergeSort GROUP BY</vt:lpstr>
      <vt:lpstr>Improving MergeSort GROUP BY</vt:lpstr>
      <vt:lpstr>Improving MergeSort GROUP BY</vt:lpstr>
      <vt:lpstr>Improving MergeSort GROUP BY</vt:lpstr>
      <vt:lpstr>Improving MergeSort GROUP BY</vt:lpstr>
      <vt:lpstr>Improving MergeSort GROUP BY</vt:lpstr>
      <vt:lpstr>Implementing Hash GROUP BY</vt:lpstr>
      <vt:lpstr>Implementing Hash GROUP BY</vt:lpstr>
      <vt:lpstr>Implementing Hash GROUP BY</vt:lpstr>
      <vt:lpstr>Performance Evaluation</vt:lpstr>
      <vt:lpstr>Performance Evaluation</vt:lpstr>
      <vt:lpstr>Performance Evaluation</vt:lpstr>
      <vt:lpstr>Performance Evaluation</vt:lpstr>
      <vt:lpstr>Conclusion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Final</dc:title>
  <dc:creator>ilhyun</dc:creator>
  <cp:lastModifiedBy> </cp:lastModifiedBy>
  <cp:revision>90</cp:revision>
  <dcterms:created xsi:type="dcterms:W3CDTF">2015-06-10T05:23:37Z</dcterms:created>
  <dcterms:modified xsi:type="dcterms:W3CDTF">2016-08-31T01:17:48Z</dcterms:modified>
</cp:coreProperties>
</file>