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69" r:id="rId6"/>
    <p:sldId id="259" r:id="rId7"/>
    <p:sldId id="260" r:id="rId8"/>
    <p:sldId id="265" r:id="rId9"/>
    <p:sldId id="266" r:id="rId10"/>
    <p:sldId id="288" r:id="rId11"/>
    <p:sldId id="267" r:id="rId12"/>
    <p:sldId id="273" r:id="rId13"/>
    <p:sldId id="280" r:id="rId14"/>
    <p:sldId id="281" r:id="rId15"/>
    <p:sldId id="283" r:id="rId16"/>
    <p:sldId id="284" r:id="rId17"/>
    <p:sldId id="285" r:id="rId18"/>
    <p:sldId id="287" r:id="rId19"/>
    <p:sldId id="286" r:id="rId20"/>
    <p:sldId id="262" r:id="rId21"/>
    <p:sldId id="263" r:id="rId22"/>
    <p:sldId id="270" r:id="rId23"/>
    <p:sldId id="264" r:id="rId24"/>
    <p:sldId id="289" r:id="rId25"/>
    <p:sldId id="293" r:id="rId26"/>
    <p:sldId id="290" r:id="rId27"/>
    <p:sldId id="291" r:id="rId28"/>
    <p:sldId id="292" r:id="rId29"/>
    <p:sldId id="295" r:id="rId30"/>
    <p:sldId id="294" r:id="rId31"/>
    <p:sldId id="277" r:id="rId32"/>
    <p:sldId id="296" r:id="rId33"/>
    <p:sldId id="297" r:id="rId34"/>
    <p:sldId id="298" r:id="rId35"/>
    <p:sldId id="299" r:id="rId36"/>
    <p:sldId id="300" r:id="rId37"/>
    <p:sldId id="304" r:id="rId38"/>
    <p:sldId id="305" r:id="rId39"/>
    <p:sldId id="301" r:id="rId40"/>
    <p:sldId id="303" r:id="rId41"/>
    <p:sldId id="274" r:id="rId42"/>
    <p:sldId id="302" r:id="rId43"/>
    <p:sldId id="275" r:id="rId44"/>
    <p:sldId id="278" r:id="rId45"/>
    <p:sldId id="279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H" initials="W" lastIdx="1" clrIdx="0">
    <p:extLst>
      <p:ext uri="{19B8F6BF-5375-455C-9EA6-DF929625EA0E}">
        <p15:presenceInfo xmlns:p15="http://schemas.microsoft.com/office/powerpoint/2012/main" userId="W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D8D"/>
    <a:srgbClr val="0000FF"/>
    <a:srgbClr val="7C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67" autoAdjust="0"/>
  </p:normalViewPr>
  <p:slideViewPr>
    <p:cSldViewPr snapToGrid="0">
      <p:cViewPr>
        <p:scale>
          <a:sx n="50" d="100"/>
          <a:sy n="50" d="100"/>
        </p:scale>
        <p:origin x="169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09T10:29:37.104" idx="1">
    <p:pos x="10" y="10"/>
    <p:text>Virtual Memory란?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69CA2-8FDB-403C-969D-0D05B7E20A86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0BF1-6201-408B-B204-D6D18DB3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r>
              <a:rPr lang="en-US" altLang="ko-KR" baseline="0" dirty="0" smtClean="0"/>
              <a:t>, My name is </a:t>
            </a:r>
            <a:r>
              <a:rPr lang="ko-KR" altLang="en-US" baseline="0" dirty="0" err="1" smtClean="0"/>
              <a:t>허완</a:t>
            </a:r>
            <a:r>
              <a:rPr lang="en-US" altLang="ko-KR" baseline="0" dirty="0" smtClean="0"/>
              <a:t>. Subjects of this presentation are 2, chapter12 and 13.</a:t>
            </a:r>
          </a:p>
          <a:p>
            <a:r>
              <a:rPr lang="en-US" altLang="ko-KR" baseline="0" dirty="0" smtClean="0"/>
              <a:t>So, I will present chapter12 first, and have a 5min break and continue chapter13</a:t>
            </a:r>
          </a:p>
          <a:p>
            <a:r>
              <a:rPr lang="en-US" altLang="ko-KR" baseline="0" dirty="0" smtClean="0"/>
              <a:t>Let me begin presentation</a:t>
            </a:r>
          </a:p>
          <a:p>
            <a:r>
              <a:rPr lang="en-US" altLang="ko-KR" baseline="0" dirty="0" smtClean="0"/>
              <a:t>Chapter 12 is about Disk and File Management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42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블락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페이지 알려주기</a:t>
            </a:r>
            <a:endParaRPr lang="en-US" altLang="ko-KR" dirty="0" smtClean="0"/>
          </a:p>
          <a:p>
            <a:r>
              <a:rPr lang="ko-KR" altLang="en-US" dirty="0" smtClean="0"/>
              <a:t>어떤 것이 최신인지 알려주기</a:t>
            </a:r>
            <a:r>
              <a:rPr lang="en-US" altLang="ko-KR" dirty="0" smtClean="0"/>
              <a:t>(previous,</a:t>
            </a:r>
            <a:r>
              <a:rPr lang="en-US" altLang="ko-KR" baseline="0" dirty="0" smtClean="0"/>
              <a:t> last, first)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2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compares the current block number against the specified LSN. If the specified LSN is smaller, then the desired log record must have already been written to disk; otherwise, </a:t>
            </a:r>
            <a:r>
              <a:rPr lang="en-US" altLang="ko-K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mypage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written to disk.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compares the current block number against the specified LSN. If the specified LSN is smaller, then the desired log record must have already been written to disk; otherwise, </a:t>
            </a:r>
            <a:r>
              <a:rPr lang="en-US" altLang="ko-K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mypage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written to disk.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38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4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Nevertheless size of buffer pool is limited, accessing data isn’t predictable.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07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버퍼 매니저가 필요한 이유</a:t>
            </a:r>
            <a:endParaRPr lang="en-US" altLang="ko-KR" dirty="0" smtClean="0"/>
          </a:p>
          <a:p>
            <a:r>
              <a:rPr lang="ko-KR" altLang="en-US" dirty="0" smtClean="0"/>
              <a:t>버퍼의 교체가 필요한 이유 설명하기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9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9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00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7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Object of this chapter are</a:t>
            </a:r>
            <a:r>
              <a:rPr lang="en-US" altLang="ko-KR" baseline="0" dirty="0" smtClean="0"/>
              <a:t> is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realizing those features.</a:t>
            </a:r>
          </a:p>
          <a:p>
            <a:r>
              <a:rPr lang="en-US" altLang="ko-KR" baseline="0" dirty="0" err="1" smtClean="0"/>
              <a:t>Ppt</a:t>
            </a:r>
            <a:r>
              <a:rPr lang="ko-KR" altLang="en-US" baseline="0" dirty="0" smtClean="0"/>
              <a:t> 읽기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8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7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25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13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38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8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이해를 돕기 위해 우선 하드웨어에 대해 설명하고</a:t>
            </a:r>
            <a:endParaRPr lang="en-US" altLang="ko-KR" dirty="0" smtClean="0"/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디스크에 </a:t>
            </a:r>
            <a:r>
              <a:rPr lang="ko-KR" altLang="en-US" baseline="0" dirty="0" err="1" smtClean="0"/>
              <a:t>엑세스</a:t>
            </a:r>
            <a:r>
              <a:rPr lang="ko-KR" altLang="en-US" baseline="0" dirty="0" smtClean="0"/>
              <a:t> 하는 방법을 설명한 다음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SimpleDB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소스코드를 설명하겠습니다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 use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이것은 </a:t>
            </a:r>
            <a:r>
              <a:rPr lang="en-US" altLang="ko-KR" dirty="0" smtClean="0"/>
              <a:t>~</a:t>
            </a:r>
            <a:r>
              <a:rPr lang="ko-KR" altLang="en-US" dirty="0" smtClean="0"/>
              <a:t>라 불립니다</a:t>
            </a:r>
            <a:r>
              <a:rPr lang="en-US" altLang="ko-KR" dirty="0" smtClean="0"/>
              <a:t>. This</a:t>
            </a:r>
            <a:r>
              <a:rPr lang="en-US" altLang="ko-KR" baseline="0" dirty="0" smtClean="0"/>
              <a:t> time is called the ~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8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Disk striping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보충 설명 필요할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5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one disk </a:t>
            </a:r>
            <a:r>
              <a:rPr lang="en-US" altLang="ko-KR" dirty="0" err="1" smtClean="0"/>
              <a:t>faiel</a:t>
            </a:r>
            <a:r>
              <a:rPr lang="en-US" altLang="ko-KR" baseline="0" dirty="0" smtClean="0"/>
              <a:t> ~</a:t>
            </a:r>
            <a:endParaRPr lang="en-US" altLang="ko-KR" dirty="0" smtClean="0"/>
          </a:p>
          <a:p>
            <a:r>
              <a:rPr lang="en-US" altLang="ko-KR" dirty="0" smtClean="0"/>
              <a:t>There are two variants of parity bits: even parity bit and odd parity bit.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4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Difference</a:t>
            </a:r>
            <a:r>
              <a:rPr lang="en-US" altLang="ko-KR" baseline="0" dirty="0" smtClean="0"/>
              <a:t> between sector and block is that, sector don’t have the same size.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4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100,000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00BF1-6201-408B-B204-D6D18DB339A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9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2030985"/>
            <a:ext cx="7772400" cy="1470025"/>
          </a:xfrm>
        </p:spPr>
        <p:txBody>
          <a:bodyPr/>
          <a:lstStyle>
            <a:lvl1pPr algn="ctr"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YD윤고딕 5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BEF4-AF3C-4655-BFA7-C6EC7F34F390}" type="datetime1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81330"/>
            <a:ext cx="2895600" cy="340147"/>
          </a:xfrm>
        </p:spPr>
        <p:txBody>
          <a:bodyPr/>
          <a:lstStyle>
            <a:lvl1pPr>
              <a:defRPr>
                <a:latin typeface="고려대학교B" pitchFamily="18" charset="-127"/>
                <a:ea typeface="고려대학교B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437112"/>
            <a:ext cx="6400800" cy="1057672"/>
          </a:xfrm>
        </p:spPr>
        <p:txBody>
          <a:bodyPr/>
          <a:lstStyle>
            <a:lvl1pPr marL="0" indent="0" algn="ctr">
              <a:buNone/>
              <a:defRPr sz="2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YD윤고딕 540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800" dirty="0" smtClean="0"/>
              <a:t>부제목을 입력하세요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-80211" y="-104279"/>
            <a:ext cx="9304422" cy="1018679"/>
          </a:xfrm>
          <a:prstGeom prst="rect">
            <a:avLst/>
          </a:prstGeom>
          <a:solidFill>
            <a:srgbClr val="7C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-36512" y="5638800"/>
            <a:ext cx="9304422" cy="869794"/>
          </a:xfrm>
          <a:prstGeom prst="rect">
            <a:avLst/>
          </a:prstGeom>
          <a:solidFill>
            <a:srgbClr val="7C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-36512" y="6020875"/>
            <a:ext cx="9304422" cy="869794"/>
          </a:xfrm>
          <a:prstGeom prst="rect">
            <a:avLst/>
          </a:prstGeom>
          <a:solidFill>
            <a:srgbClr val="7C00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6575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D:\GraduateSchool\Lab\템플릿\basic_UI_file\basic\crimson2positiv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73" y="376408"/>
            <a:ext cx="771100" cy="10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 algn="l">
              <a:defRPr b="1" baseline="0">
                <a:solidFill>
                  <a:srgbClr val="7C00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1851"/>
            <a:ext cx="8229600" cy="4525963"/>
          </a:xfrm>
        </p:spPr>
        <p:txBody>
          <a:bodyPr/>
          <a:lstStyle>
            <a:lvl1pPr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>
              <a:defRPr sz="15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2pPr>
            <a:lvl3pPr>
              <a:defRPr sz="12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3pPr>
            <a:lvl4pPr>
              <a:defRPr sz="105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4pPr>
            <a:lvl5pPr>
              <a:defRPr sz="900" baseline="0">
                <a:solidFill>
                  <a:schemeClr val="tx1"/>
                </a:solidFill>
                <a:latin typeface="Arial" panose="020B0604020202020204" pitchFamily="34" charset="0"/>
                <a:ea typeface="YD윤고딕 530" panose="0202060302010102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29534"/>
            <a:ext cx="2133600" cy="365125"/>
          </a:xfrm>
        </p:spPr>
        <p:txBody>
          <a:bodyPr/>
          <a:lstStyle/>
          <a:p>
            <a:fld id="{97691FE0-DA8D-444F-8FD5-7D81C72A0A45}" type="datetime1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2953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37314"/>
            <a:ext cx="2133600" cy="365125"/>
          </a:xfrm>
        </p:spPr>
        <p:txBody>
          <a:bodyPr/>
          <a:lstStyle/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000" b="1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F9D1-7B22-40D0-BC78-B6631A4F3633}" type="datetime1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6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E2D2-AFFA-46CF-8E82-59E2375E7566}" type="datetime1">
              <a:rPr lang="ko-KR" altLang="en-US" smtClean="0"/>
              <a:t>2015-03-10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E43A-DBDB-4F2F-AB16-4B612B1A267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D:\GraduateSchool\Lab\템플릿\basic_UI_file\basic\crimson2positive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73" y="376408"/>
            <a:ext cx="771100" cy="10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61256"/>
          </a:xfrm>
          <a:prstGeom prst="rect">
            <a:avLst/>
          </a:prstGeom>
          <a:solidFill>
            <a:srgbClr val="7C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날짜 개체 틀 1"/>
          <p:cNvSpPr txBox="1">
            <a:spLocks/>
          </p:cNvSpPr>
          <p:nvPr userDrawn="1"/>
        </p:nvSpPr>
        <p:spPr>
          <a:xfrm>
            <a:off x="457200" y="6356352"/>
            <a:ext cx="3628094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/>
              <a:t>W. </a:t>
            </a:r>
            <a:r>
              <a:rPr lang="en-US" altLang="ko-KR" sz="900" dirty="0" err="1" smtClean="0"/>
              <a:t>Heo</a:t>
            </a:r>
            <a:r>
              <a:rPr lang="en-US" altLang="ko-KR" sz="900" dirty="0" smtClean="0"/>
              <a:t>, H. Lee</a:t>
            </a:r>
          </a:p>
        </p:txBody>
      </p:sp>
    </p:spTree>
    <p:extLst>
      <p:ext uri="{BB962C8B-B14F-4D97-AF65-F5344CB8AC3E}">
        <p14:creationId xmlns:p14="http://schemas.microsoft.com/office/powerpoint/2010/main" val="48389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spcBef>
          <a:spcPct val="0"/>
        </a:spcBef>
        <a:buNone/>
        <a:defRPr sz="3000" kern="1200" baseline="0">
          <a:solidFill>
            <a:srgbClr val="7C001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nsolas" panose="020B0609020204030204" pitchFamily="49" charset="0"/>
          <a:ea typeface="HY견고딕" panose="02030600000101010101" pitchFamily="18" charset="-127"/>
          <a:cs typeface="Consolas" panose="020B0609020204030204" pitchFamily="49" charset="0"/>
        </a:defRPr>
      </a:lvl1pPr>
    </p:titleStyle>
    <p:bodyStyle>
      <a:lvl1pPr marL="257175" indent="-257175" algn="l" defTabSz="685800" rtl="0" eaLnBrk="1" latinLnBrk="1" hangingPunct="1">
        <a:lnSpc>
          <a:spcPct val="114000"/>
        </a:lnSpc>
        <a:spcBef>
          <a:spcPct val="20000"/>
        </a:spcBef>
        <a:buClr>
          <a:srgbClr val="7C001A"/>
        </a:buClr>
        <a:buFont typeface="Wingdings" panose="05000000000000000000" pitchFamily="2" charset="2"/>
        <a:buChar char="§"/>
        <a:defRPr sz="2100" b="1" kern="1200" baseline="0">
          <a:solidFill>
            <a:schemeClr val="tx1"/>
          </a:solidFill>
          <a:latin typeface="Arial" panose="020B0604020202020204" pitchFamily="34" charset="0"/>
          <a:ea typeface="HY견고딕" panose="02030600000101010101" pitchFamily="18" charset="-127"/>
          <a:cs typeface="Arial" panose="020B0604020202020204" pitchFamily="34" charset="0"/>
        </a:defRPr>
      </a:lvl1pPr>
      <a:lvl2pPr marL="557213" indent="-214313" algn="l" defTabSz="685800" rtl="0" eaLnBrk="1" latinLnBrk="1" hangingPunct="1">
        <a:lnSpc>
          <a:spcPct val="114000"/>
        </a:lnSpc>
        <a:spcBef>
          <a:spcPct val="20000"/>
        </a:spcBef>
        <a:buClr>
          <a:srgbClr val="5B5A5F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135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1350" kern="1200" baseline="0">
          <a:solidFill>
            <a:schemeClr val="tx1"/>
          </a:solidFill>
          <a:latin typeface="Arial" panose="020B0604020202020204" pitchFamily="34" charset="0"/>
          <a:ea typeface="YD윤고딕 530" panose="02020603020101020101" pitchFamily="18" charset="-127"/>
          <a:cs typeface="Arial" panose="020B0604020202020204" pitchFamily="34" charset="0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jpe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Disk and File management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40636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File-level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Conversion of </a:t>
            </a:r>
            <a:r>
              <a:rPr lang="en-US" altLang="ko-KR" dirty="0"/>
              <a:t>the logical block reference to a physical block </a:t>
            </a:r>
            <a:r>
              <a:rPr lang="en-US" altLang="ko-KR" dirty="0" smtClean="0"/>
              <a:t>reference</a:t>
            </a:r>
          </a:p>
          <a:p>
            <a:pPr lvl="1"/>
            <a:r>
              <a:rPr lang="en-US" altLang="ko-KR" dirty="0" smtClean="0"/>
              <a:t>Contiguous </a:t>
            </a:r>
            <a:r>
              <a:rPr lang="en-US" altLang="ko-KR" dirty="0" smtClean="0"/>
              <a:t>allocation</a:t>
            </a:r>
          </a:p>
          <a:p>
            <a:pPr lvl="2"/>
            <a:r>
              <a:rPr lang="en-US" altLang="ko-KR" dirty="0" smtClean="0"/>
              <a:t>Also contiguous physical block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Indexed allocation</a:t>
            </a:r>
          </a:p>
          <a:p>
            <a:pPr lvl="2"/>
            <a:r>
              <a:rPr lang="en-US" altLang="ko-KR" dirty="0" smtClean="0"/>
              <a:t>Data structure that has map with file and blocks.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Block-level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Smallest amount of data unit</a:t>
            </a:r>
          </a:p>
          <a:p>
            <a:pPr lvl="1"/>
            <a:r>
              <a:rPr lang="en-US" altLang="ko-KR" dirty="0" smtClean="0"/>
              <a:t>Size of block is determined by the OS.</a:t>
            </a:r>
          </a:p>
          <a:p>
            <a:r>
              <a:rPr lang="en-US" altLang="ko-KR" dirty="0" smtClean="0"/>
              <a:t> Page</a:t>
            </a:r>
          </a:p>
          <a:p>
            <a:pPr lvl="1"/>
            <a:r>
              <a:rPr lang="en-US" altLang="ko-KR" dirty="0" smtClean="0"/>
              <a:t>block-sized area of main memory</a:t>
            </a:r>
          </a:p>
          <a:p>
            <a:r>
              <a:rPr lang="en-US" altLang="ko-KR" dirty="0" smtClean="0"/>
              <a:t>Methods to access disk blocks(typically provided by OS)</a:t>
            </a:r>
          </a:p>
          <a:p>
            <a:pPr lvl="1"/>
            <a:r>
              <a:rPr lang="en-US" altLang="ko-KR" i="1" u="sng" dirty="0" err="1"/>
              <a:t>readblock</a:t>
            </a:r>
            <a:r>
              <a:rPr lang="en-US" altLang="ko-KR" i="1" u="sng" dirty="0"/>
              <a:t>(n, p)</a:t>
            </a:r>
            <a:r>
              <a:rPr lang="en-US" altLang="ko-KR" dirty="0"/>
              <a:t> reads the bytes at block n of the disk into page p of memory.</a:t>
            </a:r>
          </a:p>
          <a:p>
            <a:pPr lvl="1"/>
            <a:r>
              <a:rPr lang="en-US" altLang="ko-KR" i="1" u="sng" dirty="0" err="1"/>
              <a:t>writeblock</a:t>
            </a:r>
            <a:r>
              <a:rPr lang="en-US" altLang="ko-KR" i="1" u="sng" dirty="0"/>
              <a:t>(n, p)</a:t>
            </a:r>
            <a:r>
              <a:rPr lang="en-US" altLang="ko-KR" dirty="0"/>
              <a:t> writes the bytes in page p of memory to block n of the disk.</a:t>
            </a:r>
          </a:p>
          <a:p>
            <a:pPr lvl="1"/>
            <a:r>
              <a:rPr lang="en-US" altLang="ko-KR" i="1" u="sng" dirty="0"/>
              <a:t>allocate(k, n)</a:t>
            </a:r>
            <a:r>
              <a:rPr lang="en-US" altLang="ko-KR" dirty="0"/>
              <a:t> finds k contiguous unused blocks on disk, marks them as used, </a:t>
            </a:r>
            <a:r>
              <a:rPr lang="en-US" altLang="ko-KR" dirty="0" smtClean="0"/>
              <a:t>and returns </a:t>
            </a:r>
            <a:r>
              <a:rPr lang="en-US" altLang="ko-KR" dirty="0"/>
              <a:t>the block number of the first one. The new blocks should be located </a:t>
            </a:r>
            <a:r>
              <a:rPr lang="en-US" altLang="ko-KR" dirty="0" smtClean="0"/>
              <a:t>as close </a:t>
            </a:r>
            <a:r>
              <a:rPr lang="en-US" altLang="ko-KR" dirty="0"/>
              <a:t>to block n as possible.</a:t>
            </a:r>
          </a:p>
          <a:p>
            <a:pPr lvl="1"/>
            <a:r>
              <a:rPr lang="en-US" altLang="ko-KR" i="1" u="sng" dirty="0" err="1"/>
              <a:t>deallocate</a:t>
            </a:r>
            <a:r>
              <a:rPr lang="en-US" altLang="ko-KR" i="1" u="sng" dirty="0"/>
              <a:t>(k, n)</a:t>
            </a:r>
            <a:r>
              <a:rPr lang="en-US" altLang="ko-KR" dirty="0"/>
              <a:t> marks the k contiguous blocks starting with block n as unused.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Tracking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Disk Map</a:t>
            </a:r>
          </a:p>
          <a:p>
            <a:pPr lvl="1"/>
            <a:r>
              <a:rPr lang="en-US" altLang="ko-KR" dirty="0" smtClean="0"/>
              <a:t>A Sequence of bits, one bit for each block on the </a:t>
            </a:r>
            <a:r>
              <a:rPr lang="en-US" altLang="ko-KR" dirty="0"/>
              <a:t>disk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 is free</a:t>
            </a:r>
            <a:r>
              <a:rPr lang="en-US" altLang="ko-KR" dirty="0"/>
              <a:t>, </a:t>
            </a:r>
            <a:r>
              <a:rPr lang="en-US" altLang="ko-KR" dirty="0" smtClean="0"/>
              <a:t>0 is </a:t>
            </a:r>
            <a:r>
              <a:rPr lang="en-US" altLang="ko-KR" dirty="0"/>
              <a:t>already allocated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The disk map is stored on disk in the first several blocks.</a:t>
            </a:r>
          </a:p>
          <a:p>
            <a:r>
              <a:rPr lang="en-US" altLang="ko-KR" dirty="0" smtClean="0"/>
              <a:t> Free List</a:t>
            </a:r>
          </a:p>
          <a:p>
            <a:pPr lvl="1"/>
            <a:r>
              <a:rPr lang="en-US" altLang="ko-KR" dirty="0" smtClean="0"/>
              <a:t>Chain of chunks.</a:t>
            </a:r>
          </a:p>
          <a:p>
            <a:pPr lvl="1"/>
            <a:r>
              <a:rPr lang="en-US" altLang="ko-KR" dirty="0" smtClean="0"/>
              <a:t>Chunk is contiguous sequence of unallocated blocks.</a:t>
            </a:r>
          </a:p>
          <a:p>
            <a:pPr lvl="1"/>
            <a:r>
              <a:rPr lang="en-US" altLang="ko-KR" dirty="0" smtClean="0"/>
              <a:t>The first block of each chunk stores two values; length and next block number.</a:t>
            </a:r>
            <a:endParaRPr lang="ko-KR" altLang="en-US" dirty="0"/>
          </a:p>
        </p:txBody>
      </p:sp>
      <p:pic>
        <p:nvPicPr>
          <p:cNvPr id="5" name="Picture 1" descr="fig_12_06.jp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4093" r="1480" b="16430"/>
          <a:stretch/>
        </p:blipFill>
        <p:spPr bwMode="auto">
          <a:xfrm>
            <a:off x="1344168" y="4023360"/>
            <a:ext cx="7168896" cy="300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16736" y="4206240"/>
            <a:ext cx="2057400" cy="338328"/>
          </a:xfrm>
          <a:prstGeom prst="rect">
            <a:avLst/>
          </a:prstGeom>
          <a:noFill/>
          <a:ln w="25400"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3624" y="457935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C001A"/>
                </a:solidFill>
              </a:rPr>
              <a:t>Disk Map</a:t>
            </a:r>
            <a:endParaRPr lang="ko-KR" altLang="en-US" dirty="0">
              <a:solidFill>
                <a:srgbClr val="7C001A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96328" y="60953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8D8D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asb</a:t>
            </a:r>
            <a:endParaRPr lang="ko-KR" altLang="en-US" dirty="0">
              <a:solidFill>
                <a:srgbClr val="8D8D8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ig_12_1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6" y="1180838"/>
            <a:ext cx="6053328" cy="528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0148" y="300792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213" y="4430924"/>
            <a:ext cx="263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r>
              <a:rPr lang="en-US" altLang="ko-KR" sz="1400" dirty="0" smtClean="0">
                <a:solidFill>
                  <a:srgbClr val="00B050"/>
                </a:solidFill>
              </a:rPr>
              <a:t> to new block of 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  specific file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2937" y="2865121"/>
            <a:ext cx="5094514" cy="11042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2496" y="4236793"/>
            <a:ext cx="195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r>
              <a:rPr lang="en-US" altLang="ko-KR" sz="1400" dirty="0" smtClean="0">
                <a:solidFill>
                  <a:srgbClr val="00B050"/>
                </a:solidFill>
              </a:rPr>
              <a:t> to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3487" y="4044972"/>
            <a:ext cx="2017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block to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7242" y="5612679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smtClean="0">
                <a:solidFill>
                  <a:srgbClr val="00B050"/>
                </a:solidFill>
              </a:rPr>
              <a:t>return number of blocks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 is consists of </a:t>
            </a:r>
            <a:br>
              <a:rPr lang="en-US" altLang="ko-KR" dirty="0" smtClean="0"/>
            </a:br>
            <a:r>
              <a:rPr lang="en-US" altLang="ko-KR" dirty="0" smtClean="0"/>
              <a:t>filename and </a:t>
            </a:r>
            <a:r>
              <a:rPr lang="en-US" altLang="ko-KR" dirty="0" err="1" smtClean="0"/>
              <a:t>blknum</a:t>
            </a:r>
            <a:r>
              <a:rPr lang="en-US" altLang="ko-KR" dirty="0" smtClean="0"/>
              <a:t>.</a:t>
            </a:r>
          </a:p>
          <a:p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1" descr="fig_12_13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92" y="1346544"/>
            <a:ext cx="49149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517136" y="3865399"/>
            <a:ext cx="5212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17136" y="3249703"/>
            <a:ext cx="594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77740" y="1993927"/>
            <a:ext cx="594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69764" y="1820191"/>
            <a:ext cx="594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42432" y="4654831"/>
            <a:ext cx="9235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66944" y="4810279"/>
            <a:ext cx="9235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962" y="2805951"/>
            <a:ext cx="27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// Get filename of block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95463" y="3437313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// Get </a:t>
            </a:r>
            <a:r>
              <a:rPr lang="en-US" altLang="ko-KR" dirty="0" err="1" smtClean="0">
                <a:solidFill>
                  <a:srgbClr val="00B050"/>
                </a:solidFill>
              </a:rPr>
              <a:t>blknum</a:t>
            </a:r>
            <a:r>
              <a:rPr lang="en-US" altLang="ko-KR" dirty="0" smtClean="0">
                <a:solidFill>
                  <a:srgbClr val="00B050"/>
                </a:solidFill>
              </a:rPr>
              <a:t> of block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" name="Picture 1" descr="fig_12_14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76" y="1181608"/>
            <a:ext cx="3910013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4782312" y="3182112"/>
            <a:ext cx="7589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/>
          <p:nvPr/>
        </p:nvCxnSpPr>
        <p:spPr>
          <a:xfrm flipV="1">
            <a:off x="2877312" y="3182113"/>
            <a:ext cx="1786128" cy="560831"/>
          </a:xfrm>
          <a:prstGeom prst="curvedConnector3">
            <a:avLst>
              <a:gd name="adj1" fmla="val 4590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2235" y="3612139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Because of Consistency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8072" y="3435167"/>
            <a:ext cx="195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r>
              <a:rPr lang="en-US" altLang="ko-KR" sz="1400" dirty="0" smtClean="0">
                <a:solidFill>
                  <a:srgbClr val="00B050"/>
                </a:solidFill>
              </a:rPr>
              <a:t> to 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5555" y="2953623"/>
            <a:ext cx="2017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block to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395" y="4204920"/>
            <a:ext cx="263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bytebuffer</a:t>
            </a:r>
            <a:r>
              <a:rPr lang="en-US" altLang="ko-KR" sz="1400" dirty="0" smtClean="0">
                <a:solidFill>
                  <a:srgbClr val="00B050"/>
                </a:solidFill>
              </a:rPr>
              <a:t> to new block of 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  specific file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Picture 1" descr="fig_12_14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34" y="1267892"/>
            <a:ext cx="3916655" cy="16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FileMgr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Picture 1" descr="fig_12_14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34" y="1267892"/>
            <a:ext cx="3916655" cy="16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fig_12_15a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34" y="1129006"/>
            <a:ext cx="3916655" cy="569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92927" y="1827614"/>
            <a:ext cx="2496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init</a:t>
            </a:r>
            <a:r>
              <a:rPr lang="en-US" altLang="ko-KR" sz="1400" dirty="0" smtClean="0">
                <a:solidFill>
                  <a:srgbClr val="00B050"/>
                </a:solidFill>
              </a:rPr>
              <a:t> with specific directory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2927" y="2272006"/>
            <a:ext cx="1727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Check directory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FileMgr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Picture 1" descr="fig_12_14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34" y="1267892"/>
            <a:ext cx="3916655" cy="16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fig_12_15b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9" y="1129006"/>
            <a:ext cx="3927920" cy="547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74207" y="292414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smtClean="0">
                <a:solidFill>
                  <a:srgbClr val="00B050"/>
                </a:solidFill>
              </a:rPr>
              <a:t>return number of blocks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-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Picture 1" descr="fig_12_14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34" y="1267892"/>
            <a:ext cx="3916655" cy="16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Objects(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a DB system stores its data on physical devices</a:t>
            </a:r>
            <a:br>
              <a:rPr lang="en-US" altLang="ko-KR" dirty="0" smtClean="0"/>
            </a:br>
            <a:r>
              <a:rPr lang="en-US" altLang="ko-KR" dirty="0" smtClean="0"/>
              <a:t>(DB</a:t>
            </a:r>
            <a:r>
              <a:rPr lang="ko-KR" altLang="en-US" dirty="0" smtClean="0"/>
              <a:t> 시스템은 어떻게 데이터를 물리 장치에 저장하는가</a:t>
            </a:r>
            <a:r>
              <a:rPr lang="en-US" altLang="ko-KR" dirty="0" smtClean="0"/>
              <a:t>?)</a:t>
            </a:r>
          </a:p>
          <a:p>
            <a:r>
              <a:rPr lang="en-US" altLang="ko-KR" dirty="0" smtClean="0"/>
              <a:t>How </a:t>
            </a:r>
            <a:r>
              <a:rPr lang="en-US" altLang="ko-KR" dirty="0"/>
              <a:t>can File Manager of  </a:t>
            </a:r>
            <a:r>
              <a:rPr lang="en-US" altLang="ko-KR" dirty="0" err="1"/>
              <a:t>SimpleDB</a:t>
            </a:r>
            <a:r>
              <a:rPr lang="en-US" altLang="ko-KR" dirty="0"/>
              <a:t> </a:t>
            </a:r>
            <a:r>
              <a:rPr lang="en-US" altLang="ko-KR" dirty="0" smtClean="0"/>
              <a:t>reads files on disk, and write pages to files on disk?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SimpleDB</a:t>
            </a:r>
            <a:r>
              <a:rPr lang="ko-KR" altLang="en-US" dirty="0"/>
              <a:t>의 파일 매니저는 </a:t>
            </a:r>
            <a:r>
              <a:rPr lang="ko-KR" altLang="en-US" dirty="0" smtClean="0"/>
              <a:t>어떻게 파일을 디스크로부터 읽고 쓰는가</a:t>
            </a:r>
            <a:r>
              <a:rPr lang="en-US" altLang="ko-KR" dirty="0" smtClean="0"/>
              <a:t>?)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Memory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13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5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Objects(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efficiently manage the reading and writing of disk blocks with main memory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어떻게 디스크를 메모리와 같이 효율적으로 읽고 쓸 것인가</a:t>
            </a:r>
            <a:r>
              <a:rPr lang="en-US" altLang="ko-KR" dirty="0" smtClean="0"/>
              <a:t>?)</a:t>
            </a:r>
          </a:p>
          <a:p>
            <a:r>
              <a:rPr lang="en-US" altLang="ko-KR" dirty="0"/>
              <a:t>How the </a:t>
            </a:r>
            <a:r>
              <a:rPr lang="en-US" altLang="ko-KR" dirty="0" err="1"/>
              <a:t>SimpleDB</a:t>
            </a:r>
            <a:r>
              <a:rPr lang="en-US" altLang="ko-KR" dirty="0"/>
              <a:t> reads/writes a block to memory from disks?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 Management</a:t>
            </a:r>
          </a:p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Log Manager</a:t>
            </a:r>
          </a:p>
          <a:p>
            <a:r>
              <a:rPr lang="en-US" altLang="ko-KR" dirty="0" smtClean="0"/>
              <a:t>Buffer Management</a:t>
            </a:r>
          </a:p>
          <a:p>
            <a:r>
              <a:rPr lang="en-US" altLang="ko-KR" dirty="0" smtClean="0"/>
              <a:t>Simple DB Buffer Manager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Fundamental Principles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ko-KR" dirty="0" smtClean="0"/>
              <a:t>Minimize  disk accesses</a:t>
            </a:r>
          </a:p>
          <a:p>
            <a:pPr marL="685801" lvl="1" indent="-385763"/>
            <a:r>
              <a:rPr lang="en-US" altLang="ko-KR" dirty="0" smtClean="0"/>
              <a:t>Memory is 100,000 times faster than disk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ko-KR" dirty="0" smtClean="0"/>
              <a:t>Don’t rely on virtual memory</a:t>
            </a:r>
          </a:p>
          <a:p>
            <a:pPr marL="685801" lvl="1" indent="-385763"/>
            <a:r>
              <a:rPr lang="en-US" altLang="ko-KR" dirty="0" smtClean="0"/>
              <a:t>Because of artificial continuity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Log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</a:t>
            </a:r>
          </a:p>
          <a:p>
            <a:pPr lvl="1"/>
            <a:r>
              <a:rPr lang="en-US" altLang="ko-KR" dirty="0" smtClean="0"/>
              <a:t>The values describing a change.</a:t>
            </a:r>
          </a:p>
          <a:p>
            <a:pPr lvl="1"/>
            <a:r>
              <a:rPr lang="en-US" altLang="ko-KR" dirty="0" smtClean="0"/>
              <a:t>Log records are stored in log file.</a:t>
            </a:r>
          </a:p>
          <a:p>
            <a:r>
              <a:rPr lang="en-US" altLang="ko-KR" dirty="0" smtClean="0"/>
              <a:t>Log Manager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i="1" u="sng" dirty="0" smtClean="0"/>
              <a:t>log manager</a:t>
            </a:r>
            <a:r>
              <a:rPr lang="en-US" altLang="ko-KR" dirty="0" smtClean="0"/>
              <a:t> is the portion of the database system that is responsible for writing log records to the log file.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anaging log algorithm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1" descr="fig_13_03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31" y="3902068"/>
            <a:ext cx="4564836" cy="233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6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Log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Datastructure</a:t>
            </a:r>
            <a:r>
              <a:rPr lang="en-US" altLang="ko-KR" dirty="0" smtClean="0"/>
              <a:t> of log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, all log records with same log sequence number are in a block.</a:t>
            </a:r>
          </a:p>
          <a:p>
            <a:pPr lvl="1"/>
            <a:r>
              <a:rPr lang="en-US" altLang="ko-KR" dirty="0" smtClean="0"/>
              <a:t>Last integer of page is a offset of last log.(a</a:t>
            </a:r>
          </a:p>
          <a:p>
            <a:pPr lvl="1"/>
            <a:r>
              <a:rPr lang="en-US" altLang="ko-KR" dirty="0" smtClean="0"/>
              <a:t>First integer </a:t>
            </a:r>
            <a:r>
              <a:rPr lang="en-US" altLang="ko-KR" dirty="0"/>
              <a:t>of </a:t>
            </a:r>
            <a:r>
              <a:rPr lang="en-US" altLang="ko-KR" dirty="0" smtClean="0"/>
              <a:t>block </a:t>
            </a:r>
            <a:r>
              <a:rPr lang="en-US" altLang="ko-KR" dirty="0"/>
              <a:t>is </a:t>
            </a:r>
            <a:r>
              <a:rPr lang="en-US" altLang="ko-KR" dirty="0" smtClean="0"/>
              <a:t>a offset of previous log.</a:t>
            </a:r>
            <a:endParaRPr lang="en-US" altLang="ko-KR" dirty="0"/>
          </a:p>
          <a:p>
            <a:pPr lvl="1"/>
            <a:r>
              <a:rPr lang="en-US" altLang="ko-KR" dirty="0" smtClean="0"/>
              <a:t>First integer of page is a offset of last log.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Picture 1" descr="fig_13_07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43" y="3202739"/>
            <a:ext cx="4558334" cy="339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8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Manager -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Picture 1" descr="fig_13_04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1892065"/>
            <a:ext cx="740727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23101" y="2577422"/>
            <a:ext cx="295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smtClean="0">
                <a:solidFill>
                  <a:srgbClr val="00B050"/>
                </a:solidFill>
              </a:rPr>
              <a:t>based-on log file.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       // append log record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// write page to disk if needed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                      // for log record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2853" y="4292618"/>
            <a:ext cx="3326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                        // page, current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pos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// read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400" dirty="0" smtClean="0">
                <a:solidFill>
                  <a:srgbClr val="00B050"/>
                </a:solidFill>
              </a:rPr>
              <a:t> of current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pos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>
                <a:solidFill>
                  <a:srgbClr val="00B050"/>
                </a:solidFill>
              </a:rPr>
              <a:t>read </a:t>
            </a:r>
            <a:r>
              <a:rPr lang="en-US" altLang="ko-KR" sz="1400" dirty="0" smtClean="0">
                <a:solidFill>
                  <a:srgbClr val="00B050"/>
                </a:solidFill>
              </a:rPr>
              <a:t>string </a:t>
            </a:r>
            <a:r>
              <a:rPr lang="en-US" altLang="ko-KR" sz="1400" dirty="0">
                <a:solidFill>
                  <a:srgbClr val="00B050"/>
                </a:solidFill>
              </a:rPr>
              <a:t>of current </a:t>
            </a:r>
            <a:r>
              <a:rPr lang="en-US" altLang="ko-KR" sz="1400" dirty="0" err="1">
                <a:solidFill>
                  <a:srgbClr val="00B050"/>
                </a:solidFill>
              </a:rPr>
              <a:t>pos</a:t>
            </a:r>
            <a:endParaRPr lang="en-US" altLang="ko-K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</a:t>
            </a:r>
            <a:r>
              <a:rPr lang="en-US" altLang="ko-KR" dirty="0" smtClean="0"/>
              <a:t>Manager – Class </a:t>
            </a:r>
            <a:r>
              <a:rPr lang="en-US" altLang="ko-KR" dirty="0" err="1" smtClean="0"/>
              <a:t>LogMgr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Picture 1" descr="fig_13_06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2" y="1160553"/>
            <a:ext cx="3837760" cy="569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72382" y="382418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smtClean="0">
                <a:solidFill>
                  <a:srgbClr val="00B050"/>
                </a:solidFill>
              </a:rPr>
              <a:t>Not use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7095" y="3675887"/>
            <a:ext cx="3517827" cy="6043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</a:t>
            </a:r>
            <a:r>
              <a:rPr lang="en-US" altLang="ko-KR" dirty="0" smtClean="0"/>
              <a:t>Manager – Class </a:t>
            </a:r>
            <a:r>
              <a:rPr lang="en-US" altLang="ko-KR" dirty="0" err="1" smtClean="0"/>
              <a:t>LogMgr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9" name="Picture 1" descr="fig_13_06a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2" y="1160553"/>
            <a:ext cx="3837760" cy="569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fig_13_06b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2" y="1041681"/>
            <a:ext cx="3837760" cy="58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3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</a:t>
            </a:r>
            <a:r>
              <a:rPr lang="en-US" altLang="ko-KR" dirty="0" smtClean="0"/>
              <a:t>Manager – Class </a:t>
            </a:r>
            <a:r>
              <a:rPr lang="en-US" altLang="ko-KR" dirty="0" err="1" smtClean="0"/>
              <a:t>LogIterator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Picture 1" descr="fig_13_08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13" y="1047777"/>
            <a:ext cx="3834039" cy="445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next can read earlier</a:t>
            </a:r>
            <a:br>
              <a:rPr lang="en-US" altLang="ko-KR" dirty="0" smtClean="0"/>
            </a:br>
            <a:r>
              <a:rPr lang="en-US" altLang="ko-KR" dirty="0" smtClean="0"/>
              <a:t>record?</a:t>
            </a:r>
            <a:endParaRPr lang="ko-KR" altLang="en-US" dirty="0"/>
          </a:p>
        </p:txBody>
      </p:sp>
      <p:pic>
        <p:nvPicPr>
          <p:cNvPr id="8" name="Picture 1" descr="fig_13_07.jp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0" t="65972" r="10232" b="20580"/>
          <a:stretch/>
        </p:blipFill>
        <p:spPr bwMode="auto">
          <a:xfrm>
            <a:off x="372201" y="3861617"/>
            <a:ext cx="3639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08393" y="3946593"/>
            <a:ext cx="722376" cy="28724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644" y="4393922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Current record number &amp;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Offset of earlier record!!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273552" y="3136392"/>
            <a:ext cx="1024128" cy="7252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Disk Drives(</a:t>
            </a:r>
            <a:r>
              <a:rPr lang="ko-KR" altLang="en-US" dirty="0" smtClean="0"/>
              <a:t>디스크 구조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How to access a disk drive(</a:t>
            </a:r>
            <a:r>
              <a:rPr lang="ko-KR" altLang="en-US" dirty="0" smtClean="0"/>
              <a:t>디스크 드라이브에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Improving Disk Access Time(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시간 향상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Improving Disk Reliability(</a:t>
            </a:r>
            <a:r>
              <a:rPr lang="ko-KR" altLang="en-US" dirty="0" smtClean="0"/>
              <a:t>디스크 안정성 향상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Interfaces for accessing disks</a:t>
            </a:r>
          </a:p>
          <a:p>
            <a:pPr lvl="1"/>
            <a:r>
              <a:rPr lang="en-US" altLang="ko-KR" dirty="0" smtClean="0"/>
              <a:t>File-level Interface(</a:t>
            </a:r>
            <a:r>
              <a:rPr lang="ko-KR" altLang="en-US" dirty="0" smtClean="0"/>
              <a:t>파일 레벨 인터페이스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Block-level Interface</a:t>
            </a:r>
          </a:p>
          <a:p>
            <a:r>
              <a:rPr lang="en-US" altLang="ko-KR" dirty="0" smtClean="0"/>
              <a:t>Simple DB File Manager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</a:p>
          <a:p>
            <a:pPr lvl="1"/>
            <a:r>
              <a:rPr lang="en-US" altLang="ko-KR" i="1" u="sng" dirty="0" err="1" smtClean="0"/>
              <a:t>pg</a:t>
            </a:r>
            <a:r>
              <a:rPr lang="en-US" altLang="ko-KR" dirty="0" smtClean="0"/>
              <a:t> is the page </a:t>
            </a:r>
            <a:r>
              <a:rPr lang="en-US" altLang="ko-KR" dirty="0" err="1" smtClean="0"/>
              <a:t>containig</a:t>
            </a:r>
            <a:r>
              <a:rPr lang="en-US" altLang="ko-KR" dirty="0" smtClean="0"/>
              <a:t> this record</a:t>
            </a:r>
          </a:p>
          <a:p>
            <a:pPr lvl="1"/>
            <a:r>
              <a:rPr lang="en-US" altLang="ko-KR" i="1" u="sng" dirty="0" err="1" smtClean="0"/>
              <a:t>pos</a:t>
            </a:r>
            <a:r>
              <a:rPr lang="en-US" altLang="ko-KR" dirty="0" smtClean="0"/>
              <a:t> is location of the first value in it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</a:t>
            </a:r>
            <a:r>
              <a:rPr lang="en-US" altLang="ko-KR" dirty="0" smtClean="0"/>
              <a:t>Manager – Class </a:t>
            </a:r>
            <a:r>
              <a:rPr lang="en-US" altLang="ko-KR" dirty="0" err="1" smtClean="0"/>
              <a:t>BasicLogRecord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Picture 1" descr="fig_13_09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2" y="3400833"/>
            <a:ext cx="3842904" cy="310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User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Buffers</a:t>
            </a:r>
          </a:p>
          <a:p>
            <a:pPr lvl="1"/>
            <a:r>
              <a:rPr lang="en-US" altLang="ko-KR" dirty="0" smtClean="0"/>
              <a:t>Object that contains associated status information like whether the page is pinned or not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페이지 사용 여부 같은 정보를 관리하는 객체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sz="1400" dirty="0" smtClean="0"/>
              <a:t>Logical reference to the block assigned to its page(</a:t>
            </a:r>
            <a:r>
              <a:rPr lang="ko-KR" altLang="en-US" sz="1400" dirty="0" smtClean="0"/>
              <a:t>어떤 블록이 어떤 페이지에 할당되었는가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400" dirty="0" smtClean="0"/>
              <a:t>The number of times the page is pinned(</a:t>
            </a:r>
            <a:r>
              <a:rPr lang="ko-KR" altLang="en-US" sz="1400" dirty="0" smtClean="0"/>
              <a:t>페이지가 </a:t>
            </a:r>
            <a:r>
              <a:rPr lang="en-US" altLang="ko-KR" sz="1400" dirty="0" smtClean="0"/>
              <a:t>pinned </a:t>
            </a:r>
            <a:r>
              <a:rPr lang="ko-KR" altLang="en-US" sz="1400" dirty="0" smtClean="0"/>
              <a:t>된 횟수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400" dirty="0" smtClean="0"/>
              <a:t>An integer indicating if the page has been modified(</a:t>
            </a:r>
            <a:r>
              <a:rPr lang="ko-KR" altLang="en-US" sz="1400" dirty="0" smtClean="0"/>
              <a:t>페이지 수정 여부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400" dirty="0" smtClean="0"/>
              <a:t>Log information(</a:t>
            </a:r>
            <a:r>
              <a:rPr lang="ko-KR" altLang="en-US" sz="1400" dirty="0" smtClean="0"/>
              <a:t>로그 정보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The Buffer </a:t>
            </a:r>
            <a:r>
              <a:rPr lang="en-US" altLang="ko-KR" dirty="0" smtClean="0"/>
              <a:t>Manager(</a:t>
            </a:r>
            <a:r>
              <a:rPr lang="ko-KR" altLang="en-US" dirty="0" smtClean="0"/>
              <a:t>버퍼 관리자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i="1" u="sng" dirty="0" smtClean="0"/>
              <a:t>buffer manager</a:t>
            </a:r>
            <a:r>
              <a:rPr lang="en-US" altLang="ko-KR" dirty="0" smtClean="0"/>
              <a:t> is portion of the database system, responsible for the pages</a:t>
            </a:r>
            <a:r>
              <a:rPr lang="ko-KR" altLang="en-US" dirty="0" smtClean="0"/>
              <a:t> </a:t>
            </a:r>
            <a:r>
              <a:rPr lang="en-US" altLang="ko-KR" dirty="0" smtClean="0"/>
              <a:t>that hold user data</a:t>
            </a:r>
            <a:r>
              <a:rPr lang="en-US" altLang="ko-KR" dirty="0" smtClean="0"/>
              <a:t>.(DB </a:t>
            </a:r>
            <a:r>
              <a:rPr lang="ko-KR" altLang="en-US" dirty="0" smtClean="0"/>
              <a:t>시스템에서 유저 데이터를 가진 페이지를 담당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User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Buffer </a:t>
            </a:r>
            <a:r>
              <a:rPr lang="en-US" altLang="ko-KR" dirty="0" smtClean="0"/>
              <a:t>Replacement </a:t>
            </a:r>
            <a:r>
              <a:rPr lang="en-US" altLang="ko-KR" dirty="0" smtClean="0"/>
              <a:t>Strategies(</a:t>
            </a:r>
            <a:r>
              <a:rPr lang="ko-KR" altLang="en-US" dirty="0" smtClean="0"/>
              <a:t>버퍼 교체 정책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there is no unallocated buffer, </a:t>
            </a:r>
            <a:r>
              <a:rPr lang="en-US" altLang="ko-KR" dirty="0" smtClean="0"/>
              <a:t>Buffer manager should </a:t>
            </a:r>
            <a:r>
              <a:rPr lang="en-US" altLang="ko-KR" dirty="0" smtClean="0"/>
              <a:t>choose page </a:t>
            </a:r>
            <a:r>
              <a:rPr lang="en-US" altLang="ko-KR" dirty="0" smtClean="0"/>
              <a:t>to be</a:t>
            </a:r>
            <a:r>
              <a:rPr lang="en-US" altLang="ko-KR" dirty="0" smtClean="0"/>
              <a:t> replaced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Naïve : </a:t>
            </a:r>
            <a:r>
              <a:rPr lang="en-US" altLang="ko-KR" dirty="0" smtClean="0"/>
              <a:t>Replace first unpinned page(</a:t>
            </a:r>
            <a:r>
              <a:rPr lang="ko-KR" altLang="en-US" dirty="0" smtClean="0"/>
              <a:t>버퍼 풀 중 가장 첫 번째 </a:t>
            </a:r>
            <a:r>
              <a:rPr lang="en-US" altLang="ko-KR" dirty="0" smtClean="0"/>
              <a:t>unpinned</a:t>
            </a:r>
            <a:r>
              <a:rPr lang="ko-KR" altLang="en-US" dirty="0" smtClean="0"/>
              <a:t> 버퍼를 교체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FIFO : First In First </a:t>
            </a:r>
            <a:r>
              <a:rPr lang="en-US" altLang="ko-KR" dirty="0" smtClean="0"/>
              <a:t>Out(</a:t>
            </a:r>
            <a:r>
              <a:rPr lang="ko-KR" altLang="en-US" dirty="0" smtClean="0"/>
              <a:t>가장 먼저 들어온 버퍼 교체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LRU : Least Recently </a:t>
            </a:r>
            <a:r>
              <a:rPr lang="en-US" altLang="ko-KR" dirty="0" smtClean="0"/>
              <a:t>Used(</a:t>
            </a:r>
            <a:r>
              <a:rPr lang="ko-KR" altLang="en-US" dirty="0" smtClean="0"/>
              <a:t>사용된 지 오래된 버퍼 교체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Clock Strategy : </a:t>
            </a:r>
            <a:r>
              <a:rPr lang="en-US" altLang="ko-KR" dirty="0"/>
              <a:t>Replace first unpinned </a:t>
            </a:r>
            <a:r>
              <a:rPr lang="en-US" altLang="ko-KR" dirty="0" smtClean="0"/>
              <a:t>page</a:t>
            </a:r>
            <a:r>
              <a:rPr lang="ko-KR" altLang="en-US" dirty="0"/>
              <a:t> </a:t>
            </a:r>
            <a:r>
              <a:rPr lang="en-US" altLang="ko-KR" dirty="0" smtClean="0"/>
              <a:t>like Naïve, but scan is started from last replaced buffer(</a:t>
            </a:r>
            <a:r>
              <a:rPr lang="ko-KR" altLang="en-US" dirty="0" smtClean="0"/>
              <a:t>마지막에 교체된 버퍼 이후로부터 첫 </a:t>
            </a:r>
            <a:r>
              <a:rPr lang="en-US" altLang="ko-KR" dirty="0" smtClean="0"/>
              <a:t>unpinned</a:t>
            </a:r>
            <a:r>
              <a:rPr lang="ko-KR" altLang="en-US" dirty="0" smtClean="0"/>
              <a:t> 버퍼를 교체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BasicBufferMgr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Manage buffer pool</a:t>
            </a:r>
          </a:p>
          <a:p>
            <a:r>
              <a:rPr lang="en-US" altLang="ko-KR" dirty="0" err="1" smtClean="0"/>
              <a:t>BufferMgr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Manage waiting list</a:t>
            </a:r>
          </a:p>
          <a:p>
            <a:pPr lvl="1"/>
            <a:r>
              <a:rPr lang="en-US" altLang="ko-KR" dirty="0" smtClean="0"/>
              <a:t>Difference between </a:t>
            </a:r>
            <a:r>
              <a:rPr lang="en-US" altLang="ko-KR" dirty="0" err="1" smtClean="0"/>
              <a:t>basicBufferMgr</a:t>
            </a:r>
            <a:r>
              <a:rPr lang="en-US" altLang="ko-KR" dirty="0" smtClean="0"/>
              <a:t> is</a:t>
            </a:r>
            <a:br>
              <a:rPr lang="en-US" altLang="ko-KR" dirty="0" smtClean="0"/>
            </a:br>
            <a:r>
              <a:rPr lang="en-US" altLang="ko-KR" dirty="0" smtClean="0"/>
              <a:t>“return null if there is no unpinned </a:t>
            </a:r>
            <a:br>
              <a:rPr lang="en-US" altLang="ko-KR" dirty="0" smtClean="0"/>
            </a:br>
            <a:r>
              <a:rPr lang="en-US" altLang="ko-KR" dirty="0" smtClean="0"/>
              <a:t>buffer”</a:t>
            </a:r>
          </a:p>
          <a:p>
            <a:r>
              <a:rPr lang="en-US" altLang="ko-KR" dirty="0" smtClean="0"/>
              <a:t>Buffer</a:t>
            </a:r>
          </a:p>
          <a:p>
            <a:pPr lvl="1"/>
            <a:r>
              <a:rPr lang="en-US" altLang="ko-KR" dirty="0" smtClean="0"/>
              <a:t>Object that has associated </a:t>
            </a:r>
            <a:r>
              <a:rPr lang="en-US" altLang="ko-KR" dirty="0" err="1" smtClean="0"/>
              <a:t>infom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en-US" altLang="ko-KR" dirty="0" err="1" smtClean="0"/>
              <a:t>ation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PageFormatter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tool for create initial page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 Manager –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Picture 1" descr="fig_13_12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13" y="2103120"/>
            <a:ext cx="3852810" cy="337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85560" y="3139440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// Return available buffer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3535" y="2978080"/>
            <a:ext cx="1329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// write to block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7019" y="4411417"/>
            <a:ext cx="191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// Return assigned block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initial page from string </a:t>
            </a:r>
            <a:r>
              <a:rPr lang="en-US" altLang="ko-KR" i="1" dirty="0" smtClean="0"/>
              <a:t>filename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PageFormatter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1" descr="fig_13_1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95" y="2794000"/>
            <a:ext cx="3852810" cy="137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</a:p>
          <a:p>
            <a:pPr lvl="1"/>
            <a:r>
              <a:rPr lang="en-US" altLang="ko-KR" dirty="0" err="1" smtClean="0"/>
              <a:t>Txnum</a:t>
            </a:r>
            <a:r>
              <a:rPr lang="en-US" altLang="ko-KR" dirty="0" smtClean="0"/>
              <a:t> : transaction number</a:t>
            </a:r>
          </a:p>
          <a:p>
            <a:pPr lvl="1"/>
            <a:r>
              <a:rPr lang="en-US" altLang="ko-KR" dirty="0" smtClean="0"/>
              <a:t>Pins : how many times this buffer </a:t>
            </a:r>
            <a:br>
              <a:rPr lang="en-US" altLang="ko-KR" dirty="0" smtClean="0"/>
            </a:br>
            <a:r>
              <a:rPr lang="en-US" altLang="ko-KR" dirty="0" smtClean="0"/>
              <a:t>pinned?</a:t>
            </a:r>
          </a:p>
          <a:p>
            <a:pPr lvl="1"/>
            <a:r>
              <a:rPr lang="en-US" altLang="ko-KR" dirty="0" err="1" smtClean="0"/>
              <a:t>logSequnceNumber</a:t>
            </a:r>
            <a:r>
              <a:rPr lang="en-US" altLang="ko-KR" dirty="0" smtClean="0"/>
              <a:t> : for logging</a:t>
            </a:r>
          </a:p>
          <a:p>
            <a:pPr lvl="1"/>
            <a:r>
              <a:rPr lang="en-US" altLang="ko-KR" dirty="0" err="1" smtClean="0"/>
              <a:t>modifiedBy</a:t>
            </a:r>
            <a:r>
              <a:rPr lang="en-US" altLang="ko-KR" dirty="0" smtClean="0"/>
              <a:t> : what transaction </a:t>
            </a:r>
            <a:br>
              <a:rPr lang="en-US" altLang="ko-KR" dirty="0" smtClean="0"/>
            </a:br>
            <a:r>
              <a:rPr lang="en-US" altLang="ko-KR" dirty="0" smtClean="0"/>
              <a:t>modified this buffer?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Buffer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Picture 1" descr="fig_13_1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4" y="2783840"/>
            <a:ext cx="3852810" cy="137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fig_13_17a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4" y="1654912"/>
            <a:ext cx="3908669" cy="41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Buffer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Picture 1" descr="fig_13_17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4" y="1654912"/>
            <a:ext cx="3908669" cy="41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fig_13_17b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3" y="1250360"/>
            <a:ext cx="3908669" cy="557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0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fig_13_18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3" y="1250361"/>
            <a:ext cx="3901224" cy="354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BasicBufferMgr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BufferMgr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Picture 1" descr="fig_13_18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3" y="1250361"/>
            <a:ext cx="3901224" cy="569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BufferMgr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Picture 1" descr="fig_13_19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2" y="1250361"/>
            <a:ext cx="3901224" cy="31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9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Disk Drive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Platter</a:t>
            </a:r>
          </a:p>
          <a:p>
            <a:pPr lvl="1"/>
            <a:r>
              <a:rPr lang="en-US" altLang="ko-KR" dirty="0" smtClean="0"/>
              <a:t>contains thousand of tracks</a:t>
            </a:r>
            <a:endParaRPr lang="ko-KR" altLang="en-US" dirty="0" smtClean="0"/>
          </a:p>
          <a:p>
            <a:r>
              <a:rPr lang="en-US" altLang="ko-KR" dirty="0" smtClean="0"/>
              <a:t>Track</a:t>
            </a:r>
          </a:p>
          <a:p>
            <a:pPr lvl="1"/>
            <a:r>
              <a:rPr lang="en-US" altLang="ko-KR" dirty="0" smtClean="0"/>
              <a:t>consists of a sequence of bytes</a:t>
            </a:r>
          </a:p>
          <a:p>
            <a:r>
              <a:rPr lang="en-US" altLang="ko-KR" dirty="0" smtClean="0"/>
              <a:t>Sector</a:t>
            </a:r>
          </a:p>
          <a:p>
            <a:pPr lvl="1"/>
            <a:r>
              <a:rPr lang="en-US" altLang="ko-KR" dirty="0" smtClean="0"/>
              <a:t>typically 4KB in recent</a:t>
            </a:r>
          </a:p>
          <a:p>
            <a:r>
              <a:rPr lang="en-US" altLang="ko-KR" dirty="0" smtClean="0"/>
              <a:t>Actuator</a:t>
            </a:r>
          </a:p>
          <a:p>
            <a:pPr lvl="1"/>
            <a:r>
              <a:rPr lang="en-US" altLang="ko-KR" dirty="0" smtClean="0"/>
              <a:t>Moves all arms</a:t>
            </a:r>
            <a:endParaRPr lang="en-US" altLang="ko-KR" dirty="0"/>
          </a:p>
          <a:p>
            <a:r>
              <a:rPr lang="en-US" altLang="ko-KR" dirty="0"/>
              <a:t>Arm</a:t>
            </a:r>
          </a:p>
          <a:p>
            <a:pPr lvl="1"/>
            <a:r>
              <a:rPr lang="en-US" altLang="ko-KR" dirty="0" smtClean="0"/>
              <a:t>Moves heads to desired </a:t>
            </a:r>
            <a:r>
              <a:rPr lang="en-US" altLang="ko-KR" dirty="0"/>
              <a:t>track</a:t>
            </a:r>
          </a:p>
          <a:p>
            <a:r>
              <a:rPr lang="en-US" altLang="ko-KR" dirty="0"/>
              <a:t>Disk head</a:t>
            </a:r>
          </a:p>
          <a:p>
            <a:pPr lvl="1"/>
            <a:r>
              <a:rPr lang="en-US" altLang="ko-KR" dirty="0"/>
              <a:t>read/write the bytes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6749" t="3490" r="18158" b="19437"/>
          <a:stretch/>
        </p:blipFill>
        <p:spPr>
          <a:xfrm>
            <a:off x="270766" y="2057400"/>
            <a:ext cx="3616625" cy="2063870"/>
          </a:xfrm>
          <a:prstGeom prst="rect">
            <a:avLst/>
          </a:prstGeom>
        </p:spPr>
      </p:pic>
      <p:pic>
        <p:nvPicPr>
          <p:cNvPr id="7" name="Picture 1" descr="fig_12_02.jp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" t="3374" r="9562" b="16357"/>
          <a:stretch/>
        </p:blipFill>
        <p:spPr bwMode="auto">
          <a:xfrm>
            <a:off x="86265" y="4260426"/>
            <a:ext cx="3801126" cy="208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fig_13_19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54" y="1481851"/>
            <a:ext cx="3900488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BufferMgr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Buffer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8" name="Picture 1" descr="fig_13_17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4" y="1654912"/>
            <a:ext cx="3908669" cy="417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fig_13_17b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3" y="1250360"/>
            <a:ext cx="3908669" cy="557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5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</a:t>
            </a:r>
            <a:r>
              <a:rPr lang="en-US" altLang="ko-KR" dirty="0"/>
              <a:t>maps memory addresses used by a program, called virtual addresses, into physical addresses in computer memory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Virtual memory makes application programming easier by hiding fragmentation of physical memory; </a:t>
            </a:r>
            <a:endParaRPr lang="ko-KR" altLang="en-US" dirty="0"/>
          </a:p>
        </p:txBody>
      </p:sp>
      <p:pic>
        <p:nvPicPr>
          <p:cNvPr id="1026" name="Picture 2" descr="http://upload.wikimedia.org/wikipedia/commons/thumb/6/6e/Virtual_memory.svg/220px-Virtual_memor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59" y="3097403"/>
            <a:ext cx="2095500" cy="33147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Native I/O – </a:t>
            </a:r>
            <a:r>
              <a:rPr lang="en-US" altLang="ko-KR" dirty="0" err="1" smtClean="0"/>
              <a:t>ByteBuffer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Methods </a:t>
            </a:r>
          </a:p>
          <a:p>
            <a:pPr lvl="1"/>
            <a:r>
              <a:rPr lang="en-US" altLang="ko-KR" dirty="0" smtClean="0"/>
              <a:t>Position </a:t>
            </a:r>
            <a:r>
              <a:rPr lang="en-US" altLang="ko-KR" dirty="0" smtClean="0"/>
              <a:t>: current pointer</a:t>
            </a:r>
            <a:endParaRPr lang="en-US" altLang="ko-KR" dirty="0"/>
          </a:p>
          <a:p>
            <a:pPr lvl="1"/>
            <a:r>
              <a:rPr lang="en-US" altLang="ko-KR" dirty="0" smtClean="0"/>
              <a:t>Limit : implicit available pointer</a:t>
            </a:r>
          </a:p>
          <a:p>
            <a:pPr lvl="1"/>
            <a:r>
              <a:rPr lang="en-US" altLang="ko-KR" dirty="0" smtClean="0"/>
              <a:t>Capacity : Capacity of buffer, last point of buffer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Native I/O – </a:t>
            </a:r>
            <a:r>
              <a:rPr lang="en-US" altLang="ko-KR" dirty="0" err="1" smtClean="0"/>
              <a:t>FileChannel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to read/write data in </a:t>
            </a:r>
            <a:r>
              <a:rPr lang="en-US" altLang="ko-KR" dirty="0" err="1" smtClean="0"/>
              <a:t>bytebuffer</a:t>
            </a:r>
            <a:r>
              <a:rPr lang="en-US" altLang="ko-KR" dirty="0" smtClean="0"/>
              <a:t> </a:t>
            </a:r>
            <a:r>
              <a:rPr lang="en-US" altLang="ko-KR" dirty="0" smtClean="0"/>
              <a:t>to </a:t>
            </a:r>
            <a:r>
              <a:rPr lang="en-US" altLang="ko-KR" dirty="0" smtClean="0"/>
              <a:t>a </a:t>
            </a:r>
            <a:r>
              <a:rPr lang="en-US" altLang="ko-KR" dirty="0" smtClean="0"/>
              <a:t>file</a:t>
            </a:r>
            <a:endParaRPr lang="en-US" altLang="ko-KR" dirty="0" smtClean="0"/>
          </a:p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0432" y="2373266"/>
            <a:ext cx="6537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FileInputStream fis = new FileInputStream("input.txt");</a:t>
            </a:r>
          </a:p>
          <a:p>
            <a:r>
              <a:rPr lang="ko-KR" altLang="en-US" dirty="0"/>
              <a:t>FileOutputStream fos = new FileOutputStream("output.txt");</a:t>
            </a:r>
          </a:p>
          <a:p>
            <a:r>
              <a:rPr lang="ko-KR" altLang="en-US" dirty="0"/>
              <a:t>ByteBuffer buf = ByteBuffer.allocateDirect(10);</a:t>
            </a:r>
          </a:p>
          <a:p>
            <a:r>
              <a:rPr lang="ko-KR" altLang="en-US" dirty="0"/>
              <a:t>FileChannel cin = fis.getChannel();</a:t>
            </a:r>
          </a:p>
          <a:p>
            <a:r>
              <a:rPr lang="ko-KR" altLang="en-US" dirty="0"/>
              <a:t>FileChannel cout = fos.getChannel();</a:t>
            </a:r>
          </a:p>
          <a:p>
            <a:r>
              <a:rPr lang="ko-KR" altLang="en-US" dirty="0"/>
              <a:t>cin.read(buf); // </a:t>
            </a:r>
            <a:r>
              <a:rPr lang="en-US" altLang="ko-KR" dirty="0" smtClean="0"/>
              <a:t>Read from </a:t>
            </a:r>
            <a:r>
              <a:rPr lang="ko-KR" altLang="en-US" dirty="0" smtClean="0"/>
              <a:t>channel</a:t>
            </a:r>
            <a:r>
              <a:rPr lang="en-US" altLang="ko-KR" dirty="0" smtClean="0"/>
              <a:t>(input.txt)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buf</a:t>
            </a:r>
            <a:r>
              <a:rPr lang="en-US" altLang="ko-KR" dirty="0" err="1" smtClean="0"/>
              <a:t>fer</a:t>
            </a:r>
            <a:endParaRPr lang="en-US" altLang="ko-KR" dirty="0" smtClean="0"/>
          </a:p>
          <a:p>
            <a:r>
              <a:rPr lang="ko-KR" altLang="en-US" dirty="0" smtClean="0"/>
              <a:t>buf.flip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cout.write(buf); // </a:t>
            </a:r>
            <a:r>
              <a:rPr lang="en-US" altLang="ko-KR" dirty="0" smtClean="0"/>
              <a:t>write data in </a:t>
            </a:r>
            <a:r>
              <a:rPr lang="ko-KR" altLang="en-US" dirty="0" smtClean="0"/>
              <a:t>buf</a:t>
            </a:r>
            <a:r>
              <a:rPr lang="en-US" altLang="ko-KR" dirty="0" err="1" smtClean="0"/>
              <a:t>fer</a:t>
            </a:r>
            <a:r>
              <a:rPr lang="en-US" altLang="ko-KR" dirty="0" smtClean="0"/>
              <a:t> to channel(output.txt)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Disk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Capacity</a:t>
            </a:r>
          </a:p>
          <a:p>
            <a:pPr lvl="1"/>
            <a:r>
              <a:rPr lang="en-US" altLang="ko-KR" dirty="0" smtClean="0"/>
              <a:t>How many bytes to write (bytes)</a:t>
            </a:r>
          </a:p>
          <a:p>
            <a:r>
              <a:rPr lang="en-US" altLang="ko-KR" dirty="0" smtClean="0"/>
              <a:t>Rotation speed</a:t>
            </a:r>
          </a:p>
          <a:p>
            <a:pPr lvl="1"/>
            <a:r>
              <a:rPr lang="en-US" altLang="ko-KR" dirty="0" smtClean="0"/>
              <a:t>rate at which there platters spin (rpm)</a:t>
            </a:r>
          </a:p>
          <a:p>
            <a:r>
              <a:rPr lang="en-US" altLang="ko-KR" dirty="0" smtClean="0"/>
              <a:t>Transfer rate</a:t>
            </a:r>
          </a:p>
          <a:p>
            <a:pPr lvl="1"/>
            <a:r>
              <a:rPr lang="en-US" altLang="ko-KR" dirty="0" smtClean="0"/>
              <a:t>speed at which bytes pass by the disk head (bytes/sec)</a:t>
            </a:r>
          </a:p>
          <a:p>
            <a:r>
              <a:rPr lang="en-US" altLang="ko-KR" dirty="0" smtClean="0"/>
              <a:t>Average seek time</a:t>
            </a:r>
          </a:p>
          <a:p>
            <a:pPr lvl="1"/>
            <a:r>
              <a:rPr lang="en-US" altLang="ko-KR" dirty="0" smtClean="0"/>
              <a:t>the time for the actuator to move the disk head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Accesing</a:t>
            </a:r>
            <a:r>
              <a:rPr lang="en-US" altLang="ko-KR" dirty="0" smtClean="0"/>
              <a:t> a Disk Drive – 3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altLang="ko-KR" dirty="0" smtClean="0"/>
              <a:t>It moves the disk head to the specified track(</a:t>
            </a:r>
            <a:r>
              <a:rPr lang="ko-KR" altLang="en-US" dirty="0" smtClean="0"/>
              <a:t>디스크 헤드가 특정 트랙으로 이동</a:t>
            </a:r>
            <a:r>
              <a:rPr lang="en-US" altLang="ko-KR" dirty="0" smtClean="0"/>
              <a:t>); </a:t>
            </a:r>
            <a:r>
              <a:rPr lang="en-US" altLang="ko-KR" i="1" u="sng" dirty="0" smtClean="0"/>
              <a:t>seek time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ko-KR" dirty="0" smtClean="0"/>
              <a:t>It waits for the platter to rotate until the first desired byte is beneath the disk head. (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바이트가 헤드 밑에 올 때까지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플래터의</a:t>
            </a:r>
            <a:r>
              <a:rPr lang="ko-KR" altLang="en-US" dirty="0" smtClean="0"/>
              <a:t> 회전을 대기</a:t>
            </a:r>
            <a:r>
              <a:rPr lang="en-US" altLang="ko-KR" dirty="0" smtClean="0"/>
              <a:t>); </a:t>
            </a:r>
            <a:r>
              <a:rPr lang="en-US" altLang="ko-KR" i="1" u="sng" dirty="0" smtClean="0"/>
              <a:t>rotational time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ko-KR" dirty="0" smtClean="0"/>
              <a:t>As the platter continues to rotate, it reads each byte that appears under the disk head, until the last desired byte. (</a:t>
            </a:r>
            <a:r>
              <a:rPr lang="ko-KR" altLang="en-US" dirty="0" err="1" smtClean="0"/>
              <a:t>플래터가</a:t>
            </a:r>
            <a:r>
              <a:rPr lang="ko-KR" altLang="en-US" dirty="0" smtClean="0"/>
              <a:t> 회전하는 동안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바이트를 읽을 때까지 헤드는 계속해서 각각의 바이트를 읽음</a:t>
            </a:r>
            <a:r>
              <a:rPr lang="en-US" altLang="ko-KR" dirty="0" smtClean="0"/>
              <a:t>); </a:t>
            </a:r>
            <a:r>
              <a:rPr lang="en-US" altLang="ko-KR" i="1" u="sng" dirty="0" smtClean="0"/>
              <a:t>transfer time</a:t>
            </a:r>
          </a:p>
          <a:p>
            <a:pPr marL="385763" indent="-385763">
              <a:buFont typeface="+mj-lt"/>
              <a:buAutoNum type="arabicPeriod"/>
            </a:pPr>
            <a:endParaRPr lang="en-US" altLang="ko-KR" dirty="0" smtClean="0"/>
          </a:p>
          <a:p>
            <a:pPr marL="385763" indent="-38576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Improving Disk Access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Disk Caches</a:t>
            </a:r>
          </a:p>
          <a:p>
            <a:pPr lvl="1"/>
            <a:r>
              <a:rPr lang="en-US" altLang="ko-KR" dirty="0" smtClean="0"/>
              <a:t>Bundled memory with disk</a:t>
            </a:r>
          </a:p>
          <a:p>
            <a:pPr lvl="1"/>
            <a:r>
              <a:rPr lang="en-US" altLang="ko-KR" dirty="0" smtClean="0"/>
              <a:t>Typical size is 64MB</a:t>
            </a:r>
          </a:p>
          <a:p>
            <a:pPr lvl="1"/>
            <a:r>
              <a:rPr lang="en-US" altLang="ko-KR" dirty="0"/>
              <a:t>the disk drive reads a sector from disk, </a:t>
            </a:r>
            <a:r>
              <a:rPr lang="en-US" altLang="ko-KR" dirty="0" smtClean="0"/>
              <a:t>it saves </a:t>
            </a:r>
            <a:r>
              <a:rPr lang="en-US" altLang="ko-KR" dirty="0"/>
              <a:t>the contents of that sector in its </a:t>
            </a:r>
            <a:r>
              <a:rPr lang="en-US" altLang="ko-KR" dirty="0" smtClean="0"/>
              <a:t>cache</a:t>
            </a:r>
          </a:p>
          <a:p>
            <a:pPr lvl="1"/>
            <a:r>
              <a:rPr lang="en-US" altLang="ko-KR" dirty="0" smtClean="0"/>
              <a:t>Save </a:t>
            </a:r>
            <a:r>
              <a:rPr lang="en-US" altLang="ko-KR" i="1" u="sng" dirty="0" smtClean="0"/>
              <a:t>rotational </a:t>
            </a:r>
            <a:r>
              <a:rPr lang="en-US" altLang="ko-KR" i="1" u="sng" dirty="0" smtClean="0"/>
              <a:t>time</a:t>
            </a:r>
            <a:endParaRPr lang="en-US" altLang="ko-KR" dirty="0" smtClean="0"/>
          </a:p>
          <a:p>
            <a:r>
              <a:rPr lang="en-US" altLang="ko-KR" dirty="0" smtClean="0"/>
              <a:t>Cylinders</a:t>
            </a:r>
          </a:p>
          <a:p>
            <a:pPr lvl="1"/>
            <a:r>
              <a:rPr lang="en-US" altLang="ko-KR" dirty="0"/>
              <a:t>The set of tracks having the same track number is called a </a:t>
            </a:r>
            <a:r>
              <a:rPr lang="en-US" altLang="ko-KR" i="1" dirty="0" smtClean="0"/>
              <a:t>cylinder </a:t>
            </a:r>
            <a:r>
              <a:rPr lang="en-US" altLang="ko-KR" dirty="0" smtClean="0"/>
              <a:t>(conceptual)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Data with same track can improve access time.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Save </a:t>
            </a:r>
            <a:r>
              <a:rPr lang="en-US" altLang="ko-KR" i="1" u="sng" dirty="0" smtClean="0"/>
              <a:t>seek </a:t>
            </a:r>
            <a:r>
              <a:rPr lang="en-US" altLang="ko-KR" i="1" u="sng" dirty="0" smtClean="0"/>
              <a:t>time</a:t>
            </a:r>
            <a:endParaRPr lang="en-US" altLang="ko-KR" dirty="0" smtClean="0"/>
          </a:p>
          <a:p>
            <a:r>
              <a:rPr lang="en-US" altLang="ko-KR" dirty="0" smtClean="0"/>
              <a:t>Disk striping</a:t>
            </a:r>
          </a:p>
          <a:p>
            <a:pPr lvl="1"/>
            <a:r>
              <a:rPr lang="en-US" altLang="ko-KR" dirty="0" smtClean="0"/>
              <a:t>Hide the smaller disks, Give it the illusion of a single large disk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여러 개의 디스크를 하나의 디스크처럼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multiple disk </a:t>
            </a:r>
            <a:r>
              <a:rPr lang="en-US" altLang="ko-KR" dirty="0" smtClean="0"/>
              <a:t>drives to improve access time b</a:t>
            </a:r>
            <a:r>
              <a:rPr lang="en-US" altLang="ko-KR" b="0" dirty="0" smtClean="0"/>
              <a:t>y using two independent </a:t>
            </a:r>
            <a:r>
              <a:rPr lang="en-US" altLang="ko-KR" b="0" dirty="0" smtClean="0"/>
              <a:t>actuators</a:t>
            </a:r>
            <a:br>
              <a:rPr lang="en-US" altLang="ko-KR" b="0" dirty="0" smtClean="0"/>
            </a:br>
            <a:r>
              <a:rPr lang="en-US" altLang="ko-KR" b="0" dirty="0" smtClean="0"/>
              <a:t>(</a:t>
            </a:r>
            <a:r>
              <a:rPr lang="ko-KR" altLang="en-US" b="0" dirty="0" smtClean="0"/>
              <a:t>같은 용량이라면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개의 장치가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개의 장치로 탐색할 때보다 빠름</a:t>
            </a:r>
            <a:r>
              <a:rPr lang="en-US" altLang="ko-KR" b="0" dirty="0" smtClean="0"/>
              <a:t>)</a:t>
            </a:r>
            <a:endParaRPr lang="en-US" altLang="ko-KR" b="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Improving Disk reliability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Disk Mirroring</a:t>
            </a:r>
          </a:p>
          <a:p>
            <a:pPr lvl="1"/>
            <a:r>
              <a:rPr lang="en-US" altLang="ko-KR" dirty="0" smtClean="0"/>
              <a:t>Store the same data to another disk</a:t>
            </a:r>
          </a:p>
          <a:p>
            <a:pPr lvl="1"/>
            <a:r>
              <a:rPr lang="en-US" altLang="ko-KR" dirty="0" smtClean="0"/>
              <a:t>Require 2 times disks</a:t>
            </a:r>
          </a:p>
          <a:p>
            <a:r>
              <a:rPr lang="en-US" altLang="ko-KR" dirty="0" smtClean="0"/>
              <a:t>Storing Parity</a:t>
            </a:r>
          </a:p>
          <a:p>
            <a:pPr lvl="1"/>
            <a:r>
              <a:rPr lang="en-US" altLang="ko-KR" dirty="0" smtClean="0"/>
              <a:t>Using parity bits to maintain data reliability</a:t>
            </a:r>
          </a:p>
          <a:p>
            <a:pPr lvl="1"/>
            <a:r>
              <a:rPr lang="en-US" altLang="ko-KR" dirty="0" smtClean="0"/>
              <a:t>Cheaper than mirroring(Need additional a disk)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1" descr="fig_12_0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52366"/>
            <a:ext cx="4509052" cy="218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fig_12_04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" y="4052366"/>
            <a:ext cx="4501576" cy="218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File-level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Characteristics</a:t>
            </a:r>
          </a:p>
          <a:p>
            <a:pPr lvl="1"/>
            <a:r>
              <a:rPr lang="en-US" altLang="ko-KR" dirty="0" smtClean="0"/>
              <a:t>Called </a:t>
            </a:r>
            <a:r>
              <a:rPr lang="en-US" altLang="ko-KR" dirty="0"/>
              <a:t>f</a:t>
            </a:r>
            <a:r>
              <a:rPr lang="en-US" altLang="ko-KR" dirty="0" smtClean="0"/>
              <a:t>ile system</a:t>
            </a:r>
          </a:p>
          <a:p>
            <a:pPr lvl="1"/>
            <a:r>
              <a:rPr lang="en-US" altLang="ko-KR" dirty="0" smtClean="0"/>
              <a:t>No notion of block</a:t>
            </a:r>
          </a:p>
          <a:p>
            <a:pPr lvl="1"/>
            <a:r>
              <a:rPr lang="en-US" altLang="ko-KR" dirty="0" smtClean="0"/>
              <a:t>Named sequence of bytes</a:t>
            </a:r>
          </a:p>
          <a:p>
            <a:r>
              <a:rPr lang="en-US" altLang="ko-KR" dirty="0" err="1" smtClean="0"/>
              <a:t>RandomFileAccess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class, typical API to the file system</a:t>
            </a:r>
          </a:p>
          <a:p>
            <a:pPr lvl="1"/>
            <a:r>
              <a:rPr lang="en-US" altLang="ko-KR" i="1" u="sng" dirty="0" smtClean="0"/>
              <a:t>Seek</a:t>
            </a:r>
            <a:r>
              <a:rPr lang="en-US" altLang="ko-KR" dirty="0" smtClean="0"/>
              <a:t> method of the class sets file pointer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i="1" u="sng" dirty="0"/>
              <a:t>seek</a:t>
            </a:r>
            <a:r>
              <a:rPr lang="en-US" altLang="ko-KR" dirty="0"/>
              <a:t> method performs two conversions: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 </a:t>
            </a:r>
            <a:r>
              <a:rPr lang="en-US" altLang="ko-KR" dirty="0"/>
              <a:t>converts the specified byte position to a logical block reference.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 </a:t>
            </a:r>
            <a:r>
              <a:rPr lang="en-US" altLang="ko-KR" dirty="0"/>
              <a:t>converts the logical block reference to a physical block reference.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E43A-DBDB-4F2F-AB16-4B612B1A26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개인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개인테마1" id="{4A9D629B-73AA-48D6-A6C4-2768CED158EC}" vid="{900CCE13-5CC6-4D88-86A8-03295F935BD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개인테마1</Template>
  <TotalTime>3747</TotalTime>
  <Words>1639</Words>
  <Application>Microsoft Office PowerPoint</Application>
  <PresentationFormat>화면 슬라이드 쇼(4:3)</PresentationFormat>
  <Paragraphs>324</Paragraphs>
  <Slides>45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HY견고딕</vt:lpstr>
      <vt:lpstr>YD윤고딕 530</vt:lpstr>
      <vt:lpstr>YD윤고딕 540</vt:lpstr>
      <vt:lpstr>YD윤고딕 550</vt:lpstr>
      <vt:lpstr>고려대학교B</vt:lpstr>
      <vt:lpstr>맑은 고딕</vt:lpstr>
      <vt:lpstr>Arial</vt:lpstr>
      <vt:lpstr>Consolas</vt:lpstr>
      <vt:lpstr>Wingdings</vt:lpstr>
      <vt:lpstr>개인테마1</vt:lpstr>
      <vt:lpstr>Disk and File management</vt:lpstr>
      <vt:lpstr>Objects(목표)</vt:lpstr>
      <vt:lpstr>Contents</vt:lpstr>
      <vt:lpstr>Disk Drive</vt:lpstr>
      <vt:lpstr>Disk metrics</vt:lpstr>
      <vt:lpstr>Accesing a Disk Drive – 3 states</vt:lpstr>
      <vt:lpstr>Improving Disk Access Time</vt:lpstr>
      <vt:lpstr>Improving Disk reliability</vt:lpstr>
      <vt:lpstr>File-level Interface</vt:lpstr>
      <vt:lpstr>File-level Interface</vt:lpstr>
      <vt:lpstr>Block-level Interface</vt:lpstr>
      <vt:lpstr>Tracking blocks</vt:lpstr>
      <vt:lpstr>SimpleDB - Overview</vt:lpstr>
      <vt:lpstr>SimpleDB - Block</vt:lpstr>
      <vt:lpstr>SimpleDB - Page</vt:lpstr>
      <vt:lpstr>SimpleDB - Page</vt:lpstr>
      <vt:lpstr>SimpleDB - FileMgr</vt:lpstr>
      <vt:lpstr>SimpleDB - FileMgr</vt:lpstr>
      <vt:lpstr>SimpleDB - Page</vt:lpstr>
      <vt:lpstr>Memory management</vt:lpstr>
      <vt:lpstr>Objects(목표)</vt:lpstr>
      <vt:lpstr>Contents</vt:lpstr>
      <vt:lpstr>Fundamental Principles</vt:lpstr>
      <vt:lpstr>Managing Log Information</vt:lpstr>
      <vt:lpstr>Managing Log Information</vt:lpstr>
      <vt:lpstr>Log Manager - Overview</vt:lpstr>
      <vt:lpstr>Log Manager – Class LogMgr</vt:lpstr>
      <vt:lpstr>Log Manager – Class LogMgr</vt:lpstr>
      <vt:lpstr>Log Manager – Class LogIterator</vt:lpstr>
      <vt:lpstr>Log Manager – Class BasicLogRecord</vt:lpstr>
      <vt:lpstr>Managing User Data</vt:lpstr>
      <vt:lpstr>Managing User Data</vt:lpstr>
      <vt:lpstr>Buffer Manager – Overview</vt:lpstr>
      <vt:lpstr>Class PageFormatter</vt:lpstr>
      <vt:lpstr>Class Buffer</vt:lpstr>
      <vt:lpstr>Class Buffer</vt:lpstr>
      <vt:lpstr>Class BasicBufferMgr</vt:lpstr>
      <vt:lpstr>Class BufferMgr</vt:lpstr>
      <vt:lpstr>Class BufferMgr</vt:lpstr>
      <vt:lpstr>Class BufferMgr</vt:lpstr>
      <vt:lpstr>QnA</vt:lpstr>
      <vt:lpstr>Class Buffer</vt:lpstr>
      <vt:lpstr>Virtual Memory</vt:lpstr>
      <vt:lpstr>Native I/O – ByteBuffer</vt:lpstr>
      <vt:lpstr>Native I/O – FileChannel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WanH</dc:creator>
  <cp:lastModifiedBy>WanH</cp:lastModifiedBy>
  <cp:revision>82</cp:revision>
  <dcterms:created xsi:type="dcterms:W3CDTF">2015-03-04T08:40:24Z</dcterms:created>
  <dcterms:modified xsi:type="dcterms:W3CDTF">2015-03-10T05:03:18Z</dcterms:modified>
</cp:coreProperties>
</file>