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ppt/tags/tag19.xml" ContentType="application/vnd.openxmlformats-officedocument.presentationml.tags+xml"/>
  <Override PartName="/ppt/notesSlides/notesSlide32.xml" ContentType="application/vnd.openxmlformats-officedocument.presentationml.notesSlide+xml"/>
  <Override PartName="/ppt/tags/tag20.xml" ContentType="application/vnd.openxmlformats-officedocument.presentationml.tags+xml"/>
  <Override PartName="/ppt/notesSlides/notesSlide33.xml" ContentType="application/vnd.openxmlformats-officedocument.presentationml.notesSlide+xml"/>
  <Override PartName="/ppt/tags/tag21.xml" ContentType="application/vnd.openxmlformats-officedocument.presentationml.tags+xml"/>
  <Override PartName="/ppt/notesSlides/notesSlide34.xml" ContentType="application/vnd.openxmlformats-officedocument.presentationml.notesSlide+xml"/>
  <Override PartName="/ppt/tags/tag2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tags/tag24.xml" ContentType="application/vnd.openxmlformats-officedocument.presentationml.tags+xml"/>
  <Override PartName="/ppt/notesSlides/notesSlide41.xml" ContentType="application/vnd.openxmlformats-officedocument.presentationml.notesSlide+xml"/>
  <Override PartName="/ppt/tags/tag25.xml" ContentType="application/vnd.openxmlformats-officedocument.presentationml.tags+xml"/>
  <Override PartName="/ppt/notesSlides/notesSlide42.xml" ContentType="application/vnd.openxmlformats-officedocument.presentationml.notesSlide+xml"/>
  <Override PartName="/ppt/tags/tag26.xml" ContentType="application/vnd.openxmlformats-officedocument.presentationml.tags+xml"/>
  <Override PartName="/ppt/notesSlides/notesSlide43.xml" ContentType="application/vnd.openxmlformats-officedocument.presentationml.notesSlide+xml"/>
  <Override PartName="/ppt/tags/tag27.xml" ContentType="application/vnd.openxmlformats-officedocument.presentationml.tags+xml"/>
  <Override PartName="/ppt/notesSlides/notesSlide44.xml" ContentType="application/vnd.openxmlformats-officedocument.presentationml.notesSlide+xml"/>
  <Override PartName="/ppt/tags/tag28.xml" ContentType="application/vnd.openxmlformats-officedocument.presentationml.tags+xml"/>
  <Override PartName="/ppt/notesSlides/notesSlide45.xml" ContentType="application/vnd.openxmlformats-officedocument.presentationml.notesSlide+xml"/>
  <Override PartName="/ppt/tags/tag29.xml" ContentType="application/vnd.openxmlformats-officedocument.presentationml.tags+xml"/>
  <Override PartName="/ppt/notesSlides/notesSlide46.xml" ContentType="application/vnd.openxmlformats-officedocument.presentationml.notesSlide+xml"/>
  <Override PartName="/ppt/tags/tag30.xml" ContentType="application/vnd.openxmlformats-officedocument.presentationml.tags+xml"/>
  <Override PartName="/ppt/notesSlides/notesSlide47.xml" ContentType="application/vnd.openxmlformats-officedocument.presentationml.notesSlide+xml"/>
  <Override PartName="/ppt/tags/tag3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32.xml" ContentType="application/vnd.openxmlformats-officedocument.presentationml.tags+xml"/>
  <Override PartName="/ppt/notesSlides/notesSlide52.xml" ContentType="application/vnd.openxmlformats-officedocument.presentationml.notesSlide+xml"/>
  <Override PartName="/ppt/tags/tag33.xml" ContentType="application/vnd.openxmlformats-officedocument.presentationml.tags+xml"/>
  <Override PartName="/ppt/notesSlides/notesSlide53.xml" ContentType="application/vnd.openxmlformats-officedocument.presentationml.notesSlide+xml"/>
  <Override PartName="/ppt/tags/tag34.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3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39.xml" ContentType="application/vnd.openxmlformats-officedocument.presentationml.tags+xml"/>
  <Override PartName="/ppt/notesSlides/notesSlide64.xml" ContentType="application/vnd.openxmlformats-officedocument.presentationml.notesSlide+xml"/>
  <Override PartName="/ppt/tags/tag40.xml" ContentType="application/vnd.openxmlformats-officedocument.presentationml.tags+xml"/>
  <Override PartName="/ppt/notesSlides/notesSlide65.xml" ContentType="application/vnd.openxmlformats-officedocument.presentationml.notesSlide+xml"/>
  <Override PartName="/ppt/tags/tag41.xml" ContentType="application/vnd.openxmlformats-officedocument.presentationml.tags+xml"/>
  <Override PartName="/ppt/notesSlides/notesSlide66.xml" ContentType="application/vnd.openxmlformats-officedocument.presentationml.notesSlide+xml"/>
  <Override PartName="/ppt/tags/tag42.xml" ContentType="application/vnd.openxmlformats-officedocument.presentationml.tags+xml"/>
  <Override PartName="/ppt/notesSlides/notesSlide67.xml" ContentType="application/vnd.openxmlformats-officedocument.presentationml.notesSlide+xml"/>
  <Override PartName="/ppt/tags/tag43.xml" ContentType="application/vnd.openxmlformats-officedocument.presentationml.tags+xml"/>
  <Override PartName="/ppt/notesSlides/notesSlide68.xml" ContentType="application/vnd.openxmlformats-officedocument.presentationml.notesSlide+xml"/>
  <Override PartName="/ppt/tags/tag44.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45.xml" ContentType="application/vnd.openxmlformats-officedocument.presentationml.tags+xml"/>
  <Override PartName="/ppt/notesSlides/notesSlide71.xml" ContentType="application/vnd.openxmlformats-officedocument.presentationml.notesSlide+xml"/>
  <Override PartName="/ppt/tags/tag46.xml" ContentType="application/vnd.openxmlformats-officedocument.presentationml.tags+xml"/>
  <Override PartName="/ppt/notesSlides/notesSlide72.xml" ContentType="application/vnd.openxmlformats-officedocument.presentationml.notesSlide+xml"/>
  <Override PartName="/ppt/tags/tag47.xml" ContentType="application/vnd.openxmlformats-officedocument.presentationml.tags+xml"/>
  <Override PartName="/ppt/notesSlides/notesSlide73.xml" ContentType="application/vnd.openxmlformats-officedocument.presentationml.notesSlide+xml"/>
  <Override PartName="/ppt/tags/tag48.xml" ContentType="application/vnd.openxmlformats-officedocument.presentationml.tags+xml"/>
  <Override PartName="/ppt/notesSlides/notesSlide74.xml" ContentType="application/vnd.openxmlformats-officedocument.presentationml.notesSlide+xml"/>
  <Override PartName="/ppt/tags/tag49.xml" ContentType="application/vnd.openxmlformats-officedocument.presentationml.tags+xml"/>
  <Override PartName="/ppt/notesSlides/notesSlide75.xml" ContentType="application/vnd.openxmlformats-officedocument.presentationml.notesSlide+xml"/>
  <Override PartName="/ppt/tags/tag50.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9"/>
  </p:notesMasterIdLst>
  <p:sldIdLst>
    <p:sldId id="318" r:id="rId2"/>
    <p:sldId id="319" r:id="rId3"/>
    <p:sldId id="320" r:id="rId4"/>
    <p:sldId id="321" r:id="rId5"/>
    <p:sldId id="322" r:id="rId6"/>
    <p:sldId id="323" r:id="rId7"/>
    <p:sldId id="324" r:id="rId8"/>
    <p:sldId id="325" r:id="rId9"/>
    <p:sldId id="326" r:id="rId10"/>
    <p:sldId id="327" r:id="rId11"/>
    <p:sldId id="328" r:id="rId12"/>
    <p:sldId id="330" r:id="rId13"/>
    <p:sldId id="331" r:id="rId14"/>
    <p:sldId id="353"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280" r:id="rId37"/>
    <p:sldId id="275" r:id="rId38"/>
    <p:sldId id="281" r:id="rId39"/>
    <p:sldId id="282" r:id="rId40"/>
    <p:sldId id="283" r:id="rId41"/>
    <p:sldId id="285" r:id="rId42"/>
    <p:sldId id="355" r:id="rId43"/>
    <p:sldId id="286" r:id="rId44"/>
    <p:sldId id="287" r:id="rId45"/>
    <p:sldId id="288" r:id="rId46"/>
    <p:sldId id="354" r:id="rId47"/>
    <p:sldId id="289" r:id="rId48"/>
    <p:sldId id="284" r:id="rId49"/>
    <p:sldId id="290" r:id="rId50"/>
    <p:sldId id="291" r:id="rId51"/>
    <p:sldId id="292" r:id="rId52"/>
    <p:sldId id="293" r:id="rId53"/>
    <p:sldId id="294" r:id="rId54"/>
    <p:sldId id="295" r:id="rId55"/>
    <p:sldId id="296" r:id="rId56"/>
    <p:sldId id="297" r:id="rId57"/>
    <p:sldId id="356" r:id="rId58"/>
    <p:sldId id="298" r:id="rId59"/>
    <p:sldId id="299" r:id="rId60"/>
    <p:sldId id="300" r:id="rId61"/>
    <p:sldId id="301" r:id="rId62"/>
    <p:sldId id="302" r:id="rId63"/>
    <p:sldId id="303" r:id="rId64"/>
    <p:sldId id="304" r:id="rId65"/>
    <p:sldId id="306" r:id="rId66"/>
    <p:sldId id="307" r:id="rId67"/>
    <p:sldId id="308" r:id="rId68"/>
    <p:sldId id="309" r:id="rId69"/>
    <p:sldId id="310" r:id="rId70"/>
    <p:sldId id="305" r:id="rId71"/>
    <p:sldId id="311" r:id="rId72"/>
    <p:sldId id="312" r:id="rId73"/>
    <p:sldId id="313" r:id="rId74"/>
    <p:sldId id="314" r:id="rId75"/>
    <p:sldId id="315" r:id="rId76"/>
    <p:sldId id="317" r:id="rId77"/>
    <p:sldId id="274" r:id="rId78"/>
  </p:sldIdLst>
  <p:sldSz cx="9144000" cy="6858000" type="screen4x3"/>
  <p:notesSz cx="10234613" cy="710406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H" initials="W"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001A"/>
    <a:srgbClr val="8D8D8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7878" autoAdjust="0"/>
  </p:normalViewPr>
  <p:slideViewPr>
    <p:cSldViewPr snapToGrid="0">
      <p:cViewPr>
        <p:scale>
          <a:sx n="60" d="100"/>
          <a:sy n="60" d="100"/>
        </p:scale>
        <p:origin x="-1644" y="84"/>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71" d="100"/>
          <a:sy n="71" d="100"/>
        </p:scale>
        <p:origin x="-1770" y="-102"/>
      </p:cViewPr>
      <p:guideLst>
        <p:guide orient="horz" pos="2237"/>
        <p:guide pos="322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노트 개체 틀 4"/>
          <p:cNvSpPr>
            <a:spLocks noGrp="1"/>
          </p:cNvSpPr>
          <p:nvPr>
            <p:ph type="body" sz="quarter" idx="3"/>
          </p:nvPr>
        </p:nvSpPr>
        <p:spPr>
          <a:xfrm>
            <a:off x="983119" y="217044"/>
            <a:ext cx="8174328" cy="5995499"/>
          </a:xfrm>
          <a:prstGeom prst="rect">
            <a:avLst/>
          </a:prstGeom>
        </p:spPr>
        <p:txBody>
          <a:bodyPr vert="horz" lIns="99075" tIns="49538" rIns="99075" bIns="49538" rtlCol="0"/>
          <a:lstStyle/>
          <a:p>
            <a:pPr lvl="0"/>
            <a:r>
              <a:rPr lang="ko-KR" altLang="en-US" dirty="0" smtClean="0"/>
              <a:t>마스터 텍스트 스타일을 편집합니다</a:t>
            </a:r>
          </a:p>
        </p:txBody>
      </p:sp>
      <p:sp>
        <p:nvSpPr>
          <p:cNvPr id="6" name="바닥글 개체 틀 5"/>
          <p:cNvSpPr>
            <a:spLocks noGrp="1"/>
          </p:cNvSpPr>
          <p:nvPr>
            <p:ph type="ftr" sz="quarter" idx="4"/>
          </p:nvPr>
        </p:nvSpPr>
        <p:spPr>
          <a:xfrm>
            <a:off x="0" y="6747628"/>
            <a:ext cx="4434999" cy="356436"/>
          </a:xfrm>
          <a:prstGeom prst="rect">
            <a:avLst/>
          </a:prstGeom>
        </p:spPr>
        <p:txBody>
          <a:bodyPr vert="horz" lIns="99075" tIns="49538" rIns="99075" bIns="49538"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5797246" y="6747628"/>
            <a:ext cx="4434999" cy="356436"/>
          </a:xfrm>
          <a:prstGeom prst="rect">
            <a:avLst/>
          </a:prstGeom>
        </p:spPr>
        <p:txBody>
          <a:bodyPr vert="horz" lIns="99075" tIns="49538" rIns="99075" bIns="49538" rtlCol="0" anchor="b"/>
          <a:lstStyle>
            <a:lvl1pPr algn="r">
              <a:defRPr sz="1300"/>
            </a:lvl1pPr>
          </a:lstStyle>
          <a:p>
            <a:fld id="{3B500BF1-6201-408B-B204-D6D18DB339AA}" type="slidenum">
              <a:rPr lang="ko-KR" altLang="en-US" smtClean="0"/>
              <a:t>‹#›</a:t>
            </a:fld>
            <a:endParaRPr lang="ko-KR" altLang="en-US"/>
          </a:p>
        </p:txBody>
      </p:sp>
    </p:spTree>
    <p:extLst>
      <p:ext uri="{BB962C8B-B14F-4D97-AF65-F5344CB8AC3E}">
        <p14:creationId xmlns:p14="http://schemas.microsoft.com/office/powerpoint/2010/main" val="2538775745"/>
      </p:ext>
    </p:extLst>
  </p:cSld>
  <p:clrMap bg1="lt1" tx1="dk1" bg2="lt2" tx2="dk2" accent1="accent1" accent2="accent2" accent3="accent3" accent4="accent4" accent5="accent5" accent6="accent6" hlink="hlink" folHlink="folHlink"/>
  <p:notesStyle>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sz="2000" baseline="0" dirty="0" smtClean="0"/>
              <a:t>Hello, Today presenter is </a:t>
            </a:r>
            <a:r>
              <a:rPr lang="en-US" altLang="ko-KR" sz="2000" baseline="0" dirty="0" err="1" smtClean="0"/>
              <a:t>Yeeun</a:t>
            </a:r>
            <a:r>
              <a:rPr lang="en-US" altLang="ko-KR" sz="2000" baseline="0" dirty="0" smtClean="0"/>
              <a:t> shim and </a:t>
            </a:r>
            <a:r>
              <a:rPr lang="en-US" altLang="ko-KR" sz="2000" baseline="0" dirty="0" err="1" smtClean="0"/>
              <a:t>Changbum</a:t>
            </a:r>
            <a:r>
              <a:rPr lang="en-US" altLang="ko-KR" sz="2000" baseline="0" dirty="0" smtClean="0"/>
              <a:t> Shim.</a:t>
            </a:r>
          </a:p>
          <a:p>
            <a:r>
              <a:rPr lang="en-US" altLang="ko-KR" sz="2000" baseline="0" dirty="0" smtClean="0"/>
              <a:t>chapter fourteen is transaction management.</a:t>
            </a:r>
            <a:endParaRPr lang="en-US" altLang="ko-KR" sz="2000"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0</a:t>
            </a:fld>
            <a:endParaRPr lang="ko-KR" altLang="en-US"/>
          </a:p>
        </p:txBody>
      </p:sp>
    </p:spTree>
    <p:extLst>
      <p:ext uri="{BB962C8B-B14F-4D97-AF65-F5344CB8AC3E}">
        <p14:creationId xmlns:p14="http://schemas.microsoft.com/office/powerpoint/2010/main" val="417484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method of transaction in </a:t>
            </a:r>
            <a:r>
              <a:rPr lang="en-US" altLang="ko-KR" dirty="0" err="1" smtClean="0"/>
              <a:t>simpleDB</a:t>
            </a:r>
            <a:r>
              <a:rPr lang="en-US" altLang="ko-KR" dirty="0" smtClean="0"/>
              <a:t> fall into three categories.</a:t>
            </a:r>
          </a:p>
          <a:p>
            <a:r>
              <a:rPr lang="en-US" altLang="ko-KR" dirty="0" smtClean="0"/>
              <a:t>The</a:t>
            </a:r>
            <a:r>
              <a:rPr lang="en-US" altLang="ko-KR" baseline="0" dirty="0" smtClean="0"/>
              <a:t> transaction’s lifespan and the methods to access a disk block, and two methods related to the file manager.</a:t>
            </a:r>
          </a:p>
          <a:p>
            <a:r>
              <a:rPr lang="en-US" altLang="ko-KR" baseline="0" dirty="0" smtClean="0"/>
              <a:t>The first category that is transaction’s lifespan consists of the following.</a:t>
            </a:r>
          </a:p>
          <a:p>
            <a:r>
              <a:rPr lang="en-US" altLang="ko-KR" baseline="0" dirty="0" smtClean="0"/>
              <a:t>Commit means the end of transaction. Rollback means that a transaction return to previous statement.</a:t>
            </a:r>
          </a:p>
          <a:p>
            <a:r>
              <a:rPr lang="en-US" altLang="ko-KR" baseline="0" dirty="0" smtClean="0"/>
              <a:t>Recover means that uncommitted transactions perform a rollback.</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9</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second category</a:t>
            </a:r>
            <a:r>
              <a:rPr lang="en-US" altLang="ko-KR" baseline="0" dirty="0" smtClean="0"/>
              <a:t> consists of methods to access a disk block.</a:t>
            </a:r>
          </a:p>
          <a:p>
            <a:r>
              <a:rPr lang="en-US" altLang="ko-KR" baseline="0" dirty="0" smtClean="0"/>
              <a:t>Pin and unpin explained last class. </a:t>
            </a:r>
            <a:r>
              <a:rPr lang="en-US" altLang="ko-KR" baseline="0" dirty="0" err="1" smtClean="0"/>
              <a:t>GetInt</a:t>
            </a:r>
            <a:r>
              <a:rPr lang="en-US" altLang="ko-KR" baseline="0" dirty="0" smtClean="0"/>
              <a:t> and </a:t>
            </a:r>
            <a:r>
              <a:rPr lang="en-US" altLang="ko-KR" baseline="0" dirty="0" err="1" smtClean="0"/>
              <a:t>getString</a:t>
            </a:r>
            <a:r>
              <a:rPr lang="en-US" altLang="ko-KR" baseline="0" dirty="0" smtClean="0"/>
              <a:t> passes the result back to the client.</a:t>
            </a:r>
          </a:p>
          <a:p>
            <a:r>
              <a:rPr lang="en-US" altLang="ko-KR" baseline="0" dirty="0" err="1" smtClean="0"/>
              <a:t>SetInt</a:t>
            </a:r>
            <a:r>
              <a:rPr lang="en-US" altLang="ko-KR" baseline="0" dirty="0" smtClean="0"/>
              <a:t> and </a:t>
            </a:r>
            <a:r>
              <a:rPr lang="en-US" altLang="ko-KR" baseline="0" dirty="0" err="1" smtClean="0"/>
              <a:t>Setstring</a:t>
            </a:r>
            <a:r>
              <a:rPr lang="en-US" altLang="ko-KR" baseline="0" dirty="0" smtClean="0"/>
              <a:t> writes the values that client want.</a:t>
            </a:r>
          </a:p>
          <a:p>
            <a:endParaRPr lang="en-US" altLang="ko-KR" baseline="0" dirty="0" smtClean="0"/>
          </a:p>
          <a:p>
            <a:r>
              <a:rPr lang="en-US" altLang="ko-KR" baseline="0" dirty="0" smtClean="0"/>
              <a:t>The third category consists of two method related to the file manager.</a:t>
            </a:r>
          </a:p>
          <a:p>
            <a:r>
              <a:rPr lang="en-US" altLang="ko-KR" baseline="0" dirty="0" smtClean="0"/>
              <a:t>Size and append method is explained last class alike pin and unpin.</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10</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baseline="0" dirty="0" smtClean="0"/>
              <a:t>This code is that a simple use of the transaction methods.</a:t>
            </a:r>
          </a:p>
          <a:p>
            <a:r>
              <a:rPr lang="en-US" altLang="ko-KR" baseline="0" dirty="0" smtClean="0"/>
              <a:t>For example, observe that both the first and second sections of the code have the same call to </a:t>
            </a:r>
            <a:r>
              <a:rPr lang="en-US" altLang="ko-KR" baseline="0" dirty="0" err="1" smtClean="0"/>
              <a:t>getint</a:t>
            </a:r>
            <a:r>
              <a:rPr lang="en-US" altLang="ko-KR" baseline="0" dirty="0" smtClean="0"/>
              <a:t>.</a:t>
            </a:r>
          </a:p>
          <a:p>
            <a:r>
              <a:rPr lang="en-US" altLang="ko-KR" baseline="0" dirty="0" smtClean="0"/>
              <a:t>Why this code call that second call? As you see, This statement means that if transaction can concurrency control, variable </a:t>
            </a:r>
            <a:r>
              <a:rPr lang="en-US" altLang="ko-KR" baseline="0" dirty="0" err="1" smtClean="0"/>
              <a:t>gy</a:t>
            </a:r>
            <a:r>
              <a:rPr lang="en-US" altLang="ko-KR" baseline="0" dirty="0" smtClean="0"/>
              <a:t> and n are the same.</a:t>
            </a:r>
          </a:p>
          <a:p>
            <a:r>
              <a:rPr lang="en-US" altLang="ko-KR" baseline="0" dirty="0" smtClean="0"/>
              <a:t>But if it cannot, two variables can not equal.</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11</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This</a:t>
            </a:r>
            <a:r>
              <a:rPr lang="en-US" altLang="ko-KR" baseline="0" dirty="0" smtClean="0"/>
              <a:t> contents, I explain recovery management.</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12</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recovery manager is the portion</a:t>
            </a:r>
            <a:r>
              <a:rPr lang="en-US" altLang="ko-KR" baseline="0" dirty="0" smtClean="0"/>
              <a:t> of the server that reads and processes the log.</a:t>
            </a:r>
          </a:p>
          <a:p>
            <a:r>
              <a:rPr lang="en-US" altLang="ko-KR" baseline="0" dirty="0" smtClean="0"/>
              <a:t>The recovery manager has three functions.</a:t>
            </a:r>
          </a:p>
          <a:p>
            <a:r>
              <a:rPr lang="en-US" altLang="ko-KR" baseline="0" dirty="0" smtClean="0"/>
              <a:t>To write log records, to roll back a transaction, and to recover the database after a system crash.</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13</a:t>
            </a:fld>
            <a:endParaRPr lang="ko-KR" altLang="en-US"/>
          </a:p>
        </p:txBody>
      </p:sp>
    </p:spTree>
    <p:extLst>
      <p:ext uri="{BB962C8B-B14F-4D97-AF65-F5344CB8AC3E}">
        <p14:creationId xmlns:p14="http://schemas.microsoft.com/office/powerpoint/2010/main" val="3696968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Log records has three activities.</a:t>
            </a:r>
          </a:p>
          <a:p>
            <a:r>
              <a:rPr lang="en-US" altLang="ko-KR" baseline="0" dirty="0" smtClean="0"/>
              <a:t>A start record is written when a transaction begins.</a:t>
            </a:r>
          </a:p>
          <a:p>
            <a:r>
              <a:rPr lang="en-US" altLang="ko-KR" baseline="0" dirty="0" smtClean="0"/>
              <a:t>A commit record or rollback record is written when a transaction completes.</a:t>
            </a:r>
          </a:p>
          <a:p>
            <a:r>
              <a:rPr lang="en-US" altLang="ko-KR" baseline="0" dirty="0" smtClean="0"/>
              <a:t>An update record is written a transaction modifies a value.</a:t>
            </a:r>
          </a:p>
          <a:p>
            <a:endParaRPr lang="en-US" altLang="ko-KR" baseline="0" dirty="0" smtClean="0"/>
          </a:p>
          <a:p>
            <a:r>
              <a:rPr lang="en-US" altLang="ko-KR" baseline="0" dirty="0" smtClean="0"/>
              <a:t>This figure is example of log records.</a:t>
            </a:r>
          </a:p>
          <a:p>
            <a:r>
              <a:rPr lang="en-US" altLang="ko-KR" baseline="0" dirty="0" smtClean="0"/>
              <a:t>This is start record, and commit record.</a:t>
            </a:r>
          </a:p>
          <a:p>
            <a:r>
              <a:rPr lang="en-US" altLang="ko-KR" baseline="0" dirty="0" smtClean="0"/>
              <a:t>This is update record, and this contains transaction id, file name, block number, offset, old value, new value.</a:t>
            </a:r>
          </a:p>
          <a:p>
            <a:endParaRPr lang="en-US" altLang="ko-KR"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14</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recovery manager rolls back a transaction by undoing its modifications.</a:t>
            </a:r>
          </a:p>
          <a:p>
            <a:r>
              <a:rPr lang="en-US" altLang="ko-KR" baseline="0" dirty="0" smtClean="0"/>
              <a:t>This figure illustrates the algorithm for rolling back transaction T.</a:t>
            </a:r>
          </a:p>
          <a:p>
            <a:r>
              <a:rPr lang="en-US" altLang="ko-KR" baseline="0" dirty="0" smtClean="0"/>
              <a:t>Rollback is restore the original contents of each modified value.</a:t>
            </a:r>
          </a:p>
          <a:p>
            <a:r>
              <a:rPr lang="en-US" altLang="ko-KR" baseline="0" dirty="0" smtClean="0"/>
              <a:t>So, set the current record to be the most recent log record, and do until the current record is the start record for T,</a:t>
            </a:r>
          </a:p>
          <a:p>
            <a:r>
              <a:rPr lang="en-US" altLang="ko-KR" dirty="0" smtClean="0"/>
              <a:t>Rewrite the old</a:t>
            </a:r>
            <a:r>
              <a:rPr lang="en-US" altLang="ko-KR" baseline="0" dirty="0" smtClean="0"/>
              <a:t> vale of the modified value.</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15</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Recovery is performed each</a:t>
            </a:r>
            <a:r>
              <a:rPr lang="en-US" altLang="ko-KR" baseline="0" dirty="0" smtClean="0"/>
              <a:t> time the database system starts up.</a:t>
            </a:r>
          </a:p>
          <a:p>
            <a:r>
              <a:rPr lang="en-US" altLang="ko-KR" baseline="0" dirty="0" smtClean="0"/>
              <a:t>It’s purpose is to restore the database to a reasonable state.</a:t>
            </a:r>
          </a:p>
          <a:p>
            <a:r>
              <a:rPr lang="en-US" altLang="ko-KR" baseline="0" dirty="0" smtClean="0"/>
              <a:t>Reasonable state means that all uncompleted transactions should be rolled back.</a:t>
            </a:r>
          </a:p>
          <a:p>
            <a:r>
              <a:rPr lang="en-US" altLang="ko-KR" dirty="0" smtClean="0"/>
              <a:t>And all committed transactions should</a:t>
            </a:r>
            <a:r>
              <a:rPr lang="en-US" altLang="ko-KR" baseline="0" dirty="0" smtClean="0"/>
              <a:t> have their modifications written to disk.</a:t>
            </a:r>
          </a:p>
          <a:p>
            <a:endParaRPr lang="en-US" altLang="ko-KR" baseline="0" dirty="0" smtClean="0"/>
          </a:p>
          <a:p>
            <a:r>
              <a:rPr lang="en-US" altLang="ko-KR" baseline="0" dirty="0" smtClean="0"/>
              <a:t>During recovery, modifications made by uncompleted transactions are undone, and committed transactions are redone.</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16</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recovery manager must flush the commit log record to disk before it completes a commit operation.</a:t>
            </a:r>
          </a:p>
          <a:p>
            <a:r>
              <a:rPr lang="en-US" altLang="ko-KR" dirty="0" smtClean="0"/>
              <a:t>This</a:t>
            </a:r>
            <a:r>
              <a:rPr lang="en-US" altLang="ko-KR" baseline="0" dirty="0" smtClean="0"/>
              <a:t> figure is the undo-redo algorithm for recovering a database.</a:t>
            </a:r>
          </a:p>
          <a:p>
            <a:r>
              <a:rPr lang="en-US" altLang="ko-KR" baseline="0" dirty="0" smtClean="0"/>
              <a:t>Undo-redo algorithm fall into undo stage and redo stage.</a:t>
            </a:r>
          </a:p>
          <a:p>
            <a:r>
              <a:rPr lang="en-US" altLang="ko-KR" baseline="0" dirty="0" smtClean="0"/>
              <a:t>Undo stage reads the log backwards. So, this stage must read the entire log.</a:t>
            </a:r>
          </a:p>
          <a:p>
            <a:r>
              <a:rPr lang="en-US" altLang="ko-KR" baseline="0" dirty="0" smtClean="0"/>
              <a:t>Redo stage redoes the committed transactions. The log must be read forward during the redo stage. </a:t>
            </a:r>
          </a:p>
          <a:p>
            <a:r>
              <a:rPr lang="en-US" altLang="ko-KR" baseline="0" dirty="0" smtClean="0"/>
              <a:t>The difference of two stage is that undo stage rolls back  the original value of uncommitted transaction but redo stage restore modified value of committed transaction.</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17</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baseline="0" dirty="0" smtClean="0"/>
              <a:t>Recovery manager uses undo-only recovery.</a:t>
            </a:r>
          </a:p>
          <a:p>
            <a:r>
              <a:rPr lang="en-US" altLang="ko-KR" baseline="0" dirty="0" smtClean="0"/>
              <a:t>If the recovery manager sure that all committed modifications have been written to disk.</a:t>
            </a:r>
          </a:p>
          <a:p>
            <a:endParaRPr lang="en-US" altLang="ko-KR" baseline="0" dirty="0" smtClean="0"/>
          </a:p>
          <a:p>
            <a:r>
              <a:rPr lang="en-US" altLang="ko-KR" baseline="0" dirty="0" smtClean="0"/>
              <a:t>Undo-only recovery is faster than undo-redo recovery, because it requires only on pass through the log file.</a:t>
            </a:r>
          </a:p>
          <a:p>
            <a:endParaRPr lang="en-US" altLang="ko-KR" baseline="0" dirty="0" smtClean="0"/>
          </a:p>
          <a:p>
            <a:r>
              <a:rPr lang="en-US" altLang="ko-KR" baseline="0" dirty="0" smtClean="0"/>
              <a:t>But, because the commit operation is much slower, if system crashes are infrequent, undo-redo recovery is faster than undo-only recovery.</a:t>
            </a:r>
          </a:p>
          <a:p>
            <a:r>
              <a:rPr lang="en-US" altLang="ko-KR" baseline="0" dirty="0" smtClean="0"/>
              <a:t>The reason can show through this algorithm.</a:t>
            </a:r>
          </a:p>
          <a:p>
            <a:r>
              <a:rPr lang="en-US" altLang="ko-KR" baseline="0" dirty="0" smtClean="0"/>
              <a:t>Undo-only recovery algorithm write the modified transaction to disk before commit log write unlike undo-redo recovery algorithm.</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18</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In</a:t>
            </a:r>
            <a:r>
              <a:rPr lang="en-US" altLang="ko-KR" baseline="0" dirty="0" smtClean="0"/>
              <a:t> this chapter, we study the recovery and concurrency managers, </a:t>
            </a:r>
            <a:endParaRPr lang="en-US" altLang="ko-KR" baseline="0" dirty="0" smtClean="0"/>
          </a:p>
          <a:p>
            <a:r>
              <a:rPr lang="en-US" altLang="ko-KR" baseline="0" dirty="0" smtClean="0"/>
              <a:t>Their jobs </a:t>
            </a:r>
            <a:r>
              <a:rPr lang="en-US" altLang="ko-KR" baseline="0" dirty="0" smtClean="0"/>
              <a:t>are to maintain order and ensure database integrity.</a:t>
            </a:r>
          </a:p>
          <a:p>
            <a:r>
              <a:rPr lang="en-US" altLang="ko-KR" baseline="0" dirty="0" smtClean="0"/>
              <a:t>This chapter treats the functionality and the technique of these managers.</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a:t>
            </a:fld>
            <a:endParaRPr lang="ko-KR" altLang="en-US"/>
          </a:p>
        </p:txBody>
      </p:sp>
    </p:spTree>
    <p:extLst>
      <p:ext uri="{BB962C8B-B14F-4D97-AF65-F5344CB8AC3E}">
        <p14:creationId xmlns:p14="http://schemas.microsoft.com/office/powerpoint/2010/main" val="3556280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a:t>
            </a:r>
            <a:r>
              <a:rPr lang="ko-KR" altLang="en-US" dirty="0" smtClean="0"/>
              <a:t>공부하기</a:t>
            </a:r>
            <a:endParaRPr lang="en-US" altLang="ko-KR" dirty="0" smtClean="0"/>
          </a:p>
          <a:p>
            <a:r>
              <a:rPr lang="en-US" altLang="ko-KR" baseline="0" dirty="0" smtClean="0"/>
              <a:t>the recovery manager can use redo-only recovery.</a:t>
            </a:r>
          </a:p>
          <a:p>
            <a:r>
              <a:rPr lang="en-US" altLang="ko-KR" baseline="0" dirty="0" smtClean="0"/>
              <a:t>if recovery manager is sure that all uncommitted buffers have not been written to disk, the undo stage can be omitted.</a:t>
            </a:r>
          </a:p>
          <a:p>
            <a:endParaRPr lang="en-US" altLang="ko-KR" baseline="0" dirty="0" smtClean="0"/>
          </a:p>
          <a:p>
            <a:r>
              <a:rPr lang="en-US" altLang="ko-KR" baseline="0" dirty="0" smtClean="0"/>
              <a:t>Alike undo-only recovery, this is faster than undo-redo recovery.</a:t>
            </a:r>
          </a:p>
          <a:p>
            <a:r>
              <a:rPr lang="en-US" altLang="ko-KR" baseline="0" dirty="0" smtClean="0"/>
              <a:t>But, it requires that each transaction keep a buffer pinned for every block that it modifies.</a:t>
            </a:r>
          </a:p>
          <a:p>
            <a:r>
              <a:rPr lang="en-US" altLang="ko-KR" baseline="0" dirty="0" smtClean="0"/>
              <a:t>As you see, this figure shows the reason. Redo-only ignore the uncommitted transaction, so it modifies each buffer. </a:t>
            </a:r>
          </a:p>
          <a:p>
            <a:r>
              <a:rPr lang="en-US" altLang="ko-KR" baseline="0" dirty="0" smtClean="0"/>
              <a:t>Redo-only recovery rolls back transaction by marking the buffer as unallocated and unmodified. And next unpin the buffer.</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19</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Write-ahead logging named</a:t>
            </a:r>
            <a:r>
              <a:rPr lang="en-US" altLang="ko-KR" baseline="0" dirty="0" smtClean="0"/>
              <a:t> WAL has the following assumption to justify the correctness of the undo stage.</a:t>
            </a:r>
          </a:p>
          <a:p>
            <a:r>
              <a:rPr lang="en-US" altLang="ko-KR" baseline="0" dirty="0" smtClean="0"/>
              <a:t>If the server crashes, there are four possibilities.</a:t>
            </a:r>
          </a:p>
          <a:p>
            <a:r>
              <a:rPr lang="en-US" altLang="ko-KR" baseline="0" dirty="0" smtClean="0"/>
              <a:t>First both the page and log record got written to disk.</a:t>
            </a:r>
          </a:p>
          <a:p>
            <a:r>
              <a:rPr lang="en-US" altLang="ko-KR" baseline="0" dirty="0" smtClean="0"/>
              <a:t>Only the page got written to disk.</a:t>
            </a:r>
          </a:p>
          <a:p>
            <a:r>
              <a:rPr lang="en-US" altLang="ko-KR" baseline="0" dirty="0" smtClean="0"/>
              <a:t>Only the log record and neither got written to disk.</a:t>
            </a:r>
          </a:p>
          <a:p>
            <a:r>
              <a:rPr lang="en-US" altLang="ko-KR" baseline="0" dirty="0" smtClean="0"/>
              <a:t>Unlike other situations, if only the page got written to disk, the recovery algorithm won’t find the log record, and so it will not undo the change to the data block.</a:t>
            </a:r>
          </a:p>
          <a:p>
            <a:r>
              <a:rPr lang="en-US" altLang="ko-KR" baseline="0" dirty="0" smtClean="0"/>
              <a:t>WAL can be avoided if the recovery manager ensures that an update log record always gets written to disk before the corresponding modified buffer page.</a:t>
            </a:r>
          </a:p>
          <a:p>
            <a:endParaRPr lang="en-US" altLang="ko-KR" baseline="0" dirty="0" smtClean="0"/>
          </a:p>
          <a:p>
            <a:endParaRPr lang="en-US" altLang="ko-KR"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20</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log contains the history</a:t>
            </a:r>
            <a:r>
              <a:rPr lang="en-US" altLang="ko-KR" baseline="0" dirty="0" smtClean="0"/>
              <a:t> of every modification to the database.</a:t>
            </a:r>
          </a:p>
          <a:p>
            <a:r>
              <a:rPr lang="en-US" altLang="ko-KR" baseline="0" dirty="0" smtClean="0"/>
              <a:t>The recovery strategies have been devised for reading only a portion of the log.</a:t>
            </a:r>
          </a:p>
          <a:p>
            <a:r>
              <a:rPr lang="en-US" altLang="ko-KR" baseline="0" dirty="0" smtClean="0"/>
              <a:t>So, the recovery algorithm can stop searching the log as soon as it know. </a:t>
            </a:r>
          </a:p>
          <a:p>
            <a:r>
              <a:rPr lang="en-US" altLang="ko-KR" baseline="0" dirty="0" smtClean="0"/>
              <a:t>First, all earlier log record were written by completed transactions. This point applies to the undo stage.</a:t>
            </a:r>
          </a:p>
          <a:p>
            <a:r>
              <a:rPr lang="en-US" altLang="ko-KR" baseline="0" dirty="0" smtClean="0"/>
              <a:t>Second, the buffers for those transactions have been flushed to disk. This point applies to the redo stage.</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21</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baseline="0" dirty="0" smtClean="0"/>
              <a:t>A feature of the recovery algorithm is that never needs to look at the log records prior to a quiescent checkpoint record.</a:t>
            </a:r>
          </a:p>
          <a:p>
            <a:r>
              <a:rPr lang="en-US" altLang="ko-KR" baseline="0" dirty="0" smtClean="0"/>
              <a:t>Quiescent checkpoint is recorded in two case. After a recovery has completed or new transactions have begun.</a:t>
            </a:r>
          </a:p>
          <a:p>
            <a:r>
              <a:rPr lang="en-US" altLang="ko-KR" dirty="0" smtClean="0"/>
              <a:t>This is the</a:t>
            </a:r>
            <a:r>
              <a:rPr lang="en-US" altLang="ko-KR" baseline="0" dirty="0" smtClean="0"/>
              <a:t> algorithm of quiescent checkpoint.</a:t>
            </a:r>
          </a:p>
          <a:p>
            <a:r>
              <a:rPr lang="en-US" altLang="ko-KR" baseline="0" dirty="0" smtClean="0"/>
              <a:t>As you see, it is started after finish existing transactions, and start accepting new transactions after checkpoint record is flushed to disk.</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22</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This source</a:t>
            </a:r>
            <a:r>
              <a:rPr lang="en-US" altLang="ko-KR" baseline="0" dirty="0" smtClean="0"/>
              <a:t> code is example using quiescent checkpoint.</a:t>
            </a:r>
          </a:p>
          <a:p>
            <a:r>
              <a:rPr lang="en-US" altLang="ko-KR" baseline="0" dirty="0" smtClean="0"/>
              <a:t>No new transactions can start once the checkpoint process begins.</a:t>
            </a:r>
          </a:p>
          <a:p>
            <a:r>
              <a:rPr lang="en-US" altLang="ko-KR" baseline="0" dirty="0" smtClean="0"/>
              <a:t>Next, as you see the checkpoint record was written after the last transaction completed.</a:t>
            </a:r>
          </a:p>
          <a:p>
            <a:r>
              <a:rPr lang="en-US" altLang="ko-KR" baseline="0" dirty="0" smtClean="0"/>
              <a:t>Finally, after checkpoint record is written, new transactions start.</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23</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However,</a:t>
            </a:r>
            <a:r>
              <a:rPr lang="en-US" altLang="ko-KR" baseline="0" dirty="0" smtClean="0"/>
              <a:t> quiescent checkpoint makes that recovery manager wait for existing transactions to complete.</a:t>
            </a:r>
          </a:p>
          <a:p>
            <a:r>
              <a:rPr lang="en-US" altLang="ko-KR" baseline="0" dirty="0" smtClean="0"/>
              <a:t>On the other hands, </a:t>
            </a:r>
            <a:r>
              <a:rPr lang="en-US" altLang="ko-KR" baseline="0" dirty="0" err="1" smtClean="0"/>
              <a:t>nonquiescent</a:t>
            </a:r>
            <a:r>
              <a:rPr lang="en-US" altLang="ko-KR" baseline="0" dirty="0" smtClean="0"/>
              <a:t> checkpoint does not have to wait for existing transactions to complete.</a:t>
            </a:r>
          </a:p>
          <a:p>
            <a:r>
              <a:rPr lang="en-US" altLang="ko-KR" baseline="0" dirty="0" smtClean="0"/>
              <a:t>As you see this figure, it writes currently running transactions list in the log</a:t>
            </a:r>
          </a:p>
          <a:p>
            <a:r>
              <a:rPr lang="en-US" altLang="ko-KR" baseline="0" dirty="0" smtClean="0"/>
              <a:t>The recovery algorithm never needs to look at the log records prior to the start record of the earliest transaction listed in a </a:t>
            </a:r>
            <a:r>
              <a:rPr lang="en-US" altLang="ko-KR" baseline="0" dirty="0" err="1" smtClean="0"/>
              <a:t>nonquiescent</a:t>
            </a:r>
            <a:r>
              <a:rPr lang="en-US" altLang="ko-KR" baseline="0" dirty="0" smtClean="0"/>
              <a:t> checkpoint record.</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24</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This</a:t>
            </a:r>
            <a:r>
              <a:rPr lang="en-US" altLang="ko-KR" baseline="0" dirty="0" smtClean="0"/>
              <a:t> figure is example of </a:t>
            </a:r>
            <a:r>
              <a:rPr lang="en-US" altLang="ko-KR" baseline="0" dirty="0" err="1" smtClean="0"/>
              <a:t>nonquiescent</a:t>
            </a:r>
            <a:r>
              <a:rPr lang="en-US" altLang="ko-KR" baseline="0" dirty="0" smtClean="0"/>
              <a:t> checkpoint.</a:t>
            </a:r>
            <a:endParaRPr lang="en-US" altLang="ko-KR" baseline="0" dirty="0"/>
          </a:p>
          <a:p>
            <a:r>
              <a:rPr lang="en-US" altLang="ko-KR" baseline="0" dirty="0" smtClean="0"/>
              <a:t>As you see, this record is written existing running transaction 0 and 2.</a:t>
            </a:r>
          </a:p>
          <a:p>
            <a:r>
              <a:rPr lang="en-US" altLang="ko-KR" baseline="0" dirty="0" smtClean="0"/>
              <a:t>So, if start record of transaction 1 is found, it never needs to look at the log records.</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25</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baseline="0" dirty="0" smtClean="0"/>
              <a:t>A recovery data item is the unit of logging used by the recovery manager.</a:t>
            </a:r>
          </a:p>
          <a:p>
            <a:r>
              <a:rPr lang="en-US" altLang="ko-KR" baseline="0" dirty="0" smtClean="0"/>
              <a:t>Granularity is the size of a data item.</a:t>
            </a:r>
          </a:p>
          <a:p>
            <a:r>
              <a:rPr lang="en-US" altLang="ko-KR" baseline="0" dirty="0" smtClean="0"/>
              <a:t>In </a:t>
            </a:r>
            <a:r>
              <a:rPr lang="en-US" altLang="ko-KR" baseline="0" dirty="0" err="1" smtClean="0"/>
              <a:t>simpleDB</a:t>
            </a:r>
            <a:r>
              <a:rPr lang="en-US" altLang="ko-KR" baseline="0" dirty="0" smtClean="0"/>
              <a:t>, it uses values as data items. But the recovery manager could choose to use blocks or files.</a:t>
            </a:r>
          </a:p>
          <a:p>
            <a:endParaRPr lang="en-US" altLang="ko-KR" baseline="0" dirty="0" smtClean="0"/>
          </a:p>
          <a:p>
            <a:r>
              <a:rPr lang="en-US" altLang="ko-KR" baseline="0" dirty="0" smtClean="0"/>
              <a:t>Using blocks, its advantage is that create fewer log records but, the update log records are very large.</a:t>
            </a:r>
          </a:p>
          <a:p>
            <a:r>
              <a:rPr lang="en-US" altLang="ko-KR" baseline="0" dirty="0" smtClean="0"/>
              <a:t>Using files, its advantage is that often used by non-databased applications.</a:t>
            </a:r>
          </a:p>
          <a:p>
            <a:r>
              <a:rPr lang="en-US" altLang="ko-KR" baseline="0" dirty="0" smtClean="0"/>
              <a:t>For example, assume that we use word processor.</a:t>
            </a:r>
          </a:p>
          <a:p>
            <a:r>
              <a:rPr lang="en-US" altLang="ko-KR" baseline="0" dirty="0" smtClean="0"/>
              <a:t>When your computer crashes while you are editing a file, word processor may be able to show the recently saved version and existed version at the time of the crash.</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26</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In the </a:t>
            </a:r>
            <a:r>
              <a:rPr lang="en-US" altLang="ko-KR" dirty="0" err="1" smtClean="0"/>
              <a:t>simpleDB</a:t>
            </a:r>
            <a:r>
              <a:rPr lang="en-US" altLang="ko-KR" dirty="0" smtClean="0"/>
              <a:t>,</a:t>
            </a:r>
            <a:r>
              <a:rPr lang="en-US" altLang="ko-KR" baseline="0" dirty="0" smtClean="0"/>
              <a:t> Each transaction creates its own recovery manager.</a:t>
            </a:r>
          </a:p>
          <a:p>
            <a:r>
              <a:rPr lang="en-US" altLang="ko-KR" baseline="0" dirty="0" smtClean="0"/>
              <a:t>The figure is the API for the Recovery Manager class.</a:t>
            </a:r>
          </a:p>
          <a:p>
            <a:r>
              <a:rPr lang="en-US" altLang="ko-KR" baseline="0" dirty="0" smtClean="0"/>
              <a:t>The </a:t>
            </a:r>
            <a:r>
              <a:rPr lang="en-US" altLang="ko-KR" baseline="0" dirty="0" err="1" smtClean="0"/>
              <a:t>simpleDB</a:t>
            </a:r>
            <a:r>
              <a:rPr lang="en-US" altLang="ko-KR" baseline="0" dirty="0" smtClean="0"/>
              <a:t> chooses to use undo-only recovery with value granularity data items.</a:t>
            </a:r>
          </a:p>
          <a:p>
            <a:r>
              <a:rPr lang="en-US" altLang="ko-KR" baseline="0" dirty="0" smtClean="0"/>
              <a:t>The </a:t>
            </a:r>
            <a:r>
              <a:rPr lang="en-US" altLang="ko-KR" baseline="0" dirty="0" err="1" smtClean="0"/>
              <a:t>simpleDB</a:t>
            </a:r>
            <a:r>
              <a:rPr lang="en-US" altLang="ko-KR" baseline="0" dirty="0" smtClean="0"/>
              <a:t> recovery manager has the following code.</a:t>
            </a:r>
          </a:p>
          <a:p>
            <a:endParaRPr lang="en-US" altLang="ko-KR"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27</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First, Log Records interface.</a:t>
            </a:r>
          </a:p>
          <a:p>
            <a:r>
              <a:rPr lang="en-US" altLang="ko-KR" dirty="0" smtClean="0"/>
              <a:t>This</a:t>
            </a:r>
            <a:r>
              <a:rPr lang="en-US" altLang="ko-KR" baseline="0" dirty="0" smtClean="0"/>
              <a:t> integers indicate operation.</a:t>
            </a:r>
          </a:p>
          <a:p>
            <a:r>
              <a:rPr lang="en-US" altLang="ko-KR" baseline="0" dirty="0" smtClean="0"/>
              <a:t>It has </a:t>
            </a:r>
            <a:r>
              <a:rPr lang="en-US" altLang="ko-KR" baseline="0" dirty="0" err="1" smtClean="0"/>
              <a:t>writeToLog</a:t>
            </a:r>
            <a:r>
              <a:rPr lang="en-US" altLang="ko-KR" baseline="0" dirty="0" smtClean="0"/>
              <a:t>, Operation, transaction number, undo method.</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28</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Contents</a:t>
            </a:r>
            <a:r>
              <a:rPr lang="en-US" altLang="ko-KR" baseline="0" dirty="0" smtClean="0"/>
              <a:t> is the following.</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This</a:t>
            </a:r>
            <a:r>
              <a:rPr lang="en-US" altLang="ko-KR" baseline="0" dirty="0" smtClean="0"/>
              <a:t> source code is </a:t>
            </a:r>
            <a:r>
              <a:rPr lang="en-US" altLang="ko-KR" baseline="0" dirty="0" err="1" smtClean="0"/>
              <a:t>setstringrecord</a:t>
            </a:r>
            <a:r>
              <a:rPr lang="en-US" altLang="ko-KR" baseline="0" dirty="0" smtClean="0"/>
              <a:t> for update log.</a:t>
            </a:r>
          </a:p>
          <a:p>
            <a:r>
              <a:rPr lang="en-US" altLang="ko-KR" baseline="0" dirty="0" smtClean="0"/>
              <a:t>The classes for the individual kinds of log record all have similar code.</a:t>
            </a:r>
          </a:p>
          <a:p>
            <a:r>
              <a:rPr lang="en-US" altLang="ko-KR" baseline="0" dirty="0" smtClean="0"/>
              <a:t>The class has two constructors.</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29</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In</a:t>
            </a:r>
            <a:r>
              <a:rPr lang="en-US" altLang="ko-KR" baseline="0" dirty="0" smtClean="0"/>
              <a:t> this class, The methods are implemented by log records interface.</a:t>
            </a:r>
          </a:p>
          <a:p>
            <a:r>
              <a:rPr lang="en-US" altLang="ko-KR" baseline="0" dirty="0" err="1" smtClean="0"/>
              <a:t>Writetolog</a:t>
            </a:r>
            <a:r>
              <a:rPr lang="en-US" altLang="ko-KR" baseline="0" dirty="0" smtClean="0"/>
              <a:t> method appends the record to the log.</a:t>
            </a:r>
          </a:p>
          <a:p>
            <a:r>
              <a:rPr lang="en-US" altLang="ko-KR" baseline="0" dirty="0" smtClean="0"/>
              <a:t>Op method returns operator of the record.</a:t>
            </a:r>
          </a:p>
          <a:p>
            <a:r>
              <a:rPr lang="en-US" altLang="ko-KR" baseline="0" dirty="0" err="1" smtClean="0"/>
              <a:t>txNumber</a:t>
            </a:r>
            <a:r>
              <a:rPr lang="en-US" altLang="ko-KR" baseline="0" dirty="0" smtClean="0"/>
              <a:t> returns the ID of the transaction.</a:t>
            </a:r>
          </a:p>
          <a:p>
            <a:r>
              <a:rPr lang="en-US" altLang="ko-KR" baseline="0" dirty="0" smtClean="0"/>
              <a:t>Undo method restores any changes stored in that record.</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30</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class </a:t>
            </a:r>
            <a:r>
              <a:rPr lang="en-US" altLang="ko-KR" dirty="0" err="1" smtClean="0"/>
              <a:t>logrecorditerator</a:t>
            </a:r>
            <a:r>
              <a:rPr lang="en-US" altLang="ko-KR" baseline="0" dirty="0" smtClean="0"/>
              <a:t> has two method, </a:t>
            </a:r>
            <a:r>
              <a:rPr lang="en-US" altLang="ko-KR" baseline="0" dirty="0" err="1" smtClean="0"/>
              <a:t>hasnext</a:t>
            </a:r>
            <a:r>
              <a:rPr lang="en-US" altLang="ko-KR" baseline="0" dirty="0" smtClean="0"/>
              <a:t> and next.</a:t>
            </a:r>
          </a:p>
          <a:p>
            <a:r>
              <a:rPr lang="en-US" altLang="ko-KR" baseline="0" dirty="0" smtClean="0"/>
              <a:t>Next obtains the next basic log record from the iterator.</a:t>
            </a:r>
          </a:p>
          <a:p>
            <a:r>
              <a:rPr lang="en-US" altLang="ko-KR" baseline="0" dirty="0" err="1" smtClean="0"/>
              <a:t>Hasnext</a:t>
            </a:r>
            <a:r>
              <a:rPr lang="en-US" altLang="ko-KR" baseline="0" dirty="0" smtClean="0"/>
              <a:t> return that whether log file has log record.</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31</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517900" y="887413"/>
            <a:ext cx="3198813" cy="2398712"/>
          </a:xfrm>
          <a:prstGeom prst="rect">
            <a:avLst/>
          </a:prstGeom>
        </p:spPr>
      </p:sp>
      <p:sp>
        <p:nvSpPr>
          <p:cNvPr id="3" name="슬라이드 노트 개체 틀 2"/>
          <p:cNvSpPr>
            <a:spLocks noGrp="1"/>
          </p:cNvSpPr>
          <p:nvPr>
            <p:ph type="body" idx="1"/>
          </p:nvPr>
        </p:nvSpPr>
        <p:spPr/>
        <p:txBody>
          <a:bodyPr/>
          <a:lstStyle/>
          <a:p>
            <a:r>
              <a:rPr lang="en-US" altLang="ko-KR" dirty="0" smtClean="0"/>
              <a:t>The following</a:t>
            </a:r>
            <a:r>
              <a:rPr lang="en-US" altLang="ko-KR" baseline="0" dirty="0" smtClean="0"/>
              <a:t> code implements the undo-only algorithm.</a:t>
            </a:r>
          </a:p>
          <a:p>
            <a:r>
              <a:rPr lang="en-US" altLang="ko-KR" dirty="0" smtClean="0"/>
              <a:t>This</a:t>
            </a:r>
            <a:r>
              <a:rPr lang="en-US" altLang="ko-KR" baseline="0" dirty="0" smtClean="0"/>
              <a:t> code has methods for recovery management.</a:t>
            </a:r>
          </a:p>
          <a:p>
            <a:r>
              <a:rPr lang="en-US" altLang="ko-KR" dirty="0" smtClean="0"/>
              <a:t>Commit operation</a:t>
            </a:r>
            <a:r>
              <a:rPr lang="en-US" altLang="ko-KR" baseline="0" dirty="0" smtClean="0"/>
              <a:t> first must flush buffer before log is flushed to the disk.</a:t>
            </a:r>
          </a:p>
          <a:p>
            <a:r>
              <a:rPr lang="en-US" altLang="ko-KR" baseline="0" dirty="0" smtClean="0"/>
              <a:t>Rollback operation do rollback for </a:t>
            </a:r>
            <a:r>
              <a:rPr lang="en-US" altLang="ko-KR" baseline="0" dirty="0" err="1" smtClean="0"/>
              <a:t>uncommit</a:t>
            </a:r>
            <a:r>
              <a:rPr lang="en-US" altLang="ko-KR" baseline="0" dirty="0" smtClean="0"/>
              <a:t> transaction.</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32</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Recover method does</a:t>
            </a:r>
            <a:r>
              <a:rPr lang="en-US" altLang="ko-KR" baseline="0" dirty="0" smtClean="0"/>
              <a:t> recover for committed transaction.</a:t>
            </a:r>
          </a:p>
          <a:p>
            <a:r>
              <a:rPr lang="en-US" altLang="ko-KR" dirty="0" err="1" smtClean="0"/>
              <a:t>setInt</a:t>
            </a:r>
            <a:r>
              <a:rPr lang="en-US" altLang="ko-KR" dirty="0" smtClean="0"/>
              <a:t> and </a:t>
            </a:r>
            <a:r>
              <a:rPr lang="en-US" altLang="ko-KR" dirty="0" err="1" smtClean="0"/>
              <a:t>setString</a:t>
            </a:r>
            <a:r>
              <a:rPr lang="en-US" altLang="ko-KR" dirty="0" smtClean="0"/>
              <a:t> write</a:t>
            </a:r>
            <a:r>
              <a:rPr lang="en-US" altLang="ko-KR" baseline="0" dirty="0" smtClean="0"/>
              <a:t> update log record for update transaction.</a:t>
            </a:r>
          </a:p>
          <a:p>
            <a:r>
              <a:rPr lang="en-US" altLang="ko-KR" baseline="0" dirty="0" smtClean="0"/>
              <a:t>The </a:t>
            </a:r>
            <a:r>
              <a:rPr lang="en-US" altLang="ko-KR" baseline="0" dirty="0" err="1" smtClean="0"/>
              <a:t>dorollback</a:t>
            </a:r>
            <a:r>
              <a:rPr lang="en-US" altLang="ko-KR" baseline="0" dirty="0" smtClean="0"/>
              <a:t> method reads log records until it hits the start record for the given transaction.</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33</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a:t>
            </a:r>
            <a:r>
              <a:rPr lang="en-US" altLang="ko-KR" dirty="0" err="1" smtClean="0"/>
              <a:t>dorecover</a:t>
            </a:r>
            <a:r>
              <a:rPr lang="en-US" altLang="ko-KR" baseline="0" dirty="0" smtClean="0"/>
              <a:t> method reads the log until it hits a quiescent checkpoint record or reaches the end of the log.</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34</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Now, I explain concurrency management.</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35</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This </a:t>
            </a:r>
            <a:r>
              <a:rPr lang="en-US" altLang="ko-KR" dirty="0" smtClean="0"/>
              <a:t>indicates the</a:t>
            </a:r>
            <a:r>
              <a:rPr lang="en-US" altLang="ko-KR" baseline="0" dirty="0" smtClean="0"/>
              <a:t> two parts of transaction </a:t>
            </a:r>
            <a:r>
              <a:rPr lang="en-US" altLang="ko-KR" baseline="0" dirty="0" err="1" smtClean="0"/>
              <a:t>tx</a:t>
            </a:r>
            <a:r>
              <a:rPr lang="en-US" altLang="ko-KR" baseline="0" dirty="0" smtClean="0"/>
              <a:t>. In here, </a:t>
            </a:r>
            <a:r>
              <a:rPr lang="en-US" altLang="ko-KR" baseline="0" dirty="0" err="1" smtClean="0"/>
              <a:t>getInt</a:t>
            </a:r>
            <a:r>
              <a:rPr lang="en-US" altLang="ko-KR" baseline="0" dirty="0" smtClean="0"/>
              <a:t>, </a:t>
            </a:r>
            <a:r>
              <a:rPr lang="en-US" altLang="ko-KR" baseline="0" dirty="0" err="1" smtClean="0"/>
              <a:t>getstring</a:t>
            </a:r>
            <a:r>
              <a:rPr lang="en-US" altLang="ko-KR" baseline="0" dirty="0" smtClean="0"/>
              <a:t>, and </a:t>
            </a:r>
            <a:r>
              <a:rPr lang="en-US" altLang="ko-KR" baseline="0" dirty="0" err="1" smtClean="0"/>
              <a:t>setint</a:t>
            </a:r>
            <a:r>
              <a:rPr lang="en-US" altLang="ko-KR" baseline="0" dirty="0" smtClean="0"/>
              <a:t> method are access a database file. </a:t>
            </a:r>
          </a:p>
          <a:p>
            <a:r>
              <a:rPr lang="en-US" altLang="ko-KR" baseline="0" dirty="0" smtClean="0"/>
              <a:t>So, This methods could be written to the following. </a:t>
            </a:r>
          </a:p>
          <a:p>
            <a:r>
              <a:rPr lang="en-US" altLang="ko-KR" baseline="0" dirty="0" smtClean="0"/>
              <a:t>This expression is named the history.</a:t>
            </a:r>
            <a:r>
              <a:rPr lang="ko-KR" altLang="en-US" baseline="0" dirty="0" smtClean="0"/>
              <a:t> </a:t>
            </a:r>
            <a:r>
              <a:rPr lang="en-US" altLang="ko-KR" baseline="0" dirty="0" smtClean="0"/>
              <a:t>Because </a:t>
            </a:r>
            <a:r>
              <a:rPr lang="en-US" altLang="ko-KR" baseline="0" dirty="0" err="1" smtClean="0"/>
              <a:t>getint</a:t>
            </a:r>
            <a:r>
              <a:rPr lang="en-US" altLang="ko-KR" baseline="0" dirty="0" smtClean="0"/>
              <a:t> and </a:t>
            </a:r>
            <a:r>
              <a:rPr lang="en-US" altLang="ko-KR" baseline="0" dirty="0" err="1" smtClean="0"/>
              <a:t>getstring</a:t>
            </a:r>
            <a:r>
              <a:rPr lang="en-US" altLang="ko-KR" baseline="0" dirty="0" smtClean="0"/>
              <a:t> methods are the read method, they are written to R,</a:t>
            </a:r>
          </a:p>
          <a:p>
            <a:r>
              <a:rPr lang="en-US" altLang="ko-KR" baseline="0" dirty="0" smtClean="0"/>
              <a:t>And because </a:t>
            </a:r>
            <a:r>
              <a:rPr lang="en-US" altLang="ko-KR" baseline="0" dirty="0" err="1" smtClean="0"/>
              <a:t>setint</a:t>
            </a:r>
            <a:r>
              <a:rPr lang="en-US" altLang="ko-KR" baseline="0" dirty="0" smtClean="0"/>
              <a:t> method is the write method, this is written to W.</a:t>
            </a:r>
          </a:p>
          <a:p>
            <a:endParaRPr lang="en-US" altLang="ko-KR" baseline="0" dirty="0" smtClean="0"/>
          </a:p>
          <a:p>
            <a:r>
              <a:rPr lang="en-US" altLang="ko-KR" baseline="0" dirty="0" smtClean="0"/>
              <a:t>So, History of transaction describe the sequence of database actions made by that transaction.</a:t>
            </a:r>
          </a:p>
          <a:p>
            <a:r>
              <a:rPr lang="en-US" altLang="ko-KR" baseline="0" dirty="0" smtClean="0"/>
              <a:t>Database action means the reading or writing of a disk block.</a:t>
            </a:r>
          </a:p>
          <a:p>
            <a:endParaRPr lang="en-US" altLang="ko-KR" baseline="0" dirty="0" smtClean="0"/>
          </a:p>
          <a:p>
            <a:r>
              <a:rPr lang="en-US" altLang="ko-KR" baseline="0" dirty="0" smtClean="0"/>
              <a:t>But, the actual sequence of operations will be an unpredictable interleaving of the histories of its transactions.</a:t>
            </a:r>
          </a:p>
          <a:p>
            <a:r>
              <a:rPr lang="en-US" altLang="ko-KR" baseline="0" dirty="0" smtClean="0"/>
              <a:t>This chapter calls that interleaving a schedule</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36</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Schedule</a:t>
            </a:r>
            <a:r>
              <a:rPr lang="en-US" altLang="ko-KR" baseline="0" dirty="0" smtClean="0"/>
              <a:t> means the interleaving of the histories of the transactions.</a:t>
            </a:r>
          </a:p>
          <a:p>
            <a:r>
              <a:rPr lang="en-US" altLang="ko-KR" dirty="0" smtClean="0"/>
              <a:t>The purpose of</a:t>
            </a:r>
            <a:r>
              <a:rPr lang="en-US" altLang="ko-KR" baseline="0" dirty="0" smtClean="0"/>
              <a:t> concurrency control is to ensure that only correct schedule get executed.</a:t>
            </a:r>
          </a:p>
          <a:p>
            <a:r>
              <a:rPr lang="en-US" altLang="ko-KR" baseline="0" dirty="0" smtClean="0"/>
              <a:t>Simply </a:t>
            </a:r>
            <a:r>
              <a:rPr lang="en-US" altLang="ko-KR" baseline="0" dirty="0" smtClean="0"/>
              <a:t>schedule is not interleaved schedule. This is called to serial schedule.</a:t>
            </a:r>
          </a:p>
          <a:p>
            <a:r>
              <a:rPr lang="en-US" altLang="ko-KR" baseline="0" dirty="0" smtClean="0"/>
              <a:t>Serial schedule means a schedule in which the histories are not interleaving.</a:t>
            </a:r>
          </a:p>
          <a:p>
            <a:endParaRPr lang="en-US" altLang="ko-KR" dirty="0" smtClean="0"/>
          </a:p>
          <a:p>
            <a:r>
              <a:rPr lang="en-US" altLang="ko-KR" dirty="0" smtClean="0"/>
              <a:t>For example. Suppose that</a:t>
            </a:r>
            <a:r>
              <a:rPr lang="en-US" altLang="ko-KR" baseline="0" dirty="0" smtClean="0"/>
              <a:t> we have two transactions the following.</a:t>
            </a:r>
          </a:p>
          <a:p>
            <a:r>
              <a:rPr lang="en-US" altLang="ko-KR" baseline="0" dirty="0" smtClean="0"/>
              <a:t>Assume that T1 might write an X, </a:t>
            </a:r>
            <a:r>
              <a:rPr lang="en-US" altLang="ko-KR" baseline="0" dirty="0" smtClean="0"/>
              <a:t>T2 </a:t>
            </a:r>
            <a:r>
              <a:rPr lang="en-US" altLang="ko-KR" baseline="0" dirty="0" smtClean="0"/>
              <a:t>might write a Y.</a:t>
            </a:r>
          </a:p>
          <a:p>
            <a:r>
              <a:rPr lang="en-US" altLang="ko-KR" baseline="0" dirty="0" smtClean="0"/>
              <a:t>Different serial schedule of the same transaction can give different results.</a:t>
            </a:r>
          </a:p>
          <a:p>
            <a:endParaRPr lang="en-US" altLang="ko-KR" baseline="0" dirty="0" smtClean="0"/>
          </a:p>
          <a:p>
            <a:r>
              <a:rPr lang="en-US" altLang="ko-KR" baseline="0" dirty="0" smtClean="0"/>
              <a:t>If T1 execute before T2, the blocks will contain the values written by T2, but if T2 executes before T1, the blocks will contain the values written by T1.</a:t>
            </a:r>
          </a:p>
          <a:p>
            <a:endParaRPr lang="en-US" altLang="ko-KR" baseline="0" dirty="0" smtClean="0"/>
          </a:p>
          <a:p>
            <a:r>
              <a:rPr lang="en-US" altLang="ko-KR" baseline="0" dirty="0" smtClean="0"/>
              <a:t>The key point in here is the result of either serial schedule is correct.</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37</a:t>
            </a:fld>
            <a:endParaRPr lang="ko-KR" altLang="en-US"/>
          </a:p>
        </p:txBody>
      </p:sp>
    </p:spTree>
    <p:extLst>
      <p:ext uri="{BB962C8B-B14F-4D97-AF65-F5344CB8AC3E}">
        <p14:creationId xmlns:p14="http://schemas.microsoft.com/office/powerpoint/2010/main" val="1933354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Serializable schedule means a schedule that produces the same result as some serial</a:t>
            </a:r>
            <a:r>
              <a:rPr lang="en-US" altLang="ko-KR" baseline="0" dirty="0" smtClean="0"/>
              <a:t> schedule.</a:t>
            </a:r>
          </a:p>
          <a:p>
            <a:endParaRPr lang="en-US" altLang="ko-KR" baseline="0" dirty="0" smtClean="0"/>
          </a:p>
          <a:p>
            <a:r>
              <a:rPr lang="en-US" altLang="ko-KR" baseline="0" dirty="0" smtClean="0"/>
              <a:t>For example, consider the following non-serial schedule of the prior example transactions.</a:t>
            </a:r>
          </a:p>
          <a:p>
            <a:r>
              <a:rPr lang="en-US" altLang="ko-KR" baseline="0" dirty="0" smtClean="0"/>
              <a:t>The Result of the schedule is the same, if T1 executes before T2, or not.</a:t>
            </a:r>
          </a:p>
          <a:p>
            <a:r>
              <a:rPr lang="en-US" altLang="ko-KR" baseline="0" dirty="0" smtClean="0"/>
              <a:t>But, the result of this schedule cannot be produced by any serial schedule.</a:t>
            </a:r>
          </a:p>
          <a:p>
            <a:r>
              <a:rPr lang="en-US" altLang="ko-KR" baseline="0" dirty="0" smtClean="0"/>
              <a:t>Although T1 executes before T2, block2 is written by T1.</a:t>
            </a:r>
          </a:p>
          <a:p>
            <a:r>
              <a:rPr lang="en-US" altLang="ko-KR" baseline="0" dirty="0" smtClean="0"/>
              <a:t>So, This result is serializable, this result is non-serializable.</a:t>
            </a:r>
          </a:p>
          <a:p>
            <a:endParaRPr lang="en-US" altLang="ko-KR" baseline="0" dirty="0" smtClean="0"/>
          </a:p>
          <a:p>
            <a:r>
              <a:rPr lang="en-US" altLang="ko-KR" baseline="0" dirty="0" smtClean="0"/>
              <a:t>A schedule is correct if and only if it is serializable.</a:t>
            </a:r>
          </a:p>
          <a:p>
            <a:r>
              <a:rPr lang="en-US" altLang="ko-KR" baseline="0" dirty="0" smtClean="0"/>
              <a:t>And, each transaction must have isolation property</a:t>
            </a:r>
            <a:r>
              <a:rPr lang="en-US" altLang="ko-KR" baseline="0" dirty="0" smtClean="0"/>
              <a:t>.</a:t>
            </a:r>
            <a:endParaRPr lang="en-US" altLang="ko-KR"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38</a:t>
            </a:fld>
            <a:endParaRPr lang="ko-KR" altLang="en-US"/>
          </a:p>
        </p:txBody>
      </p:sp>
    </p:spTree>
    <p:extLst>
      <p:ext uri="{BB962C8B-B14F-4D97-AF65-F5344CB8AC3E}">
        <p14:creationId xmlns:p14="http://schemas.microsoft.com/office/powerpoint/2010/main" val="350607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First, I</a:t>
            </a:r>
            <a:r>
              <a:rPr lang="en-US" altLang="ko-KR" baseline="0" dirty="0" smtClean="0"/>
              <a:t> explain the transaction.</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database system is responsible for ensuring that all schedules are serializable.</a:t>
            </a:r>
          </a:p>
          <a:p>
            <a:r>
              <a:rPr lang="en-US" altLang="ko-KR" baseline="0" dirty="0" smtClean="0"/>
              <a:t>A common technique is to use locking to postpone the  execution of a transaction.</a:t>
            </a:r>
          </a:p>
          <a:p>
            <a:endParaRPr lang="en-US" altLang="ko-KR" baseline="0" dirty="0" smtClean="0"/>
          </a:p>
          <a:p>
            <a:r>
              <a:rPr lang="en-US" altLang="ko-KR" baseline="0" dirty="0" smtClean="0"/>
              <a:t>Each block has two kinds of lock.</a:t>
            </a:r>
          </a:p>
          <a:p>
            <a:r>
              <a:rPr lang="en-US" altLang="ko-KR" baseline="0" dirty="0" smtClean="0"/>
              <a:t>If a transaction has a shared </a:t>
            </a:r>
            <a:r>
              <a:rPr lang="en-US" altLang="ko-KR" baseline="0" dirty="0" smtClean="0"/>
              <a:t>lock, </a:t>
            </a:r>
            <a:r>
              <a:rPr lang="en-US" altLang="ko-KR" baseline="0" dirty="0" smtClean="0"/>
              <a:t>then other transactions are only allowed to have shared locks on it.</a:t>
            </a:r>
          </a:p>
          <a:p>
            <a:r>
              <a:rPr lang="en-US" altLang="ko-KR" baseline="0" dirty="0" smtClean="0"/>
              <a:t>But if a transaction has an exclusive lock, then no other transaction is allowed to have any kind of lock.</a:t>
            </a:r>
          </a:p>
          <a:p>
            <a:endParaRPr lang="en-US" altLang="ko-KR" baseline="0" dirty="0" smtClean="0"/>
          </a:p>
          <a:p>
            <a:r>
              <a:rPr lang="en-US" altLang="ko-KR" baseline="0" dirty="0" smtClean="0"/>
              <a:t>This figure is the API for </a:t>
            </a:r>
            <a:r>
              <a:rPr lang="en-US" altLang="ko-KR" baseline="0" dirty="0" err="1" smtClean="0"/>
              <a:t>locktable</a:t>
            </a:r>
            <a:r>
              <a:rPr lang="en-US" altLang="ko-KR" baseline="0" dirty="0" smtClean="0"/>
              <a:t> class.</a:t>
            </a:r>
          </a:p>
          <a:p>
            <a:r>
              <a:rPr lang="en-US" altLang="ko-KR" baseline="0" dirty="0" smtClean="0"/>
              <a:t>The lock table is the portion of the server that is responsible for granting locks to transactions.</a:t>
            </a:r>
          </a:p>
          <a:p>
            <a:r>
              <a:rPr lang="en-US" altLang="ko-KR" baseline="0" dirty="0" smtClean="0"/>
              <a:t>As you see, </a:t>
            </a:r>
            <a:r>
              <a:rPr lang="en-US" altLang="ko-KR" baseline="0" dirty="0" err="1" smtClean="0"/>
              <a:t>locktable</a:t>
            </a:r>
            <a:r>
              <a:rPr lang="en-US" altLang="ko-KR" baseline="0" dirty="0" smtClean="0"/>
              <a:t> class </a:t>
            </a:r>
            <a:r>
              <a:rPr lang="en-US" altLang="ko-KR" baseline="0" dirty="0" smtClean="0"/>
              <a:t>has </a:t>
            </a:r>
            <a:r>
              <a:rPr lang="en-US" altLang="ko-KR" baseline="0" dirty="0" err="1" smtClean="0"/>
              <a:t>slock</a:t>
            </a:r>
            <a:r>
              <a:rPr lang="en-US" altLang="ko-KR" baseline="0" dirty="0" smtClean="0"/>
              <a:t>, </a:t>
            </a:r>
            <a:r>
              <a:rPr lang="en-US" altLang="ko-KR" baseline="0" dirty="0" err="1" smtClean="0"/>
              <a:t>xlock</a:t>
            </a:r>
            <a:r>
              <a:rPr lang="en-US" altLang="ko-KR" baseline="0" dirty="0" smtClean="0"/>
              <a:t>, unlock method.</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39</a:t>
            </a:fld>
            <a:endParaRPr lang="ko-KR" altLang="en-US"/>
          </a:p>
        </p:txBody>
      </p:sp>
    </p:spTree>
    <p:extLst>
      <p:ext uri="{BB962C8B-B14F-4D97-AF65-F5344CB8AC3E}">
        <p14:creationId xmlns:p14="http://schemas.microsoft.com/office/powerpoint/2010/main" val="3446701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For example, Three threads wish to lock blocks b1 and b2 as follows.</a:t>
            </a:r>
          </a:p>
          <a:p>
            <a:r>
              <a:rPr lang="en-US" altLang="ko-KR" dirty="0" smtClean="0"/>
              <a:t>First of all Thread</a:t>
            </a:r>
            <a:r>
              <a:rPr lang="en-US" altLang="ko-KR" baseline="0" dirty="0" smtClean="0"/>
              <a:t> A obtains an </a:t>
            </a:r>
            <a:r>
              <a:rPr lang="en-US" altLang="ko-KR" baseline="0" dirty="0" err="1" smtClean="0"/>
              <a:t>slock</a:t>
            </a:r>
            <a:r>
              <a:rPr lang="en-US" altLang="ko-KR" baseline="0" dirty="0" smtClean="0"/>
              <a:t> on b1. and next,</a:t>
            </a:r>
          </a:p>
          <a:p>
            <a:r>
              <a:rPr lang="en-US" altLang="ko-KR" baseline="0" dirty="0" smtClean="0"/>
              <a:t>Thread B obtains an </a:t>
            </a:r>
            <a:r>
              <a:rPr lang="en-US" altLang="ko-KR" baseline="0" dirty="0" err="1" smtClean="0"/>
              <a:t>xlock</a:t>
            </a:r>
            <a:r>
              <a:rPr lang="en-US" altLang="ko-KR" baseline="0" dirty="0" smtClean="0"/>
              <a:t> on b2. However</a:t>
            </a:r>
          </a:p>
          <a:p>
            <a:r>
              <a:rPr lang="en-US" altLang="ko-KR" baseline="0" dirty="0" smtClean="0"/>
              <a:t>Thread C cannot get an </a:t>
            </a:r>
            <a:r>
              <a:rPr lang="en-US" altLang="ko-KR" baseline="0" dirty="0" err="1" smtClean="0"/>
              <a:t>xlock</a:t>
            </a:r>
            <a:r>
              <a:rPr lang="en-US" altLang="ko-KR" baseline="0" dirty="0" smtClean="0"/>
              <a:t> on b1, because block 1 already has lock. Thus thread C waits.</a:t>
            </a:r>
          </a:p>
          <a:p>
            <a:r>
              <a:rPr lang="en-US" altLang="ko-KR" dirty="0" smtClean="0"/>
              <a:t>Thread</a:t>
            </a:r>
            <a:r>
              <a:rPr lang="en-US" altLang="ko-KR" baseline="0" dirty="0" smtClean="0"/>
              <a:t> A also cannot get an </a:t>
            </a:r>
            <a:r>
              <a:rPr lang="en-US" altLang="ko-KR" baseline="0" dirty="0" err="1" smtClean="0"/>
              <a:t>slock</a:t>
            </a:r>
            <a:r>
              <a:rPr lang="en-US" altLang="ko-KR" baseline="0" dirty="0" smtClean="0"/>
              <a:t> on b1, because block 2 already has an </a:t>
            </a:r>
            <a:r>
              <a:rPr lang="en-US" altLang="ko-KR" baseline="0" dirty="0" err="1" smtClean="0"/>
              <a:t>xlock</a:t>
            </a:r>
            <a:r>
              <a:rPr lang="en-US" altLang="ko-KR" baseline="0" dirty="0" smtClean="0"/>
              <a:t>. Thus thread A also waits.</a:t>
            </a:r>
          </a:p>
          <a:p>
            <a:r>
              <a:rPr lang="en-US" altLang="ko-KR" baseline="0" dirty="0" smtClean="0"/>
              <a:t>Thread B can continue. It obtains an </a:t>
            </a:r>
            <a:r>
              <a:rPr lang="en-US" altLang="ko-KR" baseline="0" dirty="0" err="1" smtClean="0"/>
              <a:t>slock</a:t>
            </a:r>
            <a:r>
              <a:rPr lang="en-US" altLang="ko-KR" baseline="0" dirty="0" smtClean="0"/>
              <a:t> on b1. </a:t>
            </a:r>
            <a:r>
              <a:rPr lang="en-US" altLang="ko-KR" baseline="0" dirty="0" err="1" smtClean="0"/>
              <a:t>slock</a:t>
            </a:r>
            <a:r>
              <a:rPr lang="en-US" altLang="ko-KR" baseline="0" dirty="0" smtClean="0"/>
              <a:t>  can be allowed on block, if block of transaction has only </a:t>
            </a:r>
            <a:r>
              <a:rPr lang="en-US" altLang="ko-KR" baseline="0" dirty="0" err="1" smtClean="0"/>
              <a:t>slock</a:t>
            </a:r>
            <a:r>
              <a:rPr lang="en-US" altLang="ko-KR" baseline="0" dirty="0" smtClean="0"/>
              <a:t>.</a:t>
            </a:r>
          </a:p>
          <a:p>
            <a:r>
              <a:rPr lang="en-US" altLang="ko-KR" baseline="0" dirty="0" smtClean="0"/>
              <a:t>Like this, two locks waits, because previous locks of thread A and C is not obtained on block.</a:t>
            </a:r>
          </a:p>
          <a:p>
            <a:r>
              <a:rPr lang="en-US" altLang="ko-KR" baseline="0" dirty="0" smtClean="0"/>
              <a:t>Thread B unlock b1.</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40</a:t>
            </a:fld>
            <a:endParaRPr lang="ko-KR" altLang="en-US"/>
          </a:p>
        </p:txBody>
      </p:sp>
    </p:spTree>
    <p:extLst>
      <p:ext uri="{BB962C8B-B14F-4D97-AF65-F5344CB8AC3E}">
        <p14:creationId xmlns:p14="http://schemas.microsoft.com/office/powerpoint/2010/main" val="226194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Next, thread B</a:t>
            </a:r>
            <a:r>
              <a:rPr lang="en-US" altLang="ko-KR" baseline="0" dirty="0" smtClean="0"/>
              <a:t> unlock b1.</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41</a:t>
            </a:fld>
            <a:endParaRPr lang="ko-KR" altLang="en-US"/>
          </a:p>
        </p:txBody>
      </p:sp>
    </p:spTree>
    <p:extLst>
      <p:ext uri="{BB962C8B-B14F-4D97-AF65-F5344CB8AC3E}">
        <p14:creationId xmlns:p14="http://schemas.microsoft.com/office/powerpoint/2010/main" val="226194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Thread</a:t>
            </a:r>
            <a:r>
              <a:rPr lang="en-US" altLang="ko-KR" baseline="0" dirty="0" smtClean="0"/>
              <a:t> B can continue. So, it unlocks b2.</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42</a:t>
            </a:fld>
            <a:endParaRPr lang="ko-KR" altLang="en-US"/>
          </a:p>
        </p:txBody>
      </p:sp>
    </p:spTree>
    <p:extLst>
      <p:ext uri="{BB962C8B-B14F-4D97-AF65-F5344CB8AC3E}">
        <p14:creationId xmlns:p14="http://schemas.microsoft.com/office/powerpoint/2010/main" val="1019893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Thread A can</a:t>
            </a:r>
            <a:r>
              <a:rPr lang="en-US" altLang="ko-KR" baseline="0" dirty="0" smtClean="0"/>
              <a:t> continue, and obtains it </a:t>
            </a:r>
            <a:r>
              <a:rPr lang="en-US" altLang="ko-KR" baseline="0" dirty="0" err="1" smtClean="0"/>
              <a:t>slock</a:t>
            </a:r>
            <a:r>
              <a:rPr lang="en-US" altLang="ko-KR" baseline="0" dirty="0" smtClean="0"/>
              <a:t> on b2.</a:t>
            </a:r>
          </a:p>
          <a:p>
            <a:r>
              <a:rPr lang="en-US" altLang="ko-KR" baseline="0" dirty="0" smtClean="0"/>
              <a:t>Thread A unlocks b1</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43</a:t>
            </a:fld>
            <a:endParaRPr lang="ko-KR" altLang="en-US"/>
          </a:p>
        </p:txBody>
      </p:sp>
    </p:spTree>
    <p:extLst>
      <p:ext uri="{BB962C8B-B14F-4D97-AF65-F5344CB8AC3E}">
        <p14:creationId xmlns:p14="http://schemas.microsoft.com/office/powerpoint/2010/main" val="1121647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Thread C finally is able to obtain its </a:t>
            </a:r>
            <a:r>
              <a:rPr lang="en-US" altLang="ko-KR" dirty="0" err="1" smtClean="0"/>
              <a:t>xlock</a:t>
            </a:r>
            <a:r>
              <a:rPr lang="en-US" altLang="ko-KR" baseline="0" dirty="0" smtClean="0"/>
              <a:t> on b1.</a:t>
            </a:r>
          </a:p>
          <a:p>
            <a:r>
              <a:rPr lang="en-US" altLang="ko-KR" baseline="0" dirty="0" smtClean="0"/>
              <a:t>Threads A an C continue in any order until they complete.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t>Thread C obtains it</a:t>
            </a:r>
            <a:r>
              <a:rPr lang="en-US" altLang="ko-KR" baseline="0" dirty="0" smtClean="0"/>
              <a:t> </a:t>
            </a:r>
            <a:r>
              <a:rPr lang="en-US" altLang="ko-KR" baseline="0" dirty="0" err="1" smtClean="0"/>
              <a:t>slock</a:t>
            </a:r>
            <a:r>
              <a:rPr lang="en-US" altLang="ko-KR" baseline="0" dirty="0" smtClean="0"/>
              <a:t> on b2.</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44</a:t>
            </a:fld>
            <a:endParaRPr lang="ko-KR" altLang="en-US"/>
          </a:p>
        </p:txBody>
      </p:sp>
    </p:spTree>
    <p:extLst>
      <p:ext uri="{BB962C8B-B14F-4D97-AF65-F5344CB8AC3E}">
        <p14:creationId xmlns:p14="http://schemas.microsoft.com/office/powerpoint/2010/main" val="4550798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baseline="0" dirty="0" smtClean="0"/>
              <a:t>Thread A unlocks on b2.</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45</a:t>
            </a:fld>
            <a:endParaRPr lang="ko-KR" altLang="en-US"/>
          </a:p>
        </p:txBody>
      </p:sp>
    </p:spTree>
    <p:extLst>
      <p:ext uri="{BB962C8B-B14F-4D97-AF65-F5344CB8AC3E}">
        <p14:creationId xmlns:p14="http://schemas.microsoft.com/office/powerpoint/2010/main" val="12834525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pPr defTabSz="990752"/>
            <a:r>
              <a:rPr lang="en-US" altLang="ko-KR" baseline="0" dirty="0" smtClean="0"/>
              <a:t>Consecutively, Thread C can continue, and unlocks on b1, b2.</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46</a:t>
            </a:fld>
            <a:endParaRPr lang="ko-KR" altLang="en-US"/>
          </a:p>
        </p:txBody>
      </p:sp>
    </p:spTree>
    <p:extLst>
      <p:ext uri="{BB962C8B-B14F-4D97-AF65-F5344CB8AC3E}">
        <p14:creationId xmlns:p14="http://schemas.microsoft.com/office/powerpoint/2010/main" val="3799999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Consider</a:t>
            </a:r>
            <a:r>
              <a:rPr lang="en-US" altLang="ko-KR" baseline="0" dirty="0" smtClean="0"/>
              <a:t> two transactions having the following histories.</a:t>
            </a:r>
          </a:p>
          <a:p>
            <a:r>
              <a:rPr lang="en-US" altLang="ko-KR" baseline="0" dirty="0" smtClean="0"/>
              <a:t>Two operations conflict if the order in which they are executed can produce a different result.</a:t>
            </a:r>
          </a:p>
          <a:p>
            <a:r>
              <a:rPr lang="en-US" altLang="ko-KR" baseline="0" dirty="0" smtClean="0"/>
              <a:t>If read method and write method make a different result, </a:t>
            </a:r>
            <a:r>
              <a:rPr lang="en-US" altLang="ko-KR" baseline="0" dirty="0" smtClean="0"/>
              <a:t>it calls </a:t>
            </a:r>
            <a:r>
              <a:rPr lang="en-US" altLang="ko-KR" baseline="0" dirty="0" smtClean="0"/>
              <a:t>that their operations conflict. </a:t>
            </a:r>
          </a:p>
          <a:p>
            <a:r>
              <a:rPr lang="en-US" altLang="ko-KR" baseline="0" dirty="0" smtClean="0"/>
              <a:t>If two write method of two transactions make a different result, </a:t>
            </a:r>
            <a:r>
              <a:rPr lang="en-US" altLang="ko-KR" baseline="0" dirty="0" smtClean="0"/>
              <a:t>it call </a:t>
            </a:r>
            <a:r>
              <a:rPr lang="en-US" altLang="ko-KR" baseline="0" dirty="0" smtClean="0"/>
              <a:t>that their operations conflict.</a:t>
            </a:r>
          </a:p>
          <a:p>
            <a:r>
              <a:rPr lang="en-US" altLang="ko-KR" baseline="0" dirty="0" smtClean="0"/>
              <a:t>However, two read operations cannot ever conflict, nor can operations involving different blocks.</a:t>
            </a:r>
          </a:p>
          <a:p>
            <a:r>
              <a:rPr lang="en-US" altLang="ko-KR" baseline="0" dirty="0" smtClean="0"/>
              <a:t>In other words, only one write operation makes a conflict.</a:t>
            </a:r>
          </a:p>
          <a:p>
            <a:endParaRPr lang="en-US" altLang="ko-KR" baseline="0" dirty="0" smtClean="0"/>
          </a:p>
          <a:p>
            <a:r>
              <a:rPr lang="en-US" altLang="ko-KR" baseline="0" dirty="0" smtClean="0"/>
              <a:t>Locking can be used to avoid two conflicts.</a:t>
            </a:r>
          </a:p>
          <a:p>
            <a:r>
              <a:rPr lang="en-US" altLang="ko-KR" baseline="0" dirty="0" smtClean="0"/>
              <a:t>This figure indicates the lock protocol</a:t>
            </a:r>
            <a:r>
              <a:rPr lang="en-US" altLang="ko-KR" baseline="0" dirty="0" smtClean="0"/>
              <a:t>.</a:t>
            </a:r>
          </a:p>
          <a:p>
            <a:r>
              <a:rPr lang="en-US" altLang="ko-KR" baseline="0" dirty="0" smtClean="0"/>
              <a:t>Protocol </a:t>
            </a:r>
            <a:r>
              <a:rPr lang="ko-KR" altLang="en-US" baseline="0" dirty="0" smtClean="0"/>
              <a:t>읽기</a:t>
            </a:r>
            <a:endParaRPr lang="en-US" altLang="ko-KR"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47</a:t>
            </a:fld>
            <a:endParaRPr lang="ko-KR" altLang="en-US"/>
          </a:p>
        </p:txBody>
      </p:sp>
    </p:spTree>
    <p:extLst>
      <p:ext uri="{BB962C8B-B14F-4D97-AF65-F5344CB8AC3E}">
        <p14:creationId xmlns:p14="http://schemas.microsoft.com/office/powerpoint/2010/main" val="7943575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sz="4000" dirty="0" smtClean="0"/>
              <a:t>If</a:t>
            </a:r>
            <a:r>
              <a:rPr lang="en-US" altLang="ko-KR" sz="4000" baseline="0" dirty="0" smtClean="0"/>
              <a:t> all transactions obey the lock protocol, </a:t>
            </a:r>
            <a:r>
              <a:rPr lang="en-US" altLang="ko-KR" sz="4000" baseline="0" dirty="0" smtClean="0"/>
              <a:t>the </a:t>
            </a:r>
            <a:r>
              <a:rPr lang="en-US" altLang="ko-KR" sz="4000" baseline="0" dirty="0" smtClean="0"/>
              <a:t>result of schedule will always be serializable, and the equivalent serial schedule is determined by transaction commit order.</a:t>
            </a:r>
          </a:p>
          <a:p>
            <a:r>
              <a:rPr lang="en-US" altLang="ko-KR" sz="4000" baseline="0" dirty="0" smtClean="0"/>
              <a:t>The lock protocol forces transactions to hold their locks until they </a:t>
            </a:r>
            <a:r>
              <a:rPr lang="en-US" altLang="ko-KR" sz="4000" baseline="0" dirty="0" smtClean="0"/>
              <a:t>complete.</a:t>
            </a:r>
          </a:p>
          <a:p>
            <a:r>
              <a:rPr lang="en-US" altLang="ko-KR" sz="4000" baseline="0" dirty="0" smtClean="0"/>
              <a:t>It </a:t>
            </a:r>
            <a:r>
              <a:rPr lang="en-US" altLang="ko-KR" sz="4000" baseline="0" dirty="0" smtClean="0"/>
              <a:t>can drastically limit the concurrency in the system.</a:t>
            </a:r>
          </a:p>
          <a:p>
            <a:r>
              <a:rPr lang="en-US" altLang="ko-KR" sz="4000" baseline="0" dirty="0" smtClean="0"/>
              <a:t>If a transaction releases its locks early, it may no longer be serializable, and other transactions can read  its uncommitted changes.</a:t>
            </a:r>
          </a:p>
          <a:p>
            <a:endParaRPr lang="en-US" altLang="ko-KR"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48</a:t>
            </a:fld>
            <a:endParaRPr lang="ko-KR" altLang="en-US"/>
          </a:p>
        </p:txBody>
      </p:sp>
    </p:spTree>
    <p:extLst>
      <p:ext uri="{BB962C8B-B14F-4D97-AF65-F5344CB8AC3E}">
        <p14:creationId xmlns:p14="http://schemas.microsoft.com/office/powerpoint/2010/main" val="236923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Consider</a:t>
            </a:r>
            <a:r>
              <a:rPr lang="en-US" altLang="ko-KR" baseline="0" dirty="0" smtClean="0"/>
              <a:t> an airline reservation database. We have two tables with the following schemas.</a:t>
            </a:r>
          </a:p>
          <a:p>
            <a:r>
              <a:rPr lang="en-US" altLang="ko-KR" baseline="0" dirty="0" smtClean="0"/>
              <a:t>As you see, This code has no bugs, but various problems can occur.</a:t>
            </a:r>
          </a:p>
          <a:p>
            <a:endParaRPr lang="en-US" altLang="ko-KR" baseline="0" dirty="0" smtClean="0"/>
          </a:p>
          <a:p>
            <a:r>
              <a:rPr lang="en-US" altLang="ko-KR" baseline="0" dirty="0" smtClean="0"/>
              <a:t>This code has 3 step.</a:t>
            </a:r>
          </a:p>
          <a:p>
            <a:r>
              <a:rPr lang="en-US" altLang="ko-KR" baseline="0" dirty="0" smtClean="0"/>
              <a:t>First step get availability and price.</a:t>
            </a:r>
          </a:p>
          <a:p>
            <a:r>
              <a:rPr lang="en-US" altLang="ko-KR" baseline="0" dirty="0" smtClean="0"/>
              <a:t>Next, second step update availability.</a:t>
            </a:r>
          </a:p>
          <a:p>
            <a:r>
              <a:rPr lang="en-US" altLang="ko-KR" baseline="0" dirty="0" smtClean="0"/>
              <a:t>Finally, </a:t>
            </a:r>
            <a:r>
              <a:rPr lang="en-US" altLang="ko-KR" baseline="0" dirty="0" smtClean="0"/>
              <a:t>third step get and update customer balance.</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First problem</a:t>
            </a:r>
            <a:r>
              <a:rPr lang="en-US" altLang="ko-KR" baseline="0" dirty="0" smtClean="0"/>
              <a:t> is </a:t>
            </a:r>
            <a:r>
              <a:rPr lang="en-US" altLang="ko-KR" baseline="0" dirty="0" err="1" smtClean="0"/>
              <a:t>serializability</a:t>
            </a:r>
            <a:r>
              <a:rPr lang="en-US" altLang="ko-KR" baseline="0" dirty="0" smtClean="0"/>
              <a:t> problem.</a:t>
            </a:r>
          </a:p>
          <a:p>
            <a:r>
              <a:rPr lang="en-US" altLang="ko-KR" baseline="0" dirty="0" smtClean="0"/>
              <a:t>For example of this problem, suppose that T1 is interrupted during the time interval between the unlock of x and the </a:t>
            </a:r>
            <a:r>
              <a:rPr lang="en-US" altLang="ko-KR" baseline="0" dirty="0" err="1" smtClean="0"/>
              <a:t>slock</a:t>
            </a:r>
            <a:r>
              <a:rPr lang="en-US" altLang="ko-KR" baseline="0" dirty="0" smtClean="0"/>
              <a:t> y.</a:t>
            </a:r>
          </a:p>
          <a:p>
            <a:r>
              <a:rPr lang="en-US" altLang="ko-KR" baseline="0" dirty="0" smtClean="0"/>
              <a:t>If other transaction T2 write to between x and y, T1 will read the version of block y written by T2. </a:t>
            </a:r>
          </a:p>
          <a:p>
            <a:r>
              <a:rPr lang="en-US" altLang="ko-KR" baseline="0" dirty="0" smtClean="0"/>
              <a:t>Thus, the resulting schedule is non-serializable.</a:t>
            </a:r>
          </a:p>
          <a:p>
            <a:endParaRPr lang="en-US" altLang="ko-KR" baseline="0" dirty="0" smtClean="0"/>
          </a:p>
          <a:p>
            <a:r>
              <a:rPr lang="en-US" altLang="ko-KR" baseline="0" dirty="0" smtClean="0"/>
              <a:t>For the solution of this problem, a transaction acquires all of its lock before unlocking any of them.</a:t>
            </a:r>
          </a:p>
          <a:p>
            <a:r>
              <a:rPr lang="en-US" altLang="ko-KR" baseline="0" dirty="0" smtClean="0"/>
              <a:t>This variant of the lock protocol is called two-phase locking.</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49</a:t>
            </a:fld>
            <a:endParaRPr lang="ko-KR" altLang="en-US"/>
          </a:p>
        </p:txBody>
      </p:sp>
    </p:spTree>
    <p:extLst>
      <p:ext uri="{BB962C8B-B14F-4D97-AF65-F5344CB8AC3E}">
        <p14:creationId xmlns:p14="http://schemas.microsoft.com/office/powerpoint/2010/main" val="2477309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Second</a:t>
            </a:r>
            <a:r>
              <a:rPr lang="en-US" altLang="ko-KR" baseline="0" dirty="0" smtClean="0"/>
              <a:t> problem is reading uncommitted data.</a:t>
            </a:r>
          </a:p>
          <a:p>
            <a:r>
              <a:rPr lang="en-US" altLang="ko-KR" baseline="0" dirty="0" smtClean="0"/>
              <a:t>Suppose that T1 writes to block b and unlock it. Transaction 2 then locks and reads b.</a:t>
            </a:r>
          </a:p>
          <a:p>
            <a:r>
              <a:rPr lang="en-US" altLang="ko-KR" dirty="0" smtClean="0"/>
              <a:t>If</a:t>
            </a:r>
            <a:r>
              <a:rPr lang="en-US" altLang="ko-KR" baseline="0" dirty="0" smtClean="0"/>
              <a:t> T1 does a rollback, T2 will also have to rollback. And if T2 rolls back, this could cause still other transactions to roll back.</a:t>
            </a:r>
          </a:p>
          <a:p>
            <a:r>
              <a:rPr lang="en-US" altLang="ko-KR" baseline="0" dirty="0" smtClean="0"/>
              <a:t>This phenomenon is called cascading rollback.</a:t>
            </a:r>
          </a:p>
          <a:p>
            <a:endParaRPr lang="en-US" altLang="ko-KR" baseline="0" dirty="0" smtClean="0"/>
          </a:p>
          <a:p>
            <a:r>
              <a:rPr lang="en-US" altLang="ko-KR" baseline="0" dirty="0" smtClean="0"/>
              <a:t>For the solution of this problem, database system always wait until a transaction completes before its exclusive locks.</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50</a:t>
            </a:fld>
            <a:endParaRPr lang="ko-KR" altLang="en-US"/>
          </a:p>
        </p:txBody>
      </p:sp>
    </p:spTree>
    <p:extLst>
      <p:ext uri="{BB962C8B-B14F-4D97-AF65-F5344CB8AC3E}">
        <p14:creationId xmlns:p14="http://schemas.microsoft.com/office/powerpoint/2010/main" val="35348325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Although</a:t>
            </a:r>
            <a:r>
              <a:rPr lang="en-US" altLang="ko-KR" baseline="0" dirty="0" smtClean="0"/>
              <a:t> the lock protocol guarantees will be serializable, it does not guarantee that all transactions will commit.</a:t>
            </a:r>
          </a:p>
          <a:p>
            <a:r>
              <a:rPr lang="en-US" altLang="ko-KR" baseline="0" dirty="0" smtClean="0"/>
              <a:t>This phenomenon is called deadlock.</a:t>
            </a:r>
          </a:p>
          <a:p>
            <a:r>
              <a:rPr lang="en-US" altLang="ko-KR" baseline="0" dirty="0" smtClean="0"/>
              <a:t>The concurrency manager detects a deadlock using “wait-for graph”.</a:t>
            </a:r>
          </a:p>
          <a:p>
            <a:endParaRPr lang="en-US" altLang="ko-KR" baseline="0" dirty="0" smtClean="0"/>
          </a:p>
          <a:p>
            <a:r>
              <a:rPr lang="en-US" altLang="ko-KR" baseline="0" dirty="0" smtClean="0"/>
              <a:t>For example, Suppose that we have two transaction. If we makes wait-for graph using this schedule of two transactions, graph indicates the following.</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51</a:t>
            </a:fld>
            <a:endParaRPr lang="ko-KR" altLang="en-US"/>
          </a:p>
        </p:txBody>
      </p:sp>
    </p:spTree>
    <p:extLst>
      <p:ext uri="{BB962C8B-B14F-4D97-AF65-F5344CB8AC3E}">
        <p14:creationId xmlns:p14="http://schemas.microsoft.com/office/powerpoint/2010/main" val="28951026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Deadlock detection strategies consists</a:t>
            </a:r>
            <a:r>
              <a:rPr lang="en-US" altLang="ko-KR" baseline="0" dirty="0" smtClean="0"/>
              <a:t> of wait-die, and time-limit.</a:t>
            </a:r>
          </a:p>
          <a:p>
            <a:r>
              <a:rPr lang="en-US" altLang="ko-KR" baseline="0" dirty="0" smtClean="0"/>
              <a:t>First, the wait-die strategy ensures that all deadlocks are detected.</a:t>
            </a:r>
          </a:p>
          <a:p>
            <a:r>
              <a:rPr lang="en-US" altLang="ko-KR" baseline="0" dirty="0" smtClean="0"/>
              <a:t>The figure indicates the wait-die strategy.</a:t>
            </a:r>
            <a:r>
              <a:rPr lang="ko-KR" altLang="en-US" baseline="0" dirty="0" smtClean="0"/>
              <a:t> </a:t>
            </a:r>
            <a:r>
              <a:rPr lang="en-US" altLang="ko-KR" baseline="0" dirty="0" smtClean="0"/>
              <a:t>It treats every potential deadlock as a cause for rollback.</a:t>
            </a:r>
          </a:p>
          <a:p>
            <a:r>
              <a:rPr lang="en-US" altLang="ko-KR" baseline="0" dirty="0" smtClean="0"/>
              <a:t>For example, suppose transaction T1 is older than </a:t>
            </a:r>
            <a:r>
              <a:rPr lang="en-US" altLang="ko-KR" baseline="0" dirty="0" smtClean="0"/>
              <a:t>T2.</a:t>
            </a:r>
          </a:p>
          <a:p>
            <a:r>
              <a:rPr lang="en-US" altLang="ko-KR" baseline="0" dirty="0" smtClean="0"/>
              <a:t>Then T2 </a:t>
            </a:r>
            <a:r>
              <a:rPr lang="en-US" altLang="ko-KR" baseline="0" dirty="0" smtClean="0"/>
              <a:t>requests a lock currently held by T1. </a:t>
            </a:r>
          </a:p>
          <a:p>
            <a:r>
              <a:rPr lang="en-US" altLang="ko-KR" baseline="0" dirty="0" smtClean="0"/>
              <a:t>The strategy will preemptively roll back T2.</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52</a:t>
            </a:fld>
            <a:endParaRPr lang="ko-KR" altLang="en-US"/>
          </a:p>
        </p:txBody>
      </p:sp>
    </p:spTree>
    <p:extLst>
      <p:ext uri="{BB962C8B-B14F-4D97-AF65-F5344CB8AC3E}">
        <p14:creationId xmlns:p14="http://schemas.microsoft.com/office/powerpoint/2010/main" val="28239601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Second strategy</a:t>
            </a:r>
            <a:r>
              <a:rPr lang="en-US" altLang="ko-KR" baseline="0" dirty="0" smtClean="0"/>
              <a:t> is the time limit.</a:t>
            </a:r>
          </a:p>
          <a:p>
            <a:r>
              <a:rPr lang="en-US" altLang="ko-KR" dirty="0" smtClean="0"/>
              <a:t>This strategy use a time limit to detect a possible</a:t>
            </a:r>
            <a:r>
              <a:rPr lang="en-US" altLang="ko-KR" baseline="0" dirty="0" smtClean="0"/>
              <a:t> deadlock.</a:t>
            </a:r>
          </a:p>
          <a:p>
            <a:r>
              <a:rPr lang="en-US" altLang="ko-KR" baseline="0" dirty="0" smtClean="0"/>
              <a:t>So, as you see, if a transaction has been staying on the wait list too long, it will be roll back.</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53</a:t>
            </a:fld>
            <a:endParaRPr lang="ko-KR" altLang="en-US"/>
          </a:p>
        </p:txBody>
      </p:sp>
    </p:spTree>
    <p:extLst>
      <p:ext uri="{BB962C8B-B14F-4D97-AF65-F5344CB8AC3E}">
        <p14:creationId xmlns:p14="http://schemas.microsoft.com/office/powerpoint/2010/main" val="19652735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We</a:t>
            </a:r>
            <a:r>
              <a:rPr lang="en-US" altLang="ko-KR" baseline="0" dirty="0" smtClean="0"/>
              <a:t> have </a:t>
            </a:r>
            <a:r>
              <a:rPr lang="en-US" altLang="ko-KR" baseline="0" dirty="0" smtClean="0"/>
              <a:t>considered </a:t>
            </a:r>
            <a:r>
              <a:rPr lang="en-US" altLang="ko-KR" baseline="0" dirty="0" smtClean="0"/>
              <a:t>the conflicts that arise from the reading and writing of blocks.</a:t>
            </a:r>
          </a:p>
          <a:p>
            <a:r>
              <a:rPr lang="en-US" altLang="ko-KR" dirty="0" smtClean="0"/>
              <a:t>Another</a:t>
            </a:r>
            <a:r>
              <a:rPr lang="en-US" altLang="ko-KR" baseline="0" dirty="0" smtClean="0"/>
              <a:t> kind of conflict involves the methods size and </a:t>
            </a:r>
            <a:r>
              <a:rPr lang="en-US" altLang="ko-KR" baseline="0" dirty="0" smtClean="0"/>
              <a:t>append.</a:t>
            </a:r>
          </a:p>
          <a:p>
            <a:r>
              <a:rPr lang="en-US" altLang="ko-KR" baseline="0" dirty="0" smtClean="0"/>
              <a:t>This methods </a:t>
            </a:r>
            <a:r>
              <a:rPr lang="en-US" altLang="ko-KR" baseline="0" dirty="0" smtClean="0"/>
              <a:t>read and write the end-of-file marker.</a:t>
            </a:r>
          </a:p>
          <a:p>
            <a:r>
              <a:rPr lang="en-US" altLang="ko-KR" baseline="0" dirty="0" smtClean="0"/>
              <a:t>One of the consequences of this conflict is called phantom problem.</a:t>
            </a:r>
          </a:p>
          <a:p>
            <a:endParaRPr lang="en-US" altLang="ko-KR" dirty="0" smtClean="0"/>
          </a:p>
          <a:p>
            <a:r>
              <a:rPr lang="en-US" altLang="ko-KR" dirty="0" smtClean="0"/>
              <a:t>The</a:t>
            </a:r>
            <a:r>
              <a:rPr lang="en-US" altLang="ko-KR" baseline="0" dirty="0" smtClean="0"/>
              <a:t> concurrency manager can avoid the phantom problem by allowing transactions to lock the end-of-file marker.</a:t>
            </a:r>
          </a:p>
          <a:p>
            <a:r>
              <a:rPr lang="en-US" altLang="ko-KR" baseline="0" dirty="0" smtClean="0"/>
              <a:t>Append method needs to </a:t>
            </a:r>
            <a:r>
              <a:rPr lang="en-US" altLang="ko-KR" baseline="0" dirty="0" err="1" smtClean="0"/>
              <a:t>xlock</a:t>
            </a:r>
            <a:r>
              <a:rPr lang="en-US" altLang="ko-KR" baseline="0" dirty="0" smtClean="0"/>
              <a:t>, and size method needs to </a:t>
            </a:r>
            <a:r>
              <a:rPr lang="en-US" altLang="ko-KR" baseline="0" dirty="0" err="1" smtClean="0"/>
              <a:t>slock</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54</a:t>
            </a:fld>
            <a:endParaRPr lang="ko-KR" altLang="en-US"/>
          </a:p>
        </p:txBody>
      </p:sp>
    </p:spTree>
    <p:extLst>
      <p:ext uri="{BB962C8B-B14F-4D97-AF65-F5344CB8AC3E}">
        <p14:creationId xmlns:p14="http://schemas.microsoft.com/office/powerpoint/2010/main" val="25406594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A</a:t>
            </a:r>
            <a:r>
              <a:rPr lang="en-US" altLang="ko-KR" baseline="0" dirty="0" smtClean="0"/>
              <a:t> shared lock for read transaction never have to wait for each other.</a:t>
            </a:r>
          </a:p>
          <a:p>
            <a:r>
              <a:rPr lang="en-US" altLang="ko-KR" baseline="0" dirty="0" smtClean="0"/>
              <a:t>If an update transaction want to </a:t>
            </a:r>
            <a:r>
              <a:rPr lang="en-US" altLang="ko-KR" baseline="0" dirty="0" smtClean="0"/>
              <a:t>write, </a:t>
            </a:r>
            <a:r>
              <a:rPr lang="en-US" altLang="ko-KR" baseline="0" dirty="0" smtClean="0"/>
              <a:t>it needs to wait until all of the read-only </a:t>
            </a:r>
            <a:r>
              <a:rPr lang="en-US" altLang="ko-KR" baseline="0" dirty="0" smtClean="0"/>
              <a:t>transactions have </a:t>
            </a:r>
            <a:r>
              <a:rPr lang="en-US" altLang="ko-KR" baseline="0" dirty="0" smtClean="0"/>
              <a:t>completed.</a:t>
            </a:r>
          </a:p>
          <a:p>
            <a:r>
              <a:rPr lang="en-US" altLang="ko-KR" baseline="0" dirty="0" smtClean="0"/>
              <a:t>So, researchers have developed strategies that can reduce this waiting, and it is called </a:t>
            </a:r>
            <a:r>
              <a:rPr lang="en-US" altLang="ko-KR" baseline="0" dirty="0" err="1" smtClean="0"/>
              <a:t>multiversion</a:t>
            </a:r>
            <a:r>
              <a:rPr lang="en-US" altLang="ko-KR" baseline="0" dirty="0" smtClean="0"/>
              <a:t> locking</a:t>
            </a:r>
            <a:r>
              <a:rPr lang="en-US" altLang="ko-KR" baseline="0" dirty="0" smtClean="0"/>
              <a:t>.</a:t>
            </a:r>
            <a:endParaRPr lang="en-US" altLang="ko-KR"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55</a:t>
            </a:fld>
            <a:endParaRPr lang="ko-KR" altLang="en-US"/>
          </a:p>
        </p:txBody>
      </p:sp>
    </p:spTree>
    <p:extLst>
      <p:ext uri="{BB962C8B-B14F-4D97-AF65-F5344CB8AC3E}">
        <p14:creationId xmlns:p14="http://schemas.microsoft.com/office/powerpoint/2010/main" val="34472245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baseline="0" dirty="0" smtClean="0"/>
              <a:t>In </a:t>
            </a:r>
            <a:r>
              <a:rPr lang="en-US" altLang="ko-KR" baseline="0" dirty="0" err="1" smtClean="0"/>
              <a:t>multiversion</a:t>
            </a:r>
            <a:r>
              <a:rPr lang="en-US" altLang="ko-KR" baseline="0" dirty="0" smtClean="0"/>
              <a:t> locking, each version of a block is time-stamped with the commit time of update transaction.</a:t>
            </a:r>
          </a:p>
          <a:p>
            <a:r>
              <a:rPr lang="en-US" altLang="ko-KR" baseline="0" dirty="0" smtClean="0"/>
              <a:t>Next, concurrency manager uses the version that was most recently committed at the time the transaction begin.</a:t>
            </a:r>
          </a:p>
          <a:p>
            <a:endParaRPr lang="en-US" altLang="ko-KR" baseline="0" dirty="0" smtClean="0"/>
          </a:p>
          <a:p>
            <a:r>
              <a:rPr lang="en-US" altLang="ko-KR" baseline="0" dirty="0" smtClean="0"/>
              <a:t>A advantage of this strategy is that read-only transaction do not need to obtain lock.</a:t>
            </a:r>
            <a:endParaRPr lang="en-US" altLang="ko-KR" baseline="0"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56</a:t>
            </a:fld>
            <a:endParaRPr lang="ko-KR" altLang="en-US"/>
          </a:p>
        </p:txBody>
      </p:sp>
    </p:spTree>
    <p:extLst>
      <p:ext uri="{BB962C8B-B14F-4D97-AF65-F5344CB8AC3E}">
        <p14:creationId xmlns:p14="http://schemas.microsoft.com/office/powerpoint/2010/main" val="34472245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For example,</a:t>
            </a:r>
            <a:r>
              <a:rPr lang="en-US" altLang="ko-KR" baseline="0" dirty="0" smtClean="0"/>
              <a:t> consider four transactions having the following histories.</a:t>
            </a:r>
          </a:p>
          <a:p>
            <a:r>
              <a:rPr lang="en-US" altLang="ko-KR" baseline="0" dirty="0" smtClean="0"/>
              <a:t>In here, T3 is read-only transaction.</a:t>
            </a:r>
          </a:p>
          <a:p>
            <a:endParaRPr lang="en-US" altLang="ko-KR" baseline="0" dirty="0" smtClean="0"/>
          </a:p>
          <a:p>
            <a:r>
              <a:rPr lang="en-US" altLang="ko-KR" baseline="0" dirty="0" smtClean="0"/>
              <a:t>Suppose that these transactions execute according to the following schedule.</a:t>
            </a:r>
          </a:p>
          <a:p>
            <a:endParaRPr lang="en-US" altLang="ko-KR" baseline="0" dirty="0" smtClean="0"/>
          </a:p>
          <a:p>
            <a:r>
              <a:rPr lang="en-US" altLang="ko-KR" baseline="0" dirty="0" smtClean="0"/>
              <a:t>The concurrency manager stores a version of a block for each update transaction.</a:t>
            </a:r>
          </a:p>
          <a:p>
            <a:r>
              <a:rPr lang="en-US" altLang="ko-KR" baseline="0" dirty="0" smtClean="0"/>
              <a:t>We assume that commit time of each operation is that T1 is 3, T4 is 7, T3 is 9, T2 is 11.</a:t>
            </a:r>
          </a:p>
          <a:p>
            <a:r>
              <a:rPr lang="en-US" altLang="ko-KR" baseline="0" dirty="0" smtClean="0"/>
              <a:t>But, consider the read-only transaction begin </a:t>
            </a:r>
            <a:r>
              <a:rPr lang="en-US" altLang="ko-KR" baseline="0" dirty="0" smtClean="0"/>
              <a:t>at </a:t>
            </a:r>
            <a:r>
              <a:rPr lang="en-US" altLang="ko-KR" baseline="0" dirty="0" smtClean="0"/>
              <a:t>5.</a:t>
            </a:r>
          </a:p>
          <a:p>
            <a:r>
              <a:rPr lang="en-US" altLang="ko-KR" baseline="0" dirty="0" smtClean="0"/>
              <a:t>T3 </a:t>
            </a:r>
            <a:r>
              <a:rPr lang="en-US" altLang="ko-KR" baseline="0" dirty="0" smtClean="0"/>
              <a:t>will read the versions of b1 and b2 that were time-stamped at time 3.</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57</a:t>
            </a:fld>
            <a:endParaRPr lang="ko-KR" altLang="en-US"/>
          </a:p>
        </p:txBody>
      </p:sp>
    </p:spTree>
    <p:extLst>
      <p:ext uri="{BB962C8B-B14F-4D97-AF65-F5344CB8AC3E}">
        <p14:creationId xmlns:p14="http://schemas.microsoft.com/office/powerpoint/2010/main" val="35544815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517900" y="887413"/>
            <a:ext cx="3198813" cy="2398712"/>
          </a:xfrm>
          <a:prstGeom prst="rect">
            <a:avLst/>
          </a:prstGeo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58</a:t>
            </a:fld>
            <a:endParaRPr lang="ko-KR" altLang="en-US"/>
          </a:p>
        </p:txBody>
      </p:sp>
    </p:spTree>
    <p:extLst>
      <p:ext uri="{BB962C8B-B14F-4D97-AF65-F5344CB8AC3E}">
        <p14:creationId xmlns:p14="http://schemas.microsoft.com/office/powerpoint/2010/main" val="1996918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following three scenarios show various problems.</a:t>
            </a:r>
          </a:p>
          <a:p>
            <a:r>
              <a:rPr lang="en-US" altLang="ko-KR" baseline="0" dirty="0" smtClean="0"/>
              <a:t>For the first scenario, suppose that both clients A and B run this cod concurrently.</a:t>
            </a:r>
          </a:p>
          <a:p>
            <a:r>
              <a:rPr lang="en-US" altLang="ko-KR" baseline="0" dirty="0" smtClean="0"/>
              <a:t>This situation can occur the following actions.</a:t>
            </a:r>
          </a:p>
          <a:p>
            <a:r>
              <a:rPr lang="en-US" altLang="ko-KR" baseline="0" dirty="0" smtClean="0"/>
              <a:t>Client A executes all of step 1 that get availability and price, and is then interrupted.</a:t>
            </a:r>
          </a:p>
          <a:p>
            <a:r>
              <a:rPr lang="en-US" altLang="ko-KR" baseline="0" dirty="0" smtClean="0"/>
              <a:t>Next, client B executes to completion. So, if the value of </a:t>
            </a:r>
            <a:r>
              <a:rPr lang="en-US" altLang="ko-KR" baseline="0" dirty="0" err="1" smtClean="0"/>
              <a:t>numavailable</a:t>
            </a:r>
            <a:r>
              <a:rPr lang="en-US" altLang="ko-KR" baseline="0" dirty="0" smtClean="0"/>
              <a:t> of client A was 10, the value of </a:t>
            </a:r>
            <a:r>
              <a:rPr lang="en-US" altLang="ko-KR" baseline="0" dirty="0" err="1" smtClean="0"/>
              <a:t>numAvailable</a:t>
            </a:r>
            <a:r>
              <a:rPr lang="en-US" altLang="ko-KR" baseline="0" dirty="0" smtClean="0"/>
              <a:t> is decreased to 9.</a:t>
            </a:r>
          </a:p>
          <a:p>
            <a:r>
              <a:rPr lang="en-US" altLang="ko-KR" baseline="0" dirty="0" smtClean="0"/>
              <a:t>Finally, Client A completes it execution. Consequently, two sets will be sold, but the </a:t>
            </a:r>
            <a:r>
              <a:rPr lang="en-US" altLang="ko-KR" baseline="0" dirty="0" err="1" smtClean="0"/>
              <a:t>numAvailable</a:t>
            </a:r>
            <a:r>
              <a:rPr lang="en-US" altLang="ko-KR" baseline="0" dirty="0" smtClean="0"/>
              <a:t> </a:t>
            </a:r>
            <a:r>
              <a:rPr lang="en-US" altLang="ko-KR" baseline="0" dirty="0" smtClean="0"/>
              <a:t>will be decremented only once.</a:t>
            </a:r>
          </a:p>
          <a:p>
            <a:r>
              <a:rPr lang="en-US" altLang="ko-KR" baseline="0" dirty="0" smtClean="0"/>
              <a:t>Client A and B get the same value of </a:t>
            </a:r>
            <a:r>
              <a:rPr lang="en-US" altLang="ko-KR" baseline="0" dirty="0" err="1" smtClean="0"/>
              <a:t>numAvailable</a:t>
            </a:r>
            <a:r>
              <a:rPr lang="en-US" altLang="ko-KR" baseline="0" dirty="0" smtClean="0"/>
              <a:t>.</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There is another</a:t>
            </a:r>
            <a:r>
              <a:rPr lang="en-US" altLang="ko-KR" baseline="0" dirty="0" smtClean="0"/>
              <a:t> way for a transaction to reduce the amount of time it waits for locks.</a:t>
            </a:r>
          </a:p>
          <a:p>
            <a:r>
              <a:rPr lang="en-US" altLang="ko-KR" baseline="0" dirty="0" smtClean="0"/>
              <a:t>If a shared locking is been restrictive, </a:t>
            </a:r>
            <a:r>
              <a:rPr lang="en-US" altLang="ko-KR" baseline="0" dirty="0" smtClean="0"/>
              <a:t>it guarantees </a:t>
            </a:r>
            <a:r>
              <a:rPr lang="en-US" altLang="ko-KR" baseline="0" dirty="0" smtClean="0"/>
              <a:t>the correctness, but tend to be too slow for high-performance applications.</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59</a:t>
            </a:fld>
            <a:endParaRPr lang="ko-KR" altLang="en-US"/>
          </a:p>
        </p:txBody>
      </p:sp>
    </p:spTree>
    <p:extLst>
      <p:ext uri="{BB962C8B-B14F-4D97-AF65-F5344CB8AC3E}">
        <p14:creationId xmlns:p14="http://schemas.microsoft.com/office/powerpoint/2010/main" val="775671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baseline="0" dirty="0" smtClean="0"/>
              <a:t>As you see, isolation level is reduced waiting time as lower, and </a:t>
            </a:r>
            <a:r>
              <a:rPr lang="en-US" altLang="ko-KR" dirty="0" smtClean="0"/>
              <a:t>rises </a:t>
            </a:r>
            <a:r>
              <a:rPr lang="en-US" altLang="ko-KR" dirty="0" smtClean="0"/>
              <a:t>correctness as higher.</a:t>
            </a:r>
          </a:p>
          <a:p>
            <a:endParaRPr lang="en-US" altLang="ko-KR" baseline="0" dirty="0" smtClean="0"/>
          </a:p>
          <a:p>
            <a:r>
              <a:rPr lang="en-US" altLang="ko-KR" baseline="0" dirty="0" smtClean="0"/>
              <a:t>First serializable isolation level is the only level that guarantees isolation property.</a:t>
            </a:r>
          </a:p>
          <a:p>
            <a:r>
              <a:rPr lang="en-US" altLang="ko-KR" baseline="0" dirty="0" smtClean="0"/>
              <a:t>It hold </a:t>
            </a:r>
            <a:r>
              <a:rPr lang="en-US" altLang="ko-KR" baseline="0" dirty="0" err="1" smtClean="0"/>
              <a:t>slocks</a:t>
            </a:r>
            <a:r>
              <a:rPr lang="en-US" altLang="ko-KR" baseline="0" dirty="0" smtClean="0"/>
              <a:t> to completion, and on </a:t>
            </a:r>
            <a:r>
              <a:rPr lang="en-US" altLang="ko-KR" baseline="0" dirty="0" err="1" smtClean="0"/>
              <a:t>eof</a:t>
            </a:r>
            <a:r>
              <a:rPr lang="en-US" altLang="ko-KR" baseline="0" dirty="0" smtClean="0"/>
              <a:t> marker.</a:t>
            </a:r>
          </a:p>
          <a:p>
            <a:r>
              <a:rPr lang="en-US" altLang="ko-KR" baseline="0" dirty="0" smtClean="0"/>
              <a:t>That is don’t have any problem.</a:t>
            </a:r>
          </a:p>
          <a:p>
            <a:endParaRPr lang="en-US" altLang="ko-KR" baseline="0" dirty="0" smtClean="0"/>
          </a:p>
          <a:p>
            <a:r>
              <a:rPr lang="en-US" altLang="ko-KR" baseline="0" dirty="0" smtClean="0"/>
              <a:t>Repeatable read isolation not applies </a:t>
            </a:r>
            <a:r>
              <a:rPr lang="en-US" altLang="ko-KR" baseline="0" dirty="0" err="1" smtClean="0"/>
              <a:t>slocks</a:t>
            </a:r>
            <a:r>
              <a:rPr lang="en-US" altLang="ko-KR" baseline="0" dirty="0" smtClean="0"/>
              <a:t> on </a:t>
            </a:r>
            <a:r>
              <a:rPr lang="en-US" altLang="ko-KR" baseline="0" dirty="0" err="1" smtClean="0"/>
              <a:t>eof</a:t>
            </a:r>
            <a:r>
              <a:rPr lang="en-US" altLang="ko-KR" baseline="0" dirty="0" smtClean="0"/>
              <a:t> marker.</a:t>
            </a:r>
          </a:p>
          <a:p>
            <a:r>
              <a:rPr lang="en-US" altLang="ko-KR" baseline="0" dirty="0" smtClean="0"/>
              <a:t>It is useful for modify-based transactions, but it may have phantom problem.</a:t>
            </a:r>
          </a:p>
          <a:p>
            <a:r>
              <a:rPr lang="en-US" altLang="ko-KR" baseline="0" dirty="0" smtClean="0"/>
              <a:t> </a:t>
            </a:r>
          </a:p>
          <a:p>
            <a:r>
              <a:rPr lang="en-US" altLang="ko-KR" baseline="0" dirty="0" smtClean="0"/>
              <a:t>Read committed isolation can further reduce the impact of </a:t>
            </a:r>
            <a:r>
              <a:rPr lang="en-US" altLang="ko-KR" baseline="0" dirty="0" err="1" smtClean="0"/>
              <a:t>slocks</a:t>
            </a:r>
            <a:r>
              <a:rPr lang="en-US" altLang="ko-KR" baseline="0" dirty="0" smtClean="0"/>
              <a:t> by releasing them early.</a:t>
            </a:r>
          </a:p>
          <a:p>
            <a:r>
              <a:rPr lang="en-US" altLang="ko-KR" baseline="0" dirty="0" smtClean="0"/>
              <a:t>Consequently, the result of each SQL statement is consistent, but the </a:t>
            </a:r>
            <a:r>
              <a:rPr lang="en-US" altLang="ko-KR" baseline="0" dirty="0" err="1" smtClean="0"/>
              <a:t>individule</a:t>
            </a:r>
            <a:r>
              <a:rPr lang="en-US" altLang="ko-KR" baseline="0" dirty="0" smtClean="0"/>
              <a:t> results need not be consistent with each other.</a:t>
            </a:r>
          </a:p>
          <a:p>
            <a:r>
              <a:rPr lang="en-US" altLang="ko-KR" baseline="0" dirty="0" smtClean="0"/>
              <a:t>This level has phantom problem, and value change.</a:t>
            </a:r>
          </a:p>
          <a:p>
            <a:endParaRPr lang="en-US" altLang="ko-KR" baseline="0" dirty="0" smtClean="0"/>
          </a:p>
          <a:p>
            <a:r>
              <a:rPr lang="en-US" altLang="ko-KR" baseline="0" dirty="0" smtClean="0"/>
              <a:t>Read uncommitted isolation is to not use </a:t>
            </a:r>
            <a:r>
              <a:rPr lang="en-US" altLang="ko-KR" baseline="0" dirty="0" err="1" smtClean="0"/>
              <a:t>slock</a:t>
            </a:r>
            <a:r>
              <a:rPr lang="en-US" altLang="ko-KR" baseline="0" dirty="0" smtClean="0"/>
              <a:t>.</a:t>
            </a:r>
          </a:p>
          <a:p>
            <a:r>
              <a:rPr lang="en-US" altLang="ko-KR" baseline="0" dirty="0" smtClean="0"/>
              <a:t>A transaction that use read uncommitted isolation is </a:t>
            </a:r>
            <a:r>
              <a:rPr lang="en-US" altLang="ko-KR" baseline="0" dirty="0" smtClean="0"/>
              <a:t>fast</a:t>
            </a:r>
            <a:r>
              <a:rPr lang="en-US" altLang="ko-KR" baseline="0" dirty="0" smtClean="0"/>
              <a:t>, but also suffer from serious consistency problem.</a:t>
            </a:r>
          </a:p>
          <a:p>
            <a:r>
              <a:rPr lang="en-US" altLang="ko-KR" baseline="0" dirty="0" smtClean="0"/>
              <a:t>This level is not equal to multilevel locking.</a:t>
            </a:r>
          </a:p>
          <a:p>
            <a:r>
              <a:rPr lang="en-US" altLang="ko-KR" dirty="0" smtClean="0"/>
              <a:t>because</a:t>
            </a:r>
            <a:r>
              <a:rPr lang="en-US" altLang="ko-KR" baseline="0" dirty="0" smtClean="0"/>
              <a:t> </a:t>
            </a:r>
            <a:r>
              <a:rPr lang="en-US" altLang="ko-KR" baseline="0" dirty="0" err="1" smtClean="0"/>
              <a:t>multiversion</a:t>
            </a:r>
            <a:r>
              <a:rPr lang="en-US" altLang="ko-KR" baseline="0" dirty="0" smtClean="0"/>
              <a:t> locking uses time-stamp of update transaction, it guarantees serializable.</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60</a:t>
            </a:fld>
            <a:endParaRPr lang="ko-KR" altLang="en-US"/>
          </a:p>
        </p:txBody>
      </p:sp>
    </p:spTree>
    <p:extLst>
      <p:ext uri="{BB962C8B-B14F-4D97-AF65-F5344CB8AC3E}">
        <p14:creationId xmlns:p14="http://schemas.microsoft.com/office/powerpoint/2010/main" val="1514502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kinds of Data item granularity</a:t>
            </a:r>
            <a:r>
              <a:rPr lang="en-US" altLang="ko-KR" baseline="0" dirty="0" smtClean="0"/>
              <a:t> of the concurrency manager is divided into </a:t>
            </a:r>
            <a:r>
              <a:rPr lang="en-US" altLang="ko-KR" baseline="0" dirty="0" err="1" smtClean="0"/>
              <a:t>value,files</a:t>
            </a:r>
            <a:r>
              <a:rPr lang="en-US" altLang="ko-KR" baseline="0" dirty="0" smtClean="0"/>
              <a:t>, entire database.</a:t>
            </a:r>
          </a:p>
          <a:p>
            <a:r>
              <a:rPr lang="en-US" altLang="ko-KR" baseline="0" dirty="0" smtClean="0"/>
              <a:t>A concurrency data item granularity has some of these tradeoffs.</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61</a:t>
            </a:fld>
            <a:endParaRPr lang="ko-KR" altLang="en-US"/>
          </a:p>
        </p:txBody>
      </p:sp>
    </p:spTree>
    <p:extLst>
      <p:ext uri="{BB962C8B-B14F-4D97-AF65-F5344CB8AC3E}">
        <p14:creationId xmlns:p14="http://schemas.microsoft.com/office/powerpoint/2010/main" val="33263003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more size is</a:t>
            </a:r>
            <a:r>
              <a:rPr lang="en-US" altLang="ko-KR" baseline="0" dirty="0" smtClean="0"/>
              <a:t> smaller, the more allow for more concurrency. But, it </a:t>
            </a:r>
            <a:r>
              <a:rPr lang="en-US" altLang="ko-KR" baseline="0" dirty="0" smtClean="0"/>
              <a:t>entails(</a:t>
            </a:r>
            <a:r>
              <a:rPr lang="ko-KR" altLang="en-US" baseline="0" dirty="0" err="1" smtClean="0"/>
              <a:t>인테일즈</a:t>
            </a:r>
            <a:r>
              <a:rPr lang="en-US" altLang="ko-KR" baseline="0" dirty="0" smtClean="0"/>
              <a:t>) </a:t>
            </a:r>
            <a:r>
              <a:rPr lang="en-US" altLang="ko-KR" baseline="0" dirty="0" smtClean="0"/>
              <a:t>an </a:t>
            </a:r>
            <a:r>
              <a:rPr lang="en-US" altLang="ko-KR" baseline="0" dirty="0" smtClean="0"/>
              <a:t>enormous(</a:t>
            </a:r>
            <a:r>
              <a:rPr lang="ko-KR" altLang="en-US" baseline="0" dirty="0" err="1" smtClean="0"/>
              <a:t>이놀머스</a:t>
            </a:r>
            <a:r>
              <a:rPr lang="en-US" altLang="ko-KR" baseline="0" dirty="0" smtClean="0"/>
              <a:t>) </a:t>
            </a:r>
            <a:r>
              <a:rPr lang="en-US" altLang="ko-KR" baseline="0" dirty="0" smtClean="0"/>
              <a:t>number of locks.</a:t>
            </a:r>
          </a:p>
          <a:p>
            <a:r>
              <a:rPr lang="en-US" altLang="ko-KR" baseline="0" dirty="0" smtClean="0"/>
              <a:t>But, if database system has a bigger granularity, this system  requires very few locks, but </a:t>
            </a:r>
            <a:r>
              <a:rPr lang="en-US" altLang="ko-KR" baseline="0" dirty="0" smtClean="0"/>
              <a:t>significantly </a:t>
            </a:r>
            <a:r>
              <a:rPr lang="en-US" altLang="ko-KR" baseline="0" dirty="0" smtClean="0"/>
              <a:t>impact concurrency.</a:t>
            </a:r>
          </a:p>
          <a:p>
            <a:r>
              <a:rPr lang="en-US" altLang="ko-KR" baseline="0" dirty="0" smtClean="0"/>
              <a:t>So using block is a reasonable compromise. </a:t>
            </a:r>
          </a:p>
          <a:p>
            <a:r>
              <a:rPr lang="en-US" altLang="ko-KR" baseline="0" dirty="0" smtClean="0"/>
              <a:t>In addition to, concurrency managers support data item at multiple granularities.</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62</a:t>
            </a:fld>
            <a:endParaRPr lang="ko-KR" altLang="en-US"/>
          </a:p>
        </p:txBody>
      </p:sp>
    </p:spTree>
    <p:extLst>
      <p:ext uri="{BB962C8B-B14F-4D97-AF65-F5344CB8AC3E}">
        <p14:creationId xmlns:p14="http://schemas.microsoft.com/office/powerpoint/2010/main" val="6202137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Concurrency manager</a:t>
            </a:r>
            <a:r>
              <a:rPr lang="en-US" altLang="ko-KR" baseline="0" dirty="0" smtClean="0"/>
              <a:t> in </a:t>
            </a:r>
            <a:r>
              <a:rPr lang="en-US" altLang="ko-KR" baseline="0" dirty="0" err="1" smtClean="0"/>
              <a:t>simpleDB</a:t>
            </a:r>
            <a:r>
              <a:rPr lang="en-US" altLang="ko-KR" baseline="0" dirty="0" smtClean="0"/>
              <a:t> has the following method.</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63</a:t>
            </a:fld>
            <a:endParaRPr lang="ko-KR" altLang="en-US"/>
          </a:p>
        </p:txBody>
      </p:sp>
    </p:spTree>
    <p:extLst>
      <p:ext uri="{BB962C8B-B14F-4D97-AF65-F5344CB8AC3E}">
        <p14:creationId xmlns:p14="http://schemas.microsoft.com/office/powerpoint/2010/main" val="4008054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err="1" smtClean="0"/>
              <a:t>Locktable</a:t>
            </a:r>
            <a:r>
              <a:rPr lang="en-US" altLang="ko-KR" baseline="0" dirty="0" smtClean="0"/>
              <a:t> class holds a map variable called locks.</a:t>
            </a:r>
          </a:p>
          <a:p>
            <a:r>
              <a:rPr lang="en-US" altLang="ko-KR" baseline="0" dirty="0" smtClean="0"/>
              <a:t>This map contains an entry for each block that currently has an assigned lock.</a:t>
            </a:r>
          </a:p>
          <a:p>
            <a:r>
              <a:rPr lang="en-US" altLang="ko-KR" baseline="0" dirty="0" smtClean="0"/>
              <a:t>And this integer parameter indicates the kinds of locks.</a:t>
            </a:r>
          </a:p>
          <a:p>
            <a:r>
              <a:rPr lang="en-US" altLang="ko-KR" baseline="0" dirty="0" smtClean="0"/>
              <a:t>-1 denotes an exclusive lock, and a positive value denotes the number of currently shared locks.</a:t>
            </a:r>
          </a:p>
          <a:p>
            <a:endParaRPr lang="en-US" altLang="ko-KR" baseline="0" dirty="0" smtClean="0"/>
          </a:p>
          <a:p>
            <a:r>
              <a:rPr lang="en-US" altLang="ko-KR" baseline="0" dirty="0" smtClean="0"/>
              <a:t>In </a:t>
            </a:r>
            <a:r>
              <a:rPr lang="en-US" altLang="ko-KR" baseline="0" dirty="0" err="1" smtClean="0"/>
              <a:t>sharedlock</a:t>
            </a:r>
            <a:r>
              <a:rPr lang="en-US" altLang="ko-KR" baseline="0" dirty="0" smtClean="0"/>
              <a:t> method, it calls the method </a:t>
            </a:r>
            <a:r>
              <a:rPr lang="en-US" altLang="ko-KR" baseline="0" dirty="0" err="1" smtClean="0"/>
              <a:t>haxexclusivelock</a:t>
            </a:r>
            <a:r>
              <a:rPr lang="en-US" altLang="ko-KR" baseline="0" dirty="0" smtClean="0"/>
              <a:t>.</a:t>
            </a:r>
          </a:p>
          <a:p>
            <a:r>
              <a:rPr lang="en-US" altLang="ko-KR" baseline="0" dirty="0" smtClean="0"/>
              <a:t>it </a:t>
            </a:r>
            <a:r>
              <a:rPr lang="en-US" altLang="ko-KR" baseline="0" dirty="0" smtClean="0"/>
              <a:t>returns true if the </a:t>
            </a:r>
            <a:r>
              <a:rPr lang="en-US" altLang="ko-KR" baseline="0" dirty="0" smtClean="0"/>
              <a:t>lock integer is a value </a:t>
            </a:r>
            <a:r>
              <a:rPr lang="en-US" altLang="ko-KR" baseline="0" dirty="0" smtClean="0"/>
              <a:t>of -1.</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64</a:t>
            </a:fld>
            <a:endParaRPr lang="ko-KR" altLang="en-US"/>
          </a:p>
        </p:txBody>
      </p:sp>
    </p:spTree>
    <p:extLst>
      <p:ext uri="{BB962C8B-B14F-4D97-AF65-F5344CB8AC3E}">
        <p14:creationId xmlns:p14="http://schemas.microsoft.com/office/powerpoint/2010/main" val="38150572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On the other hands, </a:t>
            </a:r>
            <a:r>
              <a:rPr lang="en-US" altLang="ko-KR" dirty="0" err="1" smtClean="0"/>
              <a:t>exclusive</a:t>
            </a:r>
            <a:r>
              <a:rPr lang="en-US" altLang="ko-KR" baseline="0" dirty="0" err="1" smtClean="0"/>
              <a:t>lock</a:t>
            </a:r>
            <a:r>
              <a:rPr lang="en-US" altLang="ko-KR" baseline="0" dirty="0" smtClean="0"/>
              <a:t> method calls the </a:t>
            </a:r>
            <a:r>
              <a:rPr lang="en-US" altLang="ko-KR" baseline="0" dirty="0" err="1" smtClean="0"/>
              <a:t>hasother</a:t>
            </a:r>
            <a:r>
              <a:rPr lang="en-US" altLang="ko-KR" baseline="0" dirty="0" smtClean="0"/>
              <a:t> shared-lock method.</a:t>
            </a:r>
          </a:p>
          <a:p>
            <a:r>
              <a:rPr lang="en-US" altLang="ko-KR" baseline="0" dirty="0" smtClean="0"/>
              <a:t>It returns </a:t>
            </a:r>
            <a:r>
              <a:rPr lang="en-US" altLang="ko-KR" baseline="0" dirty="0" smtClean="0"/>
              <a:t>true if the block </a:t>
            </a:r>
            <a:r>
              <a:rPr lang="en-US" altLang="ko-KR" baseline="0" dirty="0" smtClean="0"/>
              <a:t>has </a:t>
            </a:r>
            <a:r>
              <a:rPr lang="en-US" altLang="ko-KR" baseline="0" dirty="0" smtClean="0"/>
              <a:t>a value greater than 1.</a:t>
            </a:r>
          </a:p>
          <a:p>
            <a:r>
              <a:rPr lang="en-US" altLang="ko-KR" baseline="0" dirty="0" smtClean="0"/>
              <a:t>Unlock method checks the value having currently block.</a:t>
            </a:r>
          </a:p>
          <a:p>
            <a:r>
              <a:rPr lang="en-US" altLang="ko-KR" baseline="0" dirty="0" smtClean="0"/>
              <a:t>If a value is positive number, it is reduced to value minus 1.</a:t>
            </a:r>
          </a:p>
          <a:p>
            <a:r>
              <a:rPr lang="en-US" altLang="ko-KR" baseline="0" dirty="0" smtClean="0"/>
              <a:t>But, if it </a:t>
            </a:r>
            <a:r>
              <a:rPr lang="en-US" altLang="ko-KR" baseline="0" dirty="0" smtClean="0"/>
              <a:t>is not</a:t>
            </a:r>
            <a:r>
              <a:rPr lang="en-US" altLang="ko-KR" baseline="0" dirty="0" smtClean="0"/>
              <a:t>, currently block is removed.</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65</a:t>
            </a:fld>
            <a:endParaRPr lang="ko-KR" altLang="en-US"/>
          </a:p>
        </p:txBody>
      </p:sp>
    </p:spTree>
    <p:extLst>
      <p:ext uri="{BB962C8B-B14F-4D97-AF65-F5344CB8AC3E}">
        <p14:creationId xmlns:p14="http://schemas.microsoft.com/office/powerpoint/2010/main" val="17184649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Unlock method calls the </a:t>
            </a:r>
            <a:r>
              <a:rPr lang="en-US" altLang="ko-KR" dirty="0" err="1" smtClean="0"/>
              <a:t>notifyall</a:t>
            </a:r>
            <a:r>
              <a:rPr lang="en-US" altLang="ko-KR" baseline="0" dirty="0" smtClean="0"/>
              <a:t> method.</a:t>
            </a:r>
          </a:p>
          <a:p>
            <a:r>
              <a:rPr lang="en-US" altLang="ko-KR" baseline="0" dirty="0" smtClean="0"/>
              <a:t>it </a:t>
            </a:r>
            <a:r>
              <a:rPr lang="en-US" altLang="ko-KR" baseline="0" dirty="0" smtClean="0"/>
              <a:t>moves all waiting threads to the ready list for scheduling.</a:t>
            </a:r>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66</a:t>
            </a:fld>
            <a:endParaRPr lang="ko-KR" altLang="en-US"/>
          </a:p>
        </p:txBody>
      </p:sp>
    </p:spTree>
    <p:extLst>
      <p:ext uri="{BB962C8B-B14F-4D97-AF65-F5344CB8AC3E}">
        <p14:creationId xmlns:p14="http://schemas.microsoft.com/office/powerpoint/2010/main" val="1022657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Concurrency</a:t>
            </a:r>
            <a:r>
              <a:rPr lang="en-US" altLang="ko-KR" baseline="0" dirty="0" smtClean="0"/>
              <a:t> manager needs to use the same lock table.</a:t>
            </a:r>
          </a:p>
          <a:p>
            <a:r>
              <a:rPr lang="en-US" altLang="ko-KR" baseline="0" dirty="0" smtClean="0"/>
              <a:t>The variable locks of map object associated with the entry is either “s” or “X”.</a:t>
            </a:r>
          </a:p>
          <a:p>
            <a:r>
              <a:rPr lang="en-US" altLang="ko-KR" baseline="0" dirty="0" smtClean="0"/>
              <a:t>X denotes exclusive lock , and S denotes shared lock.</a:t>
            </a:r>
          </a:p>
          <a:p>
            <a:endParaRPr lang="en-US" altLang="ko-KR" baseline="0" dirty="0" smtClean="0"/>
          </a:p>
          <a:p>
            <a:r>
              <a:rPr lang="en-US" altLang="ko-KR" baseline="0" dirty="0" smtClean="0"/>
              <a:t>Concurrency manager has four method. </a:t>
            </a:r>
          </a:p>
          <a:p>
            <a:r>
              <a:rPr lang="en-US" altLang="ko-KR" baseline="0" dirty="0" err="1" smtClean="0"/>
              <a:t>Sharedlock</a:t>
            </a:r>
            <a:r>
              <a:rPr lang="en-US" altLang="ko-KR" baseline="0" dirty="0" smtClean="0"/>
              <a:t>, </a:t>
            </a:r>
            <a:r>
              <a:rPr lang="en-US" altLang="ko-KR" baseline="0" dirty="0" err="1" smtClean="0"/>
              <a:t>exclusivelock</a:t>
            </a:r>
            <a:r>
              <a:rPr lang="en-US" altLang="ko-KR" baseline="0" dirty="0" smtClean="0"/>
              <a:t>, release, </a:t>
            </a:r>
            <a:r>
              <a:rPr lang="en-US" altLang="ko-KR" baseline="0" dirty="0" err="1" smtClean="0"/>
              <a:t>hasexclusivelock</a:t>
            </a:r>
            <a:r>
              <a:rPr lang="en-US" altLang="ko-KR" baseline="0" dirty="0" smtClean="0"/>
              <a:t>.</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67</a:t>
            </a:fld>
            <a:endParaRPr lang="ko-KR" altLang="en-US"/>
          </a:p>
        </p:txBody>
      </p:sp>
    </p:spTree>
    <p:extLst>
      <p:ext uri="{BB962C8B-B14F-4D97-AF65-F5344CB8AC3E}">
        <p14:creationId xmlns:p14="http://schemas.microsoft.com/office/powerpoint/2010/main" val="3432362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517900" y="887413"/>
            <a:ext cx="3198813" cy="2398712"/>
          </a:xfrm>
          <a:prstGeom prst="rect">
            <a:avLst/>
          </a:prstGeo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68</a:t>
            </a:fld>
            <a:endParaRPr lang="ko-KR" altLang="en-US"/>
          </a:p>
        </p:txBody>
      </p:sp>
    </p:spTree>
    <p:extLst>
      <p:ext uri="{BB962C8B-B14F-4D97-AF65-F5344CB8AC3E}">
        <p14:creationId xmlns:p14="http://schemas.microsoft.com/office/powerpoint/2010/main" val="81072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second scenario, suppose</a:t>
            </a:r>
            <a:r>
              <a:rPr lang="en-US" altLang="ko-KR" baseline="0" dirty="0" smtClean="0"/>
              <a:t> that thread C is running the code, and the server crashes just after step 2 that update availability executes.</a:t>
            </a:r>
          </a:p>
          <a:p>
            <a:r>
              <a:rPr lang="en-US" altLang="ko-KR" baseline="0" dirty="0" smtClean="0"/>
              <a:t>Finally, the seat will be reserved, but the customer will not be charged for it. Because step 3 get and update customer balance, thread C is not charged.</a:t>
            </a:r>
          </a:p>
          <a:p>
            <a:endParaRPr lang="en-US" altLang="ko-KR" baseline="0" dirty="0" smtClean="0"/>
          </a:p>
          <a:p>
            <a:r>
              <a:rPr lang="en-US" altLang="ko-KR" baseline="0" dirty="0" smtClean="0"/>
              <a:t>The third scenario is that a client runs the code to completion, but the modified pages are not immediately written to disk due to buffering.</a:t>
            </a:r>
          </a:p>
          <a:p>
            <a:r>
              <a:rPr lang="en-US" altLang="ko-KR" baseline="0" dirty="0" smtClean="0"/>
              <a:t>If the first update was written but not the second, the customer is charged for a nonexistent ticket.</a:t>
            </a:r>
          </a:p>
          <a:p>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Finally,</a:t>
            </a:r>
            <a:r>
              <a:rPr lang="en-US" altLang="ko-KR" baseline="0" dirty="0" smtClean="0"/>
              <a:t> I explain implementing </a:t>
            </a:r>
            <a:r>
              <a:rPr lang="en-US" altLang="ko-KR" baseline="0" dirty="0" err="1" smtClean="0"/>
              <a:t>simpleDB</a:t>
            </a:r>
            <a:r>
              <a:rPr lang="en-US" altLang="ko-KR" baseline="0" dirty="0" smtClean="0"/>
              <a:t> transactions.</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69</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This is transaction</a:t>
            </a:r>
            <a:r>
              <a:rPr lang="en-US" altLang="ko-KR" baseline="0" dirty="0" smtClean="0"/>
              <a:t> class.</a:t>
            </a:r>
          </a:p>
          <a:p>
            <a:r>
              <a:rPr lang="en-US" altLang="ko-KR" baseline="0" dirty="0" smtClean="0"/>
              <a:t>This class </a:t>
            </a:r>
            <a:r>
              <a:rPr lang="en-US" altLang="ko-KR" baseline="0" dirty="0" smtClean="0"/>
              <a:t>creates </a:t>
            </a:r>
            <a:r>
              <a:rPr lang="en-US" altLang="ko-KR" baseline="0" dirty="0" smtClean="0"/>
              <a:t>its own recovery manager and concurrency manager.</a:t>
            </a:r>
          </a:p>
          <a:p>
            <a:r>
              <a:rPr lang="en-US" altLang="ko-KR" baseline="0" dirty="0" smtClean="0"/>
              <a:t>Transaction has commit and rollback method.</a:t>
            </a:r>
          </a:p>
          <a:p>
            <a:r>
              <a:rPr lang="en-US" altLang="ko-KR" baseline="0" dirty="0" smtClean="0"/>
              <a:t>The commit and rollback methods perform this activities.</a:t>
            </a:r>
          </a:p>
          <a:p>
            <a:r>
              <a:rPr lang="en-US" altLang="ko-KR" baseline="0" dirty="0" smtClean="0"/>
              <a:t>First they unpin any remaining buffers.</a:t>
            </a:r>
          </a:p>
          <a:p>
            <a:r>
              <a:rPr lang="en-US" altLang="ko-KR" baseline="0" dirty="0" smtClean="0"/>
              <a:t>Next, they call the recovery manage to commit the transaction.</a:t>
            </a:r>
          </a:p>
          <a:p>
            <a:r>
              <a:rPr lang="en-US" altLang="ko-KR" baseline="0" dirty="0" smtClean="0"/>
              <a:t>Finally, they call the concurrency manager to release its locks.</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70</a:t>
            </a:fld>
            <a:endParaRPr lang="ko-KR" altLang="en-US"/>
          </a:p>
        </p:txBody>
      </p:sp>
    </p:spTree>
    <p:extLst>
      <p:ext uri="{BB962C8B-B14F-4D97-AF65-F5344CB8AC3E}">
        <p14:creationId xmlns:p14="http://schemas.microsoft.com/office/powerpoint/2010/main" val="22715402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For</a:t>
            </a:r>
            <a:r>
              <a:rPr lang="en-US" altLang="ko-KR" baseline="0" dirty="0" smtClean="0"/>
              <a:t> </a:t>
            </a:r>
            <a:r>
              <a:rPr lang="en-US" altLang="ko-KR" baseline="0" dirty="0" smtClean="0"/>
              <a:t>read transaction, it has </a:t>
            </a:r>
            <a:r>
              <a:rPr lang="en-US" altLang="ko-KR" baseline="0" dirty="0" err="1" smtClean="0"/>
              <a:t>getint</a:t>
            </a:r>
            <a:r>
              <a:rPr lang="en-US" altLang="ko-KR" baseline="0" dirty="0" smtClean="0"/>
              <a:t> and </a:t>
            </a:r>
            <a:r>
              <a:rPr lang="en-US" altLang="ko-KR" baseline="0" dirty="0" err="1" smtClean="0"/>
              <a:t>getstring</a:t>
            </a:r>
            <a:r>
              <a:rPr lang="en-US" altLang="ko-KR" baseline="0" dirty="0" smtClean="0"/>
              <a:t> method.</a:t>
            </a:r>
          </a:p>
          <a:p>
            <a:r>
              <a:rPr lang="en-US" altLang="ko-KR" dirty="0" smtClean="0"/>
              <a:t>So</a:t>
            </a:r>
            <a:r>
              <a:rPr lang="en-US" altLang="ko-KR" baseline="0" dirty="0" smtClean="0"/>
              <a:t> two method require an </a:t>
            </a:r>
            <a:r>
              <a:rPr lang="en-US" altLang="ko-KR" baseline="0" dirty="0" err="1" smtClean="0"/>
              <a:t>slock</a:t>
            </a:r>
            <a:r>
              <a:rPr lang="en-US" altLang="ko-KR" baseline="0" dirty="0" smtClean="0"/>
              <a:t>.</a:t>
            </a:r>
            <a:endParaRPr lang="en-US" altLang="ko-KR" dirty="0" smtClean="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71</a:t>
            </a:fld>
            <a:endParaRPr lang="ko-KR" altLang="en-US"/>
          </a:p>
        </p:txBody>
      </p:sp>
    </p:spTree>
    <p:extLst>
      <p:ext uri="{BB962C8B-B14F-4D97-AF65-F5344CB8AC3E}">
        <p14:creationId xmlns:p14="http://schemas.microsoft.com/office/powerpoint/2010/main" val="42217301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On </a:t>
            </a:r>
            <a:r>
              <a:rPr lang="en-US" altLang="ko-KR" dirty="0" smtClean="0"/>
              <a:t>the other hands, </a:t>
            </a:r>
            <a:r>
              <a:rPr lang="en-US" altLang="ko-KR" dirty="0" err="1" smtClean="0"/>
              <a:t>setint</a:t>
            </a:r>
            <a:r>
              <a:rPr lang="en-US" altLang="ko-KR" dirty="0" smtClean="0"/>
              <a:t> and </a:t>
            </a:r>
            <a:r>
              <a:rPr lang="en-US" altLang="ko-KR" dirty="0" err="1" smtClean="0"/>
              <a:t>setstring</a:t>
            </a:r>
            <a:r>
              <a:rPr lang="en-US" altLang="ko-KR" dirty="0" smtClean="0"/>
              <a:t> method use for write transaction.</a:t>
            </a:r>
          </a:p>
          <a:p>
            <a:r>
              <a:rPr lang="en-US" altLang="ko-KR" dirty="0" smtClean="0"/>
              <a:t>So, this methods </a:t>
            </a:r>
            <a:r>
              <a:rPr lang="en-US" altLang="ko-KR" dirty="0" smtClean="0"/>
              <a:t>require </a:t>
            </a:r>
            <a:r>
              <a:rPr lang="en-US" altLang="ko-KR" dirty="0" smtClean="0"/>
              <a:t>an </a:t>
            </a:r>
            <a:r>
              <a:rPr lang="en-US" altLang="ko-KR" dirty="0" err="1" smtClean="0"/>
              <a:t>xlock</a:t>
            </a:r>
            <a:r>
              <a:rPr lang="en-US" altLang="ko-KR" dirty="0" smtClean="0"/>
              <a:t>.</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72</a:t>
            </a:fld>
            <a:endParaRPr lang="ko-KR" altLang="en-US"/>
          </a:p>
        </p:txBody>
      </p:sp>
    </p:spTree>
    <p:extLst>
      <p:ext uri="{BB962C8B-B14F-4D97-AF65-F5344CB8AC3E}">
        <p14:creationId xmlns:p14="http://schemas.microsoft.com/office/powerpoint/2010/main" val="42084419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size</a:t>
            </a:r>
            <a:r>
              <a:rPr lang="en-US" altLang="ko-KR" baseline="0" dirty="0" smtClean="0"/>
              <a:t> </a:t>
            </a:r>
            <a:r>
              <a:rPr lang="en-US" altLang="ko-KR" dirty="0" smtClean="0"/>
              <a:t>and append method </a:t>
            </a:r>
            <a:r>
              <a:rPr lang="en-US" altLang="ko-KR" dirty="0" smtClean="0"/>
              <a:t>treat the end-of-file marker as a “dummy” block with block</a:t>
            </a:r>
            <a:r>
              <a:rPr lang="en-US" altLang="ko-KR" baseline="0" dirty="0" smtClean="0"/>
              <a:t> number -1.</a:t>
            </a:r>
          </a:p>
          <a:p>
            <a:r>
              <a:rPr lang="en-US" altLang="ko-KR" baseline="0" dirty="0" smtClean="0"/>
              <a:t>The size method obtains an </a:t>
            </a:r>
            <a:r>
              <a:rPr lang="en-US" altLang="ko-KR" baseline="0" dirty="0" err="1" smtClean="0"/>
              <a:t>slock</a:t>
            </a:r>
            <a:r>
              <a:rPr lang="en-US" altLang="ko-KR" baseline="0" dirty="0" smtClean="0"/>
              <a:t>, append </a:t>
            </a:r>
            <a:r>
              <a:rPr lang="en-US" altLang="ko-KR" baseline="0" dirty="0" smtClean="0"/>
              <a:t>method obtains </a:t>
            </a:r>
            <a:r>
              <a:rPr lang="en-US" altLang="ko-KR" baseline="0" dirty="0" smtClean="0"/>
              <a:t>an </a:t>
            </a:r>
            <a:r>
              <a:rPr lang="en-US" altLang="ko-KR" baseline="0" dirty="0" err="1" smtClean="0"/>
              <a:t>xlock</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73</a:t>
            </a:fld>
            <a:endParaRPr lang="ko-KR" altLang="en-US"/>
          </a:p>
        </p:txBody>
      </p:sp>
    </p:spTree>
    <p:extLst>
      <p:ext uri="{BB962C8B-B14F-4D97-AF65-F5344CB8AC3E}">
        <p14:creationId xmlns:p14="http://schemas.microsoft.com/office/powerpoint/2010/main" val="9422270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a:t>
            </a:r>
            <a:r>
              <a:rPr lang="en-US" altLang="ko-KR" dirty="0" err="1" smtClean="0"/>
              <a:t>bufferlist</a:t>
            </a:r>
            <a:r>
              <a:rPr lang="en-US" altLang="ko-KR" dirty="0" smtClean="0"/>
              <a:t> class </a:t>
            </a:r>
            <a:r>
              <a:rPr lang="en-US" altLang="ko-KR" dirty="0" smtClean="0"/>
              <a:t>manages the list of currently pinned buffers for a transaction.</a:t>
            </a:r>
          </a:p>
          <a:p>
            <a:r>
              <a:rPr lang="en-US" altLang="ko-KR" dirty="0" smtClean="0"/>
              <a:t>The</a:t>
            </a:r>
            <a:r>
              <a:rPr lang="en-US" altLang="ko-KR" baseline="0" dirty="0" smtClean="0"/>
              <a:t> code uses a map to determine buffers, and a list to determine pin count and contains a block object as many times as it is pinned.</a:t>
            </a:r>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74</a:t>
            </a:fld>
            <a:endParaRPr lang="ko-KR" altLang="en-US"/>
          </a:p>
        </p:txBody>
      </p:sp>
    </p:spTree>
    <p:extLst>
      <p:ext uri="{BB962C8B-B14F-4D97-AF65-F5344CB8AC3E}">
        <p14:creationId xmlns:p14="http://schemas.microsoft.com/office/powerpoint/2010/main" val="37492682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The method </a:t>
            </a:r>
            <a:r>
              <a:rPr lang="en-US" altLang="ko-KR" dirty="0" err="1" smtClean="0"/>
              <a:t>unpinall</a:t>
            </a:r>
            <a:r>
              <a:rPr lang="en-US" altLang="ko-KR" baseline="0" dirty="0" smtClean="0"/>
              <a:t> performs the buffer-related activity required when transaction commits or rollback.</a:t>
            </a:r>
          </a:p>
          <a:p>
            <a:r>
              <a:rPr lang="en-US" altLang="ko-KR" baseline="0" dirty="0" smtClean="0"/>
              <a:t>It has the </a:t>
            </a:r>
            <a:r>
              <a:rPr lang="en-US" altLang="ko-KR" baseline="0" dirty="0" err="1" smtClean="0"/>
              <a:t>buffermanager</a:t>
            </a:r>
            <a:r>
              <a:rPr lang="en-US" altLang="ko-KR" baseline="0" dirty="0" smtClean="0"/>
              <a:t> flush all buffers modified by the transaction</a:t>
            </a:r>
            <a:r>
              <a:rPr lang="en-US" altLang="ko-KR" baseline="0" dirty="0" smtClean="0"/>
              <a:t>, and </a:t>
            </a:r>
            <a:r>
              <a:rPr lang="en-US" altLang="ko-KR" baseline="0" dirty="0" smtClean="0"/>
              <a:t>unpins any still-pinned buffers.</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75</a:t>
            </a:fld>
            <a:endParaRPr lang="ko-KR" altLang="en-US"/>
          </a:p>
        </p:txBody>
      </p:sp>
    </p:spTree>
    <p:extLst>
      <p:ext uri="{BB962C8B-B14F-4D97-AF65-F5344CB8AC3E}">
        <p14:creationId xmlns:p14="http://schemas.microsoft.com/office/powerpoint/2010/main" val="30085743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517900" y="887413"/>
            <a:ext cx="3198813" cy="2398712"/>
          </a:xfrm>
          <a:prstGeom prst="rect">
            <a:avLst/>
          </a:prstGeom>
        </p:spPr>
      </p:sp>
      <p:sp>
        <p:nvSpPr>
          <p:cNvPr id="3" name="슬라이드 노트 개체 틀 2"/>
          <p:cNvSpPr>
            <a:spLocks noGrp="1"/>
          </p:cNvSpPr>
          <p:nvPr>
            <p:ph type="body" idx="1"/>
          </p:nvPr>
        </p:nvSpPr>
        <p:spPr/>
        <p:txBody>
          <a:bodyPr/>
          <a:lstStyle/>
          <a:p>
            <a:r>
              <a:rPr lang="en-US" altLang="ko-KR" dirty="0" smtClean="0"/>
              <a:t>Thank you</a:t>
            </a:r>
            <a:r>
              <a:rPr lang="en-US" altLang="ko-KR" baseline="0" dirty="0" smtClean="0"/>
              <a:t> for listening! </a:t>
            </a:r>
            <a:r>
              <a:rPr lang="en-US" altLang="ko-KR" dirty="0" smtClean="0"/>
              <a:t>Do you have any question?</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76</a:t>
            </a:fld>
            <a:endParaRPr lang="ko-KR" altLang="en-US"/>
          </a:p>
        </p:txBody>
      </p:sp>
    </p:spTree>
    <p:extLst>
      <p:ext uri="{BB962C8B-B14F-4D97-AF65-F5344CB8AC3E}">
        <p14:creationId xmlns:p14="http://schemas.microsoft.com/office/powerpoint/2010/main" val="224955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a:xfrm>
            <a:off x="983119" y="217044"/>
            <a:ext cx="8255010" cy="6546827"/>
          </a:xfrm>
        </p:spPr>
        <p:txBody>
          <a:bodyPr/>
          <a:lstStyle/>
          <a:p>
            <a:r>
              <a:rPr lang="en-US" altLang="ko-KR" dirty="0" smtClean="0"/>
              <a:t>And then, What is the transaction?</a:t>
            </a:r>
          </a:p>
          <a:p>
            <a:r>
              <a:rPr lang="en-US" altLang="ko-KR" dirty="0" smtClean="0"/>
              <a:t>A </a:t>
            </a:r>
            <a:r>
              <a:rPr lang="en-US" altLang="ko-KR" dirty="0" smtClean="0"/>
              <a:t>transaction is a group of operations that behaves as a single operation. </a:t>
            </a:r>
            <a:endParaRPr lang="en-US" altLang="ko-KR" dirty="0" smtClean="0"/>
          </a:p>
          <a:p>
            <a:r>
              <a:rPr lang="en-US" altLang="ko-KR" dirty="0" smtClean="0"/>
              <a:t>For </a:t>
            </a:r>
            <a:r>
              <a:rPr lang="en-US" altLang="ko-KR" dirty="0" smtClean="0"/>
              <a:t>example, single</a:t>
            </a:r>
            <a:r>
              <a:rPr lang="en-US" altLang="ko-KR" baseline="0" dirty="0" smtClean="0"/>
              <a:t> query is transaction. </a:t>
            </a:r>
          </a:p>
          <a:p>
            <a:r>
              <a:rPr lang="en-US" altLang="ko-KR" baseline="0" dirty="0" smtClean="0"/>
              <a:t>A transaction should satisfy the four properties.</a:t>
            </a:r>
          </a:p>
          <a:p>
            <a:endParaRPr lang="en-US" altLang="ko-KR" baseline="0" dirty="0" smtClean="0"/>
          </a:p>
          <a:p>
            <a:r>
              <a:rPr lang="en-US" altLang="ko-KR" baseline="0" dirty="0" smtClean="0"/>
              <a:t>Atomicity(</a:t>
            </a:r>
            <a:r>
              <a:rPr lang="ko-KR" altLang="en-US" baseline="0" dirty="0" err="1" smtClean="0"/>
              <a:t>아토미씨티</a:t>
            </a:r>
            <a:r>
              <a:rPr lang="en-US" altLang="ko-KR" baseline="0" dirty="0" smtClean="0"/>
              <a:t>) </a:t>
            </a:r>
            <a:r>
              <a:rPr lang="en-US" altLang="ko-KR" baseline="0" dirty="0" smtClean="0"/>
              <a:t>means that a transaction is “all or nothing”. That is, either all of operations succeed, or they all fail. The second scenario not satisfies atomicity.</a:t>
            </a:r>
          </a:p>
          <a:p>
            <a:endParaRPr lang="en-US" altLang="ko-KR" baseline="0" dirty="0" smtClean="0"/>
          </a:p>
          <a:p>
            <a:r>
              <a:rPr lang="en-US" altLang="ko-KR" baseline="0" dirty="0" smtClean="0"/>
              <a:t>Consistency means that every transaction leaves the database in a consistent state. </a:t>
            </a:r>
            <a:endParaRPr lang="en-US" altLang="ko-KR" baseline="0" dirty="0" smtClean="0"/>
          </a:p>
          <a:p>
            <a:r>
              <a:rPr lang="en-US" altLang="ko-KR" baseline="0" dirty="0" smtClean="0"/>
              <a:t>For </a:t>
            </a:r>
            <a:r>
              <a:rPr lang="en-US" altLang="ko-KR" baseline="0" dirty="0" smtClean="0"/>
              <a:t>example, assume that client A send 100 dollars to client B.</a:t>
            </a:r>
          </a:p>
          <a:p>
            <a:r>
              <a:rPr lang="en-US" altLang="ko-KR" baseline="0" dirty="0" smtClean="0"/>
              <a:t>After sending money, if </a:t>
            </a:r>
            <a:r>
              <a:rPr lang="en-US" altLang="ko-KR" baseline="0" dirty="0" smtClean="0"/>
              <a:t>the sum of balance of client A and client B is not the </a:t>
            </a:r>
            <a:r>
              <a:rPr lang="en-US" altLang="ko-KR" baseline="0" dirty="0" smtClean="0"/>
              <a:t>same to before the total balance, </a:t>
            </a:r>
            <a:r>
              <a:rPr lang="en-US" altLang="ko-KR" baseline="0" dirty="0" smtClean="0"/>
              <a:t>this situation not satisfies consistency.</a:t>
            </a:r>
          </a:p>
          <a:p>
            <a:endParaRPr lang="en-US" altLang="ko-KR" baseline="0" dirty="0" smtClean="0"/>
          </a:p>
          <a:p>
            <a:r>
              <a:rPr lang="en-US" altLang="ko-KR" baseline="0" dirty="0" smtClean="0"/>
              <a:t>Isolation means that a transaction behaves as if it is the only thing running on the system.</a:t>
            </a:r>
            <a:r>
              <a:rPr lang="ko-KR" altLang="en-US" baseline="0" dirty="0" smtClean="0"/>
              <a:t> </a:t>
            </a:r>
            <a:r>
              <a:rPr lang="en-US" altLang="ko-KR" baseline="0" dirty="0" smtClean="0"/>
              <a:t>That is, the result should be the same as if they were all executed serially in some order. The first scenario not satisfies isolation.</a:t>
            </a:r>
          </a:p>
          <a:p>
            <a:endParaRPr lang="en-US" altLang="ko-KR" baseline="0" dirty="0" smtClean="0"/>
          </a:p>
          <a:p>
            <a:r>
              <a:rPr lang="en-US" altLang="ko-KR" baseline="0" dirty="0" smtClean="0"/>
              <a:t>Durability means that changes made by a committed transaction are guaranteed to be permanent. The third scenario not satisfies durability.</a:t>
            </a:r>
          </a:p>
          <a:p>
            <a:endParaRPr lang="en-US" altLang="ko-KR" baseline="0" dirty="0" smtClean="0"/>
          </a:p>
          <a:p>
            <a:r>
              <a:rPr lang="en-US" altLang="ko-KR" baseline="0" dirty="0" smtClean="0"/>
              <a:t>In simple, the </a:t>
            </a:r>
            <a:r>
              <a:rPr lang="en-US" altLang="ko-KR" baseline="0" dirty="0" smtClean="0"/>
              <a:t>atomicity and durability properties are  related to commit and rollback operations.</a:t>
            </a:r>
          </a:p>
          <a:p>
            <a:r>
              <a:rPr lang="en-US" altLang="ko-KR" baseline="0" dirty="0" smtClean="0"/>
              <a:t>And, the consistency and isolation properties are related to concurrent clients.</a:t>
            </a:r>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7</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노트 개체 틀 2"/>
          <p:cNvSpPr>
            <a:spLocks noGrp="1"/>
          </p:cNvSpPr>
          <p:nvPr>
            <p:ph type="body" idx="1"/>
          </p:nvPr>
        </p:nvSpPr>
        <p:spPr/>
        <p:txBody>
          <a:bodyPr/>
          <a:lstStyle/>
          <a:p>
            <a:r>
              <a:rPr lang="en-US" altLang="ko-KR" dirty="0" smtClean="0"/>
              <a:t>Next,</a:t>
            </a:r>
            <a:r>
              <a:rPr lang="en-US" altLang="ko-KR" baseline="0" dirty="0" smtClean="0"/>
              <a:t> I explain that using transactions in </a:t>
            </a:r>
            <a:r>
              <a:rPr lang="en-US" altLang="ko-KR" baseline="0" dirty="0" err="1" smtClean="0"/>
              <a:t>simpleDB</a:t>
            </a:r>
            <a:endParaRPr lang="ko-KR" altLang="en-US" dirty="0"/>
          </a:p>
        </p:txBody>
      </p:sp>
      <p:sp>
        <p:nvSpPr>
          <p:cNvPr id="4" name="슬라이드 번호 개체 틀 3"/>
          <p:cNvSpPr>
            <a:spLocks noGrp="1"/>
          </p:cNvSpPr>
          <p:nvPr>
            <p:ph type="sldNum" sz="quarter" idx="10"/>
          </p:nvPr>
        </p:nvSpPr>
        <p:spPr/>
        <p:txBody>
          <a:bodyPr/>
          <a:lstStyle/>
          <a:p>
            <a:fld id="{3B500BF1-6201-408B-B204-D6D18DB339AA}" type="slidenum">
              <a:rPr lang="ko-KR" altLang="en-US" smtClean="0"/>
              <a:t>8</a:t>
            </a:fld>
            <a:endParaRPr lang="ko-KR" altLang="en-US"/>
          </a:p>
        </p:txBody>
      </p:sp>
    </p:spTree>
    <p:extLst>
      <p:ext uri="{BB962C8B-B14F-4D97-AF65-F5344CB8AC3E}">
        <p14:creationId xmlns:p14="http://schemas.microsoft.com/office/powerpoint/2010/main" val="4090186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제목 슬라이드">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760040" y="2030985"/>
            <a:ext cx="7772400" cy="1470025"/>
          </a:xfrm>
        </p:spPr>
        <p:txBody>
          <a:bodyPr/>
          <a:lstStyle>
            <a:lvl1pPr algn="ctr">
              <a:defRPr b="1" baseline="0">
                <a:solidFill>
                  <a:schemeClr val="tx1">
                    <a:lumMod val="85000"/>
                    <a:lumOff val="15000"/>
                  </a:schemeClr>
                </a:solidFill>
                <a:effectLst>
                  <a:outerShdw blurRad="38100" dist="38100" dir="2700000" algn="tl">
                    <a:srgbClr val="000000">
                      <a:alpha val="43137"/>
                    </a:srgbClr>
                  </a:outerShdw>
                </a:effectLst>
                <a:latin typeface="Arial" pitchFamily="34" charset="0"/>
                <a:ea typeface="YD윤고딕 550" pitchFamily="18" charset="-127"/>
              </a:defRPr>
            </a:lvl1pPr>
          </a:lstStyle>
          <a:p>
            <a:r>
              <a:rPr lang="ko-KR" altLang="en-US" dirty="0" smtClean="0"/>
              <a:t>마스터 제목 스타일 편집</a:t>
            </a:r>
            <a:endParaRPr lang="ko-KR" altLang="en-US" dirty="0"/>
          </a:p>
        </p:txBody>
      </p:sp>
      <p:sp>
        <p:nvSpPr>
          <p:cNvPr id="4" name="날짜 개체 틀 3"/>
          <p:cNvSpPr>
            <a:spLocks noGrp="1"/>
          </p:cNvSpPr>
          <p:nvPr>
            <p:ph type="dt" sz="half" idx="10"/>
          </p:nvPr>
        </p:nvSpPr>
        <p:spPr/>
        <p:txBody>
          <a:bodyPr/>
          <a:lstStyle/>
          <a:p>
            <a:fld id="{B2EDBEF4-AF3C-4655-BFA7-C6EC7F34F390}" type="datetime1">
              <a:rPr lang="ko-KR" altLang="en-US" smtClean="0"/>
              <a:t>2015-03-17</a:t>
            </a:fld>
            <a:endParaRPr lang="ko-KR" altLang="en-US"/>
          </a:p>
        </p:txBody>
      </p:sp>
      <p:sp>
        <p:nvSpPr>
          <p:cNvPr id="5" name="바닥글 개체 틀 4"/>
          <p:cNvSpPr>
            <a:spLocks noGrp="1"/>
          </p:cNvSpPr>
          <p:nvPr>
            <p:ph type="ftr" sz="quarter" idx="11"/>
          </p:nvPr>
        </p:nvSpPr>
        <p:spPr>
          <a:xfrm>
            <a:off x="3124200" y="6381330"/>
            <a:ext cx="2895600" cy="340147"/>
          </a:xfrm>
        </p:spPr>
        <p:txBody>
          <a:bodyPr/>
          <a:lstStyle>
            <a:lvl1pPr>
              <a:defRPr>
                <a:latin typeface="고려대학교B" pitchFamily="18" charset="-127"/>
                <a:ea typeface="고려대학교B" pitchFamily="18"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baseline="0">
                <a:latin typeface="Arial" pitchFamily="34" charset="0"/>
              </a:defRPr>
            </a:lvl1pPr>
          </a:lstStyle>
          <a:p>
            <a:fld id="{1EA7E43A-DBDB-4F2F-AB16-4B612B1A2678}" type="slidenum">
              <a:rPr lang="ko-KR" altLang="en-US" smtClean="0"/>
              <a:t>‹#›</a:t>
            </a:fld>
            <a:endParaRPr lang="ko-KR" altLang="en-US"/>
          </a:p>
        </p:txBody>
      </p:sp>
      <p:sp>
        <p:nvSpPr>
          <p:cNvPr id="3" name="부제목 2"/>
          <p:cNvSpPr>
            <a:spLocks noGrp="1"/>
          </p:cNvSpPr>
          <p:nvPr>
            <p:ph type="subTitle" idx="1" hasCustomPrompt="1"/>
          </p:nvPr>
        </p:nvSpPr>
        <p:spPr>
          <a:xfrm>
            <a:off x="1403648" y="4437112"/>
            <a:ext cx="6400800" cy="1057672"/>
          </a:xfrm>
        </p:spPr>
        <p:txBody>
          <a:bodyPr/>
          <a:lstStyle>
            <a:lvl1pPr marL="0" indent="0" algn="ctr">
              <a:buNone/>
              <a:defRPr sz="2100" baseline="0">
                <a:solidFill>
                  <a:schemeClr val="tx1"/>
                </a:solidFill>
                <a:effectLst>
                  <a:outerShdw blurRad="38100" dist="38100" dir="2700000" algn="tl">
                    <a:srgbClr val="000000">
                      <a:alpha val="43137"/>
                    </a:srgbClr>
                  </a:outerShdw>
                </a:effectLst>
                <a:latin typeface="Arial" pitchFamily="34" charset="0"/>
                <a:ea typeface="YD윤고딕 540" pitchFamily="18" charset="-127"/>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ko-KR" altLang="en-US" sz="1800" dirty="0" smtClean="0"/>
              <a:t>부제목을 입력하세요</a:t>
            </a:r>
            <a:endParaRPr lang="ko-KR" altLang="en-US" sz="1800" dirty="0"/>
          </a:p>
        </p:txBody>
      </p:sp>
      <p:sp>
        <p:nvSpPr>
          <p:cNvPr id="7" name="직사각형 6"/>
          <p:cNvSpPr/>
          <p:nvPr/>
        </p:nvSpPr>
        <p:spPr>
          <a:xfrm>
            <a:off x="-80211" y="-104279"/>
            <a:ext cx="9304422" cy="1018679"/>
          </a:xfrm>
          <a:prstGeom prst="rect">
            <a:avLst/>
          </a:prstGeom>
          <a:solidFill>
            <a:srgbClr val="7C001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직사각형 14"/>
          <p:cNvSpPr/>
          <p:nvPr/>
        </p:nvSpPr>
        <p:spPr>
          <a:xfrm>
            <a:off x="-36512" y="5638800"/>
            <a:ext cx="9304422" cy="869794"/>
          </a:xfrm>
          <a:prstGeom prst="rect">
            <a:avLst/>
          </a:prstGeom>
          <a:solidFill>
            <a:srgbClr val="7C001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직사각형 13"/>
          <p:cNvSpPr/>
          <p:nvPr/>
        </p:nvSpPr>
        <p:spPr>
          <a:xfrm>
            <a:off x="-36512" y="6020875"/>
            <a:ext cx="9304422" cy="869794"/>
          </a:xfrm>
          <a:prstGeom prst="rect">
            <a:avLst/>
          </a:prstGeom>
          <a:solidFill>
            <a:srgbClr val="7C001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657571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제목 및 내용">
    <p:spTree>
      <p:nvGrpSpPr>
        <p:cNvPr id="1" name=""/>
        <p:cNvGrpSpPr/>
        <p:nvPr/>
      </p:nvGrpSpPr>
      <p:grpSpPr>
        <a:xfrm>
          <a:off x="0" y="0"/>
          <a:ext cx="0" cy="0"/>
          <a:chOff x="0" y="0"/>
          <a:chExt cx="0" cy="0"/>
        </a:xfrm>
      </p:grpSpPr>
      <p:pic>
        <p:nvPicPr>
          <p:cNvPr id="11" name="Picture 3" descr="D:\GraduateSchool\Lab\템플릿\basic_UI_file\basic\crimson2positiv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0873" y="376408"/>
            <a:ext cx="771100" cy="1036368"/>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a:xfrm>
            <a:off x="457200" y="188640"/>
            <a:ext cx="8229600" cy="1143000"/>
          </a:xfrm>
        </p:spPr>
        <p:txBody>
          <a:bodyPr/>
          <a:lstStyle>
            <a:lvl1pPr algn="l">
              <a:defRPr b="1" baseline="0">
                <a:solidFill>
                  <a:srgbClr val="7C001A"/>
                </a:solidFill>
                <a:effectLst>
                  <a:outerShdw blurRad="38100" dist="38100" dir="2700000" algn="tl">
                    <a:srgbClr val="000000">
                      <a:alpha val="43137"/>
                    </a:srgbClr>
                  </a:outerShdw>
                </a:effectLst>
                <a:latin typeface="Arial" panose="020B0604020202020204" pitchFamily="34" charset="0"/>
                <a:ea typeface="HY견고딕" panose="02030600000101010101" pitchFamily="18" charset="-127"/>
                <a:cs typeface="Arial" panose="020B0604020202020204"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57200" y="1481851"/>
            <a:ext cx="8229600" cy="4525963"/>
          </a:xfrm>
        </p:spPr>
        <p:txBody>
          <a:bodyPr/>
          <a:lstStyle>
            <a:lvl1pPr>
              <a:defRPr sz="1800" b="1" baseline="0">
                <a:solidFill>
                  <a:schemeClr val="tx1"/>
                </a:solidFill>
                <a:latin typeface="Arial" panose="020B0604020202020204" pitchFamily="34" charset="0"/>
                <a:ea typeface="HY견고딕" panose="02030600000101010101" pitchFamily="18" charset="-127"/>
                <a:cs typeface="Arial" panose="020B0604020202020204" pitchFamily="34" charset="0"/>
              </a:defRPr>
            </a:lvl1pPr>
            <a:lvl2pPr>
              <a:defRPr sz="1500" baseline="0">
                <a:solidFill>
                  <a:schemeClr val="tx1"/>
                </a:solidFill>
                <a:latin typeface="Arial" panose="020B0604020202020204" pitchFamily="34" charset="0"/>
                <a:ea typeface="YD윤고딕 530" panose="02020603020101020101" pitchFamily="18" charset="-127"/>
                <a:cs typeface="Arial" panose="020B0604020202020204" pitchFamily="34" charset="0"/>
              </a:defRPr>
            </a:lvl2pPr>
            <a:lvl3pPr>
              <a:defRPr sz="1200" baseline="0">
                <a:solidFill>
                  <a:schemeClr val="tx1"/>
                </a:solidFill>
                <a:latin typeface="Arial" panose="020B0604020202020204" pitchFamily="34" charset="0"/>
                <a:ea typeface="YD윤고딕 530" panose="02020603020101020101" pitchFamily="18" charset="-127"/>
                <a:cs typeface="Arial" panose="020B0604020202020204" pitchFamily="34" charset="0"/>
              </a:defRPr>
            </a:lvl3pPr>
            <a:lvl4pPr>
              <a:defRPr sz="1050" baseline="0">
                <a:solidFill>
                  <a:schemeClr val="tx1"/>
                </a:solidFill>
                <a:latin typeface="Arial" panose="020B0604020202020204" pitchFamily="34" charset="0"/>
                <a:ea typeface="YD윤고딕 530" panose="02020603020101020101" pitchFamily="18" charset="-127"/>
                <a:cs typeface="Arial" panose="020B0604020202020204" pitchFamily="34" charset="0"/>
              </a:defRPr>
            </a:lvl4pPr>
            <a:lvl5pPr>
              <a:defRPr sz="900" baseline="0">
                <a:solidFill>
                  <a:schemeClr val="tx1"/>
                </a:solidFill>
                <a:latin typeface="Arial" panose="020B0604020202020204" pitchFamily="34" charset="0"/>
                <a:ea typeface="YD윤고딕 530" panose="02020603020101020101" pitchFamily="18" charset="-127"/>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a:xfrm>
            <a:off x="457200" y="6229534"/>
            <a:ext cx="2133600" cy="365125"/>
          </a:xfrm>
        </p:spPr>
        <p:txBody>
          <a:bodyPr/>
          <a:lstStyle/>
          <a:p>
            <a:fld id="{97691FE0-DA8D-444F-8FD5-7D81C72A0A45}" type="datetime1">
              <a:rPr lang="ko-KR" altLang="en-US" smtClean="0"/>
              <a:t>2015-03-17</a:t>
            </a:fld>
            <a:endParaRPr lang="ko-KR" altLang="en-US"/>
          </a:p>
        </p:txBody>
      </p:sp>
      <p:sp>
        <p:nvSpPr>
          <p:cNvPr id="5" name="바닥글 개체 틀 4"/>
          <p:cNvSpPr>
            <a:spLocks noGrp="1"/>
          </p:cNvSpPr>
          <p:nvPr>
            <p:ph type="ftr" sz="quarter" idx="11"/>
          </p:nvPr>
        </p:nvSpPr>
        <p:spPr>
          <a:xfrm>
            <a:off x="3124200" y="6229534"/>
            <a:ext cx="2895600" cy="365125"/>
          </a:xfrm>
        </p:spPr>
        <p:txBody>
          <a:bodyPr/>
          <a:lstStyle/>
          <a:p>
            <a:endParaRPr lang="ko-KR" altLang="en-US"/>
          </a:p>
        </p:txBody>
      </p:sp>
      <p:sp>
        <p:nvSpPr>
          <p:cNvPr id="6" name="슬라이드 번호 개체 틀 5"/>
          <p:cNvSpPr>
            <a:spLocks noGrp="1"/>
          </p:cNvSpPr>
          <p:nvPr>
            <p:ph type="sldNum" sz="quarter" idx="12"/>
          </p:nvPr>
        </p:nvSpPr>
        <p:spPr>
          <a:xfrm>
            <a:off x="6553200" y="6237314"/>
            <a:ext cx="2133600" cy="365125"/>
          </a:xfrm>
        </p:spPr>
        <p:txBody>
          <a:bodyPr/>
          <a:lstStyle/>
          <a:p>
            <a:fld id="{1EA7E43A-DBDB-4F2F-AB16-4B612B1A2678}" type="slidenum">
              <a:rPr lang="ko-KR" altLang="en-US" smtClean="0"/>
              <a:t>‹#›</a:t>
            </a:fld>
            <a:endParaRPr lang="ko-KR" altLang="en-US"/>
          </a:p>
        </p:txBody>
      </p:sp>
    </p:spTree>
    <p:extLst>
      <p:ext uri="{BB962C8B-B14F-4D97-AF65-F5344CB8AC3E}">
        <p14:creationId xmlns:p14="http://schemas.microsoft.com/office/powerpoint/2010/main" val="28109939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날짜 개체 틀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5DE2D2-AFFA-46CF-8E82-59E2375E7566}" type="datetime1">
              <a:rPr lang="ko-KR" altLang="en-US" smtClean="0"/>
              <a:t>2015-03-17</a:t>
            </a:fld>
            <a:endParaRPr lang="ko-KR" altLang="en-US" dirty="0"/>
          </a:p>
        </p:txBody>
      </p:sp>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바닥글 개체 틀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A7E43A-DBDB-4F2F-AB16-4B612B1A2678}" type="slidenum">
              <a:rPr lang="ko-KR" altLang="en-US" smtClean="0"/>
              <a:t>‹#›</a:t>
            </a:fld>
            <a:endParaRPr lang="ko-KR" altLang="en-US"/>
          </a:p>
        </p:txBody>
      </p:sp>
      <p:pic>
        <p:nvPicPr>
          <p:cNvPr id="7" name="Picture 3" descr="D:\GraduateSchool\Lab\템플릿\basic_UI_file\basic\crimson2positive.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20873" y="376408"/>
            <a:ext cx="771100" cy="1036368"/>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p:cNvSpPr/>
          <p:nvPr userDrawn="1"/>
        </p:nvSpPr>
        <p:spPr>
          <a:xfrm>
            <a:off x="0" y="0"/>
            <a:ext cx="9144000" cy="161256"/>
          </a:xfrm>
          <a:prstGeom prst="rect">
            <a:avLst/>
          </a:prstGeom>
          <a:solidFill>
            <a:srgbClr val="7C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p>
        </p:txBody>
      </p:sp>
      <p:sp>
        <p:nvSpPr>
          <p:cNvPr id="11" name="날짜 개체 틀 1"/>
          <p:cNvSpPr txBox="1">
            <a:spLocks/>
          </p:cNvSpPr>
          <p:nvPr userDrawn="1"/>
        </p:nvSpPr>
        <p:spPr>
          <a:xfrm>
            <a:off x="457200" y="6356352"/>
            <a:ext cx="3628094" cy="365125"/>
          </a:xfrm>
          <a:prstGeom prst="rect">
            <a:avLst/>
          </a:prstGeom>
        </p:spPr>
        <p:txBody>
          <a:bodyPr vert="horz" lIns="68580" tIns="34290" rIns="68580" bIns="3429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900" dirty="0" smtClean="0"/>
              <a:t>Y.E. Shim, C.B. Shim</a:t>
            </a:r>
          </a:p>
        </p:txBody>
      </p:sp>
    </p:spTree>
    <p:extLst>
      <p:ext uri="{BB962C8B-B14F-4D97-AF65-F5344CB8AC3E}">
        <p14:creationId xmlns:p14="http://schemas.microsoft.com/office/powerpoint/2010/main" val="483895245"/>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ftr="0" dt="0"/>
  <p:txStyles>
    <p:titleStyle>
      <a:lvl1pPr algn="l" defTabSz="685800" rtl="0" eaLnBrk="1" latinLnBrk="1" hangingPunct="1">
        <a:spcBef>
          <a:spcPct val="0"/>
        </a:spcBef>
        <a:buNone/>
        <a:defRPr sz="3000" kern="1200" baseline="0">
          <a:solidFill>
            <a:srgbClr val="7C001A"/>
          </a:solidFill>
          <a:effectLst>
            <a:outerShdw blurRad="38100" dist="38100" dir="2700000" algn="tl">
              <a:srgbClr val="000000">
                <a:alpha val="43137"/>
              </a:srgbClr>
            </a:outerShdw>
          </a:effectLst>
          <a:latin typeface="Consolas" panose="020B0609020204030204" pitchFamily="49" charset="0"/>
          <a:ea typeface="HY견고딕" panose="02030600000101010101" pitchFamily="18" charset="-127"/>
          <a:cs typeface="Consolas" panose="020B0609020204030204" pitchFamily="49" charset="0"/>
        </a:defRPr>
      </a:lvl1pPr>
    </p:titleStyle>
    <p:bodyStyle>
      <a:lvl1pPr marL="257175" indent="-257175" algn="l" defTabSz="685800" rtl="0" eaLnBrk="1" latinLnBrk="1" hangingPunct="1">
        <a:lnSpc>
          <a:spcPct val="114000"/>
        </a:lnSpc>
        <a:spcBef>
          <a:spcPct val="20000"/>
        </a:spcBef>
        <a:buClr>
          <a:srgbClr val="7C001A"/>
        </a:buClr>
        <a:buFont typeface="Wingdings" panose="05000000000000000000" pitchFamily="2" charset="2"/>
        <a:buChar char="§"/>
        <a:defRPr sz="2100" b="1" kern="1200" baseline="0">
          <a:solidFill>
            <a:schemeClr val="tx1"/>
          </a:solidFill>
          <a:latin typeface="Arial" panose="020B0604020202020204" pitchFamily="34" charset="0"/>
          <a:ea typeface="HY견고딕" panose="02030600000101010101" pitchFamily="18" charset="-127"/>
          <a:cs typeface="Arial" panose="020B0604020202020204" pitchFamily="34" charset="0"/>
        </a:defRPr>
      </a:lvl1pPr>
      <a:lvl2pPr marL="557213" indent="-214313" algn="l" defTabSz="685800" rtl="0" eaLnBrk="1" latinLnBrk="1" hangingPunct="1">
        <a:lnSpc>
          <a:spcPct val="114000"/>
        </a:lnSpc>
        <a:spcBef>
          <a:spcPct val="20000"/>
        </a:spcBef>
        <a:buClr>
          <a:srgbClr val="5B5A5F"/>
        </a:buClr>
        <a:buFont typeface="Wingdings" panose="05000000000000000000" pitchFamily="2" charset="2"/>
        <a:buChar char="§"/>
        <a:defRPr sz="1800" kern="1200" baseline="0">
          <a:solidFill>
            <a:schemeClr val="tx1"/>
          </a:solidFill>
          <a:latin typeface="Arial" panose="020B0604020202020204" pitchFamily="34" charset="0"/>
          <a:ea typeface="YD윤고딕 530" panose="02020603020101020101" pitchFamily="18" charset="-127"/>
          <a:cs typeface="Arial" panose="020B0604020202020204" pitchFamily="34" charset="0"/>
        </a:defRPr>
      </a:lvl2pPr>
      <a:lvl3pPr marL="857250" indent="-171450" algn="l" defTabSz="685800" rtl="0" eaLnBrk="1" latinLnBrk="1" hangingPunct="1">
        <a:lnSpc>
          <a:spcPct val="114000"/>
        </a:lnSpc>
        <a:spcBef>
          <a:spcPct val="20000"/>
        </a:spcBef>
        <a:buFont typeface="Arial" pitchFamily="34" charset="0"/>
        <a:buChar char="•"/>
        <a:defRPr sz="1500" kern="1200" baseline="0">
          <a:solidFill>
            <a:schemeClr val="tx1"/>
          </a:solidFill>
          <a:latin typeface="Arial" panose="020B0604020202020204" pitchFamily="34" charset="0"/>
          <a:ea typeface="YD윤고딕 530" panose="02020603020101020101" pitchFamily="18" charset="-127"/>
          <a:cs typeface="Arial" panose="020B0604020202020204" pitchFamily="34" charset="0"/>
        </a:defRPr>
      </a:lvl3pPr>
      <a:lvl4pPr marL="1200150" indent="-171450" algn="l" defTabSz="685800" rtl="0" eaLnBrk="1" latinLnBrk="1" hangingPunct="1">
        <a:lnSpc>
          <a:spcPct val="114000"/>
        </a:lnSpc>
        <a:spcBef>
          <a:spcPct val="20000"/>
        </a:spcBef>
        <a:buFont typeface="Arial" pitchFamily="34" charset="0"/>
        <a:buChar char="–"/>
        <a:defRPr sz="1350" kern="1200" baseline="0">
          <a:solidFill>
            <a:schemeClr val="tx1"/>
          </a:solidFill>
          <a:latin typeface="Arial" panose="020B0604020202020204" pitchFamily="34" charset="0"/>
          <a:ea typeface="YD윤고딕 530" panose="02020603020101020101" pitchFamily="18" charset="-127"/>
          <a:cs typeface="Arial" panose="020B0604020202020204" pitchFamily="34" charset="0"/>
        </a:defRPr>
      </a:lvl4pPr>
      <a:lvl5pPr marL="1543050" indent="-171450" algn="l" defTabSz="685800" rtl="0" eaLnBrk="1" latinLnBrk="1" hangingPunct="1">
        <a:lnSpc>
          <a:spcPct val="114000"/>
        </a:lnSpc>
        <a:spcBef>
          <a:spcPct val="20000"/>
        </a:spcBef>
        <a:buFont typeface="Arial" pitchFamily="34" charset="0"/>
        <a:buChar char="»"/>
        <a:defRPr sz="1350" kern="1200" baseline="0">
          <a:solidFill>
            <a:schemeClr val="tx1"/>
          </a:solidFill>
          <a:latin typeface="Arial" panose="020B0604020202020204" pitchFamily="34" charset="0"/>
          <a:ea typeface="YD윤고딕 530" panose="02020603020101020101" pitchFamily="18" charset="-127"/>
          <a:cs typeface="Arial" panose="020B0604020202020204" pitchFamily="34" charset="0"/>
        </a:defRPr>
      </a:lvl5pPr>
      <a:lvl6pPr marL="18859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7.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7.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7.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7.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7.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7.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7.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7.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28.jpe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29.jpe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0.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1.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2.jpeg"/><Relationship Id="rId5" Type="http://schemas.openxmlformats.org/officeDocument/2006/relationships/notesSlide" Target="../notesSlides/notesSlide58.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3.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34.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35.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35.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36.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37.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37.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38.jpe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38.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39.jpe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39.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40.jpe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0.jpe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Transaction Management</a:t>
            </a:r>
            <a:endParaRPr lang="ko-KR" altLang="en-US" dirty="0"/>
          </a:p>
        </p:txBody>
      </p:sp>
      <p:sp>
        <p:nvSpPr>
          <p:cNvPr id="3" name="부제목 2"/>
          <p:cNvSpPr>
            <a:spLocks noGrp="1"/>
          </p:cNvSpPr>
          <p:nvPr>
            <p:ph type="subTitle" idx="1"/>
          </p:nvPr>
        </p:nvSpPr>
        <p:spPr/>
        <p:txBody>
          <a:bodyPr/>
          <a:lstStyle/>
          <a:p>
            <a:r>
              <a:rPr lang="en-US" altLang="ko-KR" dirty="0" smtClean="0"/>
              <a:t>Chapter 14</a:t>
            </a:r>
          </a:p>
        </p:txBody>
      </p:sp>
    </p:spTree>
    <p:extLst>
      <p:ext uri="{BB962C8B-B14F-4D97-AF65-F5344CB8AC3E}">
        <p14:creationId xmlns:p14="http://schemas.microsoft.com/office/powerpoint/2010/main" val="1835298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descr="fig_14_02.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b="74094"/>
          <a:stretch/>
        </p:blipFill>
        <p:spPr bwMode="auto">
          <a:xfrm>
            <a:off x="1205057" y="4074499"/>
            <a:ext cx="6733887" cy="96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lstStyle/>
          <a:p>
            <a:r>
              <a:rPr lang="en-US" altLang="ko-KR" dirty="0" smtClean="0"/>
              <a:t>Using Transactions in </a:t>
            </a:r>
            <a:r>
              <a:rPr lang="en-US" altLang="ko-KR" dirty="0" err="1" smtClean="0"/>
              <a:t>SimpleDB</a:t>
            </a:r>
            <a:endParaRPr lang="ko-KR" altLang="en-US" dirty="0"/>
          </a:p>
        </p:txBody>
      </p:sp>
      <p:sp>
        <p:nvSpPr>
          <p:cNvPr id="3" name="내용 개체 틀 2"/>
          <p:cNvSpPr>
            <a:spLocks noGrp="1"/>
          </p:cNvSpPr>
          <p:nvPr>
            <p:ph idx="1"/>
          </p:nvPr>
        </p:nvSpPr>
        <p:spPr>
          <a:xfrm>
            <a:off x="457199" y="1481851"/>
            <a:ext cx="8584164" cy="4525963"/>
          </a:xfrm>
        </p:spPr>
        <p:txBody>
          <a:bodyPr/>
          <a:lstStyle/>
          <a:p>
            <a:r>
              <a:rPr lang="en-US" altLang="ko-KR" dirty="0" smtClean="0"/>
              <a:t>The methods of </a:t>
            </a:r>
            <a:r>
              <a:rPr lang="en-US" altLang="ko-KR" i="1" dirty="0" smtClean="0"/>
              <a:t>Transaction</a:t>
            </a:r>
            <a:r>
              <a:rPr lang="en-US" altLang="ko-KR" dirty="0" smtClean="0"/>
              <a:t> fall into three categories.</a:t>
            </a:r>
          </a:p>
          <a:p>
            <a:pPr lvl="1"/>
            <a:r>
              <a:rPr lang="en-US" altLang="ko-KR" dirty="0" smtClean="0"/>
              <a:t>The transaction’s lifespan</a:t>
            </a:r>
          </a:p>
          <a:p>
            <a:pPr lvl="1"/>
            <a:r>
              <a:rPr lang="en-US" altLang="ko-KR" dirty="0" smtClean="0"/>
              <a:t>The methods to access a disk block</a:t>
            </a:r>
          </a:p>
          <a:p>
            <a:pPr lvl="1"/>
            <a:r>
              <a:rPr lang="en-US" altLang="ko-KR" dirty="0" smtClean="0"/>
              <a:t>Two methods related to the file manager.</a:t>
            </a:r>
          </a:p>
          <a:p>
            <a:endParaRPr lang="en-US" altLang="ko-KR" dirty="0"/>
          </a:p>
          <a:p>
            <a:r>
              <a:rPr lang="en-US" altLang="ko-KR" dirty="0" smtClean="0"/>
              <a:t>The </a:t>
            </a:r>
            <a:r>
              <a:rPr lang="en-US" altLang="ko-KR" dirty="0"/>
              <a:t>first category consists of methods related to the transaction’s lifespan.</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9</a:t>
            </a:fld>
            <a:endParaRPr lang="ko-KR" altLang="en-US"/>
          </a:p>
        </p:txBody>
      </p:sp>
      <p:sp>
        <p:nvSpPr>
          <p:cNvPr id="5" name="직사각형 4"/>
          <p:cNvSpPr/>
          <p:nvPr/>
        </p:nvSpPr>
        <p:spPr>
          <a:xfrm>
            <a:off x="1403131" y="4256690"/>
            <a:ext cx="2632841" cy="173420"/>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403131" y="4495800"/>
            <a:ext cx="2853559" cy="173420"/>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403130" y="4684239"/>
            <a:ext cx="2632841" cy="173420"/>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8049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descr="fig_14_02.jpg"/>
          <p:cNvPicPr>
            <a:picLocks noChangeAspect="1"/>
          </p:cNvPicPr>
          <p:nvPr>
            <p:custDataLst>
              <p:tags r:id="rId1"/>
            </p:custDataLst>
          </p:nvPr>
        </p:nvPicPr>
        <p:blipFill rotWithShape="1">
          <a:blip r:embed="rId5">
            <a:extLst>
              <a:ext uri="{28A0092B-C50C-407E-A947-70E740481C1C}">
                <a14:useLocalDpi xmlns:a14="http://schemas.microsoft.com/office/drawing/2010/main" val="0"/>
              </a:ext>
            </a:extLst>
          </a:blip>
          <a:srcRect t="26325" b="32975"/>
          <a:stretch/>
        </p:blipFill>
        <p:spPr bwMode="auto">
          <a:xfrm>
            <a:off x="1205057" y="2247901"/>
            <a:ext cx="6733886"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lstStyle/>
          <a:p>
            <a:r>
              <a:rPr lang="en-US" altLang="ko-KR" dirty="0" smtClean="0"/>
              <a:t>Using Transactions in </a:t>
            </a:r>
            <a:r>
              <a:rPr lang="en-US" altLang="ko-KR" dirty="0" err="1" smtClean="0"/>
              <a:t>SimpleDB</a:t>
            </a:r>
            <a:r>
              <a:rPr lang="en-US" altLang="ko-KR" dirty="0" smtClean="0"/>
              <a:t>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a:xfrm>
            <a:off x="457199" y="1481851"/>
            <a:ext cx="8584164" cy="4525963"/>
          </a:xfrm>
        </p:spPr>
        <p:txBody>
          <a:bodyPr/>
          <a:lstStyle/>
          <a:p>
            <a:r>
              <a:rPr lang="en-US" altLang="ko-KR" dirty="0"/>
              <a:t>The second category consists of methods to access a disk block</a:t>
            </a:r>
            <a:r>
              <a:rPr lang="en-US" altLang="ko-KR" dirty="0" smtClean="0"/>
              <a: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a:t>The third category consists of two methods related to the file manager.</a:t>
            </a:r>
          </a:p>
          <a:p>
            <a:endParaRPr lang="en-US" altLang="ko-KR"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10</a:t>
            </a:fld>
            <a:endParaRPr lang="ko-KR" altLang="en-US"/>
          </a:p>
        </p:txBody>
      </p:sp>
      <p:pic>
        <p:nvPicPr>
          <p:cNvPr id="9" name="Picture 1" descr="fig_14_02.jpg"/>
          <p:cNvPicPr>
            <a:picLocks noChangeAspect="1"/>
          </p:cNvPicPr>
          <p:nvPr>
            <p:custDataLst>
              <p:tags r:id="rId2"/>
            </p:custDataLst>
          </p:nvPr>
        </p:nvPicPr>
        <p:blipFill rotWithShape="1">
          <a:blip r:embed="rId5">
            <a:extLst>
              <a:ext uri="{28A0092B-C50C-407E-A947-70E740481C1C}">
                <a14:useLocalDpi xmlns:a14="http://schemas.microsoft.com/office/drawing/2010/main" val="0"/>
              </a:ext>
            </a:extLst>
          </a:blip>
          <a:srcRect t="67025"/>
          <a:stretch/>
        </p:blipFill>
        <p:spPr bwMode="auto">
          <a:xfrm>
            <a:off x="1205057" y="4889500"/>
            <a:ext cx="6733886" cy="122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p:cNvSpPr/>
          <p:nvPr/>
        </p:nvSpPr>
        <p:spPr>
          <a:xfrm>
            <a:off x="1403130" y="2301767"/>
            <a:ext cx="3484180" cy="472964"/>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1403131" y="2774731"/>
            <a:ext cx="5407572" cy="394138"/>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403131" y="3168869"/>
            <a:ext cx="6369269" cy="441434"/>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1403131" y="4952563"/>
            <a:ext cx="6369269" cy="391948"/>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7642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 descr="fig_14_03.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858640" y="2253148"/>
            <a:ext cx="4783969" cy="417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제목 1"/>
          <p:cNvSpPr>
            <a:spLocks noGrp="1"/>
          </p:cNvSpPr>
          <p:nvPr>
            <p:ph type="title"/>
          </p:nvPr>
        </p:nvSpPr>
        <p:spPr/>
        <p:txBody>
          <a:bodyPr/>
          <a:lstStyle/>
          <a:p>
            <a:r>
              <a:rPr lang="en-US" altLang="ko-KR" dirty="0" smtClean="0"/>
              <a:t>Using Transactions in </a:t>
            </a:r>
            <a:r>
              <a:rPr lang="en-US" altLang="ko-KR" dirty="0" err="1" smtClean="0"/>
              <a:t>SimpleDB</a:t>
            </a:r>
            <a:r>
              <a:rPr lang="en-US" altLang="ko-KR" dirty="0" smtClean="0"/>
              <a:t>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a:xfrm>
            <a:off x="457199" y="1481851"/>
            <a:ext cx="8584164" cy="4525963"/>
          </a:xfrm>
        </p:spPr>
        <p:txBody>
          <a:bodyPr/>
          <a:lstStyle/>
          <a:p>
            <a:r>
              <a:rPr lang="en-US" altLang="ko-KR" dirty="0" smtClean="0"/>
              <a:t>A simple use of the Transaction methods.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11</a:t>
            </a:fld>
            <a:endParaRPr lang="ko-KR" altLang="en-US"/>
          </a:p>
        </p:txBody>
      </p:sp>
      <p:sp>
        <p:nvSpPr>
          <p:cNvPr id="6" name="직사각형 5"/>
          <p:cNvSpPr/>
          <p:nvPr/>
        </p:nvSpPr>
        <p:spPr>
          <a:xfrm>
            <a:off x="2132812" y="3901649"/>
            <a:ext cx="4085560" cy="196510"/>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2132812" y="2980748"/>
            <a:ext cx="2536811" cy="178645"/>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093978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a:xfrm>
            <a:off x="457200" y="1481851"/>
            <a:ext cx="8229600" cy="4909618"/>
          </a:xfrm>
        </p:spPr>
        <p:txBody>
          <a:bodyPr/>
          <a:lstStyle/>
          <a:p>
            <a:r>
              <a:rPr lang="en-US" altLang="ko-KR" dirty="0" smtClean="0">
                <a:solidFill>
                  <a:schemeClr val="bg1">
                    <a:lumMod val="75000"/>
                  </a:schemeClr>
                </a:solidFill>
              </a:rPr>
              <a:t>Transactions</a:t>
            </a:r>
          </a:p>
          <a:p>
            <a:pPr lvl="2"/>
            <a:endParaRPr lang="en-US" altLang="ko-KR" dirty="0" smtClean="0">
              <a:solidFill>
                <a:schemeClr val="bg1">
                  <a:lumMod val="75000"/>
                </a:schemeClr>
              </a:solidFill>
            </a:endParaRPr>
          </a:p>
          <a:p>
            <a:r>
              <a:rPr lang="en-US" altLang="ko-KR" dirty="0" smtClean="0">
                <a:solidFill>
                  <a:schemeClr val="bg1">
                    <a:lumMod val="75000"/>
                  </a:schemeClr>
                </a:solidFill>
              </a:rPr>
              <a:t>Using Transactions in </a:t>
            </a:r>
            <a:r>
              <a:rPr lang="en-US" altLang="ko-KR" dirty="0" err="1" smtClean="0">
                <a:solidFill>
                  <a:schemeClr val="bg1">
                    <a:lumMod val="75000"/>
                  </a:schemeClr>
                </a:solidFill>
              </a:rPr>
              <a:t>SimpleDB</a:t>
            </a:r>
            <a:endParaRPr lang="en-US" altLang="ko-KR" dirty="0" smtClean="0">
              <a:solidFill>
                <a:schemeClr val="bg1">
                  <a:lumMod val="75000"/>
                </a:schemeClr>
              </a:solidFill>
            </a:endParaRPr>
          </a:p>
          <a:p>
            <a:pPr lvl="2"/>
            <a:endParaRPr lang="en-US" altLang="ko-KR" dirty="0" smtClean="0"/>
          </a:p>
          <a:p>
            <a:r>
              <a:rPr lang="en-US" altLang="ko-KR" dirty="0" smtClean="0"/>
              <a:t>Recovery Management</a:t>
            </a:r>
          </a:p>
          <a:p>
            <a:pPr lvl="2"/>
            <a:r>
              <a:rPr lang="en-US" altLang="ko-KR" dirty="0" smtClean="0"/>
              <a:t>Log Records, Rollback, Recovery, Undo-Only and Redo-Only Recovery</a:t>
            </a:r>
          </a:p>
          <a:p>
            <a:pPr lvl="2"/>
            <a:r>
              <a:rPr lang="en-US" altLang="ko-KR" dirty="0" smtClean="0"/>
              <a:t>Write-Ahead Logging</a:t>
            </a:r>
            <a:r>
              <a:rPr lang="en-US" altLang="ko-KR" dirty="0"/>
              <a:t>, </a:t>
            </a:r>
            <a:r>
              <a:rPr lang="en-US" altLang="ko-KR" dirty="0" smtClean="0"/>
              <a:t>Quiescent </a:t>
            </a:r>
            <a:r>
              <a:rPr lang="en-US" altLang="ko-KR" dirty="0" err="1"/>
              <a:t>Checkpointing</a:t>
            </a:r>
            <a:r>
              <a:rPr lang="en-US" altLang="ko-KR" dirty="0"/>
              <a:t>, </a:t>
            </a:r>
            <a:r>
              <a:rPr lang="en-US" altLang="ko-KR" dirty="0" err="1"/>
              <a:t>Nonquiescent</a:t>
            </a:r>
            <a:r>
              <a:rPr lang="en-US" altLang="ko-KR" dirty="0"/>
              <a:t> </a:t>
            </a:r>
            <a:r>
              <a:rPr lang="en-US" altLang="ko-KR" dirty="0" err="1" smtClean="0"/>
              <a:t>Checkpointing</a:t>
            </a:r>
            <a:r>
              <a:rPr lang="en-US" altLang="ko-KR" dirty="0" smtClean="0"/>
              <a:t>, </a:t>
            </a:r>
          </a:p>
          <a:p>
            <a:pPr lvl="2"/>
            <a:r>
              <a:rPr lang="en-US" altLang="ko-KR" dirty="0" smtClean="0"/>
              <a:t>Data Item </a:t>
            </a:r>
            <a:r>
              <a:rPr lang="en-US" altLang="ko-KR" dirty="0" err="1" smtClean="0"/>
              <a:t>Granulatiy</a:t>
            </a:r>
            <a:r>
              <a:rPr lang="en-US" altLang="ko-KR" dirty="0" smtClean="0"/>
              <a:t>, The </a:t>
            </a:r>
            <a:r>
              <a:rPr lang="en-US" altLang="ko-KR" dirty="0" err="1" smtClean="0"/>
              <a:t>SimpleDB</a:t>
            </a:r>
            <a:r>
              <a:rPr lang="en-US" altLang="ko-KR" dirty="0"/>
              <a:t> </a:t>
            </a:r>
            <a:r>
              <a:rPr lang="en-US" altLang="ko-KR" dirty="0" smtClean="0"/>
              <a:t>Recovery Manager</a:t>
            </a:r>
          </a:p>
          <a:p>
            <a:r>
              <a:rPr lang="en-US" altLang="ko-KR" dirty="0" smtClean="0">
                <a:solidFill>
                  <a:schemeClr val="bg1">
                    <a:lumMod val="75000"/>
                  </a:schemeClr>
                </a:solidFill>
              </a:rPr>
              <a:t>Concurrency Management</a:t>
            </a:r>
          </a:p>
          <a:p>
            <a:pPr lvl="2"/>
            <a:endParaRPr lang="en-US" altLang="ko-KR" dirty="0" smtClean="0">
              <a:solidFill>
                <a:schemeClr val="bg1">
                  <a:lumMod val="75000"/>
                </a:schemeClr>
              </a:solidFill>
            </a:endParaRPr>
          </a:p>
          <a:p>
            <a:r>
              <a:rPr lang="en-US" altLang="ko-KR" dirty="0" smtClean="0">
                <a:solidFill>
                  <a:schemeClr val="bg1">
                    <a:lumMod val="75000"/>
                  </a:schemeClr>
                </a:solidFill>
              </a:rPr>
              <a:t>Implementing </a:t>
            </a:r>
            <a:r>
              <a:rPr lang="en-US" altLang="ko-KR" dirty="0" err="1" smtClean="0">
                <a:solidFill>
                  <a:schemeClr val="bg1">
                    <a:lumMod val="75000"/>
                  </a:schemeClr>
                </a:solidFill>
              </a:rPr>
              <a:t>SimpleDB</a:t>
            </a:r>
            <a:r>
              <a:rPr lang="en-US" altLang="ko-KR" dirty="0" smtClean="0">
                <a:solidFill>
                  <a:schemeClr val="bg1">
                    <a:lumMod val="75000"/>
                  </a:schemeClr>
                </a:solidFill>
              </a:rPr>
              <a:t> Transactions</a:t>
            </a:r>
          </a:p>
          <a:p>
            <a:pPr lvl="2"/>
            <a:endParaRPr lang="en-US" altLang="ko-KR" dirty="0" smtClean="0">
              <a:solidFill>
                <a:schemeClr val="bg1">
                  <a:lumMod val="75000"/>
                </a:schemeClr>
              </a:solidFill>
            </a:endParaRPr>
          </a:p>
          <a:p>
            <a:pPr marL="0" indent="0">
              <a:buNone/>
            </a:pP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12</a:t>
            </a:fld>
            <a:endParaRPr lang="ko-KR" altLang="en-US"/>
          </a:p>
        </p:txBody>
      </p:sp>
    </p:spTree>
    <p:extLst>
      <p:ext uri="{BB962C8B-B14F-4D97-AF65-F5344CB8AC3E}">
        <p14:creationId xmlns:p14="http://schemas.microsoft.com/office/powerpoint/2010/main" val="1884349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Recovery management</a:t>
            </a:r>
            <a:endParaRPr lang="ko-KR" altLang="en-US" dirty="0"/>
          </a:p>
        </p:txBody>
      </p:sp>
      <p:sp>
        <p:nvSpPr>
          <p:cNvPr id="3" name="내용 개체 틀 2"/>
          <p:cNvSpPr>
            <a:spLocks noGrp="1"/>
          </p:cNvSpPr>
          <p:nvPr>
            <p:ph idx="1"/>
          </p:nvPr>
        </p:nvSpPr>
        <p:spPr/>
        <p:txBody>
          <a:bodyPr/>
          <a:lstStyle/>
          <a:p>
            <a:r>
              <a:rPr lang="en-US" altLang="ko-KR" dirty="0" smtClean="0"/>
              <a:t>The recovery manager has three functions</a:t>
            </a:r>
          </a:p>
          <a:p>
            <a:endParaRPr lang="en-US" altLang="ko-KR" dirty="0" smtClean="0"/>
          </a:p>
          <a:p>
            <a:pPr lvl="1"/>
            <a:r>
              <a:rPr lang="en-US" altLang="ko-KR" dirty="0" smtClean="0"/>
              <a:t>To write log records</a:t>
            </a:r>
          </a:p>
          <a:p>
            <a:pPr lvl="4"/>
            <a:endParaRPr lang="en-US" altLang="ko-KR" dirty="0" smtClean="0"/>
          </a:p>
          <a:p>
            <a:pPr lvl="1"/>
            <a:r>
              <a:rPr lang="en-US" altLang="ko-KR" dirty="0" smtClean="0"/>
              <a:t>To roll back a transaction</a:t>
            </a:r>
          </a:p>
          <a:p>
            <a:pPr lvl="4"/>
            <a:endParaRPr lang="en-US" altLang="ko-KR" dirty="0" smtClean="0"/>
          </a:p>
          <a:p>
            <a:pPr lvl="1"/>
            <a:r>
              <a:rPr lang="en-US" altLang="ko-KR" dirty="0" smtClean="0"/>
              <a:t>To recover the database after a system crash</a:t>
            </a:r>
          </a:p>
          <a:p>
            <a:pPr marL="342900" lvl="1" indent="0">
              <a:buNone/>
            </a:pP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13</a:t>
            </a:fld>
            <a:endParaRPr lang="ko-KR" altLang="en-US"/>
          </a:p>
        </p:txBody>
      </p:sp>
    </p:spTree>
    <p:extLst>
      <p:ext uri="{BB962C8B-B14F-4D97-AF65-F5344CB8AC3E}">
        <p14:creationId xmlns:p14="http://schemas.microsoft.com/office/powerpoint/2010/main" val="3558632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Log Records</a:t>
            </a:r>
            <a:endParaRPr lang="ko-KR" altLang="en-US" dirty="0"/>
          </a:p>
        </p:txBody>
      </p:sp>
      <p:sp>
        <p:nvSpPr>
          <p:cNvPr id="3" name="내용 개체 틀 2"/>
          <p:cNvSpPr>
            <a:spLocks noGrp="1"/>
          </p:cNvSpPr>
          <p:nvPr>
            <p:ph idx="1"/>
          </p:nvPr>
        </p:nvSpPr>
        <p:spPr/>
        <p:txBody>
          <a:bodyPr/>
          <a:lstStyle/>
          <a:p>
            <a:r>
              <a:rPr lang="en-US" altLang="ko-KR" dirty="0" smtClean="0"/>
              <a:t>Three activities can cause log records to be written:</a:t>
            </a:r>
          </a:p>
          <a:p>
            <a:pPr lvl="1"/>
            <a:r>
              <a:rPr lang="en-US" altLang="ko-KR" dirty="0" smtClean="0"/>
              <a:t>A start record is written when a transaction begins.</a:t>
            </a:r>
          </a:p>
          <a:p>
            <a:pPr lvl="1"/>
            <a:r>
              <a:rPr lang="en-US" altLang="ko-KR" dirty="0" smtClean="0"/>
              <a:t>A commit record or rollback record is written when a transaction completes.</a:t>
            </a:r>
          </a:p>
          <a:p>
            <a:pPr lvl="1"/>
            <a:r>
              <a:rPr lang="en-US" altLang="ko-KR" dirty="0" smtClean="0"/>
              <a:t>An update record is written when a transaction modifies a value.</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14</a:t>
            </a:fld>
            <a:endParaRPr lang="ko-KR" altLang="en-US"/>
          </a:p>
        </p:txBody>
      </p:sp>
      <p:pic>
        <p:nvPicPr>
          <p:cNvPr id="5" name="Picture 1" descr="fig_14_04.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749293" y="3396343"/>
            <a:ext cx="7645414" cy="174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227115" y="3800699"/>
            <a:ext cx="479839" cy="321357"/>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2766331" y="3807959"/>
            <a:ext cx="1505943" cy="321357"/>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728565" y="3800705"/>
            <a:ext cx="527823" cy="321357"/>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307980" y="3807965"/>
            <a:ext cx="396561" cy="321357"/>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5297254" y="3800711"/>
            <a:ext cx="580605" cy="321357"/>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5986669" y="3807971"/>
            <a:ext cx="638666" cy="321357"/>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6063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Rollback</a:t>
            </a:r>
            <a:endParaRPr lang="ko-KR" altLang="en-US" dirty="0"/>
          </a:p>
        </p:txBody>
      </p:sp>
      <p:sp>
        <p:nvSpPr>
          <p:cNvPr id="3" name="내용 개체 틀 2"/>
          <p:cNvSpPr>
            <a:spLocks noGrp="1"/>
          </p:cNvSpPr>
          <p:nvPr>
            <p:ph idx="1"/>
          </p:nvPr>
        </p:nvSpPr>
        <p:spPr/>
        <p:txBody>
          <a:bodyPr/>
          <a:lstStyle/>
          <a:p>
            <a:r>
              <a:rPr lang="en-US" altLang="ko-KR" dirty="0" smtClean="0"/>
              <a:t>The recovery manager rolls back a transaction by undoing its modifications.</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smtClean="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15</a:t>
            </a:fld>
            <a:endParaRPr lang="ko-KR" altLang="en-US"/>
          </a:p>
        </p:txBody>
      </p:sp>
      <p:pic>
        <p:nvPicPr>
          <p:cNvPr id="5" name="Picture 1" descr="fig_14_05.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11142" y="2336763"/>
            <a:ext cx="6121715" cy="2240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347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Recovery</a:t>
            </a:r>
            <a:endParaRPr lang="ko-KR" altLang="en-US" dirty="0"/>
          </a:p>
        </p:txBody>
      </p:sp>
      <p:sp>
        <p:nvSpPr>
          <p:cNvPr id="3" name="내용 개체 틀 2"/>
          <p:cNvSpPr>
            <a:spLocks noGrp="1"/>
          </p:cNvSpPr>
          <p:nvPr>
            <p:ph idx="1"/>
          </p:nvPr>
        </p:nvSpPr>
        <p:spPr/>
        <p:txBody>
          <a:bodyPr/>
          <a:lstStyle/>
          <a:p>
            <a:r>
              <a:rPr lang="en-US" altLang="ko-KR" dirty="0" smtClean="0"/>
              <a:t>Recovery is performed each time the database system starts up.</a:t>
            </a:r>
          </a:p>
          <a:p>
            <a:pPr lvl="1"/>
            <a:r>
              <a:rPr lang="en-US" altLang="ko-KR" dirty="0" smtClean="0"/>
              <a:t>It’s purpose is to restore the database to a </a:t>
            </a:r>
            <a:r>
              <a:rPr lang="en-US" altLang="ko-KR" b="1" dirty="0" smtClean="0"/>
              <a:t>reasonable state.</a:t>
            </a:r>
          </a:p>
          <a:p>
            <a:endParaRPr lang="en-US" altLang="ko-KR" dirty="0"/>
          </a:p>
          <a:p>
            <a:r>
              <a:rPr lang="en-US" altLang="ko-KR" dirty="0" smtClean="0"/>
              <a:t>Reasonable state</a:t>
            </a:r>
          </a:p>
          <a:p>
            <a:pPr lvl="1"/>
            <a:r>
              <a:rPr lang="en-US" altLang="ko-KR" dirty="0" smtClean="0"/>
              <a:t>All uncompleted transactions should be rolled back.</a:t>
            </a:r>
          </a:p>
          <a:p>
            <a:pPr lvl="1"/>
            <a:r>
              <a:rPr lang="en-US" altLang="ko-KR" dirty="0" smtClean="0"/>
              <a:t>All committed transactions should have their modifications written to disk.</a:t>
            </a:r>
          </a:p>
          <a:p>
            <a:endParaRPr lang="en-US" altLang="ko-KR" dirty="0"/>
          </a:p>
          <a:p>
            <a:r>
              <a:rPr lang="en-US" altLang="ko-KR" dirty="0" smtClean="0"/>
              <a:t>The modifications made by </a:t>
            </a:r>
          </a:p>
          <a:p>
            <a:pPr lvl="1"/>
            <a:r>
              <a:rPr lang="en-US" altLang="ko-KR" dirty="0" smtClean="0"/>
              <a:t>uncompleted transactions: undone</a:t>
            </a:r>
          </a:p>
          <a:p>
            <a:pPr lvl="1"/>
            <a:r>
              <a:rPr lang="en-US" altLang="ko-KR" dirty="0" smtClean="0"/>
              <a:t>committed transactions: redone</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16</a:t>
            </a:fld>
            <a:endParaRPr lang="ko-KR" altLang="en-US"/>
          </a:p>
        </p:txBody>
      </p:sp>
    </p:spTree>
    <p:extLst>
      <p:ext uri="{BB962C8B-B14F-4D97-AF65-F5344CB8AC3E}">
        <p14:creationId xmlns:p14="http://schemas.microsoft.com/office/powerpoint/2010/main" val="1559624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Recovery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dirty="0" smtClean="0"/>
              <a:t>The recovery manager must flush the commit log record to disk before it completes a commit operation.</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17</a:t>
            </a:fld>
            <a:endParaRPr lang="ko-KR" altLang="en-US"/>
          </a:p>
        </p:txBody>
      </p:sp>
      <p:pic>
        <p:nvPicPr>
          <p:cNvPr id="5" name="Picture 1" descr="fig_14_06.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789403" y="2483586"/>
            <a:ext cx="5565195" cy="368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3443973" y="2858655"/>
            <a:ext cx="2257031" cy="248439"/>
          </a:xfrm>
          <a:prstGeom prst="rect">
            <a:avLst/>
          </a:prstGeom>
          <a:noFill/>
          <a:ln w="254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3443484" y="4793202"/>
            <a:ext cx="2556100" cy="248439"/>
          </a:xfrm>
          <a:prstGeom prst="rect">
            <a:avLst/>
          </a:prstGeom>
          <a:noFill/>
          <a:ln w="254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4354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Undo-Only Recovery</a:t>
            </a:r>
            <a:endParaRPr lang="ko-KR" altLang="en-US" dirty="0"/>
          </a:p>
        </p:txBody>
      </p:sp>
      <p:sp>
        <p:nvSpPr>
          <p:cNvPr id="3" name="내용 개체 틀 2"/>
          <p:cNvSpPr>
            <a:spLocks noGrp="1"/>
          </p:cNvSpPr>
          <p:nvPr>
            <p:ph idx="1"/>
          </p:nvPr>
        </p:nvSpPr>
        <p:spPr>
          <a:xfrm>
            <a:off x="457200" y="1481851"/>
            <a:ext cx="8313576" cy="4525963"/>
          </a:xfrm>
        </p:spPr>
        <p:txBody>
          <a:bodyPr/>
          <a:lstStyle/>
          <a:p>
            <a:r>
              <a:rPr lang="en-US" altLang="ko-KR" dirty="0" smtClean="0"/>
              <a:t>The redo stage can be omitted.</a:t>
            </a:r>
          </a:p>
          <a:p>
            <a:pPr lvl="1"/>
            <a:r>
              <a:rPr lang="en-US" altLang="ko-KR" dirty="0" smtClean="0"/>
              <a:t>If the recovery manager is sure that all committed modifications have been written to disk.</a:t>
            </a:r>
          </a:p>
          <a:p>
            <a:pPr lvl="1"/>
            <a:endParaRPr lang="en-US" altLang="ko-KR" dirty="0"/>
          </a:p>
          <a:p>
            <a:r>
              <a:rPr lang="en-US" altLang="ko-KR" dirty="0" smtClean="0"/>
              <a:t>Undo-only recovery is faster.</a:t>
            </a:r>
          </a:p>
          <a:p>
            <a:pPr lvl="1"/>
            <a:r>
              <a:rPr lang="en-US" altLang="ko-KR" dirty="0" smtClean="0"/>
              <a:t>It requires only one pass through the log file, instead of two.</a:t>
            </a:r>
          </a:p>
          <a:p>
            <a:pPr lvl="1"/>
            <a:endParaRPr lang="en-US" altLang="ko-KR" dirty="0"/>
          </a:p>
          <a:p>
            <a:r>
              <a:rPr lang="en-US" altLang="ko-KR" dirty="0" smtClean="0"/>
              <a:t>The commit operation is much slower.</a:t>
            </a:r>
          </a:p>
          <a:p>
            <a:pPr lvl="1"/>
            <a:r>
              <a:rPr lang="en-US" altLang="ko-KR" dirty="0" smtClean="0"/>
              <a:t>It must flush the modified buffers.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18</a:t>
            </a:fld>
            <a:endParaRPr lang="ko-KR" altLang="en-US"/>
          </a:p>
        </p:txBody>
      </p:sp>
      <p:pic>
        <p:nvPicPr>
          <p:cNvPr id="5" name="Picture 1" descr="fig_14_07.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19080" y="4529553"/>
            <a:ext cx="6121715" cy="150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1192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Objects</a:t>
            </a:r>
            <a:endParaRPr lang="ko-KR" altLang="en-US" dirty="0"/>
          </a:p>
        </p:txBody>
      </p:sp>
      <p:sp>
        <p:nvSpPr>
          <p:cNvPr id="3" name="내용 개체 틀 2"/>
          <p:cNvSpPr>
            <a:spLocks noGrp="1"/>
          </p:cNvSpPr>
          <p:nvPr>
            <p:ph idx="1"/>
          </p:nvPr>
        </p:nvSpPr>
        <p:spPr/>
        <p:txBody>
          <a:bodyPr/>
          <a:lstStyle/>
          <a:p>
            <a:r>
              <a:rPr lang="en-US" altLang="ko-KR" dirty="0" smtClean="0"/>
              <a:t>The functionality </a:t>
            </a:r>
            <a:r>
              <a:rPr lang="en-US" altLang="ko-KR" dirty="0"/>
              <a:t>and </a:t>
            </a:r>
            <a:r>
              <a:rPr lang="en-US" altLang="ko-KR" dirty="0" smtClean="0"/>
              <a:t>the technique</a:t>
            </a:r>
          </a:p>
          <a:p>
            <a:pPr lvl="1"/>
            <a:endParaRPr lang="en-US" altLang="ko-KR" dirty="0" smtClean="0"/>
          </a:p>
          <a:p>
            <a:pPr lvl="1"/>
            <a:r>
              <a:rPr lang="en-US" altLang="ko-KR" b="1" i="1" dirty="0" smtClean="0"/>
              <a:t>The recovery manager</a:t>
            </a:r>
          </a:p>
          <a:p>
            <a:pPr lvl="4"/>
            <a:endParaRPr lang="en-US" altLang="ko-KR" b="1" i="1" dirty="0" smtClean="0"/>
          </a:p>
          <a:p>
            <a:pPr lvl="1"/>
            <a:r>
              <a:rPr lang="en-US" altLang="ko-KR" b="1" i="1" dirty="0" smtClean="0"/>
              <a:t>The concurrency manager</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a:t>
            </a:fld>
            <a:endParaRPr lang="ko-KR" altLang="en-US"/>
          </a:p>
        </p:txBody>
      </p:sp>
    </p:spTree>
    <p:extLst>
      <p:ext uri="{BB962C8B-B14F-4D97-AF65-F5344CB8AC3E}">
        <p14:creationId xmlns:p14="http://schemas.microsoft.com/office/powerpoint/2010/main" val="3139142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Redo-Only Recovery</a:t>
            </a:r>
            <a:endParaRPr lang="ko-KR" altLang="en-US" dirty="0"/>
          </a:p>
        </p:txBody>
      </p:sp>
      <p:sp>
        <p:nvSpPr>
          <p:cNvPr id="3" name="내용 개체 틀 2"/>
          <p:cNvSpPr>
            <a:spLocks noGrp="1"/>
          </p:cNvSpPr>
          <p:nvPr>
            <p:ph idx="1"/>
          </p:nvPr>
        </p:nvSpPr>
        <p:spPr>
          <a:xfrm>
            <a:off x="457200" y="1481851"/>
            <a:ext cx="8266922" cy="4525963"/>
          </a:xfrm>
        </p:spPr>
        <p:txBody>
          <a:bodyPr/>
          <a:lstStyle/>
          <a:p>
            <a:r>
              <a:rPr lang="en-US" altLang="ko-KR" dirty="0"/>
              <a:t>The </a:t>
            </a:r>
            <a:r>
              <a:rPr lang="en-US" altLang="ko-KR" dirty="0" smtClean="0"/>
              <a:t>undo </a:t>
            </a:r>
            <a:r>
              <a:rPr lang="en-US" altLang="ko-KR" dirty="0"/>
              <a:t>stage can be omitted.</a:t>
            </a:r>
          </a:p>
          <a:p>
            <a:pPr lvl="1"/>
            <a:r>
              <a:rPr lang="en-US" altLang="ko-KR" dirty="0"/>
              <a:t>If the recovery manager is sure that all </a:t>
            </a:r>
            <a:r>
              <a:rPr lang="en-US" altLang="ko-KR" dirty="0" smtClean="0"/>
              <a:t>uncommitted buffers have not been written to disk.</a:t>
            </a:r>
          </a:p>
          <a:p>
            <a:pPr lvl="1"/>
            <a:endParaRPr lang="en-US" altLang="ko-KR" dirty="0"/>
          </a:p>
          <a:p>
            <a:r>
              <a:rPr lang="en-US" altLang="ko-KR" dirty="0" smtClean="0"/>
              <a:t>Redo-only </a:t>
            </a:r>
            <a:r>
              <a:rPr lang="en-US" altLang="ko-KR" dirty="0"/>
              <a:t>recovery is </a:t>
            </a:r>
            <a:r>
              <a:rPr lang="en-US" altLang="ko-KR" dirty="0" smtClean="0"/>
              <a:t>faster than undo-redo recovery.</a:t>
            </a:r>
            <a:endParaRPr lang="en-US" altLang="ko-KR" dirty="0"/>
          </a:p>
          <a:p>
            <a:pPr lvl="1"/>
            <a:r>
              <a:rPr lang="en-US" altLang="ko-KR" dirty="0" smtClean="0"/>
              <a:t>The uncommitted transactions can be ignored.</a:t>
            </a:r>
          </a:p>
          <a:p>
            <a:pPr lvl="1"/>
            <a:r>
              <a:rPr lang="en-US" altLang="ko-KR" dirty="0" smtClean="0"/>
              <a:t>However, It requires that each transaction keep a buffer pinned for every block that it modifies.</a:t>
            </a:r>
            <a:endParaRPr lang="en-US" altLang="ko-KR"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19</a:t>
            </a:fld>
            <a:endParaRPr lang="ko-KR" altLang="en-US"/>
          </a:p>
        </p:txBody>
      </p:sp>
      <p:pic>
        <p:nvPicPr>
          <p:cNvPr id="6" name="Picture 1" descr="fig_14_08.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19080" y="4236980"/>
            <a:ext cx="6121715" cy="179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775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Write-Ahead Logging (WAL)</a:t>
            </a:r>
            <a:endParaRPr lang="ko-KR" altLang="en-US" dirty="0"/>
          </a:p>
        </p:txBody>
      </p:sp>
      <p:sp>
        <p:nvSpPr>
          <p:cNvPr id="3" name="내용 개체 틀 2"/>
          <p:cNvSpPr>
            <a:spLocks noGrp="1"/>
          </p:cNvSpPr>
          <p:nvPr>
            <p:ph idx="1"/>
          </p:nvPr>
        </p:nvSpPr>
        <p:spPr/>
        <p:txBody>
          <a:bodyPr/>
          <a:lstStyle/>
          <a:p>
            <a:r>
              <a:rPr lang="en-US" altLang="ko-KR" dirty="0" smtClean="0"/>
              <a:t>Assumption to justify the correctness of the undo stage:</a:t>
            </a:r>
          </a:p>
          <a:p>
            <a:pPr lvl="1"/>
            <a:r>
              <a:rPr lang="en-US" altLang="ko-KR" dirty="0" smtClean="0"/>
              <a:t>All update records for an uncompleted transaction will be in the log file.</a:t>
            </a:r>
          </a:p>
          <a:p>
            <a:endParaRPr lang="en-US" altLang="ko-KR" dirty="0" smtClean="0"/>
          </a:p>
          <a:p>
            <a:r>
              <a:rPr lang="en-US" altLang="ko-KR" dirty="0" smtClean="0"/>
              <a:t>If the server crashes, there are four possibilities:</a:t>
            </a:r>
          </a:p>
          <a:p>
            <a:pPr lvl="1"/>
            <a:r>
              <a:rPr lang="en-US" altLang="ko-KR" dirty="0" smtClean="0"/>
              <a:t>Both the page and the log record got written to disk.</a:t>
            </a:r>
          </a:p>
          <a:p>
            <a:pPr lvl="1"/>
            <a:r>
              <a:rPr lang="en-US" altLang="ko-KR" dirty="0" smtClean="0"/>
              <a:t>Only the page got written to disk.</a:t>
            </a:r>
          </a:p>
          <a:p>
            <a:pPr lvl="1"/>
            <a:r>
              <a:rPr lang="en-US" altLang="ko-KR" dirty="0" smtClean="0"/>
              <a:t>Only the log record got written to disk.</a:t>
            </a:r>
          </a:p>
          <a:p>
            <a:pPr lvl="1"/>
            <a:r>
              <a:rPr lang="en-US" altLang="ko-KR" dirty="0" smtClean="0"/>
              <a:t>Neither got written to disk.</a:t>
            </a:r>
          </a:p>
          <a:p>
            <a:endParaRPr lang="en-US" altLang="ko-KR" dirty="0"/>
          </a:p>
          <a:p>
            <a:r>
              <a:rPr lang="en-US" altLang="ko-KR" dirty="0" smtClean="0"/>
              <a:t>A modified buffer can be  written to disk only after all of its update log records have been written to disk.</a:t>
            </a:r>
          </a:p>
          <a:p>
            <a:endParaRPr lang="en-US" altLang="ko-KR" dirty="0" smtClean="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20</a:t>
            </a:fld>
            <a:endParaRPr lang="ko-KR" altLang="en-US"/>
          </a:p>
        </p:txBody>
      </p:sp>
      <p:sp>
        <p:nvSpPr>
          <p:cNvPr id="5" name="직사각형 4"/>
          <p:cNvSpPr/>
          <p:nvPr/>
        </p:nvSpPr>
        <p:spPr>
          <a:xfrm>
            <a:off x="1048627" y="3225658"/>
            <a:ext cx="2957316" cy="248439"/>
          </a:xfrm>
          <a:prstGeom prst="rect">
            <a:avLst/>
          </a:prstGeom>
          <a:noFill/>
          <a:ln w="254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1719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Quiescent </a:t>
            </a:r>
            <a:r>
              <a:rPr lang="en-US" altLang="ko-KR" dirty="0" err="1" smtClean="0"/>
              <a:t>Checkpointing</a:t>
            </a:r>
            <a:endParaRPr lang="ko-KR" altLang="en-US" dirty="0"/>
          </a:p>
        </p:txBody>
      </p:sp>
      <p:sp>
        <p:nvSpPr>
          <p:cNvPr id="3" name="내용 개체 틀 2"/>
          <p:cNvSpPr>
            <a:spLocks noGrp="1"/>
          </p:cNvSpPr>
          <p:nvPr>
            <p:ph idx="1"/>
          </p:nvPr>
        </p:nvSpPr>
        <p:spPr/>
        <p:txBody>
          <a:bodyPr/>
          <a:lstStyle/>
          <a:p>
            <a:r>
              <a:rPr lang="en-US" altLang="ko-KR" dirty="0" smtClean="0"/>
              <a:t>The recovery strategies have been devised for reading only a portion of the log.</a:t>
            </a:r>
          </a:p>
          <a:p>
            <a:endParaRPr lang="en-US" altLang="ko-KR" dirty="0" smtClean="0"/>
          </a:p>
          <a:p>
            <a:r>
              <a:rPr lang="en-US" altLang="ko-KR" dirty="0" smtClean="0"/>
              <a:t>The recovery algorithm can stop searching the log as soon as it knows:</a:t>
            </a:r>
          </a:p>
          <a:p>
            <a:pPr lvl="1"/>
            <a:r>
              <a:rPr lang="en-US" altLang="ko-KR" dirty="0" smtClean="0"/>
              <a:t>All earlier log records were written by completed transactions. (undo)</a:t>
            </a:r>
          </a:p>
          <a:p>
            <a:pPr lvl="1"/>
            <a:r>
              <a:rPr lang="en-US" altLang="ko-KR" dirty="0" smtClean="0"/>
              <a:t>The buffers for those transactions have been flushed to disk. (redo)</a:t>
            </a:r>
            <a:endParaRPr lang="en-US" altLang="ko-KR" dirty="0"/>
          </a:p>
          <a:p>
            <a:pPr lvl="1"/>
            <a:endParaRPr lang="en-US" altLang="ko-KR" dirty="0" smtClean="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21</a:t>
            </a:fld>
            <a:endParaRPr lang="ko-KR" altLang="en-US"/>
          </a:p>
        </p:txBody>
      </p:sp>
      <p:pic>
        <p:nvPicPr>
          <p:cNvPr id="5" name="Picture 1" descr="fig_14_09.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12994" y="3766869"/>
            <a:ext cx="6733887" cy="221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135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Quiescent </a:t>
            </a:r>
            <a:r>
              <a:rPr lang="en-US" altLang="ko-KR" dirty="0" err="1" smtClean="0"/>
              <a:t>Checkpointing</a:t>
            </a:r>
            <a:r>
              <a:rPr lang="en-US" altLang="ko-KR" dirty="0" smtClean="0"/>
              <a:t>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a:xfrm>
            <a:off x="457199" y="1481851"/>
            <a:ext cx="8574834" cy="4525963"/>
          </a:xfrm>
        </p:spPr>
        <p:txBody>
          <a:bodyPr/>
          <a:lstStyle/>
          <a:p>
            <a:r>
              <a:rPr lang="en-US" altLang="ko-KR" dirty="0" smtClean="0"/>
              <a:t>The recovery algorithm never needs to look at the log records prior to a quiescent checkpoint record.</a:t>
            </a:r>
          </a:p>
          <a:p>
            <a:endParaRPr lang="en-US" altLang="ko-KR" dirty="0"/>
          </a:p>
          <a:p>
            <a:r>
              <a:rPr lang="en-US" altLang="ko-KR" dirty="0" smtClean="0"/>
              <a:t>A good time to write a quiescent checkpoint record:</a:t>
            </a:r>
          </a:p>
          <a:p>
            <a:pPr lvl="1"/>
            <a:r>
              <a:rPr lang="en-US" altLang="ko-KR" dirty="0" smtClean="0"/>
              <a:t>After a recovery has completed.</a:t>
            </a:r>
          </a:p>
          <a:p>
            <a:pPr lvl="1"/>
            <a:r>
              <a:rPr lang="en-US" altLang="ko-KR" dirty="0" smtClean="0"/>
              <a:t>Before new transactions have begun.</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22</a:t>
            </a:fld>
            <a:endParaRPr lang="ko-KR" altLang="en-US" dirty="0"/>
          </a:p>
        </p:txBody>
      </p:sp>
      <p:pic>
        <p:nvPicPr>
          <p:cNvPr id="8" name="Picture 1" descr="fig_14_09.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12994" y="3665271"/>
            <a:ext cx="6733887" cy="221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366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Quiescent </a:t>
            </a:r>
            <a:r>
              <a:rPr lang="en-US" altLang="ko-KR" dirty="0" err="1" smtClean="0"/>
              <a:t>Checkpointing</a:t>
            </a:r>
            <a:r>
              <a:rPr lang="en-US" altLang="ko-KR" dirty="0" smtClean="0"/>
              <a:t>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a:xfrm>
            <a:off x="457199" y="1481851"/>
            <a:ext cx="8574834" cy="4525963"/>
          </a:xfrm>
        </p:spPr>
        <p:txBody>
          <a:bodyPr/>
          <a:lstStyle/>
          <a:p>
            <a:r>
              <a:rPr lang="en-US" altLang="ko-KR" dirty="0" smtClean="0"/>
              <a:t>The following log illustrates three things:</a:t>
            </a:r>
          </a:p>
          <a:p>
            <a:pPr lvl="1"/>
            <a:r>
              <a:rPr lang="en-US" altLang="ko-KR" dirty="0" smtClean="0"/>
              <a:t>No new transactions can start once the checkpoint process begins</a:t>
            </a:r>
          </a:p>
          <a:p>
            <a:pPr lvl="1"/>
            <a:r>
              <a:rPr lang="en-US" altLang="ko-KR" dirty="0" smtClean="0"/>
              <a:t>The checkpoint record was written as soon as the last transaction completed and the buffers were flushed.</a:t>
            </a:r>
          </a:p>
          <a:p>
            <a:pPr lvl="1"/>
            <a:r>
              <a:rPr lang="en-US" altLang="ko-KR" dirty="0" smtClean="0"/>
              <a:t>Other transactions may start as soon as the checkpoint record is written.</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23</a:t>
            </a:fld>
            <a:endParaRPr lang="ko-KR" altLang="en-US" dirty="0"/>
          </a:p>
        </p:txBody>
      </p:sp>
      <p:pic>
        <p:nvPicPr>
          <p:cNvPr id="7" name="Picture 1" descr="fig_14_10.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042366" y="3192956"/>
            <a:ext cx="5059268" cy="31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직선 연결선 5"/>
          <p:cNvCxnSpPr/>
          <p:nvPr/>
        </p:nvCxnSpPr>
        <p:spPr>
          <a:xfrm>
            <a:off x="1030514" y="2119085"/>
            <a:ext cx="5675086" cy="0"/>
          </a:xfrm>
          <a:prstGeom prst="line">
            <a:avLst/>
          </a:prstGeom>
          <a:ln w="19050">
            <a:solidFill>
              <a:srgbClr val="7C001A"/>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1030514" y="2460170"/>
            <a:ext cx="7895772" cy="0"/>
          </a:xfrm>
          <a:prstGeom prst="line">
            <a:avLst/>
          </a:prstGeom>
          <a:ln w="19050">
            <a:solidFill>
              <a:srgbClr val="7C001A"/>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016000" y="2735942"/>
            <a:ext cx="1277257" cy="0"/>
          </a:xfrm>
          <a:prstGeom prst="line">
            <a:avLst/>
          </a:prstGeom>
          <a:ln w="19050">
            <a:solidFill>
              <a:srgbClr val="7C001A"/>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293257" y="5238155"/>
            <a:ext cx="1088572" cy="248439"/>
          </a:xfrm>
          <a:prstGeom prst="rect">
            <a:avLst/>
          </a:prstGeom>
          <a:noFill/>
          <a:ln w="254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p:nvPr/>
        </p:nvCxnSpPr>
        <p:spPr>
          <a:xfrm>
            <a:off x="1015999" y="3018971"/>
            <a:ext cx="6197601" cy="0"/>
          </a:xfrm>
          <a:prstGeom prst="line">
            <a:avLst/>
          </a:prstGeom>
          <a:ln w="19050">
            <a:solidFill>
              <a:srgbClr val="7C001A"/>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2293257" y="5397158"/>
            <a:ext cx="899886" cy="248439"/>
          </a:xfrm>
          <a:prstGeom prst="rect">
            <a:avLst/>
          </a:prstGeom>
          <a:noFill/>
          <a:ln w="254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227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Nonquiescent</a:t>
            </a:r>
            <a:r>
              <a:rPr lang="en-US" altLang="ko-KR" dirty="0" smtClean="0"/>
              <a:t> </a:t>
            </a:r>
            <a:r>
              <a:rPr lang="en-US" altLang="ko-KR" dirty="0" err="1" smtClean="0"/>
              <a:t>Checkpointing</a:t>
            </a:r>
            <a:endParaRPr lang="ko-KR" altLang="en-US" dirty="0"/>
          </a:p>
        </p:txBody>
      </p:sp>
      <p:sp>
        <p:nvSpPr>
          <p:cNvPr id="3" name="내용 개체 틀 2"/>
          <p:cNvSpPr>
            <a:spLocks noGrp="1"/>
          </p:cNvSpPr>
          <p:nvPr>
            <p:ph idx="1"/>
          </p:nvPr>
        </p:nvSpPr>
        <p:spPr/>
        <p:txBody>
          <a:bodyPr/>
          <a:lstStyle/>
          <a:p>
            <a:r>
              <a:rPr lang="en-US" altLang="ko-KR" dirty="0" smtClean="0"/>
              <a:t>The database system is unavailable while the recovery manager waits for existing transactions to complete. (quiescent </a:t>
            </a:r>
            <a:r>
              <a:rPr lang="en-US" altLang="ko-KR" dirty="0" err="1" smtClean="0"/>
              <a:t>checkpointing</a:t>
            </a:r>
            <a:r>
              <a:rPr lang="en-US" altLang="ko-KR" dirty="0" smtClean="0"/>
              <a: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The recovery algorithm never needs to look at the log records prior to the start record of the earliest transaction listed in a </a:t>
            </a:r>
            <a:r>
              <a:rPr lang="en-US" altLang="ko-KR" dirty="0" err="1" smtClean="0"/>
              <a:t>nonquiescent</a:t>
            </a:r>
            <a:r>
              <a:rPr lang="en-US" altLang="ko-KR" dirty="0" smtClean="0"/>
              <a:t> checkpoint record.</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24</a:t>
            </a:fld>
            <a:endParaRPr lang="ko-KR" altLang="en-US"/>
          </a:p>
        </p:txBody>
      </p:sp>
      <p:pic>
        <p:nvPicPr>
          <p:cNvPr id="5" name="Picture 1" descr="fig_14_11.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11143" y="2490595"/>
            <a:ext cx="6121715" cy="198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652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Nonquiescent</a:t>
            </a:r>
            <a:r>
              <a:rPr lang="en-US" altLang="ko-KR" dirty="0" smtClean="0"/>
              <a:t> </a:t>
            </a:r>
            <a:r>
              <a:rPr lang="en-US" altLang="ko-KR" dirty="0" err="1" smtClean="0"/>
              <a:t>Checkpointing</a:t>
            </a:r>
            <a:r>
              <a:rPr lang="en-US" altLang="ko-KR" dirty="0" smtClean="0"/>
              <a:t>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dirty="0" smtClean="0"/>
              <a:t>Using </a:t>
            </a:r>
            <a:r>
              <a:rPr lang="en-US" altLang="ko-KR" dirty="0" err="1" smtClean="0"/>
              <a:t>nonquiescent</a:t>
            </a:r>
            <a:r>
              <a:rPr lang="en-US" altLang="ko-KR" dirty="0" smtClean="0"/>
              <a:t> </a:t>
            </a:r>
            <a:r>
              <a:rPr lang="en-US" altLang="ko-KR" dirty="0" err="1" smtClean="0"/>
              <a:t>checkpointing</a:t>
            </a:r>
            <a:r>
              <a:rPr lang="en-US" altLang="ko-KR" dirty="0" smtClean="0"/>
              <a:t>, consider the log of Fig. 14-10. </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25</a:t>
            </a:fld>
            <a:endParaRPr lang="ko-KR" altLang="en-US"/>
          </a:p>
        </p:txBody>
      </p:sp>
      <p:pic>
        <p:nvPicPr>
          <p:cNvPr id="6" name="Picture 1" descr="fig_14_12.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12993" y="2544160"/>
            <a:ext cx="6733888" cy="348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p:cNvSpPr/>
          <p:nvPr/>
        </p:nvSpPr>
        <p:spPr>
          <a:xfrm>
            <a:off x="1611085" y="4009277"/>
            <a:ext cx="1582057" cy="264455"/>
          </a:xfrm>
          <a:prstGeom prst="rect">
            <a:avLst/>
          </a:prstGeom>
          <a:noFill/>
          <a:ln w="254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1085" y="3131163"/>
            <a:ext cx="1146630" cy="264455"/>
          </a:xfrm>
          <a:prstGeom prst="rect">
            <a:avLst/>
          </a:prstGeom>
          <a:noFill/>
          <a:ln w="254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265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Data Item Granularity</a:t>
            </a:r>
            <a:endParaRPr lang="ko-KR" altLang="en-US" dirty="0"/>
          </a:p>
        </p:txBody>
      </p:sp>
      <p:sp>
        <p:nvSpPr>
          <p:cNvPr id="3" name="내용 개체 틀 2"/>
          <p:cNvSpPr>
            <a:spLocks noGrp="1"/>
          </p:cNvSpPr>
          <p:nvPr>
            <p:ph idx="1"/>
          </p:nvPr>
        </p:nvSpPr>
        <p:spPr>
          <a:xfrm>
            <a:off x="457200" y="1481851"/>
            <a:ext cx="8406882" cy="4525963"/>
          </a:xfrm>
        </p:spPr>
        <p:txBody>
          <a:bodyPr/>
          <a:lstStyle/>
          <a:p>
            <a:r>
              <a:rPr lang="en-US" altLang="ko-KR" dirty="0" smtClean="0"/>
              <a:t>A recovery data item is the unit of logging used by the recovery manager. The size of a data item is called its </a:t>
            </a:r>
            <a:r>
              <a:rPr lang="en-US" altLang="ko-KR" i="1" dirty="0" smtClean="0"/>
              <a:t>granularity</a:t>
            </a:r>
            <a:r>
              <a:rPr lang="en-US" altLang="ko-KR" dirty="0" smtClean="0"/>
              <a:t>.</a:t>
            </a:r>
          </a:p>
          <a:p>
            <a:endParaRPr lang="en-US" altLang="ko-KR" dirty="0" smtClean="0"/>
          </a:p>
          <a:p>
            <a:r>
              <a:rPr lang="en-US" altLang="ko-KR" dirty="0" smtClean="0"/>
              <a:t>Instead of using values as data items, the recovery manager could choose to use blocks or files.</a:t>
            </a:r>
            <a:endParaRPr lang="en-US" altLang="ko-KR" dirty="0"/>
          </a:p>
          <a:p>
            <a:pPr lvl="1"/>
            <a:endParaRPr lang="en-US" altLang="ko-KR" dirty="0" smtClean="0"/>
          </a:p>
          <a:p>
            <a:pPr lvl="1"/>
            <a:r>
              <a:rPr lang="en-US" altLang="ko-KR" dirty="0" smtClean="0"/>
              <a:t>Logging blocks</a:t>
            </a:r>
          </a:p>
          <a:p>
            <a:pPr lvl="2"/>
            <a:r>
              <a:rPr lang="en-US" altLang="ko-KR" dirty="0" smtClean="0"/>
              <a:t>Advantage: Fewer log records are needed if we user undo-only recovery.</a:t>
            </a:r>
          </a:p>
          <a:p>
            <a:pPr lvl="2"/>
            <a:r>
              <a:rPr lang="en-US" altLang="ko-KR" dirty="0" smtClean="0"/>
              <a:t>Disadvantage: The update log records are now very large</a:t>
            </a:r>
          </a:p>
          <a:p>
            <a:pPr lvl="1"/>
            <a:endParaRPr lang="en-US" altLang="ko-KR" dirty="0" smtClean="0"/>
          </a:p>
          <a:p>
            <a:pPr lvl="1"/>
            <a:r>
              <a:rPr lang="en-US" altLang="ko-KR" dirty="0" smtClean="0"/>
              <a:t>Logging files</a:t>
            </a:r>
          </a:p>
          <a:p>
            <a:pPr lvl="2"/>
            <a:r>
              <a:rPr lang="en-US" altLang="ko-KR" dirty="0" smtClean="0"/>
              <a:t>Advantage: A crude version of file-based logging is often used by non-databased applications.</a:t>
            </a:r>
          </a:p>
          <a:p>
            <a:pPr lvl="2"/>
            <a:r>
              <a:rPr lang="en-US" altLang="ko-KR" dirty="0" smtClean="0"/>
              <a:t>Disadvantage: Each transaction would have to make a copy of the entire file, no matter how many value changed.</a:t>
            </a:r>
          </a:p>
          <a:p>
            <a:pPr lvl="2"/>
            <a:endParaRPr lang="en-US" altLang="ko-KR" dirty="0" smtClean="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26</a:t>
            </a:fld>
            <a:endParaRPr lang="ko-KR" altLang="en-US"/>
          </a:p>
        </p:txBody>
      </p:sp>
    </p:spTree>
    <p:extLst>
      <p:ext uri="{BB962C8B-B14F-4D97-AF65-F5344CB8AC3E}">
        <p14:creationId xmlns:p14="http://schemas.microsoft.com/office/powerpoint/2010/main" val="52023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a:t>
            </a:r>
            <a:r>
              <a:rPr lang="en-US" altLang="ko-KR" dirty="0" err="1" smtClean="0"/>
              <a:t>SimpleDB</a:t>
            </a:r>
            <a:r>
              <a:rPr lang="en-US" altLang="ko-KR" dirty="0" smtClean="0"/>
              <a:t> Recovery Manager</a:t>
            </a:r>
            <a:endParaRPr lang="ko-KR" altLang="en-US" dirty="0"/>
          </a:p>
        </p:txBody>
      </p:sp>
      <p:sp>
        <p:nvSpPr>
          <p:cNvPr id="3" name="내용 개체 틀 2"/>
          <p:cNvSpPr>
            <a:spLocks noGrp="1"/>
          </p:cNvSpPr>
          <p:nvPr>
            <p:ph idx="1"/>
          </p:nvPr>
        </p:nvSpPr>
        <p:spPr>
          <a:xfrm>
            <a:off x="457200" y="1481850"/>
            <a:ext cx="8229600" cy="4956271"/>
          </a:xfrm>
        </p:spPr>
        <p:txBody>
          <a:bodyPr>
            <a:normAutofit/>
          </a:bodyPr>
          <a:lstStyle/>
          <a:p>
            <a:r>
              <a:rPr lang="en-US" altLang="ko-KR" dirty="0" smtClean="0"/>
              <a:t>Each transaction creates its own recovery manager.</a:t>
            </a:r>
          </a:p>
          <a:p>
            <a:endParaRPr lang="en-US" altLang="ko-KR" dirty="0" smtClean="0"/>
          </a:p>
          <a:p>
            <a:endParaRPr lang="en-US" altLang="ko-KR" dirty="0"/>
          </a:p>
          <a:p>
            <a:pPr marL="0" indent="0">
              <a:buNone/>
            </a:pPr>
            <a:endParaRPr lang="en-US" altLang="ko-KR" dirty="0"/>
          </a:p>
          <a:p>
            <a:endParaRPr lang="en-US" altLang="ko-KR" dirty="0" smtClean="0"/>
          </a:p>
          <a:p>
            <a:endParaRPr lang="en-US" altLang="ko-KR" dirty="0" smtClean="0"/>
          </a:p>
          <a:p>
            <a:endParaRPr lang="en-US" altLang="ko-KR" dirty="0" smtClean="0"/>
          </a:p>
          <a:p>
            <a:endParaRPr lang="en-US" altLang="ko-KR" dirty="0"/>
          </a:p>
          <a:p>
            <a:endParaRPr lang="en-US" altLang="ko-KR" dirty="0" smtClean="0"/>
          </a:p>
          <a:p>
            <a:r>
              <a:rPr lang="en-US" altLang="ko-KR" dirty="0" smtClean="0"/>
              <a:t>The </a:t>
            </a:r>
            <a:r>
              <a:rPr lang="en-US" altLang="ko-KR" dirty="0" err="1" smtClean="0"/>
              <a:t>SimpleDB</a:t>
            </a:r>
            <a:r>
              <a:rPr lang="en-US" altLang="ko-KR" dirty="0" smtClean="0"/>
              <a:t> recovery manager chooses to use undo-only recovery with value-granularity data items.</a:t>
            </a:r>
          </a:p>
          <a:p>
            <a:pPr lvl="1"/>
            <a:r>
              <a:rPr lang="en-US" altLang="ko-KR" dirty="0" smtClean="0"/>
              <a:t>Code to implement log records;</a:t>
            </a:r>
          </a:p>
          <a:p>
            <a:pPr lvl="1"/>
            <a:r>
              <a:rPr lang="en-US" altLang="ko-KR" dirty="0" smtClean="0"/>
              <a:t>Code to iterate through the log file;</a:t>
            </a:r>
          </a:p>
          <a:p>
            <a:pPr lvl="1"/>
            <a:r>
              <a:rPr lang="en-US" altLang="ko-KR" dirty="0" smtClean="0"/>
              <a:t>Code to implement the rollback and recovery algorithms.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27</a:t>
            </a:fld>
            <a:endParaRPr lang="ko-KR" altLang="en-US"/>
          </a:p>
        </p:txBody>
      </p:sp>
      <p:pic>
        <p:nvPicPr>
          <p:cNvPr id="5" name="Picture 1" descr="fig_14_13.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84393" y="2253601"/>
            <a:ext cx="6121715" cy="218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041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Log Records</a:t>
            </a:r>
            <a:endParaRPr lang="ko-KR" altLang="en-US" dirty="0"/>
          </a:p>
        </p:txBody>
      </p:sp>
      <p:sp>
        <p:nvSpPr>
          <p:cNvPr id="3" name="내용 개체 틀 2"/>
          <p:cNvSpPr>
            <a:spLocks noGrp="1"/>
          </p:cNvSpPr>
          <p:nvPr>
            <p:ph idx="1"/>
          </p:nvPr>
        </p:nvSpPr>
        <p:spPr/>
        <p:txBody>
          <a:bodyPr/>
          <a:lstStyle/>
          <a:p>
            <a:r>
              <a:rPr lang="en-US" altLang="ko-KR" dirty="0" err="1" smtClean="0"/>
              <a:t>SimpleDB</a:t>
            </a:r>
            <a:r>
              <a:rPr lang="en-US" altLang="ko-KR" dirty="0" smtClean="0"/>
              <a:t> implements a log record as an array of values.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28</a:t>
            </a:fld>
            <a:endParaRPr lang="ko-KR" altLang="en-US"/>
          </a:p>
        </p:txBody>
      </p:sp>
      <p:pic>
        <p:nvPicPr>
          <p:cNvPr id="5" name="Picture 1" descr="fig_14_14.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19079" y="2507982"/>
            <a:ext cx="6121715" cy="318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096814" y="2885089"/>
            <a:ext cx="4445876" cy="551793"/>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2096815" y="4012708"/>
            <a:ext cx="2222938" cy="874602"/>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3400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a:xfrm>
            <a:off x="457200" y="1481851"/>
            <a:ext cx="8229600" cy="4909618"/>
          </a:xfrm>
        </p:spPr>
        <p:txBody>
          <a:bodyPr/>
          <a:lstStyle/>
          <a:p>
            <a:r>
              <a:rPr lang="en-US" altLang="ko-KR" dirty="0" smtClean="0"/>
              <a:t>Transactions</a:t>
            </a:r>
          </a:p>
          <a:p>
            <a:pPr lvl="2"/>
            <a:endParaRPr lang="en-US" altLang="ko-KR" dirty="0" smtClean="0"/>
          </a:p>
          <a:p>
            <a:r>
              <a:rPr lang="en-US" altLang="ko-KR" dirty="0" smtClean="0"/>
              <a:t>Using Transactions in </a:t>
            </a:r>
            <a:r>
              <a:rPr lang="en-US" altLang="ko-KR" dirty="0" err="1" smtClean="0"/>
              <a:t>SimpleDB</a:t>
            </a:r>
            <a:endParaRPr lang="en-US" altLang="ko-KR" dirty="0" smtClean="0"/>
          </a:p>
          <a:p>
            <a:pPr lvl="2"/>
            <a:endParaRPr lang="en-US" altLang="ko-KR" dirty="0" smtClean="0"/>
          </a:p>
          <a:p>
            <a:r>
              <a:rPr lang="en-US" altLang="ko-KR" dirty="0" smtClean="0"/>
              <a:t>Recovery Management</a:t>
            </a:r>
          </a:p>
          <a:p>
            <a:pPr lvl="2"/>
            <a:endParaRPr lang="en-US" altLang="ko-KR" dirty="0" smtClean="0"/>
          </a:p>
          <a:p>
            <a:r>
              <a:rPr lang="en-US" altLang="ko-KR" dirty="0" smtClean="0"/>
              <a:t>Concurrency Management</a:t>
            </a:r>
          </a:p>
          <a:p>
            <a:pPr lvl="2"/>
            <a:endParaRPr lang="en-US" altLang="ko-KR" dirty="0" smtClean="0"/>
          </a:p>
          <a:p>
            <a:r>
              <a:rPr lang="en-US" altLang="ko-KR" dirty="0" smtClean="0"/>
              <a:t>Implementing </a:t>
            </a:r>
            <a:r>
              <a:rPr lang="en-US" altLang="ko-KR" dirty="0" err="1" smtClean="0"/>
              <a:t>SimpleDB</a:t>
            </a:r>
            <a:r>
              <a:rPr lang="en-US" altLang="ko-KR" dirty="0" smtClean="0"/>
              <a:t> Transactions</a:t>
            </a:r>
          </a:p>
          <a:p>
            <a:pPr lvl="2"/>
            <a:endParaRPr lang="en-US" altLang="ko-KR" dirty="0" smtClean="0"/>
          </a:p>
          <a:p>
            <a:pPr marL="0" indent="0">
              <a:buNone/>
            </a:pP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a:t>
            </a:fld>
            <a:endParaRPr lang="ko-KR" altLang="en-US"/>
          </a:p>
        </p:txBody>
      </p:sp>
    </p:spTree>
    <p:extLst>
      <p:ext uri="{BB962C8B-B14F-4D97-AF65-F5344CB8AC3E}">
        <p14:creationId xmlns:p14="http://schemas.microsoft.com/office/powerpoint/2010/main" val="621426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Log Records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dirty="0" smtClean="0"/>
              <a:t>The classes for the individual kinds of log record all have similar code;</a:t>
            </a:r>
          </a:p>
          <a:p>
            <a:pPr lvl="1"/>
            <a:r>
              <a:rPr lang="en-US" altLang="ko-KR" dirty="0" smtClean="0"/>
              <a:t>It should suffice to examine the code for one of the classes, say </a:t>
            </a:r>
            <a:r>
              <a:rPr lang="en-US" altLang="ko-KR" dirty="0" err="1" smtClean="0"/>
              <a:t>SetStringRecord</a:t>
            </a:r>
            <a:r>
              <a:rPr lang="en-US" altLang="ko-KR" dirty="0" smtClean="0"/>
              <a:t>.</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29</a:t>
            </a:fld>
            <a:endParaRPr lang="ko-KR" altLang="en-US"/>
          </a:p>
        </p:txBody>
      </p:sp>
      <p:pic>
        <p:nvPicPr>
          <p:cNvPr id="6" name="Picture 1" descr="fig_14_15a.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19080" y="2739475"/>
            <a:ext cx="6121715" cy="2997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p:cNvSpPr/>
          <p:nvPr/>
        </p:nvSpPr>
        <p:spPr>
          <a:xfrm>
            <a:off x="2065283" y="3878317"/>
            <a:ext cx="5092262" cy="1387365"/>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4063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Log Records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p:txBody>
          <a:bodyPr/>
          <a:lstStyle/>
          <a:p>
            <a:endParaRPr lang="en-US" altLang="ko-KR" dirty="0" smtClean="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30</a:t>
            </a:fld>
            <a:endParaRPr lang="ko-KR" altLang="en-US"/>
          </a:p>
        </p:txBody>
      </p:sp>
      <p:pic>
        <p:nvPicPr>
          <p:cNvPr id="7" name="Picture 1" descr="fig_14_15b.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260600" y="1080284"/>
            <a:ext cx="4627563"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719551" y="1080284"/>
            <a:ext cx="3365939" cy="1189950"/>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2719551" y="2427889"/>
            <a:ext cx="3965028" cy="804041"/>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2719551" y="3263460"/>
            <a:ext cx="1682969" cy="457201"/>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2719552" y="3857614"/>
            <a:ext cx="1982514" cy="525199"/>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695903" y="4430111"/>
            <a:ext cx="3389587" cy="961696"/>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708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Iterating through the Log</a:t>
            </a:r>
            <a:endParaRPr lang="ko-KR" altLang="en-US" dirty="0"/>
          </a:p>
        </p:txBody>
      </p:sp>
      <p:sp>
        <p:nvSpPr>
          <p:cNvPr id="3" name="내용 개체 틀 2"/>
          <p:cNvSpPr>
            <a:spLocks noGrp="1"/>
          </p:cNvSpPr>
          <p:nvPr>
            <p:ph idx="1"/>
          </p:nvPr>
        </p:nvSpPr>
        <p:spPr/>
        <p:txBody>
          <a:bodyPr/>
          <a:lstStyle/>
          <a:p>
            <a:r>
              <a:rPr lang="en-US" altLang="ko-KR" dirty="0" smtClean="0"/>
              <a:t>The class </a:t>
            </a:r>
            <a:r>
              <a:rPr lang="en-US" altLang="ko-KR" dirty="0" err="1" smtClean="0"/>
              <a:t>LogRecordIterator</a:t>
            </a:r>
            <a:r>
              <a:rPr lang="en-US" altLang="ko-KR" dirty="0" smtClean="0"/>
              <a:t> allows a client to iterate backwards through the log file, and record at a time.</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31</a:t>
            </a:fld>
            <a:endParaRPr lang="ko-KR" altLang="en-US"/>
          </a:p>
        </p:txBody>
      </p:sp>
      <p:pic>
        <p:nvPicPr>
          <p:cNvPr id="5" name="Picture 1" descr="fig_14_16.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611335" y="2290114"/>
            <a:ext cx="3921331" cy="419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979683" y="3389587"/>
            <a:ext cx="2758965" cy="2522482"/>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2979683" y="2837794"/>
            <a:ext cx="1781503" cy="441434"/>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7520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Rollback and Recover</a:t>
            </a:r>
            <a:endParaRPr lang="ko-KR" altLang="en-US" dirty="0"/>
          </a:p>
        </p:txBody>
      </p:sp>
      <p:sp>
        <p:nvSpPr>
          <p:cNvPr id="3" name="내용 개체 틀 2"/>
          <p:cNvSpPr>
            <a:spLocks noGrp="1"/>
          </p:cNvSpPr>
          <p:nvPr>
            <p:ph idx="1"/>
          </p:nvPr>
        </p:nvSpPr>
        <p:spPr>
          <a:xfrm>
            <a:off x="457199" y="1481851"/>
            <a:ext cx="8425543" cy="4525963"/>
          </a:xfrm>
        </p:spPr>
        <p:txBody>
          <a:bodyPr/>
          <a:lstStyle/>
          <a:p>
            <a:r>
              <a:rPr lang="en-US" altLang="ko-KR" dirty="0" smtClean="0"/>
              <a:t>The following code for each method implements the undo-only algorithm.</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32</a:t>
            </a:fld>
            <a:endParaRPr lang="ko-KR" altLang="en-US"/>
          </a:p>
        </p:txBody>
      </p:sp>
      <p:pic>
        <p:nvPicPr>
          <p:cNvPr id="5" name="Picture 1" descr="fig_14_17a.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101884" y="2162844"/>
            <a:ext cx="4949756" cy="417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459421" y="3720660"/>
            <a:ext cx="3499945" cy="977463"/>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2459421" y="4824248"/>
            <a:ext cx="3657600" cy="1119351"/>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5076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Rollback and Recover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a:xfrm>
            <a:off x="457199" y="1481851"/>
            <a:ext cx="8425543" cy="4525963"/>
          </a:xfrm>
        </p:spPr>
        <p:txBody>
          <a:bodyPr/>
          <a:lstStyle/>
          <a:p>
            <a:endParaRPr lang="en-US" altLang="ko-KR" dirty="0" smtClean="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33</a:t>
            </a:fld>
            <a:endParaRPr lang="ko-KR" altLang="en-US"/>
          </a:p>
        </p:txBody>
      </p:sp>
      <p:pic>
        <p:nvPicPr>
          <p:cNvPr id="6" name="Picture 1" descr="fig_14_17b.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887157" y="1342110"/>
            <a:ext cx="3387148" cy="504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p:cNvSpPr/>
          <p:nvPr/>
        </p:nvSpPr>
        <p:spPr>
          <a:xfrm>
            <a:off x="3105808" y="1310577"/>
            <a:ext cx="2443655" cy="786235"/>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3105808" y="2175641"/>
            <a:ext cx="3042744" cy="2758965"/>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3105808" y="4997670"/>
            <a:ext cx="3042744" cy="1277006"/>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8864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Rollback and Recover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a:xfrm>
            <a:off x="457199" y="1481851"/>
            <a:ext cx="8425543" cy="4525963"/>
          </a:xfrm>
        </p:spPr>
        <p:txBody>
          <a:bodyPr/>
          <a:lstStyle/>
          <a:p>
            <a:endParaRPr lang="en-US" altLang="ko-KR" dirty="0" smtClean="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34</a:t>
            </a:fld>
            <a:endParaRPr lang="ko-KR" altLang="en-US"/>
          </a:p>
        </p:txBody>
      </p:sp>
      <p:pic>
        <p:nvPicPr>
          <p:cNvPr id="7" name="Picture 1" descr="fig_14_17c.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797340" y="1895295"/>
            <a:ext cx="5565195" cy="380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175641" y="1895294"/>
            <a:ext cx="5060731" cy="2487519"/>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50498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a:xfrm>
            <a:off x="457200" y="1481851"/>
            <a:ext cx="8229600" cy="4909618"/>
          </a:xfrm>
        </p:spPr>
        <p:txBody>
          <a:bodyPr>
            <a:normAutofit/>
          </a:bodyPr>
          <a:lstStyle/>
          <a:p>
            <a:r>
              <a:rPr lang="en-US" altLang="ko-KR" dirty="0" smtClean="0">
                <a:solidFill>
                  <a:schemeClr val="bg1">
                    <a:lumMod val="75000"/>
                  </a:schemeClr>
                </a:solidFill>
              </a:rPr>
              <a:t>Transactions</a:t>
            </a:r>
          </a:p>
          <a:p>
            <a:pPr lvl="2"/>
            <a:endParaRPr lang="en-US" altLang="ko-KR" dirty="0" smtClean="0"/>
          </a:p>
          <a:p>
            <a:r>
              <a:rPr lang="en-US" altLang="ko-KR" dirty="0" smtClean="0">
                <a:solidFill>
                  <a:schemeClr val="bg1">
                    <a:lumMod val="75000"/>
                  </a:schemeClr>
                </a:solidFill>
              </a:rPr>
              <a:t>Using Transactions in </a:t>
            </a:r>
            <a:r>
              <a:rPr lang="en-US" altLang="ko-KR" dirty="0" err="1" smtClean="0">
                <a:solidFill>
                  <a:schemeClr val="bg1">
                    <a:lumMod val="75000"/>
                  </a:schemeClr>
                </a:solidFill>
              </a:rPr>
              <a:t>SimpleDB</a:t>
            </a:r>
            <a:endParaRPr lang="en-US" altLang="ko-KR" dirty="0" smtClean="0">
              <a:solidFill>
                <a:schemeClr val="bg1">
                  <a:lumMod val="75000"/>
                </a:schemeClr>
              </a:solidFill>
            </a:endParaRPr>
          </a:p>
          <a:p>
            <a:pPr lvl="2"/>
            <a:endParaRPr lang="en-US" altLang="ko-KR" dirty="0" smtClean="0">
              <a:solidFill>
                <a:schemeClr val="bg1">
                  <a:lumMod val="75000"/>
                </a:schemeClr>
              </a:solidFill>
            </a:endParaRPr>
          </a:p>
          <a:p>
            <a:r>
              <a:rPr lang="en-US" altLang="ko-KR" dirty="0" smtClean="0">
                <a:solidFill>
                  <a:schemeClr val="bg1">
                    <a:lumMod val="75000"/>
                  </a:schemeClr>
                </a:solidFill>
              </a:rPr>
              <a:t>Recovery Management</a:t>
            </a:r>
          </a:p>
          <a:p>
            <a:pPr lvl="2"/>
            <a:endParaRPr lang="en-US" altLang="ko-KR" dirty="0" smtClean="0">
              <a:solidFill>
                <a:schemeClr val="bg1">
                  <a:lumMod val="75000"/>
                </a:schemeClr>
              </a:solidFill>
            </a:endParaRPr>
          </a:p>
          <a:p>
            <a:r>
              <a:rPr lang="en-US" altLang="ko-KR" dirty="0" smtClean="0"/>
              <a:t>Concurrency Management</a:t>
            </a:r>
          </a:p>
          <a:p>
            <a:pPr lvl="1"/>
            <a:r>
              <a:rPr lang="en-US" altLang="ko-KR" sz="1200" dirty="0" smtClean="0"/>
              <a:t>Serializable Schedules, The Lock Table, The Lock Protocol, Dead Lock</a:t>
            </a:r>
          </a:p>
          <a:p>
            <a:pPr lvl="1"/>
            <a:r>
              <a:rPr lang="en-US" altLang="ko-KR" sz="1200" dirty="0" smtClean="0"/>
              <a:t>File-Level Conflicts and Phantoms, </a:t>
            </a:r>
            <a:r>
              <a:rPr lang="en-US" altLang="ko-KR" sz="1200" dirty="0" err="1" smtClean="0"/>
              <a:t>Multiversion</a:t>
            </a:r>
            <a:r>
              <a:rPr lang="en-US" altLang="ko-KR" sz="1200" dirty="0" smtClean="0"/>
              <a:t> Locking</a:t>
            </a:r>
          </a:p>
          <a:p>
            <a:pPr lvl="1"/>
            <a:r>
              <a:rPr lang="en-US" altLang="ko-KR" sz="1200" dirty="0" smtClean="0"/>
              <a:t>Transaction Isolation Levels, Data Item Granularity, The </a:t>
            </a:r>
            <a:r>
              <a:rPr lang="en-US" altLang="ko-KR" sz="1200" dirty="0" err="1" smtClean="0"/>
              <a:t>SimpleDB</a:t>
            </a:r>
            <a:r>
              <a:rPr lang="en-US" altLang="ko-KR" sz="1200" dirty="0" smtClean="0"/>
              <a:t> Concurrency Manager</a:t>
            </a:r>
            <a:endParaRPr lang="en-US" altLang="ko-KR" sz="1200" dirty="0" smtClean="0">
              <a:solidFill>
                <a:schemeClr val="bg1">
                  <a:lumMod val="75000"/>
                </a:schemeClr>
              </a:solidFill>
            </a:endParaRPr>
          </a:p>
          <a:p>
            <a:r>
              <a:rPr lang="en-US" altLang="ko-KR" dirty="0" smtClean="0">
                <a:solidFill>
                  <a:schemeClr val="bg1">
                    <a:lumMod val="75000"/>
                  </a:schemeClr>
                </a:solidFill>
              </a:rPr>
              <a:t>Implementing </a:t>
            </a:r>
            <a:r>
              <a:rPr lang="en-US" altLang="ko-KR" dirty="0" err="1" smtClean="0">
                <a:solidFill>
                  <a:schemeClr val="bg1">
                    <a:lumMod val="75000"/>
                  </a:schemeClr>
                </a:solidFill>
              </a:rPr>
              <a:t>SimpleDB</a:t>
            </a:r>
            <a:r>
              <a:rPr lang="en-US" altLang="ko-KR" dirty="0" smtClean="0">
                <a:solidFill>
                  <a:schemeClr val="bg1">
                    <a:lumMod val="75000"/>
                  </a:schemeClr>
                </a:solidFill>
              </a:rPr>
              <a:t> Transactions</a:t>
            </a:r>
          </a:p>
          <a:p>
            <a:pPr marL="685800" lvl="2" indent="0">
              <a:buNone/>
            </a:pPr>
            <a:endParaRPr lang="en-US" altLang="ko-KR" dirty="0" smtClean="0">
              <a:solidFill>
                <a:schemeClr val="bg1">
                  <a:lumMod val="75000"/>
                </a:schemeClr>
              </a:solidFill>
            </a:endParaRP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35</a:t>
            </a:fld>
            <a:endParaRPr lang="ko-KR" altLang="en-US"/>
          </a:p>
        </p:txBody>
      </p:sp>
    </p:spTree>
    <p:extLst>
      <p:ext uri="{BB962C8B-B14F-4D97-AF65-F5344CB8AC3E}">
        <p14:creationId xmlns:p14="http://schemas.microsoft.com/office/powerpoint/2010/main" val="1600605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Serializable Schedules</a:t>
            </a:r>
            <a:endParaRPr lang="ko-KR" altLang="en-US" dirty="0"/>
          </a:p>
        </p:txBody>
      </p:sp>
      <p:sp>
        <p:nvSpPr>
          <p:cNvPr id="3" name="내용 개체 틀 2"/>
          <p:cNvSpPr>
            <a:spLocks noGrp="1"/>
          </p:cNvSpPr>
          <p:nvPr>
            <p:ph idx="1"/>
          </p:nvPr>
        </p:nvSpPr>
        <p:spPr>
          <a:xfrm>
            <a:off x="457200" y="1481851"/>
            <a:ext cx="8229600" cy="4799679"/>
          </a:xfrm>
        </p:spPr>
        <p:txBody>
          <a:bodyPr>
            <a:normAutofit/>
          </a:bodyPr>
          <a:lstStyle/>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History: the sequence of database actions made by that transaction.</a:t>
            </a:r>
          </a:p>
          <a:p>
            <a:pPr lvl="1"/>
            <a:r>
              <a:rPr lang="en-US" altLang="ko-KR" dirty="0" smtClean="0"/>
              <a:t>Database action : The reading or writing of a disk block</a:t>
            </a:r>
          </a:p>
          <a:p>
            <a:r>
              <a:rPr lang="en-US" altLang="ko-KR" dirty="0" smtClean="0"/>
              <a:t>The actual sequence of operations will be an unpredictable interleaving of the histories of its transactions.</a:t>
            </a:r>
          </a:p>
          <a:p>
            <a:pPr lvl="1"/>
            <a:r>
              <a:rPr lang="en-US" altLang="ko-KR" dirty="0" smtClean="0"/>
              <a:t>Call that interleaving a </a:t>
            </a:r>
            <a:r>
              <a:rPr lang="en-US" altLang="ko-KR" b="1" i="1" dirty="0" smtClean="0"/>
              <a:t>schedule</a:t>
            </a:r>
          </a:p>
          <a:p>
            <a:endParaRPr lang="en-US" altLang="ko-KR" dirty="0" smtClean="0"/>
          </a:p>
          <a:p>
            <a:endParaRPr lang="en-US" altLang="ko-KR" dirty="0" smtClean="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36</a:t>
            </a:fld>
            <a:endParaRPr lang="ko-KR" altLang="en-US"/>
          </a:p>
        </p:txBody>
      </p:sp>
      <p:sp>
        <p:nvSpPr>
          <p:cNvPr id="11" name="TextBox 10"/>
          <p:cNvSpPr txBox="1"/>
          <p:nvPr/>
        </p:nvSpPr>
        <p:spPr>
          <a:xfrm>
            <a:off x="1245376" y="1810214"/>
            <a:ext cx="6628738" cy="738664"/>
          </a:xfrm>
          <a:prstGeom prst="rect">
            <a:avLst/>
          </a:prstGeom>
          <a:noFill/>
          <a:ln>
            <a:solidFill>
              <a:schemeClr val="tx1"/>
            </a:solidFill>
          </a:ln>
        </p:spPr>
        <p:txBody>
          <a:bodyPr wrap="none" rtlCol="0">
            <a:spAutoFit/>
          </a:bodyPr>
          <a:lstStyle/>
          <a:p>
            <a:r>
              <a:rPr lang="en-US" altLang="ko-KR" sz="1400" dirty="0" err="1">
                <a:latin typeface="Courier New" pitchFamily="49" charset="0"/>
                <a:cs typeface="Courier New" pitchFamily="49" charset="0"/>
              </a:rPr>
              <a:t>i</a:t>
            </a:r>
            <a:r>
              <a:rPr lang="en-US" altLang="ko-KR" sz="1400" dirty="0" err="1" smtClean="0">
                <a:latin typeface="Courier New" pitchFamily="49" charset="0"/>
                <a:cs typeface="Courier New" pitchFamily="49" charset="0"/>
              </a:rPr>
              <a:t>nt</a:t>
            </a:r>
            <a:r>
              <a:rPr lang="en-US" altLang="ko-KR" sz="1400" dirty="0" smtClean="0">
                <a:latin typeface="Courier New" pitchFamily="49" charset="0"/>
                <a:cs typeface="Courier New" pitchFamily="49" charset="0"/>
              </a:rPr>
              <a:t> </a:t>
            </a:r>
            <a:r>
              <a:rPr lang="en-US" altLang="ko-KR" sz="1400" dirty="0" err="1" smtClean="0">
                <a:latin typeface="Courier New" pitchFamily="49" charset="0"/>
                <a:cs typeface="Courier New" pitchFamily="49" charset="0"/>
              </a:rPr>
              <a:t>gy</a:t>
            </a:r>
            <a:r>
              <a:rPr lang="en-US" altLang="ko-KR" sz="1400" dirty="0" smtClean="0">
                <a:latin typeface="Courier New" pitchFamily="49" charset="0"/>
                <a:cs typeface="Courier New" pitchFamily="49" charset="0"/>
              </a:rPr>
              <a:t> = </a:t>
            </a:r>
            <a:r>
              <a:rPr lang="en-US" altLang="ko-KR" sz="1400" dirty="0" err="1" smtClean="0">
                <a:latin typeface="Courier New" pitchFamily="49" charset="0"/>
                <a:cs typeface="Courier New" pitchFamily="49" charset="0"/>
              </a:rPr>
              <a:t>tx.getInt</a:t>
            </a:r>
            <a:r>
              <a:rPr lang="en-US" altLang="ko-KR" sz="1400" dirty="0" smtClean="0">
                <a:latin typeface="Courier New" pitchFamily="49" charset="0"/>
                <a:cs typeface="Courier New" pitchFamily="49" charset="0"/>
              </a:rPr>
              <a:t>(new Block(“</a:t>
            </a:r>
            <a:r>
              <a:rPr lang="en-US" altLang="ko-KR" sz="1400" dirty="0" err="1" smtClean="0">
                <a:latin typeface="Courier New" pitchFamily="49" charset="0"/>
                <a:cs typeface="Courier New" pitchFamily="49" charset="0"/>
              </a:rPr>
              <a:t>student.tbl</a:t>
            </a:r>
            <a:r>
              <a:rPr lang="en-US" altLang="ko-KR" sz="1400" dirty="0" smtClean="0">
                <a:latin typeface="Courier New" pitchFamily="49" charset="0"/>
                <a:cs typeface="Courier New" pitchFamily="49" charset="0"/>
              </a:rPr>
              <a:t>”, 0, 38);</a:t>
            </a:r>
          </a:p>
          <a:p>
            <a:r>
              <a:rPr lang="en-US" altLang="ko-KR" sz="1400" dirty="0" smtClean="0">
                <a:latin typeface="Courier New" pitchFamily="49" charset="0"/>
                <a:cs typeface="Courier New" pitchFamily="49" charset="0"/>
              </a:rPr>
              <a:t>String </a:t>
            </a:r>
            <a:r>
              <a:rPr lang="en-US" altLang="ko-KR" sz="1400" dirty="0" err="1" smtClean="0">
                <a:latin typeface="Courier New" pitchFamily="49" charset="0"/>
                <a:cs typeface="Courier New" pitchFamily="49" charset="0"/>
              </a:rPr>
              <a:t>sname</a:t>
            </a:r>
            <a:r>
              <a:rPr lang="en-US" altLang="ko-KR" sz="1400" dirty="0" smtClean="0">
                <a:latin typeface="Courier New" pitchFamily="49" charset="0"/>
                <a:cs typeface="Courier New" pitchFamily="49" charset="0"/>
              </a:rPr>
              <a:t> = </a:t>
            </a:r>
            <a:r>
              <a:rPr lang="en-US" altLang="ko-KR" sz="1400" dirty="0" err="1" smtClean="0">
                <a:latin typeface="Courier New" pitchFamily="49" charset="0"/>
                <a:cs typeface="Courier New" pitchFamily="49" charset="0"/>
              </a:rPr>
              <a:t>tx.getString</a:t>
            </a:r>
            <a:r>
              <a:rPr lang="en-US" altLang="ko-KR" sz="1400" dirty="0" smtClean="0">
                <a:latin typeface="Courier New" pitchFamily="49" charset="0"/>
                <a:cs typeface="Courier New" pitchFamily="49" charset="0"/>
              </a:rPr>
              <a:t>(new Block(“</a:t>
            </a:r>
            <a:r>
              <a:rPr lang="en-US" altLang="ko-KR" sz="1400" dirty="0" err="1" smtClean="0">
                <a:latin typeface="Courier New" pitchFamily="49" charset="0"/>
                <a:cs typeface="Courier New" pitchFamily="49" charset="0"/>
              </a:rPr>
              <a:t>student.tbl</a:t>
            </a:r>
            <a:r>
              <a:rPr lang="en-US" altLang="ko-KR" sz="1400" dirty="0" smtClean="0">
                <a:latin typeface="Courier New" pitchFamily="49" charset="0"/>
                <a:cs typeface="Courier New" pitchFamily="49" charset="0"/>
              </a:rPr>
              <a:t>”, 0), 46)</a:t>
            </a:r>
          </a:p>
          <a:p>
            <a:r>
              <a:rPr lang="en-US" altLang="ko-KR" sz="1400" dirty="0" err="1" smtClean="0">
                <a:latin typeface="Courier New" pitchFamily="49" charset="0"/>
                <a:cs typeface="Courier New" pitchFamily="49" charset="0"/>
              </a:rPr>
              <a:t>tx.setInt</a:t>
            </a:r>
            <a:r>
              <a:rPr lang="en-US" altLang="ko-KR" sz="1400" dirty="0" smtClean="0">
                <a:latin typeface="Courier New" pitchFamily="49" charset="0"/>
                <a:cs typeface="Courier New" pitchFamily="49" charset="0"/>
              </a:rPr>
              <a:t>(new Block(“</a:t>
            </a:r>
            <a:r>
              <a:rPr lang="en-US" altLang="ko-KR" sz="1400" dirty="0" err="1" smtClean="0">
                <a:latin typeface="Courier New" pitchFamily="49" charset="0"/>
                <a:cs typeface="Courier New" pitchFamily="49" charset="0"/>
              </a:rPr>
              <a:t>student.tbl</a:t>
            </a:r>
            <a:r>
              <a:rPr lang="en-US" altLang="ko-KR" sz="1400" dirty="0" smtClean="0">
                <a:latin typeface="Courier New" pitchFamily="49" charset="0"/>
                <a:cs typeface="Courier New" pitchFamily="49" charset="0"/>
              </a:rPr>
              <a:t>”, 0), 38, gy+1);</a:t>
            </a:r>
            <a:endParaRPr lang="ko-KR" altLang="en-US" sz="1400" dirty="0">
              <a:latin typeface="Courier New" pitchFamily="49" charset="0"/>
              <a:cs typeface="Courier New" pitchFamily="49" charset="0"/>
            </a:endParaRPr>
          </a:p>
        </p:txBody>
      </p:sp>
      <p:sp>
        <p:nvSpPr>
          <p:cNvPr id="12" name="TextBox 11"/>
          <p:cNvSpPr txBox="1"/>
          <p:nvPr/>
        </p:nvSpPr>
        <p:spPr>
          <a:xfrm>
            <a:off x="3457542" y="2974880"/>
            <a:ext cx="2204406" cy="954107"/>
          </a:xfrm>
          <a:prstGeom prst="rect">
            <a:avLst/>
          </a:prstGeom>
          <a:noFill/>
          <a:ln>
            <a:solidFill>
              <a:schemeClr val="tx1"/>
            </a:solidFill>
          </a:ln>
        </p:spPr>
        <p:txBody>
          <a:bodyPr wrap="square" rtlCol="0">
            <a:spAutoFit/>
          </a:bodyPr>
          <a:lstStyle/>
          <a:p>
            <a:r>
              <a:rPr lang="en-US" altLang="ko-KR" sz="1400" dirty="0" err="1" smtClean="0">
                <a:latin typeface="Courier New" pitchFamily="49" charset="0"/>
                <a:cs typeface="Courier New" pitchFamily="49" charset="0"/>
              </a:rPr>
              <a:t>Tx</a:t>
            </a:r>
            <a:r>
              <a:rPr lang="en-US" altLang="ko-KR" sz="1400" dirty="0" smtClean="0">
                <a:latin typeface="Courier New" pitchFamily="49" charset="0"/>
                <a:cs typeface="Courier New" pitchFamily="49" charset="0"/>
              </a:rPr>
              <a:t>:</a:t>
            </a:r>
          </a:p>
          <a:p>
            <a:r>
              <a:rPr lang="en-US" altLang="ko-KR" sz="1400" dirty="0">
                <a:latin typeface="Courier New" pitchFamily="49" charset="0"/>
                <a:cs typeface="Courier New" pitchFamily="49" charset="0"/>
              </a:rPr>
              <a:t> </a:t>
            </a:r>
            <a:r>
              <a:rPr lang="en-US" altLang="ko-KR" sz="1400" dirty="0" smtClean="0">
                <a:latin typeface="Courier New" pitchFamily="49" charset="0"/>
                <a:cs typeface="Courier New" pitchFamily="49" charset="0"/>
              </a:rPr>
              <a:t>R(</a:t>
            </a:r>
            <a:r>
              <a:rPr lang="en-US" altLang="ko-KR" sz="1400" dirty="0" err="1" smtClean="0">
                <a:latin typeface="Courier New" pitchFamily="49" charset="0"/>
                <a:cs typeface="Courier New" pitchFamily="49" charset="0"/>
              </a:rPr>
              <a:t>student.tbl</a:t>
            </a:r>
            <a:r>
              <a:rPr lang="en-US" altLang="ko-KR" sz="1400" dirty="0" smtClean="0">
                <a:latin typeface="Courier New" pitchFamily="49" charset="0"/>
                <a:cs typeface="Courier New" pitchFamily="49" charset="0"/>
              </a:rPr>
              <a:t>, 0);</a:t>
            </a:r>
          </a:p>
          <a:p>
            <a:r>
              <a:rPr lang="en-US" altLang="ko-KR" sz="1400" dirty="0">
                <a:latin typeface="Courier New" pitchFamily="49" charset="0"/>
                <a:cs typeface="Courier New" pitchFamily="49" charset="0"/>
              </a:rPr>
              <a:t> </a:t>
            </a:r>
            <a:r>
              <a:rPr lang="en-US" altLang="ko-KR" sz="1400" dirty="0" smtClean="0">
                <a:latin typeface="Courier New" pitchFamily="49" charset="0"/>
                <a:cs typeface="Courier New" pitchFamily="49" charset="0"/>
              </a:rPr>
              <a:t>R(</a:t>
            </a:r>
            <a:r>
              <a:rPr lang="en-US" altLang="ko-KR" sz="1400" dirty="0" err="1" smtClean="0">
                <a:latin typeface="Courier New" pitchFamily="49" charset="0"/>
                <a:cs typeface="Courier New" pitchFamily="49" charset="0"/>
              </a:rPr>
              <a:t>student.tbl</a:t>
            </a:r>
            <a:r>
              <a:rPr lang="en-US" altLang="ko-KR" sz="1400" dirty="0" smtClean="0">
                <a:latin typeface="Courier New" pitchFamily="49" charset="0"/>
                <a:cs typeface="Courier New" pitchFamily="49" charset="0"/>
              </a:rPr>
              <a:t>, 0);</a:t>
            </a:r>
          </a:p>
          <a:p>
            <a:r>
              <a:rPr lang="en-US" altLang="ko-KR" sz="1400" dirty="0" smtClean="0">
                <a:latin typeface="Courier New" pitchFamily="49" charset="0"/>
                <a:cs typeface="Courier New" pitchFamily="49" charset="0"/>
              </a:rPr>
              <a:t> W(</a:t>
            </a:r>
            <a:r>
              <a:rPr lang="en-US" altLang="ko-KR" sz="1400" dirty="0" err="1" smtClean="0">
                <a:latin typeface="Courier New" pitchFamily="49" charset="0"/>
                <a:cs typeface="Courier New" pitchFamily="49" charset="0"/>
              </a:rPr>
              <a:t>student.tbl</a:t>
            </a:r>
            <a:r>
              <a:rPr lang="en-US" altLang="ko-KR" sz="1400" dirty="0" smtClean="0">
                <a:latin typeface="Courier New" pitchFamily="49" charset="0"/>
                <a:cs typeface="Courier New" pitchFamily="49" charset="0"/>
              </a:rPr>
              <a:t>, 0);</a:t>
            </a:r>
            <a:endParaRPr lang="ko-KR" altLang="en-US" sz="1400" dirty="0">
              <a:latin typeface="Courier New" pitchFamily="49" charset="0"/>
              <a:cs typeface="Courier New" pitchFamily="49" charset="0"/>
            </a:endParaRPr>
          </a:p>
        </p:txBody>
      </p:sp>
      <p:sp>
        <p:nvSpPr>
          <p:cNvPr id="13" name="아래쪽 화살표 12"/>
          <p:cNvSpPr/>
          <p:nvPr/>
        </p:nvSpPr>
        <p:spPr>
          <a:xfrm>
            <a:off x="4446603" y="2628548"/>
            <a:ext cx="226284" cy="269425"/>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874554" y="3974703"/>
            <a:ext cx="3470822" cy="338554"/>
          </a:xfrm>
          <a:prstGeom prst="rect">
            <a:avLst/>
          </a:prstGeom>
          <a:noFill/>
        </p:spPr>
        <p:txBody>
          <a:bodyPr wrap="none" rtlCol="0">
            <a:spAutoFit/>
          </a:bodyPr>
          <a:lstStyle/>
          <a:p>
            <a:r>
              <a:rPr lang="en-US" altLang="ko-KR" sz="1600" dirty="0" smtClean="0">
                <a:latin typeface="Arial" pitchFamily="34" charset="0"/>
                <a:cs typeface="Arial" pitchFamily="34" charset="0"/>
              </a:rPr>
              <a:t>The </a:t>
            </a:r>
            <a:r>
              <a:rPr lang="en-US" altLang="ko-KR" sz="1600" b="1" i="1" dirty="0" smtClean="0">
                <a:latin typeface="Arial" pitchFamily="34" charset="0"/>
                <a:cs typeface="Arial" pitchFamily="34" charset="0"/>
              </a:rPr>
              <a:t>history</a:t>
            </a:r>
            <a:r>
              <a:rPr lang="en-US" altLang="ko-KR" sz="1600" dirty="0" smtClean="0">
                <a:latin typeface="Arial" pitchFamily="34" charset="0"/>
                <a:cs typeface="Arial" pitchFamily="34" charset="0"/>
              </a:rPr>
              <a:t> of an above transaction</a:t>
            </a:r>
            <a:endParaRPr lang="ko-KR" altLang="en-US" sz="1600" dirty="0">
              <a:latin typeface="Arial" pitchFamily="34" charset="0"/>
              <a:cs typeface="Arial" pitchFamily="34" charset="0"/>
            </a:endParaRPr>
          </a:p>
        </p:txBody>
      </p:sp>
    </p:spTree>
    <p:extLst>
      <p:ext uri="{BB962C8B-B14F-4D97-AF65-F5344CB8AC3E}">
        <p14:creationId xmlns:p14="http://schemas.microsoft.com/office/powerpoint/2010/main" val="3740984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Serializable Schedules (</a:t>
            </a:r>
            <a:r>
              <a:rPr lang="en-US" altLang="ko-KR" dirty="0" err="1"/>
              <a:t>cont</a:t>
            </a:r>
            <a:r>
              <a:rPr lang="en-US" altLang="ko-KR" dirty="0"/>
              <a:t>’)</a:t>
            </a:r>
            <a:endParaRPr lang="ko-KR" altLang="en-US" dirty="0"/>
          </a:p>
        </p:txBody>
      </p:sp>
      <p:sp>
        <p:nvSpPr>
          <p:cNvPr id="3" name="내용 개체 틀 2"/>
          <p:cNvSpPr>
            <a:spLocks noGrp="1"/>
          </p:cNvSpPr>
          <p:nvPr>
            <p:ph idx="1"/>
          </p:nvPr>
        </p:nvSpPr>
        <p:spPr>
          <a:xfrm>
            <a:off x="457200" y="1481851"/>
            <a:ext cx="8229600" cy="4950480"/>
          </a:xfrm>
        </p:spPr>
        <p:txBody>
          <a:bodyPr>
            <a:normAutofit/>
          </a:bodyPr>
          <a:lstStyle/>
          <a:p>
            <a:r>
              <a:rPr lang="en-US" altLang="ko-KR" dirty="0"/>
              <a:t>Schedule</a:t>
            </a:r>
          </a:p>
          <a:p>
            <a:pPr lvl="1"/>
            <a:r>
              <a:rPr lang="en-US" altLang="ko-KR" dirty="0"/>
              <a:t>The interleaving of the histories of the transactions</a:t>
            </a:r>
          </a:p>
          <a:p>
            <a:r>
              <a:rPr lang="en-US" altLang="ko-KR" dirty="0"/>
              <a:t>Serial schedule</a:t>
            </a:r>
          </a:p>
          <a:p>
            <a:pPr lvl="1"/>
            <a:r>
              <a:rPr lang="en-US" altLang="ko-KR" dirty="0"/>
              <a:t>A schedule in which the histories are not interleaving</a:t>
            </a:r>
          </a:p>
          <a:p>
            <a:r>
              <a:rPr lang="en-US" altLang="ko-KR" dirty="0"/>
              <a:t>Example: Serial schedule</a:t>
            </a:r>
          </a:p>
          <a:p>
            <a:pPr lvl="1"/>
            <a:r>
              <a:rPr lang="en-US" altLang="ko-KR" dirty="0"/>
              <a:t>Different serial schedule of the same transaction can give different results.</a:t>
            </a:r>
          </a:p>
          <a:p>
            <a:pPr lvl="1"/>
            <a:endParaRPr lang="en-US" altLang="ko-KR" dirty="0"/>
          </a:p>
          <a:p>
            <a:pPr lvl="1"/>
            <a:endParaRPr lang="en-US" altLang="ko-KR" dirty="0"/>
          </a:p>
          <a:p>
            <a:pPr lvl="1"/>
            <a:endParaRPr lang="en-US" altLang="ko-KR" dirty="0"/>
          </a:p>
          <a:p>
            <a:pPr lvl="1"/>
            <a:endParaRPr lang="en-US" altLang="ko-KR" dirty="0"/>
          </a:p>
          <a:p>
            <a:endParaRPr lang="en-US" altLang="ko-KR" dirty="0"/>
          </a:p>
          <a:p>
            <a:r>
              <a:rPr lang="en-US" altLang="ko-KR" dirty="0"/>
              <a:t>The result of either serial schedule is correct</a:t>
            </a:r>
          </a:p>
          <a:p>
            <a:pPr lvl="1"/>
            <a:r>
              <a:rPr lang="en-US" altLang="ko-KR" dirty="0"/>
              <a:t>T1 executes before T2, or T2 executes before T1</a:t>
            </a:r>
          </a:p>
          <a:p>
            <a:pPr lvl="1"/>
            <a:r>
              <a:rPr lang="en-US" altLang="ko-KR" dirty="0"/>
              <a:t>There can be several correct results.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37</a:t>
            </a:fld>
            <a:endParaRPr lang="ko-KR" altLang="en-US"/>
          </a:p>
        </p:txBody>
      </p:sp>
      <mc:AlternateContent xmlns:mc="http://schemas.openxmlformats.org/markup-compatibility/2006" xmlns:a14="http://schemas.microsoft.com/office/drawing/2010/main">
        <mc:Choice Requires="a14">
          <p:sp>
            <p:nvSpPr>
              <p:cNvPr id="5" name="TextBox 4"/>
              <p:cNvSpPr txBox="1"/>
              <p:nvPr/>
            </p:nvSpPr>
            <p:spPr>
              <a:xfrm>
                <a:off x="3246783" y="3657599"/>
                <a:ext cx="2559483" cy="646331"/>
              </a:xfrm>
              <a:prstGeom prst="rect">
                <a:avLst/>
              </a:prstGeom>
              <a:noFill/>
            </p:spPr>
            <p:txBody>
              <a:bodyPr wrap="none" rtlCol="0">
                <a:spAutoFit/>
              </a:bodyPr>
              <a:lstStyle/>
              <a:p>
                <a:r>
                  <a:rPr lang="en-US" altLang="ko-KR" dirty="0" smtClean="0">
                    <a:latin typeface="Courier New" pitchFamily="49" charset="0"/>
                    <a:cs typeface="Courier New" pitchFamily="49" charset="0"/>
                  </a:rPr>
                  <a:t>T1 : W(</a:t>
                </a:r>
                <a14:m>
                  <m:oMath xmlns:m="http://schemas.openxmlformats.org/officeDocument/2006/math">
                    <m:sSub>
                      <m:sSubPr>
                        <m:ctrlPr>
                          <a:rPr lang="en-US" altLang="ko-KR" i="1" smtClean="0">
                            <a:latin typeface="Cambria Math"/>
                            <a:cs typeface="Courier New" pitchFamily="49" charset="0"/>
                          </a:rPr>
                        </m:ctrlPr>
                      </m:sSubPr>
                      <m:e>
                        <m:r>
                          <a:rPr lang="en-US" altLang="ko-KR" b="0" i="1" smtClean="0">
                            <a:latin typeface="Cambria Math"/>
                            <a:cs typeface="Courier New" pitchFamily="49" charset="0"/>
                          </a:rPr>
                          <m:t>𝑏</m:t>
                        </m:r>
                      </m:e>
                      <m:sub>
                        <m:r>
                          <a:rPr lang="en-US" altLang="ko-KR" b="0" i="1" smtClean="0">
                            <a:latin typeface="Cambria Math"/>
                            <a:cs typeface="Courier New" pitchFamily="49" charset="0"/>
                          </a:rPr>
                          <m:t>1</m:t>
                        </m:r>
                      </m:sub>
                    </m:sSub>
                  </m:oMath>
                </a14:m>
                <a:r>
                  <a:rPr lang="en-US" altLang="ko-KR" dirty="0" smtClean="0">
                    <a:latin typeface="Courier New" pitchFamily="49" charset="0"/>
                    <a:cs typeface="Courier New" pitchFamily="49" charset="0"/>
                  </a:rPr>
                  <a:t>); W</a:t>
                </a:r>
                <a:r>
                  <a:rPr lang="en-US" altLang="ko-KR" dirty="0">
                    <a:latin typeface="Courier New" pitchFamily="49" charset="0"/>
                    <a:cs typeface="Courier New" pitchFamily="49" charset="0"/>
                  </a:rPr>
                  <a:t>(</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b="0" i="1" smtClean="0">
                            <a:latin typeface="Cambria Math"/>
                            <a:cs typeface="Courier New" pitchFamily="49" charset="0"/>
                          </a:rPr>
                          <m:t>2</m:t>
                        </m:r>
                      </m:sub>
                    </m:sSub>
                  </m:oMath>
                </a14:m>
                <a:r>
                  <a:rPr lang="en-US" altLang="ko-KR" dirty="0" smtClean="0">
                    <a:latin typeface="Courier New" pitchFamily="49" charset="0"/>
                    <a:cs typeface="Courier New" pitchFamily="49" charset="0"/>
                  </a:rPr>
                  <a:t>);</a:t>
                </a:r>
              </a:p>
              <a:p>
                <a:r>
                  <a:rPr lang="en-US" altLang="ko-KR" dirty="0" smtClean="0">
                    <a:latin typeface="Courier New" pitchFamily="49" charset="0"/>
                    <a:cs typeface="Courier New" pitchFamily="49" charset="0"/>
                  </a:rPr>
                  <a:t>T2 </a:t>
                </a:r>
                <a:r>
                  <a:rPr lang="en-US" altLang="ko-KR" dirty="0">
                    <a:latin typeface="Courier New" pitchFamily="49" charset="0"/>
                    <a:cs typeface="Courier New" pitchFamily="49" charset="0"/>
                  </a:rPr>
                  <a:t>: W(</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i="1">
                            <a:latin typeface="Cambria Math"/>
                            <a:cs typeface="Courier New" pitchFamily="49" charset="0"/>
                          </a:rPr>
                          <m:t>1</m:t>
                        </m:r>
                      </m:sub>
                    </m:sSub>
                  </m:oMath>
                </a14:m>
                <a:r>
                  <a:rPr lang="en-US" altLang="ko-KR" dirty="0">
                    <a:latin typeface="Courier New" pitchFamily="49" charset="0"/>
                    <a:cs typeface="Courier New" pitchFamily="49" charset="0"/>
                  </a:rPr>
                  <a:t>); W(</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i="1">
                            <a:latin typeface="Cambria Math"/>
                            <a:cs typeface="Courier New" pitchFamily="49" charset="0"/>
                          </a:rPr>
                          <m:t>2</m:t>
                        </m:r>
                      </m:sub>
                    </m:sSub>
                  </m:oMath>
                </a14:m>
                <a:r>
                  <a:rPr lang="en-US" altLang="ko-KR" dirty="0">
                    <a:latin typeface="Courier New" pitchFamily="49" charset="0"/>
                    <a:cs typeface="Courier New" pitchFamily="49" charset="0"/>
                  </a:rPr>
                  <a:t>);</a:t>
                </a:r>
                <a:endParaRPr lang="ko-KR" altLang="en-US" dirty="0">
                  <a:latin typeface="Courier New" pitchFamily="49" charset="0"/>
                  <a:cs typeface="Courier New" pitchFamily="49"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46783" y="3657599"/>
                <a:ext cx="2559483" cy="646331"/>
              </a:xfrm>
              <a:prstGeom prst="rect">
                <a:avLst/>
              </a:prstGeom>
              <a:blipFill rotWithShape="1">
                <a:blip r:embed="rId3"/>
                <a:stretch>
                  <a:fillRect l="-2148" t="-3774" r="-6921" b="-15094"/>
                </a:stretch>
              </a:blipFill>
            </p:spPr>
            <p:txBody>
              <a:bodyPr/>
              <a:lstStyle/>
              <a:p>
                <a:r>
                  <a:rPr lang="ko-KR" altLang="en-US">
                    <a:noFill/>
                  </a:rPr>
                  <a:t> </a:t>
                </a:r>
              </a:p>
            </p:txBody>
          </p:sp>
        </mc:Fallback>
      </mc:AlternateContent>
      <p:sp>
        <p:nvSpPr>
          <p:cNvPr id="6" name="TextBox 5"/>
          <p:cNvSpPr txBox="1"/>
          <p:nvPr/>
        </p:nvSpPr>
        <p:spPr>
          <a:xfrm>
            <a:off x="1700526" y="4403920"/>
            <a:ext cx="5651996" cy="323165"/>
          </a:xfrm>
          <a:prstGeom prst="rect">
            <a:avLst/>
          </a:prstGeom>
          <a:noFill/>
        </p:spPr>
        <p:txBody>
          <a:bodyPr wrap="none" rtlCol="0">
            <a:spAutoFit/>
          </a:bodyPr>
          <a:lstStyle/>
          <a:p>
            <a:r>
              <a:rPr lang="en-US" altLang="ko-KR" sz="1500" dirty="0" smtClean="0">
                <a:latin typeface="Arial" pitchFamily="34" charset="0"/>
                <a:cs typeface="Arial" pitchFamily="34" charset="0"/>
              </a:rPr>
              <a:t>Assume that T1 might write an “X”, whereas T2 might write a “Y”</a:t>
            </a:r>
          </a:p>
        </p:txBody>
      </p:sp>
    </p:spTree>
    <p:extLst>
      <p:ext uri="{BB962C8B-B14F-4D97-AF65-F5344CB8AC3E}">
        <p14:creationId xmlns:p14="http://schemas.microsoft.com/office/powerpoint/2010/main" val="4173981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Serializable </a:t>
            </a:r>
            <a:r>
              <a:rPr lang="en-US" altLang="ko-KR" dirty="0" smtClean="0"/>
              <a:t>Schedules (</a:t>
            </a:r>
            <a:r>
              <a:rPr lang="en-US" altLang="ko-KR" dirty="0" err="1" smtClean="0"/>
              <a:t>cont</a:t>
            </a:r>
            <a:r>
              <a:rPr lang="en-US" altLang="ko-KR" dirty="0" smtClean="0"/>
              <a:t>’)</a:t>
            </a:r>
            <a:endParaRPr lang="ko-KR" altLang="en-US" dirty="0"/>
          </a:p>
        </p:txBody>
      </p:sp>
      <p:sp>
        <p:nvSpPr>
          <p:cNvPr id="3" name="내용 개체 틀 2"/>
          <p:cNvSpPr>
            <a:spLocks noGrp="1"/>
          </p:cNvSpPr>
          <p:nvPr>
            <p:ph idx="1"/>
          </p:nvPr>
        </p:nvSpPr>
        <p:spPr/>
        <p:txBody>
          <a:bodyPr/>
          <a:lstStyle/>
          <a:p>
            <a:r>
              <a:rPr lang="en-US" altLang="ko-KR" dirty="0"/>
              <a:t>Serializable schedule</a:t>
            </a:r>
          </a:p>
          <a:p>
            <a:pPr lvl="1"/>
            <a:r>
              <a:rPr lang="en-US" altLang="ko-KR" dirty="0"/>
              <a:t>A schedule that produces the same result as some serial schedule</a:t>
            </a:r>
          </a:p>
          <a:p>
            <a:r>
              <a:rPr lang="en-US" altLang="ko-KR" dirty="0"/>
              <a:t>Example : Serializable schedule</a:t>
            </a:r>
          </a:p>
          <a:p>
            <a:pPr lvl="1"/>
            <a:r>
              <a:rPr lang="en-US" altLang="ko-KR" dirty="0"/>
              <a:t>Consider the following non-serial schedule of the prior example transactions:</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r>
              <a:rPr lang="en-US" altLang="ko-KR" dirty="0"/>
              <a:t>A schedule is correct if and only if it is serializable.</a:t>
            </a:r>
          </a:p>
          <a:p>
            <a:pPr lvl="1"/>
            <a:r>
              <a:rPr lang="en-US" altLang="ko-KR" dirty="0"/>
              <a:t>Each transaction must have the ACID property of </a:t>
            </a:r>
            <a:r>
              <a:rPr lang="en-US" altLang="ko-KR" i="1" dirty="0"/>
              <a:t>isolation.</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38</a:t>
            </a:fld>
            <a:endParaRPr lang="ko-KR" altLang="en-US"/>
          </a:p>
        </p:txBody>
      </p:sp>
      <mc:AlternateContent xmlns:mc="http://schemas.openxmlformats.org/markup-compatibility/2006" xmlns:a14="http://schemas.microsoft.com/office/drawing/2010/main">
        <mc:Choice Requires="a14">
          <p:sp>
            <p:nvSpPr>
              <p:cNvPr id="5" name="TextBox 4"/>
              <p:cNvSpPr txBox="1"/>
              <p:nvPr/>
            </p:nvSpPr>
            <p:spPr>
              <a:xfrm>
                <a:off x="2241775" y="2931755"/>
                <a:ext cx="4245008" cy="369332"/>
              </a:xfrm>
              <a:prstGeom prst="rect">
                <a:avLst/>
              </a:prstGeom>
              <a:noFill/>
            </p:spPr>
            <p:txBody>
              <a:bodyPr wrap="none" rtlCol="0">
                <a:spAutoFit/>
              </a:bodyPr>
              <a:lstStyle/>
              <a:p>
                <a:r>
                  <a:rPr lang="en-US" altLang="ko-KR" dirty="0" smtClean="0">
                    <a:latin typeface="Courier New" pitchFamily="49" charset="0"/>
                    <a:cs typeface="Courier New" pitchFamily="49" charset="0"/>
                  </a:rPr>
                  <a:t>W1(</a:t>
                </a:r>
                <a14:m>
                  <m:oMath xmlns:m="http://schemas.openxmlformats.org/officeDocument/2006/math">
                    <m:sSub>
                      <m:sSubPr>
                        <m:ctrlPr>
                          <a:rPr lang="en-US" altLang="ko-KR" i="1" smtClean="0">
                            <a:latin typeface="Cambria Math"/>
                            <a:cs typeface="Courier New" pitchFamily="49" charset="0"/>
                          </a:rPr>
                        </m:ctrlPr>
                      </m:sSubPr>
                      <m:e>
                        <m:r>
                          <a:rPr lang="en-US" altLang="ko-KR" b="0" i="1" smtClean="0">
                            <a:latin typeface="Cambria Math"/>
                            <a:cs typeface="Courier New" pitchFamily="49" charset="0"/>
                          </a:rPr>
                          <m:t>𝑏</m:t>
                        </m:r>
                      </m:e>
                      <m:sub>
                        <m:r>
                          <a:rPr lang="en-US" altLang="ko-KR" b="0" i="1" smtClean="0">
                            <a:latin typeface="Cambria Math"/>
                            <a:cs typeface="Courier New" pitchFamily="49" charset="0"/>
                          </a:rPr>
                          <m:t>1</m:t>
                        </m:r>
                      </m:sub>
                    </m:sSub>
                  </m:oMath>
                </a14:m>
                <a:r>
                  <a:rPr lang="en-US" altLang="ko-KR" dirty="0" smtClean="0">
                    <a:latin typeface="Courier New" pitchFamily="49" charset="0"/>
                    <a:cs typeface="Courier New" pitchFamily="49" charset="0"/>
                  </a:rPr>
                  <a:t>); </a:t>
                </a:r>
                <a:r>
                  <a:rPr lang="en-US" altLang="ko-KR" dirty="0">
                    <a:latin typeface="Courier New" pitchFamily="49" charset="0"/>
                    <a:cs typeface="Courier New" pitchFamily="49" charset="0"/>
                  </a:rPr>
                  <a:t>W2(</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i="1">
                            <a:latin typeface="Cambria Math"/>
                            <a:cs typeface="Courier New" pitchFamily="49" charset="0"/>
                          </a:rPr>
                          <m:t>1</m:t>
                        </m:r>
                      </m:sub>
                    </m:sSub>
                  </m:oMath>
                </a14:m>
                <a:r>
                  <a:rPr lang="en-US" altLang="ko-KR" dirty="0">
                    <a:latin typeface="Courier New" pitchFamily="49" charset="0"/>
                    <a:cs typeface="Courier New" pitchFamily="49" charset="0"/>
                  </a:rPr>
                  <a:t>); </a:t>
                </a:r>
                <a:r>
                  <a:rPr lang="en-US" altLang="ko-KR" dirty="0" smtClean="0">
                    <a:latin typeface="Courier New" pitchFamily="49" charset="0"/>
                    <a:cs typeface="Courier New" pitchFamily="49" charset="0"/>
                  </a:rPr>
                  <a:t>W1</a:t>
                </a:r>
                <a:r>
                  <a:rPr lang="en-US" altLang="ko-KR" dirty="0">
                    <a:latin typeface="Courier New" pitchFamily="49" charset="0"/>
                    <a:cs typeface="Courier New" pitchFamily="49" charset="0"/>
                  </a:rPr>
                  <a:t>(</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b="0" i="1" smtClean="0">
                            <a:latin typeface="Cambria Math"/>
                            <a:cs typeface="Courier New" pitchFamily="49" charset="0"/>
                          </a:rPr>
                          <m:t>2</m:t>
                        </m:r>
                      </m:sub>
                    </m:sSub>
                  </m:oMath>
                </a14:m>
                <a:r>
                  <a:rPr lang="en-US" altLang="ko-KR" dirty="0" smtClean="0">
                    <a:latin typeface="Courier New" pitchFamily="49" charset="0"/>
                    <a:cs typeface="Courier New" pitchFamily="49" charset="0"/>
                  </a:rPr>
                  <a:t>); W2</a:t>
                </a:r>
                <a:r>
                  <a:rPr lang="en-US" altLang="ko-KR" dirty="0">
                    <a:latin typeface="Courier New" pitchFamily="49" charset="0"/>
                    <a:cs typeface="Courier New" pitchFamily="49" charset="0"/>
                  </a:rPr>
                  <a:t>(</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i="1">
                            <a:latin typeface="Cambria Math"/>
                            <a:cs typeface="Courier New" pitchFamily="49" charset="0"/>
                          </a:rPr>
                          <m:t>2</m:t>
                        </m:r>
                      </m:sub>
                    </m:sSub>
                  </m:oMath>
                </a14:m>
                <a:r>
                  <a:rPr lang="en-US" altLang="ko-KR" dirty="0">
                    <a:latin typeface="Courier New" pitchFamily="49" charset="0"/>
                    <a:cs typeface="Courier New" pitchFamily="49" charset="0"/>
                  </a:rPr>
                  <a:t>);</a:t>
                </a:r>
                <a:endParaRPr lang="en-US" altLang="ko-KR" dirty="0" smtClean="0">
                  <a:latin typeface="Courier New" pitchFamily="49" charset="0"/>
                  <a:cs typeface="Courier New" pitchFamily="49"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41775" y="2931755"/>
                <a:ext cx="4245008" cy="369332"/>
              </a:xfrm>
              <a:prstGeom prst="rect">
                <a:avLst/>
              </a:prstGeom>
              <a:blipFill rotWithShape="1">
                <a:blip r:embed="rId3"/>
                <a:stretch>
                  <a:fillRect l="-1293" t="-6557" r="-3736" b="-26230"/>
                </a:stretch>
              </a:blipFill>
            </p:spPr>
            <p:txBody>
              <a:bodyPr/>
              <a:lstStyle/>
              <a:p>
                <a:r>
                  <a:rPr lang="ko-KR" altLang="en-US">
                    <a:noFill/>
                  </a:rPr>
                  <a:t> </a:t>
                </a:r>
              </a:p>
            </p:txBody>
          </p:sp>
        </mc:Fallback>
      </mc:AlternateContent>
      <p:sp>
        <p:nvSpPr>
          <p:cNvPr id="6" name="TextBox 5"/>
          <p:cNvSpPr txBox="1"/>
          <p:nvPr/>
        </p:nvSpPr>
        <p:spPr>
          <a:xfrm>
            <a:off x="3343807" y="3314339"/>
            <a:ext cx="2008883" cy="323165"/>
          </a:xfrm>
          <a:prstGeom prst="rect">
            <a:avLst/>
          </a:prstGeom>
          <a:noFill/>
        </p:spPr>
        <p:txBody>
          <a:bodyPr wrap="none" rtlCol="0">
            <a:spAutoFit/>
          </a:bodyPr>
          <a:lstStyle/>
          <a:p>
            <a:r>
              <a:rPr lang="en-US" altLang="ko-KR" sz="1500" dirty="0">
                <a:latin typeface="Arial" pitchFamily="34" charset="0"/>
                <a:cs typeface="Arial" pitchFamily="34" charset="0"/>
              </a:rPr>
              <a:t>Serializable s</a:t>
            </a:r>
            <a:r>
              <a:rPr lang="en-US" altLang="ko-KR" sz="1500" dirty="0" smtClean="0">
                <a:latin typeface="Arial" pitchFamily="34" charset="0"/>
                <a:cs typeface="Arial" pitchFamily="34" charset="0"/>
              </a:rPr>
              <a:t>chedule</a:t>
            </a:r>
            <a:endParaRPr lang="ko-KR" altLang="en-US" sz="15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7" name="TextBox 6"/>
              <p:cNvSpPr txBox="1"/>
              <p:nvPr/>
            </p:nvSpPr>
            <p:spPr>
              <a:xfrm>
                <a:off x="2241775" y="4104572"/>
                <a:ext cx="4245008" cy="369332"/>
              </a:xfrm>
              <a:prstGeom prst="rect">
                <a:avLst/>
              </a:prstGeom>
              <a:noFill/>
            </p:spPr>
            <p:txBody>
              <a:bodyPr wrap="none" rtlCol="0">
                <a:spAutoFit/>
              </a:bodyPr>
              <a:lstStyle/>
              <a:p>
                <a:r>
                  <a:rPr lang="en-US" altLang="ko-KR" dirty="0" smtClean="0">
                    <a:latin typeface="Courier New" pitchFamily="49" charset="0"/>
                    <a:cs typeface="Courier New" pitchFamily="49" charset="0"/>
                  </a:rPr>
                  <a:t>W1(</a:t>
                </a:r>
                <a14:m>
                  <m:oMath xmlns:m="http://schemas.openxmlformats.org/officeDocument/2006/math">
                    <m:sSub>
                      <m:sSubPr>
                        <m:ctrlPr>
                          <a:rPr lang="en-US" altLang="ko-KR" i="1" smtClean="0">
                            <a:latin typeface="Cambria Math"/>
                            <a:cs typeface="Courier New" pitchFamily="49" charset="0"/>
                          </a:rPr>
                        </m:ctrlPr>
                      </m:sSubPr>
                      <m:e>
                        <m:r>
                          <a:rPr lang="en-US" altLang="ko-KR" b="0" i="1" smtClean="0">
                            <a:latin typeface="Cambria Math"/>
                            <a:cs typeface="Courier New" pitchFamily="49" charset="0"/>
                          </a:rPr>
                          <m:t>𝑏</m:t>
                        </m:r>
                      </m:e>
                      <m:sub>
                        <m:r>
                          <a:rPr lang="en-US" altLang="ko-KR" b="0" i="1" smtClean="0">
                            <a:latin typeface="Cambria Math"/>
                            <a:cs typeface="Courier New" pitchFamily="49" charset="0"/>
                          </a:rPr>
                          <m:t>1</m:t>
                        </m:r>
                      </m:sub>
                    </m:sSub>
                  </m:oMath>
                </a14:m>
                <a:r>
                  <a:rPr lang="en-US" altLang="ko-KR" dirty="0" smtClean="0">
                    <a:latin typeface="Courier New" pitchFamily="49" charset="0"/>
                    <a:cs typeface="Courier New" pitchFamily="49" charset="0"/>
                  </a:rPr>
                  <a:t>); </a:t>
                </a:r>
                <a:r>
                  <a:rPr lang="en-US" altLang="ko-KR" dirty="0">
                    <a:latin typeface="Courier New" pitchFamily="49" charset="0"/>
                    <a:cs typeface="Courier New" pitchFamily="49" charset="0"/>
                  </a:rPr>
                  <a:t>W2(</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i="1">
                            <a:latin typeface="Cambria Math"/>
                            <a:cs typeface="Courier New" pitchFamily="49" charset="0"/>
                          </a:rPr>
                          <m:t>1</m:t>
                        </m:r>
                      </m:sub>
                    </m:sSub>
                  </m:oMath>
                </a14:m>
                <a:r>
                  <a:rPr lang="en-US" altLang="ko-KR" dirty="0">
                    <a:latin typeface="Courier New" pitchFamily="49" charset="0"/>
                    <a:cs typeface="Courier New" pitchFamily="49" charset="0"/>
                  </a:rPr>
                  <a:t>); </a:t>
                </a:r>
                <a:r>
                  <a:rPr lang="en-US" altLang="ko-KR" dirty="0" smtClean="0">
                    <a:latin typeface="Courier New" pitchFamily="49" charset="0"/>
                    <a:cs typeface="Courier New" pitchFamily="49" charset="0"/>
                  </a:rPr>
                  <a:t>W2</a:t>
                </a:r>
                <a:r>
                  <a:rPr lang="en-US" altLang="ko-KR" dirty="0">
                    <a:latin typeface="Courier New" pitchFamily="49" charset="0"/>
                    <a:cs typeface="Courier New" pitchFamily="49" charset="0"/>
                  </a:rPr>
                  <a:t>(</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b="0" i="1" smtClean="0">
                            <a:latin typeface="Cambria Math"/>
                            <a:cs typeface="Courier New" pitchFamily="49" charset="0"/>
                          </a:rPr>
                          <m:t>2</m:t>
                        </m:r>
                      </m:sub>
                    </m:sSub>
                  </m:oMath>
                </a14:m>
                <a:r>
                  <a:rPr lang="en-US" altLang="ko-KR" dirty="0" smtClean="0">
                    <a:latin typeface="Courier New" pitchFamily="49" charset="0"/>
                    <a:cs typeface="Courier New" pitchFamily="49" charset="0"/>
                  </a:rPr>
                  <a:t>); W1</a:t>
                </a:r>
                <a:r>
                  <a:rPr lang="en-US" altLang="ko-KR" dirty="0">
                    <a:latin typeface="Courier New" pitchFamily="49" charset="0"/>
                    <a:cs typeface="Courier New" pitchFamily="49" charset="0"/>
                  </a:rPr>
                  <a:t>(</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i="1">
                            <a:latin typeface="Cambria Math"/>
                            <a:cs typeface="Courier New" pitchFamily="49" charset="0"/>
                          </a:rPr>
                          <m:t>2</m:t>
                        </m:r>
                      </m:sub>
                    </m:sSub>
                  </m:oMath>
                </a14:m>
                <a:r>
                  <a:rPr lang="en-US" altLang="ko-KR" dirty="0">
                    <a:latin typeface="Courier New" pitchFamily="49" charset="0"/>
                    <a:cs typeface="Courier New" pitchFamily="49" charset="0"/>
                  </a:rPr>
                  <a:t>);</a:t>
                </a:r>
                <a:endParaRPr lang="en-US" altLang="ko-KR" dirty="0" smtClean="0">
                  <a:latin typeface="Courier New" pitchFamily="49" charset="0"/>
                  <a:cs typeface="Courier New" pitchFamily="49"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241775" y="4104572"/>
                <a:ext cx="4245008" cy="369332"/>
              </a:xfrm>
              <a:prstGeom prst="rect">
                <a:avLst/>
              </a:prstGeom>
              <a:blipFill rotWithShape="1">
                <a:blip r:embed="rId4"/>
                <a:stretch>
                  <a:fillRect l="-1293" t="-6557" r="-3736" b="-26230"/>
                </a:stretch>
              </a:blipFill>
            </p:spPr>
            <p:txBody>
              <a:bodyPr/>
              <a:lstStyle/>
              <a:p>
                <a:r>
                  <a:rPr lang="ko-KR" altLang="en-US">
                    <a:noFill/>
                  </a:rPr>
                  <a:t> </a:t>
                </a:r>
              </a:p>
            </p:txBody>
          </p:sp>
        </mc:Fallback>
      </mc:AlternateContent>
      <p:sp>
        <p:nvSpPr>
          <p:cNvPr id="8" name="TextBox 7"/>
          <p:cNvSpPr txBox="1"/>
          <p:nvPr/>
        </p:nvSpPr>
        <p:spPr>
          <a:xfrm>
            <a:off x="3166675" y="4473904"/>
            <a:ext cx="2395207" cy="323165"/>
          </a:xfrm>
          <a:prstGeom prst="rect">
            <a:avLst/>
          </a:prstGeom>
          <a:noFill/>
        </p:spPr>
        <p:txBody>
          <a:bodyPr wrap="none" rtlCol="0">
            <a:spAutoFit/>
          </a:bodyPr>
          <a:lstStyle/>
          <a:p>
            <a:r>
              <a:rPr lang="en-US" altLang="ko-KR" sz="1500" dirty="0" smtClean="0">
                <a:latin typeface="Arial" pitchFamily="34" charset="0"/>
                <a:cs typeface="Arial" pitchFamily="34" charset="0"/>
              </a:rPr>
              <a:t>Non-serializable </a:t>
            </a:r>
            <a:r>
              <a:rPr lang="en-US" altLang="ko-KR" sz="1500" dirty="0">
                <a:latin typeface="Arial" pitchFamily="34" charset="0"/>
                <a:cs typeface="Arial" pitchFamily="34" charset="0"/>
              </a:rPr>
              <a:t>s</a:t>
            </a:r>
            <a:r>
              <a:rPr lang="en-US" altLang="ko-KR" sz="1500" dirty="0" smtClean="0">
                <a:latin typeface="Arial" pitchFamily="34" charset="0"/>
                <a:cs typeface="Arial" pitchFamily="34" charset="0"/>
              </a:rPr>
              <a:t>chedule</a:t>
            </a:r>
            <a:endParaRPr lang="ko-KR" altLang="en-US" sz="1500" dirty="0">
              <a:latin typeface="Arial" pitchFamily="34" charset="0"/>
              <a:cs typeface="Arial" pitchFamily="34" charset="0"/>
            </a:endParaRPr>
          </a:p>
        </p:txBody>
      </p:sp>
    </p:spTree>
    <p:extLst>
      <p:ext uri="{BB962C8B-B14F-4D97-AF65-F5344CB8AC3E}">
        <p14:creationId xmlns:p14="http://schemas.microsoft.com/office/powerpoint/2010/main" val="4039720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a:xfrm>
            <a:off x="457200" y="1481851"/>
            <a:ext cx="8229600" cy="4909618"/>
          </a:xfrm>
        </p:spPr>
        <p:txBody>
          <a:bodyPr/>
          <a:lstStyle/>
          <a:p>
            <a:r>
              <a:rPr lang="en-US" altLang="ko-KR" dirty="0" smtClean="0"/>
              <a:t>Transactions</a:t>
            </a:r>
          </a:p>
          <a:p>
            <a:pPr lvl="2"/>
            <a:r>
              <a:rPr lang="en-US" altLang="ko-KR" dirty="0" smtClean="0"/>
              <a:t>Correct Code that Behave Incorrectly</a:t>
            </a:r>
          </a:p>
          <a:p>
            <a:pPr lvl="2"/>
            <a:r>
              <a:rPr lang="en-US" altLang="ko-KR" dirty="0" smtClean="0"/>
              <a:t>Properties of Transactions</a:t>
            </a:r>
          </a:p>
          <a:p>
            <a:r>
              <a:rPr lang="en-US" altLang="ko-KR" dirty="0" smtClean="0">
                <a:solidFill>
                  <a:schemeClr val="bg1">
                    <a:lumMod val="75000"/>
                  </a:schemeClr>
                </a:solidFill>
              </a:rPr>
              <a:t>Using Transactions in </a:t>
            </a:r>
            <a:r>
              <a:rPr lang="en-US" altLang="ko-KR" dirty="0" err="1" smtClean="0">
                <a:solidFill>
                  <a:schemeClr val="bg1">
                    <a:lumMod val="75000"/>
                  </a:schemeClr>
                </a:solidFill>
              </a:rPr>
              <a:t>SimpleDB</a:t>
            </a:r>
            <a:endParaRPr lang="en-US" altLang="ko-KR" dirty="0" smtClean="0">
              <a:solidFill>
                <a:schemeClr val="bg1">
                  <a:lumMod val="75000"/>
                </a:schemeClr>
              </a:solidFill>
            </a:endParaRPr>
          </a:p>
          <a:p>
            <a:pPr lvl="2"/>
            <a:endParaRPr lang="en-US" altLang="ko-KR" dirty="0" smtClean="0">
              <a:solidFill>
                <a:schemeClr val="bg1">
                  <a:lumMod val="75000"/>
                </a:schemeClr>
              </a:solidFill>
            </a:endParaRPr>
          </a:p>
          <a:p>
            <a:r>
              <a:rPr lang="en-US" altLang="ko-KR" dirty="0" smtClean="0">
                <a:solidFill>
                  <a:schemeClr val="bg1">
                    <a:lumMod val="75000"/>
                  </a:schemeClr>
                </a:solidFill>
              </a:rPr>
              <a:t>Recovery Management</a:t>
            </a:r>
          </a:p>
          <a:p>
            <a:pPr lvl="2"/>
            <a:endParaRPr lang="en-US" altLang="ko-KR" dirty="0" smtClean="0">
              <a:solidFill>
                <a:schemeClr val="bg1">
                  <a:lumMod val="75000"/>
                </a:schemeClr>
              </a:solidFill>
            </a:endParaRPr>
          </a:p>
          <a:p>
            <a:r>
              <a:rPr lang="en-US" altLang="ko-KR" dirty="0" smtClean="0">
                <a:solidFill>
                  <a:schemeClr val="bg1">
                    <a:lumMod val="75000"/>
                  </a:schemeClr>
                </a:solidFill>
              </a:rPr>
              <a:t>Concurrency Management</a:t>
            </a:r>
          </a:p>
          <a:p>
            <a:pPr lvl="2"/>
            <a:endParaRPr lang="en-US" altLang="ko-KR" dirty="0" smtClean="0">
              <a:solidFill>
                <a:schemeClr val="bg1">
                  <a:lumMod val="75000"/>
                </a:schemeClr>
              </a:solidFill>
            </a:endParaRPr>
          </a:p>
          <a:p>
            <a:r>
              <a:rPr lang="en-US" altLang="ko-KR" dirty="0" smtClean="0">
                <a:solidFill>
                  <a:schemeClr val="bg1">
                    <a:lumMod val="75000"/>
                  </a:schemeClr>
                </a:solidFill>
              </a:rPr>
              <a:t>Implementing </a:t>
            </a:r>
            <a:r>
              <a:rPr lang="en-US" altLang="ko-KR" dirty="0" err="1" smtClean="0">
                <a:solidFill>
                  <a:schemeClr val="bg1">
                    <a:lumMod val="75000"/>
                  </a:schemeClr>
                </a:solidFill>
              </a:rPr>
              <a:t>SimpleDB</a:t>
            </a:r>
            <a:r>
              <a:rPr lang="en-US" altLang="ko-KR" dirty="0" smtClean="0">
                <a:solidFill>
                  <a:schemeClr val="bg1">
                    <a:lumMod val="75000"/>
                  </a:schemeClr>
                </a:solidFill>
              </a:rPr>
              <a:t> Transactions</a:t>
            </a:r>
          </a:p>
          <a:p>
            <a:pPr lvl="2"/>
            <a:endParaRPr lang="en-US" altLang="ko-KR" dirty="0" smtClean="0">
              <a:solidFill>
                <a:schemeClr val="bg1">
                  <a:lumMod val="75000"/>
                </a:schemeClr>
              </a:solidFill>
            </a:endParaRPr>
          </a:p>
          <a:p>
            <a:pPr marL="0" indent="0">
              <a:buNone/>
            </a:pP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a:t>
            </a:fld>
            <a:endParaRPr lang="ko-KR" altLang="en-US"/>
          </a:p>
        </p:txBody>
      </p:sp>
    </p:spTree>
    <p:extLst>
      <p:ext uri="{BB962C8B-B14F-4D97-AF65-F5344CB8AC3E}">
        <p14:creationId xmlns:p14="http://schemas.microsoft.com/office/powerpoint/2010/main" val="40061730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Table</a:t>
            </a:r>
            <a:endParaRPr lang="ko-KR" altLang="en-US" dirty="0"/>
          </a:p>
        </p:txBody>
      </p:sp>
      <p:sp>
        <p:nvSpPr>
          <p:cNvPr id="3" name="내용 개체 틀 2"/>
          <p:cNvSpPr>
            <a:spLocks noGrp="1"/>
          </p:cNvSpPr>
          <p:nvPr>
            <p:ph idx="1"/>
          </p:nvPr>
        </p:nvSpPr>
        <p:spPr/>
        <p:txBody>
          <a:bodyPr/>
          <a:lstStyle/>
          <a:p>
            <a:r>
              <a:rPr lang="en-US" altLang="ko-KR" i="1" dirty="0"/>
              <a:t>Locking</a:t>
            </a:r>
            <a:r>
              <a:rPr lang="en-US" altLang="ko-KR" dirty="0"/>
              <a:t> is a common technique for ensuring that all schedules are serializable.</a:t>
            </a:r>
          </a:p>
          <a:p>
            <a:pPr lvl="1"/>
            <a:r>
              <a:rPr lang="en-US" altLang="ko-KR" dirty="0"/>
              <a:t>This postpones the execution of a transaction.</a:t>
            </a:r>
          </a:p>
          <a:p>
            <a:r>
              <a:rPr lang="en-US" altLang="ko-KR" dirty="0"/>
              <a:t>Two kinds of lock: </a:t>
            </a:r>
          </a:p>
          <a:p>
            <a:pPr lvl="1"/>
            <a:r>
              <a:rPr lang="en-US" altLang="ko-KR" dirty="0"/>
              <a:t>A </a:t>
            </a:r>
            <a:r>
              <a:rPr lang="en-US" altLang="ko-KR" i="1" dirty="0"/>
              <a:t>shared</a:t>
            </a:r>
            <a:r>
              <a:rPr lang="en-US" altLang="ko-KR" dirty="0"/>
              <a:t> lock (</a:t>
            </a:r>
            <a:r>
              <a:rPr lang="en-US" altLang="ko-KR" dirty="0" err="1"/>
              <a:t>slock</a:t>
            </a:r>
            <a:r>
              <a:rPr lang="en-US" altLang="ko-KR" dirty="0"/>
              <a:t>)</a:t>
            </a:r>
          </a:p>
          <a:p>
            <a:pPr lvl="2"/>
            <a:r>
              <a:rPr lang="en-US" altLang="ko-KR" dirty="0"/>
              <a:t>Other transactions are only allowed to have shared locks on it.</a:t>
            </a:r>
          </a:p>
          <a:p>
            <a:pPr lvl="1"/>
            <a:r>
              <a:rPr lang="en-US" altLang="ko-KR" dirty="0"/>
              <a:t>A </a:t>
            </a:r>
            <a:r>
              <a:rPr lang="en-US" altLang="ko-KR" i="1" dirty="0"/>
              <a:t>exclusive</a:t>
            </a:r>
            <a:r>
              <a:rPr lang="en-US" altLang="ko-KR" dirty="0"/>
              <a:t> lock (</a:t>
            </a:r>
            <a:r>
              <a:rPr lang="en-US" altLang="ko-KR" dirty="0" err="1"/>
              <a:t>xlock</a:t>
            </a:r>
            <a:r>
              <a:rPr lang="en-US" altLang="ko-KR" dirty="0"/>
              <a:t>)</a:t>
            </a:r>
          </a:p>
          <a:p>
            <a:pPr lvl="2"/>
            <a:r>
              <a:rPr lang="en-US" altLang="ko-KR" dirty="0"/>
              <a:t>No other transaction is allowed to have any kind of lock on it.</a:t>
            </a:r>
          </a:p>
          <a:p>
            <a:r>
              <a:rPr lang="en-US" altLang="ko-KR" dirty="0"/>
              <a:t>Lock table</a:t>
            </a:r>
          </a:p>
          <a:p>
            <a:pPr lvl="1"/>
            <a:r>
              <a:rPr lang="en-US" altLang="ko-KR" dirty="0"/>
              <a:t>the portion of server that is responsible for granting locks to transactions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39</a:t>
            </a:fld>
            <a:endParaRPr lang="ko-KR" altLang="en-US"/>
          </a:p>
        </p:txBody>
      </p:sp>
      <p:pic>
        <p:nvPicPr>
          <p:cNvPr id="5" name="Picture 1" descr="fig_14_18.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12994" y="4714444"/>
            <a:ext cx="6733886" cy="154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174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Table (</a:t>
            </a:r>
            <a:r>
              <a:rPr lang="en-US" altLang="ko-KR" dirty="0" err="1"/>
              <a:t>cont</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40</a:t>
            </a:fld>
            <a:endParaRPr lang="ko-KR" altLang="en-US"/>
          </a:p>
        </p:txBody>
      </p:sp>
      <p:pic>
        <p:nvPicPr>
          <p:cNvPr id="5" name="Picture 1" descr="fig_14_19.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l="1753" t="1467" r="1753" b="72255"/>
          <a:stretch/>
        </p:blipFill>
        <p:spPr bwMode="auto">
          <a:xfrm>
            <a:off x="1577008" y="1709528"/>
            <a:ext cx="6061072" cy="155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직사각형 22"/>
          <p:cNvSpPr/>
          <p:nvPr/>
        </p:nvSpPr>
        <p:spPr>
          <a:xfrm>
            <a:off x="2968484" y="2107097"/>
            <a:ext cx="887900"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975112" y="2312505"/>
            <a:ext cx="887900"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2975112" y="2511287"/>
            <a:ext cx="887900"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4114784" y="2113723"/>
            <a:ext cx="887900"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2119354" y="4607447"/>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1</a:t>
            </a:r>
            <a:endParaRPr lang="ko-KR" altLang="en-US" sz="1500" dirty="0">
              <a:solidFill>
                <a:schemeClr val="tx1"/>
              </a:solidFill>
              <a:latin typeface="Arial" pitchFamily="34" charset="0"/>
              <a:cs typeface="Arial" pitchFamily="34" charset="0"/>
            </a:endParaRPr>
          </a:p>
        </p:txBody>
      </p:sp>
      <p:sp>
        <p:nvSpPr>
          <p:cNvPr id="7" name="직사각형 6"/>
          <p:cNvSpPr/>
          <p:nvPr/>
        </p:nvSpPr>
        <p:spPr>
          <a:xfrm>
            <a:off x="4925502" y="4607447"/>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2</a:t>
            </a:r>
            <a:endParaRPr lang="ko-KR" altLang="en-US" sz="1500" dirty="0">
              <a:solidFill>
                <a:schemeClr val="tx1"/>
              </a:solidFill>
              <a:latin typeface="Arial" pitchFamily="34" charset="0"/>
              <a:cs typeface="Arial" pitchFamily="34" charset="0"/>
            </a:endParaRPr>
          </a:p>
        </p:txBody>
      </p:sp>
      <p:sp>
        <p:nvSpPr>
          <p:cNvPr id="9" name="모서리가 둥근 직사각형 8"/>
          <p:cNvSpPr/>
          <p:nvPr/>
        </p:nvSpPr>
        <p:spPr>
          <a:xfrm>
            <a:off x="2338014" y="4939081"/>
            <a:ext cx="1661823" cy="34257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sp>
        <p:nvSpPr>
          <p:cNvPr id="10" name="모서리가 둥근 직사각형 9"/>
          <p:cNvSpPr/>
          <p:nvPr/>
        </p:nvSpPr>
        <p:spPr>
          <a:xfrm>
            <a:off x="5144162" y="4939081"/>
            <a:ext cx="1661823" cy="34257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Arial" pitchFamily="34" charset="0"/>
                <a:cs typeface="Arial" pitchFamily="34" charset="0"/>
              </a:rPr>
              <a:t>x</a:t>
            </a:r>
            <a:r>
              <a:rPr lang="en-US" altLang="ko-KR" sz="1400" dirty="0" err="1" smtClean="0">
                <a:solidFill>
                  <a:schemeClr val="tx1"/>
                </a:solidFill>
                <a:latin typeface="Arial" pitchFamily="34" charset="0"/>
                <a:cs typeface="Arial" pitchFamily="34" charset="0"/>
              </a:rPr>
              <a:t>lock</a:t>
            </a:r>
            <a:r>
              <a:rPr lang="en-US" altLang="ko-KR" sz="1400" dirty="0" smtClean="0">
                <a:solidFill>
                  <a:schemeClr val="tx1"/>
                </a:solidFill>
                <a:latin typeface="Arial" pitchFamily="34" charset="0"/>
                <a:cs typeface="Arial" pitchFamily="34" charset="0"/>
              </a:rPr>
              <a:t>(Thread B)</a:t>
            </a:r>
            <a:endParaRPr lang="ko-KR" altLang="en-US" sz="1400" dirty="0">
              <a:solidFill>
                <a:schemeClr val="tx1"/>
              </a:solidFill>
              <a:latin typeface="Arial" pitchFamily="34" charset="0"/>
              <a:cs typeface="Arial" pitchFamily="34" charset="0"/>
            </a:endParaRPr>
          </a:p>
        </p:txBody>
      </p:sp>
      <p:grpSp>
        <p:nvGrpSpPr>
          <p:cNvPr id="15" name="그룹 14"/>
          <p:cNvGrpSpPr/>
          <p:nvPr/>
        </p:nvGrpSpPr>
        <p:grpSpPr>
          <a:xfrm>
            <a:off x="3037729" y="4013416"/>
            <a:ext cx="1661823" cy="708830"/>
            <a:chOff x="1895056" y="4071725"/>
            <a:chExt cx="1510748" cy="644391"/>
          </a:xfrm>
        </p:grpSpPr>
        <p:sp>
          <p:nvSpPr>
            <p:cNvPr id="11" name="모서리가 둥근 직사각형 10"/>
            <p:cNvSpPr/>
            <p:nvPr/>
          </p:nvSpPr>
          <p:spPr>
            <a:xfrm>
              <a:off x="1895056" y="4071725"/>
              <a:ext cx="1510748" cy="3114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Arial" pitchFamily="34" charset="0"/>
                  <a:cs typeface="Arial" pitchFamily="34" charset="0"/>
                </a:rPr>
                <a:t>x</a:t>
              </a:r>
              <a:r>
                <a:rPr lang="en-US" altLang="ko-KR" sz="1400" dirty="0" err="1" smtClean="0">
                  <a:solidFill>
                    <a:schemeClr val="tx1"/>
                  </a:solidFill>
                  <a:latin typeface="Arial" pitchFamily="34" charset="0"/>
                  <a:cs typeface="Arial" pitchFamily="34" charset="0"/>
                </a:rPr>
                <a:t>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cxnSp>
          <p:nvCxnSpPr>
            <p:cNvPr id="13" name="직선 화살표 연결선 12"/>
            <p:cNvCxnSpPr>
              <a:stCxn id="11" idx="2"/>
              <a:endCxn id="6" idx="0"/>
            </p:cNvCxnSpPr>
            <p:nvPr/>
          </p:nvCxnSpPr>
          <p:spPr>
            <a:xfrm flipH="1">
              <a:off x="2029075" y="4383155"/>
              <a:ext cx="621355" cy="228598"/>
            </a:xfrm>
            <a:prstGeom prst="straightConnector1">
              <a:avLst/>
            </a:prstGeom>
            <a:ln w="28575">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14" name="곱셈 기호 13"/>
            <p:cNvSpPr/>
            <p:nvPr/>
          </p:nvSpPr>
          <p:spPr>
            <a:xfrm>
              <a:off x="2133592" y="4278791"/>
              <a:ext cx="397571" cy="437325"/>
            </a:xfrm>
            <a:prstGeom prst="mathMultiply">
              <a:avLst/>
            </a:prstGeom>
            <a:solidFill>
              <a:srgbClr val="7C001A"/>
            </a:solidFill>
            <a:ln w="1905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21"/>
          <p:cNvGrpSpPr/>
          <p:nvPr/>
        </p:nvGrpSpPr>
        <p:grpSpPr>
          <a:xfrm>
            <a:off x="4816159" y="3696339"/>
            <a:ext cx="1661823" cy="911108"/>
            <a:chOff x="3511811" y="3783473"/>
            <a:chExt cx="1510748" cy="828280"/>
          </a:xfrm>
        </p:grpSpPr>
        <p:sp>
          <p:nvSpPr>
            <p:cNvPr id="16" name="모서리가 둥근 직사각형 15"/>
            <p:cNvSpPr/>
            <p:nvPr/>
          </p:nvSpPr>
          <p:spPr>
            <a:xfrm>
              <a:off x="3511811" y="3783473"/>
              <a:ext cx="1510748" cy="31143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cxnSp>
          <p:nvCxnSpPr>
            <p:cNvPr id="18" name="직선 화살표 연결선 17"/>
            <p:cNvCxnSpPr>
              <a:stCxn id="16" idx="2"/>
              <a:endCxn id="7" idx="0"/>
            </p:cNvCxnSpPr>
            <p:nvPr/>
          </p:nvCxnSpPr>
          <p:spPr>
            <a:xfrm>
              <a:off x="4267185" y="4094903"/>
              <a:ext cx="312933" cy="5168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곱셈 기호 20"/>
            <p:cNvSpPr/>
            <p:nvPr/>
          </p:nvSpPr>
          <p:spPr>
            <a:xfrm>
              <a:off x="4217491" y="4099868"/>
              <a:ext cx="397571" cy="437325"/>
            </a:xfrm>
            <a:prstGeom prst="mathMultiply">
              <a:avLst/>
            </a:prstGeom>
            <a:solidFill>
              <a:schemeClr val="tx2">
                <a:lumMod val="40000"/>
                <a:lumOff val="60000"/>
              </a:schemeClr>
            </a:solidFill>
            <a:ln w="190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7" name="모서리가 둥근 직사각형 26"/>
          <p:cNvSpPr/>
          <p:nvPr/>
        </p:nvSpPr>
        <p:spPr>
          <a:xfrm>
            <a:off x="2440052" y="5179613"/>
            <a:ext cx="1661823" cy="34257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B)</a:t>
            </a:r>
            <a:endParaRPr lang="ko-KR" altLang="en-US" sz="1400" dirty="0">
              <a:solidFill>
                <a:schemeClr val="tx1"/>
              </a:solidFill>
              <a:latin typeface="Arial" pitchFamily="34" charset="0"/>
              <a:cs typeface="Arial" pitchFamily="34" charset="0"/>
            </a:endParaRPr>
          </a:p>
        </p:txBody>
      </p:sp>
      <p:sp>
        <p:nvSpPr>
          <p:cNvPr id="28" name="직사각형 27"/>
          <p:cNvSpPr/>
          <p:nvPr/>
        </p:nvSpPr>
        <p:spPr>
          <a:xfrm>
            <a:off x="4114784" y="2312505"/>
            <a:ext cx="887900"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2942298" y="2511287"/>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4114784" y="2113723"/>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4101875" y="2507163"/>
            <a:ext cx="900809" cy="202906"/>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5155083" y="2113723"/>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4108474" y="2540295"/>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8092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9" grpId="0" animBg="1"/>
      <p:bldP spid="10" grpId="0" animBg="1"/>
      <p:bldP spid="27" grpId="0" animBg="1"/>
      <p:bldP spid="28" grpId="0" animBg="1"/>
      <p:bldP spid="32" grpId="0" animBg="1"/>
      <p:bldP spid="33" grpId="0" animBg="1"/>
      <p:bldP spid="34" grpId="0" animBg="1"/>
      <p:bldP spid="35" grpId="0" animBg="1"/>
      <p:bldP spid="3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Table (</a:t>
            </a:r>
            <a:r>
              <a:rPr lang="en-US" altLang="ko-KR" dirty="0" err="1"/>
              <a:t>cont</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41</a:t>
            </a:fld>
            <a:endParaRPr lang="ko-KR" altLang="en-US"/>
          </a:p>
        </p:txBody>
      </p:sp>
      <p:pic>
        <p:nvPicPr>
          <p:cNvPr id="5" name="Picture 1" descr="fig_14_19.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l="1753" t="1467" r="1753" b="72255"/>
          <a:stretch/>
        </p:blipFill>
        <p:spPr bwMode="auto">
          <a:xfrm>
            <a:off x="1577008" y="1709528"/>
            <a:ext cx="6061072" cy="155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119354" y="4607447"/>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1</a:t>
            </a:r>
            <a:endParaRPr lang="ko-KR" altLang="en-US" sz="1500" dirty="0">
              <a:solidFill>
                <a:schemeClr val="tx1"/>
              </a:solidFill>
              <a:latin typeface="Arial" pitchFamily="34" charset="0"/>
              <a:cs typeface="Arial" pitchFamily="34" charset="0"/>
            </a:endParaRPr>
          </a:p>
        </p:txBody>
      </p:sp>
      <p:sp>
        <p:nvSpPr>
          <p:cNvPr id="7" name="직사각형 6"/>
          <p:cNvSpPr/>
          <p:nvPr/>
        </p:nvSpPr>
        <p:spPr>
          <a:xfrm>
            <a:off x="4925502" y="4607447"/>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2</a:t>
            </a:r>
            <a:endParaRPr lang="ko-KR" altLang="en-US" sz="1500" dirty="0">
              <a:solidFill>
                <a:schemeClr val="tx1"/>
              </a:solidFill>
              <a:latin typeface="Arial" pitchFamily="34" charset="0"/>
              <a:cs typeface="Arial" pitchFamily="34" charset="0"/>
            </a:endParaRPr>
          </a:p>
        </p:txBody>
      </p:sp>
      <p:sp>
        <p:nvSpPr>
          <p:cNvPr id="9" name="모서리가 둥근 직사각형 8"/>
          <p:cNvSpPr/>
          <p:nvPr/>
        </p:nvSpPr>
        <p:spPr>
          <a:xfrm>
            <a:off x="2338014" y="4939081"/>
            <a:ext cx="1661823" cy="34257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sp>
        <p:nvSpPr>
          <p:cNvPr id="10" name="모서리가 둥근 직사각형 9"/>
          <p:cNvSpPr/>
          <p:nvPr/>
        </p:nvSpPr>
        <p:spPr>
          <a:xfrm>
            <a:off x="5144162" y="4939081"/>
            <a:ext cx="1661823" cy="34257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Arial" pitchFamily="34" charset="0"/>
                <a:cs typeface="Arial" pitchFamily="34" charset="0"/>
              </a:rPr>
              <a:t>x</a:t>
            </a:r>
            <a:r>
              <a:rPr lang="en-US" altLang="ko-KR" sz="1400" dirty="0" err="1" smtClean="0">
                <a:solidFill>
                  <a:schemeClr val="tx1"/>
                </a:solidFill>
                <a:latin typeface="Arial" pitchFamily="34" charset="0"/>
                <a:cs typeface="Arial" pitchFamily="34" charset="0"/>
              </a:rPr>
              <a:t>lock</a:t>
            </a:r>
            <a:r>
              <a:rPr lang="en-US" altLang="ko-KR" sz="1400" dirty="0" smtClean="0">
                <a:solidFill>
                  <a:schemeClr val="tx1"/>
                </a:solidFill>
                <a:latin typeface="Arial" pitchFamily="34" charset="0"/>
                <a:cs typeface="Arial" pitchFamily="34" charset="0"/>
              </a:rPr>
              <a:t>(Thread B)</a:t>
            </a:r>
            <a:endParaRPr lang="ko-KR" altLang="en-US" sz="1400" dirty="0">
              <a:solidFill>
                <a:schemeClr val="tx1"/>
              </a:solidFill>
              <a:latin typeface="Arial" pitchFamily="34" charset="0"/>
              <a:cs typeface="Arial" pitchFamily="34" charset="0"/>
            </a:endParaRPr>
          </a:p>
        </p:txBody>
      </p:sp>
      <p:grpSp>
        <p:nvGrpSpPr>
          <p:cNvPr id="15" name="그룹 14"/>
          <p:cNvGrpSpPr/>
          <p:nvPr/>
        </p:nvGrpSpPr>
        <p:grpSpPr>
          <a:xfrm>
            <a:off x="3037729" y="4013416"/>
            <a:ext cx="1661823" cy="708830"/>
            <a:chOff x="1895056" y="4071725"/>
            <a:chExt cx="1510748" cy="644391"/>
          </a:xfrm>
        </p:grpSpPr>
        <p:sp>
          <p:nvSpPr>
            <p:cNvPr id="11" name="모서리가 둥근 직사각형 10"/>
            <p:cNvSpPr/>
            <p:nvPr/>
          </p:nvSpPr>
          <p:spPr>
            <a:xfrm>
              <a:off x="1895056" y="4071725"/>
              <a:ext cx="1510748" cy="3114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Arial" pitchFamily="34" charset="0"/>
                  <a:cs typeface="Arial" pitchFamily="34" charset="0"/>
                </a:rPr>
                <a:t>x</a:t>
              </a:r>
              <a:r>
                <a:rPr lang="en-US" altLang="ko-KR" sz="1400" dirty="0" err="1" smtClean="0">
                  <a:solidFill>
                    <a:schemeClr val="tx1"/>
                  </a:solidFill>
                  <a:latin typeface="Arial" pitchFamily="34" charset="0"/>
                  <a:cs typeface="Arial" pitchFamily="34" charset="0"/>
                </a:rPr>
                <a:t>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cxnSp>
          <p:nvCxnSpPr>
            <p:cNvPr id="13" name="직선 화살표 연결선 12"/>
            <p:cNvCxnSpPr>
              <a:stCxn id="11" idx="2"/>
              <a:endCxn id="6" idx="0"/>
            </p:cNvCxnSpPr>
            <p:nvPr/>
          </p:nvCxnSpPr>
          <p:spPr>
            <a:xfrm flipH="1">
              <a:off x="2029075" y="4383155"/>
              <a:ext cx="621355" cy="228598"/>
            </a:xfrm>
            <a:prstGeom prst="straightConnector1">
              <a:avLst/>
            </a:prstGeom>
            <a:ln w="28575">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14" name="곱셈 기호 13"/>
            <p:cNvSpPr/>
            <p:nvPr/>
          </p:nvSpPr>
          <p:spPr>
            <a:xfrm>
              <a:off x="2133592" y="4278791"/>
              <a:ext cx="397571" cy="437325"/>
            </a:xfrm>
            <a:prstGeom prst="mathMultiply">
              <a:avLst/>
            </a:prstGeom>
            <a:solidFill>
              <a:srgbClr val="7C001A"/>
            </a:solidFill>
            <a:ln w="1905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21"/>
          <p:cNvGrpSpPr/>
          <p:nvPr/>
        </p:nvGrpSpPr>
        <p:grpSpPr>
          <a:xfrm>
            <a:off x="4816159" y="3696339"/>
            <a:ext cx="1661823" cy="911108"/>
            <a:chOff x="3511811" y="3783473"/>
            <a:chExt cx="1510748" cy="828280"/>
          </a:xfrm>
        </p:grpSpPr>
        <p:sp>
          <p:nvSpPr>
            <p:cNvPr id="16" name="모서리가 둥근 직사각형 15"/>
            <p:cNvSpPr/>
            <p:nvPr/>
          </p:nvSpPr>
          <p:spPr>
            <a:xfrm>
              <a:off x="3511811" y="3783473"/>
              <a:ext cx="1510748" cy="31143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cxnSp>
          <p:nvCxnSpPr>
            <p:cNvPr id="18" name="직선 화살표 연결선 17"/>
            <p:cNvCxnSpPr>
              <a:stCxn id="16" idx="2"/>
              <a:endCxn id="7" idx="0"/>
            </p:cNvCxnSpPr>
            <p:nvPr/>
          </p:nvCxnSpPr>
          <p:spPr>
            <a:xfrm>
              <a:off x="4267185" y="4094903"/>
              <a:ext cx="312933" cy="5168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곱셈 기호 20"/>
            <p:cNvSpPr/>
            <p:nvPr/>
          </p:nvSpPr>
          <p:spPr>
            <a:xfrm>
              <a:off x="4217491" y="4099868"/>
              <a:ext cx="397571" cy="437325"/>
            </a:xfrm>
            <a:prstGeom prst="mathMultiply">
              <a:avLst/>
            </a:prstGeom>
            <a:solidFill>
              <a:schemeClr val="tx2">
                <a:lumMod val="40000"/>
                <a:lumOff val="60000"/>
              </a:schemeClr>
            </a:solidFill>
            <a:ln w="190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 name="직사각형 28"/>
          <p:cNvSpPr/>
          <p:nvPr/>
        </p:nvSpPr>
        <p:spPr>
          <a:xfrm>
            <a:off x="5155083" y="2312505"/>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2942298" y="2527053"/>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4114784" y="2113723"/>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4108474" y="2524529"/>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5155082" y="2107097"/>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5155083" y="2527053"/>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6332273" y="2118053"/>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5155082"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517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Table (</a:t>
            </a:r>
            <a:r>
              <a:rPr lang="en-US" altLang="ko-KR" dirty="0" err="1"/>
              <a:t>cont</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42</a:t>
            </a:fld>
            <a:endParaRPr lang="ko-KR" altLang="en-US"/>
          </a:p>
        </p:txBody>
      </p:sp>
      <p:pic>
        <p:nvPicPr>
          <p:cNvPr id="5" name="Picture 1" descr="fig_14_19.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l="1753" t="1467" r="1753" b="72255"/>
          <a:stretch/>
        </p:blipFill>
        <p:spPr bwMode="auto">
          <a:xfrm>
            <a:off x="1577008" y="1709528"/>
            <a:ext cx="6061072" cy="155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그룹 2"/>
          <p:cNvGrpSpPr/>
          <p:nvPr/>
        </p:nvGrpSpPr>
        <p:grpSpPr>
          <a:xfrm>
            <a:off x="2119354" y="3696339"/>
            <a:ext cx="4905292" cy="1916948"/>
            <a:chOff x="1060170" y="3783473"/>
            <a:chExt cx="4459356" cy="1742680"/>
          </a:xfrm>
        </p:grpSpPr>
        <p:sp>
          <p:nvSpPr>
            <p:cNvPr id="6" name="직사각형 5"/>
            <p:cNvSpPr/>
            <p:nvPr/>
          </p:nvSpPr>
          <p:spPr>
            <a:xfrm>
              <a:off x="1060170" y="4611753"/>
              <a:ext cx="1908313" cy="91440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1</a:t>
              </a:r>
              <a:endParaRPr lang="ko-KR" altLang="en-US" sz="1500" dirty="0">
                <a:solidFill>
                  <a:schemeClr val="tx1"/>
                </a:solidFill>
                <a:latin typeface="Arial" pitchFamily="34" charset="0"/>
                <a:cs typeface="Arial" pitchFamily="34" charset="0"/>
              </a:endParaRPr>
            </a:p>
          </p:txBody>
        </p:sp>
        <p:sp>
          <p:nvSpPr>
            <p:cNvPr id="7" name="직사각형 6"/>
            <p:cNvSpPr/>
            <p:nvPr/>
          </p:nvSpPr>
          <p:spPr>
            <a:xfrm>
              <a:off x="3611213" y="4611753"/>
              <a:ext cx="1908313" cy="91440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2</a:t>
              </a:r>
              <a:endParaRPr lang="ko-KR" altLang="en-US" sz="1500" dirty="0">
                <a:solidFill>
                  <a:schemeClr val="tx1"/>
                </a:solidFill>
                <a:latin typeface="Arial" pitchFamily="34" charset="0"/>
                <a:cs typeface="Arial" pitchFamily="34" charset="0"/>
              </a:endParaRPr>
            </a:p>
          </p:txBody>
        </p:sp>
        <p:sp>
          <p:nvSpPr>
            <p:cNvPr id="9" name="모서리가 둥근 직사각형 8"/>
            <p:cNvSpPr/>
            <p:nvPr/>
          </p:nvSpPr>
          <p:spPr>
            <a:xfrm>
              <a:off x="1258952" y="4913238"/>
              <a:ext cx="1510748" cy="31143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grpSp>
          <p:nvGrpSpPr>
            <p:cNvPr id="15" name="그룹 14"/>
            <p:cNvGrpSpPr/>
            <p:nvPr/>
          </p:nvGrpSpPr>
          <p:grpSpPr>
            <a:xfrm>
              <a:off x="1895056" y="4071725"/>
              <a:ext cx="1510748" cy="644391"/>
              <a:chOff x="1895056" y="4071725"/>
              <a:chExt cx="1510748" cy="644391"/>
            </a:xfrm>
          </p:grpSpPr>
          <p:sp>
            <p:nvSpPr>
              <p:cNvPr id="11" name="모서리가 둥근 직사각형 10"/>
              <p:cNvSpPr/>
              <p:nvPr/>
            </p:nvSpPr>
            <p:spPr>
              <a:xfrm>
                <a:off x="1895056" y="4071725"/>
                <a:ext cx="1510748" cy="3114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Arial" pitchFamily="34" charset="0"/>
                    <a:cs typeface="Arial" pitchFamily="34" charset="0"/>
                  </a:rPr>
                  <a:t>x</a:t>
                </a:r>
                <a:r>
                  <a:rPr lang="en-US" altLang="ko-KR" sz="1400" dirty="0" err="1" smtClean="0">
                    <a:solidFill>
                      <a:schemeClr val="tx1"/>
                    </a:solidFill>
                    <a:latin typeface="Arial" pitchFamily="34" charset="0"/>
                    <a:cs typeface="Arial" pitchFamily="34" charset="0"/>
                  </a:rPr>
                  <a:t>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cxnSp>
            <p:nvCxnSpPr>
              <p:cNvPr id="13" name="직선 화살표 연결선 12"/>
              <p:cNvCxnSpPr>
                <a:stCxn id="11" idx="2"/>
                <a:endCxn id="6" idx="0"/>
              </p:cNvCxnSpPr>
              <p:nvPr/>
            </p:nvCxnSpPr>
            <p:spPr>
              <a:xfrm flipH="1">
                <a:off x="2014327" y="4383155"/>
                <a:ext cx="636103" cy="228598"/>
              </a:xfrm>
              <a:prstGeom prst="straightConnector1">
                <a:avLst/>
              </a:prstGeom>
              <a:ln w="28575">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14" name="곱셈 기호 13"/>
              <p:cNvSpPr/>
              <p:nvPr/>
            </p:nvSpPr>
            <p:spPr>
              <a:xfrm>
                <a:off x="2133592" y="4278791"/>
                <a:ext cx="397571" cy="437325"/>
              </a:xfrm>
              <a:prstGeom prst="mathMultiply">
                <a:avLst/>
              </a:prstGeom>
              <a:solidFill>
                <a:srgbClr val="7C001A"/>
              </a:solidFill>
              <a:ln w="1905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21"/>
            <p:cNvGrpSpPr/>
            <p:nvPr/>
          </p:nvGrpSpPr>
          <p:grpSpPr>
            <a:xfrm>
              <a:off x="3511811" y="3783473"/>
              <a:ext cx="1510748" cy="828280"/>
              <a:chOff x="3511811" y="3783473"/>
              <a:chExt cx="1510748" cy="828280"/>
            </a:xfrm>
          </p:grpSpPr>
          <p:sp>
            <p:nvSpPr>
              <p:cNvPr id="16" name="모서리가 둥근 직사각형 15"/>
              <p:cNvSpPr/>
              <p:nvPr/>
            </p:nvSpPr>
            <p:spPr>
              <a:xfrm>
                <a:off x="3511811" y="3783473"/>
                <a:ext cx="1510748" cy="31143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cxnSp>
            <p:nvCxnSpPr>
              <p:cNvPr id="18" name="직선 화살표 연결선 17"/>
              <p:cNvCxnSpPr>
                <a:stCxn id="16" idx="2"/>
                <a:endCxn id="7" idx="0"/>
              </p:cNvCxnSpPr>
              <p:nvPr/>
            </p:nvCxnSpPr>
            <p:spPr>
              <a:xfrm>
                <a:off x="4267185" y="4094903"/>
                <a:ext cx="298185" cy="5168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곱셈 기호 20"/>
              <p:cNvSpPr/>
              <p:nvPr/>
            </p:nvSpPr>
            <p:spPr>
              <a:xfrm>
                <a:off x="4217491" y="4099868"/>
                <a:ext cx="397571" cy="437325"/>
              </a:xfrm>
              <a:prstGeom prst="mathMultiply">
                <a:avLst/>
              </a:prstGeom>
              <a:solidFill>
                <a:schemeClr val="tx2">
                  <a:lumMod val="40000"/>
                  <a:lumOff val="60000"/>
                </a:schemeClr>
              </a:solidFill>
              <a:ln w="190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9" name="직사각형 18"/>
          <p:cNvSpPr/>
          <p:nvPr/>
        </p:nvSpPr>
        <p:spPr>
          <a:xfrm>
            <a:off x="4108474" y="2508763"/>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5155082" y="2107097"/>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2942298" y="2511287"/>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4114784" y="2113723"/>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5155082"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6387535" y="2095172"/>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6387535" y="2295737"/>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6863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P spid="25" grpId="0" animBg="1"/>
      <p:bldP spid="26" grpId="0" animBg="1"/>
      <p:bldP spid="2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Table (</a:t>
            </a:r>
            <a:r>
              <a:rPr lang="en-US" altLang="ko-KR" dirty="0" err="1"/>
              <a:t>cont</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43</a:t>
            </a:fld>
            <a:endParaRPr lang="ko-KR" altLang="en-US"/>
          </a:p>
        </p:txBody>
      </p:sp>
      <p:pic>
        <p:nvPicPr>
          <p:cNvPr id="5" name="Picture 1" descr="fig_14_19.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l="1753" t="1467" r="1753" b="72255"/>
          <a:stretch/>
        </p:blipFill>
        <p:spPr bwMode="auto">
          <a:xfrm>
            <a:off x="1577008" y="1709528"/>
            <a:ext cx="6061072" cy="155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119354" y="4593035"/>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1</a:t>
            </a:r>
            <a:endParaRPr lang="ko-KR" altLang="en-US" sz="1500" dirty="0">
              <a:solidFill>
                <a:schemeClr val="tx1"/>
              </a:solidFill>
              <a:latin typeface="Arial" pitchFamily="34" charset="0"/>
              <a:cs typeface="Arial" pitchFamily="34" charset="0"/>
            </a:endParaRPr>
          </a:p>
        </p:txBody>
      </p:sp>
      <p:sp>
        <p:nvSpPr>
          <p:cNvPr id="7" name="직사각형 6"/>
          <p:cNvSpPr/>
          <p:nvPr/>
        </p:nvSpPr>
        <p:spPr>
          <a:xfrm>
            <a:off x="4925502" y="4593035"/>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2</a:t>
            </a:r>
            <a:endParaRPr lang="ko-KR" altLang="en-US" sz="1500" dirty="0">
              <a:solidFill>
                <a:schemeClr val="tx1"/>
              </a:solidFill>
              <a:latin typeface="Arial" pitchFamily="34" charset="0"/>
              <a:cs typeface="Arial" pitchFamily="34" charset="0"/>
            </a:endParaRPr>
          </a:p>
        </p:txBody>
      </p:sp>
      <p:sp>
        <p:nvSpPr>
          <p:cNvPr id="9" name="모서리가 둥근 직사각형 8"/>
          <p:cNvSpPr/>
          <p:nvPr/>
        </p:nvSpPr>
        <p:spPr>
          <a:xfrm>
            <a:off x="2338014" y="4924668"/>
            <a:ext cx="1661823" cy="34257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grpSp>
        <p:nvGrpSpPr>
          <p:cNvPr id="15" name="그룹 14"/>
          <p:cNvGrpSpPr/>
          <p:nvPr/>
        </p:nvGrpSpPr>
        <p:grpSpPr>
          <a:xfrm>
            <a:off x="3037729" y="3999004"/>
            <a:ext cx="1661823" cy="708830"/>
            <a:chOff x="1895056" y="4071725"/>
            <a:chExt cx="1510748" cy="644391"/>
          </a:xfrm>
        </p:grpSpPr>
        <p:sp>
          <p:nvSpPr>
            <p:cNvPr id="11" name="모서리가 둥근 직사각형 10"/>
            <p:cNvSpPr/>
            <p:nvPr/>
          </p:nvSpPr>
          <p:spPr>
            <a:xfrm>
              <a:off x="1895056" y="4071725"/>
              <a:ext cx="1510748" cy="3114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Arial" pitchFamily="34" charset="0"/>
                  <a:cs typeface="Arial" pitchFamily="34" charset="0"/>
                </a:rPr>
                <a:t>x</a:t>
              </a:r>
              <a:r>
                <a:rPr lang="en-US" altLang="ko-KR" sz="1400" dirty="0" err="1" smtClean="0">
                  <a:solidFill>
                    <a:schemeClr val="tx1"/>
                  </a:solidFill>
                  <a:latin typeface="Arial" pitchFamily="34" charset="0"/>
                  <a:cs typeface="Arial" pitchFamily="34" charset="0"/>
                </a:rPr>
                <a:t>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cxnSp>
          <p:nvCxnSpPr>
            <p:cNvPr id="13" name="직선 화살표 연결선 12"/>
            <p:cNvCxnSpPr>
              <a:stCxn id="11" idx="2"/>
              <a:endCxn id="6" idx="0"/>
            </p:cNvCxnSpPr>
            <p:nvPr/>
          </p:nvCxnSpPr>
          <p:spPr>
            <a:xfrm flipH="1">
              <a:off x="2014327" y="4383155"/>
              <a:ext cx="636103" cy="228598"/>
            </a:xfrm>
            <a:prstGeom prst="straightConnector1">
              <a:avLst/>
            </a:prstGeom>
            <a:ln w="28575">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14" name="곱셈 기호 13"/>
            <p:cNvSpPr/>
            <p:nvPr/>
          </p:nvSpPr>
          <p:spPr>
            <a:xfrm>
              <a:off x="2133592" y="4278791"/>
              <a:ext cx="397571" cy="437325"/>
            </a:xfrm>
            <a:prstGeom prst="mathMultiply">
              <a:avLst/>
            </a:prstGeom>
            <a:solidFill>
              <a:srgbClr val="7C001A"/>
            </a:solidFill>
            <a:ln w="1905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모서리가 둥근 직사각형 15"/>
          <p:cNvSpPr/>
          <p:nvPr/>
        </p:nvSpPr>
        <p:spPr>
          <a:xfrm>
            <a:off x="5144162" y="4924668"/>
            <a:ext cx="1661823" cy="34257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sp>
        <p:nvSpPr>
          <p:cNvPr id="18" name="직사각형 17"/>
          <p:cNvSpPr/>
          <p:nvPr/>
        </p:nvSpPr>
        <p:spPr>
          <a:xfrm>
            <a:off x="4061780" y="2107100"/>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5155083" y="2113723"/>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108474" y="2508763"/>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5155082" y="2107097"/>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2942298" y="2511287"/>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5155082"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6387535" y="2095172"/>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6387534"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7088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20" grpId="0" animBg="1"/>
      <p:bldP spid="21" grpId="0" animBg="1"/>
      <p:bldP spid="22" grpId="0" animBg="1"/>
      <p:bldP spid="23" grpId="0" animBg="1"/>
      <p:bldP spid="25" grpId="0" animBg="1"/>
      <p:bldP spid="26"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Table (</a:t>
            </a:r>
            <a:r>
              <a:rPr lang="en-US" altLang="ko-KR" dirty="0" err="1"/>
              <a:t>cont</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44</a:t>
            </a:fld>
            <a:endParaRPr lang="ko-KR" altLang="en-US"/>
          </a:p>
        </p:txBody>
      </p:sp>
      <p:pic>
        <p:nvPicPr>
          <p:cNvPr id="5" name="Picture 1" descr="fig_14_19.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l="1753" t="1467" r="1753" b="72255"/>
          <a:stretch/>
        </p:blipFill>
        <p:spPr bwMode="auto">
          <a:xfrm>
            <a:off x="1577008" y="1709528"/>
            <a:ext cx="6061072" cy="155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119354" y="4566033"/>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1</a:t>
            </a:r>
            <a:endParaRPr lang="ko-KR" altLang="en-US" sz="1500" dirty="0">
              <a:solidFill>
                <a:schemeClr val="tx1"/>
              </a:solidFill>
              <a:latin typeface="Arial" pitchFamily="34" charset="0"/>
              <a:cs typeface="Arial" pitchFamily="34" charset="0"/>
            </a:endParaRPr>
          </a:p>
        </p:txBody>
      </p:sp>
      <p:sp>
        <p:nvSpPr>
          <p:cNvPr id="7" name="직사각형 6"/>
          <p:cNvSpPr/>
          <p:nvPr/>
        </p:nvSpPr>
        <p:spPr>
          <a:xfrm>
            <a:off x="4925502" y="4566033"/>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2</a:t>
            </a:r>
            <a:endParaRPr lang="ko-KR" altLang="en-US" sz="1500" dirty="0">
              <a:solidFill>
                <a:schemeClr val="tx1"/>
              </a:solidFill>
              <a:latin typeface="Arial" pitchFamily="34" charset="0"/>
              <a:cs typeface="Arial" pitchFamily="34" charset="0"/>
            </a:endParaRPr>
          </a:p>
        </p:txBody>
      </p:sp>
      <p:sp>
        <p:nvSpPr>
          <p:cNvPr id="11" name="모서리가 둥근 직사각형 10"/>
          <p:cNvSpPr/>
          <p:nvPr/>
        </p:nvSpPr>
        <p:spPr>
          <a:xfrm>
            <a:off x="2338014" y="4897667"/>
            <a:ext cx="1661823" cy="34257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Arial" pitchFamily="34" charset="0"/>
                <a:cs typeface="Arial" pitchFamily="34" charset="0"/>
              </a:rPr>
              <a:t>x</a:t>
            </a:r>
            <a:r>
              <a:rPr lang="en-US" altLang="ko-KR" sz="1400" dirty="0" err="1" smtClean="0">
                <a:solidFill>
                  <a:schemeClr val="tx1"/>
                </a:solidFill>
                <a:latin typeface="Arial" pitchFamily="34" charset="0"/>
                <a:cs typeface="Arial" pitchFamily="34" charset="0"/>
              </a:rPr>
              <a:t>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sp>
        <p:nvSpPr>
          <p:cNvPr id="16" name="모서리가 둥근 직사각형 15"/>
          <p:cNvSpPr/>
          <p:nvPr/>
        </p:nvSpPr>
        <p:spPr>
          <a:xfrm>
            <a:off x="5144162" y="4897667"/>
            <a:ext cx="1661823" cy="34257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sp>
        <p:nvSpPr>
          <p:cNvPr id="24" name="직사각형 23"/>
          <p:cNvSpPr/>
          <p:nvPr/>
        </p:nvSpPr>
        <p:spPr>
          <a:xfrm>
            <a:off x="2902213" y="2506660"/>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4061928" y="2506660"/>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108474" y="2508763"/>
            <a:ext cx="914086"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5155082"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6387535" y="2095172"/>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6387534"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모서리가 둥근 직사각형 14"/>
          <p:cNvSpPr/>
          <p:nvPr/>
        </p:nvSpPr>
        <p:spPr>
          <a:xfrm>
            <a:off x="5296562" y="5050067"/>
            <a:ext cx="1661823" cy="34257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87599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2" grpId="0" animBg="1"/>
      <p:bldP spid="34" grpId="0" animBg="1"/>
      <p:bldP spid="35" grpId="0" animBg="1"/>
      <p:bldP spid="36"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Table (</a:t>
            </a:r>
            <a:r>
              <a:rPr lang="en-US" altLang="ko-KR" dirty="0" err="1"/>
              <a:t>cont</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45</a:t>
            </a:fld>
            <a:endParaRPr lang="ko-KR" altLang="en-US"/>
          </a:p>
        </p:txBody>
      </p:sp>
      <p:pic>
        <p:nvPicPr>
          <p:cNvPr id="5" name="Picture 1" descr="fig_14_19.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l="1753" t="1467" r="1753" b="72255"/>
          <a:stretch/>
        </p:blipFill>
        <p:spPr bwMode="auto">
          <a:xfrm>
            <a:off x="1577008" y="1709528"/>
            <a:ext cx="6061072" cy="155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직사각형 25"/>
          <p:cNvSpPr/>
          <p:nvPr/>
        </p:nvSpPr>
        <p:spPr>
          <a:xfrm>
            <a:off x="6387533" y="2120153"/>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5155082"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6387534"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p:cNvGrpSpPr/>
          <p:nvPr/>
        </p:nvGrpSpPr>
        <p:grpSpPr>
          <a:xfrm>
            <a:off x="2119354" y="4566033"/>
            <a:ext cx="4905292" cy="1005840"/>
            <a:chOff x="1060170" y="4611753"/>
            <a:chExt cx="4459356" cy="914400"/>
          </a:xfrm>
        </p:grpSpPr>
        <p:sp>
          <p:nvSpPr>
            <p:cNvPr id="6" name="직사각형 5"/>
            <p:cNvSpPr/>
            <p:nvPr/>
          </p:nvSpPr>
          <p:spPr>
            <a:xfrm>
              <a:off x="1060170" y="4611753"/>
              <a:ext cx="1908313" cy="91440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1</a:t>
              </a:r>
              <a:endParaRPr lang="ko-KR" altLang="en-US" sz="1500" dirty="0">
                <a:solidFill>
                  <a:schemeClr val="tx1"/>
                </a:solidFill>
                <a:latin typeface="Arial" pitchFamily="34" charset="0"/>
                <a:cs typeface="Arial" pitchFamily="34" charset="0"/>
              </a:endParaRPr>
            </a:p>
          </p:txBody>
        </p:sp>
        <p:sp>
          <p:nvSpPr>
            <p:cNvPr id="7" name="직사각형 6"/>
            <p:cNvSpPr/>
            <p:nvPr/>
          </p:nvSpPr>
          <p:spPr>
            <a:xfrm>
              <a:off x="3611213" y="4611753"/>
              <a:ext cx="1908313" cy="91440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2</a:t>
              </a:r>
              <a:endParaRPr lang="ko-KR" altLang="en-US" sz="1500" dirty="0">
                <a:solidFill>
                  <a:schemeClr val="tx1"/>
                </a:solidFill>
                <a:latin typeface="Arial" pitchFamily="34" charset="0"/>
                <a:cs typeface="Arial" pitchFamily="34" charset="0"/>
              </a:endParaRPr>
            </a:p>
          </p:txBody>
        </p:sp>
        <p:sp>
          <p:nvSpPr>
            <p:cNvPr id="16" name="모서리가 둥근 직사각형 15"/>
            <p:cNvSpPr/>
            <p:nvPr/>
          </p:nvSpPr>
          <p:spPr>
            <a:xfrm>
              <a:off x="3809995" y="4913238"/>
              <a:ext cx="1510748" cy="31143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A)</a:t>
              </a:r>
              <a:endParaRPr lang="ko-KR" altLang="en-US" sz="1400" dirty="0">
                <a:solidFill>
                  <a:schemeClr val="tx1"/>
                </a:solidFill>
                <a:latin typeface="Arial" pitchFamily="34" charset="0"/>
                <a:cs typeface="Arial" pitchFamily="34" charset="0"/>
              </a:endParaRPr>
            </a:p>
          </p:txBody>
        </p:sp>
        <p:sp>
          <p:nvSpPr>
            <p:cNvPr id="20" name="모서리가 둥근 직사각형 19"/>
            <p:cNvSpPr/>
            <p:nvPr/>
          </p:nvSpPr>
          <p:spPr>
            <a:xfrm>
              <a:off x="3809995" y="4913238"/>
              <a:ext cx="1510748" cy="31143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sp>
          <p:nvSpPr>
            <p:cNvPr id="21" name="모서리가 둥근 직사각형 20"/>
            <p:cNvSpPr/>
            <p:nvPr/>
          </p:nvSpPr>
          <p:spPr>
            <a:xfrm>
              <a:off x="1258952" y="4913238"/>
              <a:ext cx="1510748" cy="3114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Arial" pitchFamily="34" charset="0"/>
                  <a:cs typeface="Arial" pitchFamily="34" charset="0"/>
                </a:rPr>
                <a:t>x</a:t>
              </a:r>
              <a:r>
                <a:rPr lang="en-US" altLang="ko-KR" sz="1400" dirty="0" err="1" smtClean="0">
                  <a:solidFill>
                    <a:schemeClr val="tx1"/>
                  </a:solidFill>
                  <a:latin typeface="Arial" pitchFamily="34" charset="0"/>
                  <a:cs typeface="Arial" pitchFamily="34" charset="0"/>
                </a:rPr>
                <a:t>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val="336209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4" grpId="0" animBg="1"/>
      <p:bldP spid="3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Table (</a:t>
            </a:r>
            <a:r>
              <a:rPr lang="en-US" altLang="ko-KR" dirty="0" err="1"/>
              <a:t>cont</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46</a:t>
            </a:fld>
            <a:endParaRPr lang="ko-KR" altLang="en-US" dirty="0"/>
          </a:p>
        </p:txBody>
      </p:sp>
      <p:pic>
        <p:nvPicPr>
          <p:cNvPr id="5" name="Picture 1" descr="fig_14_19.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l="1753" t="1467" r="1753" b="72255"/>
          <a:stretch/>
        </p:blipFill>
        <p:spPr bwMode="auto">
          <a:xfrm>
            <a:off x="1577008" y="1709528"/>
            <a:ext cx="6061072" cy="155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2119354" y="4566033"/>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1</a:t>
            </a:r>
            <a:endParaRPr lang="ko-KR" altLang="en-US" sz="1500" dirty="0">
              <a:solidFill>
                <a:schemeClr val="tx1"/>
              </a:solidFill>
              <a:latin typeface="Arial" pitchFamily="34" charset="0"/>
              <a:cs typeface="Arial" pitchFamily="34" charset="0"/>
            </a:endParaRPr>
          </a:p>
        </p:txBody>
      </p:sp>
      <p:sp>
        <p:nvSpPr>
          <p:cNvPr id="7" name="직사각형 6"/>
          <p:cNvSpPr/>
          <p:nvPr/>
        </p:nvSpPr>
        <p:spPr>
          <a:xfrm>
            <a:off x="4925502" y="4566033"/>
            <a:ext cx="2099144" cy="1005840"/>
          </a:xfrm>
          <a:prstGeom prst="rect">
            <a:avLst/>
          </a:prstGeom>
          <a:noFill/>
          <a:ln w="12700">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sz="1500" dirty="0" smtClean="0">
                <a:solidFill>
                  <a:schemeClr val="tx1"/>
                </a:solidFill>
                <a:latin typeface="Arial" pitchFamily="34" charset="0"/>
                <a:cs typeface="Arial" pitchFamily="34" charset="0"/>
              </a:rPr>
              <a:t>Block 2</a:t>
            </a:r>
            <a:endParaRPr lang="ko-KR" altLang="en-US" sz="1500" dirty="0">
              <a:solidFill>
                <a:schemeClr val="tx1"/>
              </a:solidFill>
              <a:latin typeface="Arial" pitchFamily="34" charset="0"/>
              <a:cs typeface="Arial" pitchFamily="34" charset="0"/>
            </a:endParaRPr>
          </a:p>
        </p:txBody>
      </p:sp>
      <p:sp>
        <p:nvSpPr>
          <p:cNvPr id="20" name="모서리가 둥근 직사각형 19"/>
          <p:cNvSpPr/>
          <p:nvPr/>
        </p:nvSpPr>
        <p:spPr>
          <a:xfrm>
            <a:off x="5144162" y="4897667"/>
            <a:ext cx="1661823" cy="34257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solidFill>
                  <a:schemeClr val="tx1"/>
                </a:solidFill>
                <a:latin typeface="Arial" pitchFamily="34" charset="0"/>
                <a:cs typeface="Arial" pitchFamily="34" charset="0"/>
              </a:rPr>
              <a:t>slock</a:t>
            </a:r>
            <a:r>
              <a:rPr lang="en-US" altLang="ko-KR" sz="1400" dirty="0" smtClean="0">
                <a:solidFill>
                  <a:schemeClr val="tx1"/>
                </a:solidFill>
                <a:latin typeface="Arial" pitchFamily="34" charset="0"/>
                <a:cs typeface="Arial" pitchFamily="34" charset="0"/>
              </a:rPr>
              <a:t>(Thread C)</a:t>
            </a:r>
            <a:endParaRPr lang="ko-KR" altLang="en-US" sz="1400" dirty="0">
              <a:solidFill>
                <a:schemeClr val="tx1"/>
              </a:solidFill>
              <a:latin typeface="Arial" pitchFamily="34" charset="0"/>
              <a:cs typeface="Arial" pitchFamily="34" charset="0"/>
            </a:endParaRPr>
          </a:p>
        </p:txBody>
      </p:sp>
      <p:sp>
        <p:nvSpPr>
          <p:cNvPr id="11" name="직사각형 10"/>
          <p:cNvSpPr/>
          <p:nvPr/>
        </p:nvSpPr>
        <p:spPr>
          <a:xfrm>
            <a:off x="5159386" y="2517920"/>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6370640" y="2517920"/>
            <a:ext cx="1007177" cy="19878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6387534" y="2511288"/>
            <a:ext cx="1007177" cy="198782"/>
          </a:xfrm>
          <a:prstGeom prst="rect">
            <a:avLst/>
          </a:prstGeom>
          <a:solidFill>
            <a:schemeClr val="tx2">
              <a:lumMod val="60000"/>
              <a:lumOff val="40000"/>
              <a:alpha val="50000"/>
            </a:schemeClr>
          </a:solidFill>
          <a:ln w="190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178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12"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a:t>
            </a:r>
            <a:r>
              <a:rPr lang="en-US" altLang="ko-KR" dirty="0"/>
              <a:t>L</a:t>
            </a:r>
            <a:r>
              <a:rPr lang="en-US" altLang="ko-KR" dirty="0" smtClean="0"/>
              <a:t>ock </a:t>
            </a:r>
            <a:r>
              <a:rPr lang="en-US" altLang="ko-KR" dirty="0"/>
              <a:t>P</a:t>
            </a:r>
            <a:r>
              <a:rPr lang="en-US" altLang="ko-KR" dirty="0" smtClean="0"/>
              <a:t>rotocol</a:t>
            </a:r>
            <a:endParaRPr lang="ko-KR" altLang="en-US" dirty="0"/>
          </a:p>
        </p:txBody>
      </p:sp>
      <p:sp>
        <p:nvSpPr>
          <p:cNvPr id="3" name="내용 개체 틀 2"/>
          <p:cNvSpPr>
            <a:spLocks noGrp="1"/>
          </p:cNvSpPr>
          <p:nvPr>
            <p:ph idx="1"/>
          </p:nvPr>
        </p:nvSpPr>
        <p:spPr/>
        <p:txBody>
          <a:bodyPr/>
          <a:lstStyle/>
          <a:p>
            <a:endParaRPr lang="en-US" altLang="ko-KR" dirty="0"/>
          </a:p>
          <a:p>
            <a:endParaRPr lang="en-US" altLang="ko-KR" dirty="0"/>
          </a:p>
          <a:p>
            <a:endParaRPr lang="en-US" altLang="ko-KR" dirty="0"/>
          </a:p>
          <a:p>
            <a:r>
              <a:rPr lang="en-US" altLang="ko-KR" dirty="0"/>
              <a:t>① : read-write conflict / </a:t>
            </a:r>
            <a:r>
              <a:rPr lang="ko-KR" altLang="en-US" dirty="0"/>
              <a:t>② </a:t>
            </a:r>
            <a:r>
              <a:rPr lang="en-US" altLang="ko-KR" dirty="0"/>
              <a:t>: write-write conflict</a:t>
            </a:r>
          </a:p>
          <a:p>
            <a:pPr lvl="1"/>
            <a:r>
              <a:rPr lang="en-US" altLang="ko-KR" dirty="0"/>
              <a:t>Two operations conflict if the order in which they are executed can produce a different result.</a:t>
            </a:r>
          </a:p>
          <a:p>
            <a:pPr lvl="1"/>
            <a:r>
              <a:rPr lang="en-US" altLang="ko-KR" dirty="0"/>
              <a:t>Note that </a:t>
            </a:r>
            <a:r>
              <a:rPr lang="en-US" altLang="ko-KR" i="1" dirty="0"/>
              <a:t>two read operations </a:t>
            </a:r>
            <a:r>
              <a:rPr lang="en-US" altLang="ko-KR" dirty="0"/>
              <a:t>cannot ever conflict, nor can operations involving different blocks.</a:t>
            </a:r>
          </a:p>
          <a:p>
            <a:r>
              <a:rPr lang="en-US" altLang="ko-KR" dirty="0"/>
              <a:t>Locking can be used to avoid write-write and read-write conflicts.</a:t>
            </a:r>
          </a:p>
          <a:p>
            <a:pPr lvl="1"/>
            <a:endParaRPr lang="ko-KR" altLang="en-US" dirty="0"/>
          </a:p>
          <a:p>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47</a:t>
            </a:fld>
            <a:endParaRPr lang="ko-KR" altLang="en-US"/>
          </a:p>
        </p:txBody>
      </p:sp>
      <mc:AlternateContent xmlns:mc="http://schemas.openxmlformats.org/markup-compatibility/2006" xmlns:a14="http://schemas.microsoft.com/office/drawing/2010/main">
        <mc:Choice Requires="a14">
          <p:sp>
            <p:nvSpPr>
              <p:cNvPr id="5" name="TextBox 4"/>
              <p:cNvSpPr txBox="1"/>
              <p:nvPr/>
            </p:nvSpPr>
            <p:spPr>
              <a:xfrm>
                <a:off x="3246782" y="1590260"/>
                <a:ext cx="2559483" cy="646331"/>
              </a:xfrm>
              <a:prstGeom prst="rect">
                <a:avLst/>
              </a:prstGeom>
              <a:noFill/>
            </p:spPr>
            <p:txBody>
              <a:bodyPr wrap="none" rtlCol="0">
                <a:spAutoFit/>
              </a:bodyPr>
              <a:lstStyle/>
              <a:p>
                <a:r>
                  <a:rPr lang="en-US" altLang="ko-KR" dirty="0" smtClean="0">
                    <a:latin typeface="Courier New" pitchFamily="49" charset="0"/>
                    <a:cs typeface="Courier New" pitchFamily="49" charset="0"/>
                  </a:rPr>
                  <a:t>T1 : R(</a:t>
                </a:r>
                <a14:m>
                  <m:oMath xmlns:m="http://schemas.openxmlformats.org/officeDocument/2006/math">
                    <m:sSub>
                      <m:sSubPr>
                        <m:ctrlPr>
                          <a:rPr lang="en-US" altLang="ko-KR" i="1" smtClean="0">
                            <a:latin typeface="Cambria Math"/>
                            <a:cs typeface="Courier New" pitchFamily="49" charset="0"/>
                          </a:rPr>
                        </m:ctrlPr>
                      </m:sSubPr>
                      <m:e>
                        <m:r>
                          <a:rPr lang="en-US" altLang="ko-KR" b="0" i="1" smtClean="0">
                            <a:latin typeface="Cambria Math"/>
                            <a:cs typeface="Courier New" pitchFamily="49" charset="0"/>
                          </a:rPr>
                          <m:t>𝑏</m:t>
                        </m:r>
                      </m:e>
                      <m:sub>
                        <m:r>
                          <a:rPr lang="en-US" altLang="ko-KR" b="0" i="1" smtClean="0">
                            <a:latin typeface="Cambria Math"/>
                            <a:cs typeface="Courier New" pitchFamily="49" charset="0"/>
                          </a:rPr>
                          <m:t>1</m:t>
                        </m:r>
                      </m:sub>
                    </m:sSub>
                  </m:oMath>
                </a14:m>
                <a:r>
                  <a:rPr lang="en-US" altLang="ko-KR" dirty="0" smtClean="0">
                    <a:latin typeface="Courier New" pitchFamily="49" charset="0"/>
                    <a:cs typeface="Courier New" pitchFamily="49" charset="0"/>
                  </a:rPr>
                  <a:t>); W</a:t>
                </a:r>
                <a:r>
                  <a:rPr lang="en-US" altLang="ko-KR" dirty="0">
                    <a:latin typeface="Courier New" pitchFamily="49" charset="0"/>
                    <a:cs typeface="Courier New" pitchFamily="49" charset="0"/>
                  </a:rPr>
                  <a:t>(</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b="0" i="1" smtClean="0">
                            <a:latin typeface="Cambria Math"/>
                            <a:cs typeface="Courier New" pitchFamily="49" charset="0"/>
                          </a:rPr>
                          <m:t>2</m:t>
                        </m:r>
                      </m:sub>
                    </m:sSub>
                  </m:oMath>
                </a14:m>
                <a:r>
                  <a:rPr lang="en-US" altLang="ko-KR" dirty="0" smtClean="0">
                    <a:latin typeface="Courier New" pitchFamily="49" charset="0"/>
                    <a:cs typeface="Courier New" pitchFamily="49" charset="0"/>
                  </a:rPr>
                  <a:t>);</a:t>
                </a:r>
              </a:p>
              <a:p>
                <a:r>
                  <a:rPr lang="en-US" altLang="ko-KR" dirty="0" smtClean="0">
                    <a:latin typeface="Courier New" pitchFamily="49" charset="0"/>
                    <a:cs typeface="Courier New" pitchFamily="49" charset="0"/>
                  </a:rPr>
                  <a:t>T2 </a:t>
                </a:r>
                <a:r>
                  <a:rPr lang="en-US" altLang="ko-KR" dirty="0">
                    <a:latin typeface="Courier New" pitchFamily="49" charset="0"/>
                    <a:cs typeface="Courier New" pitchFamily="49" charset="0"/>
                  </a:rPr>
                  <a:t>: W(</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i="1">
                            <a:latin typeface="Cambria Math"/>
                            <a:cs typeface="Courier New" pitchFamily="49" charset="0"/>
                          </a:rPr>
                          <m:t>1</m:t>
                        </m:r>
                      </m:sub>
                    </m:sSub>
                  </m:oMath>
                </a14:m>
                <a:r>
                  <a:rPr lang="en-US" altLang="ko-KR" dirty="0">
                    <a:latin typeface="Courier New" pitchFamily="49" charset="0"/>
                    <a:cs typeface="Courier New" pitchFamily="49" charset="0"/>
                  </a:rPr>
                  <a:t>); W(</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i="1">
                            <a:latin typeface="Cambria Math"/>
                            <a:cs typeface="Courier New" pitchFamily="49" charset="0"/>
                          </a:rPr>
                          <m:t>2</m:t>
                        </m:r>
                      </m:sub>
                    </m:sSub>
                  </m:oMath>
                </a14:m>
                <a:r>
                  <a:rPr lang="en-US" altLang="ko-KR" dirty="0">
                    <a:latin typeface="Courier New" pitchFamily="49" charset="0"/>
                    <a:cs typeface="Courier New" pitchFamily="49" charset="0"/>
                  </a:rPr>
                  <a:t>);</a:t>
                </a:r>
                <a:endParaRPr lang="ko-KR" altLang="en-US" dirty="0">
                  <a:latin typeface="Courier New" pitchFamily="49" charset="0"/>
                  <a:cs typeface="Courier New" pitchFamily="49"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46782" y="1590260"/>
                <a:ext cx="2559483" cy="646331"/>
              </a:xfrm>
              <a:prstGeom prst="rect">
                <a:avLst/>
              </a:prstGeom>
              <a:blipFill rotWithShape="1">
                <a:blip r:embed="rId4"/>
                <a:stretch>
                  <a:fillRect l="-2148" t="-3774" r="-6921" b="-15094"/>
                </a:stretch>
              </a:blipFill>
            </p:spPr>
            <p:txBody>
              <a:bodyPr/>
              <a:lstStyle/>
              <a:p>
                <a:r>
                  <a:rPr lang="ko-KR" altLang="en-US">
                    <a:noFill/>
                  </a:rPr>
                  <a:t> </a:t>
                </a:r>
              </a:p>
            </p:txBody>
          </p:sp>
        </mc:Fallback>
      </mc:AlternateContent>
      <p:sp>
        <p:nvSpPr>
          <p:cNvPr id="6" name="직사각형 5"/>
          <p:cNvSpPr/>
          <p:nvPr/>
        </p:nvSpPr>
        <p:spPr>
          <a:xfrm>
            <a:off x="3949148" y="1590260"/>
            <a:ext cx="848139" cy="646331"/>
          </a:xfrm>
          <a:prstGeom prst="rect">
            <a:avLst/>
          </a:prstGeom>
          <a:noFill/>
          <a:ln>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4797287" y="1591200"/>
            <a:ext cx="848139" cy="646331"/>
          </a:xfrm>
          <a:prstGeom prst="rect">
            <a:avLst/>
          </a:prstGeom>
          <a:noFill/>
          <a:ln>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4165468" y="2227231"/>
            <a:ext cx="415498" cy="369332"/>
          </a:xfrm>
          <a:prstGeom prst="rect">
            <a:avLst/>
          </a:prstGeom>
          <a:noFill/>
        </p:spPr>
        <p:txBody>
          <a:bodyPr wrap="none" rtlCol="0">
            <a:spAutoFit/>
          </a:bodyPr>
          <a:lstStyle/>
          <a:p>
            <a:r>
              <a:rPr lang="ko-KR" altLang="en-US" dirty="0" smtClean="0"/>
              <a:t>①</a:t>
            </a:r>
            <a:endParaRPr lang="ko-KR" altLang="en-US" dirty="0"/>
          </a:p>
        </p:txBody>
      </p:sp>
      <p:sp>
        <p:nvSpPr>
          <p:cNvPr id="9" name="TextBox 8"/>
          <p:cNvSpPr txBox="1"/>
          <p:nvPr/>
        </p:nvSpPr>
        <p:spPr>
          <a:xfrm>
            <a:off x="5013607" y="2229965"/>
            <a:ext cx="415498" cy="369332"/>
          </a:xfrm>
          <a:prstGeom prst="rect">
            <a:avLst/>
          </a:prstGeom>
          <a:noFill/>
        </p:spPr>
        <p:txBody>
          <a:bodyPr wrap="none" rtlCol="0">
            <a:spAutoFit/>
          </a:bodyPr>
          <a:lstStyle/>
          <a:p>
            <a:r>
              <a:rPr lang="ko-KR" altLang="en-US" dirty="0" smtClean="0"/>
              <a:t>②</a:t>
            </a:r>
            <a:endParaRPr lang="ko-KR" altLang="en-US" dirty="0"/>
          </a:p>
        </p:txBody>
      </p:sp>
      <p:pic>
        <p:nvPicPr>
          <p:cNvPr id="10" name="Picture 1" descr="fig_14_20.jpg"/>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877328" y="4462117"/>
            <a:ext cx="740727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6024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Protocol (</a:t>
            </a:r>
            <a:r>
              <a:rPr lang="en-US" altLang="ko-KR" dirty="0" err="1"/>
              <a:t>cont</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If all transactions obey the lock protocol, then:</a:t>
            </a:r>
          </a:p>
          <a:p>
            <a:pPr lvl="1"/>
            <a:r>
              <a:rPr lang="en-US" altLang="ko-KR" dirty="0"/>
              <a:t>The resulting schedule will always be serializable.</a:t>
            </a:r>
          </a:p>
          <a:p>
            <a:pPr lvl="1"/>
            <a:r>
              <a:rPr lang="en-US" altLang="ko-KR" dirty="0"/>
              <a:t>The equivalent serial schedule is determined by the order of the transactions commit.</a:t>
            </a:r>
          </a:p>
          <a:p>
            <a:pPr lvl="1"/>
            <a:endParaRPr lang="en-US" altLang="ko-KR" dirty="0"/>
          </a:p>
          <a:p>
            <a:r>
              <a:rPr lang="en-US" altLang="ko-KR" dirty="0"/>
              <a:t>The lock protocol forces transactions to hold their locks until they complete.</a:t>
            </a:r>
          </a:p>
          <a:p>
            <a:endParaRPr lang="en-US" altLang="ko-KR" dirty="0"/>
          </a:p>
          <a:p>
            <a:r>
              <a:rPr lang="en-US" altLang="ko-KR" dirty="0"/>
              <a:t>Two problems can occur when a transaction releases its locks early:</a:t>
            </a:r>
          </a:p>
          <a:p>
            <a:pPr lvl="1"/>
            <a:r>
              <a:rPr lang="en-US" altLang="ko-KR" dirty="0"/>
              <a:t>It may no longer be serializable.</a:t>
            </a:r>
          </a:p>
          <a:p>
            <a:pPr lvl="1"/>
            <a:r>
              <a:rPr lang="en-US" altLang="ko-KR" dirty="0"/>
              <a:t>Other transactions can read its uncommitted changes.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48</a:t>
            </a:fld>
            <a:endParaRPr lang="ko-KR" altLang="en-US"/>
          </a:p>
        </p:txBody>
      </p:sp>
    </p:spTree>
    <p:extLst>
      <p:ext uri="{BB962C8B-B14F-4D97-AF65-F5344CB8AC3E}">
        <p14:creationId xmlns:p14="http://schemas.microsoft.com/office/powerpoint/2010/main" val="1693400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650" dirty="0" smtClean="0"/>
              <a:t>Correct Code that Behaves Incorrectly</a:t>
            </a:r>
            <a:endParaRPr lang="ko-KR" altLang="en-US" sz="2650" dirty="0"/>
          </a:p>
        </p:txBody>
      </p:sp>
      <p:sp>
        <p:nvSpPr>
          <p:cNvPr id="3" name="내용 개체 틀 2"/>
          <p:cNvSpPr>
            <a:spLocks noGrp="1"/>
          </p:cNvSpPr>
          <p:nvPr>
            <p:ph idx="1"/>
          </p:nvPr>
        </p:nvSpPr>
        <p:spPr>
          <a:xfrm>
            <a:off x="457200" y="1481851"/>
            <a:ext cx="8229600" cy="4974933"/>
          </a:xfrm>
        </p:spPr>
        <p:txBody>
          <a:bodyPr/>
          <a:lstStyle/>
          <a:p>
            <a:r>
              <a:rPr lang="en-US" altLang="ko-KR" dirty="0" smtClean="0"/>
              <a:t>Consider an airline reservation database, having two tables with the following schemas:</a:t>
            </a:r>
          </a:p>
          <a:p>
            <a:pPr lvl="7"/>
            <a:r>
              <a:rPr lang="en-US" altLang="ko-KR" dirty="0" smtClean="0"/>
              <a:t>SEAT (</a:t>
            </a:r>
            <a:r>
              <a:rPr lang="en-US" altLang="ko-KR" dirty="0" err="1" smtClean="0"/>
              <a:t>FlightId</a:t>
            </a:r>
            <a:r>
              <a:rPr lang="en-US" altLang="ko-KR" dirty="0" smtClean="0"/>
              <a:t>, </a:t>
            </a:r>
            <a:r>
              <a:rPr lang="en-US" altLang="ko-KR" dirty="0" err="1" smtClean="0"/>
              <a:t>NumAvailable</a:t>
            </a:r>
            <a:r>
              <a:rPr lang="en-US" altLang="ko-KR" dirty="0" smtClean="0"/>
              <a:t>, Price)</a:t>
            </a:r>
          </a:p>
          <a:p>
            <a:pPr lvl="7"/>
            <a:r>
              <a:rPr lang="en-US" altLang="ko-KR" dirty="0" smtClean="0"/>
              <a:t>CUST (</a:t>
            </a:r>
            <a:r>
              <a:rPr lang="en-US" altLang="ko-KR" dirty="0" err="1" smtClean="0"/>
              <a:t>CustID</a:t>
            </a:r>
            <a:r>
              <a:rPr lang="en-US" altLang="ko-KR" dirty="0" smtClean="0"/>
              <a:t>, </a:t>
            </a:r>
            <a:r>
              <a:rPr lang="en-US" altLang="ko-KR" dirty="0" err="1" smtClean="0"/>
              <a:t>BalanceDue</a:t>
            </a:r>
            <a:r>
              <a:rPr lang="en-US" altLang="ko-KR" dirty="0" smtClean="0"/>
              <a:t>)</a:t>
            </a:r>
          </a:p>
          <a:p>
            <a:endParaRPr lang="en-US" altLang="ko-KR" dirty="0" smtClean="0"/>
          </a:p>
          <a:p>
            <a:r>
              <a:rPr lang="en-US" altLang="ko-KR" dirty="0" smtClean="0"/>
              <a:t>Although following code has no bugs, various problems can occur.</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a:t>
            </a:fld>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3621148"/>
            <a:ext cx="3486053" cy="2618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412" y="3621148"/>
            <a:ext cx="3825306" cy="2618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a:xfrm>
            <a:off x="1384300" y="4343400"/>
            <a:ext cx="2679700" cy="1896539"/>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775200" y="3608449"/>
            <a:ext cx="3365500" cy="73495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775200" y="4357750"/>
            <a:ext cx="3365500" cy="1484250"/>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384300" y="3506849"/>
            <a:ext cx="2705100" cy="584775"/>
          </a:xfrm>
          <a:prstGeom prst="rect">
            <a:avLst/>
          </a:prstGeom>
          <a:solidFill>
            <a:schemeClr val="bg1"/>
          </a:solidFill>
          <a:ln>
            <a:solidFill>
              <a:schemeClr val="tx1"/>
            </a:solidFill>
          </a:ln>
        </p:spPr>
        <p:txBody>
          <a:bodyPr wrap="square" rtlCol="0">
            <a:spAutoFit/>
          </a:bodyPr>
          <a:lstStyle/>
          <a:p>
            <a:r>
              <a:rPr lang="en-US" altLang="ko-KR" sz="1600" dirty="0" smtClean="0">
                <a:latin typeface="Arial" pitchFamily="34" charset="0"/>
                <a:cs typeface="Arial" pitchFamily="34" charset="0"/>
              </a:rPr>
              <a:t>Step 1 : </a:t>
            </a:r>
          </a:p>
          <a:p>
            <a:r>
              <a:rPr lang="en-US" altLang="ko-KR" sz="1600" dirty="0" smtClean="0">
                <a:latin typeface="Arial" pitchFamily="34" charset="0"/>
                <a:cs typeface="Arial" pitchFamily="34" charset="0"/>
              </a:rPr>
              <a:t>Get availability and price</a:t>
            </a:r>
            <a:endParaRPr lang="ko-KR" altLang="en-US" sz="1600" dirty="0">
              <a:latin typeface="Arial" pitchFamily="34" charset="0"/>
              <a:cs typeface="Arial" pitchFamily="34" charset="0"/>
            </a:endParaRPr>
          </a:p>
        </p:txBody>
      </p:sp>
      <p:cxnSp>
        <p:nvCxnSpPr>
          <p:cNvPr id="10" name="직선 화살표 연결선 9"/>
          <p:cNvCxnSpPr>
            <a:endCxn id="5" idx="0"/>
          </p:cNvCxnSpPr>
          <p:nvPr/>
        </p:nvCxnSpPr>
        <p:spPr>
          <a:xfrm>
            <a:off x="2720926" y="4091624"/>
            <a:ext cx="3224" cy="251776"/>
          </a:xfrm>
          <a:prstGeom prst="straightConnector1">
            <a:avLst/>
          </a:prstGeom>
          <a:ln w="19050">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06707" y="4894092"/>
            <a:ext cx="1902485" cy="584775"/>
          </a:xfrm>
          <a:prstGeom prst="rect">
            <a:avLst/>
          </a:prstGeom>
          <a:solidFill>
            <a:schemeClr val="bg1"/>
          </a:solidFill>
          <a:ln>
            <a:solidFill>
              <a:schemeClr val="tx1"/>
            </a:solidFill>
          </a:ln>
        </p:spPr>
        <p:txBody>
          <a:bodyPr wrap="square" rtlCol="0">
            <a:spAutoFit/>
          </a:bodyPr>
          <a:lstStyle/>
          <a:p>
            <a:r>
              <a:rPr lang="en-US" altLang="ko-KR" sz="1600" dirty="0" smtClean="0">
                <a:latin typeface="Arial" pitchFamily="34" charset="0"/>
                <a:cs typeface="Arial" pitchFamily="34" charset="0"/>
              </a:rPr>
              <a:t>Step 2 : </a:t>
            </a:r>
          </a:p>
          <a:p>
            <a:r>
              <a:rPr lang="en-US" altLang="ko-KR" sz="1600" dirty="0" smtClean="0">
                <a:latin typeface="Arial" pitchFamily="34" charset="0"/>
                <a:cs typeface="Arial" pitchFamily="34" charset="0"/>
              </a:rPr>
              <a:t>Update availability</a:t>
            </a:r>
            <a:endParaRPr lang="ko-KR" altLang="en-US" sz="1600" dirty="0">
              <a:latin typeface="Arial" pitchFamily="34" charset="0"/>
              <a:cs typeface="Arial" pitchFamily="34" charset="0"/>
            </a:endParaRPr>
          </a:p>
        </p:txBody>
      </p:sp>
      <p:cxnSp>
        <p:nvCxnSpPr>
          <p:cNvPr id="14" name="직선 화살표 연결선 13"/>
          <p:cNvCxnSpPr/>
          <p:nvPr/>
        </p:nvCxnSpPr>
        <p:spPr>
          <a:xfrm flipV="1">
            <a:off x="6432550" y="4343402"/>
            <a:ext cx="1" cy="550690"/>
          </a:xfrm>
          <a:prstGeom prst="straightConnector1">
            <a:avLst/>
          </a:prstGeom>
          <a:ln w="19050">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00568" y="3532499"/>
            <a:ext cx="3268993" cy="584775"/>
          </a:xfrm>
          <a:prstGeom prst="rect">
            <a:avLst/>
          </a:prstGeom>
          <a:solidFill>
            <a:schemeClr val="bg1"/>
          </a:solidFill>
          <a:ln>
            <a:solidFill>
              <a:schemeClr val="tx1"/>
            </a:solidFill>
          </a:ln>
        </p:spPr>
        <p:txBody>
          <a:bodyPr wrap="square" rtlCol="0">
            <a:spAutoFit/>
          </a:bodyPr>
          <a:lstStyle/>
          <a:p>
            <a:r>
              <a:rPr lang="en-US" altLang="ko-KR" sz="1600" dirty="0" smtClean="0">
                <a:latin typeface="Arial" pitchFamily="34" charset="0"/>
                <a:cs typeface="Arial" pitchFamily="34" charset="0"/>
              </a:rPr>
              <a:t>Step 3 : </a:t>
            </a:r>
          </a:p>
          <a:p>
            <a:r>
              <a:rPr lang="en-US" altLang="ko-KR" sz="1600" dirty="0" smtClean="0">
                <a:latin typeface="Arial" pitchFamily="34" charset="0"/>
                <a:cs typeface="Arial" pitchFamily="34" charset="0"/>
              </a:rPr>
              <a:t>Get and update customer balance</a:t>
            </a:r>
            <a:endParaRPr lang="ko-KR" altLang="en-US" sz="1600" dirty="0">
              <a:latin typeface="Arial" pitchFamily="34" charset="0"/>
              <a:cs typeface="Arial" pitchFamily="34" charset="0"/>
            </a:endParaRPr>
          </a:p>
        </p:txBody>
      </p:sp>
      <p:cxnSp>
        <p:nvCxnSpPr>
          <p:cNvPr id="20" name="직선 화살표 연결선 19"/>
          <p:cNvCxnSpPr>
            <a:stCxn id="19" idx="2"/>
            <a:endCxn id="9" idx="0"/>
          </p:cNvCxnSpPr>
          <p:nvPr/>
        </p:nvCxnSpPr>
        <p:spPr>
          <a:xfrm>
            <a:off x="6435065" y="4117274"/>
            <a:ext cx="22885" cy="240476"/>
          </a:xfrm>
          <a:prstGeom prst="straightConnector1">
            <a:avLst/>
          </a:prstGeom>
          <a:ln w="19050">
            <a:solidFill>
              <a:srgbClr val="7C001A"/>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22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6" grpId="0" animBg="1"/>
      <p:bldP spid="13"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Protocol (</a:t>
            </a:r>
            <a:r>
              <a:rPr lang="en-US" altLang="ko-KR" dirty="0" err="1"/>
              <a:t>cont</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err="1"/>
              <a:t>Serializability</a:t>
            </a:r>
            <a:r>
              <a:rPr lang="en-US" altLang="ko-KR" dirty="0"/>
              <a:t> Problems</a:t>
            </a:r>
          </a:p>
          <a:p>
            <a:pPr lvl="1"/>
            <a:endParaRPr lang="en-US" altLang="ko-KR" dirty="0"/>
          </a:p>
          <a:p>
            <a:pPr lvl="1"/>
            <a:endParaRPr lang="en-US" altLang="ko-KR" dirty="0"/>
          </a:p>
          <a:p>
            <a:pPr lvl="1"/>
            <a:r>
              <a:rPr lang="en-US" altLang="ko-KR" dirty="0"/>
              <a:t>Suppose that T1 is interrupted during the time interval between the unlock of x and the </a:t>
            </a:r>
            <a:r>
              <a:rPr lang="en-US" altLang="ko-KR" dirty="0" err="1"/>
              <a:t>slock</a:t>
            </a:r>
            <a:r>
              <a:rPr lang="en-US" altLang="ko-KR" dirty="0"/>
              <a:t> y.</a:t>
            </a:r>
          </a:p>
          <a:p>
            <a:pPr lvl="1"/>
            <a:r>
              <a:rPr lang="en-US" altLang="ko-KR" dirty="0"/>
              <a:t>The resulting schedule is </a:t>
            </a:r>
            <a:r>
              <a:rPr lang="en-US" altLang="ko-KR" b="1" dirty="0"/>
              <a:t>non-serializable</a:t>
            </a:r>
            <a:r>
              <a:rPr lang="en-US" altLang="ko-KR" dirty="0"/>
              <a:t>.</a:t>
            </a:r>
          </a:p>
          <a:p>
            <a:pPr lvl="1"/>
            <a:endParaRPr lang="en-US" altLang="ko-KR" dirty="0"/>
          </a:p>
          <a:p>
            <a:r>
              <a:rPr lang="en-US" altLang="ko-KR" dirty="0"/>
              <a:t>Two-phase locking</a:t>
            </a:r>
          </a:p>
          <a:p>
            <a:pPr lvl="1"/>
            <a:r>
              <a:rPr lang="en-US" altLang="ko-KR" dirty="0"/>
              <a:t>Allows a transaction to begin releasing locks as soon as it has acquired all of them</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49</a:t>
            </a:fld>
            <a:endParaRPr lang="ko-KR" altLang="en-US"/>
          </a:p>
        </p:txBody>
      </p:sp>
      <p:sp>
        <p:nvSpPr>
          <p:cNvPr id="5" name="TextBox 4"/>
          <p:cNvSpPr txBox="1"/>
          <p:nvPr/>
        </p:nvSpPr>
        <p:spPr>
          <a:xfrm>
            <a:off x="2279046" y="1948542"/>
            <a:ext cx="4802918" cy="307777"/>
          </a:xfrm>
          <a:prstGeom prst="rect">
            <a:avLst/>
          </a:prstGeom>
          <a:noFill/>
          <a:ln>
            <a:solidFill>
              <a:schemeClr val="tx1"/>
            </a:solidFill>
          </a:ln>
        </p:spPr>
        <p:txBody>
          <a:bodyPr wrap="none" rtlCol="0">
            <a:spAutoFit/>
          </a:bodyPr>
          <a:lstStyle/>
          <a:p>
            <a:r>
              <a:rPr lang="en-US" altLang="ko-KR" sz="1400" dirty="0" smtClean="0">
                <a:latin typeface="Courier New" pitchFamily="49" charset="0"/>
                <a:cs typeface="Courier New" pitchFamily="49" charset="0"/>
              </a:rPr>
              <a:t>T1: … … …  R(x); UL(x); SL(y); R(y); … … …</a:t>
            </a:r>
            <a:endParaRPr lang="ko-KR" altLang="en-US" sz="1400" dirty="0">
              <a:latin typeface="Courier New" pitchFamily="49" charset="0"/>
              <a:cs typeface="Courier New" pitchFamily="49" charset="0"/>
            </a:endParaRPr>
          </a:p>
        </p:txBody>
      </p:sp>
      <p:sp>
        <p:nvSpPr>
          <p:cNvPr id="6" name="직사각형 5"/>
          <p:cNvSpPr/>
          <p:nvPr/>
        </p:nvSpPr>
        <p:spPr>
          <a:xfrm>
            <a:off x="4089093" y="1845428"/>
            <a:ext cx="1517386" cy="516155"/>
          </a:xfrm>
          <a:prstGeom prst="rect">
            <a:avLst/>
          </a:prstGeom>
          <a:noFill/>
          <a:ln w="381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15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378757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Lock </a:t>
            </a:r>
            <a:r>
              <a:rPr lang="en-US" altLang="ko-KR" dirty="0"/>
              <a:t>Protocol (</a:t>
            </a:r>
            <a:r>
              <a:rPr lang="en-US" altLang="ko-KR" dirty="0" err="1"/>
              <a:t>cont</a:t>
            </a:r>
            <a:r>
              <a:rPr lang="en-US" altLang="ko-KR" dirty="0"/>
              <a:t>’)</a:t>
            </a:r>
            <a:endParaRPr lang="ko-KR" altLang="en-US" dirty="0"/>
          </a:p>
        </p:txBody>
      </p:sp>
      <p:sp>
        <p:nvSpPr>
          <p:cNvPr id="3" name="내용 개체 틀 2"/>
          <p:cNvSpPr>
            <a:spLocks noGrp="1"/>
          </p:cNvSpPr>
          <p:nvPr>
            <p:ph idx="1"/>
          </p:nvPr>
        </p:nvSpPr>
        <p:spPr>
          <a:xfrm>
            <a:off x="457200" y="1481851"/>
            <a:ext cx="8686800" cy="4525963"/>
          </a:xfrm>
        </p:spPr>
        <p:txBody>
          <a:bodyPr/>
          <a:lstStyle/>
          <a:p>
            <a:r>
              <a:rPr lang="en-US" altLang="ko-KR" dirty="0"/>
              <a:t>Reading Uncommitted Data</a:t>
            </a:r>
          </a:p>
          <a:p>
            <a:pPr lvl="1"/>
            <a:r>
              <a:rPr lang="en-US" altLang="ko-KR" dirty="0"/>
              <a:t>Transactions will be able to read uncommitted data.</a:t>
            </a:r>
          </a:p>
          <a:p>
            <a:pPr lvl="1"/>
            <a:endParaRPr lang="en-US" altLang="ko-KR" dirty="0"/>
          </a:p>
          <a:p>
            <a:pPr lvl="1"/>
            <a:endParaRPr lang="en-US" altLang="ko-KR" dirty="0"/>
          </a:p>
          <a:p>
            <a:pPr marL="342900" lvl="1" indent="0">
              <a:buNone/>
            </a:pPr>
            <a:r>
              <a:rPr lang="en-US" altLang="ko-KR" dirty="0"/>
              <a:t>(Suppose that T1 does a rollback.)</a:t>
            </a:r>
          </a:p>
          <a:p>
            <a:pPr lvl="1"/>
            <a:r>
              <a:rPr lang="en-US" altLang="ko-KR" dirty="0"/>
              <a:t>Then T2 will also have to rollback. = </a:t>
            </a:r>
            <a:r>
              <a:rPr lang="en-US" altLang="ko-KR" b="1" dirty="0"/>
              <a:t>cascading rollback</a:t>
            </a:r>
          </a:p>
          <a:p>
            <a:endParaRPr lang="en-US" altLang="ko-KR" dirty="0"/>
          </a:p>
          <a:p>
            <a:r>
              <a:rPr lang="en-US" altLang="ko-KR" dirty="0"/>
              <a:t>Cascading rollback</a:t>
            </a:r>
          </a:p>
          <a:p>
            <a:pPr lvl="1"/>
            <a:r>
              <a:rPr lang="en-US" altLang="ko-KR" dirty="0"/>
              <a:t>Solution</a:t>
            </a:r>
          </a:p>
          <a:p>
            <a:pPr marL="685800" lvl="2" indent="0">
              <a:buNone/>
            </a:pPr>
            <a:r>
              <a:rPr lang="en-US" altLang="ko-KR" dirty="0"/>
              <a:t>: DBMS always waits until a transaction completes before releasing its exclusive locks.</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50</a:t>
            </a:fld>
            <a:endParaRPr lang="ko-KR" altLang="en-US"/>
          </a:p>
        </p:txBody>
      </p:sp>
      <p:sp>
        <p:nvSpPr>
          <p:cNvPr id="5" name="TextBox 4"/>
          <p:cNvSpPr txBox="1"/>
          <p:nvPr/>
        </p:nvSpPr>
        <p:spPr>
          <a:xfrm>
            <a:off x="2175810" y="2243539"/>
            <a:ext cx="4695516" cy="307777"/>
          </a:xfrm>
          <a:prstGeom prst="rect">
            <a:avLst/>
          </a:prstGeom>
          <a:noFill/>
          <a:ln>
            <a:solidFill>
              <a:schemeClr val="tx1"/>
            </a:solidFill>
          </a:ln>
        </p:spPr>
        <p:txBody>
          <a:bodyPr wrap="none" rtlCol="0">
            <a:spAutoFit/>
          </a:bodyPr>
          <a:lstStyle/>
          <a:p>
            <a:r>
              <a:rPr lang="en-US" altLang="ko-KR" sz="1400" dirty="0" smtClean="0">
                <a:latin typeface="Courier New" pitchFamily="49" charset="0"/>
                <a:cs typeface="Courier New" pitchFamily="49" charset="0"/>
              </a:rPr>
              <a:t>… … …  </a:t>
            </a:r>
            <a:r>
              <a:rPr lang="en-US" altLang="ko-KR" sz="1400" dirty="0">
                <a:latin typeface="Courier New" pitchFamily="49" charset="0"/>
                <a:cs typeface="Courier New" pitchFamily="49" charset="0"/>
              </a:rPr>
              <a:t>W</a:t>
            </a:r>
            <a:r>
              <a:rPr lang="en-US" altLang="ko-KR" sz="1400" dirty="0" smtClean="0">
                <a:latin typeface="Courier New" pitchFamily="49" charset="0"/>
                <a:cs typeface="Courier New" pitchFamily="49" charset="0"/>
              </a:rPr>
              <a:t>1(b); UL1(b); SL2(b); R2(b); … … …</a:t>
            </a:r>
            <a:endParaRPr lang="ko-KR" altLang="en-US" sz="1400" dirty="0">
              <a:latin typeface="Courier New" pitchFamily="49" charset="0"/>
              <a:cs typeface="Courier New" pitchFamily="49" charset="0"/>
            </a:endParaRPr>
          </a:p>
        </p:txBody>
      </p:sp>
    </p:spTree>
    <p:extLst>
      <p:ext uri="{BB962C8B-B14F-4D97-AF65-F5344CB8AC3E}">
        <p14:creationId xmlns:p14="http://schemas.microsoft.com/office/powerpoint/2010/main" val="14499420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Deadlock </a:t>
            </a:r>
            <a:endParaRPr lang="ko-KR" altLang="en-US" dirty="0"/>
          </a:p>
        </p:txBody>
      </p:sp>
      <p:sp>
        <p:nvSpPr>
          <p:cNvPr id="3" name="내용 개체 틀 2"/>
          <p:cNvSpPr>
            <a:spLocks noGrp="1"/>
          </p:cNvSpPr>
          <p:nvPr>
            <p:ph idx="1"/>
          </p:nvPr>
        </p:nvSpPr>
        <p:spPr/>
        <p:txBody>
          <a:bodyPr/>
          <a:lstStyle/>
          <a:p>
            <a:r>
              <a:rPr lang="en-US" altLang="ko-KR" dirty="0"/>
              <a:t>A deadlock occurs when there is a cycle of transactions.</a:t>
            </a:r>
          </a:p>
          <a:p>
            <a:pPr lvl="1"/>
            <a:r>
              <a:rPr lang="en-US" altLang="ko-KR" dirty="0"/>
              <a:t>The lock protocol does not guarantee that all transactions will commit.</a:t>
            </a:r>
          </a:p>
          <a:p>
            <a:r>
              <a:rPr lang="en-US" altLang="ko-KR" dirty="0"/>
              <a:t>The concurrency manager can detect a deadlock: </a:t>
            </a:r>
            <a:r>
              <a:rPr lang="en-US" altLang="ko-KR" i="1" dirty="0"/>
              <a:t>“wait-for” </a:t>
            </a:r>
            <a:r>
              <a:rPr lang="en-US" altLang="ko-KR" dirty="0"/>
              <a:t>graph</a:t>
            </a:r>
          </a:p>
          <a:p>
            <a:pPr lvl="1"/>
            <a:r>
              <a:rPr lang="en-US" altLang="ko-KR" dirty="0"/>
              <a:t>Every time a lock is requested or released, the graph is update.</a:t>
            </a:r>
          </a:p>
          <a:p>
            <a:pPr lvl="1"/>
            <a:endParaRPr lang="en-US" altLang="ko-KR" dirty="0"/>
          </a:p>
          <a:p>
            <a:r>
              <a:rPr lang="en-US" altLang="ko-KR" dirty="0"/>
              <a:t>A deadlock exists if the waits-for graph has a cycle.</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51</a:t>
            </a:fld>
            <a:endParaRPr lang="ko-KR" altLang="en-US"/>
          </a:p>
        </p:txBody>
      </p:sp>
      <mc:AlternateContent xmlns:mc="http://schemas.openxmlformats.org/markup-compatibility/2006" xmlns:a14="http://schemas.microsoft.com/office/drawing/2010/main">
        <mc:Choice Requires="a14">
          <p:sp>
            <p:nvSpPr>
              <p:cNvPr id="5" name="TextBox 4"/>
              <p:cNvSpPr txBox="1"/>
              <p:nvPr/>
            </p:nvSpPr>
            <p:spPr>
              <a:xfrm>
                <a:off x="3114261" y="3737111"/>
                <a:ext cx="2629822" cy="646331"/>
              </a:xfrm>
              <a:prstGeom prst="rect">
                <a:avLst/>
              </a:prstGeom>
              <a:noFill/>
              <a:ln>
                <a:solidFill>
                  <a:schemeClr val="tx1"/>
                </a:solidFill>
              </a:ln>
            </p:spPr>
            <p:txBody>
              <a:bodyPr wrap="none" rtlCol="0">
                <a:spAutoFit/>
              </a:bodyPr>
              <a:lstStyle/>
              <a:p>
                <a:r>
                  <a:rPr lang="en-US" altLang="ko-KR" dirty="0" smtClean="0">
                    <a:latin typeface="Courier New" pitchFamily="49" charset="0"/>
                    <a:cs typeface="Courier New" pitchFamily="49" charset="0"/>
                  </a:rPr>
                  <a:t>T1 : </a:t>
                </a:r>
                <a:r>
                  <a:rPr lang="en-US" altLang="ko-KR" dirty="0">
                    <a:latin typeface="Courier New" pitchFamily="49" charset="0"/>
                    <a:cs typeface="Courier New" pitchFamily="49" charset="0"/>
                  </a:rPr>
                  <a:t>W</a:t>
                </a:r>
                <a:r>
                  <a:rPr lang="en-US" altLang="ko-KR" dirty="0" smtClean="0">
                    <a:latin typeface="Courier New" pitchFamily="49" charset="0"/>
                    <a:cs typeface="Courier New" pitchFamily="49" charset="0"/>
                  </a:rPr>
                  <a:t>(</a:t>
                </a:r>
                <a14:m>
                  <m:oMath xmlns:m="http://schemas.openxmlformats.org/officeDocument/2006/math">
                    <m:sSub>
                      <m:sSubPr>
                        <m:ctrlPr>
                          <a:rPr lang="en-US" altLang="ko-KR" i="1" smtClean="0">
                            <a:latin typeface="Cambria Math"/>
                            <a:cs typeface="Courier New" pitchFamily="49" charset="0"/>
                          </a:rPr>
                        </m:ctrlPr>
                      </m:sSubPr>
                      <m:e>
                        <m:r>
                          <a:rPr lang="en-US" altLang="ko-KR" b="0" i="1" smtClean="0">
                            <a:latin typeface="Cambria Math"/>
                            <a:cs typeface="Courier New" pitchFamily="49" charset="0"/>
                          </a:rPr>
                          <m:t>𝑏</m:t>
                        </m:r>
                      </m:e>
                      <m:sub>
                        <m:r>
                          <a:rPr lang="en-US" altLang="ko-KR" b="0" i="1" smtClean="0">
                            <a:latin typeface="Cambria Math"/>
                            <a:cs typeface="Courier New" pitchFamily="49" charset="0"/>
                          </a:rPr>
                          <m:t>1</m:t>
                        </m:r>
                      </m:sub>
                    </m:sSub>
                  </m:oMath>
                </a14:m>
                <a:r>
                  <a:rPr lang="en-US" altLang="ko-KR" dirty="0" smtClean="0">
                    <a:latin typeface="Courier New" pitchFamily="49" charset="0"/>
                    <a:cs typeface="Courier New" pitchFamily="49" charset="0"/>
                  </a:rPr>
                  <a:t>); W</a:t>
                </a:r>
                <a:r>
                  <a:rPr lang="en-US" altLang="ko-KR" dirty="0">
                    <a:latin typeface="Courier New" pitchFamily="49" charset="0"/>
                    <a:cs typeface="Courier New" pitchFamily="49" charset="0"/>
                  </a:rPr>
                  <a:t>(</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b="0" i="1" smtClean="0">
                            <a:latin typeface="Cambria Math"/>
                            <a:cs typeface="Courier New" pitchFamily="49" charset="0"/>
                          </a:rPr>
                          <m:t>2</m:t>
                        </m:r>
                      </m:sub>
                    </m:sSub>
                  </m:oMath>
                </a14:m>
                <a:r>
                  <a:rPr lang="en-US" altLang="ko-KR" dirty="0" smtClean="0">
                    <a:latin typeface="Courier New" pitchFamily="49" charset="0"/>
                    <a:cs typeface="Courier New" pitchFamily="49" charset="0"/>
                  </a:rPr>
                  <a:t>);</a:t>
                </a:r>
              </a:p>
              <a:p>
                <a:r>
                  <a:rPr lang="en-US" altLang="ko-KR" dirty="0" smtClean="0">
                    <a:latin typeface="Courier New" pitchFamily="49" charset="0"/>
                    <a:cs typeface="Courier New" pitchFamily="49" charset="0"/>
                  </a:rPr>
                  <a:t>T2 </a:t>
                </a:r>
                <a:r>
                  <a:rPr lang="en-US" altLang="ko-KR" dirty="0">
                    <a:latin typeface="Courier New" pitchFamily="49" charset="0"/>
                    <a:cs typeface="Courier New" pitchFamily="49" charset="0"/>
                  </a:rPr>
                  <a:t>: W(</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b="0" i="1" smtClean="0">
                            <a:latin typeface="Cambria Math"/>
                            <a:cs typeface="Courier New" pitchFamily="49" charset="0"/>
                          </a:rPr>
                          <m:t>2</m:t>
                        </m:r>
                      </m:sub>
                    </m:sSub>
                  </m:oMath>
                </a14:m>
                <a:r>
                  <a:rPr lang="en-US" altLang="ko-KR" dirty="0">
                    <a:latin typeface="Courier New" pitchFamily="49" charset="0"/>
                    <a:cs typeface="Courier New" pitchFamily="49" charset="0"/>
                  </a:rPr>
                  <a:t>); W(</a:t>
                </a:r>
                <a14:m>
                  <m:oMath xmlns:m="http://schemas.openxmlformats.org/officeDocument/2006/math">
                    <m:sSub>
                      <m:sSubPr>
                        <m:ctrlPr>
                          <a:rPr lang="en-US" altLang="ko-KR" i="1">
                            <a:latin typeface="Cambria Math"/>
                            <a:cs typeface="Courier New" pitchFamily="49" charset="0"/>
                          </a:rPr>
                        </m:ctrlPr>
                      </m:sSubPr>
                      <m:e>
                        <m:r>
                          <a:rPr lang="en-US" altLang="ko-KR" i="1">
                            <a:latin typeface="Cambria Math"/>
                            <a:cs typeface="Courier New" pitchFamily="49" charset="0"/>
                          </a:rPr>
                          <m:t>𝑏</m:t>
                        </m:r>
                      </m:e>
                      <m:sub>
                        <m:r>
                          <a:rPr lang="en-US" altLang="ko-KR" b="0" i="1" smtClean="0">
                            <a:latin typeface="Cambria Math"/>
                            <a:cs typeface="Courier New" pitchFamily="49" charset="0"/>
                          </a:rPr>
                          <m:t>1</m:t>
                        </m:r>
                      </m:sub>
                    </m:sSub>
                  </m:oMath>
                </a14:m>
                <a:r>
                  <a:rPr lang="en-US" altLang="ko-KR" dirty="0">
                    <a:latin typeface="Courier New" pitchFamily="49" charset="0"/>
                    <a:cs typeface="Courier New" pitchFamily="49" charset="0"/>
                  </a:rPr>
                  <a:t>);</a:t>
                </a:r>
                <a:endParaRPr lang="ko-KR" altLang="en-US" dirty="0">
                  <a:latin typeface="Courier New" pitchFamily="49" charset="0"/>
                  <a:cs typeface="Courier New" pitchFamily="49"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114261" y="3737111"/>
                <a:ext cx="2629822" cy="646331"/>
              </a:xfrm>
              <a:prstGeom prst="rect">
                <a:avLst/>
              </a:prstGeom>
              <a:blipFill rotWithShape="1">
                <a:blip r:embed="rId4"/>
                <a:stretch>
                  <a:fillRect l="-1848" t="-2778" r="-3695" b="-13889"/>
                </a:stretch>
              </a:blipFill>
              <a:ln>
                <a:solidFill>
                  <a:schemeClr val="tx1"/>
                </a:solidFill>
              </a:ln>
            </p:spPr>
            <p:txBody>
              <a:bodyPr/>
              <a:lstStyle/>
              <a:p>
                <a:r>
                  <a:rPr lang="ko-KR" altLang="en-US">
                    <a:noFill/>
                  </a:rPr>
                  <a:t> </a:t>
                </a:r>
              </a:p>
            </p:txBody>
          </p:sp>
        </mc:Fallback>
      </mc:AlternateContent>
      <p:sp>
        <p:nvSpPr>
          <p:cNvPr id="6" name="아래쪽 화살표 5"/>
          <p:cNvSpPr/>
          <p:nvPr/>
        </p:nvSpPr>
        <p:spPr>
          <a:xfrm>
            <a:off x="4200939" y="4532242"/>
            <a:ext cx="569844" cy="463827"/>
          </a:xfrm>
          <a:prstGeom prst="downArrow">
            <a:avLst/>
          </a:prstGeom>
          <a:solidFill>
            <a:srgbClr val="7C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1" descr="fig_14_21.jpg"/>
          <p:cNvPicPr>
            <a:picLocks noChangeAspect="1"/>
          </p:cNvPicPr>
          <p:nvPr>
            <p:custDataLst>
              <p:tags r:id="rId1"/>
            </p:custDataLst>
          </p:nvPr>
        </p:nvPicPr>
        <p:blipFill rotWithShape="1">
          <a:blip r:embed="rId5">
            <a:extLst>
              <a:ext uri="{28A0092B-C50C-407E-A947-70E740481C1C}">
                <a14:useLocalDpi xmlns:a14="http://schemas.microsoft.com/office/drawing/2010/main" val="0"/>
              </a:ext>
            </a:extLst>
          </a:blip>
          <a:srcRect l="32897" t="7672" r="33551" b="32481"/>
          <a:stretch/>
        </p:blipFill>
        <p:spPr bwMode="auto">
          <a:xfrm>
            <a:off x="2883848" y="5128589"/>
            <a:ext cx="3090648" cy="128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8258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Deadlock (</a:t>
            </a:r>
            <a:r>
              <a:rPr lang="en-US" altLang="ko-KR" dirty="0" err="1"/>
              <a:t>cont</a:t>
            </a:r>
            <a:r>
              <a:rPr lang="en-US" altLang="ko-KR" dirty="0"/>
              <a:t>’)</a:t>
            </a:r>
            <a:endParaRPr lang="ko-KR" altLang="en-US" dirty="0"/>
          </a:p>
        </p:txBody>
      </p:sp>
      <p:sp>
        <p:nvSpPr>
          <p:cNvPr id="3" name="내용 개체 틀 2"/>
          <p:cNvSpPr>
            <a:spLocks noGrp="1"/>
          </p:cNvSpPr>
          <p:nvPr>
            <p:ph idx="1"/>
          </p:nvPr>
        </p:nvSpPr>
        <p:spPr>
          <a:xfrm>
            <a:off x="457200" y="1481851"/>
            <a:ext cx="8229600" cy="4759923"/>
          </a:xfrm>
        </p:spPr>
        <p:txBody>
          <a:bodyPr>
            <a:normAutofit/>
          </a:bodyPr>
          <a:lstStyle/>
          <a:p>
            <a:r>
              <a:rPr lang="en-US" altLang="ko-KR" dirty="0"/>
              <a:t>Deadlock detection strategies</a:t>
            </a:r>
          </a:p>
          <a:p>
            <a:pPr lvl="1"/>
            <a:r>
              <a:rPr lang="en-US" altLang="ko-KR" dirty="0"/>
              <a:t>Wait-die</a:t>
            </a:r>
          </a:p>
          <a:p>
            <a:pPr lvl="1"/>
            <a:r>
              <a:rPr lang="en-US" altLang="ko-KR" dirty="0"/>
              <a:t>Time-limit</a:t>
            </a:r>
          </a:p>
          <a:p>
            <a:endParaRPr lang="en-US" altLang="ko-KR" dirty="0"/>
          </a:p>
          <a:p>
            <a:r>
              <a:rPr lang="en-US" altLang="ko-KR" dirty="0"/>
              <a:t>The wait-die deadlock detection strategy</a:t>
            </a:r>
          </a:p>
          <a:p>
            <a:endParaRPr lang="en-US" altLang="ko-KR" dirty="0"/>
          </a:p>
          <a:p>
            <a:endParaRPr lang="en-US" altLang="ko-KR" dirty="0"/>
          </a:p>
          <a:p>
            <a:endParaRPr lang="en-US" altLang="ko-KR" dirty="0"/>
          </a:p>
          <a:p>
            <a:endParaRPr lang="en-US" altLang="ko-KR" dirty="0"/>
          </a:p>
          <a:p>
            <a:pPr marL="0" indent="0">
              <a:buNone/>
            </a:pPr>
            <a:endParaRPr lang="en-US" altLang="ko-KR" dirty="0"/>
          </a:p>
          <a:p>
            <a:pPr lvl="1"/>
            <a:endParaRPr lang="en-US" altLang="ko-KR" dirty="0"/>
          </a:p>
          <a:p>
            <a:pPr lvl="1"/>
            <a:r>
              <a:rPr lang="en-US" altLang="ko-KR" dirty="0"/>
              <a:t>Ensures that all deadlocks are detected</a:t>
            </a:r>
          </a:p>
          <a:p>
            <a:pPr lvl="1"/>
            <a:r>
              <a:rPr lang="en-US" altLang="ko-KR" dirty="0"/>
              <a:t>Also treats every potential deadlock as a cause for rollback</a:t>
            </a:r>
          </a:p>
          <a:p>
            <a:pPr lvl="1"/>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52</a:t>
            </a:fld>
            <a:endParaRPr lang="ko-KR" altLang="en-US"/>
          </a:p>
        </p:txBody>
      </p:sp>
      <p:pic>
        <p:nvPicPr>
          <p:cNvPr id="5" name="Picture 1" descr="fig_14_22.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194353" y="3337339"/>
            <a:ext cx="7075004" cy="179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757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Deadlock (</a:t>
            </a:r>
            <a:r>
              <a:rPr lang="en-US" altLang="ko-KR" dirty="0" err="1"/>
              <a:t>cont</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The time-limit deadlock detection strategy</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en-US" altLang="ko-KR" dirty="0"/>
              <a:t>Use a time limit to detect a possible deadlock</a:t>
            </a:r>
          </a:p>
          <a:p>
            <a:pPr lvl="1"/>
            <a:r>
              <a:rPr lang="en-US" altLang="ko-KR" dirty="0"/>
              <a:t>If a transaction has been waiting for some preset amount of time, the transaction manager will roll it back.</a:t>
            </a:r>
          </a:p>
          <a:p>
            <a:pPr lvl="1"/>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53</a:t>
            </a:fld>
            <a:endParaRPr lang="ko-KR" altLang="en-US"/>
          </a:p>
        </p:txBody>
      </p:sp>
      <p:pic>
        <p:nvPicPr>
          <p:cNvPr id="5" name="Picture 1" descr="fig_14_23.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47360" y="1951936"/>
            <a:ext cx="6783457" cy="199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6126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File-Level Conflicts and Phantoms</a:t>
            </a:r>
            <a:endParaRPr lang="ko-KR" altLang="en-US" dirty="0"/>
          </a:p>
        </p:txBody>
      </p:sp>
      <p:sp>
        <p:nvSpPr>
          <p:cNvPr id="3" name="내용 개체 틀 2"/>
          <p:cNvSpPr>
            <a:spLocks noGrp="1"/>
          </p:cNvSpPr>
          <p:nvPr>
            <p:ph idx="1"/>
          </p:nvPr>
        </p:nvSpPr>
        <p:spPr>
          <a:xfrm>
            <a:off x="486228" y="1539908"/>
            <a:ext cx="8229600" cy="4525963"/>
          </a:xfrm>
        </p:spPr>
        <p:txBody>
          <a:bodyPr/>
          <a:lstStyle/>
          <a:p>
            <a:r>
              <a:rPr lang="en-US" altLang="ko-KR" dirty="0"/>
              <a:t>File-level conflicts involve the methods </a:t>
            </a:r>
            <a:r>
              <a:rPr lang="en-US" altLang="ko-KR" i="1" dirty="0"/>
              <a:t>size </a:t>
            </a:r>
            <a:r>
              <a:rPr lang="en-US" altLang="ko-KR" dirty="0"/>
              <a:t>and </a:t>
            </a:r>
            <a:r>
              <a:rPr lang="en-US" altLang="ko-KR" i="1" dirty="0"/>
              <a:t>append.</a:t>
            </a:r>
          </a:p>
          <a:p>
            <a:pPr lvl="1"/>
            <a:r>
              <a:rPr lang="en-US" altLang="ko-KR" i="1" dirty="0"/>
              <a:t>Size</a:t>
            </a:r>
            <a:r>
              <a:rPr lang="en-US" altLang="ko-KR" dirty="0"/>
              <a:t> and </a:t>
            </a:r>
            <a:r>
              <a:rPr lang="en-US" altLang="ko-KR" i="1" dirty="0"/>
              <a:t>append</a:t>
            </a:r>
            <a:r>
              <a:rPr lang="en-US" altLang="ko-KR" dirty="0"/>
              <a:t> method read and write the end-of-file marker.</a:t>
            </a:r>
          </a:p>
          <a:p>
            <a:endParaRPr lang="en-US" altLang="ko-KR" dirty="0"/>
          </a:p>
          <a:p>
            <a:r>
              <a:rPr lang="en-US" altLang="ko-KR" dirty="0"/>
              <a:t>Phantom problem</a:t>
            </a:r>
          </a:p>
          <a:p>
            <a:pPr lvl="1"/>
            <a:r>
              <a:rPr lang="en-US" altLang="ko-KR" dirty="0"/>
              <a:t>The consequences of file-level conflict</a:t>
            </a:r>
          </a:p>
          <a:p>
            <a:pPr lvl="1"/>
            <a:endParaRPr lang="en-US" altLang="ko-KR" dirty="0"/>
          </a:p>
          <a:p>
            <a:r>
              <a:rPr lang="en-US" altLang="ko-KR" dirty="0"/>
              <a:t>The concurrency manager can avoid the phantom problem by allowing transactions to lock the end-of-file marker.</a:t>
            </a:r>
          </a:p>
          <a:p>
            <a:pPr lvl="2"/>
            <a:r>
              <a:rPr lang="en-US" altLang="ko-KR" sz="1500" i="1" dirty="0"/>
              <a:t>append </a:t>
            </a:r>
            <a:r>
              <a:rPr lang="en-US" altLang="ko-KR" sz="1500" dirty="0"/>
              <a:t>method: </a:t>
            </a:r>
            <a:r>
              <a:rPr lang="en-US" altLang="ko-KR" sz="1500" dirty="0" err="1"/>
              <a:t>xlock</a:t>
            </a:r>
            <a:endParaRPr lang="en-US" altLang="ko-KR" sz="1500" dirty="0"/>
          </a:p>
          <a:p>
            <a:pPr lvl="2"/>
            <a:r>
              <a:rPr lang="en-US" altLang="ko-KR" sz="1500" i="1" dirty="0"/>
              <a:t>size</a:t>
            </a:r>
            <a:r>
              <a:rPr lang="en-US" altLang="ko-KR" sz="1500" dirty="0"/>
              <a:t> method: </a:t>
            </a:r>
            <a:r>
              <a:rPr lang="en-US" altLang="ko-KR" sz="1500" dirty="0" err="1"/>
              <a:t>slock</a:t>
            </a:r>
            <a:endParaRPr lang="ko-KR" altLang="en-US" sz="1500"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54</a:t>
            </a:fld>
            <a:endParaRPr lang="ko-KR" altLang="en-US"/>
          </a:p>
        </p:txBody>
      </p:sp>
    </p:spTree>
    <p:extLst>
      <p:ext uri="{BB962C8B-B14F-4D97-AF65-F5344CB8AC3E}">
        <p14:creationId xmlns:p14="http://schemas.microsoft.com/office/powerpoint/2010/main" val="20072890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Multiversion</a:t>
            </a:r>
            <a:r>
              <a:rPr lang="en-US" altLang="ko-KR" dirty="0" smtClean="0"/>
              <a:t> Locking</a:t>
            </a:r>
            <a:endParaRPr lang="ko-KR" altLang="en-US" dirty="0"/>
          </a:p>
        </p:txBody>
      </p:sp>
      <p:sp>
        <p:nvSpPr>
          <p:cNvPr id="3" name="내용 개체 틀 2"/>
          <p:cNvSpPr>
            <a:spLocks noGrp="1"/>
          </p:cNvSpPr>
          <p:nvPr>
            <p:ph idx="1"/>
          </p:nvPr>
        </p:nvSpPr>
        <p:spPr>
          <a:xfrm>
            <a:off x="457200" y="1481851"/>
            <a:ext cx="8229600" cy="4948446"/>
          </a:xfrm>
        </p:spPr>
        <p:txBody>
          <a:bodyPr>
            <a:normAutofit/>
          </a:bodyPr>
          <a:lstStyle/>
          <a:p>
            <a:r>
              <a:rPr lang="en-US" altLang="ko-KR" dirty="0"/>
              <a:t>Read-only transactions</a:t>
            </a:r>
          </a:p>
          <a:p>
            <a:pPr lvl="1"/>
            <a:r>
              <a:rPr lang="en-US" altLang="ko-KR" dirty="0"/>
              <a:t>share locks</a:t>
            </a:r>
          </a:p>
          <a:p>
            <a:pPr lvl="1"/>
            <a:r>
              <a:rPr lang="en-US" altLang="ko-KR" dirty="0"/>
              <a:t>never have to wait for each other</a:t>
            </a:r>
          </a:p>
          <a:p>
            <a:pPr lvl="2"/>
            <a:r>
              <a:rPr lang="en-US" altLang="ko-KR" dirty="0"/>
              <a:t>The transactions in most database applications are predominantly read-only.</a:t>
            </a:r>
          </a:p>
          <a:p>
            <a:pPr marL="342900" lvl="1" indent="0">
              <a:buNone/>
            </a:pPr>
            <a:endParaRPr lang="en-US" altLang="ko-KR" dirty="0"/>
          </a:p>
          <a:p>
            <a:r>
              <a:rPr lang="en-US" altLang="ko-KR" dirty="0"/>
              <a:t>A lot of waiting is going to occur when read-only and update transactions conflict.</a:t>
            </a:r>
          </a:p>
          <a:p>
            <a:pPr lvl="1"/>
            <a:r>
              <a:rPr lang="en-US" altLang="ko-KR" dirty="0"/>
              <a:t>Researchers have developed strategies that can reduce this waiting.</a:t>
            </a:r>
          </a:p>
          <a:p>
            <a:pPr marL="342900" lvl="1" indent="0">
              <a:buNone/>
            </a:pPr>
            <a:r>
              <a:rPr lang="en-US" altLang="ko-KR" dirty="0"/>
              <a:t>	: </a:t>
            </a:r>
            <a:r>
              <a:rPr lang="en-US" altLang="ko-KR" b="1" i="1" dirty="0" err="1"/>
              <a:t>multiversion</a:t>
            </a:r>
            <a:r>
              <a:rPr lang="en-US" altLang="ko-KR" b="1" i="1" dirty="0"/>
              <a:t> locking</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55</a:t>
            </a:fld>
            <a:endParaRPr lang="ko-KR" altLang="en-US"/>
          </a:p>
        </p:txBody>
      </p:sp>
    </p:spTree>
    <p:extLst>
      <p:ext uri="{BB962C8B-B14F-4D97-AF65-F5344CB8AC3E}">
        <p14:creationId xmlns:p14="http://schemas.microsoft.com/office/powerpoint/2010/main" val="41986958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Multiversion</a:t>
            </a:r>
            <a:r>
              <a:rPr lang="en-US" altLang="ko-KR" dirty="0" smtClean="0"/>
              <a:t> Locking</a:t>
            </a:r>
            <a:endParaRPr lang="ko-KR" altLang="en-US" dirty="0"/>
          </a:p>
        </p:txBody>
      </p:sp>
      <p:sp>
        <p:nvSpPr>
          <p:cNvPr id="3" name="내용 개체 틀 2"/>
          <p:cNvSpPr>
            <a:spLocks noGrp="1"/>
          </p:cNvSpPr>
          <p:nvPr>
            <p:ph idx="1"/>
          </p:nvPr>
        </p:nvSpPr>
        <p:spPr>
          <a:xfrm>
            <a:off x="457200" y="1481851"/>
            <a:ext cx="8229600" cy="4948446"/>
          </a:xfrm>
        </p:spPr>
        <p:txBody>
          <a:bodyPr>
            <a:normAutofit/>
          </a:bodyPr>
          <a:lstStyle/>
          <a:p>
            <a:r>
              <a:rPr lang="en-US" altLang="ko-KR" dirty="0"/>
              <a:t>The principle of </a:t>
            </a:r>
            <a:r>
              <a:rPr lang="en-US" altLang="ko-KR" dirty="0" err="1"/>
              <a:t>multiversion</a:t>
            </a:r>
            <a:r>
              <a:rPr lang="en-US" altLang="ko-KR" dirty="0"/>
              <a:t> Locking</a:t>
            </a:r>
          </a:p>
          <a:p>
            <a:pPr lvl="1"/>
            <a:r>
              <a:rPr lang="en-US" altLang="ko-KR" dirty="0"/>
              <a:t>Each version of a block is time-stamped with the commit time of update transaction.</a:t>
            </a:r>
          </a:p>
          <a:p>
            <a:pPr lvl="1"/>
            <a:r>
              <a:rPr lang="en-US" altLang="ko-KR" dirty="0"/>
              <a:t>Concurrency manager uses the version that was most recently committed at the time the transaction begin. (when a read-only transaction requests a value)</a:t>
            </a:r>
          </a:p>
          <a:p>
            <a:pPr lvl="1"/>
            <a:endParaRPr lang="en-US" altLang="ko-KR" dirty="0"/>
          </a:p>
          <a:p>
            <a:r>
              <a:rPr lang="en-US" altLang="ko-KR" dirty="0"/>
              <a:t>Advantage: read-only transaction do not need to obtain lock.</a:t>
            </a:r>
          </a:p>
          <a:p>
            <a:pPr lvl="1"/>
            <a:r>
              <a:rPr lang="en-US" altLang="ko-KR" dirty="0" err="1"/>
              <a:t>Multiversion</a:t>
            </a:r>
            <a:r>
              <a:rPr lang="en-US" altLang="ko-KR" dirty="0"/>
              <a:t> locking only applies to read-only transactions.</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56</a:t>
            </a:fld>
            <a:endParaRPr lang="ko-KR" altLang="en-US"/>
          </a:p>
        </p:txBody>
      </p:sp>
    </p:spTree>
    <p:extLst>
      <p:ext uri="{BB962C8B-B14F-4D97-AF65-F5344CB8AC3E}">
        <p14:creationId xmlns:p14="http://schemas.microsoft.com/office/powerpoint/2010/main" val="49650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Multiversion</a:t>
            </a:r>
            <a:r>
              <a:rPr lang="en-US" altLang="ko-KR" dirty="0" smtClean="0"/>
              <a:t> </a:t>
            </a:r>
            <a:r>
              <a:rPr lang="en-US" altLang="ko-KR" dirty="0"/>
              <a:t>Locking (</a:t>
            </a:r>
            <a:r>
              <a:rPr lang="en-US" altLang="ko-KR" dirty="0" err="1"/>
              <a:t>cont</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smtClean="0"/>
              <a:t>Example: </a:t>
            </a:r>
            <a:r>
              <a:rPr lang="en-US" altLang="ko-KR" dirty="0" err="1" smtClean="0"/>
              <a:t>Multiversion</a:t>
            </a:r>
            <a:r>
              <a:rPr lang="en-US" altLang="ko-KR" dirty="0" smtClean="0"/>
              <a:t> Locking</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57</a:t>
            </a:fld>
            <a:endParaRPr lang="ko-KR" altLang="en-US" dirty="0"/>
          </a:p>
        </p:txBody>
      </p:sp>
      <p:pic>
        <p:nvPicPr>
          <p:cNvPr id="5" name="Picture 1" descr="fig_14_24.jpg"/>
          <p:cNvPicPr>
            <a:picLocks noChangeAspect="1"/>
          </p:cNvPicPr>
          <p:nvPr>
            <p:custDataLst>
              <p:tags r:id="rId1"/>
            </p:custDataLst>
          </p:nvPr>
        </p:nvPicPr>
        <p:blipFill rotWithShape="1">
          <a:blip r:embed="rId6">
            <a:extLst>
              <a:ext uri="{28A0092B-C50C-407E-A947-70E740481C1C}">
                <a14:useLocalDpi xmlns:a14="http://schemas.microsoft.com/office/drawing/2010/main" val="0"/>
              </a:ext>
            </a:extLst>
          </a:blip>
          <a:srcRect l="4605" t="5258" r="61657" b="80554"/>
          <a:stretch/>
        </p:blipFill>
        <p:spPr bwMode="auto">
          <a:xfrm>
            <a:off x="450573" y="1994314"/>
            <a:ext cx="2372141" cy="14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descr="fig_14_24.jpg"/>
          <p:cNvPicPr>
            <a:picLocks noChangeAspect="1"/>
          </p:cNvPicPr>
          <p:nvPr>
            <p:custDataLst>
              <p:tags r:id="rId2"/>
            </p:custDataLst>
          </p:nvPr>
        </p:nvPicPr>
        <p:blipFill rotWithShape="1">
          <a:blip r:embed="rId6">
            <a:extLst>
              <a:ext uri="{28A0092B-C50C-407E-A947-70E740481C1C}">
                <a14:useLocalDpi xmlns:a14="http://schemas.microsoft.com/office/drawing/2010/main" val="0"/>
              </a:ext>
            </a:extLst>
          </a:blip>
          <a:srcRect l="4605" t="45925" r="5118" b="29429"/>
          <a:stretch/>
        </p:blipFill>
        <p:spPr bwMode="auto">
          <a:xfrm>
            <a:off x="2221989" y="3237276"/>
            <a:ext cx="5141844" cy="206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fig_14_24.jpg"/>
          <p:cNvPicPr>
            <a:picLocks noChangeAspect="1"/>
          </p:cNvPicPr>
          <p:nvPr>
            <p:custDataLst>
              <p:tags r:id="rId3"/>
            </p:custDataLst>
          </p:nvPr>
        </p:nvPicPr>
        <p:blipFill rotWithShape="1">
          <a:blip r:embed="rId6">
            <a:extLst>
              <a:ext uri="{28A0092B-C50C-407E-A947-70E740481C1C}">
                <a14:useLocalDpi xmlns:a14="http://schemas.microsoft.com/office/drawing/2010/main" val="0"/>
              </a:ext>
            </a:extLst>
          </a:blip>
          <a:srcRect l="4605" t="22537" r="16984" b="70171"/>
          <a:stretch/>
        </p:blipFill>
        <p:spPr bwMode="auto">
          <a:xfrm>
            <a:off x="3485320" y="2192774"/>
            <a:ext cx="5462808" cy="74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오른쪽 화살표 7"/>
          <p:cNvSpPr/>
          <p:nvPr/>
        </p:nvSpPr>
        <p:spPr>
          <a:xfrm>
            <a:off x="2822714" y="2398643"/>
            <a:ext cx="450573" cy="327762"/>
          </a:xfrm>
          <a:prstGeom prst="rightArrow">
            <a:avLst/>
          </a:prstGeom>
          <a:solidFill>
            <a:srgbClr val="7C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5069615" y="2951370"/>
            <a:ext cx="2294218" cy="323165"/>
          </a:xfrm>
          <a:prstGeom prst="rect">
            <a:avLst/>
          </a:prstGeom>
          <a:noFill/>
        </p:spPr>
        <p:txBody>
          <a:bodyPr wrap="none" rtlCol="0">
            <a:spAutoFit/>
          </a:bodyPr>
          <a:lstStyle/>
          <a:p>
            <a:r>
              <a:rPr lang="en-US" altLang="ko-KR" sz="1500" dirty="0" smtClean="0">
                <a:latin typeface="Arial" pitchFamily="34" charset="0"/>
                <a:cs typeface="Arial" pitchFamily="34" charset="0"/>
              </a:rPr>
              <a:t>Schedule of transactions</a:t>
            </a:r>
            <a:endParaRPr lang="ko-KR" altLang="en-US" sz="1500" dirty="0">
              <a:latin typeface="Arial" pitchFamily="34" charset="0"/>
              <a:cs typeface="Arial" pitchFamily="34" charset="0"/>
            </a:endParaRPr>
          </a:p>
        </p:txBody>
      </p:sp>
      <p:sp>
        <p:nvSpPr>
          <p:cNvPr id="10" name="TextBox 9"/>
          <p:cNvSpPr txBox="1"/>
          <p:nvPr/>
        </p:nvSpPr>
        <p:spPr>
          <a:xfrm>
            <a:off x="2215425" y="5390292"/>
            <a:ext cx="4713150" cy="1246495"/>
          </a:xfrm>
          <a:prstGeom prst="rect">
            <a:avLst/>
          </a:prstGeom>
          <a:noFill/>
        </p:spPr>
        <p:txBody>
          <a:bodyPr wrap="none" rtlCol="0">
            <a:spAutoFit/>
          </a:bodyPr>
          <a:lstStyle/>
          <a:p>
            <a:r>
              <a:rPr lang="en-US" altLang="ko-KR" sz="1500" b="1" dirty="0" smtClean="0">
                <a:latin typeface="Arial" pitchFamily="34" charset="0"/>
                <a:cs typeface="Arial" pitchFamily="34" charset="0"/>
              </a:rPr>
              <a:t>Assumption:</a:t>
            </a:r>
          </a:p>
          <a:p>
            <a:r>
              <a:rPr lang="en-US" altLang="ko-KR" sz="1500" b="1" dirty="0">
                <a:latin typeface="Arial" pitchFamily="34" charset="0"/>
                <a:cs typeface="Arial" pitchFamily="34" charset="0"/>
              </a:rPr>
              <a:t>	</a:t>
            </a:r>
            <a:r>
              <a:rPr lang="en-US" altLang="ko-KR" sz="1500" b="1" dirty="0" smtClean="0">
                <a:latin typeface="Arial" pitchFamily="34" charset="0"/>
                <a:cs typeface="Arial" pitchFamily="34" charset="0"/>
              </a:rPr>
              <a:t>Commit time </a:t>
            </a:r>
          </a:p>
          <a:p>
            <a:r>
              <a:rPr lang="en-US" altLang="ko-KR" sz="1500" dirty="0" smtClean="0">
                <a:latin typeface="Arial" pitchFamily="34" charset="0"/>
                <a:cs typeface="Arial" pitchFamily="34" charset="0"/>
              </a:rPr>
              <a:t>	T1=3 / T4=7 / T3=9 / T2=11</a:t>
            </a:r>
          </a:p>
          <a:p>
            <a:endParaRPr lang="en-US" altLang="ko-KR" sz="1500" dirty="0" smtClean="0">
              <a:latin typeface="Arial" pitchFamily="34" charset="0"/>
              <a:cs typeface="Arial" pitchFamily="34" charset="0"/>
            </a:endParaRPr>
          </a:p>
          <a:p>
            <a:r>
              <a:rPr lang="en-US" altLang="ko-KR" sz="1500" dirty="0" smtClean="0">
                <a:latin typeface="Arial" pitchFamily="34" charset="0"/>
                <a:cs typeface="Arial" pitchFamily="34" charset="0"/>
              </a:rPr>
              <a:t>	T3 of </a:t>
            </a:r>
            <a:r>
              <a:rPr lang="en-US" altLang="ko-KR" sz="1500" b="1" dirty="0" smtClean="0">
                <a:latin typeface="Arial" pitchFamily="34" charset="0"/>
                <a:cs typeface="Arial" pitchFamily="34" charset="0"/>
              </a:rPr>
              <a:t>start time </a:t>
            </a:r>
            <a:r>
              <a:rPr lang="en-US" altLang="ko-KR" sz="1500" dirty="0" smtClean="0">
                <a:latin typeface="Arial" pitchFamily="34" charset="0"/>
                <a:cs typeface="Arial" pitchFamily="34" charset="0"/>
              </a:rPr>
              <a:t>(read-only transaction)</a:t>
            </a:r>
            <a:r>
              <a:rPr lang="ko-KR" altLang="en-US" sz="1500" dirty="0" smtClean="0">
                <a:latin typeface="Arial" pitchFamily="34" charset="0"/>
                <a:cs typeface="Arial" pitchFamily="34" charset="0"/>
              </a:rPr>
              <a:t> </a:t>
            </a:r>
            <a:r>
              <a:rPr lang="en-US" altLang="ko-KR" sz="1500" dirty="0" smtClean="0">
                <a:latin typeface="Arial" pitchFamily="34" charset="0"/>
                <a:cs typeface="Arial" pitchFamily="34" charset="0"/>
              </a:rPr>
              <a:t>: </a:t>
            </a:r>
            <a:r>
              <a:rPr lang="en-US" altLang="ko-KR" sz="1500" b="1" dirty="0" smtClean="0">
                <a:latin typeface="Arial" pitchFamily="34" charset="0"/>
                <a:cs typeface="Arial" pitchFamily="34" charset="0"/>
              </a:rPr>
              <a:t>5</a:t>
            </a:r>
          </a:p>
        </p:txBody>
      </p:sp>
      <p:sp>
        <p:nvSpPr>
          <p:cNvPr id="11" name="직사각형 10"/>
          <p:cNvSpPr/>
          <p:nvPr/>
        </p:nvSpPr>
        <p:spPr>
          <a:xfrm>
            <a:off x="3670852" y="3237276"/>
            <a:ext cx="1219200" cy="2060252"/>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28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Multiversion</a:t>
            </a:r>
            <a:r>
              <a:rPr lang="en-US" altLang="ko-KR" dirty="0" smtClean="0"/>
              <a:t> </a:t>
            </a:r>
            <a:r>
              <a:rPr lang="en-US" altLang="ko-KR" dirty="0"/>
              <a:t>Locking (</a:t>
            </a:r>
            <a:r>
              <a:rPr lang="en-US" altLang="ko-KR" dirty="0" err="1"/>
              <a:t>cont</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smtClean="0"/>
              <a:t>Implementing </a:t>
            </a:r>
            <a:r>
              <a:rPr lang="en-US" altLang="ko-KR" dirty="0" err="1" smtClean="0"/>
              <a:t>Multiversion</a:t>
            </a:r>
            <a:r>
              <a:rPr lang="en-US" altLang="ko-KR" dirty="0" smtClean="0"/>
              <a:t> Locking</a:t>
            </a:r>
          </a:p>
          <a:p>
            <a:pPr lvl="1"/>
            <a:r>
              <a:rPr lang="en-US" altLang="ko-KR" dirty="0" smtClean="0"/>
              <a:t>The basic issue of </a:t>
            </a:r>
            <a:r>
              <a:rPr lang="en-US" altLang="ko-KR" dirty="0" err="1" smtClean="0"/>
              <a:t>multiversion</a:t>
            </a:r>
            <a:r>
              <a:rPr lang="en-US" altLang="ko-KR" dirty="0" smtClean="0"/>
              <a:t> locking is how to maintain the versions of each block.</a:t>
            </a:r>
          </a:p>
          <a:p>
            <a:pPr lvl="1"/>
            <a:r>
              <a:rPr lang="en-US" altLang="ko-KR" dirty="0" smtClean="0"/>
              <a:t>The log can be used to reconstruct any desired version of a block.</a:t>
            </a:r>
          </a:p>
          <a:p>
            <a:pPr lvl="1"/>
            <a:endParaRPr lang="en-US" altLang="ko-KR" dirty="0"/>
          </a:p>
          <a:p>
            <a:r>
              <a:rPr lang="en-US" altLang="ko-KR" dirty="0" smtClean="0"/>
              <a:t>For commit procedure of an update transaction</a:t>
            </a:r>
          </a:p>
          <a:p>
            <a:pPr lvl="1"/>
            <a:r>
              <a:rPr lang="en-US" altLang="ko-KR" dirty="0" smtClean="0"/>
              <a:t>A timestamp is chosen for this transaction.</a:t>
            </a:r>
          </a:p>
          <a:p>
            <a:pPr lvl="1"/>
            <a:r>
              <a:rPr lang="en-US" altLang="ko-KR" dirty="0" smtClean="0"/>
              <a:t>The recovery manager places the time stamp in the transaction’s commit log record.</a:t>
            </a:r>
          </a:p>
          <a:p>
            <a:pPr lvl="1"/>
            <a:r>
              <a:rPr lang="en-US" altLang="ko-KR" dirty="0" smtClean="0"/>
              <a:t>The concurrency manager pins a buffer to the block, writes the timestamp, and unpins the buffer.</a:t>
            </a:r>
          </a:p>
          <a:p>
            <a:pPr marL="328612" indent="-285750"/>
            <a:endParaRPr lang="en-US" altLang="ko-KR" dirty="0" smtClean="0"/>
          </a:p>
          <a:p>
            <a:pPr marL="328612" indent="-285750"/>
            <a:r>
              <a:rPr lang="en-US" altLang="ko-KR" dirty="0" smtClean="0"/>
              <a:t>Drawback</a:t>
            </a:r>
          </a:p>
          <a:p>
            <a:pPr marL="628650" lvl="1" indent="-285750"/>
            <a:r>
              <a:rPr lang="en-US" altLang="ko-KR" dirty="0" smtClean="0"/>
              <a:t>The implementation is complex, and requires additional disk accesses.</a:t>
            </a:r>
          </a:p>
          <a:p>
            <a:pPr marL="628650" lvl="1" indent="-285750"/>
            <a:r>
              <a:rPr lang="en-US" altLang="ko-KR" dirty="0" smtClean="0"/>
              <a:t>It does not apply to transactions that update the database.</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58</a:t>
            </a:fld>
            <a:endParaRPr lang="ko-KR" altLang="en-US"/>
          </a:p>
        </p:txBody>
      </p:sp>
    </p:spTree>
    <p:extLst>
      <p:ext uri="{BB962C8B-B14F-4D97-AF65-F5344CB8AC3E}">
        <p14:creationId xmlns:p14="http://schemas.microsoft.com/office/powerpoint/2010/main" val="297852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061" y="3316656"/>
            <a:ext cx="5305105" cy="3051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p:txBody>
          <a:bodyPr>
            <a:normAutofit/>
          </a:bodyPr>
          <a:lstStyle/>
          <a:p>
            <a:r>
              <a:rPr lang="en-US" altLang="ko-KR" sz="2650" dirty="0" smtClean="0"/>
              <a:t>Correct Code that Behaves Incorrectly (</a:t>
            </a:r>
            <a:r>
              <a:rPr lang="en-US" altLang="ko-KR" sz="2650" dirty="0" err="1" smtClean="0"/>
              <a:t>cont</a:t>
            </a:r>
            <a:r>
              <a:rPr lang="en-US" altLang="ko-KR" sz="2650" dirty="0" smtClean="0"/>
              <a:t>’)</a:t>
            </a:r>
            <a:endParaRPr lang="ko-KR" altLang="en-US" sz="2650" dirty="0"/>
          </a:p>
        </p:txBody>
      </p:sp>
      <p:sp>
        <p:nvSpPr>
          <p:cNvPr id="3" name="내용 개체 틀 2"/>
          <p:cNvSpPr>
            <a:spLocks noGrp="1"/>
          </p:cNvSpPr>
          <p:nvPr>
            <p:ph idx="1"/>
          </p:nvPr>
        </p:nvSpPr>
        <p:spPr>
          <a:xfrm>
            <a:off x="457200" y="1481851"/>
            <a:ext cx="8229600" cy="4974933"/>
          </a:xfrm>
        </p:spPr>
        <p:txBody>
          <a:bodyPr/>
          <a:lstStyle/>
          <a:p>
            <a:r>
              <a:rPr lang="en-US" altLang="ko-KR" dirty="0" smtClean="0"/>
              <a:t>The first scenario</a:t>
            </a:r>
          </a:p>
          <a:p>
            <a:pPr lvl="1"/>
            <a:r>
              <a:rPr lang="en-US" altLang="ko-KR" dirty="0" smtClean="0"/>
              <a:t>Suppose that both clients A and B run this code concurrently, and some actions occur:</a:t>
            </a:r>
          </a:p>
          <a:p>
            <a:pPr lvl="2"/>
            <a:r>
              <a:rPr lang="en-US" altLang="ko-KR" dirty="0" smtClean="0"/>
              <a:t>Client A executes all of Step 1, and is then interrupted.</a:t>
            </a:r>
          </a:p>
          <a:p>
            <a:pPr lvl="2"/>
            <a:r>
              <a:rPr lang="en-US" altLang="ko-KR" dirty="0" smtClean="0"/>
              <a:t>Client B executes to completion.</a:t>
            </a:r>
          </a:p>
          <a:p>
            <a:pPr lvl="2"/>
            <a:r>
              <a:rPr lang="en-US" altLang="ko-KR" dirty="0" smtClean="0"/>
              <a:t>Client A completes its execution.</a:t>
            </a:r>
          </a:p>
          <a:p>
            <a:pPr lvl="3"/>
            <a:r>
              <a:rPr lang="en-US" altLang="ko-KR" b="1" dirty="0" smtClean="0"/>
              <a:t>Two seats will be sold, but the number of available seats will be decremented only once.</a:t>
            </a:r>
          </a:p>
          <a:p>
            <a:endParaRPr lang="en-US" altLang="ko-KR"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a:t>
            </a:fld>
            <a:endParaRPr lang="ko-KR" altLang="en-US" dirty="0"/>
          </a:p>
        </p:txBody>
      </p:sp>
      <p:sp>
        <p:nvSpPr>
          <p:cNvPr id="5" name="직사각형 4"/>
          <p:cNvSpPr/>
          <p:nvPr/>
        </p:nvSpPr>
        <p:spPr>
          <a:xfrm>
            <a:off x="2383547" y="5232821"/>
            <a:ext cx="3257233" cy="161936"/>
          </a:xfrm>
          <a:prstGeom prst="rect">
            <a:avLst/>
          </a:prstGeom>
          <a:noFill/>
          <a:ln w="254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5867400" y="5070817"/>
            <a:ext cx="2933367" cy="553998"/>
          </a:xfrm>
          <a:prstGeom prst="rect">
            <a:avLst/>
          </a:prstGeom>
          <a:noFill/>
        </p:spPr>
        <p:txBody>
          <a:bodyPr wrap="none" rtlCol="0">
            <a:spAutoFit/>
          </a:bodyPr>
          <a:lstStyle/>
          <a:p>
            <a:r>
              <a:rPr lang="en-US" altLang="ko-KR" sz="1500" dirty="0" smtClean="0">
                <a:latin typeface="Arial" pitchFamily="34" charset="0"/>
                <a:cs typeface="Arial" pitchFamily="34" charset="0"/>
              </a:rPr>
              <a:t>Client A &amp; B get the same value </a:t>
            </a:r>
          </a:p>
          <a:p>
            <a:r>
              <a:rPr lang="en-US" altLang="ko-KR" sz="1500" i="1" dirty="0" smtClean="0">
                <a:latin typeface="Arial" pitchFamily="34" charset="0"/>
                <a:cs typeface="Arial" pitchFamily="34" charset="0"/>
              </a:rPr>
              <a:t>of </a:t>
            </a:r>
            <a:r>
              <a:rPr lang="en-US" altLang="ko-KR" sz="1500" i="1" dirty="0" err="1" smtClean="0">
                <a:latin typeface="Arial" pitchFamily="34" charset="0"/>
                <a:cs typeface="Arial" pitchFamily="34" charset="0"/>
              </a:rPr>
              <a:t>numAvailable</a:t>
            </a:r>
            <a:r>
              <a:rPr lang="en-US" altLang="ko-KR" sz="1500" dirty="0" smtClean="0">
                <a:latin typeface="Arial" pitchFamily="34" charset="0"/>
                <a:cs typeface="Arial" pitchFamily="34" charset="0"/>
              </a:rPr>
              <a:t>.</a:t>
            </a:r>
            <a:endParaRPr lang="ko-KR" altLang="en-US" sz="1500" dirty="0">
              <a:latin typeface="Arial" pitchFamily="34" charset="0"/>
              <a:cs typeface="Arial" pitchFamily="34" charset="0"/>
            </a:endParaRPr>
          </a:p>
        </p:txBody>
      </p:sp>
    </p:spTree>
    <p:extLst>
      <p:ext uri="{BB962C8B-B14F-4D97-AF65-F5344CB8AC3E}">
        <p14:creationId xmlns:p14="http://schemas.microsoft.com/office/powerpoint/2010/main" val="21437035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Transaction Isolation Levels</a:t>
            </a:r>
            <a:endParaRPr lang="ko-KR" altLang="en-US" dirty="0"/>
          </a:p>
        </p:txBody>
      </p:sp>
      <p:sp>
        <p:nvSpPr>
          <p:cNvPr id="3" name="내용 개체 틀 2"/>
          <p:cNvSpPr>
            <a:spLocks noGrp="1"/>
          </p:cNvSpPr>
          <p:nvPr>
            <p:ph idx="1"/>
          </p:nvPr>
        </p:nvSpPr>
        <p:spPr/>
        <p:txBody>
          <a:bodyPr/>
          <a:lstStyle/>
          <a:p>
            <a:r>
              <a:rPr lang="en-US" altLang="ko-KR" dirty="0"/>
              <a:t>Isolation level</a:t>
            </a:r>
          </a:p>
          <a:p>
            <a:pPr lvl="1"/>
            <a:r>
              <a:rPr lang="en-US" altLang="ko-KR" dirty="0"/>
              <a:t>It also relates these levels to the way that </a:t>
            </a:r>
            <a:r>
              <a:rPr lang="en-US" altLang="ko-KR" dirty="0" err="1"/>
              <a:t>slocks</a:t>
            </a:r>
            <a:r>
              <a:rPr lang="en-US" altLang="ko-KR" dirty="0"/>
              <a:t> are used.</a:t>
            </a:r>
          </a:p>
          <a:p>
            <a:pPr lvl="1"/>
            <a:endParaRPr lang="en-US" altLang="ko-KR" dirty="0"/>
          </a:p>
          <a:p>
            <a:r>
              <a:rPr lang="en-US" altLang="ko-KR" dirty="0"/>
              <a:t>Restrictive shared locking</a:t>
            </a:r>
          </a:p>
          <a:p>
            <a:pPr lvl="1"/>
            <a:r>
              <a:rPr lang="en-US" altLang="ko-KR" dirty="0"/>
              <a:t>Guarantees the correctness</a:t>
            </a:r>
          </a:p>
          <a:p>
            <a:pPr lvl="1"/>
            <a:r>
              <a:rPr lang="en-US" altLang="ko-KR" dirty="0"/>
              <a:t>Tend to be too slow for high-performance applications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59</a:t>
            </a:fld>
            <a:endParaRPr lang="ko-KR" altLang="en-US"/>
          </a:p>
        </p:txBody>
      </p:sp>
    </p:spTree>
    <p:extLst>
      <p:ext uri="{BB962C8B-B14F-4D97-AF65-F5344CB8AC3E}">
        <p14:creationId xmlns:p14="http://schemas.microsoft.com/office/powerpoint/2010/main" val="11705184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Transaction Isolation </a:t>
            </a:r>
            <a:r>
              <a:rPr lang="en-US" altLang="ko-KR" dirty="0"/>
              <a:t>Levels (</a:t>
            </a:r>
            <a:r>
              <a:rPr lang="en-US" altLang="ko-KR" dirty="0" err="1"/>
              <a:t>cont</a:t>
            </a:r>
            <a:r>
              <a:rPr lang="en-US" altLang="ko-KR" dirty="0"/>
              <a: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60</a:t>
            </a:fld>
            <a:endParaRPr lang="ko-KR" altLang="en-US"/>
          </a:p>
        </p:txBody>
      </p:sp>
      <p:pic>
        <p:nvPicPr>
          <p:cNvPr id="5" name="Picture 1" descr="fig_14_25.jpg"/>
          <p:cNvPicPr>
            <a:picLocks noGrp="1" noChangeAspect="1"/>
          </p:cNvPicPr>
          <p:nvPr>
            <p:ph idx="1"/>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16954" y="1639968"/>
            <a:ext cx="5954444" cy="438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직사각형 5"/>
          <p:cNvSpPr/>
          <p:nvPr/>
        </p:nvSpPr>
        <p:spPr>
          <a:xfrm>
            <a:off x="1461085" y="2385846"/>
            <a:ext cx="6082748" cy="638514"/>
          </a:xfrm>
          <a:prstGeom prst="rect">
            <a:avLst/>
          </a:prstGeom>
          <a:noFill/>
          <a:ln w="28575">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461085" y="3059635"/>
            <a:ext cx="6082748" cy="638514"/>
          </a:xfrm>
          <a:prstGeom prst="rect">
            <a:avLst/>
          </a:prstGeom>
          <a:noFill/>
          <a:ln w="28575">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461085" y="3724846"/>
            <a:ext cx="6082748" cy="766655"/>
          </a:xfrm>
          <a:prstGeom prst="rect">
            <a:avLst/>
          </a:prstGeom>
          <a:noFill/>
          <a:ln w="28575">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461085" y="4527836"/>
            <a:ext cx="6082748" cy="831273"/>
          </a:xfrm>
          <a:prstGeom prst="rect">
            <a:avLst/>
          </a:prstGeom>
          <a:noFill/>
          <a:ln w="28575">
            <a:solidFill>
              <a:srgbClr val="7C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아래쪽 화살표 2"/>
          <p:cNvSpPr/>
          <p:nvPr/>
        </p:nvSpPr>
        <p:spPr>
          <a:xfrm>
            <a:off x="970768" y="1972283"/>
            <a:ext cx="199802" cy="3876023"/>
          </a:xfrm>
          <a:prstGeom prst="downArrow">
            <a:avLst/>
          </a:prstGeom>
          <a:solidFill>
            <a:srgbClr val="7C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아래쪽 화살표 9"/>
          <p:cNvSpPr/>
          <p:nvPr/>
        </p:nvSpPr>
        <p:spPr>
          <a:xfrm rot="10800000">
            <a:off x="7743472" y="1900842"/>
            <a:ext cx="208126" cy="3876023"/>
          </a:xfrm>
          <a:prstGeom prst="downArrow">
            <a:avLst/>
          </a:prstGeom>
          <a:solidFill>
            <a:srgbClr val="7C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0450" y="3627247"/>
            <a:ext cx="990271" cy="323165"/>
          </a:xfrm>
          <a:prstGeom prst="rect">
            <a:avLst/>
          </a:prstGeom>
          <a:noFill/>
        </p:spPr>
        <p:txBody>
          <a:bodyPr wrap="none" rtlCol="0">
            <a:spAutoFit/>
          </a:bodyPr>
          <a:lstStyle/>
          <a:p>
            <a:r>
              <a:rPr lang="en-US" altLang="ko-KR" sz="1500" dirty="0" smtClean="0">
                <a:latin typeface="Arial" pitchFamily="34" charset="0"/>
                <a:cs typeface="Arial" pitchFamily="34" charset="0"/>
              </a:rPr>
              <a:t>Wait-time</a:t>
            </a:r>
            <a:endParaRPr lang="ko-KR" altLang="en-US" sz="1500" dirty="0">
              <a:latin typeface="Arial" pitchFamily="34" charset="0"/>
              <a:cs typeface="Arial" pitchFamily="34" charset="0"/>
            </a:endParaRPr>
          </a:p>
        </p:txBody>
      </p:sp>
      <p:sp>
        <p:nvSpPr>
          <p:cNvPr id="12" name="TextBox 11"/>
          <p:cNvSpPr txBox="1"/>
          <p:nvPr/>
        </p:nvSpPr>
        <p:spPr>
          <a:xfrm>
            <a:off x="206809" y="1979653"/>
            <a:ext cx="614271" cy="323165"/>
          </a:xfrm>
          <a:prstGeom prst="rect">
            <a:avLst/>
          </a:prstGeom>
          <a:noFill/>
        </p:spPr>
        <p:txBody>
          <a:bodyPr wrap="none" rtlCol="0">
            <a:spAutoFit/>
          </a:bodyPr>
          <a:lstStyle/>
          <a:p>
            <a:r>
              <a:rPr lang="en-US" altLang="ko-KR" sz="1500" dirty="0" smtClean="0">
                <a:latin typeface="Arial" pitchFamily="34" charset="0"/>
                <a:cs typeface="Arial" pitchFamily="34" charset="0"/>
              </a:rPr>
              <a:t>Long</a:t>
            </a:r>
            <a:endParaRPr lang="ko-KR" altLang="en-US" sz="1500" dirty="0">
              <a:latin typeface="Arial" pitchFamily="34" charset="0"/>
              <a:cs typeface="Arial" pitchFamily="34" charset="0"/>
            </a:endParaRPr>
          </a:p>
        </p:txBody>
      </p:sp>
      <p:sp>
        <p:nvSpPr>
          <p:cNvPr id="13" name="TextBox 12"/>
          <p:cNvSpPr txBox="1"/>
          <p:nvPr/>
        </p:nvSpPr>
        <p:spPr>
          <a:xfrm>
            <a:off x="228449" y="5453700"/>
            <a:ext cx="644728" cy="323165"/>
          </a:xfrm>
          <a:prstGeom prst="rect">
            <a:avLst/>
          </a:prstGeom>
          <a:noFill/>
        </p:spPr>
        <p:txBody>
          <a:bodyPr wrap="none" rtlCol="0">
            <a:spAutoFit/>
          </a:bodyPr>
          <a:lstStyle/>
          <a:p>
            <a:r>
              <a:rPr lang="en-US" altLang="ko-KR" sz="1500" dirty="0" smtClean="0">
                <a:latin typeface="Arial" pitchFamily="34" charset="0"/>
                <a:cs typeface="Arial" pitchFamily="34" charset="0"/>
              </a:rPr>
              <a:t>Short</a:t>
            </a:r>
            <a:endParaRPr lang="ko-KR" altLang="en-US" sz="1500" dirty="0">
              <a:latin typeface="Arial" pitchFamily="34" charset="0"/>
              <a:cs typeface="Arial" pitchFamily="34" charset="0"/>
            </a:endParaRPr>
          </a:p>
        </p:txBody>
      </p:sp>
      <p:sp>
        <p:nvSpPr>
          <p:cNvPr id="14" name="TextBox 13"/>
          <p:cNvSpPr txBox="1"/>
          <p:nvPr/>
        </p:nvSpPr>
        <p:spPr>
          <a:xfrm>
            <a:off x="7906504" y="3537103"/>
            <a:ext cx="1223412" cy="323165"/>
          </a:xfrm>
          <a:prstGeom prst="rect">
            <a:avLst/>
          </a:prstGeom>
          <a:noFill/>
        </p:spPr>
        <p:txBody>
          <a:bodyPr wrap="none" rtlCol="0">
            <a:spAutoFit/>
          </a:bodyPr>
          <a:lstStyle/>
          <a:p>
            <a:r>
              <a:rPr lang="en-US" altLang="ko-KR" sz="1500" dirty="0" smtClean="0">
                <a:latin typeface="Arial" pitchFamily="34" charset="0"/>
                <a:cs typeface="Arial" pitchFamily="34" charset="0"/>
              </a:rPr>
              <a:t>Correctness</a:t>
            </a:r>
            <a:endParaRPr lang="ko-KR" altLang="en-US" sz="1500" dirty="0">
              <a:latin typeface="Arial" pitchFamily="34" charset="0"/>
              <a:cs typeface="Arial" pitchFamily="34" charset="0"/>
            </a:endParaRPr>
          </a:p>
        </p:txBody>
      </p:sp>
      <p:sp>
        <p:nvSpPr>
          <p:cNvPr id="15" name="TextBox 14"/>
          <p:cNvSpPr txBox="1"/>
          <p:nvPr/>
        </p:nvSpPr>
        <p:spPr>
          <a:xfrm>
            <a:off x="8001423" y="1875221"/>
            <a:ext cx="582211" cy="323165"/>
          </a:xfrm>
          <a:prstGeom prst="rect">
            <a:avLst/>
          </a:prstGeom>
          <a:noFill/>
        </p:spPr>
        <p:txBody>
          <a:bodyPr wrap="none" rtlCol="0">
            <a:spAutoFit/>
          </a:bodyPr>
          <a:lstStyle/>
          <a:p>
            <a:r>
              <a:rPr lang="en-US" altLang="ko-KR" sz="1500" dirty="0" smtClean="0">
                <a:latin typeface="Arial" pitchFamily="34" charset="0"/>
                <a:cs typeface="Arial" pitchFamily="34" charset="0"/>
              </a:rPr>
              <a:t>High</a:t>
            </a:r>
            <a:endParaRPr lang="ko-KR" altLang="en-US" sz="1500" dirty="0">
              <a:latin typeface="Arial" pitchFamily="34" charset="0"/>
              <a:cs typeface="Arial" pitchFamily="34" charset="0"/>
            </a:endParaRPr>
          </a:p>
        </p:txBody>
      </p:sp>
      <p:sp>
        <p:nvSpPr>
          <p:cNvPr id="16" name="TextBox 15"/>
          <p:cNvSpPr txBox="1"/>
          <p:nvPr/>
        </p:nvSpPr>
        <p:spPr>
          <a:xfrm>
            <a:off x="8023063" y="5230587"/>
            <a:ext cx="538930" cy="323165"/>
          </a:xfrm>
          <a:prstGeom prst="rect">
            <a:avLst/>
          </a:prstGeom>
          <a:noFill/>
        </p:spPr>
        <p:txBody>
          <a:bodyPr wrap="none" rtlCol="0">
            <a:spAutoFit/>
          </a:bodyPr>
          <a:lstStyle/>
          <a:p>
            <a:r>
              <a:rPr lang="en-US" altLang="ko-KR" sz="1500" dirty="0" smtClean="0">
                <a:latin typeface="Arial" pitchFamily="34" charset="0"/>
                <a:cs typeface="Arial" pitchFamily="34" charset="0"/>
              </a:rPr>
              <a:t>Low</a:t>
            </a:r>
            <a:endParaRPr lang="ko-KR" altLang="en-US" sz="1500" dirty="0">
              <a:latin typeface="Arial" pitchFamily="34" charset="0"/>
              <a:cs typeface="Arial" pitchFamily="34" charset="0"/>
            </a:endParaRPr>
          </a:p>
        </p:txBody>
      </p:sp>
    </p:spTree>
    <p:extLst>
      <p:ext uri="{BB962C8B-B14F-4D97-AF65-F5344CB8AC3E}">
        <p14:creationId xmlns:p14="http://schemas.microsoft.com/office/powerpoint/2010/main" val="4110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Data Item Granularity</a:t>
            </a:r>
            <a:endParaRPr lang="ko-KR" altLang="en-US" dirty="0"/>
          </a:p>
        </p:txBody>
      </p:sp>
      <p:sp>
        <p:nvSpPr>
          <p:cNvPr id="3" name="내용 개체 틀 2"/>
          <p:cNvSpPr>
            <a:spLocks noGrp="1"/>
          </p:cNvSpPr>
          <p:nvPr>
            <p:ph idx="1"/>
          </p:nvPr>
        </p:nvSpPr>
        <p:spPr/>
        <p:txBody>
          <a:bodyPr/>
          <a:lstStyle/>
          <a:p>
            <a:r>
              <a:rPr lang="en-US" altLang="ko-KR" dirty="0"/>
              <a:t>The concurrency manager could lock other locking granularity except block.</a:t>
            </a:r>
          </a:p>
          <a:p>
            <a:pPr lvl="1"/>
            <a:r>
              <a:rPr lang="en-US" altLang="ko-KR" dirty="0"/>
              <a:t>Values</a:t>
            </a:r>
          </a:p>
          <a:p>
            <a:pPr lvl="1"/>
            <a:r>
              <a:rPr lang="en-US" altLang="ko-KR" dirty="0"/>
              <a:t>Files</a:t>
            </a:r>
          </a:p>
          <a:p>
            <a:pPr lvl="1"/>
            <a:r>
              <a:rPr lang="en-US" altLang="ko-KR" dirty="0"/>
              <a:t>Entire database. </a:t>
            </a:r>
            <a:r>
              <a:rPr lang="en-US" altLang="ko-KR" dirty="0" err="1"/>
              <a:t>Etc</a:t>
            </a:r>
            <a:endParaRPr lang="en-US" altLang="ko-KR" dirty="0"/>
          </a:p>
          <a:p>
            <a:pPr lvl="1"/>
            <a:endParaRPr lang="en-US" altLang="ko-KR" dirty="0"/>
          </a:p>
          <a:p>
            <a:r>
              <a:rPr lang="en-US" altLang="ko-KR" dirty="0"/>
              <a:t>A </a:t>
            </a:r>
            <a:r>
              <a:rPr lang="en-US" altLang="ko-KR" i="1" dirty="0"/>
              <a:t>concurrency data item </a:t>
            </a:r>
            <a:r>
              <a:rPr lang="en-US" altLang="ko-KR" dirty="0"/>
              <a:t>is the unit of locking used by the concurrency manager.</a:t>
            </a:r>
          </a:p>
          <a:p>
            <a:pPr lvl="1"/>
            <a:r>
              <a:rPr lang="en-US" altLang="ko-KR" dirty="0"/>
              <a:t>Concurrency data item granularity has some of these tradeoffs.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61</a:t>
            </a:fld>
            <a:endParaRPr lang="ko-KR" altLang="en-US"/>
          </a:p>
        </p:txBody>
      </p:sp>
    </p:spTree>
    <p:extLst>
      <p:ext uri="{BB962C8B-B14F-4D97-AF65-F5344CB8AC3E}">
        <p14:creationId xmlns:p14="http://schemas.microsoft.com/office/powerpoint/2010/main" val="35373970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Data Item </a:t>
            </a:r>
            <a:r>
              <a:rPr lang="en-US" altLang="ko-KR" dirty="0"/>
              <a:t>Granularity (</a:t>
            </a:r>
            <a:r>
              <a:rPr lang="en-US" altLang="ko-KR" dirty="0" err="1"/>
              <a:t>cont</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A smaller granularity size (= value)</a:t>
            </a:r>
          </a:p>
          <a:p>
            <a:pPr lvl="1"/>
            <a:r>
              <a:rPr lang="en-US" altLang="ko-KR" dirty="0"/>
              <a:t>Advantage: Allow for more concurrency</a:t>
            </a:r>
          </a:p>
          <a:p>
            <a:pPr lvl="1"/>
            <a:r>
              <a:rPr lang="en-US" altLang="ko-KR" dirty="0"/>
              <a:t>Disadvantage: Entail an enormous number of locks</a:t>
            </a:r>
          </a:p>
          <a:p>
            <a:pPr lvl="4"/>
            <a:endParaRPr lang="en-US" altLang="ko-KR" dirty="0"/>
          </a:p>
          <a:p>
            <a:r>
              <a:rPr lang="en-US" altLang="ko-KR" dirty="0"/>
              <a:t>A  bigger granularity size (= file, entire database)</a:t>
            </a:r>
          </a:p>
          <a:p>
            <a:pPr lvl="1"/>
            <a:r>
              <a:rPr lang="en-US" altLang="ko-KR" dirty="0"/>
              <a:t>Advantage: Require very few locks</a:t>
            </a:r>
          </a:p>
          <a:p>
            <a:pPr lvl="1"/>
            <a:r>
              <a:rPr lang="en-US" altLang="ko-KR" dirty="0"/>
              <a:t>Disadvantage: Significantly impact concurrency</a:t>
            </a:r>
          </a:p>
          <a:p>
            <a:pPr lvl="1"/>
            <a:endParaRPr lang="en-US" altLang="ko-KR" dirty="0"/>
          </a:p>
          <a:p>
            <a:pPr marL="0" indent="0" algn="ctr">
              <a:buNone/>
            </a:pPr>
            <a:r>
              <a:rPr lang="en-US" altLang="ko-KR" i="1" u="sng" dirty="0"/>
              <a:t>Using blocks </a:t>
            </a:r>
            <a:r>
              <a:rPr lang="en-US" altLang="ko-KR" i="1" dirty="0"/>
              <a:t>is a reasonable compromise!</a:t>
            </a:r>
          </a:p>
          <a:p>
            <a:endParaRPr lang="en-US" altLang="ko-KR" dirty="0"/>
          </a:p>
          <a:p>
            <a:r>
              <a:rPr lang="en-US" altLang="ko-KR" dirty="0"/>
              <a:t>Some concurrency managers </a:t>
            </a:r>
          </a:p>
          <a:p>
            <a:pPr lvl="1"/>
            <a:r>
              <a:rPr lang="en-US" altLang="ko-KR" dirty="0"/>
              <a:t>support data items at multiple granularities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62</a:t>
            </a:fld>
            <a:endParaRPr lang="ko-KR" altLang="en-US"/>
          </a:p>
        </p:txBody>
      </p:sp>
    </p:spTree>
    <p:extLst>
      <p:ext uri="{BB962C8B-B14F-4D97-AF65-F5344CB8AC3E}">
        <p14:creationId xmlns:p14="http://schemas.microsoft.com/office/powerpoint/2010/main" val="1219840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700" dirty="0" smtClean="0"/>
              <a:t>The </a:t>
            </a:r>
            <a:r>
              <a:rPr lang="en-US" altLang="ko-KR" sz="2700" dirty="0" err="1" smtClean="0"/>
              <a:t>SimpleDB</a:t>
            </a:r>
            <a:r>
              <a:rPr lang="en-US" altLang="ko-KR" sz="2700" dirty="0" smtClean="0"/>
              <a:t> Concurrency Manager</a:t>
            </a:r>
            <a:endParaRPr lang="ko-KR" altLang="en-US" sz="2700"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63</a:t>
            </a:fld>
            <a:endParaRPr lang="ko-KR" altLang="en-US"/>
          </a:p>
        </p:txBody>
      </p:sp>
      <p:pic>
        <p:nvPicPr>
          <p:cNvPr id="6" name="Picture 1" descr="fig_14_26.jpg"/>
          <p:cNvPicPr>
            <a:picLocks noGrp="1" noChangeAspect="1"/>
          </p:cNvPicPr>
          <p:nvPr>
            <p:ph idx="1"/>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02021" y="2671751"/>
            <a:ext cx="7480442" cy="196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088834" y="2812918"/>
            <a:ext cx="2980303" cy="584775"/>
          </a:xfrm>
          <a:prstGeom prst="rect">
            <a:avLst/>
          </a:prstGeom>
          <a:noFill/>
        </p:spPr>
        <p:txBody>
          <a:bodyPr wrap="none" rtlCol="0">
            <a:spAutoFit/>
          </a:bodyPr>
          <a:lstStyle/>
          <a:p>
            <a:r>
              <a:rPr lang="en-US" altLang="ko-KR" sz="1600" dirty="0" smtClean="0">
                <a:latin typeface="Arial" pitchFamily="34" charset="0"/>
                <a:cs typeface="Arial" pitchFamily="34" charset="0"/>
              </a:rPr>
              <a:t>// Each transaction creates </a:t>
            </a:r>
          </a:p>
          <a:p>
            <a:r>
              <a:rPr lang="en-US" altLang="ko-KR" sz="1600" dirty="0">
                <a:latin typeface="Arial" pitchFamily="34" charset="0"/>
                <a:cs typeface="Arial" pitchFamily="34" charset="0"/>
              </a:rPr>
              <a:t> </a:t>
            </a:r>
            <a:r>
              <a:rPr lang="en-US" altLang="ko-KR" sz="1600" dirty="0" smtClean="0">
                <a:latin typeface="Arial" pitchFamily="34" charset="0"/>
                <a:cs typeface="Arial" pitchFamily="34" charset="0"/>
              </a:rPr>
              <a:t> its own concurrency manager</a:t>
            </a:r>
            <a:endParaRPr lang="ko-KR" altLang="en-US" sz="1600" dirty="0">
              <a:latin typeface="Arial" pitchFamily="34" charset="0"/>
              <a:cs typeface="Arial" pitchFamily="34" charset="0"/>
            </a:endParaRPr>
          </a:p>
        </p:txBody>
      </p:sp>
    </p:spTree>
    <p:extLst>
      <p:ext uri="{BB962C8B-B14F-4D97-AF65-F5344CB8AC3E}">
        <p14:creationId xmlns:p14="http://schemas.microsoft.com/office/powerpoint/2010/main" val="37633716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700" dirty="0" smtClean="0"/>
              <a:t>The </a:t>
            </a:r>
            <a:r>
              <a:rPr lang="en-US" altLang="ko-KR" sz="2700" dirty="0" err="1" smtClean="0"/>
              <a:t>SimpleDB</a:t>
            </a:r>
            <a:r>
              <a:rPr lang="en-US" altLang="ko-KR" sz="2700" dirty="0" smtClean="0"/>
              <a:t> Concurrency </a:t>
            </a:r>
            <a:r>
              <a:rPr lang="en-US" altLang="ko-KR" sz="2700" dirty="0"/>
              <a:t>Manager (</a:t>
            </a:r>
            <a:r>
              <a:rPr lang="en-US" altLang="ko-KR" sz="2700" dirty="0" err="1"/>
              <a:t>cont</a:t>
            </a:r>
            <a:r>
              <a:rPr lang="en-US" altLang="ko-KR" sz="2700" dirty="0"/>
              <a:t>’)</a:t>
            </a:r>
            <a:endParaRPr lang="ko-KR" altLang="en-US" sz="2700"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64</a:t>
            </a:fld>
            <a:endParaRPr lang="ko-KR" altLang="en-US"/>
          </a:p>
        </p:txBody>
      </p:sp>
      <p:pic>
        <p:nvPicPr>
          <p:cNvPr id="6" name="Picture 1" descr="fig_14_27a.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b="52631"/>
          <a:stretch/>
        </p:blipFill>
        <p:spPr bwMode="auto">
          <a:xfrm>
            <a:off x="1256820" y="1589491"/>
            <a:ext cx="6087797" cy="418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7"/>
          <p:cNvSpPr/>
          <p:nvPr/>
        </p:nvSpPr>
        <p:spPr>
          <a:xfrm>
            <a:off x="1722783" y="2279374"/>
            <a:ext cx="4903304" cy="543339"/>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오른쪽 화살표 8"/>
          <p:cNvSpPr/>
          <p:nvPr/>
        </p:nvSpPr>
        <p:spPr>
          <a:xfrm>
            <a:off x="6732103" y="2415208"/>
            <a:ext cx="344557" cy="271670"/>
          </a:xfrm>
          <a:prstGeom prst="rightArrow">
            <a:avLst/>
          </a:prstGeom>
          <a:solidFill>
            <a:srgbClr val="7C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7112632" y="2368990"/>
            <a:ext cx="2090637" cy="323165"/>
          </a:xfrm>
          <a:prstGeom prst="rect">
            <a:avLst/>
          </a:prstGeom>
          <a:solidFill>
            <a:schemeClr val="bg1"/>
          </a:solidFill>
        </p:spPr>
        <p:txBody>
          <a:bodyPr wrap="none" rtlCol="0">
            <a:spAutoFit/>
          </a:bodyPr>
          <a:lstStyle/>
          <a:p>
            <a:r>
              <a:rPr lang="en-US" altLang="ko-KR" sz="1500" dirty="0" smtClean="0">
                <a:latin typeface="Arial" pitchFamily="34" charset="0"/>
                <a:cs typeface="Arial" pitchFamily="34" charset="0"/>
              </a:rPr>
              <a:t>Contains a block entry</a:t>
            </a:r>
            <a:endParaRPr lang="ko-KR" altLang="en-US" sz="1500" dirty="0">
              <a:latin typeface="Arial" pitchFamily="34" charset="0"/>
              <a:cs typeface="Arial" pitchFamily="34" charset="0"/>
            </a:endParaRPr>
          </a:p>
        </p:txBody>
      </p:sp>
      <p:cxnSp>
        <p:nvCxnSpPr>
          <p:cNvPr id="12" name="직선 연결선 11"/>
          <p:cNvCxnSpPr/>
          <p:nvPr/>
        </p:nvCxnSpPr>
        <p:spPr>
          <a:xfrm>
            <a:off x="5314122" y="2713382"/>
            <a:ext cx="834887"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꺾인 연결선 13"/>
          <p:cNvCxnSpPr/>
          <p:nvPr/>
        </p:nvCxnSpPr>
        <p:spPr>
          <a:xfrm>
            <a:off x="5837581" y="2713382"/>
            <a:ext cx="1782418" cy="798444"/>
          </a:xfrm>
          <a:prstGeom prst="bentConnector3">
            <a:avLst>
              <a:gd name="adj1" fmla="val 1431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7876" y="3234827"/>
            <a:ext cx="1436612" cy="553998"/>
          </a:xfrm>
          <a:prstGeom prst="rect">
            <a:avLst/>
          </a:prstGeom>
          <a:solidFill>
            <a:schemeClr val="bg1"/>
          </a:solidFill>
        </p:spPr>
        <p:txBody>
          <a:bodyPr wrap="none" rtlCol="0">
            <a:spAutoFit/>
          </a:bodyPr>
          <a:lstStyle/>
          <a:p>
            <a:r>
              <a:rPr lang="en-US" altLang="ko-KR" sz="1500" dirty="0" smtClean="0">
                <a:latin typeface="Arial" pitchFamily="34" charset="0"/>
                <a:cs typeface="Arial" pitchFamily="34" charset="0"/>
              </a:rPr>
              <a:t>-1 : </a:t>
            </a:r>
            <a:r>
              <a:rPr lang="en-US" altLang="ko-KR" sz="1500" dirty="0" err="1" smtClean="0">
                <a:latin typeface="Arial" pitchFamily="34" charset="0"/>
                <a:cs typeface="Arial" pitchFamily="34" charset="0"/>
              </a:rPr>
              <a:t>xlock</a:t>
            </a:r>
            <a:endParaRPr lang="en-US" altLang="ko-KR" sz="1500" dirty="0" smtClean="0">
              <a:latin typeface="Arial" pitchFamily="34" charset="0"/>
              <a:cs typeface="Arial" pitchFamily="34" charset="0"/>
            </a:endParaRPr>
          </a:p>
          <a:p>
            <a:r>
              <a:rPr lang="en-US" altLang="ko-KR" sz="1500" dirty="0">
                <a:latin typeface="Arial" pitchFamily="34" charset="0"/>
                <a:cs typeface="Arial" pitchFamily="34" charset="0"/>
              </a:rPr>
              <a:t>p</a:t>
            </a:r>
            <a:r>
              <a:rPr lang="en-US" altLang="ko-KR" sz="1500" dirty="0" smtClean="0">
                <a:latin typeface="Arial" pitchFamily="34" charset="0"/>
                <a:cs typeface="Arial" pitchFamily="34" charset="0"/>
              </a:rPr>
              <a:t>ositive : </a:t>
            </a:r>
            <a:r>
              <a:rPr lang="en-US" altLang="ko-KR" sz="1500" dirty="0" err="1" smtClean="0">
                <a:latin typeface="Arial" pitchFamily="34" charset="0"/>
                <a:cs typeface="Arial" pitchFamily="34" charset="0"/>
              </a:rPr>
              <a:t>slock</a:t>
            </a:r>
            <a:endParaRPr lang="ko-KR" altLang="en-US" sz="1500" dirty="0">
              <a:latin typeface="Arial" pitchFamily="34" charset="0"/>
              <a:cs typeface="Arial" pitchFamily="34" charset="0"/>
            </a:endParaRPr>
          </a:p>
        </p:txBody>
      </p:sp>
      <p:cxnSp>
        <p:nvCxnSpPr>
          <p:cNvPr id="18" name="직선 연결선 17"/>
          <p:cNvCxnSpPr/>
          <p:nvPr/>
        </p:nvCxnSpPr>
        <p:spPr>
          <a:xfrm>
            <a:off x="2875722" y="3709313"/>
            <a:ext cx="1404730" cy="0"/>
          </a:xfrm>
          <a:prstGeom prst="line">
            <a:avLst/>
          </a:prstGeom>
          <a:ln w="28575">
            <a:solidFill>
              <a:srgbClr val="7C001A"/>
            </a:solidFill>
          </a:ln>
        </p:spPr>
        <p:style>
          <a:lnRef idx="1">
            <a:schemeClr val="accent1"/>
          </a:lnRef>
          <a:fillRef idx="0">
            <a:schemeClr val="accent1"/>
          </a:fillRef>
          <a:effectRef idx="0">
            <a:schemeClr val="accent1"/>
          </a:effectRef>
          <a:fontRef idx="minor">
            <a:schemeClr val="tx1"/>
          </a:fontRef>
        </p:style>
      </p:cxnSp>
      <p:cxnSp>
        <p:nvCxnSpPr>
          <p:cNvPr id="20" name="꺾인 연결선 19"/>
          <p:cNvCxnSpPr/>
          <p:nvPr/>
        </p:nvCxnSpPr>
        <p:spPr>
          <a:xfrm>
            <a:off x="3578087" y="3709313"/>
            <a:ext cx="2035837" cy="601029"/>
          </a:xfrm>
          <a:prstGeom prst="bentConnector3">
            <a:avLst>
              <a:gd name="adj1" fmla="val 50000"/>
            </a:avLst>
          </a:prstGeom>
          <a:ln w="28575">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13924" y="4033343"/>
            <a:ext cx="2979598" cy="323165"/>
          </a:xfrm>
          <a:prstGeom prst="rect">
            <a:avLst/>
          </a:prstGeom>
          <a:solidFill>
            <a:schemeClr val="bg1"/>
          </a:solidFill>
        </p:spPr>
        <p:txBody>
          <a:bodyPr wrap="none" rtlCol="0">
            <a:spAutoFit/>
          </a:bodyPr>
          <a:lstStyle/>
          <a:p>
            <a:r>
              <a:rPr lang="en-US" altLang="ko-KR" sz="1500" dirty="0" smtClean="0">
                <a:latin typeface="Arial" pitchFamily="34" charset="0"/>
                <a:cs typeface="Arial" pitchFamily="34" charset="0"/>
              </a:rPr>
              <a:t>True : the block has a value of -1</a:t>
            </a:r>
            <a:endParaRPr lang="ko-KR" altLang="en-US" sz="1500" dirty="0">
              <a:latin typeface="Arial" pitchFamily="34" charset="0"/>
              <a:cs typeface="Arial" pitchFamily="34" charset="0"/>
            </a:endParaRPr>
          </a:p>
        </p:txBody>
      </p:sp>
    </p:spTree>
    <p:extLst>
      <p:ext uri="{BB962C8B-B14F-4D97-AF65-F5344CB8AC3E}">
        <p14:creationId xmlns:p14="http://schemas.microsoft.com/office/powerpoint/2010/main" val="49844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700" dirty="0" smtClean="0"/>
              <a:t>The </a:t>
            </a:r>
            <a:r>
              <a:rPr lang="en-US" altLang="ko-KR" sz="2700" dirty="0" err="1" smtClean="0"/>
              <a:t>SimpleDB</a:t>
            </a:r>
            <a:r>
              <a:rPr lang="en-US" altLang="ko-KR" sz="2700" dirty="0" smtClean="0"/>
              <a:t> Concurrency </a:t>
            </a:r>
            <a:r>
              <a:rPr lang="en-US" altLang="ko-KR" sz="2700" dirty="0"/>
              <a:t>Manager (</a:t>
            </a:r>
            <a:r>
              <a:rPr lang="en-US" altLang="ko-KR" sz="2700" dirty="0" err="1"/>
              <a:t>cont</a:t>
            </a:r>
            <a:r>
              <a:rPr lang="en-US" altLang="ko-KR" sz="2700" dirty="0"/>
              <a:t>’)</a:t>
            </a:r>
            <a:endParaRPr lang="ko-KR" altLang="en-US" sz="2700"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65</a:t>
            </a:fld>
            <a:endParaRPr lang="ko-KR" altLang="en-US"/>
          </a:p>
        </p:txBody>
      </p:sp>
      <p:pic>
        <p:nvPicPr>
          <p:cNvPr id="5" name="Picture 1" descr="fig_14_27a.jpg"/>
          <p:cNvPicPr>
            <a:picLocks noGrp="1" noChangeAspect="1"/>
          </p:cNvPicPr>
          <p:nvPr>
            <p:ph idx="1"/>
            <p:custDataLst>
              <p:tags r:id="rId1"/>
            </p:custDataLst>
          </p:nvPr>
        </p:nvPicPr>
        <p:blipFill rotWithShape="1">
          <a:blip r:embed="rId4">
            <a:extLst>
              <a:ext uri="{28A0092B-C50C-407E-A947-70E740481C1C}">
                <a14:useLocalDpi xmlns:a14="http://schemas.microsoft.com/office/drawing/2010/main" val="0"/>
              </a:ext>
            </a:extLst>
          </a:blip>
          <a:srcRect t="47256"/>
          <a:stretch/>
        </p:blipFill>
        <p:spPr bwMode="auto">
          <a:xfrm>
            <a:off x="1365769" y="1516670"/>
            <a:ext cx="6012241" cy="460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직선 연결선 5"/>
          <p:cNvCxnSpPr/>
          <p:nvPr/>
        </p:nvCxnSpPr>
        <p:spPr>
          <a:xfrm>
            <a:off x="3167270" y="2370843"/>
            <a:ext cx="1815547" cy="0"/>
          </a:xfrm>
          <a:prstGeom prst="line">
            <a:avLst/>
          </a:prstGeom>
          <a:ln w="28575">
            <a:solidFill>
              <a:srgbClr val="7C001A"/>
            </a:solidFill>
          </a:ln>
        </p:spPr>
        <p:style>
          <a:lnRef idx="1">
            <a:schemeClr val="accent1"/>
          </a:lnRef>
          <a:fillRef idx="0">
            <a:schemeClr val="accent1"/>
          </a:fillRef>
          <a:effectRef idx="0">
            <a:schemeClr val="accent1"/>
          </a:effectRef>
          <a:fontRef idx="minor">
            <a:schemeClr val="tx1"/>
          </a:fontRef>
        </p:style>
      </p:cxnSp>
      <p:cxnSp>
        <p:nvCxnSpPr>
          <p:cNvPr id="7" name="꺾인 연결선 6"/>
          <p:cNvCxnSpPr/>
          <p:nvPr/>
        </p:nvCxnSpPr>
        <p:spPr>
          <a:xfrm>
            <a:off x="3869635" y="2370843"/>
            <a:ext cx="1533341" cy="513844"/>
          </a:xfrm>
          <a:prstGeom prst="bentConnector3">
            <a:avLst>
              <a:gd name="adj1" fmla="val 50000"/>
            </a:avLst>
          </a:prstGeom>
          <a:ln w="28575">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02976" y="2723105"/>
            <a:ext cx="3741024" cy="323165"/>
          </a:xfrm>
          <a:prstGeom prst="rect">
            <a:avLst/>
          </a:prstGeom>
          <a:solidFill>
            <a:schemeClr val="bg1"/>
          </a:solidFill>
        </p:spPr>
        <p:txBody>
          <a:bodyPr wrap="none" rtlCol="0">
            <a:spAutoFit/>
          </a:bodyPr>
          <a:lstStyle/>
          <a:p>
            <a:r>
              <a:rPr lang="en-US" altLang="ko-KR" sz="1500" dirty="0" smtClean="0">
                <a:latin typeface="Arial" pitchFamily="34" charset="0"/>
                <a:cs typeface="Arial" pitchFamily="34" charset="0"/>
              </a:rPr>
              <a:t>True: the block has a value greater than 1</a:t>
            </a:r>
            <a:endParaRPr lang="ko-KR" altLang="en-US" sz="1500" dirty="0">
              <a:latin typeface="Arial" pitchFamily="34" charset="0"/>
              <a:cs typeface="Arial" pitchFamily="34" charset="0"/>
            </a:endParaRPr>
          </a:p>
        </p:txBody>
      </p:sp>
      <p:sp>
        <p:nvSpPr>
          <p:cNvPr id="9" name="직사각형 8"/>
          <p:cNvSpPr/>
          <p:nvPr/>
        </p:nvSpPr>
        <p:spPr>
          <a:xfrm>
            <a:off x="1722783" y="4455015"/>
            <a:ext cx="4520362" cy="1330930"/>
          </a:xfrm>
          <a:prstGeom prst="rect">
            <a:avLst/>
          </a:prstGeom>
          <a:noFill/>
          <a:ln w="1905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433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700" dirty="0" smtClean="0"/>
              <a:t>The </a:t>
            </a:r>
            <a:r>
              <a:rPr lang="en-US" altLang="ko-KR" sz="2700" dirty="0" err="1" smtClean="0"/>
              <a:t>SimpleDB</a:t>
            </a:r>
            <a:r>
              <a:rPr lang="en-US" altLang="ko-KR" sz="2700" dirty="0" smtClean="0"/>
              <a:t> Concurrency </a:t>
            </a:r>
            <a:r>
              <a:rPr lang="en-US" altLang="ko-KR" sz="2700" dirty="0"/>
              <a:t>Manager (</a:t>
            </a:r>
            <a:r>
              <a:rPr lang="en-US" altLang="ko-KR" sz="2700" dirty="0" err="1"/>
              <a:t>cont</a:t>
            </a:r>
            <a:r>
              <a:rPr lang="en-US" altLang="ko-KR" sz="2700" dirty="0"/>
              <a:t>’)</a:t>
            </a:r>
            <a:endParaRPr lang="ko-KR" altLang="en-US" sz="2700"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66</a:t>
            </a:fld>
            <a:endParaRPr lang="ko-KR" altLang="en-US"/>
          </a:p>
        </p:txBody>
      </p:sp>
      <p:pic>
        <p:nvPicPr>
          <p:cNvPr id="5" name="Picture 1" descr="fig_14_27b.jpg"/>
          <p:cNvPicPr>
            <a:picLocks noGrp="1" noChangeAspect="1"/>
          </p:cNvPicPr>
          <p:nvPr>
            <p:ph idx="1"/>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180238" y="1543332"/>
            <a:ext cx="6108458" cy="478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직선 연결선 5"/>
          <p:cNvCxnSpPr/>
          <p:nvPr/>
        </p:nvCxnSpPr>
        <p:spPr>
          <a:xfrm>
            <a:off x="2213113" y="1715509"/>
            <a:ext cx="1046922" cy="0"/>
          </a:xfrm>
          <a:prstGeom prst="line">
            <a:avLst/>
          </a:prstGeom>
          <a:ln w="28575">
            <a:solidFill>
              <a:srgbClr val="7C001A"/>
            </a:solidFill>
          </a:ln>
        </p:spPr>
        <p:style>
          <a:lnRef idx="1">
            <a:schemeClr val="accent1"/>
          </a:lnRef>
          <a:fillRef idx="0">
            <a:schemeClr val="accent1"/>
          </a:fillRef>
          <a:effectRef idx="0">
            <a:schemeClr val="accent1"/>
          </a:effectRef>
          <a:fontRef idx="minor">
            <a:schemeClr val="tx1"/>
          </a:fontRef>
        </p:style>
      </p:cxnSp>
      <p:cxnSp>
        <p:nvCxnSpPr>
          <p:cNvPr id="7" name="꺾인 연결선 6"/>
          <p:cNvCxnSpPr/>
          <p:nvPr/>
        </p:nvCxnSpPr>
        <p:spPr>
          <a:xfrm>
            <a:off x="2915478" y="1715509"/>
            <a:ext cx="1378226" cy="306096"/>
          </a:xfrm>
          <a:prstGeom prst="bentConnector3">
            <a:avLst>
              <a:gd name="adj1" fmla="val 32692"/>
            </a:avLst>
          </a:prstGeom>
          <a:ln w="28575">
            <a:solidFill>
              <a:srgbClr val="7C001A"/>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99721" y="1696281"/>
            <a:ext cx="2743059" cy="553998"/>
          </a:xfrm>
          <a:prstGeom prst="rect">
            <a:avLst/>
          </a:prstGeom>
          <a:solidFill>
            <a:schemeClr val="bg1"/>
          </a:solidFill>
        </p:spPr>
        <p:txBody>
          <a:bodyPr wrap="none" rtlCol="0">
            <a:spAutoFit/>
          </a:bodyPr>
          <a:lstStyle/>
          <a:p>
            <a:r>
              <a:rPr lang="en-US" altLang="ko-KR" sz="1500" dirty="0" smtClean="0">
                <a:latin typeface="Arial" pitchFamily="34" charset="0"/>
                <a:cs typeface="Arial" pitchFamily="34" charset="0"/>
              </a:rPr>
              <a:t>Moves all waiting threads </a:t>
            </a:r>
          </a:p>
          <a:p>
            <a:r>
              <a:rPr lang="en-US" altLang="ko-KR" sz="1500" dirty="0" smtClean="0">
                <a:latin typeface="Arial" pitchFamily="34" charset="0"/>
                <a:cs typeface="Arial" pitchFamily="34" charset="0"/>
              </a:rPr>
              <a:t>to the ready list for scheduling</a:t>
            </a:r>
            <a:endParaRPr lang="ko-KR" altLang="en-US" sz="1500" dirty="0">
              <a:latin typeface="Arial" pitchFamily="34" charset="0"/>
              <a:cs typeface="Arial" pitchFamily="34" charset="0"/>
            </a:endParaRPr>
          </a:p>
        </p:txBody>
      </p:sp>
    </p:spTree>
    <p:extLst>
      <p:ext uri="{BB962C8B-B14F-4D97-AF65-F5344CB8AC3E}">
        <p14:creationId xmlns:p14="http://schemas.microsoft.com/office/powerpoint/2010/main" val="23907247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700" dirty="0" smtClean="0"/>
              <a:t>The </a:t>
            </a:r>
            <a:r>
              <a:rPr lang="en-US" altLang="ko-KR" sz="2700" dirty="0" err="1" smtClean="0"/>
              <a:t>SimpleDB</a:t>
            </a:r>
            <a:r>
              <a:rPr lang="en-US" altLang="ko-KR" sz="2700" dirty="0" smtClean="0"/>
              <a:t> Concurrency </a:t>
            </a:r>
            <a:r>
              <a:rPr lang="en-US" altLang="ko-KR" sz="2700" dirty="0"/>
              <a:t>Manager (</a:t>
            </a:r>
            <a:r>
              <a:rPr lang="en-US" altLang="ko-KR" sz="2700" dirty="0" err="1"/>
              <a:t>cont</a:t>
            </a:r>
            <a:r>
              <a:rPr lang="en-US" altLang="ko-KR" sz="2700" dirty="0"/>
              <a:t>’)</a:t>
            </a:r>
            <a:endParaRPr lang="ko-KR" altLang="en-US" sz="2700" dirty="0"/>
          </a:p>
        </p:txBody>
      </p:sp>
      <p:sp>
        <p:nvSpPr>
          <p:cNvPr id="3" name="내용 개체 틀 2"/>
          <p:cNvSpPr>
            <a:spLocks noGrp="1"/>
          </p:cNvSpPr>
          <p:nvPr>
            <p:ph idx="1"/>
          </p:nvPr>
        </p:nvSpPr>
        <p:spPr/>
        <p:txBody>
          <a:bodyPr/>
          <a:lstStyle/>
          <a:p>
            <a:r>
              <a:rPr lang="en-US" altLang="ko-KR" dirty="0" smtClean="0"/>
              <a:t>Concurrency Manager</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67</a:t>
            </a:fld>
            <a:endParaRPr lang="ko-KR" altLang="en-US"/>
          </a:p>
        </p:txBody>
      </p:sp>
      <p:pic>
        <p:nvPicPr>
          <p:cNvPr id="5" name="Picture 1" descr="fig_14_28.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b="41031"/>
          <a:stretch/>
        </p:blipFill>
        <p:spPr bwMode="auto">
          <a:xfrm>
            <a:off x="1747077" y="2038627"/>
            <a:ext cx="5648339" cy="38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직선 연결선 5"/>
          <p:cNvCxnSpPr/>
          <p:nvPr/>
        </p:nvCxnSpPr>
        <p:spPr>
          <a:xfrm>
            <a:off x="6145695" y="3109290"/>
            <a:ext cx="834887"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꺾인 연결선 6"/>
          <p:cNvCxnSpPr/>
          <p:nvPr/>
        </p:nvCxnSpPr>
        <p:spPr>
          <a:xfrm>
            <a:off x="6669154" y="3109290"/>
            <a:ext cx="726262" cy="5214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41189" y="3353736"/>
            <a:ext cx="910827" cy="553998"/>
          </a:xfrm>
          <a:prstGeom prst="rect">
            <a:avLst/>
          </a:prstGeom>
          <a:solidFill>
            <a:schemeClr val="bg1"/>
          </a:solidFill>
        </p:spPr>
        <p:txBody>
          <a:bodyPr wrap="none" rtlCol="0">
            <a:spAutoFit/>
          </a:bodyPr>
          <a:lstStyle/>
          <a:p>
            <a:r>
              <a:rPr lang="en-US" altLang="ko-KR" sz="1500" dirty="0">
                <a:latin typeface="Arial" pitchFamily="34" charset="0"/>
                <a:cs typeface="Arial" pitchFamily="34" charset="0"/>
              </a:rPr>
              <a:t>X</a:t>
            </a:r>
            <a:r>
              <a:rPr lang="en-US" altLang="ko-KR" sz="1500" dirty="0" smtClean="0">
                <a:latin typeface="Arial" pitchFamily="34" charset="0"/>
                <a:cs typeface="Arial" pitchFamily="34" charset="0"/>
              </a:rPr>
              <a:t> : </a:t>
            </a:r>
            <a:r>
              <a:rPr lang="en-US" altLang="ko-KR" sz="1500" dirty="0" err="1" smtClean="0">
                <a:latin typeface="Arial" pitchFamily="34" charset="0"/>
                <a:cs typeface="Arial" pitchFamily="34" charset="0"/>
              </a:rPr>
              <a:t>xlock</a:t>
            </a:r>
            <a:endParaRPr lang="en-US" altLang="ko-KR" sz="1500" dirty="0" smtClean="0">
              <a:latin typeface="Arial" pitchFamily="34" charset="0"/>
              <a:cs typeface="Arial" pitchFamily="34" charset="0"/>
            </a:endParaRPr>
          </a:p>
          <a:p>
            <a:r>
              <a:rPr lang="en-US" altLang="ko-KR" sz="1500" dirty="0" smtClean="0">
                <a:latin typeface="Arial" pitchFamily="34" charset="0"/>
                <a:cs typeface="Arial" pitchFamily="34" charset="0"/>
              </a:rPr>
              <a:t>S : </a:t>
            </a:r>
            <a:r>
              <a:rPr lang="en-US" altLang="ko-KR" sz="1500" dirty="0" err="1" smtClean="0">
                <a:latin typeface="Arial" pitchFamily="34" charset="0"/>
                <a:cs typeface="Arial" pitchFamily="34" charset="0"/>
              </a:rPr>
              <a:t>slock</a:t>
            </a:r>
            <a:endParaRPr lang="ko-KR" altLang="en-US" sz="1500" dirty="0">
              <a:latin typeface="Arial" pitchFamily="34" charset="0"/>
              <a:cs typeface="Arial" pitchFamily="34" charset="0"/>
            </a:endParaRPr>
          </a:p>
        </p:txBody>
      </p:sp>
      <p:sp>
        <p:nvSpPr>
          <p:cNvPr id="9" name="직사각형 8"/>
          <p:cNvSpPr/>
          <p:nvPr/>
        </p:nvSpPr>
        <p:spPr>
          <a:xfrm>
            <a:off x="2301765" y="2554014"/>
            <a:ext cx="4678817" cy="173420"/>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2285999" y="2758964"/>
            <a:ext cx="4694583" cy="350325"/>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285999" y="3283302"/>
            <a:ext cx="3105808" cy="1099512"/>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2251573" y="4540467"/>
            <a:ext cx="3140234" cy="1306938"/>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516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700" dirty="0" smtClean="0"/>
              <a:t>The </a:t>
            </a:r>
            <a:r>
              <a:rPr lang="en-US" altLang="ko-KR" sz="2700" dirty="0" err="1" smtClean="0"/>
              <a:t>SimpleDB</a:t>
            </a:r>
            <a:r>
              <a:rPr lang="en-US" altLang="ko-KR" sz="2700" dirty="0" smtClean="0"/>
              <a:t> Concurrency </a:t>
            </a:r>
            <a:r>
              <a:rPr lang="en-US" altLang="ko-KR" sz="2700" dirty="0"/>
              <a:t>Manager (</a:t>
            </a:r>
            <a:r>
              <a:rPr lang="en-US" altLang="ko-KR" sz="2700" dirty="0" err="1"/>
              <a:t>cont</a:t>
            </a:r>
            <a:r>
              <a:rPr lang="en-US" altLang="ko-KR" sz="2700" dirty="0"/>
              <a:t>’)</a:t>
            </a:r>
            <a:endParaRPr lang="ko-KR" altLang="en-US" sz="2700" dirty="0"/>
          </a:p>
        </p:txBody>
      </p:sp>
      <p:sp>
        <p:nvSpPr>
          <p:cNvPr id="3" name="내용 개체 틀 2"/>
          <p:cNvSpPr>
            <a:spLocks noGrp="1"/>
          </p:cNvSpPr>
          <p:nvPr>
            <p:ph idx="1"/>
          </p:nvPr>
        </p:nvSpPr>
        <p:spPr/>
        <p:txBody>
          <a:bodyPr/>
          <a:lstStyle/>
          <a:p>
            <a:r>
              <a:rPr lang="en-US" altLang="ko-KR" dirty="0" smtClean="0"/>
              <a:t>Concurrency Manager</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68</a:t>
            </a:fld>
            <a:endParaRPr lang="ko-KR" altLang="en-US"/>
          </a:p>
        </p:txBody>
      </p:sp>
      <p:pic>
        <p:nvPicPr>
          <p:cNvPr id="6" name="Picture 1" descr="fig_14_28.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t="59923"/>
          <a:stretch/>
        </p:blipFill>
        <p:spPr bwMode="auto">
          <a:xfrm>
            <a:off x="1309758" y="2756452"/>
            <a:ext cx="6172640" cy="287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p:cNvSpPr/>
          <p:nvPr/>
        </p:nvSpPr>
        <p:spPr>
          <a:xfrm>
            <a:off x="1876097" y="2756451"/>
            <a:ext cx="3720662" cy="1074569"/>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76097" y="4020893"/>
            <a:ext cx="5265682" cy="771824"/>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988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431" y="5113103"/>
            <a:ext cx="5275533" cy="1243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p:txBody>
          <a:bodyPr>
            <a:normAutofit/>
          </a:bodyPr>
          <a:lstStyle/>
          <a:p>
            <a:r>
              <a:rPr lang="en-US" altLang="ko-KR" sz="2650" dirty="0" smtClean="0"/>
              <a:t>Correct Code that Behaves Incorrectly (</a:t>
            </a:r>
            <a:r>
              <a:rPr lang="en-US" altLang="ko-KR" sz="2650" dirty="0" err="1" smtClean="0"/>
              <a:t>cont</a:t>
            </a:r>
            <a:r>
              <a:rPr lang="en-US" altLang="ko-KR" sz="2650" dirty="0" smtClean="0"/>
              <a:t>’)</a:t>
            </a:r>
            <a:endParaRPr lang="ko-KR" altLang="en-US" sz="2650" dirty="0"/>
          </a:p>
        </p:txBody>
      </p:sp>
      <p:sp>
        <p:nvSpPr>
          <p:cNvPr id="3" name="내용 개체 틀 2"/>
          <p:cNvSpPr>
            <a:spLocks noGrp="1"/>
          </p:cNvSpPr>
          <p:nvPr>
            <p:ph idx="1"/>
          </p:nvPr>
        </p:nvSpPr>
        <p:spPr>
          <a:xfrm>
            <a:off x="469900" y="1481851"/>
            <a:ext cx="8229600" cy="4974933"/>
          </a:xfrm>
        </p:spPr>
        <p:txBody>
          <a:bodyPr/>
          <a:lstStyle/>
          <a:p>
            <a:r>
              <a:rPr lang="en-US" altLang="ko-KR" dirty="0" smtClean="0"/>
              <a:t>The second scenario </a:t>
            </a:r>
            <a:endParaRPr lang="en-US" altLang="ko-KR" dirty="0"/>
          </a:p>
          <a:p>
            <a:pPr lvl="1"/>
            <a:r>
              <a:rPr lang="en-US" altLang="ko-KR" dirty="0" smtClean="0"/>
              <a:t>Suppose that thread C is running the code, and the server crashes just after Step 2 executes.</a:t>
            </a:r>
          </a:p>
          <a:p>
            <a:pPr lvl="2"/>
            <a:r>
              <a:rPr lang="en-US" altLang="ko-KR" b="1" dirty="0" smtClean="0"/>
              <a:t>The seat will be reserved, but the customer will not be charged for it.</a:t>
            </a:r>
          </a:p>
          <a:p>
            <a:endParaRPr lang="en-US" altLang="ko-KR" dirty="0"/>
          </a:p>
          <a:p>
            <a:endParaRPr lang="en-US" altLang="ko-KR" dirty="0" smtClean="0"/>
          </a:p>
          <a:p>
            <a:pPr marL="0" indent="0">
              <a:buNone/>
            </a:pPr>
            <a:endParaRPr lang="en-US" altLang="ko-KR" dirty="0" smtClean="0"/>
          </a:p>
          <a:p>
            <a:r>
              <a:rPr lang="en-US" altLang="ko-KR" dirty="0" smtClean="0"/>
              <a:t>The third scenario</a:t>
            </a:r>
          </a:p>
          <a:p>
            <a:pPr lvl="1"/>
            <a:r>
              <a:rPr lang="en-US" altLang="ko-KR" dirty="0" smtClean="0"/>
              <a:t>Suppose that a client runs the code to completion, but the modified pages are not immediately written to disk due to buffering.</a:t>
            </a:r>
          </a:p>
          <a:p>
            <a:pPr lvl="2"/>
            <a:r>
              <a:rPr lang="en-US" altLang="ko-KR" dirty="0" smtClean="0"/>
              <a:t>If the server crashes sometime later, then </a:t>
            </a:r>
            <a:r>
              <a:rPr lang="en-US" altLang="ko-KR" b="1" dirty="0" smtClean="0"/>
              <a:t>there is no way to know which of the pages were eventually written to disk.</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a:t>
            </a:fld>
            <a:endParaRPr lang="ko-KR" alt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724" y="2746265"/>
            <a:ext cx="6390552" cy="916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36434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a:xfrm>
            <a:off x="457200" y="1481851"/>
            <a:ext cx="8229600" cy="4909618"/>
          </a:xfrm>
        </p:spPr>
        <p:txBody>
          <a:bodyPr/>
          <a:lstStyle/>
          <a:p>
            <a:r>
              <a:rPr lang="en-US" altLang="ko-KR" dirty="0" smtClean="0">
                <a:solidFill>
                  <a:schemeClr val="bg1">
                    <a:lumMod val="75000"/>
                  </a:schemeClr>
                </a:solidFill>
              </a:rPr>
              <a:t>Transactions</a:t>
            </a:r>
          </a:p>
          <a:p>
            <a:pPr lvl="2"/>
            <a:endParaRPr lang="en-US" altLang="ko-KR" dirty="0" smtClean="0"/>
          </a:p>
          <a:p>
            <a:r>
              <a:rPr lang="en-US" altLang="ko-KR" dirty="0" smtClean="0">
                <a:solidFill>
                  <a:schemeClr val="bg1">
                    <a:lumMod val="75000"/>
                  </a:schemeClr>
                </a:solidFill>
              </a:rPr>
              <a:t>Using Transactions in </a:t>
            </a:r>
            <a:r>
              <a:rPr lang="en-US" altLang="ko-KR" dirty="0" err="1" smtClean="0">
                <a:solidFill>
                  <a:schemeClr val="bg1">
                    <a:lumMod val="75000"/>
                  </a:schemeClr>
                </a:solidFill>
              </a:rPr>
              <a:t>SimpleDB</a:t>
            </a:r>
            <a:endParaRPr lang="en-US" altLang="ko-KR" dirty="0" smtClean="0">
              <a:solidFill>
                <a:schemeClr val="bg1">
                  <a:lumMod val="75000"/>
                </a:schemeClr>
              </a:solidFill>
            </a:endParaRPr>
          </a:p>
          <a:p>
            <a:pPr lvl="2"/>
            <a:endParaRPr lang="en-US" altLang="ko-KR" dirty="0" smtClean="0">
              <a:solidFill>
                <a:schemeClr val="bg1">
                  <a:lumMod val="75000"/>
                </a:schemeClr>
              </a:solidFill>
            </a:endParaRPr>
          </a:p>
          <a:p>
            <a:r>
              <a:rPr lang="en-US" altLang="ko-KR" dirty="0" smtClean="0">
                <a:solidFill>
                  <a:schemeClr val="bg1">
                    <a:lumMod val="75000"/>
                  </a:schemeClr>
                </a:solidFill>
              </a:rPr>
              <a:t>Recovery Management</a:t>
            </a:r>
          </a:p>
          <a:p>
            <a:pPr lvl="2"/>
            <a:endParaRPr lang="en-US" altLang="ko-KR" dirty="0" smtClean="0">
              <a:solidFill>
                <a:schemeClr val="bg1">
                  <a:lumMod val="75000"/>
                </a:schemeClr>
              </a:solidFill>
            </a:endParaRPr>
          </a:p>
          <a:p>
            <a:r>
              <a:rPr lang="en-US" altLang="ko-KR" dirty="0" smtClean="0">
                <a:solidFill>
                  <a:schemeClr val="bg1">
                    <a:lumMod val="75000"/>
                  </a:schemeClr>
                </a:solidFill>
              </a:rPr>
              <a:t>Concurrency Management</a:t>
            </a:r>
          </a:p>
          <a:p>
            <a:pPr lvl="2"/>
            <a:endParaRPr lang="en-US" altLang="ko-KR" dirty="0" smtClean="0">
              <a:solidFill>
                <a:schemeClr val="bg1">
                  <a:lumMod val="75000"/>
                </a:schemeClr>
              </a:solidFill>
            </a:endParaRPr>
          </a:p>
          <a:p>
            <a:r>
              <a:rPr lang="en-US" altLang="ko-KR" dirty="0" smtClean="0"/>
              <a:t>Implementing </a:t>
            </a:r>
            <a:r>
              <a:rPr lang="en-US" altLang="ko-KR" dirty="0" err="1" smtClean="0"/>
              <a:t>SimpleDB</a:t>
            </a:r>
            <a:r>
              <a:rPr lang="en-US" altLang="ko-KR" dirty="0" smtClean="0"/>
              <a:t> Transactions</a:t>
            </a:r>
          </a:p>
          <a:p>
            <a:pPr lvl="1"/>
            <a:r>
              <a:rPr lang="en-US" altLang="ko-KR" sz="1200" dirty="0" smtClean="0"/>
              <a:t>The Class Transaction</a:t>
            </a:r>
          </a:p>
          <a:p>
            <a:pPr lvl="1"/>
            <a:r>
              <a:rPr lang="en-US" altLang="ko-KR" sz="1200" dirty="0" smtClean="0"/>
              <a:t>The Class </a:t>
            </a:r>
            <a:r>
              <a:rPr lang="en-US" altLang="ko-KR" sz="1200" dirty="0" err="1" smtClean="0"/>
              <a:t>BufferList</a:t>
            </a:r>
            <a:endParaRPr lang="en-US" altLang="ko-KR" sz="1200" dirty="0" smtClean="0"/>
          </a:p>
          <a:p>
            <a:pPr lvl="2"/>
            <a:endParaRPr lang="en-US" altLang="ko-KR" dirty="0" smtClean="0">
              <a:solidFill>
                <a:schemeClr val="bg1">
                  <a:lumMod val="75000"/>
                </a:schemeClr>
              </a:solidFill>
            </a:endParaRPr>
          </a:p>
          <a:p>
            <a:pPr marL="0" indent="0">
              <a:buNone/>
            </a:pP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69</a:t>
            </a:fld>
            <a:endParaRPr lang="ko-KR" altLang="en-US"/>
          </a:p>
        </p:txBody>
      </p:sp>
    </p:spTree>
    <p:extLst>
      <p:ext uri="{BB962C8B-B14F-4D97-AF65-F5344CB8AC3E}">
        <p14:creationId xmlns:p14="http://schemas.microsoft.com/office/powerpoint/2010/main" val="17955342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700" dirty="0" smtClean="0"/>
              <a:t>Implementing </a:t>
            </a:r>
            <a:r>
              <a:rPr lang="en-US" altLang="ko-KR" sz="2700" dirty="0" err="1" smtClean="0"/>
              <a:t>SimpleDB</a:t>
            </a:r>
            <a:r>
              <a:rPr lang="en-US" altLang="ko-KR" sz="2700" dirty="0" smtClean="0"/>
              <a:t> Transactions</a:t>
            </a:r>
            <a:endParaRPr lang="ko-KR" altLang="en-US" sz="2700" dirty="0"/>
          </a:p>
        </p:txBody>
      </p:sp>
      <p:sp>
        <p:nvSpPr>
          <p:cNvPr id="3" name="내용 개체 틀 2"/>
          <p:cNvSpPr>
            <a:spLocks noGrp="1"/>
          </p:cNvSpPr>
          <p:nvPr>
            <p:ph idx="1"/>
          </p:nvPr>
        </p:nvSpPr>
        <p:spPr/>
        <p:txBody>
          <a:bodyPr/>
          <a:lstStyle/>
          <a:p>
            <a:r>
              <a:rPr lang="en-US" altLang="ko-KR" dirty="0" smtClean="0"/>
              <a:t>Transaction</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70</a:t>
            </a:fld>
            <a:endParaRPr lang="ko-KR" altLang="en-US"/>
          </a:p>
        </p:txBody>
      </p:sp>
      <p:pic>
        <p:nvPicPr>
          <p:cNvPr id="7" name="Picture 1" descr="fig_14_29a.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b="57016"/>
          <a:stretch/>
        </p:blipFill>
        <p:spPr bwMode="auto">
          <a:xfrm>
            <a:off x="1868554" y="2224156"/>
            <a:ext cx="5689559" cy="369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460553" y="4837452"/>
            <a:ext cx="2771656" cy="323165"/>
          </a:xfrm>
          <a:prstGeom prst="rect">
            <a:avLst/>
          </a:prstGeom>
          <a:noFill/>
        </p:spPr>
        <p:txBody>
          <a:bodyPr wrap="none" rtlCol="0">
            <a:spAutoFit/>
          </a:bodyPr>
          <a:lstStyle/>
          <a:p>
            <a:r>
              <a:rPr lang="en-US" altLang="ko-KR" sz="1500" dirty="0" smtClean="0">
                <a:latin typeface="Arial" pitchFamily="34" charset="0"/>
                <a:cs typeface="Arial" pitchFamily="34" charset="0"/>
              </a:rPr>
              <a:t>// unpin any remaining buffers</a:t>
            </a:r>
            <a:endParaRPr lang="ko-KR" altLang="en-US" sz="1500" dirty="0">
              <a:latin typeface="Arial" pitchFamily="34" charset="0"/>
              <a:cs typeface="Arial" pitchFamily="34" charset="0"/>
            </a:endParaRPr>
          </a:p>
        </p:txBody>
      </p:sp>
      <p:sp>
        <p:nvSpPr>
          <p:cNvPr id="8" name="TextBox 7"/>
          <p:cNvSpPr txBox="1"/>
          <p:nvPr/>
        </p:nvSpPr>
        <p:spPr>
          <a:xfrm>
            <a:off x="4460553" y="5045825"/>
            <a:ext cx="4698722" cy="323165"/>
          </a:xfrm>
          <a:prstGeom prst="rect">
            <a:avLst/>
          </a:prstGeom>
          <a:noFill/>
        </p:spPr>
        <p:txBody>
          <a:bodyPr wrap="none" rtlCol="0">
            <a:spAutoFit/>
          </a:bodyPr>
          <a:lstStyle/>
          <a:p>
            <a:r>
              <a:rPr lang="en-US" altLang="ko-KR" sz="1500" dirty="0" smtClean="0">
                <a:latin typeface="Arial" pitchFamily="34" charset="0"/>
                <a:cs typeface="Arial" pitchFamily="34" charset="0"/>
              </a:rPr>
              <a:t>// call the recovery manage to commit the transaction</a:t>
            </a:r>
            <a:endParaRPr lang="ko-KR" altLang="en-US" sz="1500" dirty="0">
              <a:latin typeface="Arial" pitchFamily="34" charset="0"/>
              <a:cs typeface="Arial" pitchFamily="34" charset="0"/>
            </a:endParaRPr>
          </a:p>
        </p:txBody>
      </p:sp>
      <p:sp>
        <p:nvSpPr>
          <p:cNvPr id="9" name="TextBox 8"/>
          <p:cNvSpPr txBox="1"/>
          <p:nvPr/>
        </p:nvSpPr>
        <p:spPr>
          <a:xfrm>
            <a:off x="4381041" y="5234320"/>
            <a:ext cx="4507965" cy="323165"/>
          </a:xfrm>
          <a:prstGeom prst="rect">
            <a:avLst/>
          </a:prstGeom>
          <a:noFill/>
        </p:spPr>
        <p:txBody>
          <a:bodyPr wrap="none" rtlCol="0">
            <a:spAutoFit/>
          </a:bodyPr>
          <a:lstStyle/>
          <a:p>
            <a:r>
              <a:rPr lang="en-US" altLang="ko-KR" sz="1500" dirty="0" smtClean="0">
                <a:latin typeface="Arial" pitchFamily="34" charset="0"/>
                <a:cs typeface="Arial" pitchFamily="34" charset="0"/>
              </a:rPr>
              <a:t>// call the concurrency manager to release its locks</a:t>
            </a:r>
            <a:endParaRPr lang="ko-KR" altLang="en-US" sz="1500" dirty="0">
              <a:latin typeface="Arial" pitchFamily="34" charset="0"/>
              <a:cs typeface="Arial" pitchFamily="34" charset="0"/>
            </a:endParaRPr>
          </a:p>
        </p:txBody>
      </p:sp>
      <p:sp>
        <p:nvSpPr>
          <p:cNvPr id="10" name="직사각형 9"/>
          <p:cNvSpPr/>
          <p:nvPr/>
        </p:nvSpPr>
        <p:spPr>
          <a:xfrm>
            <a:off x="2506719" y="4912324"/>
            <a:ext cx="2081048" cy="173420"/>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506720" y="5113319"/>
            <a:ext cx="2081048" cy="173420"/>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2506720" y="5290164"/>
            <a:ext cx="1953833" cy="149426"/>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239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700" dirty="0" smtClean="0"/>
              <a:t>Implementing </a:t>
            </a:r>
            <a:r>
              <a:rPr lang="en-US" altLang="ko-KR" sz="2700" dirty="0" err="1" smtClean="0"/>
              <a:t>SimpleDB</a:t>
            </a:r>
            <a:r>
              <a:rPr lang="en-US" altLang="ko-KR" sz="2700" dirty="0" smtClean="0"/>
              <a:t> Transactions (</a:t>
            </a:r>
            <a:r>
              <a:rPr lang="en-US" altLang="ko-KR" sz="2700" dirty="0" err="1"/>
              <a:t>cont</a:t>
            </a:r>
            <a:r>
              <a:rPr lang="en-US" altLang="ko-KR" sz="2700" dirty="0"/>
              <a:t>’)</a:t>
            </a:r>
            <a:endParaRPr lang="ko-KR" altLang="en-US" sz="2700" dirty="0"/>
          </a:p>
        </p:txBody>
      </p:sp>
      <p:sp>
        <p:nvSpPr>
          <p:cNvPr id="3" name="내용 개체 틀 2"/>
          <p:cNvSpPr>
            <a:spLocks noGrp="1"/>
          </p:cNvSpPr>
          <p:nvPr>
            <p:ph idx="1"/>
          </p:nvPr>
        </p:nvSpPr>
        <p:spPr/>
        <p:txBody>
          <a:bodyPr/>
          <a:lstStyle/>
          <a:p>
            <a:r>
              <a:rPr lang="en-US" altLang="ko-KR" dirty="0" smtClean="0"/>
              <a:t>Transaction</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71</a:t>
            </a:fld>
            <a:endParaRPr lang="ko-KR" altLang="en-US"/>
          </a:p>
        </p:txBody>
      </p:sp>
      <p:pic>
        <p:nvPicPr>
          <p:cNvPr id="5" name="Picture 1" descr="fig_14_29a.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t="43222"/>
          <a:stretch/>
        </p:blipFill>
        <p:spPr bwMode="auto">
          <a:xfrm>
            <a:off x="2067337" y="2054086"/>
            <a:ext cx="5009323" cy="430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341284" y="5235019"/>
            <a:ext cx="1704313" cy="323165"/>
          </a:xfrm>
          <a:prstGeom prst="rect">
            <a:avLst/>
          </a:prstGeom>
          <a:noFill/>
        </p:spPr>
        <p:txBody>
          <a:bodyPr wrap="none" rtlCol="0">
            <a:spAutoFit/>
          </a:bodyPr>
          <a:lstStyle/>
          <a:p>
            <a:r>
              <a:rPr lang="en-US" altLang="ko-KR" sz="1500" dirty="0" smtClean="0">
                <a:latin typeface="Arial" pitchFamily="34" charset="0"/>
                <a:cs typeface="Arial" pitchFamily="34" charset="0"/>
              </a:rPr>
              <a:t>// require an </a:t>
            </a:r>
            <a:r>
              <a:rPr lang="en-US" altLang="ko-KR" sz="1500" dirty="0" err="1" smtClean="0">
                <a:latin typeface="Arial" pitchFamily="34" charset="0"/>
                <a:cs typeface="Arial" pitchFamily="34" charset="0"/>
              </a:rPr>
              <a:t>slock</a:t>
            </a:r>
            <a:endParaRPr lang="ko-KR" altLang="en-US" sz="1500" dirty="0">
              <a:latin typeface="Arial" pitchFamily="34" charset="0"/>
              <a:cs typeface="Arial" pitchFamily="34" charset="0"/>
            </a:endParaRPr>
          </a:p>
        </p:txBody>
      </p:sp>
      <p:sp>
        <p:nvSpPr>
          <p:cNvPr id="7" name="직사각형 6"/>
          <p:cNvSpPr/>
          <p:nvPr/>
        </p:nvSpPr>
        <p:spPr>
          <a:xfrm>
            <a:off x="2380593" y="5148309"/>
            <a:ext cx="3665004" cy="842588"/>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0149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t>Transaction</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72</a:t>
            </a:fld>
            <a:endParaRPr lang="ko-KR" altLang="en-US"/>
          </a:p>
        </p:txBody>
      </p:sp>
      <p:pic>
        <p:nvPicPr>
          <p:cNvPr id="5" name="Picture 1" descr="fig_14_29b.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b="53676"/>
          <a:stretch/>
        </p:blipFill>
        <p:spPr bwMode="auto">
          <a:xfrm>
            <a:off x="1780761" y="2144645"/>
            <a:ext cx="5879646" cy="388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513562" y="3353210"/>
            <a:ext cx="1704313" cy="323165"/>
          </a:xfrm>
          <a:prstGeom prst="rect">
            <a:avLst/>
          </a:prstGeom>
          <a:noFill/>
        </p:spPr>
        <p:txBody>
          <a:bodyPr wrap="none" rtlCol="0">
            <a:spAutoFit/>
          </a:bodyPr>
          <a:lstStyle/>
          <a:p>
            <a:r>
              <a:rPr lang="en-US" altLang="ko-KR" sz="1500" dirty="0" smtClean="0">
                <a:latin typeface="Arial" pitchFamily="34" charset="0"/>
                <a:cs typeface="Arial" pitchFamily="34" charset="0"/>
              </a:rPr>
              <a:t>// require an </a:t>
            </a:r>
            <a:r>
              <a:rPr lang="en-US" altLang="ko-KR" sz="1500" dirty="0" err="1" smtClean="0">
                <a:latin typeface="Arial" pitchFamily="34" charset="0"/>
                <a:cs typeface="Arial" pitchFamily="34" charset="0"/>
              </a:rPr>
              <a:t>xlock</a:t>
            </a:r>
            <a:endParaRPr lang="ko-KR" altLang="en-US" sz="1500" dirty="0">
              <a:latin typeface="Arial" pitchFamily="34" charset="0"/>
              <a:cs typeface="Arial" pitchFamily="34" charset="0"/>
            </a:endParaRPr>
          </a:p>
        </p:txBody>
      </p:sp>
      <p:sp>
        <p:nvSpPr>
          <p:cNvPr id="9" name="제목 1"/>
          <p:cNvSpPr>
            <a:spLocks noGrp="1"/>
          </p:cNvSpPr>
          <p:nvPr>
            <p:ph type="title"/>
          </p:nvPr>
        </p:nvSpPr>
        <p:spPr>
          <a:xfrm>
            <a:off x="457200" y="188640"/>
            <a:ext cx="8229600" cy="1143000"/>
          </a:xfrm>
        </p:spPr>
        <p:txBody>
          <a:bodyPr>
            <a:normAutofit/>
          </a:bodyPr>
          <a:lstStyle/>
          <a:p>
            <a:r>
              <a:rPr lang="en-US" altLang="ko-KR" sz="2700" dirty="0" smtClean="0"/>
              <a:t>Implementing </a:t>
            </a:r>
            <a:r>
              <a:rPr lang="en-US" altLang="ko-KR" sz="2700" dirty="0" err="1" smtClean="0"/>
              <a:t>SimpleDB</a:t>
            </a:r>
            <a:r>
              <a:rPr lang="en-US" altLang="ko-KR" sz="2700" dirty="0" smtClean="0"/>
              <a:t> Transactions (</a:t>
            </a:r>
            <a:r>
              <a:rPr lang="en-US" altLang="ko-KR" sz="2700" dirty="0" err="1"/>
              <a:t>cont</a:t>
            </a:r>
            <a:r>
              <a:rPr lang="en-US" altLang="ko-KR" sz="2700" dirty="0"/>
              <a:t>’)</a:t>
            </a:r>
            <a:endParaRPr lang="ko-KR" altLang="en-US" sz="2700" dirty="0"/>
          </a:p>
        </p:txBody>
      </p:sp>
      <p:sp>
        <p:nvSpPr>
          <p:cNvPr id="7" name="직사각형 6"/>
          <p:cNvSpPr/>
          <p:nvPr/>
        </p:nvSpPr>
        <p:spPr>
          <a:xfrm>
            <a:off x="2087743" y="2128880"/>
            <a:ext cx="4817554" cy="945396"/>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2238704" y="3266499"/>
            <a:ext cx="5234151" cy="2763239"/>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014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t>Transaction</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73</a:t>
            </a:fld>
            <a:endParaRPr lang="ko-KR" altLang="en-US"/>
          </a:p>
        </p:txBody>
      </p:sp>
      <p:pic>
        <p:nvPicPr>
          <p:cNvPr id="5" name="Picture 1" descr="fig_14_29b.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t="46085"/>
          <a:stretch/>
        </p:blipFill>
        <p:spPr bwMode="auto">
          <a:xfrm>
            <a:off x="1661490" y="1934816"/>
            <a:ext cx="5693466" cy="437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778606" y="2279784"/>
            <a:ext cx="1704313" cy="323165"/>
          </a:xfrm>
          <a:prstGeom prst="rect">
            <a:avLst/>
          </a:prstGeom>
          <a:noFill/>
        </p:spPr>
        <p:txBody>
          <a:bodyPr wrap="none" rtlCol="0">
            <a:spAutoFit/>
          </a:bodyPr>
          <a:lstStyle/>
          <a:p>
            <a:r>
              <a:rPr lang="en-US" altLang="ko-KR" sz="1500" dirty="0" smtClean="0">
                <a:latin typeface="Arial" pitchFamily="34" charset="0"/>
                <a:cs typeface="Arial" pitchFamily="34" charset="0"/>
              </a:rPr>
              <a:t>// require an </a:t>
            </a:r>
            <a:r>
              <a:rPr lang="en-US" altLang="ko-KR" sz="1500" dirty="0" err="1">
                <a:latin typeface="Arial" pitchFamily="34" charset="0"/>
                <a:cs typeface="Arial" pitchFamily="34" charset="0"/>
              </a:rPr>
              <a:t>s</a:t>
            </a:r>
            <a:r>
              <a:rPr lang="en-US" altLang="ko-KR" sz="1500" dirty="0" err="1" smtClean="0">
                <a:latin typeface="Arial" pitchFamily="34" charset="0"/>
                <a:cs typeface="Arial" pitchFamily="34" charset="0"/>
              </a:rPr>
              <a:t>lock</a:t>
            </a:r>
            <a:endParaRPr lang="ko-KR" altLang="en-US" sz="1500" dirty="0">
              <a:latin typeface="Arial" pitchFamily="34" charset="0"/>
              <a:cs typeface="Arial" pitchFamily="34" charset="0"/>
            </a:endParaRPr>
          </a:p>
        </p:txBody>
      </p:sp>
      <p:sp>
        <p:nvSpPr>
          <p:cNvPr id="7" name="TextBox 6"/>
          <p:cNvSpPr txBox="1"/>
          <p:nvPr/>
        </p:nvSpPr>
        <p:spPr>
          <a:xfrm>
            <a:off x="4778605" y="3541706"/>
            <a:ext cx="1704313" cy="323165"/>
          </a:xfrm>
          <a:prstGeom prst="rect">
            <a:avLst/>
          </a:prstGeom>
          <a:noFill/>
        </p:spPr>
        <p:txBody>
          <a:bodyPr wrap="none" rtlCol="0">
            <a:spAutoFit/>
          </a:bodyPr>
          <a:lstStyle/>
          <a:p>
            <a:r>
              <a:rPr lang="en-US" altLang="ko-KR" sz="1500" dirty="0" smtClean="0">
                <a:latin typeface="Arial" pitchFamily="34" charset="0"/>
                <a:cs typeface="Arial" pitchFamily="34" charset="0"/>
              </a:rPr>
              <a:t>// require an </a:t>
            </a:r>
            <a:r>
              <a:rPr lang="en-US" altLang="ko-KR" sz="1500" dirty="0" err="1" smtClean="0">
                <a:latin typeface="Arial" pitchFamily="34" charset="0"/>
                <a:cs typeface="Arial" pitchFamily="34" charset="0"/>
              </a:rPr>
              <a:t>xlock</a:t>
            </a:r>
            <a:endParaRPr lang="ko-KR" altLang="en-US" sz="1500" dirty="0">
              <a:latin typeface="Arial" pitchFamily="34" charset="0"/>
              <a:cs typeface="Arial" pitchFamily="34" charset="0"/>
            </a:endParaRPr>
          </a:p>
        </p:txBody>
      </p:sp>
      <p:sp>
        <p:nvSpPr>
          <p:cNvPr id="8" name="직사각형 7"/>
          <p:cNvSpPr/>
          <p:nvPr/>
        </p:nvSpPr>
        <p:spPr>
          <a:xfrm>
            <a:off x="2298701" y="2166374"/>
            <a:ext cx="3784047" cy="201359"/>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2298700" y="3454800"/>
            <a:ext cx="3784047" cy="201359"/>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오른쪽 대괄호 9"/>
          <p:cNvSpPr/>
          <p:nvPr/>
        </p:nvSpPr>
        <p:spPr>
          <a:xfrm>
            <a:off x="6082748" y="2280857"/>
            <a:ext cx="400170" cy="1288426"/>
          </a:xfrm>
          <a:prstGeom prst="rightBracket">
            <a:avLst/>
          </a:prstGeom>
          <a:ln w="12700">
            <a:solidFill>
              <a:srgbClr val="7C00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TextBox 10"/>
          <p:cNvSpPr txBox="1"/>
          <p:nvPr/>
        </p:nvSpPr>
        <p:spPr>
          <a:xfrm>
            <a:off x="6595564" y="2619739"/>
            <a:ext cx="1917513" cy="553998"/>
          </a:xfrm>
          <a:prstGeom prst="rect">
            <a:avLst/>
          </a:prstGeom>
          <a:solidFill>
            <a:schemeClr val="bg1"/>
          </a:solidFill>
        </p:spPr>
        <p:txBody>
          <a:bodyPr wrap="none" rtlCol="0">
            <a:spAutoFit/>
          </a:bodyPr>
          <a:lstStyle/>
          <a:p>
            <a:r>
              <a:rPr lang="en-US" altLang="ko-KR" sz="1500" dirty="0" smtClean="0">
                <a:latin typeface="Arial" pitchFamily="34" charset="0"/>
                <a:cs typeface="Arial" pitchFamily="34" charset="0"/>
              </a:rPr>
              <a:t>Treat the EOF </a:t>
            </a:r>
          </a:p>
          <a:p>
            <a:r>
              <a:rPr lang="en-US" altLang="ko-KR" sz="1500" dirty="0" smtClean="0">
                <a:latin typeface="Arial" pitchFamily="34" charset="0"/>
                <a:cs typeface="Arial" pitchFamily="34" charset="0"/>
              </a:rPr>
              <a:t>as a “dummy” block </a:t>
            </a:r>
          </a:p>
        </p:txBody>
      </p:sp>
      <p:sp>
        <p:nvSpPr>
          <p:cNvPr id="14" name="제목 1"/>
          <p:cNvSpPr>
            <a:spLocks noGrp="1"/>
          </p:cNvSpPr>
          <p:nvPr>
            <p:ph type="title"/>
          </p:nvPr>
        </p:nvSpPr>
        <p:spPr>
          <a:xfrm>
            <a:off x="457200" y="188640"/>
            <a:ext cx="8229600" cy="1143000"/>
          </a:xfrm>
        </p:spPr>
        <p:txBody>
          <a:bodyPr>
            <a:normAutofit/>
          </a:bodyPr>
          <a:lstStyle/>
          <a:p>
            <a:r>
              <a:rPr lang="en-US" altLang="ko-KR" sz="2700" dirty="0" smtClean="0"/>
              <a:t>Implementing </a:t>
            </a:r>
            <a:r>
              <a:rPr lang="en-US" altLang="ko-KR" sz="2700" dirty="0" err="1" smtClean="0"/>
              <a:t>SimpleDB</a:t>
            </a:r>
            <a:r>
              <a:rPr lang="en-US" altLang="ko-KR" sz="2700" dirty="0" smtClean="0"/>
              <a:t> Transactions (</a:t>
            </a:r>
            <a:r>
              <a:rPr lang="en-US" altLang="ko-KR" sz="2700" dirty="0" err="1"/>
              <a:t>cont</a:t>
            </a:r>
            <a:r>
              <a:rPr lang="en-US" altLang="ko-KR" sz="2700" dirty="0"/>
              <a:t>’)</a:t>
            </a:r>
            <a:endParaRPr lang="ko-KR" altLang="en-US" sz="2700" dirty="0"/>
          </a:p>
        </p:txBody>
      </p:sp>
    </p:spTree>
    <p:extLst>
      <p:ext uri="{BB962C8B-B14F-4D97-AF65-F5344CB8AC3E}">
        <p14:creationId xmlns:p14="http://schemas.microsoft.com/office/powerpoint/2010/main" val="11401491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err="1" smtClean="0"/>
              <a:t>BufferList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74</a:t>
            </a:fld>
            <a:endParaRPr lang="ko-KR" altLang="en-US"/>
          </a:p>
        </p:txBody>
      </p:sp>
      <p:pic>
        <p:nvPicPr>
          <p:cNvPr id="5" name="Picture 1" descr="fig_14_30.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b="46996"/>
          <a:stretch/>
        </p:blipFill>
        <p:spPr bwMode="auto">
          <a:xfrm>
            <a:off x="1779655" y="1986719"/>
            <a:ext cx="5628310" cy="432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753180" y="2596039"/>
            <a:ext cx="2292615" cy="323165"/>
          </a:xfrm>
          <a:prstGeom prst="rect">
            <a:avLst/>
          </a:prstGeom>
          <a:noFill/>
        </p:spPr>
        <p:txBody>
          <a:bodyPr wrap="none" rtlCol="0">
            <a:spAutoFit/>
          </a:bodyPr>
          <a:lstStyle/>
          <a:p>
            <a:r>
              <a:rPr lang="en-US" altLang="ko-KR" sz="1500" dirty="0" smtClean="0">
                <a:latin typeface="Arial" pitchFamily="34" charset="0"/>
                <a:cs typeface="Arial" pitchFamily="34" charset="0"/>
              </a:rPr>
              <a:t>// contains a block object</a:t>
            </a:r>
            <a:endParaRPr lang="ko-KR" altLang="en-US" sz="1500" dirty="0">
              <a:latin typeface="Arial" pitchFamily="34" charset="0"/>
              <a:cs typeface="Arial" pitchFamily="34" charset="0"/>
            </a:endParaRPr>
          </a:p>
        </p:txBody>
      </p:sp>
      <p:sp>
        <p:nvSpPr>
          <p:cNvPr id="10" name="제목 1"/>
          <p:cNvSpPr>
            <a:spLocks noGrp="1"/>
          </p:cNvSpPr>
          <p:nvPr>
            <p:ph type="title"/>
          </p:nvPr>
        </p:nvSpPr>
        <p:spPr>
          <a:xfrm>
            <a:off x="457200" y="188640"/>
            <a:ext cx="8229600" cy="1143000"/>
          </a:xfrm>
        </p:spPr>
        <p:txBody>
          <a:bodyPr>
            <a:normAutofit/>
          </a:bodyPr>
          <a:lstStyle/>
          <a:p>
            <a:r>
              <a:rPr lang="en-US" altLang="ko-KR" sz="2700" dirty="0" smtClean="0"/>
              <a:t>Implementing </a:t>
            </a:r>
            <a:r>
              <a:rPr lang="en-US" altLang="ko-KR" sz="2700" dirty="0" err="1" smtClean="0"/>
              <a:t>SimpleDB</a:t>
            </a:r>
            <a:r>
              <a:rPr lang="en-US" altLang="ko-KR" sz="2700" dirty="0" smtClean="0"/>
              <a:t> Transactions (</a:t>
            </a:r>
            <a:r>
              <a:rPr lang="en-US" altLang="ko-KR" sz="2700" dirty="0" err="1"/>
              <a:t>cont</a:t>
            </a:r>
            <a:r>
              <a:rPr lang="en-US" altLang="ko-KR" sz="2700" dirty="0"/>
              <a:t>’)</a:t>
            </a:r>
            <a:endParaRPr lang="ko-KR" altLang="en-US" sz="2700" dirty="0"/>
          </a:p>
        </p:txBody>
      </p:sp>
      <p:sp>
        <p:nvSpPr>
          <p:cNvPr id="7" name="직사각형 6"/>
          <p:cNvSpPr/>
          <p:nvPr/>
        </p:nvSpPr>
        <p:spPr>
          <a:xfrm>
            <a:off x="2207172" y="2286001"/>
            <a:ext cx="4546008" cy="357336"/>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2207172" y="2670911"/>
            <a:ext cx="4546008" cy="173420"/>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3220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err="1" smtClean="0"/>
              <a:t>BufferList</a:t>
            </a: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75</a:t>
            </a:fld>
            <a:endParaRPr lang="ko-KR" altLang="en-US"/>
          </a:p>
        </p:txBody>
      </p:sp>
      <p:pic>
        <p:nvPicPr>
          <p:cNvPr id="5" name="Picture 1" descr="fig_14_30.jpg"/>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t="53720"/>
          <a:stretch/>
        </p:blipFill>
        <p:spPr bwMode="auto">
          <a:xfrm>
            <a:off x="1474857" y="2054086"/>
            <a:ext cx="6062374" cy="4068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제목 1"/>
          <p:cNvSpPr>
            <a:spLocks noGrp="1"/>
          </p:cNvSpPr>
          <p:nvPr>
            <p:ph type="title"/>
          </p:nvPr>
        </p:nvSpPr>
        <p:spPr>
          <a:xfrm>
            <a:off x="457200" y="188640"/>
            <a:ext cx="8229600" cy="1143000"/>
          </a:xfrm>
        </p:spPr>
        <p:txBody>
          <a:bodyPr>
            <a:normAutofit/>
          </a:bodyPr>
          <a:lstStyle/>
          <a:p>
            <a:r>
              <a:rPr lang="en-US" altLang="ko-KR" sz="2700" dirty="0" smtClean="0"/>
              <a:t>Implementing </a:t>
            </a:r>
            <a:r>
              <a:rPr lang="en-US" altLang="ko-KR" sz="2700" dirty="0" err="1" smtClean="0"/>
              <a:t>SimpleDB</a:t>
            </a:r>
            <a:r>
              <a:rPr lang="en-US" altLang="ko-KR" sz="2700" dirty="0" smtClean="0"/>
              <a:t> Transactions (</a:t>
            </a:r>
            <a:r>
              <a:rPr lang="en-US" altLang="ko-KR" sz="2700" dirty="0" err="1"/>
              <a:t>cont</a:t>
            </a:r>
            <a:r>
              <a:rPr lang="en-US" altLang="ko-KR" sz="2700" dirty="0"/>
              <a:t>’)</a:t>
            </a:r>
            <a:endParaRPr lang="ko-KR" altLang="en-US" sz="2700" dirty="0"/>
          </a:p>
        </p:txBody>
      </p:sp>
      <p:sp>
        <p:nvSpPr>
          <p:cNvPr id="7" name="직사각형 6"/>
          <p:cNvSpPr/>
          <p:nvPr/>
        </p:nvSpPr>
        <p:spPr>
          <a:xfrm>
            <a:off x="1873203" y="3719630"/>
            <a:ext cx="4023445" cy="1561818"/>
          </a:xfrm>
          <a:prstGeom prst="rect">
            <a:avLst/>
          </a:prstGeom>
          <a:noFill/>
          <a:ln w="12700">
            <a:solidFill>
              <a:srgbClr val="7C001A"/>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653887" y="3644758"/>
            <a:ext cx="4485523" cy="323165"/>
          </a:xfrm>
          <a:prstGeom prst="rect">
            <a:avLst/>
          </a:prstGeom>
          <a:solidFill>
            <a:schemeClr val="bg1"/>
          </a:solidFill>
        </p:spPr>
        <p:txBody>
          <a:bodyPr wrap="none" rtlCol="0">
            <a:spAutoFit/>
          </a:bodyPr>
          <a:lstStyle/>
          <a:p>
            <a:r>
              <a:rPr lang="en-US" altLang="ko-KR" sz="1500" dirty="0" smtClean="0">
                <a:latin typeface="Arial" pitchFamily="34" charset="0"/>
                <a:cs typeface="Arial" pitchFamily="34" charset="0"/>
              </a:rPr>
              <a:t>// performs when a transaction commits or rollback</a:t>
            </a:r>
            <a:endParaRPr lang="ko-KR" altLang="en-US" sz="1500" dirty="0">
              <a:latin typeface="Arial" pitchFamily="34" charset="0"/>
              <a:cs typeface="Arial" pitchFamily="34" charset="0"/>
            </a:endParaRPr>
          </a:p>
        </p:txBody>
      </p:sp>
    </p:spTree>
    <p:extLst>
      <p:ext uri="{BB962C8B-B14F-4D97-AF65-F5344CB8AC3E}">
        <p14:creationId xmlns:p14="http://schemas.microsoft.com/office/powerpoint/2010/main" val="4651068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lstStyle/>
          <a:p>
            <a:r>
              <a:rPr lang="en-US" altLang="ko-KR" dirty="0" smtClean="0"/>
              <a:t>Q n A</a:t>
            </a:r>
            <a:endParaRPr lang="ko-KR" altLang="en-US" dirty="0"/>
          </a:p>
        </p:txBody>
      </p:sp>
      <p:sp>
        <p:nvSpPr>
          <p:cNvPr id="5" name="부제목 4"/>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414902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Properties of Transactions</a:t>
            </a:r>
            <a:endParaRPr lang="ko-KR" altLang="en-US" dirty="0"/>
          </a:p>
        </p:txBody>
      </p:sp>
      <p:sp>
        <p:nvSpPr>
          <p:cNvPr id="3" name="내용 개체 틀 2"/>
          <p:cNvSpPr>
            <a:spLocks noGrp="1"/>
          </p:cNvSpPr>
          <p:nvPr>
            <p:ph idx="1"/>
          </p:nvPr>
        </p:nvSpPr>
        <p:spPr>
          <a:xfrm>
            <a:off x="457199" y="1481851"/>
            <a:ext cx="8369559" cy="4525963"/>
          </a:xfrm>
        </p:spPr>
        <p:txBody>
          <a:bodyPr/>
          <a:lstStyle/>
          <a:p>
            <a:r>
              <a:rPr lang="en-US" altLang="ko-KR" dirty="0" smtClean="0"/>
              <a:t>A transaction is a group of operations that behaves as a single operation.</a:t>
            </a:r>
          </a:p>
          <a:p>
            <a:endParaRPr lang="en-US" altLang="ko-KR" dirty="0" smtClean="0"/>
          </a:p>
          <a:p>
            <a:r>
              <a:rPr lang="en-US" altLang="ko-KR" dirty="0" smtClean="0"/>
              <a:t>A transactions should satisfy the four ACID properties.</a:t>
            </a:r>
          </a:p>
          <a:p>
            <a:pPr lvl="1"/>
            <a:r>
              <a:rPr lang="en-US" altLang="ko-KR" dirty="0" smtClean="0"/>
              <a:t>Atomicity: A transaction is “all or nothing.”</a:t>
            </a:r>
          </a:p>
          <a:p>
            <a:pPr lvl="1"/>
            <a:r>
              <a:rPr lang="en-US" altLang="ko-KR" dirty="0" smtClean="0"/>
              <a:t>Consistency: Every transaction leaves the database in a consistent state.</a:t>
            </a:r>
          </a:p>
          <a:p>
            <a:pPr lvl="1"/>
            <a:r>
              <a:rPr lang="en-US" altLang="ko-KR" dirty="0" smtClean="0"/>
              <a:t>Isolation: A transaction behaves as if it is the only thing running on the system. </a:t>
            </a:r>
          </a:p>
          <a:p>
            <a:pPr lvl="1"/>
            <a:r>
              <a:rPr lang="en-US" altLang="ko-KR" dirty="0" smtClean="0"/>
              <a:t>Durability: Changes made by a committed transaction are guaranteed to be permanent.</a:t>
            </a:r>
          </a:p>
          <a:p>
            <a:endParaRPr lang="en-US" altLang="ko-KR" dirty="0" smtClean="0"/>
          </a:p>
          <a:p>
            <a:r>
              <a:rPr lang="en-US" altLang="ko-KR" dirty="0" smtClean="0"/>
              <a:t>The </a:t>
            </a:r>
            <a:r>
              <a:rPr lang="en-US" altLang="ko-KR" i="1" u="sng" dirty="0" smtClean="0"/>
              <a:t>atomicity</a:t>
            </a:r>
            <a:r>
              <a:rPr lang="en-US" altLang="ko-KR" dirty="0" smtClean="0"/>
              <a:t> and </a:t>
            </a:r>
            <a:r>
              <a:rPr lang="en-US" altLang="ko-KR" i="1" u="sng" dirty="0" smtClean="0"/>
              <a:t>durability</a:t>
            </a:r>
            <a:r>
              <a:rPr lang="en-US" altLang="ko-KR" dirty="0" smtClean="0"/>
              <a:t> properties:</a:t>
            </a:r>
          </a:p>
          <a:p>
            <a:pPr lvl="1"/>
            <a:r>
              <a:rPr lang="en-US" altLang="ko-KR" dirty="0" smtClean="0"/>
              <a:t>The </a:t>
            </a:r>
            <a:r>
              <a:rPr lang="en-US" altLang="ko-KR" dirty="0"/>
              <a:t>proper behavior of </a:t>
            </a:r>
            <a:r>
              <a:rPr lang="en-US" altLang="ko-KR" dirty="0" smtClean="0"/>
              <a:t>the </a:t>
            </a:r>
            <a:r>
              <a:rPr lang="en-US" altLang="ko-KR" i="1" dirty="0" smtClean="0"/>
              <a:t>commit</a:t>
            </a:r>
            <a:r>
              <a:rPr lang="en-US" altLang="ko-KR" dirty="0" smtClean="0"/>
              <a:t> and </a:t>
            </a:r>
            <a:r>
              <a:rPr lang="en-US" altLang="ko-KR" i="1" dirty="0" smtClean="0"/>
              <a:t>rollback</a:t>
            </a:r>
            <a:r>
              <a:rPr lang="en-US" altLang="ko-KR" dirty="0" smtClean="0"/>
              <a:t> operations</a:t>
            </a:r>
            <a:r>
              <a:rPr lang="en-US" altLang="ko-KR" dirty="0"/>
              <a:t>.</a:t>
            </a:r>
            <a:endParaRPr lang="en-US" altLang="ko-KR" dirty="0" smtClean="0"/>
          </a:p>
          <a:p>
            <a:r>
              <a:rPr lang="en-US" altLang="ko-KR" dirty="0" smtClean="0"/>
              <a:t>The </a:t>
            </a:r>
            <a:r>
              <a:rPr lang="en-US" altLang="ko-KR" i="1" u="sng" dirty="0" smtClean="0"/>
              <a:t>consistency</a:t>
            </a:r>
            <a:r>
              <a:rPr lang="en-US" altLang="ko-KR" dirty="0" smtClean="0"/>
              <a:t> and </a:t>
            </a:r>
            <a:r>
              <a:rPr lang="en-US" altLang="ko-KR" i="1" u="sng" dirty="0" smtClean="0"/>
              <a:t>isolation</a:t>
            </a:r>
            <a:r>
              <a:rPr lang="en-US" altLang="ko-KR" dirty="0" smtClean="0"/>
              <a:t> properties:</a:t>
            </a:r>
          </a:p>
          <a:p>
            <a:pPr lvl="1"/>
            <a:r>
              <a:rPr lang="en-US" altLang="ko-KR" dirty="0" smtClean="0"/>
              <a:t>The proper behavior of concurrent clients.</a:t>
            </a:r>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7</a:t>
            </a:fld>
            <a:endParaRPr lang="ko-KR" altLang="en-US"/>
          </a:p>
        </p:txBody>
      </p:sp>
    </p:spTree>
    <p:extLst>
      <p:ext uri="{BB962C8B-B14F-4D97-AF65-F5344CB8AC3E}">
        <p14:creationId xmlns:p14="http://schemas.microsoft.com/office/powerpoint/2010/main" val="3010635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a:xfrm>
            <a:off x="457200" y="1481851"/>
            <a:ext cx="8229600" cy="4909618"/>
          </a:xfrm>
        </p:spPr>
        <p:txBody>
          <a:bodyPr/>
          <a:lstStyle/>
          <a:p>
            <a:r>
              <a:rPr lang="en-US" altLang="ko-KR" dirty="0" smtClean="0">
                <a:solidFill>
                  <a:schemeClr val="bg1">
                    <a:lumMod val="75000"/>
                  </a:schemeClr>
                </a:solidFill>
              </a:rPr>
              <a:t>Transactions</a:t>
            </a:r>
          </a:p>
          <a:p>
            <a:pPr lvl="2"/>
            <a:endParaRPr lang="en-US" altLang="ko-KR" dirty="0" smtClean="0"/>
          </a:p>
          <a:p>
            <a:r>
              <a:rPr lang="en-US" altLang="ko-KR" dirty="0" smtClean="0"/>
              <a:t>Using Transactions in </a:t>
            </a:r>
            <a:r>
              <a:rPr lang="en-US" altLang="ko-KR" dirty="0" err="1" smtClean="0"/>
              <a:t>SimpleDB</a:t>
            </a:r>
            <a:endParaRPr lang="en-US" altLang="ko-KR" dirty="0" smtClean="0"/>
          </a:p>
          <a:p>
            <a:pPr lvl="2"/>
            <a:endParaRPr lang="en-US" altLang="ko-KR" dirty="0" smtClean="0"/>
          </a:p>
          <a:p>
            <a:r>
              <a:rPr lang="en-US" altLang="ko-KR" dirty="0" smtClean="0">
                <a:solidFill>
                  <a:schemeClr val="bg1">
                    <a:lumMod val="75000"/>
                  </a:schemeClr>
                </a:solidFill>
              </a:rPr>
              <a:t>Recovery Management</a:t>
            </a:r>
          </a:p>
          <a:p>
            <a:pPr lvl="2"/>
            <a:endParaRPr lang="en-US" altLang="ko-KR" dirty="0" smtClean="0">
              <a:solidFill>
                <a:schemeClr val="bg1">
                  <a:lumMod val="75000"/>
                </a:schemeClr>
              </a:solidFill>
            </a:endParaRPr>
          </a:p>
          <a:p>
            <a:r>
              <a:rPr lang="en-US" altLang="ko-KR" dirty="0" smtClean="0">
                <a:solidFill>
                  <a:schemeClr val="bg1">
                    <a:lumMod val="75000"/>
                  </a:schemeClr>
                </a:solidFill>
              </a:rPr>
              <a:t>Concurrency Management</a:t>
            </a:r>
          </a:p>
          <a:p>
            <a:pPr lvl="2"/>
            <a:endParaRPr lang="en-US" altLang="ko-KR" dirty="0" smtClean="0">
              <a:solidFill>
                <a:schemeClr val="bg1">
                  <a:lumMod val="75000"/>
                </a:schemeClr>
              </a:solidFill>
            </a:endParaRPr>
          </a:p>
          <a:p>
            <a:r>
              <a:rPr lang="en-US" altLang="ko-KR" dirty="0" smtClean="0">
                <a:solidFill>
                  <a:schemeClr val="bg1">
                    <a:lumMod val="75000"/>
                  </a:schemeClr>
                </a:solidFill>
              </a:rPr>
              <a:t>Implementing </a:t>
            </a:r>
            <a:r>
              <a:rPr lang="en-US" altLang="ko-KR" dirty="0" err="1" smtClean="0">
                <a:solidFill>
                  <a:schemeClr val="bg1">
                    <a:lumMod val="75000"/>
                  </a:schemeClr>
                </a:solidFill>
              </a:rPr>
              <a:t>SimpleDB</a:t>
            </a:r>
            <a:r>
              <a:rPr lang="en-US" altLang="ko-KR" dirty="0" smtClean="0">
                <a:solidFill>
                  <a:schemeClr val="bg1">
                    <a:lumMod val="75000"/>
                  </a:schemeClr>
                </a:solidFill>
              </a:rPr>
              <a:t> Transactions</a:t>
            </a:r>
          </a:p>
          <a:p>
            <a:pPr marL="0" indent="0">
              <a:buNone/>
            </a:pPr>
            <a:endParaRPr lang="ko-KR" altLang="en-US" dirty="0"/>
          </a:p>
        </p:txBody>
      </p:sp>
      <p:sp>
        <p:nvSpPr>
          <p:cNvPr id="4" name="슬라이드 번호 개체 틀 3"/>
          <p:cNvSpPr>
            <a:spLocks noGrp="1"/>
          </p:cNvSpPr>
          <p:nvPr>
            <p:ph type="sldNum" sz="quarter" idx="12"/>
          </p:nvPr>
        </p:nvSpPr>
        <p:spPr/>
        <p:txBody>
          <a:bodyPr/>
          <a:lstStyle/>
          <a:p>
            <a:fld id="{1EA7E43A-DBDB-4F2F-AB16-4B612B1A2678}" type="slidenum">
              <a:rPr lang="ko-KR" altLang="en-US" smtClean="0"/>
              <a:t>8</a:t>
            </a:fld>
            <a:endParaRPr lang="ko-KR" altLang="en-US"/>
          </a:p>
        </p:txBody>
      </p:sp>
    </p:spTree>
    <p:extLst>
      <p:ext uri="{BB962C8B-B14F-4D97-AF65-F5344CB8AC3E}">
        <p14:creationId xmlns:p14="http://schemas.microsoft.com/office/powerpoint/2010/main" val="36823375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0.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2.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4.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5.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6.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7.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8.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19.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0.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2.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4.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5.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6.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7.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8.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9.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0.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2.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4.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5.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6.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7.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8.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39.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0.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2.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4.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5.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6.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7.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8.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9.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5.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50.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6.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7.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8.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9.xml><?xml version="1.0" encoding="utf-8"?>
<p:tagLst xmlns:a="http://schemas.openxmlformats.org/drawingml/2006/main" xmlns:r="http://schemas.openxmlformats.org/officeDocument/2006/relationships" xmlns:p="http://schemas.openxmlformats.org/presentationml/2006/main">
  <p:tag name="IIW_TYPE_IMAGE" val="TextBox 2"/>
</p:tagLst>
</file>

<file path=ppt/theme/theme1.xml><?xml version="1.0" encoding="utf-8"?>
<a:theme xmlns:a="http://schemas.openxmlformats.org/drawingml/2006/main" name="개인테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절묘한 입체">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개인테마1" id="{4A9D629B-73AA-48D6-A6C4-2768CED158EC}" vid="{900CCE13-5CC6-4D88-86A8-03295F935BD8}"/>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개인테마1</Template>
  <TotalTime>7135</TotalTime>
  <Words>7773</Words>
  <Application>Microsoft Office PowerPoint</Application>
  <PresentationFormat>화면 슬라이드 쇼(4:3)</PresentationFormat>
  <Paragraphs>1084</Paragraphs>
  <Slides>77</Slides>
  <Notes>77</Notes>
  <HiddenSlides>1</HiddenSlides>
  <MMClips>0</MMClips>
  <ScaleCrop>false</ScaleCrop>
  <HeadingPairs>
    <vt:vector size="4" baseType="variant">
      <vt:variant>
        <vt:lpstr>테마</vt:lpstr>
      </vt:variant>
      <vt:variant>
        <vt:i4>1</vt:i4>
      </vt:variant>
      <vt:variant>
        <vt:lpstr>슬라이드 제목</vt:lpstr>
      </vt:variant>
      <vt:variant>
        <vt:i4>77</vt:i4>
      </vt:variant>
    </vt:vector>
  </HeadingPairs>
  <TitlesOfParts>
    <vt:vector size="78" baseType="lpstr">
      <vt:lpstr>개인테마1</vt:lpstr>
      <vt:lpstr>Transaction Management</vt:lpstr>
      <vt:lpstr>Objects</vt:lpstr>
      <vt:lpstr>Contents</vt:lpstr>
      <vt:lpstr>Contents</vt:lpstr>
      <vt:lpstr>Correct Code that Behaves Incorrectly</vt:lpstr>
      <vt:lpstr>Correct Code that Behaves Incorrectly (cont’)</vt:lpstr>
      <vt:lpstr>Correct Code that Behaves Incorrectly (cont’)</vt:lpstr>
      <vt:lpstr>Properties of Transactions</vt:lpstr>
      <vt:lpstr>Contents</vt:lpstr>
      <vt:lpstr>Using Transactions in SimpleDB</vt:lpstr>
      <vt:lpstr>Using Transactions in SimpleDB (cont’)</vt:lpstr>
      <vt:lpstr>Using Transactions in SimpleDB (cont’)</vt:lpstr>
      <vt:lpstr>Contents</vt:lpstr>
      <vt:lpstr>Recovery management</vt:lpstr>
      <vt:lpstr>Log Records</vt:lpstr>
      <vt:lpstr>Rollback</vt:lpstr>
      <vt:lpstr>Recovery</vt:lpstr>
      <vt:lpstr>Recovery (cont’)</vt:lpstr>
      <vt:lpstr>Undo-Only Recovery</vt:lpstr>
      <vt:lpstr>Redo-Only Recovery</vt:lpstr>
      <vt:lpstr>Write-Ahead Logging (WAL)</vt:lpstr>
      <vt:lpstr>Quiescent Checkpointing</vt:lpstr>
      <vt:lpstr>Quiescent Checkpointing (cont’)</vt:lpstr>
      <vt:lpstr>Quiescent Checkpointing (cont’)</vt:lpstr>
      <vt:lpstr>Nonquiescent Checkpointing</vt:lpstr>
      <vt:lpstr>Nonquiescent Checkpointing (cont’)</vt:lpstr>
      <vt:lpstr>Data Item Granularity</vt:lpstr>
      <vt:lpstr>The SimpleDB Recovery Manager</vt:lpstr>
      <vt:lpstr>Log Records</vt:lpstr>
      <vt:lpstr>Log Records (cont’)</vt:lpstr>
      <vt:lpstr>Log Records (cont’)</vt:lpstr>
      <vt:lpstr>Iterating through the Log</vt:lpstr>
      <vt:lpstr>Rollback and Recover</vt:lpstr>
      <vt:lpstr>Rollback and Recover (cont’)</vt:lpstr>
      <vt:lpstr>Rollback and Recover (cont’)</vt:lpstr>
      <vt:lpstr>Contents</vt:lpstr>
      <vt:lpstr>Serializable Schedules</vt:lpstr>
      <vt:lpstr>Serializable Schedules (cont’)</vt:lpstr>
      <vt:lpstr>Serializable Schedules (cont’)</vt:lpstr>
      <vt:lpstr>The Lock Table</vt:lpstr>
      <vt:lpstr>The Lock Table (cont’)</vt:lpstr>
      <vt:lpstr>The Lock Table (cont’)</vt:lpstr>
      <vt:lpstr>The Lock Table (cont’)</vt:lpstr>
      <vt:lpstr>The Lock Table (cont’)</vt:lpstr>
      <vt:lpstr>The Lock Table (cont’)</vt:lpstr>
      <vt:lpstr>The Lock Table (cont’)</vt:lpstr>
      <vt:lpstr>The Lock Table (cont’)</vt:lpstr>
      <vt:lpstr>The Lock Protocol</vt:lpstr>
      <vt:lpstr>The Lock Protocol (cont’)</vt:lpstr>
      <vt:lpstr>The Lock Protocol (cont’)</vt:lpstr>
      <vt:lpstr>The Lock Protocol (cont’)</vt:lpstr>
      <vt:lpstr>Deadlock </vt:lpstr>
      <vt:lpstr>Deadlock (cont’)</vt:lpstr>
      <vt:lpstr>Deadlock (cont’)</vt:lpstr>
      <vt:lpstr>File-Level Conflicts and Phantoms</vt:lpstr>
      <vt:lpstr>Multiversion Locking</vt:lpstr>
      <vt:lpstr>Multiversion Locking</vt:lpstr>
      <vt:lpstr>Multiversion Locking (cont’)</vt:lpstr>
      <vt:lpstr>Multiversion Locking (cont’)</vt:lpstr>
      <vt:lpstr>Transaction Isolation Levels</vt:lpstr>
      <vt:lpstr>Transaction Isolation Levels (cont’)</vt:lpstr>
      <vt:lpstr>Data Item Granularity</vt:lpstr>
      <vt:lpstr>Data Item Granularity (cont’)</vt:lpstr>
      <vt:lpstr>The SimpleDB Concurrency Manager</vt:lpstr>
      <vt:lpstr>The SimpleDB Concurrency Manager (cont’)</vt:lpstr>
      <vt:lpstr>The SimpleDB Concurrency Manager (cont’)</vt:lpstr>
      <vt:lpstr>The SimpleDB Concurrency Manager (cont’)</vt:lpstr>
      <vt:lpstr>The SimpleDB Concurrency Manager (cont’)</vt:lpstr>
      <vt:lpstr>The SimpleDB Concurrency Manager (cont’)</vt:lpstr>
      <vt:lpstr>Contents</vt:lpstr>
      <vt:lpstr>Implementing SimpleDB Transactions</vt:lpstr>
      <vt:lpstr>Implementing SimpleDB Transactions (cont’)</vt:lpstr>
      <vt:lpstr>Implementing SimpleDB Transactions (cont’)</vt:lpstr>
      <vt:lpstr>Implementing SimpleDB Transactions (cont’)</vt:lpstr>
      <vt:lpstr>Implementing SimpleDB Transactions (cont’)</vt:lpstr>
      <vt:lpstr>Implementing SimpleDB Transactions (cont’)</vt:lpstr>
      <vt:lpstr>Q n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WanH</dc:creator>
  <cp:lastModifiedBy>Shim YE</cp:lastModifiedBy>
  <cp:revision>460</cp:revision>
  <cp:lastPrinted>2015-03-16T06:46:09Z</cp:lastPrinted>
  <dcterms:created xsi:type="dcterms:W3CDTF">2015-03-04T08:40:24Z</dcterms:created>
  <dcterms:modified xsi:type="dcterms:W3CDTF">2015-03-17T04:44:17Z</dcterms:modified>
</cp:coreProperties>
</file>