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7" r:id="rId4"/>
    <p:sldId id="259" r:id="rId5"/>
    <p:sldId id="257" r:id="rId6"/>
    <p:sldId id="276" r:id="rId7"/>
    <p:sldId id="258" r:id="rId8"/>
    <p:sldId id="260" r:id="rId9"/>
    <p:sldId id="264" r:id="rId10"/>
    <p:sldId id="261" r:id="rId11"/>
    <p:sldId id="265" r:id="rId12"/>
    <p:sldId id="262" r:id="rId13"/>
    <p:sldId id="263" r:id="rId14"/>
    <p:sldId id="266" r:id="rId15"/>
    <p:sldId id="267" r:id="rId16"/>
    <p:sldId id="269" r:id="rId17"/>
    <p:sldId id="268" r:id="rId18"/>
    <p:sldId id="271" r:id="rId19"/>
    <p:sldId id="270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9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2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44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3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2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62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0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3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1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BA0F-17C0-47D5-A7F3-1534D8DF16CB}" type="datetimeFigureOut">
              <a:rPr lang="ko-KR" altLang="en-US" smtClean="0"/>
              <a:t>2015-03-31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D5797-7F6D-42C6-95D1-65AD0EF37F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Chapter 16</a:t>
            </a:r>
            <a:br>
              <a:rPr lang="en-US" altLang="ko-KR" smtClean="0"/>
            </a:br>
            <a:r>
              <a:rPr lang="en-US" altLang="ko-KR" smtClean="0"/>
              <a:t>Metadata Mangement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Ilhyun Suh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3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View Metadata (</a:t>
            </a:r>
            <a:r>
              <a:rPr lang="en-US" altLang="ko-KR" i="1" smtClean="0"/>
              <a:t>ViewMgr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Manages view definitions</a:t>
            </a:r>
          </a:p>
          <a:p>
            <a:pPr lvl="1"/>
            <a:r>
              <a:rPr lang="en-US" altLang="ko-KR" smtClean="0"/>
              <a:t>View is a </a:t>
            </a:r>
            <a:r>
              <a:rPr lang="en-US" altLang="ko-KR"/>
              <a:t>table whose records are computed dynamically from a query (definition</a:t>
            </a:r>
            <a:r>
              <a:rPr lang="en-US" altLang="ko-KR" smtClean="0"/>
              <a:t>)</a:t>
            </a:r>
          </a:p>
          <a:p>
            <a:r>
              <a:rPr lang="en-US" altLang="ko-KR" smtClean="0"/>
              <a:t>View definitions are stored in a catalog table, </a:t>
            </a:r>
            <a:r>
              <a:rPr lang="en-US" altLang="ko-KR" i="1" smtClean="0"/>
              <a:t>viewcat</a:t>
            </a:r>
          </a:p>
          <a:p>
            <a:pPr lvl="1"/>
            <a:r>
              <a:rPr lang="en-US" altLang="ko-KR" smtClean="0"/>
              <a:t>Viewcat (</a:t>
            </a:r>
            <a:r>
              <a:rPr lang="en-US" altLang="ko-KR" u="sng" smtClean="0"/>
              <a:t>ViewName</a:t>
            </a:r>
            <a:r>
              <a:rPr lang="en-US" altLang="ko-KR" smtClean="0"/>
              <a:t>, ViewDef)</a:t>
            </a:r>
          </a:p>
          <a:p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View Metadata (</a:t>
            </a:r>
            <a:r>
              <a:rPr lang="en-US" altLang="ko-KR" i="1"/>
              <a:t>ViewMgr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Constructor </a:t>
            </a:r>
          </a:p>
          <a:p>
            <a:pPr marL="0" indent="0">
              <a:buNone/>
            </a:pPr>
            <a:r>
              <a:rPr lang="en-US" altLang="ko-KR"/>
              <a:t>    and methods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40" y="1929812"/>
            <a:ext cx="6475012" cy="33030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95286" y="2627474"/>
            <a:ext cx="691978" cy="206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5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Statistical Metadata (</a:t>
            </a:r>
            <a:r>
              <a:rPr lang="en-US" altLang="ko-KR" i="1" smtClean="0"/>
              <a:t>StatMgr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Manages each table’s statistical information</a:t>
            </a:r>
          </a:p>
          <a:p>
            <a:pPr lvl="1"/>
            <a:r>
              <a:rPr lang="en-US" altLang="ko-KR" smtClean="0"/>
              <a:t>How many records the table has</a:t>
            </a:r>
          </a:p>
          <a:p>
            <a:pPr lvl="1"/>
            <a:r>
              <a:rPr lang="en-US" altLang="ko-KR" smtClean="0"/>
              <a:t>The distribution of the table’s field values</a:t>
            </a:r>
          </a:p>
          <a:p>
            <a:pPr lvl="1"/>
            <a:r>
              <a:rPr lang="en-US" altLang="ko-KR" smtClean="0"/>
              <a:t>and a lot more in real world commercial database systems</a:t>
            </a:r>
          </a:p>
          <a:p>
            <a:pPr lvl="2"/>
            <a:r>
              <a:rPr lang="en-US" altLang="ko-KR" smtClean="0"/>
              <a:t>Statistical information is important for query planner to estimate costs!</a:t>
            </a:r>
          </a:p>
          <a:p>
            <a:r>
              <a:rPr lang="en-US" altLang="ko-KR" smtClean="0"/>
              <a:t>In SimpleDB, only three kinds are considered</a:t>
            </a:r>
          </a:p>
          <a:p>
            <a:pPr lvl="1"/>
            <a:r>
              <a:rPr lang="en-US" altLang="ko-KR" smtClean="0"/>
              <a:t>Number of blocks used by each table T =&gt; </a:t>
            </a:r>
            <a:r>
              <a:rPr lang="en-US" altLang="ko-KR" b="1" smtClean="0"/>
              <a:t>B(T)</a:t>
            </a:r>
          </a:p>
          <a:p>
            <a:pPr lvl="1"/>
            <a:r>
              <a:rPr lang="en-US" altLang="ko-KR" smtClean="0"/>
              <a:t>The number of records in each table T =&gt; </a:t>
            </a:r>
            <a:r>
              <a:rPr lang="en-US" altLang="ko-KR" b="1" smtClean="0"/>
              <a:t>R(T)</a:t>
            </a:r>
          </a:p>
          <a:p>
            <a:pPr lvl="1"/>
            <a:r>
              <a:rPr lang="en-US" altLang="ko-KR" smtClean="0"/>
              <a:t>The number of distinct values of each field F in each table </a:t>
            </a:r>
            <a:r>
              <a:rPr lang="en-US" altLang="ko-KR" smtClean="0"/>
              <a:t>T (est) </a:t>
            </a: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=&gt; </a:t>
            </a:r>
            <a:r>
              <a:rPr lang="en-US" altLang="ko-KR" b="1" smtClean="0"/>
              <a:t>V(T,F)</a:t>
            </a:r>
          </a:p>
          <a:p>
            <a:pPr lvl="1"/>
            <a:endParaRPr lang="en-US" altLang="ko-KR" smtClean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1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Statistical Metadata (</a:t>
            </a:r>
            <a:r>
              <a:rPr lang="en-US" altLang="ko-KR" i="1"/>
              <a:t>StatMgr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An example ( A student database of a university kept for 50 years)</a:t>
            </a:r>
          </a:p>
          <a:p>
            <a:pPr lvl="1"/>
            <a:r>
              <a:rPr lang="en-US" altLang="ko-KR" smtClean="0"/>
              <a:t>900 new students per year</a:t>
            </a:r>
          </a:p>
          <a:p>
            <a:pPr lvl="1"/>
            <a:r>
              <a:rPr lang="en-US" altLang="ko-KR" smtClean="0"/>
              <a:t>500 offered sections per year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099" y="3490761"/>
            <a:ext cx="5521458" cy="3220357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62832" y="3912973"/>
            <a:ext cx="1013254" cy="634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362832" y="5292811"/>
            <a:ext cx="1013254" cy="6343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02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Statistical Metadata (</a:t>
            </a:r>
            <a:r>
              <a:rPr lang="en-US" altLang="ko-KR" i="1"/>
              <a:t>StatMgr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Two ways to manage statistical data</a:t>
            </a:r>
          </a:p>
          <a:p>
            <a:pPr lvl="1"/>
            <a:r>
              <a:rPr lang="en-US" altLang="ko-KR" smtClean="0"/>
              <a:t>Store the information in the database catalog</a:t>
            </a:r>
          </a:p>
          <a:p>
            <a:pPr lvl="2"/>
            <a:r>
              <a:rPr lang="en-US" altLang="ko-KR" smtClean="0"/>
              <a:t>Will need tables such as</a:t>
            </a:r>
          </a:p>
          <a:p>
            <a:pPr lvl="3"/>
            <a:r>
              <a:rPr lang="en-US" altLang="ko-KR" smtClean="0"/>
              <a:t>tblstats (</a:t>
            </a:r>
            <a:r>
              <a:rPr lang="en-US" altLang="ko-KR" u="sng" smtClean="0"/>
              <a:t>TblName</a:t>
            </a:r>
            <a:r>
              <a:rPr lang="en-US" altLang="ko-KR" smtClean="0"/>
              <a:t>, Numblocks, NumRecords)</a:t>
            </a:r>
          </a:p>
          <a:p>
            <a:pPr lvl="3"/>
            <a:r>
              <a:rPr lang="en-US" altLang="ko-KR"/>
              <a:t>f</a:t>
            </a:r>
            <a:r>
              <a:rPr lang="en-US" altLang="ko-KR" smtClean="0"/>
              <a:t>ldstats (</a:t>
            </a:r>
            <a:r>
              <a:rPr lang="en-US" altLang="ko-KR" u="sng" smtClean="0"/>
              <a:t>TblName</a:t>
            </a:r>
            <a:r>
              <a:rPr lang="en-US" altLang="ko-KR" smtClean="0"/>
              <a:t>, </a:t>
            </a:r>
            <a:r>
              <a:rPr lang="en-US" altLang="ko-KR" u="sng" smtClean="0"/>
              <a:t>FldName</a:t>
            </a:r>
            <a:r>
              <a:rPr lang="en-US" altLang="ko-KR" smtClean="0"/>
              <a:t>, NumValues)</a:t>
            </a:r>
          </a:p>
          <a:p>
            <a:pPr lvl="2"/>
            <a:endParaRPr lang="en-US" altLang="ko-KR" smtClean="0"/>
          </a:p>
          <a:p>
            <a:pPr lvl="1"/>
            <a:r>
              <a:rPr lang="en-US" altLang="ko-KR" u="sng" smtClean="0"/>
              <a:t>Store the information in memory</a:t>
            </a:r>
          </a:p>
          <a:p>
            <a:pPr lvl="2"/>
            <a:r>
              <a:rPr lang="en-US" altLang="ko-KR" smtClean="0"/>
              <a:t>Calculate and store the statistics directly in memory</a:t>
            </a:r>
          </a:p>
          <a:p>
            <a:pPr lvl="2"/>
            <a:r>
              <a:rPr lang="en-US" altLang="ko-KR" smtClean="0"/>
              <a:t>Needs to be calculated from the scratch as the server database starts</a:t>
            </a:r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1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Statistical Metadata (</a:t>
            </a:r>
            <a:r>
              <a:rPr lang="en-US" altLang="ko-KR" i="1"/>
              <a:t>StatMgr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Update strategies</a:t>
            </a:r>
          </a:p>
          <a:p>
            <a:pPr lvl="1"/>
            <a:r>
              <a:rPr lang="en-US" altLang="ko-KR" smtClean="0"/>
              <a:t>Update the statistics when an update ocurrs in the table everytime</a:t>
            </a:r>
          </a:p>
          <a:p>
            <a:pPr lvl="2"/>
            <a:r>
              <a:rPr lang="en-US" altLang="ko-KR" smtClean="0"/>
              <a:t>Increase of update costs</a:t>
            </a:r>
          </a:p>
          <a:p>
            <a:pPr lvl="3"/>
            <a:r>
              <a:rPr lang="en-US" altLang="ko-KR" smtClean="0"/>
              <a:t>Additional operations to keep the statistics up-to-date</a:t>
            </a:r>
          </a:p>
          <a:p>
            <a:pPr lvl="3"/>
            <a:r>
              <a:rPr lang="en-US" altLang="ko-KR" smtClean="0">
                <a:solidFill>
                  <a:srgbClr val="FF0000"/>
                </a:solidFill>
              </a:rPr>
              <a:t>Writing the modified pages, writing the corresponding log records</a:t>
            </a:r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Concurrency problems</a:t>
            </a:r>
          </a:p>
          <a:p>
            <a:pPr lvl="1"/>
            <a:r>
              <a:rPr lang="en-US" altLang="ko-KR" u="sng" smtClean="0"/>
              <a:t>Forget </a:t>
            </a:r>
            <a:r>
              <a:rPr lang="en-US" altLang="ko-KR" u="sng" smtClean="0"/>
              <a:t>about the updates, recalculate them from the scratch sometimes</a:t>
            </a:r>
          </a:p>
          <a:p>
            <a:pPr lvl="2"/>
            <a:r>
              <a:rPr lang="en-US" altLang="ko-KR" smtClean="0"/>
              <a:t>Accurate information may not be necessary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Statistical Metadata (</a:t>
            </a:r>
            <a:r>
              <a:rPr lang="en-US" altLang="ko-KR" i="1"/>
              <a:t>StatMgr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52" y="1373817"/>
            <a:ext cx="5700848" cy="535110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006" y="1580940"/>
            <a:ext cx="4421863" cy="38273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4923" y="1611517"/>
            <a:ext cx="2556095" cy="226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89481" y="3103830"/>
            <a:ext cx="1655367" cy="39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14314" y="5017527"/>
            <a:ext cx="4339555" cy="390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179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Index Metadata (</a:t>
            </a:r>
            <a:r>
              <a:rPr lang="en-US" altLang="ko-KR" i="1" smtClean="0"/>
              <a:t>IndexMgr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Manages information about indexed</a:t>
            </a:r>
          </a:p>
          <a:p>
            <a:pPr lvl="1"/>
            <a:r>
              <a:rPr lang="en-US" altLang="ko-KR" smtClean="0"/>
              <a:t>Index name</a:t>
            </a:r>
          </a:p>
          <a:p>
            <a:pPr lvl="1"/>
            <a:r>
              <a:rPr lang="en-US" altLang="ko-KR" smtClean="0"/>
              <a:t>Name of the table it is indexing</a:t>
            </a:r>
          </a:p>
          <a:p>
            <a:pPr lvl="1"/>
            <a:r>
              <a:rPr lang="en-US" altLang="ko-KR" smtClean="0"/>
              <a:t>Indexed fields</a:t>
            </a:r>
          </a:p>
          <a:p>
            <a:r>
              <a:rPr lang="en-US" altLang="ko-KR" smtClean="0"/>
              <a:t>Index metadata </a:t>
            </a:r>
            <a:r>
              <a:rPr lang="en-US" altLang="ko-KR"/>
              <a:t>are stored in a catalog table, </a:t>
            </a:r>
            <a:r>
              <a:rPr lang="en-US" altLang="ko-KR" i="1"/>
              <a:t>idxcat</a:t>
            </a:r>
          </a:p>
          <a:p>
            <a:pPr lvl="1"/>
            <a:r>
              <a:rPr lang="en-US" altLang="ko-KR" smtClean="0"/>
              <a:t>Idxcat (</a:t>
            </a:r>
            <a:r>
              <a:rPr lang="en-US" altLang="ko-KR" u="sng" smtClean="0"/>
              <a:t>IndexName</a:t>
            </a:r>
            <a:r>
              <a:rPr lang="en-US" altLang="ko-KR" smtClean="0"/>
              <a:t>, TableName, FieldName)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8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 Metadata (</a:t>
            </a:r>
            <a:r>
              <a:rPr lang="en-US" altLang="ko-KR" i="1"/>
              <a:t>IndexMgr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Constructor </a:t>
            </a:r>
          </a:p>
          <a:p>
            <a:pPr marL="0" indent="0">
              <a:buNone/>
            </a:pPr>
            <a:r>
              <a:rPr lang="en-US" altLang="ko-KR"/>
              <a:t>    and methods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598" y="1435341"/>
            <a:ext cx="5873046" cy="54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9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 Metadata (</a:t>
            </a:r>
            <a:r>
              <a:rPr lang="en-US" altLang="ko-KR" i="1"/>
              <a:t>IndexMgr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Class </a:t>
            </a:r>
            <a:r>
              <a:rPr lang="en-US" altLang="ko-KR" i="1" smtClean="0"/>
              <a:t>IndexMgr</a:t>
            </a:r>
            <a:r>
              <a:rPr lang="en-US" altLang="ko-KR" smtClean="0"/>
              <a:t> provides further information about indexes</a:t>
            </a:r>
          </a:p>
          <a:p>
            <a:pPr lvl="1"/>
            <a:r>
              <a:rPr lang="en-US" altLang="ko-KR" smtClean="0"/>
              <a:t>Class </a:t>
            </a:r>
            <a:r>
              <a:rPr lang="en-US" altLang="ko-KR" i="1" smtClean="0"/>
              <a:t>IndexInfo</a:t>
            </a:r>
          </a:p>
          <a:p>
            <a:pPr lvl="2"/>
            <a:r>
              <a:rPr lang="en-US" altLang="ko-KR" smtClean="0"/>
              <a:t>blockAccessed</a:t>
            </a:r>
          </a:p>
          <a:p>
            <a:pPr lvl="3"/>
            <a:r>
              <a:rPr lang="en-US" altLang="ko-KR"/>
              <a:t>Estimated number of block accesses required to find all index records having a particular search </a:t>
            </a:r>
            <a:r>
              <a:rPr lang="en-US" altLang="ko-KR" smtClean="0"/>
              <a:t>key</a:t>
            </a:r>
          </a:p>
          <a:p>
            <a:pPr lvl="2"/>
            <a:r>
              <a:rPr lang="en-US" altLang="ko-KR" smtClean="0"/>
              <a:t>recordsOutput</a:t>
            </a:r>
          </a:p>
          <a:p>
            <a:pPr lvl="3"/>
            <a:r>
              <a:rPr lang="en-US" altLang="ko-KR" smtClean="0"/>
              <a:t>Estimated </a:t>
            </a:r>
            <a:r>
              <a:rPr lang="en-US" altLang="ko-KR"/>
              <a:t>number of records having </a:t>
            </a:r>
            <a:r>
              <a:rPr lang="en-US" altLang="ko-KR" smtClean="0"/>
              <a:t>a </a:t>
            </a:r>
            <a:r>
              <a:rPr lang="en-US" altLang="ko-KR"/>
              <a:t>search key</a:t>
            </a:r>
          </a:p>
          <a:p>
            <a:pPr lvl="2"/>
            <a:r>
              <a:rPr lang="en-US" altLang="ko-KR" smtClean="0"/>
              <a:t>distinctValues</a:t>
            </a:r>
          </a:p>
          <a:p>
            <a:pPr lvl="3"/>
            <a:r>
              <a:rPr lang="en-US" altLang="ko-KR" smtClean="0"/>
              <a:t>Distinct </a:t>
            </a:r>
            <a:r>
              <a:rPr lang="en-US" altLang="ko-KR"/>
              <a:t>values for a specified field </a:t>
            </a:r>
            <a:r>
              <a:rPr lang="en-US" altLang="ko-KR" smtClean="0"/>
              <a:t>in </a:t>
            </a:r>
            <a:r>
              <a:rPr lang="en-US" altLang="ko-KR"/>
              <a:t>the underlying table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</a:p>
          <a:p>
            <a:r>
              <a:rPr lang="en-US" altLang="ko-KR" smtClean="0"/>
              <a:t>Metadata manager in SimpleDB</a:t>
            </a:r>
          </a:p>
          <a:p>
            <a:pPr lvl="1"/>
            <a:r>
              <a:rPr lang="en-US" altLang="ko-KR" smtClean="0"/>
              <a:t>Table metadata</a:t>
            </a:r>
          </a:p>
          <a:p>
            <a:pPr lvl="1"/>
            <a:r>
              <a:rPr lang="en-US" altLang="ko-KR" smtClean="0"/>
              <a:t>View metadata</a:t>
            </a:r>
          </a:p>
          <a:p>
            <a:pPr lvl="1"/>
            <a:r>
              <a:rPr lang="en-US" altLang="ko-KR" smtClean="0"/>
              <a:t>Statistical metadata</a:t>
            </a:r>
          </a:p>
          <a:p>
            <a:pPr lvl="1"/>
            <a:r>
              <a:rPr lang="en-US" altLang="ko-KR" smtClean="0"/>
              <a:t>Index metadata</a:t>
            </a:r>
          </a:p>
          <a:p>
            <a:endParaRPr lang="en-US" altLang="ko-KR" smtClean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51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 Metadata (</a:t>
            </a:r>
            <a:r>
              <a:rPr lang="en-US" altLang="ko-KR" i="1"/>
              <a:t>IndexMgr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0" y="2221120"/>
            <a:ext cx="6449068" cy="361848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32" y="2221119"/>
            <a:ext cx="6449068" cy="36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9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Metadata Manager (Overall)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196274" y="1655810"/>
            <a:ext cx="4670853" cy="46543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/>
              <a:t>Metadata </a:t>
            </a:r>
          </a:p>
          <a:p>
            <a:r>
              <a:rPr lang="en-US" altLang="ko-KR" smtClean="0"/>
              <a:t>(MetadataMgr) </a:t>
            </a:r>
          </a:p>
          <a:p>
            <a:r>
              <a:rPr lang="en-US" altLang="ko-KR" smtClean="0"/>
              <a:t>[SimpleDB.mdMgr()]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35820" y="1865869"/>
            <a:ext cx="2306595" cy="848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Table Metadata</a:t>
            </a:r>
          </a:p>
          <a:p>
            <a:pPr algn="ctr"/>
            <a:r>
              <a:rPr lang="en-US" altLang="ko-KR" smtClean="0"/>
              <a:t>(TableMgr)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2142857" y="3242983"/>
            <a:ext cx="9473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2857" y="3242983"/>
            <a:ext cx="98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getTableInfo</a:t>
            </a:r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2151095" y="2981373"/>
            <a:ext cx="98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createTable</a:t>
            </a:r>
            <a:endParaRPr lang="ko-KR" altLang="en-US" sz="110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134619" y="3852514"/>
            <a:ext cx="9473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34619" y="3852514"/>
            <a:ext cx="98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getViewDef</a:t>
            </a:r>
            <a:endParaRPr lang="ko-KR" altLang="en-US" sz="1100"/>
          </a:p>
        </p:txBody>
      </p:sp>
      <p:sp>
        <p:nvSpPr>
          <p:cNvPr id="15" name="TextBox 14"/>
          <p:cNvSpPr txBox="1"/>
          <p:nvPr/>
        </p:nvSpPr>
        <p:spPr>
          <a:xfrm>
            <a:off x="2142857" y="3590904"/>
            <a:ext cx="98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createView</a:t>
            </a:r>
            <a:endParaRPr lang="ko-KR" altLang="en-US" sz="110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151095" y="5110618"/>
            <a:ext cx="9473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51095" y="5110618"/>
            <a:ext cx="98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getIndexInfo</a:t>
            </a:r>
            <a:endParaRPr lang="ko-KR" altLang="en-US" sz="1100"/>
          </a:p>
        </p:txBody>
      </p:sp>
      <p:sp>
        <p:nvSpPr>
          <p:cNvPr id="18" name="TextBox 17"/>
          <p:cNvSpPr txBox="1"/>
          <p:nvPr/>
        </p:nvSpPr>
        <p:spPr>
          <a:xfrm>
            <a:off x="2159333" y="4849008"/>
            <a:ext cx="98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c</a:t>
            </a:r>
            <a:r>
              <a:rPr lang="en-US" altLang="ko-KR" sz="1100" smtClean="0"/>
              <a:t>reateIndex</a:t>
            </a:r>
            <a:endParaRPr lang="ko-KR" altLang="en-US" sz="1100"/>
          </a:p>
        </p:txBody>
      </p:sp>
      <p:sp>
        <p:nvSpPr>
          <p:cNvPr id="23" name="TextBox 22"/>
          <p:cNvSpPr txBox="1"/>
          <p:nvPr/>
        </p:nvSpPr>
        <p:spPr>
          <a:xfrm>
            <a:off x="2155214" y="4440745"/>
            <a:ext cx="980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getStatInfo</a:t>
            </a:r>
            <a:endParaRPr lang="ko-KR" altLang="en-US" sz="110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2134619" y="4440745"/>
            <a:ext cx="947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535819" y="3055163"/>
            <a:ext cx="2306595" cy="848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 Metadata</a:t>
            </a:r>
          </a:p>
          <a:p>
            <a:pPr algn="ctr"/>
            <a:r>
              <a:rPr lang="en-US" altLang="ko-KR" smtClean="0"/>
              <a:t>(ViewMgr)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35818" y="4219747"/>
            <a:ext cx="2306595" cy="848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Statistical Metadata</a:t>
            </a:r>
          </a:p>
          <a:p>
            <a:pPr algn="ctr"/>
            <a:r>
              <a:rPr lang="en-US" altLang="ko-KR" smtClean="0"/>
              <a:t>(StatsMgr)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35818" y="5384331"/>
            <a:ext cx="2306595" cy="848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Index Metadata</a:t>
            </a:r>
          </a:p>
          <a:p>
            <a:pPr algn="ctr"/>
            <a:r>
              <a:rPr lang="en-US" altLang="ko-KR" smtClean="0"/>
              <a:t>(IndexMgr)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3238490" y="2520196"/>
            <a:ext cx="2306597" cy="75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213775" y="3421129"/>
            <a:ext cx="2312777" cy="431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endCxn id="31" idx="1"/>
          </p:cNvCxnSpPr>
          <p:nvPr/>
        </p:nvCxnSpPr>
        <p:spPr>
          <a:xfrm>
            <a:off x="3238490" y="5158319"/>
            <a:ext cx="2297328" cy="6502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2" idx="6"/>
          </p:cNvCxnSpPr>
          <p:nvPr/>
        </p:nvCxnSpPr>
        <p:spPr>
          <a:xfrm flipH="1" flipV="1">
            <a:off x="3238493" y="4470024"/>
            <a:ext cx="1379824" cy="17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501442" y="1865869"/>
            <a:ext cx="1342767" cy="325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tblcat</a:t>
            </a: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501441" y="2388977"/>
            <a:ext cx="1342767" cy="325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fldcat</a:t>
            </a: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501441" y="3282782"/>
            <a:ext cx="1342767" cy="325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viewcat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501440" y="5645884"/>
            <a:ext cx="1342767" cy="325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idxcat</a:t>
            </a:r>
            <a:endParaRPr lang="ko-KR" altLang="en-US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7867127" y="2011968"/>
            <a:ext cx="63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7867127" y="2520195"/>
            <a:ext cx="63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7867127" y="3421127"/>
            <a:ext cx="634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31" idx="3"/>
          </p:cNvCxnSpPr>
          <p:nvPr/>
        </p:nvCxnSpPr>
        <p:spPr>
          <a:xfrm flipH="1">
            <a:off x="7842413" y="5808580"/>
            <a:ext cx="659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5" idx="1"/>
          </p:cNvCxnSpPr>
          <p:nvPr/>
        </p:nvCxnSpPr>
        <p:spPr>
          <a:xfrm flipH="1">
            <a:off x="7916555" y="2028564"/>
            <a:ext cx="584887" cy="261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타원 66"/>
          <p:cNvSpPr/>
          <p:nvPr/>
        </p:nvSpPr>
        <p:spPr>
          <a:xfrm>
            <a:off x="3081970" y="3156486"/>
            <a:ext cx="107093" cy="2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3094326" y="3769823"/>
            <a:ext cx="107093" cy="2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3131397" y="4340678"/>
            <a:ext cx="107093" cy="2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94325" y="5003735"/>
            <a:ext cx="107093" cy="2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 flipH="1">
            <a:off x="4618317" y="4311375"/>
            <a:ext cx="978246" cy="665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Stat Info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QnA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Thank you!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9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</a:p>
          <a:p>
            <a:r>
              <a:rPr lang="en-US" altLang="ko-KR" smtClean="0">
                <a:solidFill>
                  <a:schemeClr val="bg2"/>
                </a:solidFill>
              </a:rPr>
              <a:t>Metadata manager in SimpleDB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Table metadata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View metadata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Statistical metadata</a:t>
            </a:r>
          </a:p>
          <a:p>
            <a:pPr lvl="1"/>
            <a:r>
              <a:rPr lang="en-US" altLang="ko-KR" smtClean="0">
                <a:solidFill>
                  <a:schemeClr val="bg2"/>
                </a:solidFill>
              </a:rPr>
              <a:t>Index metadata</a:t>
            </a:r>
          </a:p>
          <a:p>
            <a:endParaRPr lang="en-US" altLang="ko-KR" smtClean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Introduction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A record file is just useless by itself (without knowing how it is organized)</a:t>
            </a:r>
          </a:p>
          <a:p>
            <a:r>
              <a:rPr lang="en-US" altLang="ko-KR" smtClean="0"/>
              <a:t>A table (or an index) needs some additional data aside from the records in order to be decoded</a:t>
            </a:r>
          </a:p>
          <a:p>
            <a:pPr lvl="1"/>
            <a:r>
              <a:rPr lang="en-US" altLang="ko-KR" smtClean="0"/>
              <a:t>Table’s name </a:t>
            </a:r>
          </a:p>
          <a:p>
            <a:pPr lvl="1"/>
            <a:r>
              <a:rPr lang="en-US" altLang="ko-KR" smtClean="0"/>
              <a:t>Table’s schema</a:t>
            </a:r>
          </a:p>
          <a:p>
            <a:pPr lvl="1"/>
            <a:r>
              <a:rPr lang="en-US" altLang="ko-KR" smtClean="0"/>
              <a:t>Index’s name</a:t>
            </a:r>
          </a:p>
          <a:p>
            <a:pPr lvl="1"/>
            <a:r>
              <a:rPr lang="en-US" altLang="ko-KR" smtClean="0"/>
              <a:t>List of its indexed fields</a:t>
            </a:r>
          </a:p>
          <a:p>
            <a:r>
              <a:rPr lang="en-US" altLang="ko-KR" smtClean="0"/>
              <a:t>The query planner calculates the </a:t>
            </a:r>
            <a:r>
              <a:rPr lang="en-US" altLang="ko-KR" u="sng" smtClean="0"/>
              <a:t>estimated cost </a:t>
            </a:r>
            <a:r>
              <a:rPr lang="en-US" altLang="ko-KR" smtClean="0"/>
              <a:t>for processing and use them to </a:t>
            </a:r>
            <a:r>
              <a:rPr lang="en-US" altLang="ko-KR" u="sng" smtClean="0"/>
              <a:t>improve execution time </a:t>
            </a:r>
          </a:p>
          <a:p>
            <a:pPr lvl="1"/>
            <a:r>
              <a:rPr lang="en-US" altLang="ko-KR" smtClean="0"/>
              <a:t>Table’s statistical information</a:t>
            </a:r>
          </a:p>
          <a:p>
            <a:pPr lvl="1"/>
            <a:endParaRPr lang="en-US" altLang="ko-KR" u="sng" smtClean="0"/>
          </a:p>
        </p:txBody>
      </p:sp>
    </p:spTree>
    <p:extLst>
      <p:ext uri="{BB962C8B-B14F-4D97-AF65-F5344CB8AC3E}">
        <p14:creationId xmlns:p14="http://schemas.microsoft.com/office/powerpoint/2010/main" val="86628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Metadata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Metadata</a:t>
            </a:r>
          </a:p>
          <a:p>
            <a:pPr lvl="1"/>
            <a:r>
              <a:rPr lang="en-US" altLang="ko-KR" smtClean="0"/>
              <a:t>Information about the database, apart from its contents</a:t>
            </a:r>
          </a:p>
          <a:p>
            <a:r>
              <a:rPr lang="en-US" altLang="ko-KR" smtClean="0"/>
              <a:t>Representative metadata</a:t>
            </a:r>
          </a:p>
          <a:p>
            <a:pPr lvl="1"/>
            <a:r>
              <a:rPr lang="en-US" altLang="ko-KR" smtClean="0"/>
              <a:t>Table metadata</a:t>
            </a:r>
          </a:p>
          <a:p>
            <a:pPr lvl="2"/>
            <a:r>
              <a:rPr lang="en-US" altLang="ko-KR" smtClean="0"/>
              <a:t>Table information (Table management)</a:t>
            </a:r>
          </a:p>
          <a:p>
            <a:pPr lvl="2"/>
            <a:r>
              <a:rPr lang="en-US" altLang="ko-KR" smtClean="0"/>
              <a:t>Structure </a:t>
            </a:r>
            <a:r>
              <a:rPr lang="en-US" altLang="ko-KR" smtClean="0"/>
              <a:t>of the record </a:t>
            </a:r>
            <a:r>
              <a:rPr lang="en-US" altLang="ko-KR" smtClean="0"/>
              <a:t>(read/write records)</a:t>
            </a:r>
            <a:endParaRPr lang="en-US" altLang="ko-KR" smtClean="0"/>
          </a:p>
          <a:p>
            <a:pPr lvl="1"/>
            <a:r>
              <a:rPr lang="en-US" altLang="ko-KR" smtClean="0"/>
              <a:t>View metadata</a:t>
            </a:r>
          </a:p>
          <a:p>
            <a:pPr lvl="2"/>
            <a:r>
              <a:rPr lang="en-US" altLang="ko-KR" smtClean="0"/>
              <a:t>Properties of each view (helping processing queries that use views)</a:t>
            </a:r>
          </a:p>
          <a:p>
            <a:pPr lvl="1"/>
            <a:r>
              <a:rPr lang="en-US" altLang="ko-KR" smtClean="0"/>
              <a:t>Index metadata</a:t>
            </a:r>
          </a:p>
          <a:p>
            <a:pPr lvl="2"/>
            <a:r>
              <a:rPr lang="en-US" altLang="ko-KR" smtClean="0"/>
              <a:t>Information of the index (deciding the usage of indexes)</a:t>
            </a:r>
          </a:p>
          <a:p>
            <a:pPr lvl="1"/>
            <a:r>
              <a:rPr lang="en-US" altLang="ko-KR" smtClean="0"/>
              <a:t>Statistical </a:t>
            </a:r>
            <a:r>
              <a:rPr lang="en-US" altLang="ko-KR" smtClean="0"/>
              <a:t>metadata</a:t>
            </a:r>
          </a:p>
          <a:p>
            <a:pPr lvl="2"/>
            <a:r>
              <a:rPr lang="en-US" altLang="ko-KR" smtClean="0"/>
              <a:t>Size of table, distribution (estimating cost of query)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3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ko-KR" smtClean="0"/>
              <a:t>Metadata manager in SimpleDB</a:t>
            </a:r>
          </a:p>
          <a:p>
            <a:pPr lvl="1"/>
            <a:r>
              <a:rPr lang="en-US" altLang="ko-KR" smtClean="0"/>
              <a:t>Table metadata</a:t>
            </a:r>
          </a:p>
          <a:p>
            <a:pPr lvl="1"/>
            <a:r>
              <a:rPr lang="en-US" altLang="ko-KR" smtClean="0"/>
              <a:t>View metadata</a:t>
            </a:r>
          </a:p>
          <a:p>
            <a:pPr lvl="1"/>
            <a:r>
              <a:rPr lang="en-US" altLang="ko-KR" smtClean="0"/>
              <a:t>Statistical metadata</a:t>
            </a:r>
          </a:p>
          <a:p>
            <a:pPr lvl="1"/>
            <a:r>
              <a:rPr lang="en-US" altLang="ko-KR" smtClean="0"/>
              <a:t>Index metadata</a:t>
            </a:r>
          </a:p>
          <a:p>
            <a:endParaRPr lang="en-US" altLang="ko-KR" smtClean="0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47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Metadata Manager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mtClean="0"/>
              <a:t>Metadata Manager</a:t>
            </a:r>
          </a:p>
          <a:p>
            <a:pPr lvl="1"/>
            <a:r>
              <a:rPr lang="en-US" altLang="ko-KR" smtClean="0"/>
              <a:t>A portion of the DBMS that stores/retrieves its metadata</a:t>
            </a:r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In SimpleDB</a:t>
            </a:r>
          </a:p>
          <a:p>
            <a:pPr lvl="2"/>
            <a:r>
              <a:rPr lang="en-US" altLang="ko-KR" smtClean="0"/>
              <a:t>SimpleDB.mdMgr();</a:t>
            </a:r>
            <a:endParaRPr lang="en-US" altLang="ko-KR" i="1" smtClean="0"/>
          </a:p>
          <a:p>
            <a:pPr lvl="2"/>
            <a:r>
              <a:rPr lang="en-US" altLang="ko-KR" i="1" smtClean="0"/>
              <a:t>MetadataMgr</a:t>
            </a:r>
          </a:p>
          <a:p>
            <a:pPr lvl="3"/>
            <a:r>
              <a:rPr lang="en-US" altLang="ko-KR" smtClean="0"/>
              <a:t>Table metadata (</a:t>
            </a:r>
            <a:r>
              <a:rPr lang="en-US" altLang="ko-KR" i="1" smtClean="0"/>
              <a:t>TableMgr</a:t>
            </a:r>
            <a:r>
              <a:rPr lang="en-US" altLang="ko-KR" smtClean="0"/>
              <a:t>)</a:t>
            </a:r>
          </a:p>
          <a:p>
            <a:pPr lvl="3"/>
            <a:r>
              <a:rPr lang="en-US" altLang="ko-KR" smtClean="0"/>
              <a:t>View metadata (</a:t>
            </a:r>
            <a:r>
              <a:rPr lang="en-US" altLang="ko-KR" i="1" smtClean="0"/>
              <a:t>ViewMgr</a:t>
            </a:r>
            <a:r>
              <a:rPr lang="en-US" altLang="ko-KR" smtClean="0"/>
              <a:t>)</a:t>
            </a:r>
          </a:p>
          <a:p>
            <a:pPr lvl="3"/>
            <a:r>
              <a:rPr lang="en-US" altLang="ko-KR" smtClean="0"/>
              <a:t>Index metadata (</a:t>
            </a:r>
            <a:r>
              <a:rPr lang="en-US" altLang="ko-KR" i="1" smtClean="0"/>
              <a:t>StatMgr</a:t>
            </a:r>
            <a:r>
              <a:rPr lang="en-US" altLang="ko-KR" smtClean="0"/>
              <a:t>)</a:t>
            </a:r>
          </a:p>
          <a:p>
            <a:pPr lvl="3"/>
            <a:r>
              <a:rPr lang="en-US" altLang="ko-KR" smtClean="0"/>
              <a:t>Statiscal metadata (</a:t>
            </a:r>
            <a:r>
              <a:rPr lang="en-US" altLang="ko-KR" i="1" smtClean="0"/>
              <a:t>IndexMgr</a:t>
            </a:r>
            <a:r>
              <a:rPr lang="en-US" altLang="ko-KR" smtClean="0"/>
              <a:t>)</a:t>
            </a:r>
          </a:p>
          <a:p>
            <a:pPr lvl="2"/>
            <a:endParaRPr lang="en-US" altLang="ko-KR" smtClean="0"/>
          </a:p>
          <a:p>
            <a:pPr lvl="3"/>
            <a:endParaRPr lang="en-US" altLang="ko-KR" i="1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endParaRPr lang="ko-KR" altLang="en-US"/>
          </a:p>
        </p:txBody>
      </p:sp>
      <p:pic>
        <p:nvPicPr>
          <p:cNvPr id="4" name="Picture 1" descr="fig_16_01.jp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15" y="2875722"/>
            <a:ext cx="6470732" cy="376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854825" y="2928730"/>
            <a:ext cx="6082748" cy="9409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854825" y="3869635"/>
            <a:ext cx="6082748" cy="8216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54825" y="4691270"/>
            <a:ext cx="6082748" cy="8216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854825" y="5512905"/>
            <a:ext cx="6082748" cy="4520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1"/>
          </p:cNvCxnSpPr>
          <p:nvPr/>
        </p:nvCxnSpPr>
        <p:spPr>
          <a:xfrm flipH="1">
            <a:off x="5346357" y="3399183"/>
            <a:ext cx="508468" cy="86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1"/>
          </p:cNvCxnSpPr>
          <p:nvPr/>
        </p:nvCxnSpPr>
        <p:spPr>
          <a:xfrm flipH="1">
            <a:off x="5271052" y="4280453"/>
            <a:ext cx="583773" cy="360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5206315" y="4942311"/>
            <a:ext cx="482500" cy="8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5600591" y="5239605"/>
            <a:ext cx="254235" cy="49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1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Table Metadata (</a:t>
            </a:r>
            <a:r>
              <a:rPr lang="en-US" altLang="ko-KR" i="1" smtClean="0"/>
              <a:t>TableMgr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Manages table’s name and schemas</a:t>
            </a:r>
          </a:p>
          <a:p>
            <a:r>
              <a:rPr lang="en-US" altLang="ko-KR" smtClean="0"/>
              <a:t>Such data are store in a repository called </a:t>
            </a:r>
            <a:r>
              <a:rPr lang="en-US" altLang="ko-KR" i="1" smtClean="0"/>
              <a:t>catalog</a:t>
            </a:r>
          </a:p>
          <a:p>
            <a:pPr lvl="1"/>
            <a:r>
              <a:rPr lang="en-US" altLang="ko-KR" smtClean="0"/>
              <a:t>tblcat (</a:t>
            </a:r>
            <a:r>
              <a:rPr lang="en-US" altLang="ko-KR" u="sng" smtClean="0"/>
              <a:t>TblName</a:t>
            </a:r>
            <a:r>
              <a:rPr lang="en-US" altLang="ko-KR" smtClean="0"/>
              <a:t>, RecLength)</a:t>
            </a:r>
          </a:p>
          <a:p>
            <a:pPr lvl="1"/>
            <a:r>
              <a:rPr lang="en-US" altLang="ko-KR"/>
              <a:t>f</a:t>
            </a:r>
            <a:r>
              <a:rPr lang="en-US" altLang="ko-KR" smtClean="0"/>
              <a:t>ldcat (</a:t>
            </a:r>
            <a:r>
              <a:rPr lang="en-US" altLang="ko-KR" u="sng" smtClean="0"/>
              <a:t>TblName</a:t>
            </a:r>
            <a:r>
              <a:rPr lang="en-US" altLang="ko-KR" smtClean="0"/>
              <a:t>, </a:t>
            </a:r>
            <a:r>
              <a:rPr lang="en-US" altLang="ko-KR" u="sng" smtClean="0"/>
              <a:t>FldName</a:t>
            </a:r>
            <a:r>
              <a:rPr lang="en-US" altLang="ko-KR" smtClean="0"/>
              <a:t>, Type, Length, Offset)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857" y="4185258"/>
            <a:ext cx="2914650" cy="1504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395" y="4185258"/>
            <a:ext cx="5492893" cy="38152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54700" y="3150606"/>
            <a:ext cx="12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INTEGER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8890503" y="3631962"/>
            <a:ext cx="13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VARCHAR</a:t>
            </a:r>
            <a:endParaRPr lang="ko-KR" altLang="en-US" b="1"/>
          </a:p>
        </p:txBody>
      </p:sp>
      <p:sp>
        <p:nvSpPr>
          <p:cNvPr id="8" name="타원 7"/>
          <p:cNvSpPr/>
          <p:nvPr/>
        </p:nvSpPr>
        <p:spPr>
          <a:xfrm>
            <a:off x="8455936" y="4562947"/>
            <a:ext cx="244443" cy="217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437830" y="4771177"/>
            <a:ext cx="244443" cy="2172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8" idx="0"/>
          </p:cNvCxnSpPr>
          <p:nvPr/>
        </p:nvCxnSpPr>
        <p:spPr>
          <a:xfrm flipV="1">
            <a:off x="8578158" y="3519938"/>
            <a:ext cx="348558" cy="104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9" idx="6"/>
            <a:endCxn id="7" idx="2"/>
          </p:cNvCxnSpPr>
          <p:nvPr/>
        </p:nvCxnSpPr>
        <p:spPr>
          <a:xfrm flipV="1">
            <a:off x="8682273" y="4001294"/>
            <a:ext cx="891012" cy="87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Table Metadata (</a:t>
            </a:r>
            <a:r>
              <a:rPr lang="en-US" altLang="ko-KR" i="1"/>
              <a:t>TableMgr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Constructor </a:t>
            </a:r>
          </a:p>
          <a:p>
            <a:pPr marL="0" indent="0">
              <a:buNone/>
            </a:pPr>
            <a:r>
              <a:rPr lang="en-US" altLang="ko-KR" smtClean="0"/>
              <a:t>    and methods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759" y="1411110"/>
            <a:ext cx="3861659" cy="2830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240" y="4241696"/>
            <a:ext cx="5281816" cy="249986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30811" y="2018269"/>
            <a:ext cx="691978" cy="17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0811" y="3179409"/>
            <a:ext cx="691978" cy="17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4198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Box 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6938</TotalTime>
  <Words>717</Words>
  <Application>Microsoft Office PowerPoint</Application>
  <PresentationFormat>와이드스크린</PresentationFormat>
  <Paragraphs>170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Chapter 16 Metadata Mangement</vt:lpstr>
      <vt:lpstr>Contents</vt:lpstr>
      <vt:lpstr>Contents</vt:lpstr>
      <vt:lpstr>Introduction</vt:lpstr>
      <vt:lpstr>Metadata</vt:lpstr>
      <vt:lpstr>Contents</vt:lpstr>
      <vt:lpstr>Metadata Manager</vt:lpstr>
      <vt:lpstr>Table Metadata (TableMgr)</vt:lpstr>
      <vt:lpstr>Table Metadata (TableMgr)</vt:lpstr>
      <vt:lpstr>View Metadata (ViewMgr)</vt:lpstr>
      <vt:lpstr>View Metadata (ViewMgr)</vt:lpstr>
      <vt:lpstr>Statistical Metadata (StatMgr)</vt:lpstr>
      <vt:lpstr>Statistical Metadata (StatMgr)</vt:lpstr>
      <vt:lpstr>Statistical Metadata (StatMgr)</vt:lpstr>
      <vt:lpstr>Statistical Metadata (StatMgr)</vt:lpstr>
      <vt:lpstr>Statistical Metadata (StatMgr)</vt:lpstr>
      <vt:lpstr>Index Metadata (IndexMgr)</vt:lpstr>
      <vt:lpstr>Index Metadata (IndexMgr)</vt:lpstr>
      <vt:lpstr>Index Metadata (IndexMgr)</vt:lpstr>
      <vt:lpstr>Index Metadata (IndexMgr)</vt:lpstr>
      <vt:lpstr>Metadata Manager (Overall)</vt:lpstr>
      <vt:lpstr>QnA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ilhyun</dc:creator>
  <cp:lastModifiedBy>ilhyun</cp:lastModifiedBy>
  <cp:revision>32</cp:revision>
  <dcterms:created xsi:type="dcterms:W3CDTF">2015-03-23T10:09:23Z</dcterms:created>
  <dcterms:modified xsi:type="dcterms:W3CDTF">2015-03-31T02:38:59Z</dcterms:modified>
</cp:coreProperties>
</file>