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94" r:id="rId4"/>
    <p:sldId id="258" r:id="rId5"/>
    <p:sldId id="272" r:id="rId6"/>
    <p:sldId id="262" r:id="rId7"/>
    <p:sldId id="259" r:id="rId8"/>
    <p:sldId id="265" r:id="rId9"/>
    <p:sldId id="273" r:id="rId10"/>
    <p:sldId id="274" r:id="rId11"/>
    <p:sldId id="275" r:id="rId12"/>
    <p:sldId id="276" r:id="rId13"/>
    <p:sldId id="292" r:id="rId14"/>
    <p:sldId id="293" r:id="rId15"/>
    <p:sldId id="295" r:id="rId16"/>
    <p:sldId id="277" r:id="rId17"/>
    <p:sldId id="278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6" r:id="rId26"/>
    <p:sldId id="298" r:id="rId27"/>
    <p:sldId id="297" r:id="rId28"/>
    <p:sldId id="299" r:id="rId29"/>
    <p:sldId id="300" r:id="rId30"/>
    <p:sldId id="311" r:id="rId31"/>
    <p:sldId id="302" r:id="rId32"/>
    <p:sldId id="303" r:id="rId33"/>
    <p:sldId id="304" r:id="rId34"/>
    <p:sldId id="305" r:id="rId35"/>
    <p:sldId id="306" r:id="rId36"/>
    <p:sldId id="307" r:id="rId37"/>
    <p:sldId id="312" r:id="rId38"/>
    <p:sldId id="309" r:id="rId39"/>
    <p:sldId id="315" r:id="rId40"/>
    <p:sldId id="316" r:id="rId41"/>
    <p:sldId id="317" r:id="rId42"/>
    <p:sldId id="318" r:id="rId43"/>
    <p:sldId id="319" r:id="rId44"/>
    <p:sldId id="320" r:id="rId45"/>
    <p:sldId id="313" r:id="rId46"/>
    <p:sldId id="310" r:id="rId47"/>
    <p:sldId id="321" r:id="rId48"/>
    <p:sldId id="32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7733" autoAdjust="0"/>
  </p:normalViewPr>
  <p:slideViewPr>
    <p:cSldViewPr snapToGrid="0">
      <p:cViewPr varScale="1">
        <p:scale>
          <a:sx n="53" d="100"/>
          <a:sy n="53" d="100"/>
        </p:scale>
        <p:origin x="10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AE62-0472-4499-AF53-17A92DF5C9A9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9999C-E7FD-4655-80F8-3958E4BA2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5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 short, It makes that a remote method is called by the client(using the stub object) but executed on the server(using the remote implementation object).</a:t>
            </a:r>
          </a:p>
          <a:p>
            <a:r>
              <a:rPr lang="en-US" altLang="ko-KR" dirty="0" err="1" smtClean="0"/>
              <a:t>SimpleDB</a:t>
            </a:r>
            <a:r>
              <a:rPr lang="en-US" altLang="ko-KR" baseline="0" dirty="0" smtClean="0"/>
              <a:t> implements client-server communication via the Java </a:t>
            </a:r>
            <a:r>
              <a:rPr lang="en-US" altLang="ko-KR" b="1" i="1" u="sng" baseline="0" dirty="0" smtClean="0"/>
              <a:t>Remote Method Invocation</a:t>
            </a:r>
            <a:r>
              <a:rPr lang="en-US" altLang="ko-KR" baseline="0" dirty="0" smtClean="0"/>
              <a:t>(RMI) mechanism.</a:t>
            </a:r>
          </a:p>
          <a:p>
            <a:r>
              <a:rPr lang="en-US" altLang="ko-KR" dirty="0" smtClean="0"/>
              <a:t>In order to use RMI,</a:t>
            </a:r>
            <a:r>
              <a:rPr lang="en-US" altLang="ko-KR" baseline="0" dirty="0" smtClean="0"/>
              <a:t> a system defines one or more interfaces that extend the Java interface </a:t>
            </a:r>
            <a:r>
              <a:rPr lang="en-US" altLang="ko-KR" b="1" i="1" u="sng" baseline="0" dirty="0" smtClean="0"/>
              <a:t>Remote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Each remote interface always has two implementing classes: A stub and a remote interface implementation.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E7741-E12E-4805-A7E4-81FA4F87AD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서버만 고려함</a:t>
            </a:r>
            <a:endParaRPr lang="en-US" altLang="ko-KR" dirty="0" smtClean="0"/>
          </a:p>
          <a:p>
            <a:r>
              <a:rPr lang="ko-KR" altLang="en-US" dirty="0" err="1" smtClean="0"/>
              <a:t>심플디비서버켤때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한번호출</a:t>
            </a:r>
            <a:r>
              <a:rPr lang="ko-KR" altLang="en-US" dirty="0" smtClean="0"/>
              <a:t> 클라이언트는 신경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9999C-E7FD-4655-80F8-3958E4BA2D4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1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클라간연결</a:t>
            </a:r>
            <a:endParaRPr lang="en-US" altLang="ko-KR" dirty="0" smtClean="0"/>
          </a:p>
          <a:p>
            <a:r>
              <a:rPr lang="ko-KR" altLang="en-US" dirty="0" err="1" smtClean="0"/>
              <a:t>오른쪽꺼는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서버만씀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9999C-E7FD-4655-80F8-3958E4BA2D4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7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플래닝할때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처리하는거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9999C-E7FD-4655-80F8-3958E4BA2D4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플래닝하고</a:t>
            </a:r>
            <a:r>
              <a:rPr lang="ko-KR" altLang="en-US" dirty="0" smtClean="0"/>
              <a:t> 나온 결과 세트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9999C-E7FD-4655-80F8-3958E4BA2D4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3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플래닝하고</a:t>
            </a:r>
            <a:r>
              <a:rPr lang="ko-KR" altLang="en-US" smtClean="0"/>
              <a:t> 나온 결과 세트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9999C-E7FD-4655-80F8-3958E4BA2D4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플래닝하고</a:t>
            </a:r>
            <a:r>
              <a:rPr lang="ko-KR" altLang="en-US" smtClean="0"/>
              <a:t> 나온 결과 세트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9999C-E7FD-4655-80F8-3958E4BA2D4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7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플래닝하고</a:t>
            </a:r>
            <a:r>
              <a:rPr lang="ko-KR" altLang="en-US" smtClean="0"/>
              <a:t> 나온 결과 세트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9999C-E7FD-4655-80F8-3958E4BA2D4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9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1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8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8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2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4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7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8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A3B7-827F-4BE4-810C-EDABA229B9D1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FE77-D8D4-449C-8046-BF8F5A2B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Special Topics </a:t>
            </a:r>
            <a:br>
              <a:rPr lang="en-US" altLang="ko-KR" dirty="0" smtClean="0"/>
            </a:br>
            <a:r>
              <a:rPr lang="en-US" altLang="ko-KR" dirty="0" smtClean="0"/>
              <a:t>in 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61574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Hyuk-ki</a:t>
            </a:r>
            <a:r>
              <a:rPr lang="en-US" altLang="ko-KR" dirty="0" smtClean="0"/>
              <a:t> Lee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74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92" y="1690688"/>
            <a:ext cx="4803648" cy="5003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planning </a:t>
            </a:r>
            <a:r>
              <a:rPr lang="en-US" altLang="ko-KR" dirty="0" smtClean="0"/>
              <a:t>– example query 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46704" y="4809744"/>
            <a:ext cx="1133856" cy="71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96128" y="4655281"/>
            <a:ext cx="2346960" cy="2039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80560" y="4815840"/>
            <a:ext cx="1085088" cy="71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48812" y="5863368"/>
            <a:ext cx="19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(a) Table plan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0916" y="5674884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(b) The tree for the view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9728" y="4104608"/>
            <a:ext cx="1133856" cy="583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37888" y="3342608"/>
            <a:ext cx="1133856" cy="583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2"/>
            <a:endCxn id="5" idx="0"/>
          </p:cNvCxnSpPr>
          <p:nvPr/>
        </p:nvCxnSpPr>
        <p:spPr>
          <a:xfrm>
            <a:off x="3913632" y="5522976"/>
            <a:ext cx="534924" cy="340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</p:cNvCxnSpPr>
          <p:nvPr/>
        </p:nvCxnSpPr>
        <p:spPr>
          <a:xfrm flipH="1">
            <a:off x="4300728" y="5529072"/>
            <a:ext cx="722376" cy="292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4040" y="3966924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product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060192" y="4192588"/>
            <a:ext cx="829056" cy="159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060192" y="3643836"/>
            <a:ext cx="1377696" cy="548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304032" y="2412840"/>
            <a:ext cx="3371088" cy="801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74592" y="1795684"/>
            <a:ext cx="2042160" cy="512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44040" y="2542032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select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0364" y="1744194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</a:rPr>
              <a:t>. project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stCxn id="24" idx="1"/>
          </p:cNvCxnSpPr>
          <p:nvPr/>
        </p:nvCxnSpPr>
        <p:spPr>
          <a:xfrm flipH="1" flipV="1">
            <a:off x="2834640" y="2743200"/>
            <a:ext cx="469392" cy="70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366516" y="1944402"/>
            <a:ext cx="469392" cy="70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392" y="6044216"/>
            <a:ext cx="2651673" cy="5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8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planning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BasicQueryPlanner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075"/>
            <a:ext cx="8141208" cy="52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planning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BasicQueryPlanner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implemented only three relational algebra operators</a:t>
            </a:r>
            <a:r>
              <a:rPr lang="en-US" altLang="ko-KR" i="1" dirty="0" smtClean="0"/>
              <a:t> </a:t>
            </a:r>
            <a:r>
              <a:rPr lang="en-US" altLang="ko-KR" i="1" dirty="0" smtClean="0">
                <a:solidFill>
                  <a:srgbClr val="FF0000"/>
                </a:solidFill>
              </a:rPr>
              <a:t>product, select, project</a:t>
            </a:r>
          </a:p>
          <a:p>
            <a:r>
              <a:rPr lang="en-US" altLang="ko-KR" dirty="0" smtClean="0"/>
              <a:t>Standard SQL require other relational algebra</a:t>
            </a:r>
          </a:p>
          <a:p>
            <a:pPr lvl="1"/>
            <a:r>
              <a:rPr lang="en-US" altLang="ko-KR" dirty="0" err="1" smtClean="0"/>
              <a:t>Semijoin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antijoin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Groupby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Extend</a:t>
            </a:r>
          </a:p>
          <a:p>
            <a:pPr lvl="1"/>
            <a:r>
              <a:rPr lang="en-US" altLang="ko-KR" dirty="0" err="1" smtClean="0"/>
              <a:t>Outerjoin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Union</a:t>
            </a:r>
          </a:p>
          <a:p>
            <a:pPr lvl="1"/>
            <a:r>
              <a:rPr lang="en-US" altLang="ko-KR" dirty="0" smtClean="0"/>
              <a:t>Sort</a:t>
            </a:r>
          </a:p>
          <a:p>
            <a:pPr lvl="1"/>
            <a:r>
              <a:rPr lang="en-US" altLang="ko-KR" dirty="0" smtClean="0"/>
              <a:t>Etc…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5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Planning - Advance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semantics of an SQL query requires that the operators appear in a particular order in the query tree</a:t>
            </a:r>
          </a:p>
          <a:p>
            <a:pPr lvl="1"/>
            <a:r>
              <a:rPr lang="en-US" altLang="ko-KR" dirty="0" smtClean="0"/>
              <a:t>Sort – union – project – extend – select, </a:t>
            </a:r>
            <a:r>
              <a:rPr lang="en-US" altLang="ko-KR" dirty="0" err="1" smtClean="0"/>
              <a:t>semijoin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antijoin</a:t>
            </a:r>
            <a:r>
              <a:rPr lang="en-US" altLang="ko-KR" dirty="0" smtClean="0"/>
              <a:t> –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outerjoin</a:t>
            </a:r>
            <a:r>
              <a:rPr lang="en-US" altLang="ko-KR" dirty="0" smtClean="0"/>
              <a:t> – product, join</a:t>
            </a:r>
          </a:p>
          <a:p>
            <a:r>
              <a:rPr lang="en-US" altLang="ko-KR" dirty="0" smtClean="0"/>
              <a:t>In order for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 to be able to generate extend query tree, its parser needs to be extended</a:t>
            </a:r>
          </a:p>
        </p:txBody>
      </p:sp>
    </p:spTree>
    <p:extLst>
      <p:ext uri="{BB962C8B-B14F-4D97-AF65-F5344CB8AC3E}">
        <p14:creationId xmlns:p14="http://schemas.microsoft.com/office/powerpoint/2010/main" val="423639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Planning - Advance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Select Prof as Person, count(</a:t>
            </a:r>
            <a:r>
              <a:rPr lang="en-US" altLang="ko-KR" dirty="0" err="1" smtClean="0"/>
              <a:t>SectId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as </a:t>
            </a:r>
            <a:r>
              <a:rPr lang="en-US" altLang="ko-KR" dirty="0" err="1" smtClean="0"/>
              <a:t>Howmany</a:t>
            </a:r>
            <a:r>
              <a:rPr lang="en-US" altLang="ko-KR" dirty="0" smtClean="0"/>
              <a:t> from SECTION</a:t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YearOffered</a:t>
            </a:r>
            <a:r>
              <a:rPr lang="en-US" altLang="ko-KR" dirty="0" smtClean="0"/>
              <a:t>=2007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group by Prof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order by </a:t>
            </a:r>
            <a:r>
              <a:rPr lang="en-US" altLang="ko-KR" dirty="0" err="1" smtClean="0"/>
              <a:t>Howmany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633" y="1405296"/>
            <a:ext cx="3780095" cy="54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2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Planning</a:t>
            </a:r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createQueryPlan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/>
              <a:t>executeUpdate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Database Server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Server Databases vs Embedded Databases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Client-Server Communication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Remote Interfaces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JDBC Interfaces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0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0266"/>
            <a:ext cx="8634477" cy="12833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Planner example - </a:t>
            </a:r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57600" y="3531933"/>
            <a:ext cx="3931920" cy="312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6804"/>
            <a:ext cx="2276745" cy="4211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73" y="1690688"/>
            <a:ext cx="6154150" cy="10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5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Planner step - </a:t>
            </a:r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Parse SQL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Verify SQL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Create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Execute the plan</a:t>
            </a:r>
          </a:p>
          <a:p>
            <a:pPr lvl="1"/>
            <a:r>
              <a:rPr lang="en-US" altLang="ko-KR" dirty="0" smtClean="0"/>
              <a:t>delete &amp; modify</a:t>
            </a:r>
          </a:p>
          <a:p>
            <a:pPr lvl="1"/>
            <a:r>
              <a:rPr lang="en-US" altLang="ko-KR" dirty="0" smtClean="0"/>
              <a:t>Insert</a:t>
            </a:r>
          </a:p>
          <a:p>
            <a:pPr lvl="1"/>
            <a:r>
              <a:rPr lang="en-US" altLang="ko-KR" dirty="0" smtClean="0"/>
              <a:t>Create table, view and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2389938"/>
            <a:ext cx="7965379" cy="4258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53592" cy="3606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6454853"/>
            <a:ext cx="387096" cy="3870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Planner </a:t>
            </a:r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executeUpdate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76672" y="2715055"/>
            <a:ext cx="23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Parse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856" y="2092763"/>
            <a:ext cx="4462551" cy="29237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461330" y="2617827"/>
            <a:ext cx="3915342" cy="46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61329" y="3133535"/>
            <a:ext cx="7637905" cy="3321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099234" y="3818431"/>
            <a:ext cx="238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Create&amp;Execute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Return value is 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93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planning step – delete, modify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Construct a plan for table 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Select on the predicate in the </a:t>
            </a:r>
            <a:r>
              <a:rPr lang="en-US" altLang="ko-KR" i="1" dirty="0" smtClean="0"/>
              <a:t>where</a:t>
            </a:r>
            <a:r>
              <a:rPr lang="en-US" altLang="ko-KR" dirty="0" smtClean="0"/>
              <a:t> clause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Update scan on the select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Delete or modify records</a:t>
            </a:r>
          </a:p>
        </p:txBody>
      </p:sp>
    </p:spTree>
    <p:extLst>
      <p:ext uri="{BB962C8B-B14F-4D97-AF65-F5344CB8AC3E}">
        <p14:creationId xmlns:p14="http://schemas.microsoft.com/office/powerpoint/2010/main" val="22332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Planning</a:t>
            </a:r>
          </a:p>
          <a:p>
            <a:pPr lvl="1"/>
            <a:r>
              <a:rPr lang="en-US" altLang="ko-KR" dirty="0" err="1" smtClean="0"/>
              <a:t>createQueryPlan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executeUpdate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Database Server</a:t>
            </a:r>
          </a:p>
          <a:p>
            <a:pPr lvl="1"/>
            <a:r>
              <a:rPr lang="en-US" altLang="ko-KR" dirty="0" smtClean="0"/>
              <a:t>Server Databases vs Embedded Databases</a:t>
            </a:r>
          </a:p>
          <a:p>
            <a:pPr lvl="1"/>
            <a:r>
              <a:rPr lang="en-US" altLang="ko-KR" dirty="0" smtClean="0"/>
              <a:t>Client-Server Communication</a:t>
            </a:r>
          </a:p>
          <a:p>
            <a:pPr lvl="1"/>
            <a:r>
              <a:rPr lang="en-US" altLang="ko-KR" dirty="0" smtClean="0"/>
              <a:t>Implementing the Remote Interfaces</a:t>
            </a:r>
          </a:p>
          <a:p>
            <a:pPr lvl="1"/>
            <a:r>
              <a:rPr lang="en-US" altLang="ko-KR" dirty="0" smtClean="0"/>
              <a:t>Implementing the JDBC Interfaces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431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6" y="1690688"/>
            <a:ext cx="10632964" cy="46003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planning class – delete, modify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38984" y="1690688"/>
            <a:ext cx="6129528" cy="37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07336" y="2066544"/>
            <a:ext cx="467868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48456" y="2432304"/>
            <a:ext cx="3794760" cy="37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17320" y="3442240"/>
            <a:ext cx="2231136" cy="315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56660" y="3442239"/>
            <a:ext cx="7435596" cy="69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42832" y="1690688"/>
            <a:ext cx="26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Construct plan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0338" y="2066544"/>
            <a:ext cx="26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Select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6370" y="2438828"/>
            <a:ext cx="26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7320" y="3830645"/>
            <a:ext cx="26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</a:rPr>
              <a:t>.(a) Delete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8250" y="4173125"/>
            <a:ext cx="26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</a:rPr>
              <a:t>.(b) Modify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6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planning step – 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Construct a plan for table 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Table scan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Insert a new record into the scan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Modify the value of each specified field of the record</a:t>
            </a:r>
          </a:p>
        </p:txBody>
      </p:sp>
    </p:spTree>
    <p:extLst>
      <p:ext uri="{BB962C8B-B14F-4D97-AF65-F5344CB8AC3E}">
        <p14:creationId xmlns:p14="http://schemas.microsoft.com/office/powerpoint/2010/main" val="42211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43" y="1690688"/>
            <a:ext cx="9108070" cy="35031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planning class – insert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65832" y="1662304"/>
            <a:ext cx="5836920" cy="38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39312" y="2076640"/>
            <a:ext cx="3456432" cy="30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1743" y="2314384"/>
            <a:ext cx="2281809" cy="373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1742" y="2667856"/>
            <a:ext cx="8938641" cy="1812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942832" y="1690688"/>
            <a:ext cx="26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Construct plan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4035" y="2113740"/>
            <a:ext cx="26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7095" y="2337982"/>
            <a:ext cx="26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. Insert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13587" y="4642436"/>
            <a:ext cx="26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 smtClean="0">
                <a:solidFill>
                  <a:srgbClr val="FF0000"/>
                </a:solidFill>
              </a:rPr>
              <a:t>. Modify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planning step – 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 not accessing any data records</a:t>
            </a:r>
          </a:p>
          <a:p>
            <a:pPr lvl="1"/>
            <a:r>
              <a:rPr lang="en-US" altLang="ko-KR" dirty="0" smtClean="0"/>
              <a:t>Don’t require a scan</a:t>
            </a:r>
          </a:p>
          <a:p>
            <a:r>
              <a:rPr lang="en-US" altLang="ko-KR" dirty="0" smtClean="0"/>
              <a:t>Simply call the metadata methods</a:t>
            </a:r>
          </a:p>
          <a:p>
            <a:pPr lvl="1"/>
            <a:r>
              <a:rPr lang="en-US" altLang="ko-KR" dirty="0" err="1" smtClean="0"/>
              <a:t>createTable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createView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createIndex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31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planning class – create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245096" cy="52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Planning</a:t>
            </a:r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createQueryPlan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executeUpdate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The Database Server</a:t>
            </a:r>
          </a:p>
          <a:p>
            <a:pPr lvl="1"/>
            <a:r>
              <a:rPr lang="en-US" altLang="ko-KR" dirty="0" smtClean="0"/>
              <a:t>Server Databases vs Embedded Databases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Client-Server Communication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Remote Interfaces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JDBC Interfaces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96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ko-KR" dirty="0"/>
              <a:t>Server </a:t>
            </a:r>
            <a:r>
              <a:rPr lang="da-DK" altLang="ko-KR" dirty="0" smtClean="0"/>
              <a:t>Databases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can access the database indirectly, via a server</a:t>
            </a:r>
          </a:p>
          <a:p>
            <a:pPr lvl="1"/>
            <a:r>
              <a:rPr lang="en-US" altLang="ko-KR" dirty="0" smtClean="0"/>
              <a:t>Calls a driver to establish a connection</a:t>
            </a:r>
          </a:p>
          <a:p>
            <a:pPr lvl="1"/>
            <a:r>
              <a:rPr lang="en-US" altLang="ko-KR" dirty="0" smtClean="0"/>
              <a:t>Accesses the database by sending SQL statements to the server</a:t>
            </a:r>
          </a:p>
          <a:p>
            <a:pPr lvl="1"/>
            <a:r>
              <a:rPr lang="en-US" altLang="ko-KR" dirty="0" smtClean="0"/>
              <a:t>Server executes each statement on the program’s behalf and returns the results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01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altLang="ko-KR" dirty="0" smtClean="0"/>
              <a:t>Embedded Databases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application program </a:t>
            </a:r>
            <a:r>
              <a:rPr lang="en-US" altLang="ko-KR" b="1" i="1" u="sng" dirty="0" smtClean="0"/>
              <a:t>embed</a:t>
            </a:r>
            <a:r>
              <a:rPr lang="en-US" altLang="ko-KR" dirty="0" smtClean="0"/>
              <a:t> the database system if it calls the system’s methods directly</a:t>
            </a:r>
          </a:p>
          <a:p>
            <a:r>
              <a:rPr lang="en-US" altLang="ko-KR" dirty="0" smtClean="0"/>
              <a:t>Can be customizable</a:t>
            </a:r>
          </a:p>
          <a:p>
            <a:r>
              <a:rPr lang="en-US" altLang="ko-KR" dirty="0" smtClean="0"/>
              <a:t>Cannot share its database with other programs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1" descr="fig_20_01a.jp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t="3977" r="728"/>
          <a:stretch/>
        </p:blipFill>
        <p:spPr bwMode="auto">
          <a:xfrm>
            <a:off x="4033736" y="3836843"/>
            <a:ext cx="4688733" cy="271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1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 of </a:t>
            </a:r>
            <a:r>
              <a:rPr lang="en-US" altLang="ko-KR" dirty="0" err="1" smtClean="0"/>
              <a:t>SimpleDB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11821" y="1923691"/>
            <a:ext cx="2147977" cy="1742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3" name="왼쪽/오른쪽 화살표 12"/>
          <p:cNvSpPr/>
          <p:nvPr/>
        </p:nvSpPr>
        <p:spPr>
          <a:xfrm>
            <a:off x="4070598" y="2596923"/>
            <a:ext cx="877538" cy="388187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948137" y="1923692"/>
            <a:ext cx="5340302" cy="4770407"/>
            <a:chOff x="4649637" y="1923691"/>
            <a:chExt cx="4114801" cy="4770407"/>
          </a:xfrm>
        </p:grpSpPr>
        <p:sp>
          <p:nvSpPr>
            <p:cNvPr id="7" name="직사각형 6"/>
            <p:cNvSpPr/>
            <p:nvPr/>
          </p:nvSpPr>
          <p:spPr>
            <a:xfrm>
              <a:off x="4649638" y="2390433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Remote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9637" y="3049247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Planner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638" y="6275438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58265" y="5645715"/>
              <a:ext cx="2605177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Buffer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65366" y="5645715"/>
              <a:ext cx="1190445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58265" y="5076374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Transaction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 flipH="1">
              <a:off x="5236233" y="2864885"/>
              <a:ext cx="1" cy="184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10" idx="0"/>
            </p:cNvCxnSpPr>
            <p:nvPr/>
          </p:nvCxnSpPr>
          <p:spPr>
            <a:xfrm flipH="1">
              <a:off x="5960854" y="5490442"/>
              <a:ext cx="690112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2" idx="2"/>
              <a:endCxn id="11" idx="0"/>
            </p:cNvCxnSpPr>
            <p:nvPr/>
          </p:nvCxnSpPr>
          <p:spPr>
            <a:xfrm>
              <a:off x="6711352" y="5490442"/>
              <a:ext cx="1449237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1" idx="1"/>
              <a:endCxn id="10" idx="3"/>
            </p:cNvCxnSpPr>
            <p:nvPr/>
          </p:nvCxnSpPr>
          <p:spPr>
            <a:xfrm flipH="1">
              <a:off x="7263442" y="5852749"/>
              <a:ext cx="301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2"/>
            </p:cNvCxnSpPr>
            <p:nvPr/>
          </p:nvCxnSpPr>
          <p:spPr>
            <a:xfrm>
              <a:off x="5960854" y="6059783"/>
              <a:ext cx="0" cy="215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4649638" y="1923691"/>
              <a:ext cx="4114800" cy="4770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58265" y="3696469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Parser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77299" y="3317132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Metadata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21083" y="3307371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Record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stCxn id="8" idx="2"/>
              <a:endCxn id="20" idx="0"/>
            </p:cNvCxnSpPr>
            <p:nvPr/>
          </p:nvCxnSpPr>
          <p:spPr>
            <a:xfrm>
              <a:off x="5236233" y="3523699"/>
              <a:ext cx="8628" cy="1727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653584" y="4331198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Query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>
              <a:stCxn id="20" idx="2"/>
              <a:endCxn id="28" idx="0"/>
            </p:cNvCxnSpPr>
            <p:nvPr/>
          </p:nvCxnSpPr>
          <p:spPr>
            <a:xfrm flipH="1">
              <a:off x="5240180" y="4170921"/>
              <a:ext cx="4681" cy="1602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5" idx="2"/>
            </p:cNvCxnSpPr>
            <p:nvPr/>
          </p:nvCxnSpPr>
          <p:spPr>
            <a:xfrm flipH="1">
              <a:off x="6702723" y="4114572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8160588" y="4130497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5236233" y="4825038"/>
              <a:ext cx="0" cy="231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3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 of </a:t>
            </a:r>
            <a:r>
              <a:rPr lang="en-US" altLang="ko-KR" dirty="0" err="1" smtClean="0"/>
              <a:t>SimpleDB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11821" y="1923691"/>
            <a:ext cx="2147977" cy="1742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3" name="왼쪽/오른쪽 화살표 12"/>
          <p:cNvSpPr/>
          <p:nvPr/>
        </p:nvSpPr>
        <p:spPr>
          <a:xfrm>
            <a:off x="4070598" y="2596923"/>
            <a:ext cx="877538" cy="388187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948137" y="1923692"/>
            <a:ext cx="5340302" cy="4770407"/>
            <a:chOff x="4649637" y="1923691"/>
            <a:chExt cx="4114801" cy="4770407"/>
          </a:xfrm>
        </p:grpSpPr>
        <p:sp>
          <p:nvSpPr>
            <p:cNvPr id="7" name="직사각형 6"/>
            <p:cNvSpPr/>
            <p:nvPr/>
          </p:nvSpPr>
          <p:spPr>
            <a:xfrm>
              <a:off x="4649638" y="2390433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Remote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9637" y="3049247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Planner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638" y="6275438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58265" y="5645715"/>
              <a:ext cx="2605177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Buffer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65366" y="5645715"/>
              <a:ext cx="1190445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58265" y="5076374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Transaction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 flipH="1">
              <a:off x="5236233" y="2864885"/>
              <a:ext cx="1" cy="184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10" idx="0"/>
            </p:cNvCxnSpPr>
            <p:nvPr/>
          </p:nvCxnSpPr>
          <p:spPr>
            <a:xfrm flipH="1">
              <a:off x="5960854" y="5490442"/>
              <a:ext cx="690112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2" idx="2"/>
              <a:endCxn id="11" idx="0"/>
            </p:cNvCxnSpPr>
            <p:nvPr/>
          </p:nvCxnSpPr>
          <p:spPr>
            <a:xfrm>
              <a:off x="6711352" y="5490442"/>
              <a:ext cx="1449237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1" idx="1"/>
              <a:endCxn id="10" idx="3"/>
            </p:cNvCxnSpPr>
            <p:nvPr/>
          </p:nvCxnSpPr>
          <p:spPr>
            <a:xfrm flipH="1">
              <a:off x="7263442" y="5852749"/>
              <a:ext cx="301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2"/>
            </p:cNvCxnSpPr>
            <p:nvPr/>
          </p:nvCxnSpPr>
          <p:spPr>
            <a:xfrm>
              <a:off x="5960854" y="6059783"/>
              <a:ext cx="0" cy="215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4649638" y="1923691"/>
              <a:ext cx="4114800" cy="4770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58265" y="3696469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Parser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77299" y="3317132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Metadata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21083" y="3307371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Record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stCxn id="8" idx="2"/>
              <a:endCxn id="20" idx="0"/>
            </p:cNvCxnSpPr>
            <p:nvPr/>
          </p:nvCxnSpPr>
          <p:spPr>
            <a:xfrm>
              <a:off x="5236233" y="3523699"/>
              <a:ext cx="8628" cy="1727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653584" y="4331198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Query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>
              <a:stCxn id="20" idx="2"/>
              <a:endCxn id="28" idx="0"/>
            </p:cNvCxnSpPr>
            <p:nvPr/>
          </p:nvCxnSpPr>
          <p:spPr>
            <a:xfrm flipH="1">
              <a:off x="5240180" y="4170921"/>
              <a:ext cx="4681" cy="1602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5" idx="2"/>
            </p:cNvCxnSpPr>
            <p:nvPr/>
          </p:nvCxnSpPr>
          <p:spPr>
            <a:xfrm flipH="1">
              <a:off x="6702723" y="4114572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8160588" y="4130497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5236233" y="4825038"/>
              <a:ext cx="0" cy="231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4753583" y="2198451"/>
            <a:ext cx="1896288" cy="786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Planning</a:t>
            </a:r>
          </a:p>
          <a:p>
            <a:pPr lvl="1"/>
            <a:r>
              <a:rPr lang="en-US" altLang="ko-KR" dirty="0" err="1" smtClean="0"/>
              <a:t>createQueryPlan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executeUpdate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Database Server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Server Databases vs Embedded Databases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Client-Server Communication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Remote Interfaces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JDBC Interfaces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30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Planning</a:t>
            </a:r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createQueryPlan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executeUpdate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The Database Server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Server Databases vs Embedded Databases</a:t>
            </a:r>
          </a:p>
          <a:p>
            <a:pPr lvl="1"/>
            <a:r>
              <a:rPr lang="en-US" altLang="ko-KR" dirty="0" smtClean="0"/>
              <a:t>Client-Server Communication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Remote Interfaces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JDBC Interfaces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79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Client-Server Communication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Remote Method Invocation(RMI)</a:t>
            </a:r>
          </a:p>
          <a:p>
            <a:pPr lvl="1"/>
            <a:r>
              <a:rPr lang="en-US" altLang="ko-KR" dirty="0" smtClean="0"/>
              <a:t>Performs the object-oriented equivalent of remote procedure calls (RPC)</a:t>
            </a:r>
          </a:p>
          <a:p>
            <a:pPr lvl="1"/>
            <a:r>
              <a:rPr lang="en-US" altLang="ko-KR" dirty="0" smtClean="0"/>
              <a:t>Supports for direct transfer of serialized Java classes</a:t>
            </a:r>
          </a:p>
          <a:p>
            <a:r>
              <a:rPr lang="en-US" altLang="ko-KR" dirty="0" smtClean="0"/>
              <a:t>In </a:t>
            </a:r>
            <a:r>
              <a:rPr lang="en-US" altLang="ko-KR" dirty="0"/>
              <a:t>order to use RMI, a system defines one or more interfaces that extend the Java interface </a:t>
            </a:r>
            <a:r>
              <a:rPr lang="en-US" altLang="ko-KR" b="1" i="1" u="sng" dirty="0" smtClean="0"/>
              <a:t>Remote (Remote Interface)</a:t>
            </a:r>
            <a:r>
              <a:rPr lang="en-US" altLang="ko-KR" dirty="0" smtClean="0"/>
              <a:t>. Each remote interface always has two implementing classes: A </a:t>
            </a:r>
            <a:r>
              <a:rPr lang="en-US" altLang="ko-KR" i="1" u="sng" dirty="0" smtClean="0"/>
              <a:t>stub</a:t>
            </a:r>
            <a:r>
              <a:rPr lang="en-US" altLang="ko-KR" dirty="0" smtClean="0"/>
              <a:t> and a </a:t>
            </a:r>
            <a:r>
              <a:rPr lang="en-US" altLang="ko-KR" u="sng" dirty="0" smtClean="0"/>
              <a:t>remote interface implementation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Stub </a:t>
            </a:r>
            <a:r>
              <a:rPr lang="en-US" altLang="ko-KR" dirty="0"/>
              <a:t>– whose objects live on the client</a:t>
            </a:r>
          </a:p>
          <a:p>
            <a:pPr lvl="1"/>
            <a:r>
              <a:rPr lang="en-US" altLang="ko-KR" dirty="0"/>
              <a:t>Remote interface implementation – whose objects live on the </a:t>
            </a:r>
            <a:r>
              <a:rPr lang="en-US" altLang="ko-KR" dirty="0" smtClean="0"/>
              <a:t>server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9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Method Invocation(RMI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RMI Process</a:t>
            </a:r>
          </a:p>
          <a:p>
            <a:pPr lvl="1"/>
            <a:r>
              <a:rPr lang="en-US" altLang="ko-KR" dirty="0" smtClean="0"/>
              <a:t>The client calls a method from a </a:t>
            </a:r>
            <a:r>
              <a:rPr lang="en-US" altLang="ko-KR" i="1" dirty="0" smtClean="0"/>
              <a:t>stub</a:t>
            </a:r>
            <a:r>
              <a:rPr lang="en-US" altLang="ko-KR" dirty="0" smtClean="0"/>
              <a:t> object</a:t>
            </a:r>
          </a:p>
          <a:p>
            <a:pPr lvl="1"/>
            <a:r>
              <a:rPr lang="en-US" altLang="ko-KR" dirty="0" smtClean="0"/>
              <a:t>The method call is sent across the network to the server</a:t>
            </a:r>
          </a:p>
          <a:p>
            <a:pPr lvl="1"/>
            <a:r>
              <a:rPr lang="en-US" altLang="ko-KR" dirty="0" smtClean="0"/>
              <a:t>The method call is executed </a:t>
            </a:r>
            <a:r>
              <a:rPr lang="en-US" altLang="ko-KR" dirty="0" smtClean="0"/>
              <a:t>there </a:t>
            </a:r>
            <a:r>
              <a:rPr lang="en-US" altLang="ko-KR" dirty="0" smtClean="0"/>
              <a:t>by </a:t>
            </a:r>
            <a:r>
              <a:rPr lang="en-US" altLang="ko-KR" i="1" dirty="0" smtClean="0"/>
              <a:t>remote implementation object</a:t>
            </a:r>
          </a:p>
          <a:p>
            <a:pPr lvl="1"/>
            <a:r>
              <a:rPr lang="en-US" altLang="ko-KR" dirty="0" smtClean="0"/>
              <a:t>The result is sent back to the </a:t>
            </a:r>
            <a:r>
              <a:rPr lang="en-US" altLang="ko-KR" i="1" dirty="0" smtClean="0"/>
              <a:t>stub</a:t>
            </a:r>
            <a:r>
              <a:rPr lang="en-US" altLang="ko-KR" dirty="0" smtClean="0"/>
              <a:t> object on the client.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interfaces of </a:t>
            </a:r>
            <a:r>
              <a:rPr lang="en-US" altLang="ko-KR" dirty="0" err="1"/>
              <a:t>SimpleDB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defines 5 remote interfaces</a:t>
            </a:r>
          </a:p>
          <a:p>
            <a:pPr lvl="1"/>
            <a:r>
              <a:rPr lang="en-US" altLang="ko-KR" dirty="0" err="1"/>
              <a:t>RemoteDriver</a:t>
            </a:r>
            <a:endParaRPr lang="en-US" altLang="ko-KR" dirty="0"/>
          </a:p>
          <a:p>
            <a:pPr lvl="1"/>
            <a:r>
              <a:rPr lang="en-US" altLang="ko-KR" dirty="0" err="1"/>
              <a:t>RemoteConnection</a:t>
            </a:r>
            <a:endParaRPr lang="en-US" altLang="ko-KR" dirty="0"/>
          </a:p>
          <a:p>
            <a:pPr lvl="1"/>
            <a:r>
              <a:rPr lang="en-US" altLang="ko-KR" dirty="0" err="1"/>
              <a:t>RemoteStatement</a:t>
            </a:r>
            <a:endParaRPr lang="en-US" altLang="ko-KR" dirty="0"/>
          </a:p>
          <a:p>
            <a:pPr lvl="1"/>
            <a:r>
              <a:rPr lang="en-US" altLang="ko-KR" dirty="0" err="1"/>
              <a:t>RemoteResultSet</a:t>
            </a:r>
            <a:endParaRPr lang="en-US" altLang="ko-KR" dirty="0"/>
          </a:p>
          <a:p>
            <a:pPr lvl="1"/>
            <a:r>
              <a:rPr lang="en-US" altLang="ko-KR" dirty="0" err="1" smtClean="0"/>
              <a:t>RemoteMetaData</a:t>
            </a:r>
            <a:endParaRPr lang="en-US" altLang="ko-KR" dirty="0" smtClean="0"/>
          </a:p>
          <a:p>
            <a:r>
              <a:rPr lang="en-US" altLang="ko-KR" dirty="0" smtClean="0"/>
              <a:t>These </a:t>
            </a:r>
            <a:r>
              <a:rPr lang="en-US" altLang="ko-KR" dirty="0"/>
              <a:t>remote interfaces mirror their corresponding JDBC </a:t>
            </a:r>
            <a:r>
              <a:rPr lang="en-US" altLang="ko-KR" dirty="0" smtClean="0"/>
              <a:t>interfaces, </a:t>
            </a:r>
            <a:r>
              <a:rPr lang="en-US" altLang="ko-KR" dirty="0"/>
              <a:t>with two differences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They only implement the basic JDBC </a:t>
            </a:r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 smtClean="0"/>
              <a:t>They </a:t>
            </a:r>
            <a:r>
              <a:rPr lang="en-US" altLang="ko-KR" dirty="0" smtClean="0"/>
              <a:t>throw a </a:t>
            </a:r>
            <a:r>
              <a:rPr lang="en-US" altLang="ko-KR" dirty="0" err="1" smtClean="0"/>
              <a:t>RemoteException</a:t>
            </a:r>
            <a:r>
              <a:rPr lang="en-US" altLang="ko-KR" dirty="0" smtClean="0"/>
              <a:t>(as required by RMI) instead of an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(as required by JDBC)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1" descr="fig_20_02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86" y="2288488"/>
            <a:ext cx="4386364" cy="171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2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interfaces of 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 - Methods</a:t>
            </a:r>
            <a:endParaRPr lang="ko-KR" altLang="en-US" dirty="0"/>
          </a:p>
        </p:txBody>
      </p:sp>
      <p:pic>
        <p:nvPicPr>
          <p:cNvPr id="4" name="Picture 1" descr="fig_20_03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78"/>
          <a:stretch/>
        </p:blipFill>
        <p:spPr bwMode="auto">
          <a:xfrm>
            <a:off x="1788361" y="2302285"/>
            <a:ext cx="4342894" cy="262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fig_20_03.jp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 bwMode="auto">
          <a:xfrm>
            <a:off x="6233901" y="3142033"/>
            <a:ext cx="4342894" cy="331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0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RMI Registry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</a:t>
            </a:r>
            <a:r>
              <a:rPr lang="en-US" altLang="ko-KR" dirty="0"/>
              <a:t>does a client get its first stub? RMI solves </a:t>
            </a:r>
            <a:r>
              <a:rPr lang="en-US" altLang="ko-KR" dirty="0" smtClean="0"/>
              <a:t>this problem by </a:t>
            </a:r>
            <a:r>
              <a:rPr lang="en-US" altLang="ko-KR" b="1" i="1" u="sng" dirty="0" smtClean="0"/>
              <a:t>RMI registry.</a:t>
            </a:r>
          </a:p>
          <a:p>
            <a:r>
              <a:rPr lang="en-US" altLang="ko-KR" dirty="0" smtClean="0"/>
              <a:t>Usage of RMI registry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server publishes </a:t>
            </a:r>
            <a:r>
              <a:rPr lang="en-US" altLang="ko-KR" dirty="0" smtClean="0"/>
              <a:t>stub </a:t>
            </a:r>
            <a:r>
              <a:rPr lang="en-US" altLang="ko-KR" dirty="0"/>
              <a:t>objects in the RMI registry</a:t>
            </a:r>
          </a:p>
          <a:p>
            <a:pPr lvl="1"/>
            <a:r>
              <a:rPr lang="en-US" altLang="ko-KR" dirty="0"/>
              <a:t>Clients retrieve stub objects from the RMI registry</a:t>
            </a:r>
          </a:p>
        </p:txBody>
      </p:sp>
    </p:spTree>
    <p:extLst>
      <p:ext uri="{BB962C8B-B14F-4D97-AF65-F5344CB8AC3E}">
        <p14:creationId xmlns:p14="http://schemas.microsoft.com/office/powerpoint/2010/main" val="1678801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 RMI Registry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Server publishes only one object, </a:t>
            </a:r>
            <a:r>
              <a:rPr lang="en-US" altLang="ko-KR" dirty="0" err="1" smtClean="0"/>
              <a:t>RemoteDriver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Creates a stub for the remote implementation object d</a:t>
            </a:r>
          </a:p>
          <a:p>
            <a:pPr lvl="1"/>
            <a:r>
              <a:rPr lang="en-US" altLang="ko-KR" dirty="0" smtClean="0"/>
              <a:t>Makes it available to clients under the name “</a:t>
            </a:r>
            <a:r>
              <a:rPr lang="en-US" altLang="ko-KR" dirty="0" err="1" smtClean="0"/>
              <a:t>simpledb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A client can request a stub </a:t>
            </a:r>
            <a:r>
              <a:rPr lang="en-US" altLang="ko-KR" dirty="0" smtClean="0"/>
              <a:t>from </a:t>
            </a:r>
            <a:r>
              <a:rPr lang="en-US" altLang="ko-KR" dirty="0" smtClean="0"/>
              <a:t>the registry by calling the method </a:t>
            </a:r>
            <a:r>
              <a:rPr lang="en-US" altLang="ko-KR" dirty="0" err="1" smtClean="0"/>
              <a:t>Naming.lookup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69" y="2362017"/>
            <a:ext cx="4909854" cy="837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99" y="5411989"/>
            <a:ext cx="6884766" cy="7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Planning</a:t>
            </a:r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createQueryPlan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executeUpdate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The Database Server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Server Databases vs Embedded Databases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Client-Server Communication</a:t>
            </a:r>
          </a:p>
          <a:p>
            <a:pPr lvl="1"/>
            <a:r>
              <a:rPr lang="en-US" altLang="ko-KR" dirty="0" smtClean="0"/>
              <a:t>Implementing the Remote Interfaces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JDBC Interfaces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43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37320" cy="33120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Remote </a:t>
            </a:r>
            <a:r>
              <a:rPr lang="en-US" altLang="ko-KR" dirty="0" smtClean="0"/>
              <a:t>Interfaces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RemoteDriverImpl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0568" y="1831479"/>
            <a:ext cx="3044952" cy="271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Remote </a:t>
            </a:r>
            <a:r>
              <a:rPr lang="en-US" altLang="ko-KR" dirty="0" smtClean="0"/>
              <a:t>Interfaces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RemoteConnectionImpl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" y="1825625"/>
            <a:ext cx="5487353" cy="38802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59" y="1825625"/>
            <a:ext cx="5157141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8992" y="5907024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Client-side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3941" y="6331974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Server-side</a:t>
            </a:r>
          </a:p>
        </p:txBody>
      </p:sp>
    </p:spTree>
    <p:extLst>
      <p:ext uri="{BB962C8B-B14F-4D97-AF65-F5344CB8AC3E}">
        <p14:creationId xmlns:p14="http://schemas.microsoft.com/office/powerpoint/2010/main" val="12069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planner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Planner</a:t>
            </a:r>
          </a:p>
          <a:p>
            <a:pPr lvl="1"/>
            <a:r>
              <a:rPr lang="en-US" altLang="ko-KR" dirty="0" err="1" smtClean="0"/>
              <a:t>createQueryPlan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 and return a plan for the input query string</a:t>
            </a:r>
          </a:p>
          <a:p>
            <a:pPr lvl="1"/>
            <a:r>
              <a:rPr lang="en-US" altLang="ko-KR" dirty="0" err="1" smtClean="0"/>
              <a:t>executeUpdate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Execute command string, and return the number of affected records</a:t>
            </a:r>
            <a:endParaRPr lang="ko-KR" altLang="en-US" dirty="0"/>
          </a:p>
        </p:txBody>
      </p:sp>
      <p:pic>
        <p:nvPicPr>
          <p:cNvPr id="6" name="Picture 1" descr="fig_19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94" y="4879975"/>
            <a:ext cx="74072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962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Remote </a:t>
            </a:r>
            <a:r>
              <a:rPr lang="en-US" altLang="ko-KR" dirty="0" smtClean="0"/>
              <a:t>Interfaces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RemoteStatementImpl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4" y="1690688"/>
            <a:ext cx="5219700" cy="503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825625"/>
            <a:ext cx="6858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Remote </a:t>
            </a:r>
            <a:r>
              <a:rPr lang="en-US" altLang="ko-KR" dirty="0" smtClean="0"/>
              <a:t>Interfaces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RemoteResultSetImpl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79227"/>
              </p:ext>
            </p:extLst>
          </p:nvPr>
        </p:nvGraphicFramePr>
        <p:xfrm>
          <a:off x="838200" y="1825625"/>
          <a:ext cx="6553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4" imgW="6553080" imgH="3657600" progId="Paint.Picture">
                  <p:embed/>
                </p:oleObj>
              </mc:Choice>
              <mc:Fallback>
                <p:oleObj name="Bitmap Image" r:id="rId4" imgW="6553080" imgH="3657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825625"/>
                        <a:ext cx="65532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691640" y="3654425"/>
            <a:ext cx="2231136" cy="315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Remote </a:t>
            </a:r>
            <a:r>
              <a:rPr lang="en-US" altLang="ko-KR" dirty="0" smtClean="0"/>
              <a:t>Interfaces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RemoteResultSetImpl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4484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Remote </a:t>
            </a:r>
            <a:r>
              <a:rPr lang="en-US" altLang="ko-KR" dirty="0" smtClean="0"/>
              <a:t>Interfaces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RemoteMetaDataImpl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9023"/>
            <a:ext cx="6753225" cy="1971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-1073" b="43213"/>
          <a:stretch/>
        </p:blipFill>
        <p:spPr>
          <a:xfrm>
            <a:off x="838200" y="4001294"/>
            <a:ext cx="5526024" cy="28018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97864" y="3217307"/>
            <a:ext cx="4507992" cy="367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69864" y="3217307"/>
            <a:ext cx="18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KeySet</a:t>
            </a:r>
            <a:r>
              <a:rPr lang="en-US" altLang="ko-KR" dirty="0" smtClean="0">
                <a:solidFill>
                  <a:srgbClr val="FF0000"/>
                </a:solidFill>
              </a:rPr>
              <a:t>-&gt;array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Remote </a:t>
            </a:r>
            <a:r>
              <a:rPr lang="en-US" altLang="ko-KR" dirty="0" smtClean="0"/>
              <a:t>Interfaces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RemoteMetaDataImpl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6404" b="-741"/>
          <a:stretch/>
        </p:blipFill>
        <p:spPr>
          <a:xfrm>
            <a:off x="838199" y="1813719"/>
            <a:ext cx="7625009" cy="30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Planning</a:t>
            </a:r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createQueryPlan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executeUpdate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The Database Server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Server Databases vs Embedded Databases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Client-Server Communication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Implementing the Remote Interfaces</a:t>
            </a:r>
          </a:p>
          <a:p>
            <a:pPr lvl="1"/>
            <a:r>
              <a:rPr lang="en-US" altLang="ko-KR" dirty="0" smtClean="0"/>
              <a:t>Implementing the JDBC Interfaces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0437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JDBC Interfaces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294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JDBC Interfaces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1" descr="fig_20_1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2426" r="6600" b="9340"/>
          <a:stretch/>
        </p:blipFill>
        <p:spPr bwMode="auto">
          <a:xfrm>
            <a:off x="838200" y="1825625"/>
            <a:ext cx="5010912" cy="490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3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the JDBC Interfaces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1" descr="fig_20_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" t="1669" r="3097" b="10094"/>
          <a:stretch/>
        </p:blipFill>
        <p:spPr bwMode="auto">
          <a:xfrm>
            <a:off x="838200" y="1690688"/>
            <a:ext cx="4919472" cy="490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4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Planner example - </a:t>
            </a:r>
            <a:r>
              <a:rPr lang="en-US" altLang="ko-KR" dirty="0" err="1" smtClean="0"/>
              <a:t>createQueryPlan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66952" cy="36968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93008" y="3539109"/>
            <a:ext cx="3931920" cy="246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22468"/>
            <a:ext cx="2276745" cy="4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3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Planner step - </a:t>
            </a:r>
            <a:r>
              <a:rPr lang="en-US" altLang="ko-KR" dirty="0" err="1" smtClean="0"/>
              <a:t>createQueryPlan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Parse SQL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Verify SQL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Create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Return the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08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748" y="2052376"/>
            <a:ext cx="4605249" cy="3529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8" y="2405660"/>
            <a:ext cx="8234546" cy="14279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853592" cy="3606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" y="3833616"/>
            <a:ext cx="387096" cy="3870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Planner </a:t>
            </a:r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createQueryPlan</a:t>
            </a:r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does not perform any explicit verification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95984" y="2668778"/>
            <a:ext cx="4748784" cy="53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49040" y="3261553"/>
            <a:ext cx="3035808" cy="249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36208" y="2663938"/>
            <a:ext cx="23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Parse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9626" y="3201758"/>
            <a:ext cx="23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. Create plan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7913" y="3709586"/>
            <a:ext cx="23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 Return plan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95984" y="3261554"/>
            <a:ext cx="2261616" cy="26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0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planning step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37242" cy="28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9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planning </a:t>
            </a:r>
            <a:r>
              <a:rPr lang="en-US" altLang="ko-KR" dirty="0" smtClean="0"/>
              <a:t>– example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046671" cy="33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54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1055</Words>
  <Application>Microsoft Office PowerPoint</Application>
  <PresentationFormat>와이드스크린</PresentationFormat>
  <Paragraphs>268</Paragraphs>
  <Slides>48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Office 테마</vt:lpstr>
      <vt:lpstr>Paintbrush Picture</vt:lpstr>
      <vt:lpstr>Special Topics  in Database</vt:lpstr>
      <vt:lpstr>Contents</vt:lpstr>
      <vt:lpstr>Contents</vt:lpstr>
      <vt:lpstr>SimpleDB planner</vt:lpstr>
      <vt:lpstr>Planner example - createQueryPlan</vt:lpstr>
      <vt:lpstr>Planner step - createQueryPlan</vt:lpstr>
      <vt:lpstr>Planner class - createQueryPlan</vt:lpstr>
      <vt:lpstr>Query planning step</vt:lpstr>
      <vt:lpstr>Query planning – example query</vt:lpstr>
      <vt:lpstr>Query planning – example query tree</vt:lpstr>
      <vt:lpstr>Query planning - BasicQueryPlanner</vt:lpstr>
      <vt:lpstr>Query planning - BasicQueryPlanner</vt:lpstr>
      <vt:lpstr>Query Planning - Advance</vt:lpstr>
      <vt:lpstr>Query Planning - Advance</vt:lpstr>
      <vt:lpstr>Contents</vt:lpstr>
      <vt:lpstr>Planner example - executeUpdate</vt:lpstr>
      <vt:lpstr>Planner step - executeUpdate</vt:lpstr>
      <vt:lpstr>Planner class - executeUpdate</vt:lpstr>
      <vt:lpstr>Update planning step – delete, modify</vt:lpstr>
      <vt:lpstr>Update planning class – delete, modify</vt:lpstr>
      <vt:lpstr>Update planning step – insert</vt:lpstr>
      <vt:lpstr>Update planning class – insert</vt:lpstr>
      <vt:lpstr>Update planning step – create</vt:lpstr>
      <vt:lpstr>Update planning class – create</vt:lpstr>
      <vt:lpstr>Contents</vt:lpstr>
      <vt:lpstr>Server Databases</vt:lpstr>
      <vt:lpstr>Embedded Databases</vt:lpstr>
      <vt:lpstr>Architecture of SimpleDB</vt:lpstr>
      <vt:lpstr>Architecture of SimpleDB</vt:lpstr>
      <vt:lpstr>Contents</vt:lpstr>
      <vt:lpstr>Client-Server Communication</vt:lpstr>
      <vt:lpstr>Remote Method Invocation(RMI)</vt:lpstr>
      <vt:lpstr>Remote interfaces of SimpleDB</vt:lpstr>
      <vt:lpstr>Remote interfaces of SimpleDB - Methods</vt:lpstr>
      <vt:lpstr>RMI Registry</vt:lpstr>
      <vt:lpstr>How to use RMI Registry</vt:lpstr>
      <vt:lpstr>Contents</vt:lpstr>
      <vt:lpstr>Implementing the Remote Interfaces - RemoteDriverImpl</vt:lpstr>
      <vt:lpstr>Implementing the Remote Interfaces - RemoteConnectionImpl</vt:lpstr>
      <vt:lpstr>Implementing the Remote Interfaces - RemoteStatementImpl</vt:lpstr>
      <vt:lpstr>Implementing the Remote Interfaces - RemoteResultSetImpl</vt:lpstr>
      <vt:lpstr>Implementing the Remote Interfaces - RemoteResultSetImpl</vt:lpstr>
      <vt:lpstr>Implementing the Remote Interfaces - RemoteMetaDataImpl</vt:lpstr>
      <vt:lpstr>Implementing the Remote Interfaces - RemoteMetaDataImpl</vt:lpstr>
      <vt:lpstr>Contents</vt:lpstr>
      <vt:lpstr>Implementing the JDBC Interfaces</vt:lpstr>
      <vt:lpstr>Implementing the JDBC Interfaces</vt:lpstr>
      <vt:lpstr>Implementing the JDBC Interfaces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Topics  in Database</dc:title>
  <dc:creator>Lee</dc:creator>
  <cp:lastModifiedBy>Lee</cp:lastModifiedBy>
  <cp:revision>94</cp:revision>
  <dcterms:created xsi:type="dcterms:W3CDTF">2015-04-23T13:32:26Z</dcterms:created>
  <dcterms:modified xsi:type="dcterms:W3CDTF">2015-04-28T02:25:57Z</dcterms:modified>
</cp:coreProperties>
</file>