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05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7" r:id="rId12"/>
    <p:sldId id="265" r:id="rId13"/>
    <p:sldId id="268" r:id="rId14"/>
    <p:sldId id="269" r:id="rId15"/>
    <p:sldId id="302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2" r:id="rId26"/>
    <p:sldId id="293" r:id="rId27"/>
    <p:sldId id="280" r:id="rId28"/>
    <p:sldId id="281" r:id="rId29"/>
    <p:sldId id="282" r:id="rId30"/>
    <p:sldId id="283" r:id="rId31"/>
    <p:sldId id="294" r:id="rId32"/>
    <p:sldId id="295" r:id="rId33"/>
    <p:sldId id="303" r:id="rId34"/>
    <p:sldId id="284" r:id="rId35"/>
    <p:sldId id="285" r:id="rId36"/>
    <p:sldId id="300" r:id="rId37"/>
    <p:sldId id="286" r:id="rId38"/>
    <p:sldId id="296" r:id="rId39"/>
    <p:sldId id="297" r:id="rId40"/>
    <p:sldId id="304" r:id="rId41"/>
    <p:sldId id="287" r:id="rId42"/>
    <p:sldId id="288" r:id="rId43"/>
    <p:sldId id="298" r:id="rId44"/>
    <p:sldId id="289" r:id="rId45"/>
    <p:sldId id="290" r:id="rId46"/>
    <p:sldId id="291" r:id="rId47"/>
    <p:sldId id="299" r:id="rId48"/>
    <p:sldId id="301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7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5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5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9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9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5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6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7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C36E-C038-4A9B-A949-29877BF8A356}" type="datetimeFigureOut">
              <a:rPr lang="ko-KR" altLang="en-US" smtClean="0"/>
              <a:t>2015-05-18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2C20-C608-4DD9-B409-FE31D5EFF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22. Materialization </a:t>
            </a:r>
            <a:r>
              <a:rPr lang="en-US" altLang="ko-KR" smtClean="0"/>
              <a:t>and Sorting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Ilhyun Suh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Product Operator (with materialization)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ko-KR"/>
              <a:t>σ</a:t>
            </a:r>
            <a:r>
              <a:rPr lang="en-US" altLang="ko-KR" baseline="-25000"/>
              <a:t>SId=StudentId </a:t>
            </a:r>
            <a:r>
              <a:rPr lang="en-US" altLang="ko-KR"/>
              <a:t>((</a:t>
            </a:r>
            <a:r>
              <a:rPr lang="el-GR" altLang="ko-KR"/>
              <a:t>σ</a:t>
            </a:r>
            <a:r>
              <a:rPr lang="en-US" altLang="ko-KR" baseline="-25000"/>
              <a:t>GradYear=2005</a:t>
            </a:r>
            <a:r>
              <a:rPr lang="en-US" altLang="ko-KR"/>
              <a:t>(STUDENT)) </a:t>
            </a:r>
          </a:p>
          <a:p>
            <a:pPr marL="0" indent="0">
              <a:buNone/>
            </a:pPr>
            <a:r>
              <a:rPr lang="en-US" altLang="ko-KR"/>
              <a:t>                                    X materialize(</a:t>
            </a:r>
            <a:r>
              <a:rPr lang="el-GR" altLang="ko-KR"/>
              <a:t>σ</a:t>
            </a:r>
            <a:r>
              <a:rPr lang="en-US" altLang="ko-KR" baseline="-25000"/>
              <a:t>Grade=‘A’</a:t>
            </a:r>
            <a:r>
              <a:rPr lang="en-US" altLang="ko-KR"/>
              <a:t>(ENROLL)))</a:t>
            </a:r>
          </a:p>
          <a:p>
            <a:pPr lvl="1"/>
            <a:r>
              <a:rPr lang="en-US" altLang="ko-KR" smtClean="0"/>
              <a:t>Plan</a:t>
            </a:r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18960"/>
              </p:ext>
            </p:extLst>
          </p:nvPr>
        </p:nvGraphicFramePr>
        <p:xfrm>
          <a:off x="5236752" y="2965882"/>
          <a:ext cx="3045099" cy="211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25"/>
                <a:gridCol w="832624"/>
                <a:gridCol w="880793"/>
                <a:gridCol w="870857"/>
              </a:tblGrid>
              <a:tr h="423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GradYear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MajorId</a:t>
                      </a:r>
                      <a:endParaRPr lang="ko-KR" altLang="en-US" sz="1200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Suh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2005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Guan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Shim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2005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Shim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31174"/>
              </p:ext>
            </p:extLst>
          </p:nvPr>
        </p:nvGraphicFramePr>
        <p:xfrm>
          <a:off x="8811621" y="2952819"/>
          <a:ext cx="3045099" cy="211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25"/>
                <a:gridCol w="890457"/>
                <a:gridCol w="931817"/>
                <a:gridCol w="762000"/>
              </a:tblGrid>
              <a:tr h="423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StudentId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SectionId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Grade</a:t>
                      </a:r>
                      <a:endParaRPr lang="ko-KR" altLang="en-US" sz="1200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39246" y="5194850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Table ‘STUDENT’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71943" y="5194850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Table ‘ENROLL’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93305"/>
              </p:ext>
            </p:extLst>
          </p:nvPr>
        </p:nvGraphicFramePr>
        <p:xfrm>
          <a:off x="9008409" y="5586402"/>
          <a:ext cx="3045099" cy="127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25"/>
                <a:gridCol w="890457"/>
                <a:gridCol w="931817"/>
                <a:gridCol w="762000"/>
              </a:tblGrid>
              <a:tr h="423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StudentId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SectionId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Grade</a:t>
                      </a:r>
                      <a:endParaRPr lang="ko-KR" altLang="en-US" sz="1200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63943" y="6415516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Temp Table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65" y="3293615"/>
            <a:ext cx="3705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3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Product Operator (with materialization)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ko-KR" smtClean="0"/>
              <a:t>σ</a:t>
            </a:r>
            <a:r>
              <a:rPr lang="en-US" altLang="ko-KR" baseline="-25000" smtClean="0"/>
              <a:t>SId=StudentId </a:t>
            </a:r>
            <a:r>
              <a:rPr lang="en-US" altLang="ko-KR" smtClean="0"/>
              <a:t>((</a:t>
            </a:r>
            <a:r>
              <a:rPr lang="el-GR" altLang="ko-KR" smtClean="0"/>
              <a:t>σ</a:t>
            </a:r>
            <a:r>
              <a:rPr lang="en-US" altLang="ko-KR" baseline="-25000" smtClean="0"/>
              <a:t>GradYear=2005</a:t>
            </a:r>
            <a:r>
              <a:rPr lang="en-US" altLang="ko-KR" smtClean="0"/>
              <a:t>(STUDENT)) </a:t>
            </a:r>
          </a:p>
          <a:p>
            <a:pPr marL="0" indent="0">
              <a:buNone/>
            </a:pPr>
            <a:r>
              <a:rPr lang="en-US" altLang="ko-KR" smtClean="0"/>
              <a:t>                                    X materialize(</a:t>
            </a:r>
            <a:r>
              <a:rPr lang="el-GR" altLang="ko-KR" smtClean="0"/>
              <a:t>σ</a:t>
            </a:r>
            <a:r>
              <a:rPr lang="en-US" altLang="ko-KR" baseline="-25000" smtClean="0"/>
              <a:t>Grade=‘A’</a:t>
            </a:r>
            <a:r>
              <a:rPr lang="en-US" altLang="ko-KR" smtClean="0"/>
              <a:t>(ENROLL)))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sz="2400" smtClean="0"/>
              <a:t>Plan</a:t>
            </a:r>
            <a:endParaRPr lang="en-US" altLang="ko-KR" smtClean="0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433134" y="3293615"/>
            <a:ext cx="6107837" cy="3187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Cost</a:t>
            </a:r>
          </a:p>
          <a:p>
            <a:pPr lvl="1"/>
            <a:r>
              <a:rPr lang="en-US" altLang="ko-KR" smtClean="0"/>
              <a:t>Assumptions</a:t>
            </a:r>
          </a:p>
          <a:p>
            <a:pPr lvl="2"/>
            <a:r>
              <a:rPr lang="en-US" altLang="ko-KR" smtClean="0"/>
              <a:t>4,500 STUDENT table blocks</a:t>
            </a:r>
          </a:p>
          <a:p>
            <a:pPr lvl="2"/>
            <a:r>
              <a:rPr lang="en-US" altLang="ko-KR" smtClean="0"/>
              <a:t>50,000 ENROLL table blocks</a:t>
            </a:r>
          </a:p>
          <a:p>
            <a:pPr lvl="2"/>
            <a:r>
              <a:rPr lang="en-US" altLang="ko-KR" smtClean="0"/>
              <a:t>900 students in the class of 2005</a:t>
            </a:r>
          </a:p>
          <a:p>
            <a:pPr lvl="2"/>
            <a:r>
              <a:rPr lang="en-US" altLang="ko-KR" smtClean="0"/>
              <a:t>1/14 has grade ‘A’ in ENROLL table</a:t>
            </a:r>
          </a:p>
          <a:p>
            <a:pPr lvl="1"/>
            <a:r>
              <a:rPr lang="en-US" altLang="ko-KR" smtClean="0"/>
              <a:t>53,572 block accesses to create temp table (temp table = 3,572 blocks)</a:t>
            </a:r>
          </a:p>
          <a:p>
            <a:pPr lvl="1"/>
            <a:r>
              <a:rPr lang="en-US" altLang="ko-KR" smtClean="0"/>
              <a:t>Then 53,572 + (900 X 3,572) +4,500 = </a:t>
            </a:r>
            <a:r>
              <a:rPr lang="en-US" altLang="ko-KR" b="1" smtClean="0"/>
              <a:t>3,272,872 </a:t>
            </a:r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65" y="3293615"/>
            <a:ext cx="3705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Product Operator (with materialization)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ko-KR" smtClean="0"/>
              <a:t>σ</a:t>
            </a:r>
            <a:r>
              <a:rPr lang="en-US" altLang="ko-KR" baseline="-25000" smtClean="0"/>
              <a:t>SId=StudentId </a:t>
            </a:r>
            <a:r>
              <a:rPr lang="en-US" altLang="ko-KR" smtClean="0"/>
              <a:t>(materialize(</a:t>
            </a:r>
            <a:r>
              <a:rPr lang="el-GR" altLang="ko-KR" smtClean="0"/>
              <a:t>σ</a:t>
            </a:r>
            <a:r>
              <a:rPr lang="en-US" altLang="ko-KR" baseline="-25000" smtClean="0"/>
              <a:t>GradYear=2005</a:t>
            </a:r>
            <a:r>
              <a:rPr lang="en-US" altLang="ko-KR" smtClean="0"/>
              <a:t>(STUDENT)) </a:t>
            </a:r>
          </a:p>
          <a:p>
            <a:pPr marL="0" indent="0">
              <a:buNone/>
            </a:pPr>
            <a:r>
              <a:rPr lang="en-US" altLang="ko-KR" smtClean="0"/>
              <a:t>                                    X materialize(</a:t>
            </a:r>
            <a:r>
              <a:rPr lang="el-GR" altLang="ko-KR" smtClean="0"/>
              <a:t>σ</a:t>
            </a:r>
            <a:r>
              <a:rPr lang="en-US" altLang="ko-KR" baseline="-25000" smtClean="0"/>
              <a:t>Grade=‘A’</a:t>
            </a:r>
            <a:r>
              <a:rPr lang="en-US" altLang="ko-KR" smtClean="0"/>
              <a:t>(ENROLL)))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smtClean="0"/>
              <a:t>Plan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53" y="3348657"/>
            <a:ext cx="3705225" cy="256222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368582" y="4316501"/>
            <a:ext cx="1171852" cy="6125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5" idx="6"/>
          </p:cNvCxnSpPr>
          <p:nvPr/>
        </p:nvCxnSpPr>
        <p:spPr>
          <a:xfrm flipH="1">
            <a:off x="2540434" y="4023538"/>
            <a:ext cx="1411550" cy="5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5044" y="3816628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Is this effective?</a:t>
            </a:r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128689" y="3293615"/>
            <a:ext cx="5412282" cy="318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No</a:t>
            </a:r>
          </a:p>
          <a:p>
            <a:pPr lvl="1"/>
            <a:r>
              <a:rPr lang="en-US" altLang="ko-KR" smtClean="0"/>
              <a:t>STUDENT table will be examined just once</a:t>
            </a:r>
          </a:p>
          <a:p>
            <a:pPr lvl="1"/>
            <a:r>
              <a:rPr lang="en-US" altLang="ko-KR" smtClean="0"/>
              <a:t>This materialization increases the cost contrarily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Cost of Materialization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The cost associated with the </a:t>
            </a:r>
            <a:r>
              <a:rPr lang="en-US" altLang="ko-KR" smtClean="0"/>
              <a:t>materialization </a:t>
            </a:r>
            <a:r>
              <a:rPr lang="en-US" altLang="ko-KR" smtClean="0"/>
              <a:t>node can be divided into two parts</a:t>
            </a:r>
          </a:p>
          <a:p>
            <a:pPr lvl="1"/>
            <a:r>
              <a:rPr lang="en-US" altLang="ko-KR" smtClean="0"/>
              <a:t>Assume B-block temp table is materialized</a:t>
            </a:r>
          </a:p>
          <a:p>
            <a:pPr lvl="2"/>
            <a:r>
              <a:rPr lang="en-US" altLang="ko-KR" smtClean="0"/>
              <a:t>Preprocessing = B + the cost of its input</a:t>
            </a:r>
          </a:p>
          <a:p>
            <a:pPr lvl="2"/>
            <a:r>
              <a:rPr lang="en-US" altLang="ko-KR" smtClean="0"/>
              <a:t>Scanning cost = B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663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Implementing the Materialize operator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3" y="1823467"/>
            <a:ext cx="7271143" cy="4353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85" y="2152651"/>
            <a:ext cx="6794015" cy="29039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496" y="3703320"/>
            <a:ext cx="4526280" cy="24736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81182" y="2152651"/>
            <a:ext cx="5172161" cy="12763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>
                <a:solidFill>
                  <a:schemeClr val="bg2"/>
                </a:solidFill>
              </a:rPr>
              <a:t>Materialization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Temporary Table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Product </a:t>
            </a:r>
            <a:r>
              <a:rPr lang="en-US" altLang="ko-KR" smtClean="0">
                <a:solidFill>
                  <a:schemeClr val="bg2"/>
                </a:solidFill>
              </a:rPr>
              <a:t>Operator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Cost</a:t>
            </a:r>
            <a:endParaRPr lang="en-US" altLang="ko-KR" smtClean="0">
              <a:solidFill>
                <a:schemeClr val="bg2"/>
              </a:solidFill>
            </a:endParaRPr>
          </a:p>
          <a:p>
            <a:r>
              <a:rPr lang="en-US" altLang="ko-KR" smtClean="0"/>
              <a:t>Sorting</a:t>
            </a:r>
          </a:p>
          <a:p>
            <a:pPr lvl="1"/>
            <a:r>
              <a:rPr lang="en-US" altLang="ko-KR" smtClean="0"/>
              <a:t>Algorithm &amp; Cost</a:t>
            </a:r>
          </a:p>
          <a:p>
            <a:pPr lvl="1"/>
            <a:r>
              <a:rPr lang="en-US" altLang="ko-KR" smtClean="0"/>
              <a:t>Implementation</a:t>
            </a:r>
          </a:p>
          <a:p>
            <a:r>
              <a:rPr lang="en-US" altLang="ko-KR" smtClean="0">
                <a:solidFill>
                  <a:schemeClr val="bg2"/>
                </a:solidFill>
              </a:rPr>
              <a:t>GROUP BY Operator</a:t>
            </a:r>
          </a:p>
          <a:p>
            <a:pPr lvl="1"/>
            <a:r>
              <a:rPr lang="en-US" altLang="ko-KR">
                <a:solidFill>
                  <a:schemeClr val="bg2"/>
                </a:solidFill>
              </a:rPr>
              <a:t>Algorithm &amp; Cost</a:t>
            </a:r>
          </a:p>
          <a:p>
            <a:pPr lvl="1"/>
            <a:r>
              <a:rPr lang="en-US" altLang="ko-KR">
                <a:solidFill>
                  <a:schemeClr val="bg2"/>
                </a:solidFill>
              </a:rPr>
              <a:t>Implementation</a:t>
            </a:r>
          </a:p>
          <a:p>
            <a:r>
              <a:rPr lang="en-US" altLang="ko-KR" smtClean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Algorithm </a:t>
            </a:r>
            <a:r>
              <a:rPr lang="en-US" altLang="ko-KR">
                <a:solidFill>
                  <a:schemeClr val="bg2"/>
                </a:solidFill>
              </a:rPr>
              <a:t>&amp; Cost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Implementation</a:t>
            </a: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Sorting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Sort is used for several purposes</a:t>
            </a:r>
          </a:p>
          <a:p>
            <a:pPr lvl="1"/>
            <a:r>
              <a:rPr lang="en-US" altLang="ko-KR" smtClean="0"/>
              <a:t>ORDER BY clause</a:t>
            </a:r>
          </a:p>
          <a:p>
            <a:pPr lvl="1"/>
            <a:r>
              <a:rPr lang="en-US" altLang="ko-KR" smtClean="0"/>
              <a:t>GROUP BY, JOIN clause</a:t>
            </a:r>
          </a:p>
          <a:p>
            <a:r>
              <a:rPr lang="en-US" altLang="ko-KR" smtClean="0"/>
              <a:t>Sorting be as efficient as possible is critical</a:t>
            </a:r>
          </a:p>
          <a:p>
            <a:pPr lvl="1"/>
            <a:r>
              <a:rPr lang="en-US" altLang="ko-KR" smtClean="0"/>
              <a:t>Use materialization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Sorting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altLang="ko-KR" smtClean="0"/>
              <a:t>τ</a:t>
            </a:r>
            <a:r>
              <a:rPr lang="en-US" altLang="ko-KR" baseline="-25000" smtClean="0"/>
              <a:t>SName</a:t>
            </a:r>
            <a:r>
              <a:rPr lang="en-US" altLang="ko-KR" smtClean="0"/>
              <a:t>(</a:t>
            </a:r>
            <a:r>
              <a:rPr lang="el-GR" altLang="ko-KR" smtClean="0"/>
              <a:t>σ</a:t>
            </a:r>
            <a:r>
              <a:rPr lang="en-US" altLang="ko-KR" baseline="-25000" smtClean="0"/>
              <a:t>MajorId=DId</a:t>
            </a:r>
            <a:r>
              <a:rPr lang="en-US" altLang="ko-KR" smtClean="0"/>
              <a:t>(STUDENT X DEPT)) </a:t>
            </a:r>
          </a:p>
          <a:p>
            <a:pPr lvl="1"/>
            <a:r>
              <a:rPr lang="en-US" altLang="ko-KR" smtClean="0"/>
              <a:t>Plan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r>
              <a:rPr lang="en-US" altLang="ko-KR" smtClean="0"/>
              <a:t>Without materialization, the next() method will position the scan at the record having the next largest Sname value</a:t>
            </a:r>
          </a:p>
          <a:p>
            <a:pPr lvl="1"/>
            <a:r>
              <a:rPr lang="en-US" altLang="ko-KR" smtClean="0"/>
              <a:t>Must scan all of the input records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44" y="2487698"/>
            <a:ext cx="2292951" cy="20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Sorting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materialize(</a:t>
            </a:r>
            <a:r>
              <a:rPr lang="el-GR" altLang="ko-KR" smtClean="0"/>
              <a:t>τ</a:t>
            </a:r>
            <a:r>
              <a:rPr lang="en-US" altLang="ko-KR" baseline="-25000" smtClean="0"/>
              <a:t>SName</a:t>
            </a:r>
            <a:r>
              <a:rPr lang="en-US" altLang="ko-KR" smtClean="0"/>
              <a:t>(</a:t>
            </a:r>
            <a:r>
              <a:rPr lang="el-GR" altLang="ko-KR" smtClean="0"/>
              <a:t>σ</a:t>
            </a:r>
            <a:r>
              <a:rPr lang="en-US" altLang="ko-KR" baseline="-25000" smtClean="0"/>
              <a:t>MajorId=DId</a:t>
            </a:r>
            <a:r>
              <a:rPr lang="en-US" altLang="ko-KR" smtClean="0"/>
              <a:t>(STUDENT X DEPT))) </a:t>
            </a:r>
          </a:p>
          <a:p>
            <a:pPr lvl="1"/>
            <a:r>
              <a:rPr lang="en-US" altLang="ko-KR" smtClean="0"/>
              <a:t>Plan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r>
              <a:rPr lang="en-US" altLang="ko-KR" smtClean="0"/>
              <a:t>With materialization, the open() method will sort the input records and save them to temp table</a:t>
            </a:r>
          </a:p>
          <a:p>
            <a:pPr lvl="1"/>
            <a:r>
              <a:rPr lang="en-US" altLang="ko-KR" smtClean="0"/>
              <a:t>Preprocess once, and scan sequentially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15" y="2350602"/>
            <a:ext cx="2000250" cy="23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Sort Algorithm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mtClean="0"/>
              <a:t>Internal sort</a:t>
            </a:r>
          </a:p>
          <a:p>
            <a:pPr lvl="1"/>
            <a:r>
              <a:rPr lang="en-US" altLang="ko-KR" smtClean="0"/>
              <a:t>Requires all the records to be in memory at the same time</a:t>
            </a:r>
          </a:p>
          <a:p>
            <a:pPr lvl="2"/>
            <a:r>
              <a:rPr lang="en-US" altLang="ko-KR" smtClean="0"/>
              <a:t>Insertion sort, quicksort…</a:t>
            </a:r>
          </a:p>
          <a:p>
            <a:r>
              <a:rPr lang="en-US" altLang="ko-KR" smtClean="0"/>
              <a:t>External sort</a:t>
            </a:r>
          </a:p>
          <a:p>
            <a:pPr lvl="1"/>
            <a:r>
              <a:rPr lang="en-US" altLang="ko-KR" smtClean="0"/>
              <a:t>Only chunks of data small enough to fit in main memory are in memory</a:t>
            </a:r>
          </a:p>
          <a:p>
            <a:pPr lvl="1"/>
            <a:r>
              <a:rPr lang="en-US" altLang="ko-KR" smtClean="0"/>
              <a:t>The remaining </a:t>
            </a:r>
            <a:r>
              <a:rPr lang="en-US" altLang="ko-KR" smtClean="0"/>
              <a:t>records can reside in the slower external memory(disk)</a:t>
            </a:r>
          </a:p>
          <a:p>
            <a:pPr lvl="2"/>
            <a:r>
              <a:rPr lang="en-US" altLang="ko-KR" smtClean="0"/>
              <a:t>External mergesort, distribution sort…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Materialization</a:t>
            </a:r>
          </a:p>
          <a:p>
            <a:pPr lvl="1"/>
            <a:r>
              <a:rPr lang="en-US" altLang="ko-KR" smtClean="0"/>
              <a:t>Temporary Table</a:t>
            </a:r>
          </a:p>
          <a:p>
            <a:pPr lvl="1"/>
            <a:r>
              <a:rPr lang="en-US" altLang="ko-KR" smtClean="0"/>
              <a:t>Product </a:t>
            </a:r>
            <a:r>
              <a:rPr lang="en-US" altLang="ko-KR" smtClean="0"/>
              <a:t>Operator</a:t>
            </a:r>
          </a:p>
          <a:p>
            <a:pPr lvl="1"/>
            <a:r>
              <a:rPr lang="en-US" altLang="ko-KR" smtClean="0"/>
              <a:t>Cost</a:t>
            </a:r>
            <a:endParaRPr lang="en-US" altLang="ko-KR" smtClean="0"/>
          </a:p>
          <a:p>
            <a:r>
              <a:rPr lang="en-US" altLang="ko-KR" smtClean="0"/>
              <a:t>Sorting</a:t>
            </a:r>
          </a:p>
          <a:p>
            <a:pPr lvl="1"/>
            <a:r>
              <a:rPr lang="en-US" altLang="ko-KR" smtClean="0"/>
              <a:t>Algorithm &amp; Cost</a:t>
            </a:r>
          </a:p>
          <a:p>
            <a:pPr lvl="1"/>
            <a:r>
              <a:rPr lang="en-US" altLang="ko-KR" smtClean="0"/>
              <a:t>Implementation</a:t>
            </a:r>
          </a:p>
          <a:p>
            <a:r>
              <a:rPr lang="en-US" altLang="ko-KR" smtClean="0"/>
              <a:t>GROUP BY Operator</a:t>
            </a:r>
          </a:p>
          <a:p>
            <a:pPr lvl="1"/>
            <a:r>
              <a:rPr lang="en-US" altLang="ko-KR"/>
              <a:t>Algorithm &amp; Cost</a:t>
            </a:r>
          </a:p>
          <a:p>
            <a:pPr lvl="1"/>
            <a:r>
              <a:rPr lang="en-US" altLang="ko-KR"/>
              <a:t>Implementation</a:t>
            </a:r>
          </a:p>
          <a:p>
            <a:r>
              <a:rPr lang="en-US" altLang="ko-KR" smtClean="0"/>
              <a:t>Join</a:t>
            </a:r>
          </a:p>
          <a:p>
            <a:pPr lvl="1"/>
            <a:r>
              <a:rPr lang="en-US" altLang="ko-KR" smtClean="0"/>
              <a:t>Algorithm </a:t>
            </a:r>
            <a:r>
              <a:rPr lang="en-US" altLang="ko-KR"/>
              <a:t>&amp; Cost</a:t>
            </a:r>
          </a:p>
          <a:p>
            <a:pPr lvl="1"/>
            <a:r>
              <a:rPr lang="en-US" altLang="ko-KR" smtClean="0"/>
              <a:t>Implementation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5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Mergesort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mtClean="0"/>
              <a:t>Mergesort is based on the concept of a run</a:t>
            </a:r>
          </a:p>
          <a:p>
            <a:pPr lvl="1"/>
            <a:r>
              <a:rPr lang="en-US" altLang="ko-KR" smtClean="0"/>
              <a:t>A run is a sorted portion of a table</a:t>
            </a:r>
          </a:p>
          <a:p>
            <a:r>
              <a:rPr lang="en-US" altLang="ko-KR" smtClean="0"/>
              <a:t>Sort students by their ID, SId values are in following order</a:t>
            </a:r>
          </a:p>
          <a:p>
            <a:pPr lvl="1"/>
            <a:r>
              <a:rPr lang="en-US" altLang="ko-KR" smtClean="0"/>
              <a:t>2  6  20  4  1  16  19  3  18</a:t>
            </a:r>
          </a:p>
          <a:p>
            <a:r>
              <a:rPr lang="en-US" altLang="ko-KR" smtClean="0"/>
              <a:t>Mergesort has two phases (Divide and Conquer)</a:t>
            </a:r>
          </a:p>
          <a:p>
            <a:pPr lvl="1"/>
            <a:r>
              <a:rPr lang="en-US" altLang="ko-KR" smtClean="0"/>
              <a:t>Split : Scans the input records, places each run into its own temp table</a:t>
            </a:r>
          </a:p>
          <a:p>
            <a:pPr lvl="1"/>
            <a:r>
              <a:rPr lang="en-US" altLang="ko-KR" smtClean="0"/>
              <a:t>Merge : Sequence of iterations</a:t>
            </a:r>
          </a:p>
          <a:p>
            <a:pPr lvl="2"/>
            <a:r>
              <a:rPr lang="en-US" altLang="ko-KR" smtClean="0"/>
              <a:t>Iteration : Divide the current set of runs into pairs; then merge each pair of runs into a single run</a:t>
            </a:r>
          </a:p>
          <a:p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32238" y="3105665"/>
            <a:ext cx="1252151" cy="444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4390" y="3105665"/>
            <a:ext cx="494270" cy="444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78661" y="3105665"/>
            <a:ext cx="1425144" cy="444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03805" y="3105665"/>
            <a:ext cx="1013254" cy="444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Mergesort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sz="2800" smtClean="0"/>
              <a:t>Example : 2  </a:t>
            </a:r>
            <a:r>
              <a:rPr lang="en-US" altLang="ko-KR" sz="2800"/>
              <a:t>6  20  4  1  16  19  3  </a:t>
            </a:r>
            <a:r>
              <a:rPr lang="en-US" altLang="ko-KR" sz="2800" smtClean="0"/>
              <a:t>18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smtClean="0"/>
              <a:t>Split phase</a:t>
            </a:r>
            <a:endParaRPr lang="en-US" altLang="ko-KR"/>
          </a:p>
          <a:p>
            <a:pPr lvl="2"/>
            <a:r>
              <a:rPr lang="en-US" altLang="ko-KR" smtClean="0"/>
              <a:t>Run 1 : 2  6  20</a:t>
            </a:r>
          </a:p>
          <a:p>
            <a:pPr lvl="2"/>
            <a:r>
              <a:rPr lang="en-US" altLang="ko-KR" smtClean="0"/>
              <a:t>Run 2 : 4</a:t>
            </a:r>
          </a:p>
          <a:p>
            <a:pPr lvl="2"/>
            <a:r>
              <a:rPr lang="en-US" altLang="ko-KR" smtClean="0"/>
              <a:t>Run 3 : 1  16  19</a:t>
            </a:r>
          </a:p>
          <a:p>
            <a:pPr lvl="2"/>
            <a:r>
              <a:rPr lang="en-US" altLang="ko-KR" smtClean="0"/>
              <a:t>Run 4 : 3  18</a:t>
            </a:r>
          </a:p>
          <a:p>
            <a:pPr lvl="1"/>
            <a:r>
              <a:rPr lang="en-US" altLang="ko-KR" smtClean="0"/>
              <a:t>Merge phase</a:t>
            </a:r>
          </a:p>
          <a:p>
            <a:pPr lvl="2"/>
            <a:r>
              <a:rPr lang="en-US" altLang="ko-KR" smtClean="0"/>
              <a:t>1</a:t>
            </a:r>
            <a:r>
              <a:rPr lang="en-US" altLang="ko-KR" baseline="30000" smtClean="0"/>
              <a:t>st</a:t>
            </a:r>
            <a:r>
              <a:rPr lang="en-US" altLang="ko-KR" smtClean="0"/>
              <a:t> Iteration</a:t>
            </a:r>
          </a:p>
          <a:p>
            <a:pPr lvl="3"/>
            <a:r>
              <a:rPr lang="en-US" altLang="ko-KR" smtClean="0"/>
              <a:t>Run 5 : 2  4  6  20</a:t>
            </a:r>
          </a:p>
          <a:p>
            <a:pPr lvl="3"/>
            <a:r>
              <a:rPr lang="en-US" altLang="ko-KR" smtClean="0"/>
              <a:t>Run 6 : 1  3  16  18  19</a:t>
            </a:r>
          </a:p>
          <a:p>
            <a:pPr lvl="2"/>
            <a:r>
              <a:rPr lang="en-US" altLang="ko-KR"/>
              <a:t>2</a:t>
            </a:r>
            <a:r>
              <a:rPr lang="en-US" altLang="ko-KR" baseline="30000"/>
              <a:t>nd</a:t>
            </a:r>
            <a:r>
              <a:rPr lang="en-US" altLang="ko-KR"/>
              <a:t> Iteration</a:t>
            </a:r>
          </a:p>
          <a:p>
            <a:pPr lvl="3"/>
            <a:r>
              <a:rPr lang="en-US" altLang="ko-KR"/>
              <a:t>Run 7 : 1  2  3  4  6  16  18  19  29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540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Mergesort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Suppose a table has 2</a:t>
            </a:r>
            <a:r>
              <a:rPr lang="en-US" altLang="ko-KR" baseline="3000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ko-KR" smtClean="0"/>
              <a:t> initial runs</a:t>
            </a:r>
          </a:p>
          <a:p>
            <a:pPr lvl="1"/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ko-KR" smtClean="0"/>
              <a:t> iterations to sort</a:t>
            </a:r>
          </a:p>
          <a:p>
            <a:r>
              <a:rPr lang="en-US" altLang="ko-KR" smtClean="0"/>
              <a:t>Generally, a table with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ko-KR" smtClean="0"/>
              <a:t> initial runs will be sorted after </a:t>
            </a:r>
            <a:r>
              <a:rPr lang="en-US" altLang="ko-KR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altLang="ko-KR" baseline="-2500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ko-KR" smtClean="0"/>
              <a:t> merge iterations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7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Improving Mergesort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Increasing the number of runs in a merge</a:t>
            </a:r>
          </a:p>
          <a:p>
            <a:pPr lvl="1"/>
            <a:r>
              <a:rPr lang="en-US" altLang="ko-KR" dirty="0" smtClean="0"/>
              <a:t>Why merge only 2 runs? Let make it k ( &gt; 2)!</a:t>
            </a:r>
          </a:p>
          <a:p>
            <a:pPr lvl="1"/>
            <a:r>
              <a:rPr lang="en-US" altLang="ko-KR" dirty="0" smtClean="0"/>
              <a:t>With initial R runs, needs </a:t>
            </a:r>
            <a:r>
              <a:rPr lang="en-US" altLang="ko-KR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altLang="ko-KR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ko-KR" dirty="0" smtClean="0"/>
              <a:t> (&lt; </a:t>
            </a:r>
            <a:r>
              <a:rPr lang="en-US" altLang="ko-K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altLang="ko-KR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ko-KR" dirty="0" smtClean="0"/>
              <a:t>) iterations</a:t>
            </a:r>
          </a:p>
          <a:p>
            <a:pPr lvl="1"/>
            <a:r>
              <a:rPr lang="en-US" altLang="ko-KR" dirty="0" smtClean="0"/>
              <a:t>How large k?</a:t>
            </a:r>
          </a:p>
          <a:p>
            <a:pPr lvl="2"/>
            <a:r>
              <a:rPr lang="en-US" altLang="ko-KR" dirty="0" smtClean="0"/>
              <a:t>First of all, depends on how many buffers are available</a:t>
            </a:r>
          </a:p>
          <a:p>
            <a:pPr lvl="2"/>
            <a:r>
              <a:rPr lang="en-US" altLang="ko-KR" dirty="0" smtClean="0"/>
              <a:t>To merge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ko-KR" dirty="0" smtClean="0"/>
              <a:t> runs,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ko-KR" dirty="0" smtClean="0"/>
              <a:t>+1 buffers are needed</a:t>
            </a:r>
          </a:p>
          <a:p>
            <a:pPr lvl="2"/>
            <a:r>
              <a:rPr lang="en-US" altLang="ko-KR" dirty="0" smtClean="0"/>
              <a:t>Best value for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ko-KR" dirty="0" smtClean="0"/>
              <a:t> will be covered later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4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Improving </a:t>
            </a:r>
            <a:r>
              <a:rPr lang="en-US" altLang="ko-KR" dirty="0" err="1"/>
              <a:t>Mergesort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Reducing the number of initial runs</a:t>
            </a:r>
          </a:p>
          <a:p>
            <a:pPr lvl="1"/>
            <a:r>
              <a:rPr lang="en-US" altLang="ko-KR" dirty="0" smtClean="0"/>
              <a:t>To reduce to initial runs, we need to increase the number of records per run</a:t>
            </a:r>
          </a:p>
          <a:p>
            <a:pPr marL="457200" lvl="1" indent="0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) create 1 block sized runs</a:t>
            </a:r>
          </a:p>
          <a:p>
            <a:pPr lvl="2"/>
            <a:r>
              <a:rPr lang="en-US" altLang="ko-KR" dirty="0" smtClean="0"/>
              <a:t>Read 1 block worth records and sort them using internal </a:t>
            </a:r>
            <a:r>
              <a:rPr lang="en-US" altLang="ko-KR" smtClean="0"/>
              <a:t>sorting </a:t>
            </a:r>
            <a:r>
              <a:rPr lang="en-US" altLang="ko-KR" smtClean="0"/>
              <a:t>algorithm</a:t>
            </a:r>
          </a:p>
          <a:p>
            <a:pPr lvl="2"/>
            <a:r>
              <a:rPr lang="en-US" altLang="ko-KR"/>
              <a:t>2  6  20  4  1  16  19  3  18</a:t>
            </a:r>
          </a:p>
          <a:p>
            <a:pPr lvl="3"/>
            <a:r>
              <a:rPr lang="en-US" altLang="ko-KR" smtClean="0"/>
              <a:t>Run 1 : 2 6 20</a:t>
            </a:r>
          </a:p>
          <a:p>
            <a:pPr lvl="3"/>
            <a:r>
              <a:rPr lang="en-US" altLang="ko-KR" smtClean="0"/>
              <a:t>Run 2 : 4 1 16</a:t>
            </a:r>
          </a:p>
          <a:p>
            <a:pPr lvl="3"/>
            <a:r>
              <a:rPr lang="en-US" altLang="ko-KR" smtClean="0"/>
              <a:t>Run 3 : 19 3 18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3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Improving Mergesort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2. Reducing the number of </a:t>
            </a:r>
            <a:r>
              <a:rPr lang="en-US" altLang="ko-KR"/>
              <a:t>initial </a:t>
            </a:r>
            <a:r>
              <a:rPr lang="en-US" altLang="ko-KR" smtClean="0"/>
              <a:t>run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b) create large </a:t>
            </a:r>
            <a:r>
              <a:rPr lang="en-US" altLang="ko-KR"/>
              <a:t>initial </a:t>
            </a:r>
            <a:r>
              <a:rPr lang="en-US" altLang="ko-KR" smtClean="0"/>
              <a:t>runs using staging area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Picture 1" descr="fig_22_07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26" y="3089189"/>
            <a:ext cx="5935810" cy="328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0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2450754" y="5768203"/>
            <a:ext cx="4724401" cy="5436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50755" y="4987303"/>
            <a:ext cx="4724401" cy="5436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30163" y="3797644"/>
            <a:ext cx="2644345" cy="543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Improving Mergesort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2. Reducing the number of initial run</a:t>
            </a:r>
          </a:p>
          <a:p>
            <a:pPr marL="457200" lvl="1" indent="0">
              <a:buNone/>
            </a:pPr>
            <a:r>
              <a:rPr lang="en-US" altLang="ko-KR"/>
              <a:t>b) create large initial runs using staging area</a:t>
            </a:r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81881" y="2973859"/>
            <a:ext cx="4942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6832" y="2973859"/>
            <a:ext cx="4942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1188" y="2973859"/>
            <a:ext cx="4942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20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46139" y="2973859"/>
            <a:ext cx="4942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4018" y="2973859"/>
            <a:ext cx="4942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98969" y="2973859"/>
            <a:ext cx="4942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16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73325" y="2973859"/>
            <a:ext cx="4942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19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68276" y="2973859"/>
            <a:ext cx="4942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63227" y="2973859"/>
            <a:ext cx="494270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18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3654" y="3816628"/>
            <a:ext cx="187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Staging Area</a:t>
            </a:r>
          </a:p>
          <a:p>
            <a:r>
              <a:rPr lang="en-US" altLang="ko-KR" smtClean="0"/>
              <a:t>(3 rpb)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654" y="5074485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Runs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3242 0.133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3242 0.1321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03255 0.1335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0.13357 L 0.02904 0.3064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0.13218 L -0.03281 0.1335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55 0.13357 L -0.03099 0.1321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-1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03268 0.133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0.13357 L -0.10833 0.3053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9479 0.1335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82 0.13357 L 0.08372 0.3041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99 0.13218 L -0.09622 0.1335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79 0.13357 L -0.15833 0.1321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16003 0.1335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5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03 0.13357 L -0.12253 0.3027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22357 0.1335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57 0.13357 L -0.13542 0.3041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23 0.13357 L 0.16732 0.3016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33 0.13218 L -0.22357 0.1335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35234 0.1321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91" y="666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35404 0.1335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57 0.13357 L -0.22552 0.4180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34 0.13218 L -0.36445 0.4180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04 0.13357 L -0.36628 0.4194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Improving </a:t>
            </a:r>
            <a:r>
              <a:rPr lang="en-US" altLang="ko-KR" dirty="0" err="1"/>
              <a:t>Mergesort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Do not write the final sorted table</a:t>
            </a:r>
            <a:endParaRPr lang="en-US" altLang="ko-KR" dirty="0"/>
          </a:p>
          <a:p>
            <a:pPr lvl="1"/>
            <a:r>
              <a:rPr lang="en-US" altLang="ko-KR" dirty="0" smtClean="0"/>
              <a:t>Stop the preprocessing before the final merge iteration</a:t>
            </a:r>
          </a:p>
          <a:p>
            <a:pPr lvl="1"/>
            <a:r>
              <a:rPr lang="en-US" altLang="ko-KR" dirty="0" smtClean="0"/>
              <a:t>Open a scan for k semi-final runs and next() method examine the current record of those scans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6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of </a:t>
            </a:r>
            <a:r>
              <a:rPr lang="en-US" altLang="ko-KR" dirty="0" err="1" smtClean="0"/>
              <a:t>Mergesort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cost associated with the sort can be divided into two parts</a:t>
            </a:r>
          </a:p>
          <a:p>
            <a:pPr lvl="1"/>
            <a:r>
              <a:rPr lang="en-US" altLang="ko-KR" dirty="0" smtClean="0"/>
              <a:t>Preprocessing cost</a:t>
            </a:r>
          </a:p>
          <a:p>
            <a:pPr lvl="1"/>
            <a:r>
              <a:rPr lang="en-US" altLang="ko-KR" dirty="0" smtClean="0"/>
              <a:t>Scanning cost</a:t>
            </a:r>
          </a:p>
          <a:p>
            <a:r>
              <a:rPr lang="en-US" altLang="ko-KR" dirty="0" smtClean="0"/>
              <a:t>Assumption</a:t>
            </a:r>
          </a:p>
          <a:p>
            <a:pPr lvl="1"/>
            <a:r>
              <a:rPr lang="en-US" altLang="ko-KR" dirty="0" smtClean="0"/>
              <a:t>Merge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ko-KR" dirty="0" smtClean="0"/>
              <a:t> runs at a time</a:t>
            </a:r>
          </a:p>
          <a:p>
            <a:pPr lvl="1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ko-KR" dirty="0" smtClean="0"/>
              <a:t> initial runs</a:t>
            </a:r>
          </a:p>
          <a:p>
            <a:pPr lvl="1"/>
            <a:r>
              <a:rPr lang="en-US" altLang="ko-KR" dirty="0" smtClean="0"/>
              <a:t>The materialized input records require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ko-KR" dirty="0" smtClean="0"/>
              <a:t> blocks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4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of </a:t>
            </a:r>
            <a:r>
              <a:rPr lang="en-US" altLang="ko-KR" dirty="0" err="1"/>
              <a:t>Mergesort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Preprocessing cost</a:t>
            </a:r>
          </a:p>
          <a:p>
            <a:pPr lvl="1"/>
            <a:r>
              <a:rPr lang="en-US" altLang="ko-KR" smtClean="0"/>
              <a:t>2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ko-KR" smtClean="0"/>
              <a:t> block accesses per iteration</a:t>
            </a:r>
          </a:p>
          <a:p>
            <a:pPr lvl="1"/>
            <a:r>
              <a:rPr lang="en-US" altLang="ko-KR" smtClean="0"/>
              <a:t>Does not write the last iteration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2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ko-KR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altLang="ko-KR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ko-K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B </a:t>
            </a:r>
            <a:r>
              <a:rPr lang="en-US" altLang="ko-KR" dirty="0"/>
              <a:t>+ the cost of its input</a:t>
            </a:r>
          </a:p>
          <a:p>
            <a:r>
              <a:rPr lang="en-US" altLang="ko-KR" dirty="0"/>
              <a:t>Scanning </a:t>
            </a:r>
            <a:r>
              <a:rPr lang="en-US" altLang="ko-KR"/>
              <a:t>cost </a:t>
            </a:r>
            <a:endParaRPr lang="en-US" altLang="ko-KR" smtClean="0"/>
          </a:p>
          <a:p>
            <a:pPr lvl="1"/>
            <a:r>
              <a:rPr lang="en-US" altLang="ko-KR" smtClean="0"/>
              <a:t>Scan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ko-KR" smtClean="0"/>
              <a:t> blocks from the last runs</a:t>
            </a:r>
          </a:p>
          <a:p>
            <a:pPr lvl="2"/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239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Materialization</a:t>
            </a:r>
          </a:p>
          <a:p>
            <a:pPr lvl="1"/>
            <a:r>
              <a:rPr lang="en-US" altLang="ko-KR" smtClean="0"/>
              <a:t>Temporary Table</a:t>
            </a:r>
          </a:p>
          <a:p>
            <a:pPr lvl="1"/>
            <a:r>
              <a:rPr lang="en-US" altLang="ko-KR" smtClean="0"/>
              <a:t>Product </a:t>
            </a:r>
            <a:r>
              <a:rPr lang="en-US" altLang="ko-KR" smtClean="0"/>
              <a:t>Operator</a:t>
            </a:r>
          </a:p>
          <a:p>
            <a:pPr lvl="1"/>
            <a:r>
              <a:rPr lang="en-US" altLang="ko-KR" smtClean="0"/>
              <a:t>Cost</a:t>
            </a:r>
            <a:endParaRPr lang="en-US" altLang="ko-KR" smtClean="0"/>
          </a:p>
          <a:p>
            <a:r>
              <a:rPr lang="en-US" altLang="ko-KR" smtClean="0">
                <a:solidFill>
                  <a:schemeClr val="bg2"/>
                </a:solidFill>
              </a:rPr>
              <a:t>Sorting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Algorithm &amp; Cost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Implementation</a:t>
            </a:r>
          </a:p>
          <a:p>
            <a:r>
              <a:rPr lang="en-US" altLang="ko-KR" smtClean="0">
                <a:solidFill>
                  <a:schemeClr val="bg2"/>
                </a:solidFill>
              </a:rPr>
              <a:t>GROUP BY Operator</a:t>
            </a:r>
          </a:p>
          <a:p>
            <a:pPr lvl="1"/>
            <a:r>
              <a:rPr lang="en-US" altLang="ko-KR">
                <a:solidFill>
                  <a:schemeClr val="bg2"/>
                </a:solidFill>
              </a:rPr>
              <a:t>Algorithm &amp; Cost</a:t>
            </a:r>
          </a:p>
          <a:p>
            <a:pPr lvl="1"/>
            <a:r>
              <a:rPr lang="en-US" altLang="ko-KR">
                <a:solidFill>
                  <a:schemeClr val="bg2"/>
                </a:solidFill>
              </a:rPr>
              <a:t>Implementation</a:t>
            </a:r>
          </a:p>
          <a:p>
            <a:r>
              <a:rPr lang="en-US" altLang="ko-KR" smtClean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Algorithm </a:t>
            </a:r>
            <a:r>
              <a:rPr lang="en-US" altLang="ko-KR">
                <a:solidFill>
                  <a:schemeClr val="bg2"/>
                </a:solidFill>
              </a:rPr>
              <a:t>&amp; Cost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Implementation</a:t>
            </a: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8" y="1457657"/>
            <a:ext cx="5855715" cy="50872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</a:t>
            </a:r>
            <a:r>
              <a:rPr lang="en-US" altLang="ko-KR" dirty="0" err="1" smtClean="0"/>
              <a:t>Mergesort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1394" y="1690688"/>
            <a:ext cx="5503163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080" y="2764473"/>
            <a:ext cx="4416552" cy="1396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17970" y="1690688"/>
            <a:ext cx="4281678" cy="268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17970" y="4449128"/>
            <a:ext cx="4281678" cy="1659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Implementing Mergesort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22" y="1598396"/>
            <a:ext cx="5855715" cy="49413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1810" y="1598396"/>
            <a:ext cx="4565142" cy="3677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Implementing Mergesort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6" y="1540676"/>
            <a:ext cx="4932249" cy="5317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32" y="1690688"/>
            <a:ext cx="5904350" cy="48538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7784" y="2334705"/>
            <a:ext cx="3822192" cy="12223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7784" y="3985196"/>
            <a:ext cx="3639312" cy="2835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90033" y="3843664"/>
            <a:ext cx="3639312" cy="2835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>
                <a:solidFill>
                  <a:schemeClr val="bg2"/>
                </a:solidFill>
              </a:rPr>
              <a:t>Materialization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Temporary Table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Product </a:t>
            </a:r>
            <a:r>
              <a:rPr lang="en-US" altLang="ko-KR" smtClean="0">
                <a:solidFill>
                  <a:schemeClr val="bg2"/>
                </a:solidFill>
              </a:rPr>
              <a:t>Operator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Cost</a:t>
            </a:r>
            <a:endParaRPr lang="en-US" altLang="ko-KR" smtClean="0">
              <a:solidFill>
                <a:schemeClr val="bg2"/>
              </a:solidFill>
            </a:endParaRPr>
          </a:p>
          <a:p>
            <a:r>
              <a:rPr lang="en-US" altLang="ko-KR" smtClean="0">
                <a:solidFill>
                  <a:schemeClr val="bg2"/>
                </a:solidFill>
              </a:rPr>
              <a:t>Sorting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Algorithm &amp; Cost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Implementation</a:t>
            </a:r>
          </a:p>
          <a:p>
            <a:r>
              <a:rPr lang="en-US" altLang="ko-KR" smtClean="0"/>
              <a:t>GROUP BY Operator</a:t>
            </a:r>
          </a:p>
          <a:p>
            <a:pPr lvl="1"/>
            <a:r>
              <a:rPr lang="en-US" altLang="ko-KR"/>
              <a:t>Algorithm &amp; Cost</a:t>
            </a:r>
          </a:p>
          <a:p>
            <a:pPr lvl="1"/>
            <a:r>
              <a:rPr lang="en-US" altLang="ko-KR"/>
              <a:t>Implementation</a:t>
            </a:r>
          </a:p>
          <a:p>
            <a:r>
              <a:rPr lang="en-US" altLang="ko-KR" smtClean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Algorithm </a:t>
            </a:r>
            <a:r>
              <a:rPr lang="en-US" altLang="ko-KR">
                <a:solidFill>
                  <a:schemeClr val="bg2"/>
                </a:solidFill>
              </a:rPr>
              <a:t>&amp; Cost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Implementation</a:t>
            </a: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Grouping and Aggregation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operator takes three arguments</a:t>
            </a:r>
          </a:p>
          <a:p>
            <a:pPr lvl="1"/>
            <a:r>
              <a:rPr lang="en-US" altLang="ko-KR" dirty="0" smtClean="0"/>
              <a:t>An input table</a:t>
            </a:r>
          </a:p>
          <a:p>
            <a:pPr lvl="1"/>
            <a:r>
              <a:rPr lang="en-US" altLang="ko-KR" dirty="0" smtClean="0"/>
              <a:t>A collection of grouping fields</a:t>
            </a:r>
          </a:p>
          <a:p>
            <a:pPr lvl="1"/>
            <a:r>
              <a:rPr lang="en-US" altLang="ko-KR" dirty="0" smtClean="0"/>
              <a:t>A collection of aggregation functions</a:t>
            </a:r>
          </a:p>
          <a:p>
            <a:r>
              <a:rPr lang="en-US" altLang="ko-KR" dirty="0" smtClean="0"/>
              <a:t>The main issue in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is how to determine the records in each group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8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Grouping and Aggregation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en-US" altLang="ko-KR" dirty="0" err="1" smtClean="0"/>
              <a:t>nonmaterialized</a:t>
            </a:r>
            <a:r>
              <a:rPr lang="en-US" altLang="ko-KR" dirty="0" smtClean="0"/>
              <a:t> implementation</a:t>
            </a:r>
          </a:p>
          <a:p>
            <a:pPr lvl="1"/>
            <a:r>
              <a:rPr lang="en-US" altLang="ko-KR" dirty="0" smtClean="0"/>
              <a:t>For each input record, examine all other input records to determine which ones belonged to the same group</a:t>
            </a:r>
          </a:p>
          <a:p>
            <a:r>
              <a:rPr lang="en-US" altLang="ko-KR" smtClean="0"/>
              <a:t>A m</a:t>
            </a:r>
            <a:r>
              <a:rPr lang="en-US" altLang="ko-KR" smtClean="0"/>
              <a:t>aterialized </a:t>
            </a:r>
            <a:r>
              <a:rPr lang="en-US" altLang="ko-KR" dirty="0" smtClean="0"/>
              <a:t>implementation</a:t>
            </a:r>
          </a:p>
          <a:p>
            <a:pPr lvl="1"/>
            <a:r>
              <a:rPr lang="en-US" altLang="ko-KR" dirty="0" smtClean="0"/>
              <a:t>Create a temporary table in which the records are sorted on the grouping fields</a:t>
            </a:r>
          </a:p>
          <a:p>
            <a:pPr lvl="1"/>
            <a:r>
              <a:rPr lang="en-US" altLang="ko-KR" dirty="0" smtClean="0"/>
              <a:t>In this case, the cost </a:t>
            </a:r>
            <a:r>
              <a:rPr lang="en-US" altLang="ko-KR"/>
              <a:t>of </a:t>
            </a:r>
            <a:r>
              <a:rPr lang="en-US" altLang="ko-KR" smtClean="0"/>
              <a:t>GROUP BY </a:t>
            </a:r>
            <a:r>
              <a:rPr lang="en-US" altLang="ko-KR" dirty="0" smtClean="0"/>
              <a:t>is identical to that of sort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4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Grouping and Aggregation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Algorithm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1" descr="fig_22_12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3" y="2978405"/>
            <a:ext cx="6106042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590" y="2975230"/>
            <a:ext cx="4381500" cy="2886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24870" y="3533723"/>
            <a:ext cx="2724002" cy="745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24870" y="4279392"/>
            <a:ext cx="2724002" cy="9326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24870" y="5214620"/>
            <a:ext cx="2724002" cy="491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</a:t>
            </a:r>
            <a:r>
              <a:rPr lang="en-US" altLang="ko-KR" dirty="0" err="1" smtClean="0"/>
              <a:t>Groupby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3" y="1825625"/>
            <a:ext cx="5904350" cy="40756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23" y="2096983"/>
            <a:ext cx="4990003" cy="31029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1574" y="4685867"/>
            <a:ext cx="3601826" cy="745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Implementing Groupby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" y="1342734"/>
            <a:ext cx="6663064" cy="551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81" y="3030316"/>
            <a:ext cx="6264253" cy="23247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2038" y="4420691"/>
            <a:ext cx="4029922" cy="2373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Implementing Groupby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77" y="1525747"/>
            <a:ext cx="5301270" cy="49510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37" y="2352605"/>
            <a:ext cx="5301270" cy="23539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81070" y="2980953"/>
            <a:ext cx="4845410" cy="420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33202" y="2352604"/>
            <a:ext cx="5271117" cy="2082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Value of Materialization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Every operator so far implemented</a:t>
            </a:r>
          </a:p>
          <a:p>
            <a:pPr lvl="1"/>
            <a:r>
              <a:rPr lang="en-US" altLang="ko-KR" smtClean="0"/>
              <a:t>Records are computed one at a time (not saved)</a:t>
            </a:r>
          </a:p>
          <a:p>
            <a:pPr lvl="1"/>
            <a:r>
              <a:rPr lang="en-US" altLang="ko-KR" smtClean="0"/>
              <a:t>To access a previously seen record, it must be recomputed</a:t>
            </a:r>
          </a:p>
          <a:p>
            <a:r>
              <a:rPr lang="en-US" altLang="ko-KR" smtClean="0"/>
              <a:t>This chapter considers implementation </a:t>
            </a:r>
            <a:r>
              <a:rPr lang="en-US" altLang="ko-KR" i="1" smtClean="0"/>
              <a:t>materializing </a:t>
            </a:r>
            <a:r>
              <a:rPr lang="en-US" altLang="ko-KR" smtClean="0"/>
              <a:t>their input</a:t>
            </a:r>
          </a:p>
          <a:p>
            <a:pPr lvl="1"/>
            <a:r>
              <a:rPr lang="en-US" altLang="ko-KR" smtClean="0">
                <a:solidFill>
                  <a:srgbClr val="0070C0"/>
                </a:solidFill>
              </a:rPr>
              <a:t>First compute their input records</a:t>
            </a:r>
            <a:r>
              <a:rPr lang="en-US" altLang="ko-KR" smtClean="0"/>
              <a:t>, and save them in temporary table(s)</a:t>
            </a:r>
          </a:p>
          <a:p>
            <a:pPr lvl="2"/>
            <a:r>
              <a:rPr lang="en-US" altLang="ko-KR" smtClean="0">
                <a:solidFill>
                  <a:srgbClr val="0070C0"/>
                </a:solidFill>
              </a:rPr>
              <a:t>Preprocess 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>
                <a:solidFill>
                  <a:schemeClr val="bg2"/>
                </a:solidFill>
              </a:rPr>
              <a:t>Materialization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Temporary Table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Product </a:t>
            </a:r>
            <a:r>
              <a:rPr lang="en-US" altLang="ko-KR" smtClean="0">
                <a:solidFill>
                  <a:schemeClr val="bg2"/>
                </a:solidFill>
              </a:rPr>
              <a:t>Operator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Cost</a:t>
            </a:r>
            <a:endParaRPr lang="en-US" altLang="ko-KR" smtClean="0">
              <a:solidFill>
                <a:schemeClr val="bg2"/>
              </a:solidFill>
            </a:endParaRPr>
          </a:p>
          <a:p>
            <a:r>
              <a:rPr lang="en-US" altLang="ko-KR" smtClean="0">
                <a:solidFill>
                  <a:schemeClr val="bg2"/>
                </a:solidFill>
              </a:rPr>
              <a:t>Sorting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Algorithm &amp; Cost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Implementation</a:t>
            </a:r>
          </a:p>
          <a:p>
            <a:r>
              <a:rPr lang="en-US" altLang="ko-KR" smtClean="0">
                <a:solidFill>
                  <a:schemeClr val="bg2"/>
                </a:solidFill>
              </a:rPr>
              <a:t>GROUP BY Operator</a:t>
            </a:r>
          </a:p>
          <a:p>
            <a:pPr lvl="1"/>
            <a:r>
              <a:rPr lang="en-US" altLang="ko-KR">
                <a:solidFill>
                  <a:schemeClr val="bg2"/>
                </a:solidFill>
              </a:rPr>
              <a:t>Algorithm &amp; Cost</a:t>
            </a:r>
          </a:p>
          <a:p>
            <a:pPr lvl="1"/>
            <a:r>
              <a:rPr lang="en-US" altLang="ko-KR">
                <a:solidFill>
                  <a:schemeClr val="bg2"/>
                </a:solidFill>
              </a:rPr>
              <a:t>Implementation</a:t>
            </a:r>
          </a:p>
          <a:p>
            <a:r>
              <a:rPr lang="en-US" altLang="ko-KR" smtClean="0"/>
              <a:t>Join</a:t>
            </a:r>
          </a:p>
          <a:p>
            <a:pPr lvl="1"/>
            <a:r>
              <a:rPr lang="en-US" altLang="ko-KR" smtClean="0"/>
              <a:t>Algorithm </a:t>
            </a:r>
            <a:r>
              <a:rPr lang="en-US" altLang="ko-KR"/>
              <a:t>&amp; Cost</a:t>
            </a:r>
          </a:p>
          <a:p>
            <a:pPr lvl="1"/>
            <a:r>
              <a:rPr lang="en-US" altLang="ko-KR" smtClean="0"/>
              <a:t>Implementation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73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Joins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query planner of Chapter 19 computes a join as a selection of a product</a:t>
            </a:r>
          </a:p>
          <a:p>
            <a:pPr lvl="1"/>
            <a:r>
              <a:rPr lang="en-US" altLang="ko-KR" dirty="0" smtClean="0"/>
              <a:t>Computes product first</a:t>
            </a:r>
          </a:p>
          <a:p>
            <a:pPr lvl="1"/>
            <a:r>
              <a:rPr lang="en-US" altLang="ko-KR" dirty="0" smtClean="0"/>
              <a:t>Perform selection using the join predicate</a:t>
            </a:r>
          </a:p>
          <a:p>
            <a:r>
              <a:rPr lang="en-US" altLang="ko-KR" dirty="0" smtClean="0"/>
              <a:t>We examine an efficient materialized implementation for equijoin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7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Merge</a:t>
            </a:r>
            <a:r>
              <a:rPr lang="en-US" altLang="ko-KR" smtClean="0"/>
              <a:t>join</a:t>
            </a:r>
            <a:r>
              <a:rPr lang="en-US" altLang="ko-KR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j</a:t>
            </a:r>
            <a:r>
              <a:rPr lang="en-US" altLang="ko-KR" dirty="0" smtClean="0"/>
              <a:t>oin operator </a:t>
            </a:r>
            <a:r>
              <a:rPr lang="en-US" altLang="ko-KR" dirty="0"/>
              <a:t>takes three arguments</a:t>
            </a:r>
          </a:p>
          <a:p>
            <a:pPr lvl="1"/>
            <a:r>
              <a:rPr lang="en-US" altLang="ko-KR" dirty="0" smtClean="0"/>
              <a:t>Two input tables</a:t>
            </a:r>
            <a:endParaRPr lang="en-US" altLang="ko-KR" dirty="0"/>
          </a:p>
          <a:p>
            <a:pPr lvl="1"/>
            <a:r>
              <a:rPr lang="en-US" altLang="ko-KR" dirty="0" smtClean="0"/>
              <a:t>An arbitrary join predicate</a:t>
            </a:r>
          </a:p>
          <a:p>
            <a:r>
              <a:rPr lang="en-US" altLang="ko-KR" smtClean="0"/>
              <a:t>Algorithm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1" descr="fig_22_18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96" y="3456432"/>
            <a:ext cx="740727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4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Merge</a:t>
            </a:r>
            <a:r>
              <a:rPr lang="en-US" altLang="ko-KR" smtClean="0"/>
              <a:t>join</a:t>
            </a:r>
            <a:r>
              <a:rPr lang="en-US" altLang="ko-KR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Example – join(DEPT, STUDENT, Did=MajorId)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1" descr="fig_22_19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72" y="2706497"/>
            <a:ext cx="7407275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3222233" y="3494730"/>
            <a:ext cx="548640" cy="152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253289" y="3494730"/>
            <a:ext cx="548640" cy="152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00078 0.031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3102 L 0.00013 0.0648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6482 L 0.00078 0.1020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00026 0.0310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3102 L 0.00052 0.0687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0209 L 0.00078 0.1395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3959 L 0.00078 0.171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713 L 0.00156 0.2074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20741 L 0.00234 0.2421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75 L -0.00091 0.1060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24213 L 0.00234 0.2780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</a:t>
            </a:r>
            <a:r>
              <a:rPr lang="en-US" altLang="ko-KR" dirty="0" smtClean="0"/>
              <a:t>Joins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Duplicate </a:t>
            </a:r>
            <a:r>
              <a:rPr lang="en-US" altLang="ko-KR" smtClean="0"/>
              <a:t>left </a:t>
            </a:r>
            <a:r>
              <a:rPr lang="en-US" altLang="ko-KR" smtClean="0"/>
              <a:t>values?</a:t>
            </a:r>
          </a:p>
          <a:p>
            <a:pPr lvl="1"/>
            <a:r>
              <a:rPr lang="en-US" altLang="ko-KR" smtClean="0"/>
              <a:t>We need to move back the right-side record</a:t>
            </a:r>
          </a:p>
          <a:p>
            <a:pPr lvl="1"/>
            <a:r>
              <a:rPr lang="en-US" altLang="ko-KR" smtClean="0"/>
              <a:t>Fortunately, duplicate left-side values rarely occurs</a:t>
            </a:r>
          </a:p>
          <a:p>
            <a:pPr lvl="2"/>
            <a:r>
              <a:rPr lang="en-US" altLang="ko-KR" smtClean="0"/>
              <a:t>Most joins tend to be relationship joins</a:t>
            </a:r>
          </a:p>
          <a:p>
            <a:pPr lvl="3"/>
            <a:r>
              <a:rPr lang="en-US" altLang="ko-KR" smtClean="0"/>
              <a:t>Key-foreign key relationship</a:t>
            </a:r>
          </a:p>
          <a:p>
            <a:pPr lvl="2"/>
            <a:r>
              <a:rPr lang="en-US" altLang="ko-KR" smtClean="0"/>
              <a:t>Query planner can use this information and ensure that there are no duplicate left-side value ( in the case of relationship join)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6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of </a:t>
            </a:r>
            <a:r>
              <a:rPr lang="en-US" altLang="ko-KR" dirty="0" err="1" smtClean="0"/>
              <a:t>Mergejoin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Assumptions</a:t>
            </a:r>
          </a:p>
          <a:p>
            <a:pPr lvl="1"/>
            <a:r>
              <a:rPr lang="en-US" altLang="ko-KR" dirty="0" smtClean="0"/>
              <a:t>4500 blocks for STUDENT table</a:t>
            </a:r>
          </a:p>
          <a:p>
            <a:pPr lvl="1"/>
            <a:r>
              <a:rPr lang="en-US" altLang="ko-KR" dirty="0" smtClean="0"/>
              <a:t>2 blocks for DEPT table</a:t>
            </a:r>
          </a:p>
          <a:p>
            <a:r>
              <a:rPr lang="en-US" altLang="ko-KR" smtClean="0"/>
              <a:t>Cost</a:t>
            </a:r>
          </a:p>
          <a:p>
            <a:pPr lvl="1"/>
            <a:r>
              <a:rPr lang="en-US" altLang="ko-KR" smtClean="0"/>
              <a:t>Preprocessing </a:t>
            </a:r>
            <a:r>
              <a:rPr lang="en-US" altLang="ko-KR" dirty="0" smtClean="0"/>
              <a:t>cost</a:t>
            </a:r>
          </a:p>
          <a:p>
            <a:pPr lvl="2"/>
            <a:r>
              <a:rPr lang="en-US" altLang="ko-KR" dirty="0" smtClean="0"/>
              <a:t>9000 * log2(4500) – 4500 + 4500</a:t>
            </a:r>
          </a:p>
          <a:p>
            <a:pPr lvl="2"/>
            <a:r>
              <a:rPr lang="en-US" altLang="ko-KR" dirty="0" smtClean="0"/>
              <a:t>4 * log2(2) -2 + 2</a:t>
            </a:r>
          </a:p>
          <a:p>
            <a:pPr lvl="2"/>
            <a:r>
              <a:rPr lang="en-US" altLang="ko-KR" dirty="0" smtClean="0"/>
              <a:t>117,004 block accesses</a:t>
            </a:r>
          </a:p>
          <a:p>
            <a:pPr lvl="1"/>
            <a:r>
              <a:rPr lang="en-US" altLang="ko-KR" dirty="0" smtClean="0"/>
              <a:t>Scanning cost</a:t>
            </a:r>
          </a:p>
          <a:p>
            <a:pPr lvl="2"/>
            <a:r>
              <a:rPr lang="en-US" altLang="ko-KR" dirty="0" smtClean="0"/>
              <a:t>4500 + 2</a:t>
            </a:r>
          </a:p>
          <a:p>
            <a:pPr lvl="1"/>
            <a:r>
              <a:rPr lang="en-US" altLang="ko-KR" smtClean="0"/>
              <a:t>Total </a:t>
            </a:r>
          </a:p>
          <a:p>
            <a:pPr lvl="2"/>
            <a:r>
              <a:rPr lang="en-US" altLang="ko-KR" smtClean="0"/>
              <a:t>121,506 ( &lt; 184,500 in Chapter 17 version)</a:t>
            </a:r>
            <a:endParaRPr lang="ko-KR" altLang="en-US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848" y="2660903"/>
            <a:ext cx="3806952" cy="28094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31608" y="2660903"/>
            <a:ext cx="3733800" cy="27249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</a:t>
            </a:r>
            <a:r>
              <a:rPr lang="en-US" altLang="ko-KR" dirty="0" err="1" smtClean="0"/>
              <a:t>Mergejoin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" y="1825625"/>
            <a:ext cx="6264253" cy="41826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53" y="3048038"/>
            <a:ext cx="4581464" cy="19065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8200" y="4645821"/>
            <a:ext cx="4090416" cy="877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200" y="5522977"/>
            <a:ext cx="5644896" cy="485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02453" y="2965742"/>
            <a:ext cx="4953000" cy="902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Implementing Mergejoin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77" y="1418199"/>
            <a:ext cx="6168983" cy="5357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1922"/>
            <a:ext cx="5631991" cy="29959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58285" y="1515220"/>
            <a:ext cx="4784747" cy="35048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023104" cy="4351338"/>
          </a:xfrm>
        </p:spPr>
        <p:txBody>
          <a:bodyPr>
            <a:normAutofit/>
          </a:bodyPr>
          <a:lstStyle/>
          <a:p>
            <a:r>
              <a:rPr lang="en-US" altLang="ko-KR" smtClean="0"/>
              <a:t>Materialization </a:t>
            </a:r>
          </a:p>
          <a:p>
            <a:pPr lvl="1"/>
            <a:r>
              <a:rPr lang="en-US" altLang="ko-KR" smtClean="0"/>
              <a:t>Effectiveness</a:t>
            </a:r>
          </a:p>
          <a:p>
            <a:pPr lvl="1"/>
            <a:r>
              <a:rPr lang="en-US" altLang="ko-KR" smtClean="0"/>
              <a:t>Cost of materialization</a:t>
            </a:r>
          </a:p>
          <a:p>
            <a:pPr lvl="1"/>
            <a:r>
              <a:rPr lang="en-US" altLang="ko-KR" smtClean="0"/>
              <a:t>PRODUCT using materialization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smtClean="0"/>
              <a:t>Sorting - </a:t>
            </a:r>
            <a:r>
              <a:rPr lang="en-US" altLang="ko-KR"/>
              <a:t>Mergesort</a:t>
            </a:r>
          </a:p>
          <a:p>
            <a:pPr lvl="1"/>
            <a:r>
              <a:rPr lang="en-US" altLang="ko-KR" smtClean="0"/>
              <a:t>Algorithm &amp; Cost</a:t>
            </a:r>
          </a:p>
          <a:p>
            <a:pPr lvl="1"/>
            <a:r>
              <a:rPr lang="en-US" altLang="ko-KR" smtClean="0"/>
              <a:t>Improvements</a:t>
            </a:r>
          </a:p>
          <a:p>
            <a:pPr lvl="1"/>
            <a:r>
              <a:rPr lang="en-US" altLang="ko-KR" smtClean="0"/>
              <a:t>Implmentation</a:t>
            </a:r>
          </a:p>
          <a:p>
            <a:pPr lvl="1"/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61304" y="1825625"/>
            <a:ext cx="5023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GROUP BY</a:t>
            </a:r>
          </a:p>
          <a:p>
            <a:pPr lvl="1"/>
            <a:r>
              <a:rPr lang="en-US" altLang="ko-KR"/>
              <a:t>Utilize materialized sorted table</a:t>
            </a:r>
          </a:p>
          <a:p>
            <a:pPr lvl="1"/>
            <a:r>
              <a:rPr lang="en-US" altLang="ko-KR"/>
              <a:t>Cost of </a:t>
            </a:r>
            <a:r>
              <a:rPr lang="en-US" altLang="ko-KR"/>
              <a:t>GROUP </a:t>
            </a:r>
            <a:r>
              <a:rPr lang="en-US" altLang="ko-KR" smtClean="0"/>
              <a:t>BY</a:t>
            </a:r>
          </a:p>
          <a:p>
            <a:pPr lvl="1"/>
            <a:r>
              <a:rPr lang="en-US" altLang="ko-KR" smtClean="0"/>
              <a:t>Implementation</a:t>
            </a:r>
            <a:endParaRPr lang="en-US" altLang="ko-KR"/>
          </a:p>
          <a:p>
            <a:r>
              <a:rPr lang="en-US" altLang="ko-KR" smtClean="0"/>
              <a:t>Join - Mergejoin</a:t>
            </a:r>
            <a:endParaRPr lang="en-US" altLang="ko-KR"/>
          </a:p>
          <a:p>
            <a:pPr lvl="1"/>
            <a:r>
              <a:rPr lang="en-US" altLang="ko-KR"/>
              <a:t>Utilize materialized sorted table</a:t>
            </a:r>
          </a:p>
          <a:p>
            <a:pPr lvl="1"/>
            <a:r>
              <a:rPr lang="en-US" altLang="ko-KR"/>
              <a:t>Algorithm &amp; Cost</a:t>
            </a:r>
          </a:p>
          <a:p>
            <a:pPr lvl="1"/>
            <a:r>
              <a:rPr lang="en-US" altLang="ko-KR"/>
              <a:t>Implmentation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Temporary Tables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temporary table differs from a regular table</a:t>
            </a:r>
          </a:p>
          <a:p>
            <a:pPr lvl="1"/>
            <a:r>
              <a:rPr lang="en-US" altLang="ko-KR" smtClean="0"/>
              <a:t>Not managed by table manager (not shown in system catalog)</a:t>
            </a:r>
          </a:p>
          <a:p>
            <a:pPr lvl="1"/>
            <a:r>
              <a:rPr lang="en-US" altLang="ko-KR" smtClean="0"/>
              <a:t>Automatically deleted by the system when they are no longer needed </a:t>
            </a:r>
          </a:p>
          <a:p>
            <a:pPr lvl="2"/>
            <a:r>
              <a:rPr lang="en-US" altLang="ko-KR" smtClean="0"/>
              <a:t>In SimpleDB, it is deleted during initialization</a:t>
            </a:r>
          </a:p>
          <a:p>
            <a:pPr lvl="1"/>
            <a:r>
              <a:rPr lang="en-US" altLang="ko-KR" smtClean="0"/>
              <a:t>No logging</a:t>
            </a:r>
          </a:p>
          <a:p>
            <a:pPr lvl="2"/>
            <a:r>
              <a:rPr lang="en-US" altLang="ko-KR" smtClean="0"/>
              <a:t>No recovery</a:t>
            </a:r>
          </a:p>
          <a:p>
            <a:r>
              <a:rPr lang="en-US" altLang="ko-KR" smtClean="0"/>
              <a:t>Temp table is implemented in a simple way, independent from the table manager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Temporary Table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fig_22_0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24" y="1967668"/>
            <a:ext cx="5246552" cy="475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93111" y="5228948"/>
            <a:ext cx="4891596" cy="754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Materialization 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mtClean="0"/>
                  <a:t>Relational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materialize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ko-KR" altLang="en-US" smtClean="0"/>
                  <a:t> </a:t>
                </a:r>
                <a:endParaRPr lang="en-US" altLang="ko-KR" smtClean="0"/>
              </a:p>
              <a:p>
                <a:pPr lvl="2"/>
                <a:r>
                  <a:rPr lang="en-US" altLang="ko-KR" smtClean="0"/>
                  <a:t>Unary operator</a:t>
                </a:r>
              </a:p>
              <a:p>
                <a:pPr lvl="2"/>
                <a:r>
                  <a:rPr lang="en-US" altLang="ko-KR" smtClean="0"/>
                  <a:t>Output records are exactly same as the input records</a:t>
                </a:r>
              </a:p>
              <a:p>
                <a:r>
                  <a:rPr lang="en-US" altLang="ko-KR" smtClean="0"/>
                  <a:t>Purpose is to save the ouput of a subquery in a temp table</a:t>
                </a:r>
              </a:p>
              <a:p>
                <a:endParaRPr lang="en-US" altLang="ko-KR" smtClean="0"/>
              </a:p>
              <a:p>
                <a:pPr lvl="1"/>
                <a:endParaRPr lang="ko-KR" altLang="en-US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4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Product Operator (w/o materialization)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Remind the </a:t>
            </a:r>
            <a:r>
              <a:rPr lang="en-US" altLang="ko-KR" i="1" smtClean="0"/>
              <a:t>product</a:t>
            </a:r>
            <a:r>
              <a:rPr lang="en-US" altLang="ko-KR" smtClean="0"/>
              <a:t> operator in Chapter 17</a:t>
            </a:r>
          </a:p>
          <a:p>
            <a:r>
              <a:rPr lang="el-GR" altLang="ko-KR" smtClean="0"/>
              <a:t>σ</a:t>
            </a:r>
            <a:r>
              <a:rPr lang="en-US" altLang="ko-KR" baseline="-25000" smtClean="0"/>
              <a:t>SId=StudentId </a:t>
            </a:r>
            <a:r>
              <a:rPr lang="en-US" altLang="ko-KR" smtClean="0"/>
              <a:t>((</a:t>
            </a:r>
            <a:r>
              <a:rPr lang="el-GR" altLang="ko-KR" smtClean="0"/>
              <a:t>σ</a:t>
            </a:r>
            <a:r>
              <a:rPr lang="en-US" altLang="ko-KR" baseline="-25000" smtClean="0"/>
              <a:t>GradYear=2005</a:t>
            </a:r>
            <a:r>
              <a:rPr lang="en-US" altLang="ko-KR" smtClean="0"/>
              <a:t>(STUDENT)) X (</a:t>
            </a:r>
            <a:r>
              <a:rPr lang="el-GR" altLang="ko-KR" smtClean="0"/>
              <a:t>σ</a:t>
            </a:r>
            <a:r>
              <a:rPr lang="en-US" altLang="ko-KR" baseline="-25000" smtClean="0"/>
              <a:t>Grade=‘A’</a:t>
            </a:r>
            <a:r>
              <a:rPr lang="en-US" altLang="ko-KR" smtClean="0"/>
              <a:t>(ENROLL)))</a:t>
            </a:r>
          </a:p>
          <a:p>
            <a:pPr lvl="1"/>
            <a:r>
              <a:rPr lang="en-US" altLang="ko-KR" smtClean="0"/>
              <a:t>Plan (nested loop)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0" y="3350723"/>
            <a:ext cx="4133233" cy="233240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3151"/>
              </p:ext>
            </p:extLst>
          </p:nvPr>
        </p:nvGraphicFramePr>
        <p:xfrm>
          <a:off x="5236752" y="2965882"/>
          <a:ext cx="3045099" cy="211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25"/>
                <a:gridCol w="832624"/>
                <a:gridCol w="880793"/>
                <a:gridCol w="870857"/>
              </a:tblGrid>
              <a:tr h="423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SName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GradYear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MajorId</a:t>
                      </a:r>
                      <a:endParaRPr lang="ko-KR" altLang="en-US" sz="1200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Suh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2005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Guan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Shim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2005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Shim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83232"/>
              </p:ext>
            </p:extLst>
          </p:nvPr>
        </p:nvGraphicFramePr>
        <p:xfrm>
          <a:off x="8811621" y="2952819"/>
          <a:ext cx="3045099" cy="211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25"/>
                <a:gridCol w="890457"/>
                <a:gridCol w="931817"/>
                <a:gridCol w="762000"/>
              </a:tblGrid>
              <a:tr h="423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EId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StudentId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SectionId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Grade</a:t>
                      </a:r>
                      <a:endParaRPr lang="ko-KR" altLang="en-US" sz="1200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</a:t>
                      </a:r>
                      <a:endParaRPr lang="ko-KR" altLang="en-US"/>
                    </a:p>
                  </a:txBody>
                  <a:tcPr/>
                </a:tc>
              </a:tr>
              <a:tr h="423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39246" y="5194850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Table ‘STUDENT’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71943" y="5194850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Table ‘ENROLL’</a:t>
            </a: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548113" y="3513018"/>
            <a:ext cx="548640" cy="152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233954" y="3513018"/>
            <a:ext cx="548640" cy="152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27330"/>
              </p:ext>
            </p:extLst>
          </p:nvPr>
        </p:nvGraphicFramePr>
        <p:xfrm>
          <a:off x="3533311" y="5683125"/>
          <a:ext cx="6986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49"/>
                <a:gridCol w="801570"/>
                <a:gridCol w="961521"/>
                <a:gridCol w="878890"/>
                <a:gridCol w="497149"/>
                <a:gridCol w="1180730"/>
                <a:gridCol w="1242874"/>
                <a:gridCol w="8966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SName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GradYear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MajorId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StudentId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SectionId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Grade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Suh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2005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8233954" y="3513017"/>
            <a:ext cx="548640" cy="152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18068" y="6488668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Output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-0.00026 0.0592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5926 L 0.00052 0.1252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2523 L 0.00052 0.1849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0013 0.0643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21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8495 L 3.95833E-6 4.44444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6435 L -0.00013 0.1238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-0.00026 0.0592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5926 L 0.00052 0.1252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2523 L 0.00052 0.1849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8495 L -4.79167E-6 4.81481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928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2384 L 0.00039 0.1858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3" grpId="0" animBg="1"/>
      <p:bldP spid="13" grpId="1" animBg="1"/>
      <p:bldP spid="13" grpId="2" animBg="1"/>
      <p:bldP spid="13" grpId="3" animBg="1"/>
      <p:bldP spid="13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Product Operator (w/o materialization)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el-GR" altLang="ko-KR" smtClean="0"/>
              <a:t>σ</a:t>
            </a:r>
            <a:r>
              <a:rPr lang="en-US" altLang="ko-KR" baseline="-25000"/>
              <a:t>SId=StudentId </a:t>
            </a:r>
            <a:r>
              <a:rPr lang="en-US" altLang="ko-KR"/>
              <a:t>((</a:t>
            </a:r>
            <a:r>
              <a:rPr lang="el-GR" altLang="ko-KR"/>
              <a:t>σ</a:t>
            </a:r>
            <a:r>
              <a:rPr lang="en-US" altLang="ko-KR" baseline="-25000"/>
              <a:t>GradYear=2005</a:t>
            </a:r>
            <a:r>
              <a:rPr lang="en-US" altLang="ko-KR"/>
              <a:t>(STUDENT)) X (</a:t>
            </a:r>
            <a:r>
              <a:rPr lang="el-GR" altLang="ko-KR"/>
              <a:t>σ</a:t>
            </a:r>
            <a:r>
              <a:rPr lang="en-US" altLang="ko-KR" baseline="-25000"/>
              <a:t>Grade=‘A’</a:t>
            </a:r>
            <a:r>
              <a:rPr lang="en-US" altLang="ko-KR"/>
              <a:t>(ENROLL)))</a:t>
            </a:r>
          </a:p>
          <a:p>
            <a:pPr lvl="1"/>
            <a:r>
              <a:rPr lang="en-US" altLang="ko-KR"/>
              <a:t>Plan (nested loop)</a:t>
            </a:r>
          </a:p>
          <a:p>
            <a:endParaRPr lang="en-US" altLang="ko-KR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433134" y="3293615"/>
            <a:ext cx="6107837" cy="318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Cost</a:t>
            </a:r>
          </a:p>
          <a:p>
            <a:pPr lvl="1"/>
            <a:r>
              <a:rPr lang="en-US" altLang="ko-KR"/>
              <a:t>Assumptions</a:t>
            </a:r>
          </a:p>
          <a:p>
            <a:pPr lvl="2"/>
            <a:r>
              <a:rPr lang="en-US" altLang="ko-KR"/>
              <a:t>4,500 STUDENT table blocks</a:t>
            </a:r>
          </a:p>
          <a:p>
            <a:pPr lvl="2"/>
            <a:r>
              <a:rPr lang="en-US" altLang="ko-KR"/>
              <a:t>50,000 ENROLL table blocks</a:t>
            </a:r>
          </a:p>
          <a:p>
            <a:pPr lvl="2"/>
            <a:r>
              <a:rPr lang="en-US" altLang="ko-KR"/>
              <a:t>900 students in the class of 2005</a:t>
            </a:r>
          </a:p>
          <a:p>
            <a:pPr lvl="1"/>
            <a:r>
              <a:rPr lang="en-US" altLang="ko-KR"/>
              <a:t>Then, 900 X 50,000 + 4,500 = </a:t>
            </a:r>
            <a:r>
              <a:rPr lang="en-US" altLang="ko-KR" b="1"/>
              <a:t>45,004,500</a:t>
            </a:r>
            <a:r>
              <a:rPr lang="en-US" altLang="ko-KR"/>
              <a:t> block accesses</a:t>
            </a:r>
            <a:endParaRPr lang="ko-KR" altLang="en-US"/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0" y="3350723"/>
            <a:ext cx="4133233" cy="23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1621</Words>
  <Application>Microsoft Office PowerPoint</Application>
  <PresentationFormat>와이드스크린</PresentationFormat>
  <Paragraphs>463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Cambria Math</vt:lpstr>
      <vt:lpstr>Office 테마</vt:lpstr>
      <vt:lpstr>22. Materialization and Sorting</vt:lpstr>
      <vt:lpstr>Contents</vt:lpstr>
      <vt:lpstr>Contents</vt:lpstr>
      <vt:lpstr>The Value of Materialization</vt:lpstr>
      <vt:lpstr>Temporary Tables</vt:lpstr>
      <vt:lpstr>Temporary Table</vt:lpstr>
      <vt:lpstr>Materialization </vt:lpstr>
      <vt:lpstr>Product Operator (w/o materialization)</vt:lpstr>
      <vt:lpstr>Product Operator (w/o materialization)</vt:lpstr>
      <vt:lpstr>Product Operator (with materialization)</vt:lpstr>
      <vt:lpstr>Product Operator (with materialization)</vt:lpstr>
      <vt:lpstr>Product Operator (with materialization)</vt:lpstr>
      <vt:lpstr>The Cost of Materialization</vt:lpstr>
      <vt:lpstr>Implementing the Materialize operator</vt:lpstr>
      <vt:lpstr>Contents</vt:lpstr>
      <vt:lpstr>Sorting</vt:lpstr>
      <vt:lpstr>Sorting</vt:lpstr>
      <vt:lpstr>Sorting</vt:lpstr>
      <vt:lpstr>Sort Algorithm</vt:lpstr>
      <vt:lpstr>Mergesort</vt:lpstr>
      <vt:lpstr>Mergesort</vt:lpstr>
      <vt:lpstr>Mergesort</vt:lpstr>
      <vt:lpstr>Improving Mergesort</vt:lpstr>
      <vt:lpstr>Improving Mergesort</vt:lpstr>
      <vt:lpstr>Improving Mergesort</vt:lpstr>
      <vt:lpstr>Improving Mergesort</vt:lpstr>
      <vt:lpstr>Improving Mergesort</vt:lpstr>
      <vt:lpstr>Cost of Mergesort</vt:lpstr>
      <vt:lpstr>Cost of Mergesort</vt:lpstr>
      <vt:lpstr>Implementing Mergesort</vt:lpstr>
      <vt:lpstr>Implementing Mergesort</vt:lpstr>
      <vt:lpstr>Implementing Mergesort</vt:lpstr>
      <vt:lpstr>Contents</vt:lpstr>
      <vt:lpstr>Grouping and Aggregation</vt:lpstr>
      <vt:lpstr>Grouping and Aggregation</vt:lpstr>
      <vt:lpstr>Grouping and Aggregation</vt:lpstr>
      <vt:lpstr>Implementing Groupby</vt:lpstr>
      <vt:lpstr>Implementing Groupby</vt:lpstr>
      <vt:lpstr>Implementing Groupby</vt:lpstr>
      <vt:lpstr>Contents</vt:lpstr>
      <vt:lpstr>Merge Joins</vt:lpstr>
      <vt:lpstr>Mergejoin Algorithm</vt:lpstr>
      <vt:lpstr>Mergejoin Algorithm</vt:lpstr>
      <vt:lpstr>Merge Joins Algorithms</vt:lpstr>
      <vt:lpstr>Cost of Mergejoin</vt:lpstr>
      <vt:lpstr>Implementing Mergejoin</vt:lpstr>
      <vt:lpstr>Implementing Mergejoin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Materialization and Sorting</dc:title>
  <dc:creator>ilhyun</dc:creator>
  <cp:lastModifiedBy>ilhyun</cp:lastModifiedBy>
  <cp:revision>61</cp:revision>
  <dcterms:created xsi:type="dcterms:W3CDTF">2015-05-13T02:14:03Z</dcterms:created>
  <dcterms:modified xsi:type="dcterms:W3CDTF">2015-05-18T08:29:48Z</dcterms:modified>
</cp:coreProperties>
</file>