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95" r:id="rId9"/>
    <p:sldId id="289" r:id="rId10"/>
    <p:sldId id="290" r:id="rId11"/>
    <p:sldId id="291" r:id="rId12"/>
    <p:sldId id="297" r:id="rId13"/>
    <p:sldId id="296" r:id="rId14"/>
    <p:sldId id="299" r:id="rId15"/>
    <p:sldId id="292" r:id="rId16"/>
    <p:sldId id="293" r:id="rId17"/>
    <p:sldId id="294" r:id="rId18"/>
    <p:sldId id="281" r:id="rId19"/>
  </p:sldIdLst>
  <p:sldSz cx="9144000" cy="6858000" type="screen4x3"/>
  <p:notesSz cx="9874250" cy="674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0" autoAdjust="0"/>
  </p:normalViewPr>
  <p:slideViewPr>
    <p:cSldViewPr snapToGrid="0">
      <p:cViewPr varScale="1">
        <p:scale>
          <a:sx n="73" d="100"/>
          <a:sy n="73" d="100"/>
        </p:scale>
        <p:origin x="12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3A6C7-808B-4697-97AF-F0504C13EE3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03837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48BBA-F7EA-4DD3-931F-5EE78BFD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4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601B6-FCF1-47B0-8DE0-8AFD54561F4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1063" y="842963"/>
            <a:ext cx="3032125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44642"/>
            <a:ext cx="789940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03837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012E2-655A-4B04-BBDF-887598B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12E2-655A-4B04-BBDF-887598B769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6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1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38FF4D-A688-4AF0-AD9A-3BDC9AD246C0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4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668" y="570416"/>
            <a:ext cx="7543800" cy="222934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C</a:t>
            </a:r>
            <a:r>
              <a:rPr lang="en-US" altLang="zh-CN" sz="5400" b="1" dirty="0" smtClean="0"/>
              <a:t>hapter 23. </a:t>
            </a:r>
            <a:br>
              <a:rPr lang="en-US" altLang="zh-CN" sz="5400" b="1" dirty="0" smtClean="0"/>
            </a:br>
            <a:r>
              <a:rPr lang="en-US" altLang="zh-CN" sz="5400" b="1" dirty="0" smtClean="0"/>
              <a:t>Effective Buffer Utilization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938160" y="4472813"/>
            <a:ext cx="74663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cs typeface="Times New Roman" panose="02020603050405020304" pitchFamily="18" charset="0"/>
              </a:rPr>
              <a:t>Presented by </a:t>
            </a:r>
            <a:r>
              <a:rPr lang="en-US" sz="1600" dirty="0" err="1" smtClean="0">
                <a:cs typeface="Times New Roman" panose="02020603050405020304" pitchFamily="18" charset="0"/>
              </a:rPr>
              <a:t>Liping</a:t>
            </a:r>
            <a:r>
              <a:rPr lang="en-US" sz="1600" dirty="0" smtClean="0">
                <a:cs typeface="Times New Roman" panose="02020603050405020304" pitchFamily="18" charset="0"/>
              </a:rPr>
              <a:t> Guan </a:t>
            </a:r>
          </a:p>
          <a:p>
            <a:pPr algn="ctr"/>
            <a:r>
              <a:rPr lang="en-US" sz="1600" dirty="0" smtClean="0">
                <a:cs typeface="Times New Roman" panose="02020603050405020304" pitchFamily="18" charset="0"/>
              </a:rPr>
              <a:t>liping0223@korea.ac.kr</a:t>
            </a:r>
          </a:p>
          <a:p>
            <a:pPr algn="ctr"/>
            <a:r>
              <a:rPr lang="en-US" altLang="zh-CN" sz="1600" dirty="0" smtClean="0">
                <a:cs typeface="Times New Roman" panose="02020603050405020304" pitchFamily="18" charset="0"/>
              </a:rPr>
              <a:t>Data Intelligence Laboratory, </a:t>
            </a:r>
            <a:r>
              <a:rPr lang="en-US" sz="1600" dirty="0" smtClean="0">
                <a:cs typeface="Times New Roman" panose="02020603050405020304" pitchFamily="18" charset="0"/>
              </a:rPr>
              <a:t>Korea University</a:t>
            </a:r>
          </a:p>
          <a:p>
            <a:pPr algn="ctr"/>
            <a:r>
              <a:rPr lang="en-US" sz="1600" dirty="0" smtClean="0">
                <a:cs typeface="Times New Roman" panose="02020603050405020304" pitchFamily="18" charset="0"/>
              </a:rPr>
              <a:t>19</a:t>
            </a:r>
            <a:r>
              <a:rPr lang="en-US" sz="16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600" dirty="0" smtClean="0">
                <a:cs typeface="Times New Roman" panose="02020603050405020304" pitchFamily="18" charset="0"/>
              </a:rPr>
              <a:t> Ma</a:t>
            </a:r>
            <a:r>
              <a:rPr lang="en-US" altLang="zh-CN" sz="1600" dirty="0" smtClean="0">
                <a:cs typeface="Times New Roman" panose="02020603050405020304" pitchFamily="18" charset="0"/>
              </a:rPr>
              <a:t>y</a:t>
            </a:r>
            <a:r>
              <a:rPr lang="en-US" sz="1600" dirty="0" smtClean="0">
                <a:cs typeface="Times New Roman" panose="02020603050405020304" pitchFamily="18" charset="0"/>
              </a:rPr>
              <a:t>, 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42853" y="3084373"/>
            <a:ext cx="757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cs typeface="Times New Roman" panose="02020603050405020304" pitchFamily="18" charset="0"/>
              </a:rPr>
              <a:t>Database Design and Implementation</a:t>
            </a:r>
          </a:p>
          <a:p>
            <a:pPr algn="ctr"/>
            <a:r>
              <a:rPr lang="en-US" sz="1600" b="1" dirty="0">
                <a:cs typeface="Times New Roman" panose="02020603050405020304" pitchFamily="18" charset="0"/>
              </a:rPr>
              <a:t>Edward </a:t>
            </a:r>
            <a:r>
              <a:rPr lang="en-US" sz="1600" b="1" dirty="0" err="1">
                <a:cs typeface="Times New Roman" panose="02020603050405020304" pitchFamily="18" charset="0"/>
              </a:rPr>
              <a:t>Sciore</a:t>
            </a:r>
            <a:r>
              <a:rPr lang="en-US" sz="1600" b="1" dirty="0">
                <a:cs typeface="Times New Roman" panose="02020603050405020304" pitchFamily="18" charset="0"/>
              </a:rPr>
              <a:t>, Boston College</a:t>
            </a:r>
          </a:p>
          <a:p>
            <a:pPr algn="ctr"/>
            <a:r>
              <a:rPr lang="en-US" sz="1600" b="1" dirty="0">
                <a:cs typeface="Times New Roman" panose="02020603050405020304" pitchFamily="18" charset="0"/>
              </a:rPr>
              <a:t>ISBN: </a:t>
            </a:r>
            <a:r>
              <a:rPr lang="en-US" sz="1600" b="1" dirty="0" smtClean="0">
                <a:cs typeface="Times New Roman" panose="02020603050405020304" pitchFamily="18" charset="0"/>
              </a:rPr>
              <a:t>978-0-471-75716-0</a:t>
            </a:r>
            <a:endParaRPr 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 err="1"/>
              <a:t>Multibuffer</a:t>
            </a:r>
            <a:r>
              <a:rPr lang="en-US" dirty="0"/>
              <a:t> </a:t>
            </a: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32" y="1927356"/>
            <a:ext cx="3707474" cy="4023360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SplitIntoRuns</a:t>
            </a:r>
            <a:r>
              <a:rPr lang="en-US" i="1" dirty="0" smtClean="0"/>
              <a:t>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blockAccessed</a:t>
            </a:r>
            <a:r>
              <a:rPr lang="en-US" dirty="0" smtClean="0"/>
              <a:t>();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numbuffs</a:t>
            </a:r>
            <a:r>
              <a:rPr lang="en-US" dirty="0" smtClean="0"/>
              <a:t> =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bufferNeeds.bestRoot</a:t>
            </a:r>
            <a:r>
              <a:rPr lang="en-US" dirty="0" smtClean="0"/>
              <a:t>(size);</a:t>
            </a:r>
          </a:p>
          <a:p>
            <a:endParaRPr lang="en-US" dirty="0"/>
          </a:p>
          <a:p>
            <a:r>
              <a:rPr lang="en-US" dirty="0" smtClean="0"/>
              <a:t>Allocate k buffers for merge: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numbuffs</a:t>
            </a:r>
            <a:r>
              <a:rPr lang="en-US" dirty="0"/>
              <a:t> =</a:t>
            </a:r>
          </a:p>
          <a:p>
            <a:r>
              <a:rPr lang="en-US" dirty="0"/>
              <a:t> </a:t>
            </a:r>
            <a:r>
              <a:rPr lang="en-US" dirty="0" err="1" smtClean="0"/>
              <a:t>bufferNeeds.bestRoot</a:t>
            </a:r>
            <a:r>
              <a:rPr lang="en-US" dirty="0" smtClean="0"/>
              <a:t>(</a:t>
            </a:r>
            <a:r>
              <a:rPr lang="en-US" dirty="0" err="1" smtClean="0"/>
              <a:t>runs.size</a:t>
            </a:r>
            <a:r>
              <a:rPr lang="en-US" dirty="0" smtClean="0"/>
              <a:t>());</a:t>
            </a:r>
            <a:endParaRPr lang="en-US" dirty="0"/>
          </a:p>
        </p:txBody>
      </p:sp>
      <p:pic>
        <p:nvPicPr>
          <p:cNvPr id="4" name="Picture 1" descr="fig_23_05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95" y="1226127"/>
            <a:ext cx="5525641" cy="56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22691" y="1692213"/>
            <a:ext cx="789709" cy="235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015838" y="1809785"/>
            <a:ext cx="4006853" cy="14945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2254828" y="1809785"/>
            <a:ext cx="3767863" cy="34168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 err="1"/>
              <a:t>Multibuffer</a:t>
            </a:r>
            <a:r>
              <a:rPr lang="en-US" dirty="0"/>
              <a:t> </a:t>
            </a:r>
            <a:r>
              <a:rPr lang="en-US" dirty="0" smtClean="0"/>
              <a:t>Product</a:t>
            </a:r>
            <a:endParaRPr lang="en-US" dirty="0"/>
          </a:p>
        </p:txBody>
      </p:sp>
      <p:pic>
        <p:nvPicPr>
          <p:cNvPr id="4" name="Picture 1" descr="fig_23_06a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77" y="2015836"/>
            <a:ext cx="6794791" cy="484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3738" y="2015836"/>
            <a:ext cx="22179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chunk:</a:t>
            </a:r>
          </a:p>
          <a:p>
            <a:r>
              <a:rPr lang="en-US" sz="2400" dirty="0" smtClean="0"/>
              <a:t>k-block materialized table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Constructor:</a:t>
            </a:r>
          </a:p>
          <a:p>
            <a:r>
              <a:rPr lang="en-US" sz="2400" dirty="0" smtClean="0"/>
              <a:t>Sorted table,</a:t>
            </a:r>
          </a:p>
          <a:p>
            <a:r>
              <a:rPr lang="en-US" sz="2400" dirty="0" smtClean="0"/>
              <a:t>First and last block number in this chunk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3173" y="3469059"/>
            <a:ext cx="1043127" cy="271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752220" y="3604893"/>
            <a:ext cx="1890953" cy="6114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23_06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91556"/>
            <a:ext cx="4610100" cy="684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3214" y="708952"/>
            <a:ext cx="41786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next() </a:t>
            </a:r>
          </a:p>
          <a:p>
            <a:r>
              <a:rPr lang="en-US" sz="2400" dirty="0" smtClean="0"/>
              <a:t>Move to next record in current page</a:t>
            </a:r>
          </a:p>
          <a:p>
            <a:r>
              <a:rPr lang="en-US" sz="2400" dirty="0" smtClean="0"/>
              <a:t>If current page has no more records, next page becomes current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i="1" dirty="0" smtClean="0"/>
              <a:t>Moving block in chunk does not close previous record page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6016336" y="613064"/>
            <a:ext cx="363682" cy="1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976745" y="711778"/>
            <a:ext cx="5039591" cy="2130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ig_23_07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36" y="0"/>
            <a:ext cx="60563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823252"/>
            <a:ext cx="30876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open() </a:t>
            </a:r>
          </a:p>
          <a:p>
            <a:r>
              <a:rPr lang="en-US" sz="2400" dirty="0" smtClean="0"/>
              <a:t>Materialize right side records into temporary table</a:t>
            </a:r>
          </a:p>
          <a:p>
            <a:r>
              <a:rPr lang="en-US" sz="2400" dirty="0" smtClean="0"/>
              <a:t>Then open scan on left side</a:t>
            </a:r>
          </a:p>
          <a:p>
            <a:r>
              <a:rPr lang="en-US" sz="2400" dirty="0" smtClean="0"/>
              <a:t>Parse scan and table to constructor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38255" y="2815936"/>
            <a:ext cx="654627" cy="259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935182" y="1132609"/>
            <a:ext cx="3803073" cy="18132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11563" y="5177043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Chunk number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02973" y="5361709"/>
            <a:ext cx="8208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23_08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0"/>
            <a:ext cx="46079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4395354" y="1891145"/>
            <a:ext cx="2639291" cy="10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437566" y="2067791"/>
            <a:ext cx="3429000" cy="69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0041" y="1429480"/>
            <a:ext cx="33351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/>
              <a:t>tx.size</a:t>
            </a:r>
            <a:r>
              <a:rPr lang="en-US" sz="2400" dirty="0" smtClean="0"/>
              <a:t> to get actual file size,</a:t>
            </a:r>
          </a:p>
          <a:p>
            <a:r>
              <a:rPr lang="en-US" sz="2400" dirty="0" smtClean="0"/>
              <a:t>Pass </a:t>
            </a:r>
            <a:r>
              <a:rPr lang="en-US" sz="2400" dirty="0"/>
              <a:t>file </a:t>
            </a:r>
            <a:r>
              <a:rPr lang="en-US" sz="2400" dirty="0" smtClean="0"/>
              <a:t>size to </a:t>
            </a:r>
            <a:r>
              <a:rPr lang="en-US" sz="2400" dirty="0" err="1" smtClean="0"/>
              <a:t>bestFacot</a:t>
            </a:r>
            <a:r>
              <a:rPr lang="en-US" sz="2400" dirty="0" smtClean="0"/>
              <a:t> to get chunk size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78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23.5 Hash Joins</a:t>
            </a:r>
            <a:endParaRPr lang="en-US" dirty="0"/>
          </a:p>
        </p:txBody>
      </p:sp>
      <p:pic>
        <p:nvPicPr>
          <p:cNvPr id="4" name="Picture 1" descr="fig_23_09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6263"/>
            <a:ext cx="5628230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31078" y="1935079"/>
            <a:ext cx="34129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22.6 introduce </a:t>
            </a:r>
            <a:r>
              <a:rPr lang="en-US" sz="2400" dirty="0" err="1" smtClean="0"/>
              <a:t>mergejoin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This is  different join algorithm: </a:t>
            </a:r>
            <a:r>
              <a:rPr lang="en-US" sz="2400" i="1" dirty="0" err="1" smtClean="0"/>
              <a:t>hashjoin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en-US" sz="2400" dirty="0" smtClean="0"/>
              <a:t>Difference:</a:t>
            </a:r>
          </a:p>
          <a:p>
            <a:r>
              <a:rPr lang="en-US" sz="2400" dirty="0" err="1" smtClean="0"/>
              <a:t>Mergejoin</a:t>
            </a:r>
            <a:endParaRPr lang="en-US" sz="2400" dirty="0" smtClean="0"/>
          </a:p>
          <a:p>
            <a:r>
              <a:rPr lang="en-US" sz="2400" dirty="0" smtClean="0"/>
              <a:t>Cost depends on </a:t>
            </a:r>
            <a:r>
              <a:rPr lang="en-US" sz="2400" b="1" dirty="0" smtClean="0"/>
              <a:t>larger </a:t>
            </a:r>
            <a:r>
              <a:rPr lang="en-US" sz="2400" dirty="0" smtClean="0"/>
              <a:t>input table </a:t>
            </a:r>
            <a:endParaRPr lang="en-US" sz="2400" dirty="0"/>
          </a:p>
          <a:p>
            <a:r>
              <a:rPr lang="en-US" sz="2400" dirty="0" err="1"/>
              <a:t>hashjoin</a:t>
            </a:r>
            <a:endParaRPr lang="en-US" sz="2400" dirty="0"/>
          </a:p>
          <a:p>
            <a:r>
              <a:rPr lang="en-US" sz="2400" dirty="0"/>
              <a:t>Cost depends on </a:t>
            </a:r>
            <a:r>
              <a:rPr lang="en-US" sz="2400" b="1" dirty="0" smtClean="0"/>
              <a:t>smaller </a:t>
            </a:r>
            <a:r>
              <a:rPr lang="en-US" sz="2400" dirty="0" smtClean="0"/>
              <a:t>input </a:t>
            </a:r>
            <a:r>
              <a:rPr lang="en-US" sz="2400" dirty="0"/>
              <a:t>table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71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Hashjoin</a:t>
            </a:r>
            <a:endParaRPr lang="en-US" dirty="0"/>
          </a:p>
        </p:txBody>
      </p:sp>
      <p:pic>
        <p:nvPicPr>
          <p:cNvPr id="4" name="Picture 1" descr="fig_23_10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68" y="2701638"/>
            <a:ext cx="6947832" cy="415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93191" y="1963883"/>
            <a:ext cx="22893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Student table on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Two records in one block in Student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Buffer: k 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hash function</a:t>
            </a:r>
          </a:p>
          <a:p>
            <a:r>
              <a:rPr lang="en-US" sz="2400" dirty="0" smtClean="0"/>
              <a:t>      H(n) = n%3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23" y="2164511"/>
            <a:ext cx="3166070" cy="381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67" y="2164511"/>
            <a:ext cx="2881634" cy="3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join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27523" cy="47005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 Query: select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Grade from STUDENT, ENROLL where </a:t>
            </a:r>
            <a:r>
              <a:rPr lang="en-US" sz="2400" dirty="0" err="1" smtClean="0"/>
              <a:t>SId</a:t>
            </a:r>
            <a:r>
              <a:rPr lang="en-US" sz="2400" dirty="0" smtClean="0"/>
              <a:t> = </a:t>
            </a:r>
            <a:r>
              <a:rPr lang="en-US" sz="2400" dirty="0" err="1" smtClean="0"/>
              <a:t>StudentId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Efficient: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Hashjoin</a:t>
            </a:r>
            <a:r>
              <a:rPr lang="en-US" sz="2400" dirty="0" smtClean="0"/>
              <a:t> &gt; </a:t>
            </a:r>
            <a:r>
              <a:rPr lang="en-US" sz="2400" dirty="0" err="1" smtClean="0"/>
              <a:t>Mergejoin</a:t>
            </a:r>
            <a:r>
              <a:rPr lang="en-US" sz="2400" dirty="0" smtClean="0"/>
              <a:t> &gt; </a:t>
            </a:r>
            <a:r>
              <a:rPr lang="en-US" sz="2400" dirty="0" err="1" smtClean="0"/>
              <a:t>Indexjoin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Reason: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Student table is much smaller than </a:t>
            </a:r>
            <a:r>
              <a:rPr lang="en-US" sz="2400" dirty="0"/>
              <a:t>number of buffers</a:t>
            </a:r>
          </a:p>
          <a:p>
            <a:pPr marL="0" indent="0">
              <a:buNone/>
            </a:pPr>
            <a:r>
              <a:rPr lang="en-US" sz="2400" dirty="0" smtClean="0"/>
              <a:t> and Enroll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 smtClean="0"/>
              <a:t>indexjoin</a:t>
            </a:r>
            <a:r>
              <a:rPr lang="en-US" sz="2400" dirty="0" smtClean="0"/>
              <a:t> </a:t>
            </a:r>
            <a:r>
              <a:rPr lang="en-US" sz="2400" dirty="0" smtClean="0"/>
              <a:t>is not </a:t>
            </a:r>
            <a:r>
              <a:rPr lang="en-US" sz="2400" dirty="0" smtClean="0"/>
              <a:t>useful when there are too many matching data </a:t>
            </a:r>
            <a:r>
              <a:rPr lang="en-US" sz="2400" dirty="0" smtClean="0"/>
              <a:t>records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68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9940" y="2433629"/>
            <a:ext cx="2366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 smtClean="0"/>
              <a:t>Q&amp;A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038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23.1 Buffer Usage in Query Plans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23.2 </a:t>
            </a:r>
            <a:r>
              <a:rPr lang="en-US" sz="2800" dirty="0" err="1" smtClean="0"/>
              <a:t>Multibuffer</a:t>
            </a:r>
            <a:r>
              <a:rPr lang="en-US" sz="2800" dirty="0" smtClean="0"/>
              <a:t> Sorting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23.3 </a:t>
            </a:r>
            <a:r>
              <a:rPr lang="en-US" sz="2800" dirty="0" err="1"/>
              <a:t>Multibuffer</a:t>
            </a:r>
            <a:r>
              <a:rPr lang="en-US" sz="2800" dirty="0"/>
              <a:t> </a:t>
            </a:r>
            <a:r>
              <a:rPr lang="en-US" sz="2800" dirty="0" smtClean="0"/>
              <a:t>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23.4 Implementing the </a:t>
            </a:r>
            <a:r>
              <a:rPr lang="en-US" sz="2800" dirty="0" err="1" smtClean="0"/>
              <a:t>Multibuffer</a:t>
            </a:r>
            <a:r>
              <a:rPr lang="en-US" sz="2800" dirty="0" smtClean="0"/>
              <a:t>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23.5 Hash Joins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23.6 Comparing the join Algorithms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62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/>
              <a:t>23.1 Buffer Usage in Query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23893"/>
          </a:xfrm>
        </p:spPr>
        <p:txBody>
          <a:bodyPr>
            <a:normAutofit/>
          </a:bodyPr>
          <a:lstStyle/>
          <a:p>
            <a:r>
              <a:rPr lang="en-US" sz="2400" dirty="0"/>
              <a:t>Buffer Usage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Materialize </a:t>
            </a:r>
          </a:p>
          <a:p>
            <a:pPr marL="0" indent="0">
              <a:buNone/>
            </a:pPr>
            <a:r>
              <a:rPr lang="en-US" sz="2400" dirty="0"/>
              <a:t>In Chapter 22, </a:t>
            </a:r>
            <a:r>
              <a:rPr lang="en-US" sz="2400" dirty="0" smtClean="0"/>
              <a:t>it requires one buffer for temporary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Sort</a:t>
            </a:r>
          </a:p>
          <a:p>
            <a:pPr marL="0" indent="0">
              <a:buNone/>
            </a:pPr>
            <a:r>
              <a:rPr lang="en-US" sz="2400" dirty="0" smtClean="0"/>
              <a:t>Its implementation requires one or two additional buffers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Merge </a:t>
            </a:r>
          </a:p>
          <a:p>
            <a:pPr marL="0" indent="0">
              <a:buNone/>
            </a:pPr>
            <a:r>
              <a:rPr lang="en-US" sz="2400" dirty="0" smtClean="0"/>
              <a:t>It requires k+1 buffers, k merged, one for result table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 machine has 40 MB for buffers, 10,000 4KB buffers</a:t>
            </a:r>
          </a:p>
        </p:txBody>
      </p:sp>
    </p:spTree>
    <p:extLst>
      <p:ext uri="{BB962C8B-B14F-4D97-AF65-F5344CB8AC3E}">
        <p14:creationId xmlns:p14="http://schemas.microsoft.com/office/powerpoint/2010/main" val="14910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23.2 </a:t>
            </a:r>
            <a:r>
              <a:rPr lang="en-US" dirty="0" err="1"/>
              <a:t>Multibuffer</a:t>
            </a:r>
            <a:r>
              <a:rPr lang="en-US" dirty="0"/>
              <a:t> </a:t>
            </a:r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4" name="Picture 1" descr="fig_23_01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7361"/>
            <a:ext cx="5899518" cy="465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99518" y="1754589"/>
            <a:ext cx="3244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Splits the records into runs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2. Merge the runs until table is sorted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16336" y="2649682"/>
            <a:ext cx="1153391" cy="162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30636" y="2774373"/>
            <a:ext cx="966355" cy="3636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</a:t>
            </a:r>
            <a:r>
              <a:rPr lang="en-US" altLang="zh-CN" dirty="0" smtClean="0"/>
              <a:t>blocks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130635" y="3262746"/>
            <a:ext cx="966355" cy="3636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</a:t>
            </a:r>
            <a:r>
              <a:rPr lang="en-US" altLang="zh-CN" dirty="0" smtClean="0"/>
              <a:t>blocks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09853" y="3751120"/>
            <a:ext cx="966355" cy="3636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k </a:t>
            </a:r>
            <a:r>
              <a:rPr lang="en-US" altLang="zh-CN" dirty="0" smtClean="0"/>
              <a:t>blocks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7096991" y="2956214"/>
            <a:ext cx="519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620472" y="2774373"/>
            <a:ext cx="966355" cy="3636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96990" y="3444587"/>
            <a:ext cx="519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6208" y="3932961"/>
            <a:ext cx="519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620471" y="3299115"/>
            <a:ext cx="966355" cy="3636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16535" y="3794157"/>
            <a:ext cx="966355" cy="3636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41180" y="4097907"/>
            <a:ext cx="831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 list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72226" y="5148961"/>
            <a:ext cx="966355" cy="3636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072226" y="5602132"/>
            <a:ext cx="966355" cy="3636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072225" y="6066002"/>
            <a:ext cx="966355" cy="3636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741180" y="5274695"/>
            <a:ext cx="1257347" cy="10024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temporary table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7038580" y="5330802"/>
            <a:ext cx="702600" cy="445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1"/>
          </p:cNvCxnSpPr>
          <p:nvPr/>
        </p:nvCxnSpPr>
        <p:spPr>
          <a:xfrm>
            <a:off x="7038579" y="5775923"/>
            <a:ext cx="7026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 flipV="1">
            <a:off x="7005462" y="5775924"/>
            <a:ext cx="735718" cy="471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23.2 </a:t>
            </a:r>
            <a:r>
              <a:rPr lang="en-US" dirty="0" err="1"/>
              <a:t>Multibuffer</a:t>
            </a:r>
            <a:r>
              <a:rPr lang="en-US" dirty="0"/>
              <a:t> Sorting</a:t>
            </a:r>
          </a:p>
        </p:txBody>
      </p:sp>
      <p:pic>
        <p:nvPicPr>
          <p:cNvPr id="4" name="Picture 1" descr="fig_23_02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37" y="4429247"/>
            <a:ext cx="6833063" cy="191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40980" y="1841560"/>
                <a:ext cx="742577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Calculation of iterations: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en-US" sz="2400" dirty="0" smtClean="0"/>
                  <a:t> - 2 </a:t>
                </a:r>
              </a:p>
              <a:p>
                <a:r>
                  <a:rPr lang="en-US" sz="2400" dirty="0" smtClean="0"/>
                  <a:t>k is </a:t>
                </a:r>
                <a:r>
                  <a:rPr lang="en-US" sz="2400" dirty="0" err="1" smtClean="0"/>
                  <a:t>buffurs</a:t>
                </a:r>
                <a:r>
                  <a:rPr lang="en-US" sz="2400" dirty="0" smtClean="0"/>
                  <a:t>, B is table size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B = 1,000,000</a:t>
                </a:r>
                <a:endParaRPr lang="en-US" sz="2400" dirty="0"/>
              </a:p>
              <a:p>
                <a:r>
                  <a:rPr lang="en-US" sz="2400" dirty="0" smtClean="0"/>
                  <a:t>k </a:t>
                </a:r>
                <a:r>
                  <a:rPr lang="en-US" sz="2400" dirty="0" smtClean="0"/>
                  <a:t>= 2,    </a:t>
                </a:r>
                <a:r>
                  <a:rPr lang="en-US" sz="2400" dirty="0" smtClean="0"/>
                  <a:t>iteration</a:t>
                </a:r>
                <a:r>
                  <a:rPr lang="en-US" altLang="zh-CN" sz="2400" dirty="0" smtClean="0"/>
                  <a:t>s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1000000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- 2  = 18 </a:t>
                </a:r>
              </a:p>
              <a:p>
                <a:r>
                  <a:rPr lang="en-US" sz="2400" dirty="0" smtClean="0"/>
                  <a:t>k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10,  </a:t>
                </a:r>
                <a:r>
                  <a:rPr lang="en-US" sz="2400" dirty="0" smtClean="0"/>
                  <a:t>iterations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1000000</m:t>
                        </m:r>
                      </m:e>
                    </m:func>
                  </m:oMath>
                </a14:m>
                <a:r>
                  <a:rPr lang="en-US" sz="2400" dirty="0"/>
                  <a:t> - 2 </a:t>
                </a:r>
                <a:r>
                  <a:rPr lang="en-US" sz="2400" dirty="0" smtClean="0"/>
                  <a:t> =  4 </a:t>
                </a:r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80" y="1841560"/>
                <a:ext cx="742577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232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5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23.3 </a:t>
            </a:r>
            <a:r>
              <a:rPr lang="en-US" dirty="0" err="1"/>
              <a:t>Multibuffer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altLang="zh-CN" dirty="0" smtClean="0"/>
              <a:t>roduct</a:t>
            </a:r>
            <a:endParaRPr lang="en-US" dirty="0"/>
          </a:p>
        </p:txBody>
      </p:sp>
      <p:pic>
        <p:nvPicPr>
          <p:cNvPr id="4" name="Picture 1" descr="fig_23_03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89" y="4149885"/>
            <a:ext cx="6992741" cy="284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2960" y="1841561"/>
            <a:ext cx="512710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Implementation of </a:t>
            </a:r>
            <a:r>
              <a:rPr lang="en-US" sz="2400" i="1" dirty="0" smtClean="0"/>
              <a:t>product</a:t>
            </a:r>
            <a:r>
              <a:rPr lang="en-US" sz="2400" dirty="0" smtClean="0"/>
              <a:t> is expensive</a:t>
            </a:r>
          </a:p>
          <a:p>
            <a:r>
              <a:rPr lang="en-US" sz="2400" dirty="0" smtClean="0"/>
              <a:t>Product (T1, T2)</a:t>
            </a:r>
          </a:p>
          <a:p>
            <a:endParaRPr lang="en-US" sz="2400" dirty="0"/>
          </a:p>
          <a:p>
            <a:r>
              <a:rPr lang="en-US" sz="2400" dirty="0" smtClean="0"/>
              <a:t>Example: </a:t>
            </a:r>
          </a:p>
          <a:p>
            <a:r>
              <a:rPr lang="en-US" sz="2400" dirty="0" smtClean="0"/>
              <a:t>T2 = 1000 blocks, buffers = 500 blocks</a:t>
            </a:r>
          </a:p>
          <a:p>
            <a:r>
              <a:rPr lang="en-US" sz="2400" dirty="0" smtClean="0"/>
              <a:t>Read T1 </a:t>
            </a:r>
            <a:r>
              <a:rPr lang="en-US" altLang="zh-CN" sz="2400" dirty="0" smtClean="0"/>
              <a:t>twice, T2 once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50068" y="3018877"/>
            <a:ext cx="477981" cy="2493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26473" y="3018876"/>
            <a:ext cx="1157654" cy="249381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26473" y="2930236"/>
            <a:ext cx="606936" cy="441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50068" y="3635372"/>
            <a:ext cx="477981" cy="2493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26473" y="3621107"/>
            <a:ext cx="1157654" cy="249381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77191" y="3512001"/>
            <a:ext cx="606936" cy="467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23.3 </a:t>
            </a:r>
            <a:r>
              <a:rPr lang="en-US" dirty="0" err="1"/>
              <a:t>Multibuffer</a:t>
            </a:r>
            <a:r>
              <a:rPr lang="en-US" dirty="0"/>
              <a:t> P</a:t>
            </a:r>
            <a:r>
              <a:rPr lang="en-US" altLang="zh-CN" dirty="0"/>
              <a:t>roduct</a:t>
            </a:r>
            <a:endParaRPr lang="en-US" dirty="0"/>
          </a:p>
        </p:txBody>
      </p:sp>
      <p:pic>
        <p:nvPicPr>
          <p:cNvPr id="4" name="Picture 1" descr="fig_23_04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7" y="4079642"/>
            <a:ext cx="7697585" cy="229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587" y="1883125"/>
            <a:ext cx="9130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Calculation of block access: B2+ B1*B2/k</a:t>
            </a:r>
          </a:p>
          <a:p>
            <a:r>
              <a:rPr lang="en-US" sz="2400" dirty="0" smtClean="0"/>
              <a:t>T1 = 1000-block table, T2 =</a:t>
            </a:r>
            <a:r>
              <a:rPr lang="en-US" sz="2400" dirty="0"/>
              <a:t> 1000-block </a:t>
            </a:r>
            <a:r>
              <a:rPr lang="en-US" sz="2400" dirty="0" smtClean="0"/>
              <a:t>table (B1=B2=1000)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k </a:t>
            </a:r>
            <a:r>
              <a:rPr lang="en-US" sz="2400" dirty="0" smtClean="0"/>
              <a:t>= </a:t>
            </a:r>
            <a:r>
              <a:rPr lang="en-US" sz="2400" dirty="0" smtClean="0"/>
              <a:t>1000, chunks = </a:t>
            </a:r>
            <a:r>
              <a:rPr lang="en-US" sz="2400" dirty="0" smtClean="0"/>
              <a:t>B2/k </a:t>
            </a:r>
            <a:r>
              <a:rPr lang="en-US" sz="2400" dirty="0" smtClean="0"/>
              <a:t>=1, block access = 1000+1000 = 2000</a:t>
            </a:r>
            <a:endParaRPr lang="en-US" sz="2400" dirty="0"/>
          </a:p>
          <a:p>
            <a:r>
              <a:rPr lang="en-US" sz="2400" dirty="0"/>
              <a:t>k = </a:t>
            </a:r>
            <a:r>
              <a:rPr lang="en-US" sz="2400" dirty="0" smtClean="0"/>
              <a:t>100, </a:t>
            </a:r>
            <a:r>
              <a:rPr lang="en-US" sz="2400" dirty="0"/>
              <a:t>chunks = </a:t>
            </a:r>
            <a:r>
              <a:rPr lang="en-US" sz="2400" dirty="0" smtClean="0"/>
              <a:t>B2/k </a:t>
            </a:r>
            <a:r>
              <a:rPr lang="en-US" sz="2400" dirty="0"/>
              <a:t>=</a:t>
            </a:r>
            <a:r>
              <a:rPr lang="en-US" sz="2400" dirty="0" smtClean="0"/>
              <a:t>10, </a:t>
            </a:r>
            <a:r>
              <a:rPr lang="en-US" sz="2400" dirty="0"/>
              <a:t>block access = 1000+1000 = </a:t>
            </a:r>
            <a:r>
              <a:rPr lang="en-US" sz="2400" dirty="0" smtClean="0"/>
              <a:t>11000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1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117" y="1624951"/>
            <a:ext cx="84166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23.4 Implementing </a:t>
            </a:r>
            <a:r>
              <a:rPr lang="en-US" sz="4800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the </a:t>
            </a:r>
            <a:r>
              <a:rPr lang="en-US" sz="4800" spc="-5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Multibuffer</a:t>
            </a:r>
            <a:r>
              <a:rPr lang="en-US" sz="4800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</a:t>
            </a:r>
            <a:r>
              <a:rPr lang="en-US" sz="4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Operations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2117" y="3377045"/>
            <a:ext cx="6224156" cy="18391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 smtClean="0"/>
              <a:t>Determining How Many Buffers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mtClean="0"/>
              <a:t>Implementing Multibuffer Sorting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mtClean="0"/>
              <a:t>Implementing Multibuffer Product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90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How Many Buffers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Choose k buffers</a:t>
            </a:r>
          </a:p>
          <a:p>
            <a:r>
              <a:rPr lang="en-US" sz="2400" dirty="0" smtClean="0"/>
              <a:t>It is determined by available buffers, size of input tables and the operator involved.</a:t>
            </a:r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Sort</a:t>
            </a:r>
          </a:p>
          <a:p>
            <a:pPr marL="0" indent="0">
              <a:buNone/>
            </a:pPr>
            <a:r>
              <a:rPr lang="en-US" sz="2400" dirty="0" smtClean="0"/>
              <a:t>k is the size of input table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Product</a:t>
            </a:r>
          </a:p>
          <a:p>
            <a:pPr marL="0" indent="0">
              <a:buNone/>
            </a:pPr>
            <a:r>
              <a:rPr lang="en-US" sz="2400" dirty="0" smtClean="0"/>
              <a:t>k is factor of the right hand table 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1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4250</TotalTime>
  <Words>538</Words>
  <Application>Microsoft Office PowerPoint</Application>
  <PresentationFormat>On-screen Show (4:3)</PresentationFormat>
  <Paragraphs>138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Chapter 23.  Effective Buffer Utilization</vt:lpstr>
      <vt:lpstr>Outline</vt:lpstr>
      <vt:lpstr>23.1 Buffer Usage in Query Plans</vt:lpstr>
      <vt:lpstr>23.2 Multibuffer Sorting</vt:lpstr>
      <vt:lpstr>23.2 Multibuffer Sorting</vt:lpstr>
      <vt:lpstr>23.3 Multibuffer Product</vt:lpstr>
      <vt:lpstr>23.3 Multibuffer Product</vt:lpstr>
      <vt:lpstr>PowerPoint Presentation</vt:lpstr>
      <vt:lpstr>Determining How Many Buffers to Use</vt:lpstr>
      <vt:lpstr>Implementing Multibuffer Sorting</vt:lpstr>
      <vt:lpstr>Implementing Multibuffer Product</vt:lpstr>
      <vt:lpstr>PowerPoint Presentation</vt:lpstr>
      <vt:lpstr>PowerPoint Presentation</vt:lpstr>
      <vt:lpstr>PowerPoint Presentation</vt:lpstr>
      <vt:lpstr>23.5 Hash Joins</vt:lpstr>
      <vt:lpstr>Example of Hashjoin</vt:lpstr>
      <vt:lpstr>Comparing the join Algorithms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</dc:creator>
  <cp:lastModifiedBy>guan</cp:lastModifiedBy>
  <cp:revision>1165</cp:revision>
  <cp:lastPrinted>2015-03-31T01:26:17Z</cp:lastPrinted>
  <dcterms:created xsi:type="dcterms:W3CDTF">2015-01-27T06:32:43Z</dcterms:created>
  <dcterms:modified xsi:type="dcterms:W3CDTF">2015-05-19T01:25:57Z</dcterms:modified>
</cp:coreProperties>
</file>