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6" autoAdjust="0"/>
    <p:restoredTop sz="88316" autoAdjust="0"/>
  </p:normalViewPr>
  <p:slideViewPr>
    <p:cSldViewPr snapToGrid="0">
      <p:cViewPr varScale="1">
        <p:scale>
          <a:sx n="107" d="100"/>
          <a:sy n="107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3293-5BB9-4C03-A853-B2C58035CF3F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A07EC-A4DE-49DF-82C1-1020D116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F1C5-663E-4127-B25C-A5869EC1721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02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These</a:t>
            </a:r>
            <a:r>
              <a:rPr lang="en-US" altLang="ko-KR" baseline="0" dirty="0" smtClean="0"/>
              <a:t> are the data used by 2 manager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0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r>
              <a:rPr lang="en-US" altLang="ko-KR" baseline="0" dirty="0" smtClean="0"/>
              <a:t> UI is not a part of </a:t>
            </a:r>
            <a:r>
              <a:rPr lang="en-US" altLang="ko-KR" baseline="0" dirty="0" err="1" smtClean="0"/>
              <a:t>dbms</a:t>
            </a:r>
            <a:endParaRPr lang="en-US" altLang="ko-KR" baseline="0" dirty="0" smtClean="0"/>
          </a:p>
          <a:p>
            <a:r>
              <a:rPr lang="en-US" altLang="ko-KR" baseline="0" dirty="0" smtClean="0"/>
              <a:t>However I will implement this for convenience and recover poor presentations of my team</a:t>
            </a:r>
          </a:p>
          <a:p>
            <a:r>
              <a:rPr lang="en-US" altLang="ko-KR" baseline="0" dirty="0" smtClean="0"/>
              <a:t>The Web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provie</a:t>
            </a:r>
            <a:r>
              <a:rPr lang="en-US" altLang="ko-KR" baseline="0" dirty="0" smtClean="0"/>
              <a:t> some convenience features like this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7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Additionally</a:t>
            </a:r>
            <a:r>
              <a:rPr lang="en-US" altLang="ko-KR" baseline="0" dirty="0" smtClean="0"/>
              <a:t> , there’s no way to get metadata of database , I will implement JDBC module Database</a:t>
            </a:r>
          </a:p>
          <a:p>
            <a:r>
              <a:rPr lang="en-US" altLang="ko-KR" baseline="0" dirty="0" smtClean="0"/>
              <a:t>Web UI will be available when </a:t>
            </a:r>
            <a:r>
              <a:rPr lang="en-US" altLang="ko-KR" baseline="0" dirty="0" err="1" smtClean="0"/>
              <a:t>simpledb</a:t>
            </a:r>
            <a:r>
              <a:rPr lang="en-US" altLang="ko-KR" baseline="0" dirty="0" smtClean="0"/>
              <a:t> is started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0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So… My presentation</a:t>
            </a:r>
            <a:r>
              <a:rPr lang="en-US" altLang="ko-KR" baseline="0" dirty="0" smtClean="0"/>
              <a:t> is end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Does anyone have questions or</a:t>
            </a:r>
            <a:r>
              <a:rPr lang="en-US" altLang="ko-KR" baseline="0" dirty="0" smtClean="0"/>
              <a:t> something good idea for our project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4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Our</a:t>
            </a:r>
            <a:r>
              <a:rPr lang="en-US" altLang="ko-KR" baseline="0" dirty="0" smtClean="0"/>
              <a:t> objectives consist of two main and one small part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F1C5-663E-4127-B25C-A5869EC172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6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Encryption is process of encoding</a:t>
            </a:r>
            <a:r>
              <a:rPr lang="en-US" altLang="ko-KR" baseline="0" dirty="0" smtClean="0"/>
              <a:t> plaintext to </a:t>
            </a:r>
            <a:r>
              <a:rPr lang="en-US" altLang="ko-KR" baseline="0" dirty="0" err="1" smtClean="0"/>
              <a:t>ciphertext</a:t>
            </a:r>
            <a:r>
              <a:rPr lang="en-US" altLang="ko-KR" baseline="0" dirty="0" smtClean="0"/>
              <a:t> with specific bits called key. Only authorized parties that have the key decrypt </a:t>
            </a:r>
            <a:r>
              <a:rPr lang="en-US" altLang="ko-KR" baseline="0" dirty="0" err="1" smtClean="0"/>
              <a:t>ciphertext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Database encryption is encrypt data in a database. We don’t care about secure query processing, only secure storing data. From a secure storing data view, many same texts exist in a database encrypt by same key is not secure.  Because we must hide every information about data include statistical information, but same data encrypt with same key make identical </a:t>
            </a:r>
            <a:r>
              <a:rPr lang="en-US" altLang="ko-KR" baseline="0" dirty="0" err="1" smtClean="0"/>
              <a:t>ciphertext</a:t>
            </a:r>
            <a:r>
              <a:rPr lang="en-US" altLang="ko-KR" baseline="0" dirty="0" smtClean="0"/>
              <a:t>. That is a challenge of database encryption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2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 we have</a:t>
            </a:r>
            <a:r>
              <a:rPr lang="en-US" altLang="ko-KR" baseline="0" dirty="0" smtClean="0"/>
              <a:t> 4 main consideration points on </a:t>
            </a:r>
            <a:r>
              <a:rPr lang="en-US" altLang="ko-KR" baseline="0" dirty="0" err="1" smtClean="0"/>
              <a:t>simpledb</a:t>
            </a:r>
            <a:r>
              <a:rPr lang="en-US" altLang="ko-KR" baseline="0" dirty="0" smtClean="0"/>
              <a:t> encryption</a:t>
            </a:r>
          </a:p>
          <a:p>
            <a:r>
              <a:rPr lang="en-US" altLang="ko-KR" baseline="0" dirty="0" smtClean="0"/>
              <a:t>encryption algorithm, KSM, Granularity and index.</a:t>
            </a:r>
          </a:p>
          <a:p>
            <a:r>
              <a:rPr lang="en-US" altLang="ko-KR" baseline="0" dirty="0" smtClean="0"/>
              <a:t>And extra thing is add some new queries.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4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primary thing on database encryption</a:t>
            </a:r>
            <a:r>
              <a:rPr lang="en-US" altLang="ko-KR" baseline="0" dirty="0" smtClean="0"/>
              <a:t> is encryption algorithm. In a database, singe value has fixed size block and Block cipher encryption is operating on fixed-length of bits. So we choose block cipher encryption. We select AES algorithm among the block cipher encryption. Because AES is world standard encryption algorithm and that’s all.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8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Next,</a:t>
            </a:r>
            <a:r>
              <a:rPr lang="en-US" altLang="ko-KR" baseline="0" dirty="0" smtClean="0"/>
              <a:t> how to store a key is the most important thing on DB encryption. If the key is exposed, anyone can decrypt data. So we never store a key in a storage. Someone login on the </a:t>
            </a:r>
            <a:r>
              <a:rPr lang="en-US" altLang="ko-KR" baseline="0" dirty="0" err="1" smtClean="0"/>
              <a:t>simpleDB</a:t>
            </a:r>
            <a:r>
              <a:rPr lang="en-US" altLang="ko-KR" baseline="0" dirty="0" smtClean="0"/>
              <a:t>, server creates pseudo-random key and use that key during the session.</a:t>
            </a:r>
          </a:p>
          <a:p>
            <a:r>
              <a:rPr lang="en-US" altLang="ko-KR" baseline="0" dirty="0" smtClean="0"/>
              <a:t>We use pseudo-random key, because AES needs 128bits key and the key should be </a:t>
            </a:r>
            <a:r>
              <a:rPr lang="en-US" altLang="ko-KR" baseline="0" smtClean="0"/>
              <a:t>randomly generated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4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Hello, I’m wan</a:t>
            </a:r>
            <a:r>
              <a:rPr lang="en-US" altLang="ko-KR" baseline="0" dirty="0" smtClean="0"/>
              <a:t> r</a:t>
            </a:r>
            <a:r>
              <a:rPr lang="en-US" altLang="ko-KR" dirty="0" smtClean="0"/>
              <a:t>esponsible</a:t>
            </a:r>
            <a:r>
              <a:rPr lang="en-US" altLang="ko-KR" baseline="0" dirty="0" smtClean="0"/>
              <a:t> for implementing multi-user access control and </a:t>
            </a:r>
            <a:r>
              <a:rPr lang="en-US" altLang="ko-KR" baseline="0" dirty="0" err="1" smtClean="0"/>
              <a:t>WebUI</a:t>
            </a:r>
            <a:endParaRPr lang="en-US" altLang="ko-KR" baseline="0" dirty="0" smtClean="0"/>
          </a:p>
          <a:p>
            <a:r>
              <a:rPr lang="en-US" altLang="ko-KR" dirty="0" smtClean="0"/>
              <a:t>Let me introduce my parts of term</a:t>
            </a:r>
            <a:r>
              <a:rPr lang="en-US" altLang="ko-KR" baseline="0" dirty="0" smtClean="0"/>
              <a:t> project.</a:t>
            </a:r>
          </a:p>
          <a:p>
            <a:r>
              <a:rPr lang="en-US" altLang="ko-KR" baseline="0" dirty="0" smtClean="0"/>
              <a:t>One of my part is multi-user </a:t>
            </a:r>
            <a:r>
              <a:rPr lang="en-US" altLang="ko-KR" baseline="0" dirty="0" err="1" smtClean="0"/>
              <a:t>simpleDB</a:t>
            </a:r>
            <a:endParaRPr lang="en-US" altLang="ko-KR" baseline="0" dirty="0" smtClean="0"/>
          </a:p>
          <a:p>
            <a:r>
              <a:rPr lang="en-US" altLang="ko-KR" baseline="0" dirty="0" smtClean="0"/>
              <a:t>As u know, </a:t>
            </a:r>
            <a:r>
              <a:rPr lang="en-US" altLang="ko-KR" baseline="0" dirty="0" err="1" smtClean="0"/>
              <a:t>SimpleDB</a:t>
            </a:r>
            <a:r>
              <a:rPr lang="en-US" altLang="ko-KR" baseline="0" dirty="0" smtClean="0"/>
              <a:t> is not multi-user DBMS</a:t>
            </a:r>
          </a:p>
          <a:p>
            <a:r>
              <a:rPr lang="en-US" altLang="ko-KR" baseline="0" dirty="0" smtClean="0"/>
              <a:t>For this reason,  we cannot share data in the DBMS among the DBMS’s users</a:t>
            </a:r>
          </a:p>
          <a:p>
            <a:r>
              <a:rPr lang="en-US" altLang="ko-KR" dirty="0" smtClean="0"/>
              <a:t>To solve problem</a:t>
            </a:r>
            <a:r>
              <a:rPr lang="en-US" altLang="ko-KR" baseline="0" dirty="0" smtClean="0"/>
              <a:t>, I will make </a:t>
            </a:r>
            <a:r>
              <a:rPr lang="en-US" altLang="ko-KR" baseline="0" dirty="0" err="1" smtClean="0"/>
              <a:t>simpledb</a:t>
            </a:r>
            <a:r>
              <a:rPr lang="en-US" altLang="ko-KR" baseline="0" dirty="0" smtClean="0"/>
              <a:t> being multi-user </a:t>
            </a:r>
            <a:r>
              <a:rPr lang="en-US" altLang="ko-KR" baseline="0" dirty="0" err="1" smtClean="0"/>
              <a:t>dbms</a:t>
            </a:r>
            <a:endParaRPr lang="en-US" altLang="ko-KR" baseline="0" dirty="0" smtClean="0"/>
          </a:p>
          <a:p>
            <a:r>
              <a:rPr lang="en-US" altLang="ko-KR" baseline="0" dirty="0" smtClean="0"/>
              <a:t>In multi-user </a:t>
            </a:r>
            <a:r>
              <a:rPr lang="en-US" altLang="ko-KR" baseline="0" dirty="0" err="1" smtClean="0"/>
              <a:t>dbms</a:t>
            </a:r>
            <a:r>
              <a:rPr lang="en-US" altLang="ko-KR" baseline="0" dirty="0" smtClean="0"/>
              <a:t>, users may want to have own data</a:t>
            </a:r>
          </a:p>
          <a:p>
            <a:r>
              <a:rPr lang="en-US" altLang="ko-KR" dirty="0" smtClean="0"/>
              <a:t>So I also make users</a:t>
            </a:r>
            <a:r>
              <a:rPr lang="en-US" altLang="ko-KR" baseline="0" dirty="0" smtClean="0"/>
              <a:t> to be able to have personal data i</a:t>
            </a:r>
            <a:r>
              <a:rPr lang="en-US" altLang="ko-KR" dirty="0" smtClean="0"/>
              <a:t>n multi-user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simpledb</a:t>
            </a:r>
            <a:r>
              <a:rPr lang="en-US" altLang="ko-KR" baseline="0" dirty="0" smtClean="0"/>
              <a:t>, by using access control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1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Access control that I will apply to multi-user </a:t>
            </a:r>
            <a:r>
              <a:rPr lang="en-US" altLang="ko-KR" baseline="0" dirty="0" err="1" smtClean="0"/>
              <a:t>simpledb</a:t>
            </a:r>
            <a:r>
              <a:rPr lang="en-US" altLang="ko-KR" baseline="0" dirty="0" smtClean="0"/>
              <a:t> is rule base access control</a:t>
            </a:r>
          </a:p>
          <a:p>
            <a:r>
              <a:rPr lang="en-US" altLang="ko-KR" dirty="0" smtClean="0"/>
              <a:t>Rule base access control</a:t>
            </a:r>
            <a:r>
              <a:rPr lang="en-US" altLang="ko-KR" baseline="0" dirty="0" smtClean="0"/>
              <a:t> is something that </a:t>
            </a:r>
            <a:r>
              <a:rPr lang="en-US" altLang="ko-KR" baseline="0" dirty="0" err="1" smtClean="0"/>
              <a:t>retrict</a:t>
            </a:r>
            <a:r>
              <a:rPr lang="en-US" altLang="ko-KR" baseline="0" dirty="0" smtClean="0"/>
              <a:t> who can do what on which table</a:t>
            </a:r>
          </a:p>
          <a:p>
            <a:r>
              <a:rPr lang="en-US" altLang="ko-KR" baseline="0" dirty="0" smtClean="0"/>
              <a:t>It is a popular access control mechanism since 1990s</a:t>
            </a:r>
          </a:p>
          <a:p>
            <a:r>
              <a:rPr lang="en-US" altLang="ko-KR" baseline="0" dirty="0" smtClean="0"/>
              <a:t>Oracle,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mariadb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curbrid</a:t>
            </a:r>
            <a:r>
              <a:rPr lang="en-US" altLang="ko-KR" baseline="0" dirty="0" smtClean="0"/>
              <a:t> also use this.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how</a:t>
            </a:r>
            <a:r>
              <a:rPr lang="en-US" altLang="ko-KR" baseline="0" dirty="0" smtClean="0"/>
              <a:t> to implement multi user </a:t>
            </a:r>
            <a:r>
              <a:rPr lang="en-US" altLang="ko-KR" baseline="0" dirty="0" err="1" smtClean="0"/>
              <a:t>simpledb</a:t>
            </a:r>
            <a:endParaRPr lang="en-US" altLang="ko-KR" baseline="0" dirty="0" smtClean="0"/>
          </a:p>
          <a:p>
            <a:r>
              <a:rPr lang="en-US" altLang="ko-KR" baseline="0" dirty="0" smtClean="0"/>
              <a:t>In this slide The green thing are to modified part and orange things are to be added</a:t>
            </a:r>
          </a:p>
          <a:p>
            <a:r>
              <a:rPr lang="en-US" altLang="ko-KR" baseline="0" dirty="0" smtClean="0"/>
              <a:t>To make that I told you, two submodules will be added under metadata manager which is written in chapter 16 of text</a:t>
            </a:r>
          </a:p>
          <a:p>
            <a:r>
              <a:rPr lang="en-US" altLang="ko-KR" baseline="0" dirty="0" smtClean="0"/>
              <a:t>One is user manager and the other is security manager </a:t>
            </a:r>
          </a:p>
          <a:p>
            <a:r>
              <a:rPr lang="en-US" altLang="ko-KR" baseline="0" dirty="0" smtClean="0"/>
              <a:t>The User manager is responsible for authentication of </a:t>
            </a:r>
            <a:r>
              <a:rPr lang="en-US" altLang="ko-KR" baseline="0" dirty="0" err="1" smtClean="0"/>
              <a:t>simpledb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 compatibility between server and client, connection module will be modified</a:t>
            </a:r>
          </a:p>
          <a:p>
            <a:r>
              <a:rPr lang="en-US" altLang="ko-KR" baseline="0" dirty="0" smtClean="0"/>
              <a:t>The security manager is responsible for authorization</a:t>
            </a:r>
          </a:p>
          <a:p>
            <a:r>
              <a:rPr lang="en-US" altLang="ko-KR" baseline="0" dirty="0" smtClean="0"/>
              <a:t>I think Authorizing module has to be in parser, so that parser will be modified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07EC-A4DE-49DF-82C1-1020D116CE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7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565D-A22B-437A-94E9-D6E13AD944FB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0EA0-3859-40A5-B327-5A4F4124C138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1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AFB-F9B3-4F4D-84EA-386283C06753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B61-F4E9-4F42-9786-788A8E80955C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3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C2A-A7E2-4EFB-AAE0-7E3D812FEE1A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7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4382-183B-47C9-A7F5-B8DD4BEEC4CF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4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3CE-F0FC-4617-A7CB-6D677AA7FA29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09C7-75F7-4432-803A-2A3ACC8F40C8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BB2-CB15-49C9-992A-13ED6574D257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51FC-DD4F-4A40-A2C5-E775CB0669D3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21C-8604-4E3F-9C3A-63E5F841E949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0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F25C-7162-468F-BF83-2F5A7C18C645}" type="datetime1">
              <a:rPr lang="ko-KR" altLang="en-US" smtClean="0"/>
              <a:pPr/>
              <a:t>2015-06-02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348A-4E3A-4901-B6D0-EAEF94AB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4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Secure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for Multi-user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W. </a:t>
            </a:r>
            <a:r>
              <a:rPr lang="en-US" altLang="ko-KR" dirty="0" err="1" smtClean="0"/>
              <a:t>Heo</a:t>
            </a:r>
            <a:r>
              <a:rPr lang="en-US" altLang="ko-KR" dirty="0" smtClean="0"/>
              <a:t>, H.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8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Multi-user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Because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is not multi-user DBMS, we cannot share data</a:t>
            </a:r>
          </a:p>
          <a:p>
            <a:r>
              <a:rPr lang="en-US" altLang="ko-KR" dirty="0" smtClean="0"/>
              <a:t>To make the data in the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useful, we will make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to be multi-user DBMS</a:t>
            </a:r>
          </a:p>
          <a:p>
            <a:r>
              <a:rPr lang="en-US" altLang="ko-KR" dirty="0" smtClean="0"/>
              <a:t>It is imperative to apply access control on multi-user DBMS to preserve confidentiality and data integrity of each user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 </a:t>
            </a:r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Rule base access control(RBAC) : Restrict WHO can do WHAT on WHICH tables</a:t>
            </a:r>
          </a:p>
          <a:p>
            <a:pPr lvl="1"/>
            <a:r>
              <a:rPr lang="en-US" altLang="ko-KR" dirty="0" smtClean="0"/>
              <a:t>WHO – users</a:t>
            </a:r>
          </a:p>
          <a:p>
            <a:pPr lvl="1"/>
            <a:r>
              <a:rPr lang="en-US" altLang="ko-KR" dirty="0" smtClean="0"/>
              <a:t>WHAT – insert, delete, update … </a:t>
            </a:r>
          </a:p>
          <a:p>
            <a:pPr lvl="1"/>
            <a:r>
              <a:rPr lang="en-US" altLang="ko-KR" dirty="0" smtClean="0"/>
              <a:t>WHICH – tables</a:t>
            </a:r>
          </a:p>
          <a:p>
            <a:r>
              <a:rPr lang="en-US" altLang="ko-KR" dirty="0" smtClean="0"/>
              <a:t>A RBAC is popular access control mechanism since 1990s</a:t>
            </a:r>
          </a:p>
          <a:p>
            <a:pPr lvl="1"/>
            <a:r>
              <a:rPr lang="en-US" altLang="ko-KR" dirty="0" smtClean="0"/>
              <a:t>Oracle,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Cubrid</a:t>
            </a:r>
            <a:r>
              <a:rPr lang="en-US" altLang="ko-KR" dirty="0" smtClean="0"/>
              <a:t>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6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implement Multi-user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Two submodules will be added under the metadata manager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User manager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/>
              <a:t>For authentication, it must have user id and password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/>
              <a:t>Modification of Connection is needed;</a:t>
            </a:r>
          </a:p>
          <a:p>
            <a:pPr marL="1371600" lvl="3" indent="0">
              <a:buNone/>
            </a:pPr>
            <a:r>
              <a:rPr lang="en-US" altLang="ko-KR" b="1" dirty="0" err="1" smtClean="0">
                <a:solidFill>
                  <a:schemeClr val="accent6"/>
                </a:solidFill>
              </a:rPr>
              <a:t>RemoteConnection</a:t>
            </a:r>
            <a:r>
              <a:rPr lang="en-US" altLang="ko-KR" b="1" dirty="0" smtClean="0">
                <a:solidFill>
                  <a:schemeClr val="accent6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Impl</a:t>
            </a:r>
            <a:r>
              <a:rPr lang="en-US" altLang="ko-KR" b="1" dirty="0" smtClean="0">
                <a:solidFill>
                  <a:schemeClr val="accent6"/>
                </a:solidFill>
              </a:rPr>
              <a:t>), 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SimpleConnection</a:t>
            </a:r>
            <a:r>
              <a:rPr lang="en-US" altLang="ko-KR" b="1" dirty="0" smtClean="0">
                <a:solidFill>
                  <a:schemeClr val="accent6"/>
                </a:solidFill>
              </a:rPr>
              <a:t>, 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ConnectionAdapter</a:t>
            </a:r>
            <a:endParaRPr lang="en-US" altLang="ko-KR" b="1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Security manager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/>
              <a:t>For authorization, it must have user, table and </a:t>
            </a:r>
            <a:r>
              <a:rPr lang="en-US" altLang="ko-KR" dirty="0" err="1" smtClean="0"/>
              <a:t>infomation</a:t>
            </a:r>
            <a:r>
              <a:rPr lang="en-US" altLang="ko-KR" dirty="0" smtClean="0"/>
              <a:t> of privileges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/>
              <a:t>Authorizing task will be added in </a:t>
            </a:r>
            <a:r>
              <a:rPr lang="en-US" altLang="ko-KR" b="1" dirty="0" smtClean="0">
                <a:solidFill>
                  <a:schemeClr val="accent6"/>
                </a:solidFill>
              </a:rPr>
              <a:t>parser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26165" y="4902695"/>
            <a:ext cx="2395330" cy="715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Metadata Manager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17204" y="5942091"/>
            <a:ext cx="1336814" cy="715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IndexMgr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02110" y="5942091"/>
            <a:ext cx="1336814" cy="715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TableMgr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87016" y="5942091"/>
            <a:ext cx="1336814" cy="715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StatMgr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71922" y="5942091"/>
            <a:ext cx="1336814" cy="715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ViewMgr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56828" y="5942091"/>
            <a:ext cx="1336814" cy="715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UserMgr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241735" y="5942091"/>
            <a:ext cx="1336814" cy="715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/>
              <a:t>SecurityMgr</a:t>
            </a:r>
            <a:endParaRPr lang="ko-KR" altLang="en-US" sz="1600" dirty="0"/>
          </a:p>
        </p:txBody>
      </p:sp>
      <p:cxnSp>
        <p:nvCxnSpPr>
          <p:cNvPr id="12" name="직선 연결선 11"/>
          <p:cNvCxnSpPr>
            <a:stCxn id="4" idx="2"/>
            <a:endCxn id="5" idx="0"/>
          </p:cNvCxnSpPr>
          <p:nvPr/>
        </p:nvCxnSpPr>
        <p:spPr>
          <a:xfrm flipH="1">
            <a:off x="2485611" y="5618313"/>
            <a:ext cx="3638219" cy="32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  <a:endCxn id="6" idx="0"/>
          </p:cNvCxnSpPr>
          <p:nvPr/>
        </p:nvCxnSpPr>
        <p:spPr>
          <a:xfrm flipH="1">
            <a:off x="3970517" y="5618313"/>
            <a:ext cx="2153313" cy="32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  <a:endCxn id="7" idx="0"/>
          </p:cNvCxnSpPr>
          <p:nvPr/>
        </p:nvCxnSpPr>
        <p:spPr>
          <a:xfrm flipH="1">
            <a:off x="5455423" y="5618313"/>
            <a:ext cx="668407" cy="32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2"/>
            <a:endCxn id="8" idx="0"/>
          </p:cNvCxnSpPr>
          <p:nvPr/>
        </p:nvCxnSpPr>
        <p:spPr>
          <a:xfrm>
            <a:off x="6123830" y="5618313"/>
            <a:ext cx="816499" cy="32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" idx="2"/>
            <a:endCxn id="9" idx="0"/>
          </p:cNvCxnSpPr>
          <p:nvPr/>
        </p:nvCxnSpPr>
        <p:spPr>
          <a:xfrm>
            <a:off x="6123830" y="5618313"/>
            <a:ext cx="2301405" cy="32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4" idx="2"/>
            <a:endCxn id="10" idx="0"/>
          </p:cNvCxnSpPr>
          <p:nvPr/>
        </p:nvCxnSpPr>
        <p:spPr>
          <a:xfrm>
            <a:off x="6123830" y="5618313"/>
            <a:ext cx="3786312" cy="32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 Control in multi-user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Additional data</a:t>
            </a:r>
          </a:p>
          <a:p>
            <a:pPr lvl="1"/>
            <a:r>
              <a:rPr lang="en-US" altLang="ko-KR" dirty="0" smtClean="0"/>
              <a:t>Users</a:t>
            </a:r>
          </a:p>
          <a:p>
            <a:pPr lvl="2"/>
            <a:r>
              <a:rPr lang="en-US" altLang="ko-KR" dirty="0"/>
              <a:t>i</a:t>
            </a:r>
            <a:r>
              <a:rPr lang="en-US" altLang="ko-KR" dirty="0" smtClean="0"/>
              <a:t>d, password : string</a:t>
            </a:r>
          </a:p>
          <a:p>
            <a:pPr lvl="1"/>
            <a:r>
              <a:rPr lang="en-US" altLang="ko-KR" dirty="0" smtClean="0"/>
              <a:t>Privilege</a:t>
            </a:r>
          </a:p>
          <a:p>
            <a:pPr lvl="2"/>
            <a:r>
              <a:rPr lang="en-US" altLang="ko-KR" dirty="0" err="1" smtClean="0"/>
              <a:t>userId</a:t>
            </a:r>
            <a:r>
              <a:rPr lang="en-US" altLang="ko-KR" dirty="0" smtClean="0"/>
              <a:t>, target table : string</a:t>
            </a:r>
          </a:p>
          <a:p>
            <a:pPr lvl="2"/>
            <a:r>
              <a:rPr lang="en-US" altLang="ko-KR" dirty="0" smtClean="0"/>
              <a:t>insert, delete, update, create, grant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(0, 1)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3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the absence of </a:t>
            </a:r>
            <a:r>
              <a:rPr lang="en-US" altLang="ko-KR" dirty="0" smtClean="0"/>
              <a:t>GUI client, It is inconvenience to use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. So we will implement </a:t>
            </a:r>
            <a:r>
              <a:rPr lang="en-US" altLang="ko-KR" dirty="0" err="1" smtClean="0"/>
              <a:t>WebUI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SimpleDB</a:t>
            </a:r>
            <a:endParaRPr lang="en-US" altLang="ko-KR" dirty="0" smtClean="0"/>
          </a:p>
          <a:p>
            <a:r>
              <a:rPr lang="en-US" altLang="ko-KR" dirty="0" smtClean="0"/>
              <a:t>We provide some convenience features</a:t>
            </a:r>
          </a:p>
          <a:p>
            <a:pPr lvl="1"/>
            <a:r>
              <a:rPr lang="en-US" altLang="ko-KR" dirty="0" smtClean="0"/>
              <a:t>Show list of tables</a:t>
            </a:r>
          </a:p>
          <a:p>
            <a:pPr lvl="1"/>
            <a:r>
              <a:rPr lang="en-US" altLang="ko-KR" dirty="0" smtClean="0"/>
              <a:t>Make checking scheme of the table easy</a:t>
            </a:r>
          </a:p>
          <a:p>
            <a:pPr lvl="1"/>
            <a:r>
              <a:rPr lang="en-US" altLang="ko-KR" dirty="0" smtClean="0"/>
              <a:t>Provide Instant SQL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get metadata of database regarding to JDBC, we will implement JDBC module “</a:t>
            </a:r>
            <a:r>
              <a:rPr lang="en-US" altLang="ko-KR" dirty="0" err="1" smtClean="0"/>
              <a:t>DatabaseMetaData</a:t>
            </a:r>
            <a:r>
              <a:rPr lang="en-US" altLang="ko-KR" dirty="0" smtClean="0"/>
              <a:t>”; following class is also needed </a:t>
            </a:r>
            <a:endParaRPr lang="en-US" altLang="ko-KR" dirty="0"/>
          </a:p>
          <a:p>
            <a:pPr lvl="1"/>
            <a:r>
              <a:rPr lang="en-US" altLang="ko-KR" b="1" dirty="0" err="1" smtClean="0">
                <a:solidFill>
                  <a:schemeClr val="accent6"/>
                </a:solidFill>
              </a:rPr>
              <a:t>DatabaseMetaDataAdapter</a:t>
            </a:r>
            <a:r>
              <a:rPr lang="en-US" altLang="ko-KR" b="1" dirty="0" smtClean="0">
                <a:solidFill>
                  <a:schemeClr val="accent6"/>
                </a:solidFill>
              </a:rPr>
              <a:t>, 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RemoteDatabaseMetaData</a:t>
            </a:r>
            <a:r>
              <a:rPr lang="en-US" altLang="ko-KR" b="1" dirty="0" smtClean="0">
                <a:solidFill>
                  <a:schemeClr val="accent6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Impl</a:t>
            </a:r>
            <a:r>
              <a:rPr lang="en-US" altLang="ko-KR" b="1" dirty="0" smtClean="0">
                <a:solidFill>
                  <a:schemeClr val="accent6"/>
                </a:solidFill>
              </a:rPr>
              <a:t>), 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SimpleDatabaseMetaData</a:t>
            </a:r>
            <a:endParaRPr lang="en-US" altLang="ko-KR" b="1" dirty="0" smtClean="0">
              <a:solidFill>
                <a:schemeClr val="accent6"/>
              </a:solidFill>
            </a:endParaRPr>
          </a:p>
          <a:p>
            <a:r>
              <a:rPr lang="en-US" altLang="ko-KR" dirty="0" smtClean="0"/>
              <a:t>A Web Server including Web UI is started with </a:t>
            </a:r>
            <a:r>
              <a:rPr lang="en-US" altLang="ko-KR" dirty="0" err="1" smtClean="0"/>
              <a:t>SimpleDB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using external library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Database Encryption</a:t>
            </a:r>
          </a:p>
          <a:p>
            <a:r>
              <a:rPr lang="en-US" altLang="ko-KR" dirty="0"/>
              <a:t>Multi-user </a:t>
            </a:r>
            <a:r>
              <a:rPr lang="en-US" altLang="ko-KR" dirty="0" err="1"/>
              <a:t>SimpleDB</a:t>
            </a:r>
            <a:r>
              <a:rPr lang="en-US" altLang="ko-KR" dirty="0"/>
              <a:t> with access control</a:t>
            </a:r>
          </a:p>
          <a:p>
            <a:r>
              <a:rPr lang="en-US" altLang="ko-KR" dirty="0"/>
              <a:t>Web UI for </a:t>
            </a:r>
            <a:r>
              <a:rPr lang="en-US" altLang="ko-KR" dirty="0" err="1"/>
              <a:t>SimpleDB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the Database encryption?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Encryption</a:t>
            </a:r>
          </a:p>
          <a:p>
            <a:pPr lvl="1"/>
            <a:r>
              <a:rPr lang="en-US" altLang="ko-KR" dirty="0" smtClean="0"/>
              <a:t>Process of encoding messages or information in such a way that only authorized parties can read it</a:t>
            </a:r>
            <a:endParaRPr lang="en-US" altLang="ko-KR" dirty="0"/>
          </a:p>
          <a:p>
            <a:r>
              <a:rPr lang="en-US" altLang="ko-KR" dirty="0" smtClean="0"/>
              <a:t>Database encryption </a:t>
            </a:r>
          </a:p>
          <a:p>
            <a:pPr lvl="1"/>
            <a:r>
              <a:rPr lang="en-US" altLang="ko-KR" dirty="0" smtClean="0"/>
              <a:t>Process of converting data, within a database, in plain text format into a meaningless cipher text by means of a suitable algorithm</a:t>
            </a:r>
          </a:p>
          <a:p>
            <a:r>
              <a:rPr lang="en-US" altLang="ko-KR" dirty="0" smtClean="0"/>
              <a:t>A database is an organized collection of data. So many same plain-texts can exist in the database. If these same plain-texts are encrypted by same key, statistical information can be leaked.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5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 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Encryption algorithm</a:t>
            </a:r>
          </a:p>
          <a:p>
            <a:r>
              <a:rPr lang="en-US" altLang="ko-KR" dirty="0" smtClean="0"/>
              <a:t>Key storage model</a:t>
            </a:r>
          </a:p>
          <a:p>
            <a:r>
              <a:rPr lang="en-US" altLang="ko-KR" dirty="0" smtClean="0"/>
              <a:t>Granularity</a:t>
            </a:r>
          </a:p>
          <a:p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Etc.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6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Encryption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 cipher encryption</a:t>
            </a:r>
          </a:p>
          <a:p>
            <a:pPr lvl="1"/>
            <a:r>
              <a:rPr lang="en-US" altLang="ko-KR" dirty="0" smtClean="0"/>
              <a:t>a block cipher is a deterministic algorithm operating on fixed-length groups of bits, called blocks, with an unvarying transformation that is specified by a symmetric key.</a:t>
            </a:r>
          </a:p>
          <a:p>
            <a:r>
              <a:rPr lang="en-US" altLang="ko-KR" dirty="0" smtClean="0"/>
              <a:t>Advanced Encryption Standard(AES)</a:t>
            </a:r>
          </a:p>
          <a:p>
            <a:pPr lvl="1"/>
            <a:r>
              <a:rPr lang="en-US" altLang="ko-KR" dirty="0" smtClean="0"/>
              <a:t>AES has been adopted by the U.S. government and is now used worldwide.</a:t>
            </a:r>
          </a:p>
          <a:p>
            <a:pPr lvl="1"/>
            <a:r>
              <a:rPr lang="en-US" altLang="ko-KR" dirty="0" smtClean="0"/>
              <a:t>AES has a fixed block size of 128 bits, and a key size of 128, 192, or 256 bits.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5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storage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Keys per session</a:t>
            </a:r>
          </a:p>
          <a:p>
            <a:pPr lvl="1"/>
            <a:r>
              <a:rPr lang="en-US" altLang="ko-KR" dirty="0" smtClean="0"/>
              <a:t>The database server has full access to the encryption keys during the session</a:t>
            </a:r>
          </a:p>
          <a:p>
            <a:pPr lvl="1"/>
            <a:r>
              <a:rPr lang="en-US" altLang="ko-KR" dirty="0" smtClean="0"/>
              <a:t>But does not store them on disk</a:t>
            </a:r>
          </a:p>
          <a:p>
            <a:r>
              <a:rPr lang="en-US" altLang="ko-KR" dirty="0" smtClean="0"/>
              <a:t>Pseudo-random key</a:t>
            </a:r>
          </a:p>
          <a:p>
            <a:pPr lvl="1"/>
            <a:r>
              <a:rPr lang="en-US" altLang="ko-KR" dirty="0" smtClean="0"/>
              <a:t>The AES needs 128bits key, therefore 128bits length pseudo-random text is necessary for AES encryption.</a:t>
            </a:r>
          </a:p>
          <a:p>
            <a:pPr lvl="1"/>
            <a:r>
              <a:rPr lang="en-US" altLang="ko-KR" dirty="0" smtClean="0"/>
              <a:t>The pseudo-random key is generated by a cryptographic hash function like SHA-1 based on user password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2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Granularity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Large granularity</a:t>
            </a:r>
          </a:p>
          <a:p>
            <a:pPr lvl="1"/>
            <a:r>
              <a:rPr lang="en-US" altLang="ko-KR" dirty="0" smtClean="0"/>
              <a:t>Better performance cannot be achieved using page or whole table encryption granularity. </a:t>
            </a:r>
          </a:p>
          <a:p>
            <a:r>
              <a:rPr lang="en-US" altLang="ko-KR" dirty="0" smtClean="0"/>
              <a:t>Small granularity</a:t>
            </a:r>
          </a:p>
          <a:p>
            <a:pPr lvl="1"/>
            <a:r>
              <a:rPr lang="en-US" altLang="ko-KR" dirty="0" smtClean="0"/>
              <a:t>However, special techniques can be used in order to cope with security attacks when single values or record/node granularity encryption is used.</a:t>
            </a:r>
          </a:p>
          <a:p>
            <a:endParaRPr lang="en-US" altLang="ko-KR" dirty="0"/>
          </a:p>
          <a:p>
            <a:r>
              <a:rPr lang="en-US" altLang="ko-KR" dirty="0" smtClean="0"/>
              <a:t>We choose </a:t>
            </a:r>
            <a:r>
              <a:rPr lang="en-US" altLang="ko-KR" sz="3200" b="1" dirty="0" smtClean="0"/>
              <a:t>single value granularity</a:t>
            </a:r>
          </a:p>
          <a:p>
            <a:pPr lvl="1"/>
            <a:r>
              <a:rPr lang="en-US" altLang="ko-KR" dirty="0" smtClean="0"/>
              <a:t>Best performance</a:t>
            </a:r>
          </a:p>
          <a:p>
            <a:pPr lvl="1"/>
            <a:r>
              <a:rPr lang="en-US" altLang="ko-KR" dirty="0" smtClean="0"/>
              <a:t>Need more security model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Hash index</a:t>
            </a:r>
          </a:p>
          <a:p>
            <a:pPr lvl="1"/>
            <a:r>
              <a:rPr lang="en-US" altLang="ko-KR" dirty="0" smtClean="0"/>
              <a:t>Same as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hash index</a:t>
            </a:r>
          </a:p>
          <a:p>
            <a:r>
              <a:rPr lang="en-US" altLang="ko-KR" dirty="0" smtClean="0"/>
              <a:t>B+ tree index</a:t>
            </a:r>
          </a:p>
          <a:p>
            <a:pPr lvl="1"/>
            <a:r>
              <a:rPr lang="en-US" altLang="ko-KR" dirty="0" smtClean="0"/>
              <a:t>Whole node encrypt at once as one plain-text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Etc.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new query</a:t>
            </a:r>
          </a:p>
          <a:p>
            <a:pPr lvl="1"/>
            <a:r>
              <a:rPr lang="en-US" altLang="ko-KR" dirty="0" smtClean="0"/>
              <a:t>CREATE ENCRYPT TABLE ….. </a:t>
            </a:r>
            <a:r>
              <a:rPr lang="en-US" altLang="ko-KR" dirty="0" smtClean="0">
                <a:solidFill>
                  <a:srgbClr val="FF0000"/>
                </a:solidFill>
              </a:rPr>
              <a:t>USING KEY ‘</a:t>
            </a:r>
            <a:r>
              <a:rPr lang="en-US" altLang="ko-KR" i="1" dirty="0" smtClean="0">
                <a:solidFill>
                  <a:srgbClr val="FF0000"/>
                </a:solidFill>
              </a:rPr>
              <a:t>key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</a:p>
          <a:p>
            <a:pPr lvl="2"/>
            <a:r>
              <a:rPr lang="en-US" altLang="ko-KR" dirty="0" smtClean="0"/>
              <a:t>Create table with specific </a:t>
            </a:r>
            <a:r>
              <a:rPr lang="en-US" altLang="ko-KR" i="1" dirty="0" smtClean="0">
                <a:solidFill>
                  <a:srgbClr val="FF0000"/>
                </a:solidFill>
              </a:rPr>
              <a:t>’key’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SELECT ….. </a:t>
            </a:r>
            <a:r>
              <a:rPr lang="en-US" altLang="ko-KR" dirty="0" smtClean="0">
                <a:solidFill>
                  <a:srgbClr val="FF0000"/>
                </a:solidFill>
              </a:rPr>
              <a:t>USING KEY ‘</a:t>
            </a:r>
            <a:r>
              <a:rPr lang="en-US" altLang="ko-KR" i="1" dirty="0" smtClean="0">
                <a:solidFill>
                  <a:srgbClr val="FF0000"/>
                </a:solidFill>
              </a:rPr>
              <a:t>key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</a:p>
          <a:p>
            <a:pPr lvl="2"/>
            <a:r>
              <a:rPr lang="en-US" altLang="ko-KR" dirty="0" smtClean="0"/>
              <a:t>Access to other user table using </a:t>
            </a:r>
            <a:r>
              <a:rPr lang="en-US" altLang="ko-KR" i="1" dirty="0" smtClean="0">
                <a:solidFill>
                  <a:srgbClr val="FF0000"/>
                </a:solidFill>
              </a:rPr>
              <a:t>‘key’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Lee,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48A-4E3A-4901-B6D0-EAEF94ABDE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0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1367</Words>
  <Application>Microsoft Office PowerPoint</Application>
  <PresentationFormat>와이드스크린</PresentationFormat>
  <Paragraphs>179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Secure SimpleDB for Multi-user</vt:lpstr>
      <vt:lpstr>Objectives</vt:lpstr>
      <vt:lpstr>What is the Database encryption?</vt:lpstr>
      <vt:lpstr>Consideration points</vt:lpstr>
      <vt:lpstr>Encryption algorithm</vt:lpstr>
      <vt:lpstr>Key storage model</vt:lpstr>
      <vt:lpstr>Granularity</vt:lpstr>
      <vt:lpstr>Index</vt:lpstr>
      <vt:lpstr>Etc.</vt:lpstr>
      <vt:lpstr>Multi-user DBMS</vt:lpstr>
      <vt:lpstr>Access Control</vt:lpstr>
      <vt:lpstr>How to implement Multi-user</vt:lpstr>
      <vt:lpstr>Access Control in multi-user DBMS</vt:lpstr>
      <vt:lpstr>Web UI</vt:lpstr>
      <vt:lpstr>Web UI</vt:lpstr>
      <vt:lpstr>QnA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Lee</dc:creator>
  <cp:lastModifiedBy>WanH</cp:lastModifiedBy>
  <cp:revision>67</cp:revision>
  <dcterms:created xsi:type="dcterms:W3CDTF">2015-06-01T04:48:47Z</dcterms:created>
  <dcterms:modified xsi:type="dcterms:W3CDTF">2015-06-02T04:03:38Z</dcterms:modified>
</cp:coreProperties>
</file>