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318" r:id="rId2"/>
    <p:sldId id="320" r:id="rId3"/>
    <p:sldId id="322" r:id="rId4"/>
    <p:sldId id="326" r:id="rId5"/>
    <p:sldId id="330" r:id="rId6"/>
    <p:sldId id="323" r:id="rId7"/>
    <p:sldId id="328" r:id="rId8"/>
    <p:sldId id="331" r:id="rId9"/>
    <p:sldId id="274" r:id="rId10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H" initials="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001A"/>
    <a:srgbClr val="8D8D8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286" autoAdjust="0"/>
  </p:normalViewPr>
  <p:slideViewPr>
    <p:cSldViewPr snapToGrid="0">
      <p:cViewPr varScale="1">
        <p:scale>
          <a:sx n="87" d="100"/>
          <a:sy n="87" d="100"/>
        </p:scale>
        <p:origin x="-7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770" y="-102"/>
      </p:cViewPr>
      <p:guideLst>
        <p:guide orient="horz" pos="2237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3119" y="217044"/>
            <a:ext cx="8174328" cy="599549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B500BF1-6201-408B-B204-D6D18DB3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5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2030985"/>
            <a:ext cx="7772400" cy="1470025"/>
          </a:xfrm>
        </p:spPr>
        <p:txBody>
          <a:bodyPr/>
          <a:lstStyle>
            <a:lvl1pPr algn="ctr"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YD윤고딕 5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BEF4-AF3C-4655-BFA7-C6EC7F34F390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40147"/>
          </a:xfrm>
        </p:spPr>
        <p:txBody>
          <a:bodyPr/>
          <a:lstStyle>
            <a:lvl1pPr>
              <a:defRPr>
                <a:latin typeface="고려대학교B" pitchFamily="18" charset="-127"/>
                <a:ea typeface="고려대학교B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437112"/>
            <a:ext cx="6400800" cy="1057672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YD윤고딕 540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800" dirty="0" smtClean="0"/>
              <a:t>부제목을 입력하세요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-80211" y="-104279"/>
            <a:ext cx="9304422" cy="1018679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-36512" y="5638800"/>
            <a:ext cx="9304422" cy="869794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-36512" y="6020875"/>
            <a:ext cx="9304422" cy="869794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6575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D:\GraduateSchool\Lab\템플릿\basic_UI_file\basic\crimson2positiv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73" y="376408"/>
            <a:ext cx="771100" cy="10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 algn="l">
              <a:defRPr b="1" baseline="0">
                <a:solidFill>
                  <a:srgbClr val="7C00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525963"/>
          </a:xfrm>
        </p:spPr>
        <p:txBody>
          <a:bodyPr/>
          <a:lstStyle>
            <a:lvl1pPr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2pPr>
            <a:lvl3pPr>
              <a:defRPr sz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3pPr>
            <a:lvl4pPr>
              <a:defRPr sz="105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4pPr>
            <a:lvl5pPr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29534"/>
            <a:ext cx="2133600" cy="365125"/>
          </a:xfrm>
        </p:spPr>
        <p:txBody>
          <a:bodyPr/>
          <a:lstStyle/>
          <a:p>
            <a:fld id="{97691FE0-DA8D-444F-8FD5-7D81C72A0A45}" type="datetime1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2953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37314"/>
            <a:ext cx="2133600" cy="365125"/>
          </a:xfrm>
        </p:spPr>
        <p:txBody>
          <a:bodyPr/>
          <a:lstStyle/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E2D2-AFFA-46CF-8E82-59E2375E7566}" type="datetime1">
              <a:rPr lang="ko-KR" altLang="en-US" smtClean="0"/>
              <a:t>2015-06-02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D:\GraduateSchool\Lab\템플릿\basic_UI_file\basic\crimson2positive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73" y="376408"/>
            <a:ext cx="771100" cy="10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61256"/>
          </a:xfrm>
          <a:prstGeom prst="rect">
            <a:avLst/>
          </a:prstGeom>
          <a:solidFill>
            <a:srgbClr val="7C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날짜 개체 틀 1"/>
          <p:cNvSpPr txBox="1">
            <a:spLocks/>
          </p:cNvSpPr>
          <p:nvPr userDrawn="1"/>
        </p:nvSpPr>
        <p:spPr>
          <a:xfrm>
            <a:off x="457200" y="6356352"/>
            <a:ext cx="3628094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/>
              <a:t>Y.E. Shim, C.B. Shim</a:t>
            </a:r>
          </a:p>
        </p:txBody>
      </p:sp>
    </p:spTree>
    <p:extLst>
      <p:ext uri="{BB962C8B-B14F-4D97-AF65-F5344CB8AC3E}">
        <p14:creationId xmlns:p14="http://schemas.microsoft.com/office/powerpoint/2010/main" val="4838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spcBef>
          <a:spcPct val="0"/>
        </a:spcBef>
        <a:buNone/>
        <a:defRPr sz="3000" kern="1200" baseline="0">
          <a:solidFill>
            <a:srgbClr val="7C001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nsolas" panose="020B0609020204030204" pitchFamily="49" charset="0"/>
          <a:ea typeface="HY견고딕" panose="02030600000101010101" pitchFamily="18" charset="-127"/>
          <a:cs typeface="Consolas" panose="020B0609020204030204" pitchFamily="49" charset="0"/>
        </a:defRPr>
      </a:lvl1pPr>
    </p:titleStyle>
    <p:bodyStyle>
      <a:lvl1pPr marL="257175" indent="-257175" algn="l" defTabSz="685800" rtl="0" eaLnBrk="1" latinLnBrk="1" hangingPunct="1">
        <a:lnSpc>
          <a:spcPct val="114000"/>
        </a:lnSpc>
        <a:spcBef>
          <a:spcPct val="20000"/>
        </a:spcBef>
        <a:buClr>
          <a:srgbClr val="7C001A"/>
        </a:buClr>
        <a:buFont typeface="Wingdings" panose="05000000000000000000" pitchFamily="2" charset="2"/>
        <a:buChar char="§"/>
        <a:defRPr sz="2100" b="1" kern="1200" baseline="0">
          <a:solidFill>
            <a:schemeClr val="tx1"/>
          </a:solidFill>
          <a:latin typeface="Arial" panose="020B0604020202020204" pitchFamily="34" charset="0"/>
          <a:ea typeface="HY견고딕" panose="02030600000101010101" pitchFamily="18" charset="-127"/>
          <a:cs typeface="Arial" panose="020B0604020202020204" pitchFamily="34" charset="0"/>
        </a:defRPr>
      </a:lvl1pPr>
      <a:lvl2pPr marL="557213" indent="-214313" algn="l" defTabSz="685800" rtl="0" eaLnBrk="1" latinLnBrk="1" hangingPunct="1">
        <a:lnSpc>
          <a:spcPct val="114000"/>
        </a:lnSpc>
        <a:spcBef>
          <a:spcPct val="20000"/>
        </a:spcBef>
        <a:buClr>
          <a:srgbClr val="5B5A5F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135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135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 smtClean="0"/>
              <a:t>Term Project Proposal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14</a:t>
            </a:r>
          </a:p>
          <a:p>
            <a:r>
              <a:rPr lang="en-US" altLang="ko-KR" dirty="0" smtClean="0"/>
              <a:t>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8352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09618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OBJECTIVE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PROGRESS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Transactions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83039" cy="4974933"/>
          </a:xfrm>
        </p:spPr>
        <p:txBody>
          <a:bodyPr/>
          <a:lstStyle/>
          <a:p>
            <a:r>
              <a:rPr lang="en-US" altLang="ko-KR" dirty="0"/>
              <a:t>A transaction is a group of operations that behaves as a single operation.</a:t>
            </a:r>
          </a:p>
          <a:p>
            <a:endParaRPr lang="en-US" altLang="ko-KR" dirty="0"/>
          </a:p>
          <a:p>
            <a:r>
              <a:rPr lang="en-US" altLang="ko-KR" dirty="0" smtClean="0"/>
              <a:t>All transactions </a:t>
            </a:r>
            <a:r>
              <a:rPr lang="en-US" altLang="ko-KR" dirty="0"/>
              <a:t>should satisfy the </a:t>
            </a:r>
            <a:r>
              <a:rPr lang="en-US" altLang="ko-KR" dirty="0" smtClean="0"/>
              <a:t>ACID </a:t>
            </a:r>
            <a:r>
              <a:rPr lang="en-US" altLang="ko-KR" dirty="0"/>
              <a:t>properties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Recovery and concurrency managements are related to the properties.</a:t>
            </a:r>
          </a:p>
          <a:p>
            <a:pPr lvl="1"/>
            <a:endParaRPr lang="en-US" altLang="ko-KR" dirty="0" smtClean="0"/>
          </a:p>
          <a:p>
            <a:pPr lvl="2"/>
            <a:r>
              <a:rPr lang="en-US" altLang="ko-KR" b="1" dirty="0"/>
              <a:t>The </a:t>
            </a:r>
            <a:r>
              <a:rPr lang="en-US" altLang="ko-KR" b="1" i="1" u="sng" dirty="0"/>
              <a:t>atomicity</a:t>
            </a:r>
            <a:r>
              <a:rPr lang="en-US" altLang="ko-KR" b="1" dirty="0"/>
              <a:t> and </a:t>
            </a:r>
            <a:r>
              <a:rPr lang="en-US" altLang="ko-KR" b="1" i="1" u="sng" dirty="0"/>
              <a:t>durability</a:t>
            </a:r>
            <a:r>
              <a:rPr lang="en-US" altLang="ko-KR" b="1" dirty="0"/>
              <a:t> </a:t>
            </a:r>
            <a:r>
              <a:rPr lang="en-US" altLang="ko-KR" b="1" dirty="0" smtClean="0"/>
              <a:t>properties</a:t>
            </a:r>
          </a:p>
          <a:p>
            <a:pPr marL="685800" lvl="2" indent="0">
              <a:buNone/>
            </a:pPr>
            <a:r>
              <a:rPr lang="en-US" altLang="ko-KR" b="1" dirty="0" smtClean="0"/>
              <a:t>	: The </a:t>
            </a:r>
            <a:r>
              <a:rPr lang="en-US" altLang="ko-KR" b="1" dirty="0"/>
              <a:t>proper behavior of the </a:t>
            </a:r>
            <a:r>
              <a:rPr lang="en-US" altLang="ko-KR" b="1" i="1" dirty="0"/>
              <a:t>commit</a:t>
            </a:r>
            <a:r>
              <a:rPr lang="en-US" altLang="ko-KR" b="1" dirty="0"/>
              <a:t> and </a:t>
            </a:r>
            <a:r>
              <a:rPr lang="en-US" altLang="ko-KR" b="1" i="1" dirty="0"/>
              <a:t>rollback</a:t>
            </a:r>
            <a:r>
              <a:rPr lang="en-US" altLang="ko-KR" b="1" dirty="0"/>
              <a:t> operations.</a:t>
            </a:r>
          </a:p>
          <a:p>
            <a:pPr lvl="2"/>
            <a:endParaRPr lang="en-US" altLang="ko-KR" b="1" dirty="0" smtClean="0"/>
          </a:p>
          <a:p>
            <a:pPr lvl="2"/>
            <a:r>
              <a:rPr lang="en-US" altLang="ko-KR" b="1" dirty="0" smtClean="0"/>
              <a:t>The </a:t>
            </a:r>
            <a:r>
              <a:rPr lang="en-US" altLang="ko-KR" b="1" i="1" u="sng" dirty="0"/>
              <a:t>consistency</a:t>
            </a:r>
            <a:r>
              <a:rPr lang="en-US" altLang="ko-KR" b="1" dirty="0"/>
              <a:t> and </a:t>
            </a:r>
            <a:r>
              <a:rPr lang="en-US" altLang="ko-KR" b="1" i="1" u="sng" dirty="0"/>
              <a:t>isolation</a:t>
            </a:r>
            <a:r>
              <a:rPr lang="en-US" altLang="ko-KR" b="1" dirty="0"/>
              <a:t> </a:t>
            </a:r>
            <a:r>
              <a:rPr lang="en-US" altLang="ko-KR" b="1" dirty="0" smtClean="0"/>
              <a:t>properties</a:t>
            </a:r>
          </a:p>
          <a:p>
            <a:pPr marL="685800" lvl="2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: The </a:t>
            </a:r>
            <a:r>
              <a:rPr lang="en-US" altLang="ko-KR" b="1" dirty="0"/>
              <a:t>proper behavior of concurrent clients.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2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Recovery Management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74933"/>
          </a:xfrm>
        </p:spPr>
        <p:txBody>
          <a:bodyPr/>
          <a:lstStyle/>
          <a:p>
            <a:r>
              <a:rPr lang="en-US" altLang="ko-KR" i="1" dirty="0"/>
              <a:t>Recovery</a:t>
            </a:r>
            <a:r>
              <a:rPr lang="en-US" altLang="ko-KR" dirty="0"/>
              <a:t> is performed each time the database system starts up.</a:t>
            </a:r>
          </a:p>
          <a:p>
            <a:pPr lvl="1"/>
            <a:r>
              <a:rPr lang="en-US" altLang="ko-KR" dirty="0"/>
              <a:t>It’s purpose is to restore the database to a </a:t>
            </a:r>
            <a:r>
              <a:rPr lang="en-US" altLang="ko-KR" b="1" dirty="0"/>
              <a:t>reasonable state.</a:t>
            </a:r>
          </a:p>
          <a:p>
            <a:endParaRPr lang="en-US" altLang="ko-KR" dirty="0"/>
          </a:p>
          <a:p>
            <a:r>
              <a:rPr lang="en-US" altLang="ko-KR" dirty="0"/>
              <a:t>Reasonable state</a:t>
            </a:r>
          </a:p>
          <a:p>
            <a:pPr lvl="1"/>
            <a:r>
              <a:rPr lang="en-US" altLang="ko-KR" dirty="0"/>
              <a:t>All uncompleted transactions should be rolled back.</a:t>
            </a:r>
          </a:p>
          <a:p>
            <a:pPr lvl="1"/>
            <a:r>
              <a:rPr lang="en-US" altLang="ko-KR" dirty="0"/>
              <a:t>All committed transactions should have their modifications written to disk.</a:t>
            </a:r>
          </a:p>
          <a:p>
            <a:endParaRPr lang="en-US" altLang="ko-KR" dirty="0"/>
          </a:p>
          <a:p>
            <a:r>
              <a:rPr lang="en-US" altLang="ko-KR" dirty="0"/>
              <a:t>The recovery algorithm</a:t>
            </a:r>
          </a:p>
          <a:p>
            <a:pPr lvl="1"/>
            <a:r>
              <a:rPr lang="en-US" altLang="ko-KR" dirty="0"/>
              <a:t>can stop searching the log as soon as it knows:</a:t>
            </a:r>
          </a:p>
          <a:p>
            <a:pPr lvl="2"/>
            <a:r>
              <a:rPr lang="en-US" altLang="ko-KR" dirty="0"/>
              <a:t>all earlier log records were written by completed </a:t>
            </a:r>
            <a:r>
              <a:rPr lang="en-US" altLang="ko-KR" dirty="0" smtClean="0"/>
              <a:t>transactions -&gt; </a:t>
            </a:r>
            <a:r>
              <a:rPr lang="en-US" altLang="ko-KR" b="1" dirty="0" smtClean="0"/>
              <a:t>undo stage</a:t>
            </a:r>
            <a:endParaRPr lang="en-US" altLang="ko-KR" b="1" dirty="0"/>
          </a:p>
          <a:p>
            <a:pPr lvl="2"/>
            <a:r>
              <a:rPr lang="en-US" altLang="ko-KR" dirty="0"/>
              <a:t>the buffers for those transactions have been flushed to </a:t>
            </a:r>
            <a:r>
              <a:rPr lang="en-US" altLang="ko-KR" dirty="0"/>
              <a:t>disk -&gt; </a:t>
            </a:r>
            <a:r>
              <a:rPr lang="en-US" altLang="ko-KR" b="1" dirty="0" smtClean="0"/>
              <a:t>redo stage</a:t>
            </a:r>
            <a:endParaRPr lang="en-US" altLang="ko-KR" b="1" dirty="0"/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never needs to look at the log records prior to a </a:t>
            </a:r>
            <a:r>
              <a:rPr lang="en-US" altLang="ko-KR" b="1" dirty="0" smtClean="0"/>
              <a:t>checkpoint </a:t>
            </a:r>
            <a:r>
              <a:rPr lang="en-US" altLang="ko-KR" dirty="0"/>
              <a:t>record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b="1" dirty="0" smtClean="0"/>
              <a:t>quiescent checkpoint </a:t>
            </a:r>
            <a:r>
              <a:rPr lang="en-US" altLang="ko-KR" dirty="0" smtClean="0"/>
              <a:t>can be written when no transactions are currently running.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b="1" dirty="0" smtClean="0"/>
              <a:t>non-quiescent checkpoint</a:t>
            </a:r>
            <a:r>
              <a:rPr lang="en-US" altLang="ko-KR" dirty="0"/>
              <a:t> </a:t>
            </a:r>
            <a:r>
              <a:rPr lang="en-US" altLang="ko-KR" dirty="0" smtClean="0"/>
              <a:t>can be written at any time.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0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fig_14_21.jp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t="7672" r="33551" b="32481"/>
          <a:stretch/>
        </p:blipFill>
        <p:spPr bwMode="auto">
          <a:xfrm>
            <a:off x="5606536" y="5181277"/>
            <a:ext cx="3090648" cy="128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Concurrency Management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74933"/>
          </a:xfrm>
        </p:spPr>
        <p:txBody>
          <a:bodyPr/>
          <a:lstStyle/>
          <a:p>
            <a:r>
              <a:rPr lang="en-US" altLang="ko-KR" i="1" dirty="0" smtClean="0"/>
              <a:t>Locking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common technique for ensuring that all schedules are </a:t>
            </a:r>
            <a:r>
              <a:rPr lang="en-US" altLang="ko-KR" dirty="0" smtClean="0"/>
              <a:t>serializable</a:t>
            </a:r>
            <a:endParaRPr lang="en-US" altLang="ko-KR" dirty="0"/>
          </a:p>
          <a:p>
            <a:pPr lvl="1"/>
            <a:r>
              <a:rPr lang="en-US" altLang="ko-KR" dirty="0" smtClean="0"/>
              <a:t>is used </a:t>
            </a:r>
            <a:r>
              <a:rPr lang="en-US" altLang="ko-KR" dirty="0"/>
              <a:t>to avoid </a:t>
            </a:r>
            <a:r>
              <a:rPr lang="en-US" altLang="ko-KR" b="1" dirty="0"/>
              <a:t>write-write</a:t>
            </a:r>
            <a:r>
              <a:rPr lang="en-US" altLang="ko-KR" dirty="0"/>
              <a:t> and </a:t>
            </a:r>
            <a:r>
              <a:rPr lang="en-US" altLang="ko-KR" b="1" dirty="0"/>
              <a:t>read-write </a:t>
            </a:r>
            <a:r>
              <a:rPr lang="en-US" altLang="ko-KR" dirty="0" smtClean="0"/>
              <a:t>conflicts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Deadlock </a:t>
            </a:r>
          </a:p>
          <a:p>
            <a:pPr lvl="1"/>
            <a:r>
              <a:rPr lang="en-US" altLang="ko-KR" dirty="0" smtClean="0"/>
              <a:t>occurs </a:t>
            </a:r>
            <a:r>
              <a:rPr lang="en-US" altLang="ko-KR" dirty="0"/>
              <a:t>when there is a cycle of </a:t>
            </a:r>
            <a:r>
              <a:rPr lang="en-US" altLang="ko-KR" dirty="0" smtClean="0"/>
              <a:t>transactions</a:t>
            </a:r>
            <a:endParaRPr lang="en-US" altLang="ko-KR" dirty="0"/>
          </a:p>
          <a:p>
            <a:pPr lvl="2"/>
            <a:r>
              <a:rPr lang="en-US" altLang="ko-KR" dirty="0"/>
              <a:t>The lock protocol does not guarantee that all transactions will commit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exists </a:t>
            </a:r>
            <a:r>
              <a:rPr lang="en-US" altLang="ko-KR" dirty="0"/>
              <a:t>if the </a:t>
            </a:r>
            <a:r>
              <a:rPr lang="en-US" altLang="ko-KR" dirty="0" smtClean="0"/>
              <a:t>“waits-for” </a:t>
            </a:r>
            <a:r>
              <a:rPr lang="en-US" altLang="ko-KR" dirty="0"/>
              <a:t>graph has a </a:t>
            </a:r>
            <a:r>
              <a:rPr lang="en-US" altLang="ko-KR" dirty="0" smtClean="0"/>
              <a:t>cycle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Deadlock detection strategies</a:t>
            </a:r>
          </a:p>
          <a:p>
            <a:pPr lvl="1"/>
            <a:r>
              <a:rPr lang="en-US" altLang="ko-KR" dirty="0"/>
              <a:t>Wait-die</a:t>
            </a:r>
          </a:p>
          <a:p>
            <a:pPr lvl="1"/>
            <a:r>
              <a:rPr lang="en-US" altLang="ko-KR" dirty="0"/>
              <a:t>Time-limit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36949" y="4179949"/>
                <a:ext cx="262982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ourier New" pitchFamily="49" charset="0"/>
                    <a:cs typeface="Courier New" pitchFamily="49" charset="0"/>
                  </a:rPr>
                  <a:t>T1 :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altLang="ko-KR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urier New" pitchFamily="49" charset="0"/>
                    <a:cs typeface="Courier New" pitchFamily="49" charset="0"/>
                  </a:rPr>
                  <a:t>); W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altLang="ko-KR" dirty="0" smtClean="0">
                    <a:latin typeface="Courier New" pitchFamily="49" charset="0"/>
                    <a:cs typeface="Courier New" pitchFamily="49" charset="0"/>
                  </a:rPr>
                  <a:t>T2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: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);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ko-KR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49" y="4179949"/>
                <a:ext cx="262982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848" t="-2778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아래쪽 화살표 5"/>
          <p:cNvSpPr/>
          <p:nvPr/>
        </p:nvSpPr>
        <p:spPr>
          <a:xfrm>
            <a:off x="6923627" y="4886688"/>
            <a:ext cx="569844" cy="421661"/>
          </a:xfrm>
          <a:prstGeom prst="downArrow">
            <a:avLst/>
          </a:prstGeom>
          <a:solidFill>
            <a:srgbClr val="7C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11777" y="6153123"/>
            <a:ext cx="1480167" cy="31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7C001A"/>
              </a:buClr>
              <a:buFont typeface="Wingdings" panose="05000000000000000000" pitchFamily="2" charset="2"/>
              <a:buChar char="§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557213" indent="-214313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5B5A5F"/>
              </a:buClr>
              <a:buFont typeface="Wingdings" panose="05000000000000000000" pitchFamily="2" charset="2"/>
              <a:buChar char="§"/>
              <a:defRPr sz="15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2pPr>
            <a:lvl3pPr marL="8572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05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4pPr>
            <a:lvl5pPr marL="15430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9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smtClean="0"/>
              <a:t>dead lock example</a:t>
            </a:r>
          </a:p>
          <a:p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5251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Objective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7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Modifying deadlock detection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 err="1" smtClean="0"/>
              <a:t>SimpleDB</a:t>
            </a:r>
            <a:r>
              <a:rPr lang="en-US" altLang="ko-KR" dirty="0" smtClean="0"/>
              <a:t> uses a timeout mechanism to detect deadlocks.</a:t>
            </a:r>
          </a:p>
          <a:p>
            <a:pPr marL="342900" lvl="1" indent="0">
              <a:buNone/>
            </a:pPr>
            <a:r>
              <a:rPr lang="en-US" altLang="ko-KR" dirty="0" smtClean="0"/>
              <a:t>    : We will replace it with the wait-die algorithm.</a:t>
            </a:r>
          </a:p>
          <a:p>
            <a:pPr lvl="2"/>
            <a:r>
              <a:rPr lang="en-US" altLang="ko-KR" dirty="0" smtClean="0"/>
              <a:t>ensures </a:t>
            </a:r>
            <a:r>
              <a:rPr lang="en-US" altLang="ko-KR" dirty="0"/>
              <a:t>that all deadlocks are detected</a:t>
            </a:r>
          </a:p>
          <a:p>
            <a:pPr lvl="2"/>
            <a:r>
              <a:rPr lang="en-US" altLang="ko-KR" dirty="0" smtClean="0"/>
              <a:t>also </a:t>
            </a:r>
            <a:r>
              <a:rPr lang="en-US" altLang="ko-KR" dirty="0"/>
              <a:t>treats every potential deadlock as a cause for rollback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Adding </a:t>
            </a:r>
            <a:r>
              <a:rPr lang="en-US" altLang="ko-KR" dirty="0"/>
              <a:t>non-quiescent </a:t>
            </a:r>
            <a:r>
              <a:rPr lang="en-US" altLang="ko-KR" dirty="0" err="1"/>
              <a:t>checkpointing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en-US" altLang="ko-KR" dirty="0" err="1"/>
              <a:t>SimpleDB</a:t>
            </a:r>
            <a:r>
              <a:rPr lang="en-US" altLang="ko-KR" dirty="0"/>
              <a:t> </a:t>
            </a:r>
            <a:r>
              <a:rPr lang="en-US" altLang="ko-KR" dirty="0" smtClean="0"/>
              <a:t>employs quiescent </a:t>
            </a:r>
            <a:r>
              <a:rPr lang="en-US" altLang="ko-KR" dirty="0" err="1"/>
              <a:t>checkpointing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It is unavailable while the recovery manager waits for existing transactions to complete.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  : We will </a:t>
            </a:r>
            <a:r>
              <a:rPr lang="en-US" altLang="ko-KR" dirty="0" smtClean="0"/>
              <a:t>define non-quiescent </a:t>
            </a:r>
            <a:r>
              <a:rPr lang="en-US" altLang="ko-KR" dirty="0" err="1"/>
              <a:t>checkpointing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4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Progress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7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Modifying deadlock detection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Adding </a:t>
            </a:r>
            <a:r>
              <a:rPr lang="en-US" altLang="ko-KR" dirty="0"/>
              <a:t>non-quiescent </a:t>
            </a:r>
            <a:r>
              <a:rPr lang="en-US" altLang="ko-KR" dirty="0" err="1" smtClean="0"/>
              <a:t>checkpointing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300279"/>
            <a:ext cx="460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64862" y="1916760"/>
            <a:ext cx="5370593" cy="41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7C001A"/>
              </a:buClr>
              <a:buFont typeface="Wingdings" panose="05000000000000000000" pitchFamily="2" charset="2"/>
              <a:buChar char="§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557213" indent="-214313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5B5A5F"/>
              </a:buClr>
              <a:buFont typeface="Wingdings" panose="05000000000000000000" pitchFamily="2" charset="2"/>
              <a:buChar char="§"/>
              <a:defRPr sz="15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2pPr>
            <a:lvl3pPr marL="8572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05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4pPr>
            <a:lvl5pPr marL="15430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9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0%                              50%                           100%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504139"/>
            <a:ext cx="4600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075593" y="4146176"/>
            <a:ext cx="5370593" cy="41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7C001A"/>
              </a:buClr>
              <a:buFont typeface="Wingdings" panose="05000000000000000000" pitchFamily="2" charset="2"/>
              <a:buChar char="§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557213" indent="-214313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Clr>
                <a:srgbClr val="5B5A5F"/>
              </a:buClr>
              <a:buFont typeface="Wingdings" panose="05000000000000000000" pitchFamily="2" charset="2"/>
              <a:buChar char="§"/>
              <a:defRPr sz="15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2pPr>
            <a:lvl3pPr marL="8572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05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4pPr>
            <a:lvl5pPr marL="1543050" indent="-171450" algn="l" defTabSz="6858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900" kern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0%                              50%                           100%</a:t>
            </a:r>
          </a:p>
        </p:txBody>
      </p:sp>
    </p:spTree>
    <p:extLst>
      <p:ext uri="{BB962C8B-B14F-4D97-AF65-F5344CB8AC3E}">
        <p14:creationId xmlns:p14="http://schemas.microsoft.com/office/powerpoint/2010/main" val="15741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50" dirty="0" smtClean="0"/>
              <a:t>Additional Objective</a:t>
            </a:r>
            <a:endParaRPr lang="ko-KR" altLang="en-US" sz="26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9749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Modifying </a:t>
            </a:r>
            <a:r>
              <a:rPr lang="en-US" altLang="ko-KR" dirty="0"/>
              <a:t>recovery </a:t>
            </a:r>
            <a:r>
              <a:rPr lang="en-US" altLang="ko-KR" dirty="0" smtClean="0"/>
              <a:t>strategy</a:t>
            </a:r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SimpleDB</a:t>
            </a:r>
            <a:r>
              <a:rPr lang="en-US" altLang="ko-KR" dirty="0" smtClean="0"/>
              <a:t> </a:t>
            </a:r>
            <a:r>
              <a:rPr lang="en-US" altLang="ko-KR" dirty="0"/>
              <a:t>utilizes undo-only recovery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r>
              <a:rPr lang="en-US" altLang="ko-KR" dirty="0" smtClean="0"/>
              <a:t>    : We will try to substitute it with redo-only recovery, if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 permits.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Then the recovery manager must flush modified buffers to disk before it writes a checkpoint record.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1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개인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개인테마1" id="{4A9D629B-73AA-48D6-A6C4-2768CED158EC}" vid="{900CCE13-5CC6-4D88-86A8-03295F935BD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개인테마1</Template>
  <TotalTime>9707</TotalTime>
  <Words>418</Words>
  <Application>Microsoft Office PowerPoint</Application>
  <PresentationFormat>화면 슬라이드 쇼(4:3)</PresentationFormat>
  <Paragraphs>107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개인테마1</vt:lpstr>
      <vt:lpstr>Term Project Proposal</vt:lpstr>
      <vt:lpstr>CONTENTS</vt:lpstr>
      <vt:lpstr>Transactions</vt:lpstr>
      <vt:lpstr>Recovery Management</vt:lpstr>
      <vt:lpstr>Concurrency Management</vt:lpstr>
      <vt:lpstr>Objective</vt:lpstr>
      <vt:lpstr>Progress</vt:lpstr>
      <vt:lpstr>Additional Objective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WanH</dc:creator>
  <cp:lastModifiedBy>scbeom</cp:lastModifiedBy>
  <cp:revision>515</cp:revision>
  <cp:lastPrinted>2015-03-16T06:46:09Z</cp:lastPrinted>
  <dcterms:created xsi:type="dcterms:W3CDTF">2015-03-04T08:40:24Z</dcterms:created>
  <dcterms:modified xsi:type="dcterms:W3CDTF">2015-06-02T04:18:30Z</dcterms:modified>
</cp:coreProperties>
</file>