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3"/>
  </p:notesMasterIdLst>
  <p:sldIdLst>
    <p:sldId id="256" r:id="rId2"/>
    <p:sldId id="28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1" r:id="rId28"/>
    <p:sldId id="288" r:id="rId29"/>
    <p:sldId id="296" r:id="rId30"/>
    <p:sldId id="305" r:id="rId31"/>
    <p:sldId id="306" r:id="rId32"/>
    <p:sldId id="307" r:id="rId33"/>
    <p:sldId id="294" r:id="rId34"/>
    <p:sldId id="295" r:id="rId35"/>
    <p:sldId id="304" r:id="rId36"/>
    <p:sldId id="313" r:id="rId37"/>
    <p:sldId id="308" r:id="rId38"/>
    <p:sldId id="289" r:id="rId39"/>
    <p:sldId id="312" r:id="rId40"/>
    <p:sldId id="309" r:id="rId41"/>
    <p:sldId id="292" r:id="rId42"/>
    <p:sldId id="297" r:id="rId43"/>
    <p:sldId id="298" r:id="rId44"/>
    <p:sldId id="285" r:id="rId45"/>
    <p:sldId id="302" r:id="rId46"/>
    <p:sldId id="303" r:id="rId47"/>
    <p:sldId id="299" r:id="rId48"/>
    <p:sldId id="301" r:id="rId49"/>
    <p:sldId id="300" r:id="rId50"/>
    <p:sldId id="310" r:id="rId51"/>
    <p:sldId id="311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86712" autoAdjust="0"/>
  </p:normalViewPr>
  <p:slideViewPr>
    <p:cSldViewPr snapToGrid="0">
      <p:cViewPr varScale="1">
        <p:scale>
          <a:sx n="81" d="100"/>
          <a:sy n="81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F96F8-6002-4327-B550-C9114D3DB3B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A6FF447-89E2-4F90-8686-FEEC548AFDCD}">
      <dgm:prSet phldrT="[텍스트]"/>
      <dgm:spPr/>
      <dgm:t>
        <a:bodyPr/>
        <a:lstStyle/>
        <a:p>
          <a:pPr latinLnBrk="1"/>
          <a:r>
            <a:rPr lang="en-US" altLang="ko-KR" dirty="0" smtClean="0"/>
            <a:t>Driver</a:t>
          </a:r>
          <a:endParaRPr lang="ko-KR" altLang="en-US" dirty="0"/>
        </a:p>
      </dgm:t>
    </dgm:pt>
    <dgm:pt modelId="{367FAAED-F02B-4636-8AF8-3F24B54823EB}" type="parTrans" cxnId="{C09C5748-472A-4ABC-9903-FD40B8DF83FD}">
      <dgm:prSet/>
      <dgm:spPr/>
      <dgm:t>
        <a:bodyPr/>
        <a:lstStyle/>
        <a:p>
          <a:pPr latinLnBrk="1"/>
          <a:endParaRPr lang="ko-KR" altLang="en-US"/>
        </a:p>
      </dgm:t>
    </dgm:pt>
    <dgm:pt modelId="{588689CE-8D74-4850-B2AC-37B912EF9A97}" type="sibTrans" cxnId="{C09C5748-472A-4ABC-9903-FD40B8DF83FD}">
      <dgm:prSet/>
      <dgm:spPr/>
      <dgm:t>
        <a:bodyPr/>
        <a:lstStyle/>
        <a:p>
          <a:pPr latinLnBrk="1"/>
          <a:endParaRPr lang="ko-KR" altLang="en-US"/>
        </a:p>
      </dgm:t>
    </dgm:pt>
    <dgm:pt modelId="{C0FBB841-C2CB-423B-B50F-F53F22F96944}">
      <dgm:prSet phldrT="[텍스트]"/>
      <dgm:spPr/>
      <dgm:t>
        <a:bodyPr/>
        <a:lstStyle/>
        <a:p>
          <a:pPr latinLnBrk="1"/>
          <a:r>
            <a:rPr lang="en-US" altLang="ko-KR" dirty="0" smtClean="0"/>
            <a:t>Connection</a:t>
          </a:r>
          <a:endParaRPr lang="ko-KR" altLang="en-US" dirty="0"/>
        </a:p>
      </dgm:t>
    </dgm:pt>
    <dgm:pt modelId="{39E697D1-B685-42D9-BF54-57F5A791B756}" type="parTrans" cxnId="{B4C38505-8978-4286-808F-9CD9083C3034}">
      <dgm:prSet/>
      <dgm:spPr/>
      <dgm:t>
        <a:bodyPr/>
        <a:lstStyle/>
        <a:p>
          <a:pPr latinLnBrk="1"/>
          <a:endParaRPr lang="ko-KR" altLang="en-US"/>
        </a:p>
      </dgm:t>
    </dgm:pt>
    <dgm:pt modelId="{5BC1D8E5-CBA1-416B-BBDC-EA3B20FF0782}" type="sibTrans" cxnId="{B4C38505-8978-4286-808F-9CD9083C3034}">
      <dgm:prSet/>
      <dgm:spPr/>
      <dgm:t>
        <a:bodyPr/>
        <a:lstStyle/>
        <a:p>
          <a:pPr latinLnBrk="1"/>
          <a:endParaRPr lang="ko-KR" altLang="en-US"/>
        </a:p>
      </dgm:t>
    </dgm:pt>
    <dgm:pt modelId="{47517530-CE06-466D-926C-4F32A09F6444}">
      <dgm:prSet phldrT="[텍스트]"/>
      <dgm:spPr/>
      <dgm:t>
        <a:bodyPr/>
        <a:lstStyle/>
        <a:p>
          <a:pPr latinLnBrk="1"/>
          <a:r>
            <a:rPr lang="en-US" altLang="ko-KR" dirty="0" smtClean="0"/>
            <a:t>Statement</a:t>
          </a:r>
          <a:endParaRPr lang="ko-KR" altLang="en-US" dirty="0"/>
        </a:p>
      </dgm:t>
    </dgm:pt>
    <dgm:pt modelId="{339724BA-9BC0-4510-BC56-87D8DCCF3752}" type="parTrans" cxnId="{AB390FE7-B25B-4DC5-84E6-16736D762529}">
      <dgm:prSet/>
      <dgm:spPr/>
      <dgm:t>
        <a:bodyPr/>
        <a:lstStyle/>
        <a:p>
          <a:pPr latinLnBrk="1"/>
          <a:endParaRPr lang="ko-KR" altLang="en-US"/>
        </a:p>
      </dgm:t>
    </dgm:pt>
    <dgm:pt modelId="{7F2F3208-BB7D-45AB-917A-C6B1D9F6D4CB}" type="sibTrans" cxnId="{AB390FE7-B25B-4DC5-84E6-16736D762529}">
      <dgm:prSet/>
      <dgm:spPr/>
      <dgm:t>
        <a:bodyPr/>
        <a:lstStyle/>
        <a:p>
          <a:pPr latinLnBrk="1"/>
          <a:endParaRPr lang="ko-KR" altLang="en-US"/>
        </a:p>
      </dgm:t>
    </dgm:pt>
    <dgm:pt modelId="{EF60FB76-F79B-4708-8F01-7E46261C6F3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Resultset</a:t>
          </a:r>
          <a:endParaRPr lang="ko-KR" altLang="en-US" dirty="0"/>
        </a:p>
      </dgm:t>
    </dgm:pt>
    <dgm:pt modelId="{5F73A307-ADBD-4DDE-AA58-D92806E6F949}" type="parTrans" cxnId="{D8F9BBC7-1787-4839-8ABC-F1F48ED82A92}">
      <dgm:prSet/>
      <dgm:spPr/>
      <dgm:t>
        <a:bodyPr/>
        <a:lstStyle/>
        <a:p>
          <a:pPr latinLnBrk="1"/>
          <a:endParaRPr lang="ko-KR" altLang="en-US"/>
        </a:p>
      </dgm:t>
    </dgm:pt>
    <dgm:pt modelId="{C03BDFB2-E8F3-47D8-8E9C-C17735FFCE02}" type="sibTrans" cxnId="{D8F9BBC7-1787-4839-8ABC-F1F48ED82A92}">
      <dgm:prSet/>
      <dgm:spPr/>
      <dgm:t>
        <a:bodyPr/>
        <a:lstStyle/>
        <a:p>
          <a:pPr latinLnBrk="1"/>
          <a:endParaRPr lang="ko-KR" altLang="en-US"/>
        </a:p>
      </dgm:t>
    </dgm:pt>
    <dgm:pt modelId="{DB1BE554-1BAD-4A4E-BE0E-906815617B84}" type="pres">
      <dgm:prSet presAssocID="{827F96F8-6002-4327-B550-C9114D3DB3B3}" presName="Name0" presStyleCnt="0">
        <dgm:presLayoutVars>
          <dgm:dir/>
          <dgm:animLvl val="lvl"/>
          <dgm:resizeHandles val="exact"/>
        </dgm:presLayoutVars>
      </dgm:prSet>
      <dgm:spPr/>
    </dgm:pt>
    <dgm:pt modelId="{9805FD1A-01D7-45F4-AA1D-45E99C4E5F8F}" type="pres">
      <dgm:prSet presAssocID="{9A6FF447-89E2-4F90-8686-FEEC548AFDC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C75D3F8-5A21-40D6-B723-0D3FB05A1732}" type="pres">
      <dgm:prSet presAssocID="{588689CE-8D74-4850-B2AC-37B912EF9A97}" presName="parTxOnlySpace" presStyleCnt="0"/>
      <dgm:spPr/>
    </dgm:pt>
    <dgm:pt modelId="{EB562382-8732-46A8-9326-011F4363EDCC}" type="pres">
      <dgm:prSet presAssocID="{C0FBB841-C2CB-423B-B50F-F53F22F9694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F68839-D0AE-47F9-A339-D4B6F42B372D}" type="pres">
      <dgm:prSet presAssocID="{5BC1D8E5-CBA1-416B-BBDC-EA3B20FF0782}" presName="parTxOnlySpace" presStyleCnt="0"/>
      <dgm:spPr/>
    </dgm:pt>
    <dgm:pt modelId="{8A2A2DA5-1130-44BE-B886-B7E1FB0228F8}" type="pres">
      <dgm:prSet presAssocID="{47517530-CE06-466D-926C-4F32A09F644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5D4B29-156D-45E0-9A71-9120C9320230}" type="pres">
      <dgm:prSet presAssocID="{7F2F3208-BB7D-45AB-917A-C6B1D9F6D4CB}" presName="parTxOnlySpace" presStyleCnt="0"/>
      <dgm:spPr/>
    </dgm:pt>
    <dgm:pt modelId="{C0592FC2-C34E-4848-8767-34C36E69F5CF}" type="pres">
      <dgm:prSet presAssocID="{EF60FB76-F79B-4708-8F01-7E46261C6F3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A5BDE8E-8C6F-4960-8683-56C610271AFB}" type="presOf" srcId="{9A6FF447-89E2-4F90-8686-FEEC548AFDCD}" destId="{9805FD1A-01D7-45F4-AA1D-45E99C4E5F8F}" srcOrd="0" destOrd="0" presId="urn:microsoft.com/office/officeart/2005/8/layout/chevron1"/>
    <dgm:cxn modelId="{CD285A88-C0B1-4D03-83B4-480DEFF50431}" type="presOf" srcId="{C0FBB841-C2CB-423B-B50F-F53F22F96944}" destId="{EB562382-8732-46A8-9326-011F4363EDCC}" srcOrd="0" destOrd="0" presId="urn:microsoft.com/office/officeart/2005/8/layout/chevron1"/>
    <dgm:cxn modelId="{D8F9BBC7-1787-4839-8ABC-F1F48ED82A92}" srcId="{827F96F8-6002-4327-B550-C9114D3DB3B3}" destId="{EF60FB76-F79B-4708-8F01-7E46261C6F34}" srcOrd="3" destOrd="0" parTransId="{5F73A307-ADBD-4DDE-AA58-D92806E6F949}" sibTransId="{C03BDFB2-E8F3-47D8-8E9C-C17735FFCE02}"/>
    <dgm:cxn modelId="{C09C5748-472A-4ABC-9903-FD40B8DF83FD}" srcId="{827F96F8-6002-4327-B550-C9114D3DB3B3}" destId="{9A6FF447-89E2-4F90-8686-FEEC548AFDCD}" srcOrd="0" destOrd="0" parTransId="{367FAAED-F02B-4636-8AF8-3F24B54823EB}" sibTransId="{588689CE-8D74-4850-B2AC-37B912EF9A97}"/>
    <dgm:cxn modelId="{AB390FE7-B25B-4DC5-84E6-16736D762529}" srcId="{827F96F8-6002-4327-B550-C9114D3DB3B3}" destId="{47517530-CE06-466D-926C-4F32A09F6444}" srcOrd="2" destOrd="0" parTransId="{339724BA-9BC0-4510-BC56-87D8DCCF3752}" sibTransId="{7F2F3208-BB7D-45AB-917A-C6B1D9F6D4CB}"/>
    <dgm:cxn modelId="{B4C38505-8978-4286-808F-9CD9083C3034}" srcId="{827F96F8-6002-4327-B550-C9114D3DB3B3}" destId="{C0FBB841-C2CB-423B-B50F-F53F22F96944}" srcOrd="1" destOrd="0" parTransId="{39E697D1-B685-42D9-BF54-57F5A791B756}" sibTransId="{5BC1D8E5-CBA1-416B-BBDC-EA3B20FF0782}"/>
    <dgm:cxn modelId="{869212BA-A8B2-4770-BB79-130C2B0CC4CF}" type="presOf" srcId="{827F96F8-6002-4327-B550-C9114D3DB3B3}" destId="{DB1BE554-1BAD-4A4E-BE0E-906815617B84}" srcOrd="0" destOrd="0" presId="urn:microsoft.com/office/officeart/2005/8/layout/chevron1"/>
    <dgm:cxn modelId="{22A07C34-0CBD-42F1-A1CB-6A41F6495C09}" type="presOf" srcId="{47517530-CE06-466D-926C-4F32A09F6444}" destId="{8A2A2DA5-1130-44BE-B886-B7E1FB0228F8}" srcOrd="0" destOrd="0" presId="urn:microsoft.com/office/officeart/2005/8/layout/chevron1"/>
    <dgm:cxn modelId="{EDD8A8EC-667F-4454-AFBD-5220E0B46FD8}" type="presOf" srcId="{EF60FB76-F79B-4708-8F01-7E46261C6F34}" destId="{C0592FC2-C34E-4848-8767-34C36E69F5CF}" srcOrd="0" destOrd="0" presId="urn:microsoft.com/office/officeart/2005/8/layout/chevron1"/>
    <dgm:cxn modelId="{37604318-3AF9-4E6E-B7B0-D2142FEA207E}" type="presParOf" srcId="{DB1BE554-1BAD-4A4E-BE0E-906815617B84}" destId="{9805FD1A-01D7-45F4-AA1D-45E99C4E5F8F}" srcOrd="0" destOrd="0" presId="urn:microsoft.com/office/officeart/2005/8/layout/chevron1"/>
    <dgm:cxn modelId="{8E9FF018-FCEC-42C7-B73A-BF6E4A7CE5F3}" type="presParOf" srcId="{DB1BE554-1BAD-4A4E-BE0E-906815617B84}" destId="{CC75D3F8-5A21-40D6-B723-0D3FB05A1732}" srcOrd="1" destOrd="0" presId="urn:microsoft.com/office/officeart/2005/8/layout/chevron1"/>
    <dgm:cxn modelId="{2F8F0713-48F9-4F3B-BA16-D71550363508}" type="presParOf" srcId="{DB1BE554-1BAD-4A4E-BE0E-906815617B84}" destId="{EB562382-8732-46A8-9326-011F4363EDCC}" srcOrd="2" destOrd="0" presId="urn:microsoft.com/office/officeart/2005/8/layout/chevron1"/>
    <dgm:cxn modelId="{0EC0F1D9-FD3E-49F3-9D18-F2A1E2683A74}" type="presParOf" srcId="{DB1BE554-1BAD-4A4E-BE0E-906815617B84}" destId="{39F68839-D0AE-47F9-A339-D4B6F42B372D}" srcOrd="3" destOrd="0" presId="urn:microsoft.com/office/officeart/2005/8/layout/chevron1"/>
    <dgm:cxn modelId="{3680C61B-5975-45E9-A737-54251E41B4AC}" type="presParOf" srcId="{DB1BE554-1BAD-4A4E-BE0E-906815617B84}" destId="{8A2A2DA5-1130-44BE-B886-B7E1FB0228F8}" srcOrd="4" destOrd="0" presId="urn:microsoft.com/office/officeart/2005/8/layout/chevron1"/>
    <dgm:cxn modelId="{03966943-9C91-45A2-8F67-E81FF403CD7D}" type="presParOf" srcId="{DB1BE554-1BAD-4A4E-BE0E-906815617B84}" destId="{655D4B29-156D-45E0-9A71-9120C9320230}" srcOrd="5" destOrd="0" presId="urn:microsoft.com/office/officeart/2005/8/layout/chevron1"/>
    <dgm:cxn modelId="{79961B47-FD6B-41F2-8885-19ACD49A90DE}" type="presParOf" srcId="{DB1BE554-1BAD-4A4E-BE0E-906815617B84}" destId="{C0592FC2-C34E-4848-8767-34C36E69F5C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5FD1A-01D7-45F4-AA1D-45E99C4E5F8F}">
      <dsp:nvSpPr>
        <dsp:cNvPr id="0" name=""/>
        <dsp:cNvSpPr/>
      </dsp:nvSpPr>
      <dsp:spPr>
        <a:xfrm>
          <a:off x="3763" y="1593824"/>
          <a:ext cx="2190877" cy="876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Driver</a:t>
          </a:r>
          <a:endParaRPr lang="ko-KR" altLang="en-US" sz="2000" kern="1200" dirty="0"/>
        </a:p>
      </dsp:txBody>
      <dsp:txXfrm>
        <a:off x="441939" y="1593824"/>
        <a:ext cx="1314526" cy="876351"/>
      </dsp:txXfrm>
    </dsp:sp>
    <dsp:sp modelId="{EB562382-8732-46A8-9326-011F4363EDCC}">
      <dsp:nvSpPr>
        <dsp:cNvPr id="0" name=""/>
        <dsp:cNvSpPr/>
      </dsp:nvSpPr>
      <dsp:spPr>
        <a:xfrm>
          <a:off x="1975553" y="1593824"/>
          <a:ext cx="2190877" cy="876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Connection</a:t>
          </a:r>
          <a:endParaRPr lang="ko-KR" altLang="en-US" sz="2000" kern="1200" dirty="0"/>
        </a:p>
      </dsp:txBody>
      <dsp:txXfrm>
        <a:off x="2413729" y="1593824"/>
        <a:ext cx="1314526" cy="876351"/>
      </dsp:txXfrm>
    </dsp:sp>
    <dsp:sp modelId="{8A2A2DA5-1130-44BE-B886-B7E1FB0228F8}">
      <dsp:nvSpPr>
        <dsp:cNvPr id="0" name=""/>
        <dsp:cNvSpPr/>
      </dsp:nvSpPr>
      <dsp:spPr>
        <a:xfrm>
          <a:off x="3947344" y="1593824"/>
          <a:ext cx="2190877" cy="876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Statement</a:t>
          </a:r>
          <a:endParaRPr lang="ko-KR" altLang="en-US" sz="2000" kern="1200" dirty="0"/>
        </a:p>
      </dsp:txBody>
      <dsp:txXfrm>
        <a:off x="4385520" y="1593824"/>
        <a:ext cx="1314526" cy="876351"/>
      </dsp:txXfrm>
    </dsp:sp>
    <dsp:sp modelId="{C0592FC2-C34E-4848-8767-34C36E69F5CF}">
      <dsp:nvSpPr>
        <dsp:cNvPr id="0" name=""/>
        <dsp:cNvSpPr/>
      </dsp:nvSpPr>
      <dsp:spPr>
        <a:xfrm>
          <a:off x="5919134" y="1593824"/>
          <a:ext cx="2190877" cy="876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Resultset</a:t>
          </a:r>
          <a:endParaRPr lang="ko-KR" altLang="en-US" sz="2000" kern="1200" dirty="0"/>
        </a:p>
      </dsp:txBody>
      <dsp:txXfrm>
        <a:off x="6357310" y="1593824"/>
        <a:ext cx="1314526" cy="876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EDFFF-F3DF-49D5-9343-A73972C036CB}" type="datetimeFigureOut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3EB14-3916-4F32-84FA-F7DD80E80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5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EB14-3916-4F32-84FA-F7DD80E8098E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9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EB14-3916-4F32-84FA-F7DD80E809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8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4222-A2EA-4A8F-BB06-B599BE47029C}" type="datetime1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6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D242-33B2-440A-98E2-1E44E336A263}" type="datetime1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1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5940-E053-4A70-8960-FD60FBA7E40D}" type="datetime1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42A6-6608-4018-9911-F4EE95BBA6DF}" type="datetime1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0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4022-15A7-41E9-BF65-B8043D17FEFC}" type="datetime1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1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2F35-3396-4315-88B1-C10BEC100E42}" type="datetime1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6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C65-ADEC-41D0-8F6E-2D20F072C617}" type="datetime1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5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6CA9-AA89-4CD8-9C23-3B59E94B9B53}" type="datetime1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4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690F-A6BC-43A7-AF01-18418558BDBF}" type="datetime1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1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D46C-748A-4CAC-AFD7-6C79E384B0FE}" type="datetime1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D095-F0B2-4ADE-951E-33DD4BD628F6}" type="datetime1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0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873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458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1CD8-BB06-43B4-9D99-14EC656FC933}" type="datetime1">
              <a:rPr lang="ko-KR" altLang="en-US" smtClean="0"/>
              <a:t>2015-06-16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58AC-CC58-473F-AA73-25B6A01A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2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Secure </a:t>
            </a:r>
            <a:r>
              <a:rPr lang="en-US" altLang="ko-KR" dirty="0" err="1" smtClean="0"/>
              <a:t>SimpleDB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Final Presentation, Special topics on DB (</a:t>
            </a:r>
            <a:r>
              <a:rPr lang="en-US" altLang="ko-KR" dirty="0"/>
              <a:t>2015 </a:t>
            </a:r>
            <a:r>
              <a:rPr lang="en-US" altLang="ko-KR" dirty="0" smtClean="0"/>
              <a:t>spring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Database </a:t>
            </a:r>
            <a:r>
              <a:rPr lang="en-US" altLang="ko-KR" dirty="0"/>
              <a:t>Encryption</a:t>
            </a:r>
          </a:p>
          <a:p>
            <a:r>
              <a:rPr lang="en-US" altLang="ko-KR" dirty="0"/>
              <a:t>Multi-user </a:t>
            </a:r>
            <a:r>
              <a:rPr lang="en-US" altLang="ko-KR" dirty="0" err="1"/>
              <a:t>SimpleDB</a:t>
            </a:r>
            <a:r>
              <a:rPr lang="en-US" altLang="ko-KR" dirty="0"/>
              <a:t> with access control</a:t>
            </a:r>
          </a:p>
          <a:p>
            <a:r>
              <a:rPr lang="en-US" altLang="ko-KR" dirty="0"/>
              <a:t>Web UI for </a:t>
            </a:r>
            <a:r>
              <a:rPr lang="en-US" altLang="ko-KR" dirty="0" err="1"/>
              <a:t>SimpleDB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2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en-US" altLang="ko-KR" sz="2400" b="1" dirty="0"/>
              <a:t>Database raw file should be encrypted!</a:t>
            </a:r>
            <a:endParaRPr lang="ko-KR" altLang="en-US" b="1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ko-KR" dirty="0" smtClean="0"/>
              <a:t>Query execution example</a:t>
            </a:r>
            <a:endParaRPr lang="ko-KR" altLang="en-US" dirty="0"/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Structure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22112" y="2723372"/>
            <a:ext cx="7717512" cy="645194"/>
            <a:chOff x="628650" y="1825625"/>
            <a:chExt cx="5924550" cy="4953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825625"/>
              <a:ext cx="5924550" cy="2286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2054225"/>
              <a:ext cx="1209675" cy="2667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Table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12" y="3368566"/>
            <a:ext cx="8921888" cy="1794277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Select Query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34" y="3032967"/>
            <a:ext cx="4706674" cy="28051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179" y="3676868"/>
            <a:ext cx="3218171" cy="2161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9056" y="2478969"/>
            <a:ext cx="26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Client-side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60601" y="2428081"/>
            <a:ext cx="26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Server-side </a:t>
            </a:r>
          </a:p>
          <a:p>
            <a:pPr algn="ctr"/>
            <a:r>
              <a:rPr lang="en-US" altLang="ko-KR" b="1" dirty="0" smtClean="0"/>
              <a:t>(before decrypt)</a:t>
            </a:r>
            <a:endParaRPr lang="ko-KR" altLang="en-US" b="1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r>
              <a:rPr lang="en-US" altLang="ko-KR" dirty="0" smtClean="0"/>
              <a:t>– Select Query2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Different key between two tables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" y="2653391"/>
            <a:ext cx="8849868" cy="2695806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Modify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31" y="1825625"/>
            <a:ext cx="7319692" cy="4495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59" y="2193006"/>
            <a:ext cx="2292924" cy="4342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882" y="3182143"/>
            <a:ext cx="2546838" cy="32210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287609"/>
            <a:ext cx="2311498" cy="292907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488787" y="4206240"/>
            <a:ext cx="1758462" cy="1097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91931" y="4001294"/>
            <a:ext cx="1848217" cy="3456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95888" y="4033428"/>
            <a:ext cx="2152358" cy="3456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Delete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6" y="1825625"/>
            <a:ext cx="6959408" cy="8699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37" y="3201193"/>
            <a:ext cx="2041220" cy="26791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607" y="3201193"/>
            <a:ext cx="2292229" cy="278735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376245" y="4046228"/>
            <a:ext cx="1758462" cy="1097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Example query execution</a:t>
            </a:r>
          </a:p>
          <a:p>
            <a:r>
              <a:rPr lang="en-US" altLang="ko-KR" dirty="0"/>
              <a:t>Structure</a:t>
            </a:r>
          </a:p>
          <a:p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90966" y="2125266"/>
            <a:ext cx="1610983" cy="13069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Client</a:t>
            </a:r>
            <a:endParaRPr lang="ko-KR" altLang="en-US" sz="1350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2710048" y="2630191"/>
            <a:ext cx="658154" cy="29114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6" name="그룹 5"/>
          <p:cNvGrpSpPr/>
          <p:nvPr/>
        </p:nvGrpSpPr>
        <p:grpSpPr>
          <a:xfrm>
            <a:off x="3368203" y="2125267"/>
            <a:ext cx="4005227" cy="3577805"/>
            <a:chOff x="4649637" y="1923691"/>
            <a:chExt cx="4114801" cy="4770407"/>
          </a:xfrm>
        </p:grpSpPr>
        <p:sp>
          <p:nvSpPr>
            <p:cNvPr id="7" name="직사각형 6"/>
            <p:cNvSpPr/>
            <p:nvPr/>
          </p:nvSpPr>
          <p:spPr>
            <a:xfrm>
              <a:off x="4649638" y="2390433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Remote</a:t>
              </a:r>
              <a:endParaRPr lang="ko-KR" altLang="en-US" sz="135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9637" y="3049247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Planner</a:t>
              </a:r>
              <a:endParaRPr lang="ko-KR" altLang="en-US" sz="135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49638" y="6275438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File</a:t>
              </a:r>
              <a:endParaRPr lang="ko-KR" altLang="en-US" sz="135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58265" y="5645715"/>
              <a:ext cx="2605177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Buffer</a:t>
              </a:r>
              <a:endParaRPr lang="ko-KR" altLang="en-US" sz="135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65366" y="5645715"/>
              <a:ext cx="1190445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Log</a:t>
              </a:r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58265" y="5076374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Transaction</a:t>
              </a:r>
              <a:endParaRPr lang="ko-KR" altLang="en-US" sz="1350" dirty="0"/>
            </a:p>
          </p:txBody>
        </p:sp>
        <p:cxnSp>
          <p:nvCxnSpPr>
            <p:cNvPr id="13" name="직선 화살표 연결선 12"/>
            <p:cNvCxnSpPr>
              <a:stCxn id="7" idx="2"/>
              <a:endCxn id="8" idx="0"/>
            </p:cNvCxnSpPr>
            <p:nvPr/>
          </p:nvCxnSpPr>
          <p:spPr>
            <a:xfrm flipH="1">
              <a:off x="5236233" y="2864885"/>
              <a:ext cx="1" cy="184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10" idx="0"/>
            </p:cNvCxnSpPr>
            <p:nvPr/>
          </p:nvCxnSpPr>
          <p:spPr>
            <a:xfrm flipH="1">
              <a:off x="5960854" y="5490442"/>
              <a:ext cx="690112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2" idx="2"/>
              <a:endCxn id="11" idx="0"/>
            </p:cNvCxnSpPr>
            <p:nvPr/>
          </p:nvCxnSpPr>
          <p:spPr>
            <a:xfrm>
              <a:off x="6711352" y="5490442"/>
              <a:ext cx="1449237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1" idx="1"/>
              <a:endCxn id="10" idx="3"/>
            </p:cNvCxnSpPr>
            <p:nvPr/>
          </p:nvCxnSpPr>
          <p:spPr>
            <a:xfrm flipH="1">
              <a:off x="7263442" y="5852749"/>
              <a:ext cx="301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0" idx="2"/>
            </p:cNvCxnSpPr>
            <p:nvPr/>
          </p:nvCxnSpPr>
          <p:spPr>
            <a:xfrm>
              <a:off x="5960854" y="6059783"/>
              <a:ext cx="0" cy="215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4649638" y="1923691"/>
              <a:ext cx="4114800" cy="4770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</a:rPr>
                <a:t>Server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58265" y="3696469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Parser</a:t>
              </a:r>
              <a:endParaRPr lang="ko-KR" altLang="en-US" sz="135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577299" y="3317132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Metadata</a:t>
              </a:r>
              <a:endParaRPr lang="ko-KR" altLang="en-US" sz="135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21083" y="3307371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Record</a:t>
              </a:r>
              <a:endParaRPr lang="ko-KR" altLang="en-US" sz="1350" dirty="0"/>
            </a:p>
          </p:txBody>
        </p:sp>
        <p:cxnSp>
          <p:nvCxnSpPr>
            <p:cNvPr id="22" name="직선 화살표 연결선 21"/>
            <p:cNvCxnSpPr>
              <a:stCxn id="8" idx="2"/>
              <a:endCxn id="19" idx="0"/>
            </p:cNvCxnSpPr>
            <p:nvPr/>
          </p:nvCxnSpPr>
          <p:spPr>
            <a:xfrm>
              <a:off x="5236233" y="3523699"/>
              <a:ext cx="8628" cy="1727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4653584" y="4331198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Query</a:t>
              </a:r>
              <a:endParaRPr lang="ko-KR" altLang="en-US" sz="1350" dirty="0"/>
            </a:p>
          </p:txBody>
        </p:sp>
        <p:cxnSp>
          <p:nvCxnSpPr>
            <p:cNvPr id="24" name="직선 화살표 연결선 23"/>
            <p:cNvCxnSpPr>
              <a:stCxn id="19" idx="2"/>
              <a:endCxn id="23" idx="0"/>
            </p:cNvCxnSpPr>
            <p:nvPr/>
          </p:nvCxnSpPr>
          <p:spPr>
            <a:xfrm flipH="1">
              <a:off x="5240180" y="4170921"/>
              <a:ext cx="4681" cy="1602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1" idx="2"/>
            </p:cNvCxnSpPr>
            <p:nvPr/>
          </p:nvCxnSpPr>
          <p:spPr>
            <a:xfrm flipH="1">
              <a:off x="6702723" y="4114572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8160588" y="4130497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5236233" y="4825038"/>
              <a:ext cx="0" cy="231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3233846" y="2915899"/>
            <a:ext cx="1458391" cy="147810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9" name="직사각형 28"/>
          <p:cNvSpPr/>
          <p:nvPr/>
        </p:nvSpPr>
        <p:spPr>
          <a:xfrm>
            <a:off x="5509362" y="2557884"/>
            <a:ext cx="1141951" cy="355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Encryption</a:t>
            </a:r>
            <a:endParaRPr lang="ko-KR" altLang="en-US" sz="1350" dirty="0"/>
          </a:p>
        </p:txBody>
      </p:sp>
      <p:cxnSp>
        <p:nvCxnSpPr>
          <p:cNvPr id="30" name="직선 화살표 연결선 29"/>
          <p:cNvCxnSpPr>
            <a:stCxn id="23" idx="3"/>
            <a:endCxn id="29" idx="1"/>
          </p:cNvCxnSpPr>
          <p:nvPr/>
        </p:nvCxnSpPr>
        <p:spPr>
          <a:xfrm flipV="1">
            <a:off x="4513996" y="2735804"/>
            <a:ext cx="995366" cy="1373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3"/>
            <a:endCxn id="29" idx="1"/>
          </p:cNvCxnSpPr>
          <p:nvPr/>
        </p:nvCxnSpPr>
        <p:spPr>
          <a:xfrm flipV="1">
            <a:off x="4518552" y="2735804"/>
            <a:ext cx="990810" cy="896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29" idx="1"/>
          </p:cNvCxnSpPr>
          <p:nvPr/>
        </p:nvCxnSpPr>
        <p:spPr>
          <a:xfrm flipV="1">
            <a:off x="4510153" y="2735804"/>
            <a:ext cx="999209" cy="411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414685" y="2455616"/>
            <a:ext cx="1325811" cy="569874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-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Encrypt Metadata</a:t>
            </a:r>
          </a:p>
          <a:p>
            <a:pPr lvl="1"/>
            <a:r>
              <a:rPr lang="en-US" altLang="ko-KR" dirty="0" smtClean="0"/>
              <a:t>Encrypted Table Name</a:t>
            </a:r>
          </a:p>
          <a:p>
            <a:pPr lvl="1"/>
            <a:r>
              <a:rPr lang="en-US" altLang="ko-KR" dirty="0" smtClean="0"/>
              <a:t>Encrypted Table Field Type</a:t>
            </a:r>
          </a:p>
          <a:p>
            <a:pPr lvl="2"/>
            <a:r>
              <a:rPr lang="en-US" altLang="ko-KR" dirty="0" smtClean="0"/>
              <a:t>Field type list of the table </a:t>
            </a:r>
          </a:p>
          <a:p>
            <a:r>
              <a:rPr lang="en-US" altLang="ko-KR" dirty="0" smtClean="0"/>
              <a:t>Key Manager</a:t>
            </a:r>
            <a:endParaRPr lang="ko-KR" altLang="en-US" dirty="0"/>
          </a:p>
          <a:p>
            <a:pPr lvl="1"/>
            <a:r>
              <a:rPr lang="en-US" altLang="ko-KR" dirty="0" smtClean="0"/>
              <a:t>Temporary key storage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Encryption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- </a:t>
            </a:r>
            <a:r>
              <a:rPr lang="en-US" altLang="ko-KR" dirty="0"/>
              <a:t>Parser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231559" y="1997220"/>
            <a:ext cx="1445353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Encryption</a:t>
            </a:r>
            <a:endParaRPr lang="ko-KR" altLang="en-US" sz="1400" b="1" dirty="0"/>
          </a:p>
        </p:txBody>
      </p:sp>
      <p:sp>
        <p:nvSpPr>
          <p:cNvPr id="61" name="직사각형 60"/>
          <p:cNvSpPr/>
          <p:nvPr/>
        </p:nvSpPr>
        <p:spPr>
          <a:xfrm>
            <a:off x="2849983" y="1997220"/>
            <a:ext cx="1445353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Parser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3849323" y="3153779"/>
            <a:ext cx="1445353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Key Manager</a:t>
            </a:r>
            <a:endParaRPr lang="ko-KR" altLang="en-US" sz="1400" b="1" dirty="0"/>
          </a:p>
        </p:txBody>
      </p:sp>
      <p:sp>
        <p:nvSpPr>
          <p:cNvPr id="63" name="직사각형 62"/>
          <p:cNvSpPr/>
          <p:nvPr/>
        </p:nvSpPr>
        <p:spPr>
          <a:xfrm>
            <a:off x="1179333" y="3128260"/>
            <a:ext cx="2393327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Encrypt Metadata</a:t>
            </a:r>
            <a:endParaRPr lang="ko-KR" altLang="en-US" sz="1400" b="1" dirty="0"/>
          </a:p>
        </p:txBody>
      </p:sp>
      <p:sp>
        <p:nvSpPr>
          <p:cNvPr id="64" name="직사각형 63"/>
          <p:cNvSpPr/>
          <p:nvPr/>
        </p:nvSpPr>
        <p:spPr>
          <a:xfrm>
            <a:off x="121262" y="4360858"/>
            <a:ext cx="2116142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Encrypted Table Name</a:t>
            </a:r>
            <a:endParaRPr lang="ko-KR" altLang="en-US" sz="1400" b="1" dirty="0"/>
          </a:p>
        </p:txBody>
      </p:sp>
      <p:sp>
        <p:nvSpPr>
          <p:cNvPr id="65" name="직사각형 64"/>
          <p:cNvSpPr/>
          <p:nvPr/>
        </p:nvSpPr>
        <p:spPr>
          <a:xfrm>
            <a:off x="3033792" y="4365180"/>
            <a:ext cx="1085915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Field Type</a:t>
            </a:r>
            <a:endParaRPr lang="ko-KR" altLang="en-US" sz="1400" b="1" dirty="0"/>
          </a:p>
        </p:txBody>
      </p:sp>
      <p:sp>
        <p:nvSpPr>
          <p:cNvPr id="5" name="아래쪽 화살표 4"/>
          <p:cNvSpPr/>
          <p:nvPr/>
        </p:nvSpPr>
        <p:spPr>
          <a:xfrm rot="2379871">
            <a:off x="2634121" y="2531218"/>
            <a:ext cx="431724" cy="614984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9320406">
            <a:off x="3890517" y="2547120"/>
            <a:ext cx="431724" cy="614984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2379871">
            <a:off x="1344966" y="3678878"/>
            <a:ext cx="431724" cy="614984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9320406">
            <a:off x="2996560" y="3724684"/>
            <a:ext cx="431724" cy="614984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/오른쪽 화살표 5"/>
          <p:cNvSpPr/>
          <p:nvPr/>
        </p:nvSpPr>
        <p:spPr>
          <a:xfrm>
            <a:off x="4465779" y="2029361"/>
            <a:ext cx="2610270" cy="380113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81101" y="1788806"/>
            <a:ext cx="1604230" cy="834354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28361" y="1887444"/>
            <a:ext cx="1649878" cy="687283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- Planner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Update Planner</a:t>
            </a:r>
          </a:p>
          <a:p>
            <a:pPr lvl="1"/>
            <a:r>
              <a:rPr lang="en-US" altLang="ko-KR" dirty="0" smtClean="0"/>
              <a:t>Create Table</a:t>
            </a:r>
          </a:p>
          <a:p>
            <a:pPr lvl="2"/>
            <a:r>
              <a:rPr lang="en-US" altLang="ko-KR" dirty="0" smtClean="0"/>
              <a:t>Create encrypted table list</a:t>
            </a:r>
          </a:p>
          <a:p>
            <a:pPr lvl="2"/>
            <a:r>
              <a:rPr lang="en-US" altLang="ko-KR" dirty="0" smtClean="0"/>
              <a:t>Create cipher-text table</a:t>
            </a:r>
          </a:p>
          <a:p>
            <a:pPr lvl="2"/>
            <a:r>
              <a:rPr lang="en-US" altLang="ko-KR" dirty="0" smtClean="0"/>
              <a:t>Field </a:t>
            </a:r>
            <a:r>
              <a:rPr lang="en-US" altLang="ko-KR" dirty="0"/>
              <a:t>Type </a:t>
            </a:r>
            <a:r>
              <a:rPr lang="en-US" altLang="ko-KR" dirty="0" smtClean="0"/>
              <a:t>table</a:t>
            </a:r>
          </a:p>
          <a:p>
            <a:pPr lvl="3"/>
            <a:r>
              <a:rPr lang="en-US" altLang="ko-KR" dirty="0" smtClean="0"/>
              <a:t>Every cipher-text is varchar</a:t>
            </a:r>
          </a:p>
          <a:p>
            <a:pPr lvl="3"/>
            <a:r>
              <a:rPr lang="en-US" altLang="ko-KR" dirty="0" smtClean="0"/>
              <a:t>Length of cipher-text is different from length of plain-text</a:t>
            </a:r>
          </a:p>
          <a:p>
            <a:pPr lvl="1"/>
            <a:r>
              <a:rPr lang="en-US" altLang="ko-KR" dirty="0" smtClean="0"/>
              <a:t>Insert, Modify, Delete</a:t>
            </a:r>
          </a:p>
          <a:p>
            <a:pPr lvl="2"/>
            <a:r>
              <a:rPr lang="en-US" altLang="ko-KR" dirty="0" smtClean="0"/>
              <a:t>Operate these queries after get a key from key manager and encrypt/decrypt data</a:t>
            </a:r>
          </a:p>
          <a:p>
            <a:r>
              <a:rPr lang="en-US" altLang="ko-KR" dirty="0"/>
              <a:t>Query </a:t>
            </a:r>
            <a:r>
              <a:rPr lang="en-US" altLang="ko-KR" dirty="0" smtClean="0"/>
              <a:t>Planner</a:t>
            </a:r>
          </a:p>
          <a:p>
            <a:pPr lvl="1"/>
            <a:r>
              <a:rPr lang="en-US" altLang="ko-KR" dirty="0" smtClean="0"/>
              <a:t>Encrypt Table Plan</a:t>
            </a:r>
          </a:p>
          <a:p>
            <a:pPr lvl="2"/>
            <a:r>
              <a:rPr lang="en-US" altLang="ko-KR" dirty="0" smtClean="0"/>
              <a:t>If Table name is existed in Encrypted table list, then create Encrypt table plan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- Planner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212025" y="1753788"/>
            <a:ext cx="1445353" cy="10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Encryption</a:t>
            </a:r>
            <a:endParaRPr lang="ko-KR" altLang="en-US" sz="1400" b="1" dirty="0"/>
          </a:p>
        </p:txBody>
      </p:sp>
      <p:sp>
        <p:nvSpPr>
          <p:cNvPr id="61" name="직사각형 60"/>
          <p:cNvSpPr/>
          <p:nvPr/>
        </p:nvSpPr>
        <p:spPr>
          <a:xfrm>
            <a:off x="2821292" y="1673645"/>
            <a:ext cx="1445353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Parser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2821292" y="2408594"/>
            <a:ext cx="1445353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Planner</a:t>
            </a:r>
            <a:endParaRPr lang="ko-KR" altLang="en-US" sz="1400" b="1" dirty="0"/>
          </a:p>
        </p:txBody>
      </p:sp>
      <p:sp>
        <p:nvSpPr>
          <p:cNvPr id="44" name="왼쪽/오른쪽 화살표 43"/>
          <p:cNvSpPr/>
          <p:nvPr/>
        </p:nvSpPr>
        <p:spPr>
          <a:xfrm>
            <a:off x="4422618" y="1784835"/>
            <a:ext cx="1633434" cy="33919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왼쪽/오른쪽 화살표 48"/>
          <p:cNvSpPr/>
          <p:nvPr/>
        </p:nvSpPr>
        <p:spPr>
          <a:xfrm>
            <a:off x="4422618" y="2408157"/>
            <a:ext cx="1633434" cy="33919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28650" y="3678382"/>
            <a:ext cx="2116142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Query Planner</a:t>
            </a:r>
            <a:endParaRPr lang="ko-KR" altLang="en-US" sz="1400" b="1" dirty="0"/>
          </a:p>
        </p:txBody>
      </p:sp>
      <p:sp>
        <p:nvSpPr>
          <p:cNvPr id="54" name="직사각형 53"/>
          <p:cNvSpPr/>
          <p:nvPr/>
        </p:nvSpPr>
        <p:spPr>
          <a:xfrm>
            <a:off x="4394193" y="3693418"/>
            <a:ext cx="2116142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Update Planner</a:t>
            </a:r>
            <a:endParaRPr lang="ko-KR" altLang="en-US" sz="1400" b="1" dirty="0"/>
          </a:p>
        </p:txBody>
      </p:sp>
      <p:sp>
        <p:nvSpPr>
          <p:cNvPr id="55" name="아래쪽 화살표 54"/>
          <p:cNvSpPr/>
          <p:nvPr/>
        </p:nvSpPr>
        <p:spPr>
          <a:xfrm rot="2379871">
            <a:off x="2633268" y="2975274"/>
            <a:ext cx="431724" cy="614984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rot="19320406">
            <a:off x="4075070" y="3023383"/>
            <a:ext cx="431724" cy="614984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3403744" y="2128356"/>
            <a:ext cx="244908" cy="292454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59227" y="1548355"/>
            <a:ext cx="1604230" cy="147810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153934" y="1690689"/>
            <a:ext cx="1604231" cy="1221575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0" name="직사각형 69"/>
          <p:cNvSpPr/>
          <p:nvPr/>
        </p:nvSpPr>
        <p:spPr>
          <a:xfrm>
            <a:off x="2753009" y="6055176"/>
            <a:ext cx="1976337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Encrypted Table List</a:t>
            </a:r>
            <a:endParaRPr lang="ko-KR" altLang="en-US" sz="1400" b="1" dirty="0"/>
          </a:p>
        </p:txBody>
      </p:sp>
      <p:sp>
        <p:nvSpPr>
          <p:cNvPr id="72" name="직사각형 71"/>
          <p:cNvSpPr/>
          <p:nvPr/>
        </p:nvSpPr>
        <p:spPr>
          <a:xfrm>
            <a:off x="4922065" y="6055176"/>
            <a:ext cx="1450600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Field Type Table</a:t>
            </a:r>
            <a:endParaRPr lang="ko-KR" altLang="en-US" sz="1400" b="1" dirty="0"/>
          </a:p>
        </p:txBody>
      </p:sp>
      <p:sp>
        <p:nvSpPr>
          <p:cNvPr id="73" name="아래쪽 화살표 72"/>
          <p:cNvSpPr/>
          <p:nvPr/>
        </p:nvSpPr>
        <p:spPr>
          <a:xfrm rot="2379871">
            <a:off x="4067912" y="5323891"/>
            <a:ext cx="431724" cy="614984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아래쪽 화살표 73"/>
          <p:cNvSpPr/>
          <p:nvPr/>
        </p:nvSpPr>
        <p:spPr>
          <a:xfrm rot="19320406">
            <a:off x="4971701" y="5315489"/>
            <a:ext cx="431724" cy="614984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608252" y="4856864"/>
            <a:ext cx="2122063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Create Table</a:t>
            </a:r>
            <a:endParaRPr lang="ko-KR" altLang="en-US" sz="1400" b="1" dirty="0"/>
          </a:p>
        </p:txBody>
      </p:sp>
      <p:sp>
        <p:nvSpPr>
          <p:cNvPr id="79" name="직사각형 78"/>
          <p:cNvSpPr/>
          <p:nvPr/>
        </p:nvSpPr>
        <p:spPr>
          <a:xfrm>
            <a:off x="6017867" y="4856864"/>
            <a:ext cx="1906020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Insert, Modify, Delete</a:t>
            </a:r>
            <a:endParaRPr lang="ko-KR" altLang="en-US" sz="1400" b="1" dirty="0"/>
          </a:p>
        </p:txBody>
      </p:sp>
      <p:sp>
        <p:nvSpPr>
          <p:cNvPr id="80" name="아래쪽 화살표 79"/>
          <p:cNvSpPr/>
          <p:nvPr/>
        </p:nvSpPr>
        <p:spPr>
          <a:xfrm rot="2379871">
            <a:off x="5031284" y="4182566"/>
            <a:ext cx="431724" cy="614984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아래쪽 화살표 80"/>
          <p:cNvSpPr/>
          <p:nvPr/>
        </p:nvSpPr>
        <p:spPr>
          <a:xfrm rot="19320406">
            <a:off x="5935073" y="4174164"/>
            <a:ext cx="431724" cy="614984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-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Encrypted table plan</a:t>
            </a:r>
          </a:p>
          <a:p>
            <a:pPr lvl="1"/>
            <a:r>
              <a:rPr lang="en-US" altLang="ko-KR" dirty="0" smtClean="0"/>
              <a:t>Encrypted table info (name, type, length)</a:t>
            </a:r>
          </a:p>
          <a:p>
            <a:pPr lvl="2"/>
            <a:r>
              <a:rPr lang="en-US" altLang="ko-KR" dirty="0"/>
              <a:t>Get </a:t>
            </a:r>
            <a:r>
              <a:rPr lang="en-US" altLang="ko-KR" dirty="0" smtClean="0"/>
              <a:t>table info from field type table</a:t>
            </a:r>
          </a:p>
          <a:p>
            <a:r>
              <a:rPr lang="en-US" altLang="ko-KR" dirty="0" smtClean="0"/>
              <a:t>Create </a:t>
            </a:r>
            <a:r>
              <a:rPr lang="en-US" altLang="ko-KR" dirty="0"/>
              <a:t>Encrypted table </a:t>
            </a:r>
            <a:r>
              <a:rPr lang="en-US" altLang="ko-KR" dirty="0" smtClean="0"/>
              <a:t>scan</a:t>
            </a:r>
          </a:p>
          <a:p>
            <a:pPr lvl="1"/>
            <a:r>
              <a:rPr lang="en-US" altLang="ko-KR" dirty="0" smtClean="0"/>
              <a:t>Table scan with encryption key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- Query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473045" y="1826634"/>
            <a:ext cx="1445353" cy="19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Encryption</a:t>
            </a:r>
            <a:endParaRPr lang="ko-KR" altLang="en-US" sz="1400" b="1" dirty="0"/>
          </a:p>
        </p:txBody>
      </p:sp>
      <p:sp>
        <p:nvSpPr>
          <p:cNvPr id="61" name="직사각형 60"/>
          <p:cNvSpPr/>
          <p:nvPr/>
        </p:nvSpPr>
        <p:spPr>
          <a:xfrm>
            <a:off x="3026043" y="1690689"/>
            <a:ext cx="1445353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Parser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3026043" y="2510046"/>
            <a:ext cx="1445353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Planner</a:t>
            </a:r>
            <a:endParaRPr lang="ko-KR" altLang="en-US" sz="1400" b="1" dirty="0"/>
          </a:p>
        </p:txBody>
      </p:sp>
      <p:sp>
        <p:nvSpPr>
          <p:cNvPr id="42" name="아래쪽 화살표 41"/>
          <p:cNvSpPr/>
          <p:nvPr/>
        </p:nvSpPr>
        <p:spPr>
          <a:xfrm>
            <a:off x="3568922" y="2140351"/>
            <a:ext cx="310195" cy="370415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/오른쪽 화살표 43"/>
          <p:cNvSpPr/>
          <p:nvPr/>
        </p:nvSpPr>
        <p:spPr>
          <a:xfrm>
            <a:off x="4627369" y="1801879"/>
            <a:ext cx="1633434" cy="33919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왼쪽/오른쪽 화살표 48"/>
          <p:cNvSpPr/>
          <p:nvPr/>
        </p:nvSpPr>
        <p:spPr>
          <a:xfrm>
            <a:off x="4627369" y="2509609"/>
            <a:ext cx="1633434" cy="33919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09631" y="3323627"/>
            <a:ext cx="1445353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Query</a:t>
            </a:r>
            <a:endParaRPr lang="ko-KR" altLang="en-US" sz="1400" b="1" dirty="0"/>
          </a:p>
        </p:txBody>
      </p:sp>
      <p:sp>
        <p:nvSpPr>
          <p:cNvPr id="12" name="아래쪽 화살표 11"/>
          <p:cNvSpPr/>
          <p:nvPr/>
        </p:nvSpPr>
        <p:spPr>
          <a:xfrm>
            <a:off x="3552510" y="2953932"/>
            <a:ext cx="310195" cy="370415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>
            <a:off x="4627369" y="3379221"/>
            <a:ext cx="1633434" cy="33919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74280" y="4369194"/>
            <a:ext cx="1748877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Encrypted Table Plan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2874279" y="5341245"/>
            <a:ext cx="1748877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Encrypted Table Scan</a:t>
            </a:r>
            <a:endParaRPr lang="ko-KR" altLang="en-US" sz="1400" b="1" dirty="0"/>
          </a:p>
        </p:txBody>
      </p:sp>
      <p:sp>
        <p:nvSpPr>
          <p:cNvPr id="17" name="아래쪽 화살표 16"/>
          <p:cNvSpPr/>
          <p:nvPr/>
        </p:nvSpPr>
        <p:spPr>
          <a:xfrm>
            <a:off x="3449045" y="3844841"/>
            <a:ext cx="506223" cy="469404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3434977" y="4889556"/>
            <a:ext cx="506223" cy="426731"/>
          </a:xfrm>
          <a:prstGeom prst="downArrow">
            <a:avLst>
              <a:gd name="adj1" fmla="val 28287"/>
              <a:gd name="adj2" fmla="val 5300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1753" y="4334939"/>
            <a:ext cx="2116142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Field Type Table</a:t>
            </a:r>
            <a:endParaRPr lang="ko-KR" altLang="en-US" sz="1400" b="1" dirty="0"/>
          </a:p>
        </p:txBody>
      </p:sp>
      <p:sp>
        <p:nvSpPr>
          <p:cNvPr id="21" name="아래쪽 화살표 20"/>
          <p:cNvSpPr/>
          <p:nvPr/>
        </p:nvSpPr>
        <p:spPr>
          <a:xfrm rot="16200000">
            <a:off x="2342247" y="4370974"/>
            <a:ext cx="370334" cy="458358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1753" y="5316287"/>
            <a:ext cx="2116142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Key Manager</a:t>
            </a:r>
            <a:endParaRPr lang="ko-KR" altLang="en-US" sz="1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49911" y="1578431"/>
            <a:ext cx="1604230" cy="2380510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73578" y="1724383"/>
            <a:ext cx="1647859" cy="2182779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2342246" y="5312298"/>
            <a:ext cx="370334" cy="458358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- Encryption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Pseudo random key</a:t>
            </a:r>
          </a:p>
          <a:p>
            <a:pPr lvl="1"/>
            <a:r>
              <a:rPr lang="en-US" altLang="ko-KR" dirty="0" smtClean="0"/>
              <a:t>Pseudo-random function is based on md5 encrypt hash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- Encryption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34101" y="2421733"/>
            <a:ext cx="2116142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Plain text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3134101" y="3349940"/>
            <a:ext cx="2116142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Key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710920" y="4248188"/>
            <a:ext cx="2116142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Encrypt Function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4580728" y="4248188"/>
            <a:ext cx="2116142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Decrypt Function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6019380" y="3380011"/>
            <a:ext cx="2116142" cy="4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Pseudo Random Function</a:t>
            </a:r>
            <a:endParaRPr lang="ko-KR" altLang="en-US" sz="1400" b="1" dirty="0"/>
          </a:p>
        </p:txBody>
      </p:sp>
      <p:sp>
        <p:nvSpPr>
          <p:cNvPr id="10" name="아래쪽 화살표 9"/>
          <p:cNvSpPr/>
          <p:nvPr/>
        </p:nvSpPr>
        <p:spPr>
          <a:xfrm rot="5400000">
            <a:off x="5449644" y="3416046"/>
            <a:ext cx="370334" cy="458358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3446051">
            <a:off x="3381106" y="3795076"/>
            <a:ext cx="370334" cy="458358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7417202">
            <a:off x="4870646" y="3807771"/>
            <a:ext cx="370334" cy="458358"/>
          </a:xfrm>
          <a:prstGeom prst="downArrow">
            <a:avLst>
              <a:gd name="adj1" fmla="val 28287"/>
              <a:gd name="adj2" fmla="val 562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 rot="5400000">
            <a:off x="3978951" y="2961937"/>
            <a:ext cx="426441" cy="33919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Multi-user with access control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9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7872" y="2029195"/>
            <a:ext cx="1887874" cy="15315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7" name="왼쪽/오른쪽 화살표 36"/>
          <p:cNvSpPr/>
          <p:nvPr/>
        </p:nvSpPr>
        <p:spPr>
          <a:xfrm>
            <a:off x="2443760" y="2620426"/>
            <a:ext cx="1230166" cy="34118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3747472" y="2212522"/>
            <a:ext cx="4693632" cy="4192746"/>
            <a:chOff x="4649637" y="1923691"/>
            <a:chExt cx="4114801" cy="4770407"/>
          </a:xfrm>
        </p:grpSpPr>
        <p:sp>
          <p:nvSpPr>
            <p:cNvPr id="39" name="직사각형 38"/>
            <p:cNvSpPr/>
            <p:nvPr/>
          </p:nvSpPr>
          <p:spPr>
            <a:xfrm>
              <a:off x="4649638" y="2390433"/>
              <a:ext cx="1173192" cy="4744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Remote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49637" y="3049247"/>
              <a:ext cx="1173192" cy="4744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Planner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49638" y="6275438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File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58265" y="5645715"/>
              <a:ext cx="2605177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Buffer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65366" y="5645715"/>
              <a:ext cx="1190445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Log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58265" y="5076374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Transaction</a:t>
              </a:r>
              <a:endParaRPr lang="ko-KR" altLang="en-US" dirty="0"/>
            </a:p>
          </p:txBody>
        </p:sp>
        <p:cxnSp>
          <p:nvCxnSpPr>
            <p:cNvPr id="45" name="직선 화살표 연결선 44"/>
            <p:cNvCxnSpPr>
              <a:stCxn id="39" idx="2"/>
              <a:endCxn id="40" idx="0"/>
            </p:cNvCxnSpPr>
            <p:nvPr/>
          </p:nvCxnSpPr>
          <p:spPr>
            <a:xfrm flipH="1">
              <a:off x="5236233" y="2864885"/>
              <a:ext cx="1" cy="184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42" idx="0"/>
            </p:cNvCxnSpPr>
            <p:nvPr/>
          </p:nvCxnSpPr>
          <p:spPr>
            <a:xfrm flipH="1">
              <a:off x="5960854" y="5490442"/>
              <a:ext cx="690112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44" idx="2"/>
              <a:endCxn id="43" idx="0"/>
            </p:cNvCxnSpPr>
            <p:nvPr/>
          </p:nvCxnSpPr>
          <p:spPr>
            <a:xfrm>
              <a:off x="6711352" y="5490442"/>
              <a:ext cx="1449237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3" idx="1"/>
              <a:endCxn id="42" idx="3"/>
            </p:cNvCxnSpPr>
            <p:nvPr/>
          </p:nvCxnSpPr>
          <p:spPr>
            <a:xfrm flipH="1">
              <a:off x="7263442" y="5852749"/>
              <a:ext cx="301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2" idx="2"/>
            </p:cNvCxnSpPr>
            <p:nvPr/>
          </p:nvCxnSpPr>
          <p:spPr>
            <a:xfrm>
              <a:off x="5960854" y="6059783"/>
              <a:ext cx="0" cy="215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4649638" y="1923691"/>
              <a:ext cx="4114800" cy="4770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58265" y="3696469"/>
              <a:ext cx="1173192" cy="4744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Parser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577299" y="3317132"/>
              <a:ext cx="1173192" cy="8072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Metadata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121083" y="3307371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Record</a:t>
              </a:r>
              <a:endParaRPr lang="ko-KR" altLang="en-US" dirty="0"/>
            </a:p>
          </p:txBody>
        </p:sp>
        <p:cxnSp>
          <p:nvCxnSpPr>
            <p:cNvPr id="54" name="직선 화살표 연결선 53"/>
            <p:cNvCxnSpPr>
              <a:stCxn id="40" idx="2"/>
              <a:endCxn id="51" idx="0"/>
            </p:cNvCxnSpPr>
            <p:nvPr/>
          </p:nvCxnSpPr>
          <p:spPr>
            <a:xfrm>
              <a:off x="5236233" y="3523699"/>
              <a:ext cx="8628" cy="1727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4653584" y="4331198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Query</a:t>
              </a:r>
              <a:endParaRPr lang="ko-KR" altLang="en-US" dirty="0"/>
            </a:p>
          </p:txBody>
        </p:sp>
        <p:cxnSp>
          <p:nvCxnSpPr>
            <p:cNvPr id="56" name="직선 화살표 연결선 55"/>
            <p:cNvCxnSpPr>
              <a:stCxn id="51" idx="2"/>
              <a:endCxn id="55" idx="0"/>
            </p:cNvCxnSpPr>
            <p:nvPr/>
          </p:nvCxnSpPr>
          <p:spPr>
            <a:xfrm flipH="1">
              <a:off x="5240180" y="4170921"/>
              <a:ext cx="4681" cy="1602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53" idx="2"/>
            </p:cNvCxnSpPr>
            <p:nvPr/>
          </p:nvCxnSpPr>
          <p:spPr>
            <a:xfrm flipH="1">
              <a:off x="6702723" y="4114572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H="1">
              <a:off x="8160588" y="4130497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5236233" y="4825038"/>
              <a:ext cx="0" cy="231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7541512" y="1990805"/>
              <a:ext cx="1173192" cy="8072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WebServer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with </a:t>
              </a:r>
              <a:r>
                <a:rPr lang="en-US" altLang="ko-KR" dirty="0" err="1" smtClean="0"/>
                <a:t>WebUI</a:t>
              </a:r>
              <a:endParaRPr lang="ko-KR" altLang="en-US" dirty="0"/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9821"/>
              </p:ext>
            </p:extLst>
          </p:nvPr>
        </p:nvGraphicFramePr>
        <p:xfrm>
          <a:off x="607454" y="4185116"/>
          <a:ext cx="2339157" cy="19556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39157"/>
              </a:tblGrid>
              <a:tr h="32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Metadata Manager</a:t>
                      </a:r>
                      <a:endParaRPr lang="ko-KR" altLang="en-US" sz="1600" dirty="0"/>
                    </a:p>
                  </a:txBody>
                  <a:tcPr marL="80367" marR="80367" marT="40184" marB="40184">
                    <a:solidFill>
                      <a:srgbClr val="5B9BD5"/>
                    </a:solidFill>
                  </a:tcPr>
                </a:tc>
              </a:tr>
              <a:tr h="32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manager</a:t>
                      </a:r>
                    </a:p>
                  </a:txBody>
                  <a:tcPr marL="80367" marR="80367" marT="40184" marB="40184"/>
                </a:tc>
              </a:tr>
              <a:tr h="32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View manager</a:t>
                      </a:r>
                      <a:endParaRPr lang="ko-KR" altLang="en-US" sz="1600" dirty="0"/>
                    </a:p>
                  </a:txBody>
                  <a:tcPr marL="80367" marR="80367" marT="40184" marB="40184"/>
                </a:tc>
              </a:tr>
              <a:tr h="32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Index manager</a:t>
                      </a:r>
                      <a:endParaRPr lang="ko-KR" altLang="en-US" sz="1600" dirty="0"/>
                    </a:p>
                  </a:txBody>
                  <a:tcPr marL="80367" marR="80367" marT="40184" marB="40184"/>
                </a:tc>
              </a:tr>
              <a:tr h="32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Stat</a:t>
                      </a:r>
                      <a:r>
                        <a:rPr lang="en-US" altLang="ko-KR" sz="1600" baseline="0" dirty="0" smtClean="0"/>
                        <a:t> manager</a:t>
                      </a:r>
                      <a:endParaRPr lang="ko-KR" altLang="en-US" sz="1600" dirty="0"/>
                    </a:p>
                  </a:txBody>
                  <a:tcPr marL="80367" marR="80367" marT="40184" marB="40184"/>
                </a:tc>
              </a:tr>
              <a:tr h="32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SECURITY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MANAGER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0367" marR="80367" marT="40184" marB="40184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2456" y="1434754"/>
            <a:ext cx="10390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New</a:t>
            </a:r>
          </a:p>
          <a:p>
            <a:r>
              <a:rPr lang="en-US" altLang="ko-KR" dirty="0" smtClean="0">
                <a:solidFill>
                  <a:schemeClr val="accent6"/>
                </a:solidFill>
              </a:rPr>
              <a:t>Modified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7" name="구부러진 연결선 6"/>
          <p:cNvCxnSpPr>
            <a:stCxn id="52" idx="1"/>
            <a:endCxn id="60" idx="3"/>
          </p:cNvCxnSpPr>
          <p:nvPr/>
        </p:nvCxnSpPr>
        <p:spPr>
          <a:xfrm rot="10800000" flipV="1">
            <a:off x="2946612" y="3791956"/>
            <a:ext cx="4140359" cy="1370962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data management</a:t>
            </a:r>
          </a:p>
          <a:p>
            <a:pPr lvl="1"/>
            <a:r>
              <a:rPr lang="en-US" altLang="ko-KR" dirty="0" smtClean="0"/>
              <a:t>Using table </a:t>
            </a:r>
            <a:r>
              <a:rPr lang="en-US" altLang="ko-KR" dirty="0" err="1" smtClean="0"/>
              <a:t>usrcat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Privilege management</a:t>
            </a:r>
          </a:p>
          <a:p>
            <a:pPr lvl="1"/>
            <a:r>
              <a:rPr lang="en-US" altLang="ko-KR" dirty="0" smtClean="0"/>
              <a:t>Using table </a:t>
            </a:r>
            <a:r>
              <a:rPr lang="en-US" altLang="ko-KR" dirty="0" err="1" smtClean="0"/>
              <a:t>privcat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2012"/>
          <a:stretch/>
        </p:blipFill>
        <p:spPr>
          <a:xfrm>
            <a:off x="5317672" y="1952625"/>
            <a:ext cx="2650671" cy="1466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21" y="4689226"/>
            <a:ext cx="6588781" cy="14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2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Example query execution</a:t>
            </a:r>
          </a:p>
          <a:p>
            <a:r>
              <a:rPr lang="en-US" altLang="ko-KR" dirty="0"/>
              <a:t>Structure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Authentication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Multi-user DBMS needs</a:t>
            </a:r>
          </a:p>
          <a:p>
            <a:pPr lvl="1"/>
            <a:r>
              <a:rPr lang="en-US" altLang="ko-KR" dirty="0" smtClean="0"/>
              <a:t>Identification</a:t>
            </a:r>
          </a:p>
          <a:p>
            <a:pPr lvl="1"/>
            <a:r>
              <a:rPr lang="en-US" altLang="ko-KR" dirty="0" smtClean="0"/>
              <a:t>Authentication</a:t>
            </a:r>
          </a:p>
          <a:p>
            <a:r>
              <a:rPr lang="en-US" altLang="ko-KR" dirty="0" smtClean="0"/>
              <a:t>To implement multi-user </a:t>
            </a:r>
            <a:r>
              <a:rPr lang="en-US" altLang="ko-KR" dirty="0" err="1" smtClean="0"/>
              <a:t>SimpleDB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Modified Remote</a:t>
            </a:r>
          </a:p>
          <a:p>
            <a:pPr lvl="1"/>
            <a:r>
              <a:rPr lang="en-US" altLang="ko-KR" dirty="0" smtClean="0"/>
              <a:t>Make user management methods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-496" t="41429" r="496" b="19243"/>
          <a:stretch/>
        </p:blipFill>
        <p:spPr>
          <a:xfrm>
            <a:off x="1641034" y="4358176"/>
            <a:ext cx="7965595" cy="7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</a:t>
            </a:r>
            <a:r>
              <a:rPr lang="en-US" altLang="ko-KR" dirty="0" err="1" smtClean="0"/>
              <a:t>auth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User request authentication by using this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RemoteDriver</a:t>
            </a:r>
            <a:r>
              <a:rPr lang="en-US" altLang="ko-KR" dirty="0" smtClean="0"/>
              <a:t> make a new transaction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Check id, pw by using the </a:t>
            </a:r>
            <a:r>
              <a:rPr lang="en-US" altLang="ko-KR" dirty="0" err="1" smtClean="0"/>
              <a:t>transacation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Give Connection or throw exception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71" y="2302328"/>
            <a:ext cx="6183956" cy="102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96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522764" y="2971802"/>
            <a:ext cx="39351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 control concept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Concept of Access control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Security Manager</a:t>
            </a:r>
          </a:p>
          <a:p>
            <a:pPr lvl="1"/>
            <a:r>
              <a:rPr lang="en-US" altLang="ko-KR" dirty="0" smtClean="0"/>
              <a:t>A new feature in Secure </a:t>
            </a:r>
            <a:r>
              <a:rPr lang="en-US" altLang="ko-KR" dirty="0" err="1" smtClean="0"/>
              <a:t>SimpleDB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Reference </a:t>
            </a:r>
            <a:r>
              <a:rPr lang="en-US" altLang="ko-KR" b="1" dirty="0" smtClean="0">
                <a:solidFill>
                  <a:srgbClr val="0000FF"/>
                </a:solidFill>
              </a:rPr>
              <a:t>monitor</a:t>
            </a:r>
          </a:p>
          <a:p>
            <a:pPr lvl="2"/>
            <a:r>
              <a:rPr lang="en-US" altLang="ko-KR" dirty="0" smtClean="0"/>
              <a:t>User management</a:t>
            </a:r>
          </a:p>
          <a:p>
            <a:pPr lvl="2"/>
            <a:r>
              <a:rPr lang="en-US" altLang="ko-KR" dirty="0" smtClean="0"/>
              <a:t>Privilege management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0100" y="2359481"/>
            <a:ext cx="1722664" cy="1224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en-US" altLang="ko-KR" dirty="0" smtClean="0"/>
              <a:t>(Access request)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57950" y="2359481"/>
            <a:ext cx="1722664" cy="1224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(Storage)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43300" y="2359481"/>
            <a:ext cx="2057400" cy="1224642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Reference</a:t>
            </a:r>
          </a:p>
          <a:p>
            <a:pPr algn="ctr"/>
            <a:r>
              <a:rPr lang="en-US" altLang="ko-KR" dirty="0" smtClean="0"/>
              <a:t>Monitor</a:t>
            </a:r>
          </a:p>
          <a:p>
            <a:pPr algn="ctr"/>
            <a:r>
              <a:rPr lang="en-US" altLang="ko-KR" dirty="0" smtClean="0"/>
              <a:t>(Access control)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7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methods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Security manager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1" y="2284640"/>
            <a:ext cx="6583136" cy="16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85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do “access control”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executeQuery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Read tables using a </a:t>
            </a:r>
            <a:r>
              <a:rPr lang="en-US" altLang="ko-KR" dirty="0" err="1" smtClean="0"/>
              <a:t>lexer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Do </a:t>
            </a:r>
            <a:r>
              <a:rPr lang="en-US" altLang="ko-KR" dirty="0" err="1" smtClean="0"/>
              <a:t>checkpriv</a:t>
            </a:r>
            <a:r>
              <a:rPr lang="en-US" altLang="ko-KR" dirty="0" smtClean="0"/>
              <a:t>(“select”, username, </a:t>
            </a:r>
            <a:r>
              <a:rPr lang="en-US" altLang="ko-KR" dirty="0" err="1" smtClean="0"/>
              <a:t>tablename</a:t>
            </a:r>
            <a:r>
              <a:rPr lang="en-US" altLang="ko-KR" dirty="0" smtClean="0"/>
              <a:t>) recursively in a parser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Execute the query or throw Exception(“access denied”)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77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do “access control”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executeUpdate</a:t>
            </a:r>
            <a:endParaRPr lang="en-US" altLang="ko-KR" dirty="0"/>
          </a:p>
          <a:p>
            <a:pPr lvl="1"/>
            <a:r>
              <a:rPr lang="en-US" altLang="ko-KR" dirty="0"/>
              <a:t>Parse SQL and make query data</a:t>
            </a:r>
          </a:p>
          <a:p>
            <a:pPr lvl="1"/>
            <a:r>
              <a:rPr lang="en-US" altLang="ko-KR" dirty="0"/>
              <a:t>Read operation from the query data in planner</a:t>
            </a:r>
          </a:p>
          <a:p>
            <a:pPr lvl="1"/>
            <a:r>
              <a:rPr lang="en-US" altLang="ko-KR" dirty="0"/>
              <a:t>Read tables from the query data in planner</a:t>
            </a:r>
          </a:p>
          <a:p>
            <a:pPr lvl="1"/>
            <a:r>
              <a:rPr lang="en-US" altLang="ko-KR" dirty="0"/>
              <a:t>Do </a:t>
            </a:r>
            <a:r>
              <a:rPr lang="en-US" altLang="ko-KR" dirty="0" err="1"/>
              <a:t>checkpriv</a:t>
            </a:r>
            <a:r>
              <a:rPr lang="en-US" altLang="ko-KR" dirty="0"/>
              <a:t>(operation, username, </a:t>
            </a:r>
            <a:r>
              <a:rPr lang="en-US" altLang="ko-KR" dirty="0" err="1"/>
              <a:t>tablename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Execute the query or throw Exception(“access denied”)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64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Modified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Lexer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Add some keyword</a:t>
            </a:r>
          </a:p>
          <a:p>
            <a:pPr lvl="2"/>
            <a:r>
              <a:rPr lang="en-US" altLang="ko-KR" dirty="0" smtClean="0"/>
              <a:t>grant, on, identified, to, by, user</a:t>
            </a:r>
            <a:r>
              <a:rPr lang="en-US" altLang="ko-KR" dirty="0"/>
              <a:t> </a:t>
            </a:r>
            <a:r>
              <a:rPr lang="en-US" altLang="ko-KR" dirty="0" smtClean="0"/>
              <a:t>&amp; etc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smtClean="0"/>
              <a:t>Parser</a:t>
            </a:r>
          </a:p>
          <a:p>
            <a:pPr lvl="1"/>
            <a:r>
              <a:rPr lang="en-US" altLang="ko-KR" dirty="0" smtClean="0"/>
              <a:t>Add ‘grant’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15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WebUI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83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  <a:r>
              <a:rPr lang="en-US" altLang="ko-KR" dirty="0" smtClean="0"/>
              <a:t>Server</a:t>
            </a:r>
          </a:p>
          <a:p>
            <a:pPr lvl="1"/>
            <a:r>
              <a:rPr lang="en-US" altLang="ko-KR" dirty="0" smtClean="0"/>
              <a:t>Use jetty, </a:t>
            </a:r>
            <a:r>
              <a:rPr lang="en-US" altLang="ko-KR" dirty="0" smtClean="0"/>
              <a:t>web server.</a:t>
            </a:r>
          </a:p>
          <a:p>
            <a:pPr lvl="1"/>
            <a:r>
              <a:rPr lang="en-US" altLang="ko-KR" dirty="0" smtClean="0"/>
              <a:t>Started with </a:t>
            </a:r>
            <a:r>
              <a:rPr lang="en-US" altLang="ko-KR" dirty="0" err="1" smtClean="0"/>
              <a:t>SimpleDB</a:t>
            </a:r>
            <a:endParaRPr lang="en-US" altLang="ko-KR" dirty="0" smtClean="0"/>
          </a:p>
          <a:p>
            <a:r>
              <a:rPr lang="en-US" altLang="ko-KR" dirty="0" err="1" smtClean="0"/>
              <a:t>Database</a:t>
            </a:r>
            <a:r>
              <a:rPr lang="en-US" altLang="ko-KR" dirty="0" err="1" smtClean="0"/>
              <a:t>MetaData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Used to get information about DBMS</a:t>
            </a:r>
          </a:p>
          <a:p>
            <a:pPr lvl="1"/>
            <a:r>
              <a:rPr lang="en-US" altLang="ko-KR" dirty="0" smtClean="0"/>
              <a:t>To implement this, following classes are needed</a:t>
            </a:r>
          </a:p>
          <a:p>
            <a:pPr lvl="2"/>
            <a:r>
              <a:rPr lang="en-US" altLang="ko-KR" dirty="0" err="1" smtClean="0"/>
              <a:t>RemoteDatabaseMetaData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SimpleDatabaseMetaData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DatabaseMetaDataAdapter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6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Modified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RemoteConnection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maintain user identification</a:t>
            </a:r>
          </a:p>
          <a:p>
            <a:r>
              <a:rPr lang="en-US" altLang="ko-KR" dirty="0" err="1" smtClean="0"/>
              <a:t>RemoteStatement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execute query with user identification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354197365"/>
              </p:ext>
            </p:extLst>
          </p:nvPr>
        </p:nvGraphicFramePr>
        <p:xfrm>
          <a:off x="515112" y="2752274"/>
          <a:ext cx="8113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74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Example query execution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Structure</a:t>
            </a:r>
          </a:p>
          <a:p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Orgranization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Index.jsp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 : To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user</a:t>
            </a:r>
          </a:p>
          <a:p>
            <a:r>
              <a:rPr lang="en-US" altLang="ko-KR" dirty="0" err="1" smtClean="0"/>
              <a:t>UI.jsp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UI: Manage authenticated session</a:t>
            </a:r>
          </a:p>
          <a:p>
            <a:r>
              <a:rPr lang="en-US" altLang="ko-KR" dirty="0" err="1" smtClean="0"/>
              <a:t>SQLexec.jsp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Module: Execute the query</a:t>
            </a:r>
          </a:p>
          <a:p>
            <a:r>
              <a:rPr lang="en-US" altLang="ko-KR" dirty="0" err="1" smtClean="0"/>
              <a:t>GetTables.jsp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Module: Get list of tables to display in </a:t>
            </a:r>
            <a:r>
              <a:rPr lang="en-US" altLang="ko-KR" dirty="0" err="1" smtClean="0"/>
              <a:t>UI.jsp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1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UI - Captures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46580"/>
          <a:stretch/>
        </p:blipFill>
        <p:spPr>
          <a:xfrm>
            <a:off x="591905" y="1823923"/>
            <a:ext cx="7957705" cy="44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UI - Captures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52270"/>
          <a:stretch/>
        </p:blipFill>
        <p:spPr>
          <a:xfrm>
            <a:off x="593147" y="1806535"/>
            <a:ext cx="7957705" cy="44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UI - Captures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7698"/>
          <a:stretch/>
        </p:blipFill>
        <p:spPr>
          <a:xfrm>
            <a:off x="2101445" y="1827336"/>
            <a:ext cx="4941108" cy="47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SecurityMgr</a:t>
            </a:r>
            <a:r>
              <a:rPr lang="en-US" altLang="ko-KR" dirty="0"/>
              <a:t> -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76" y="1574447"/>
            <a:ext cx="5939706" cy="514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8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SecurityMgr</a:t>
            </a:r>
            <a:r>
              <a:rPr lang="en-US" altLang="ko-KR" dirty="0"/>
              <a:t> -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3" y="2757488"/>
            <a:ext cx="78867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96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SecurityMgr</a:t>
            </a:r>
            <a:r>
              <a:rPr lang="en-US" altLang="ko-KR" dirty="0" smtClean="0"/>
              <a:t> -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5" y="1470823"/>
            <a:ext cx="8886790" cy="22835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6" y="3822238"/>
            <a:ext cx="5671790" cy="2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SecurityMgr</a:t>
            </a:r>
            <a:r>
              <a:rPr lang="en-US" altLang="ko-KR" dirty="0"/>
              <a:t> -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985057"/>
            <a:ext cx="8882742" cy="28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SecurityMgr</a:t>
            </a:r>
            <a:r>
              <a:rPr lang="en-US" altLang="ko-KR" dirty="0" smtClean="0"/>
              <a:t> -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7" y="1482635"/>
            <a:ext cx="7266212" cy="52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Database security</a:t>
            </a:r>
          </a:p>
          <a:p>
            <a:pPr lvl="1"/>
            <a:r>
              <a:rPr lang="en-US" altLang="ko-KR" dirty="0" smtClean="0"/>
              <a:t>Data should be illegible to adversary</a:t>
            </a:r>
          </a:p>
          <a:p>
            <a:pPr lvl="1"/>
            <a:r>
              <a:rPr lang="en-US" altLang="ko-KR" dirty="0" smtClean="0"/>
              <a:t>Only authorized parties can read the data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UI -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70" y="1416500"/>
            <a:ext cx="6485659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90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UI -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828798"/>
            <a:ext cx="8610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Raw file – </a:t>
            </a:r>
            <a:r>
              <a:rPr lang="en-US" altLang="ko-KR" dirty="0" err="1" smtClean="0"/>
              <a:t>STUDENT.tbl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(7, 'art‘, 30, 2004)</a:t>
            </a:r>
            <a:br>
              <a:rPr lang="en-US" altLang="ko-KR" dirty="0" smtClean="0"/>
            </a:br>
            <a:r>
              <a:rPr lang="en-US" altLang="ko-KR" dirty="0" smtClean="0"/>
              <a:t>(8, 'pat', 20, 2001)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256955"/>
            <a:ext cx="8298659" cy="1202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18897"/>
            <a:ext cx="8349463" cy="116031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371725" y="3471863"/>
            <a:ext cx="371475" cy="2571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24239" y="3457575"/>
            <a:ext cx="723899" cy="2571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72088" y="3443288"/>
            <a:ext cx="371475" cy="2571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41770" y="3686175"/>
            <a:ext cx="1059861" cy="2571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14588" y="4929188"/>
            <a:ext cx="371475" cy="2571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67101" y="4914900"/>
            <a:ext cx="723899" cy="2571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14950" y="4900613"/>
            <a:ext cx="371475" cy="2571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84632" y="5143500"/>
            <a:ext cx="1059861" cy="2571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00 00 00 </a:t>
            </a:r>
            <a:r>
              <a:rPr lang="en-US" altLang="ko-KR" dirty="0" smtClean="0">
                <a:solidFill>
                  <a:srgbClr val="FF0000"/>
                </a:solidFill>
              </a:rPr>
              <a:t>07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SID – 7</a:t>
            </a:r>
          </a:p>
          <a:p>
            <a:r>
              <a:rPr lang="en-US" altLang="ko-KR" dirty="0" smtClean="0"/>
              <a:t>00 00 </a:t>
            </a:r>
            <a:r>
              <a:rPr lang="en-US" altLang="ko-KR" dirty="0" smtClean="0">
                <a:solidFill>
                  <a:srgbClr val="FF0000"/>
                </a:solidFill>
              </a:rPr>
              <a:t>07 D4 </a:t>
            </a:r>
          </a:p>
          <a:p>
            <a:pPr lvl="1"/>
            <a:r>
              <a:rPr lang="en-US" altLang="ko-KR" dirty="0" smtClean="0"/>
              <a:t>Year - 2004</a:t>
            </a:r>
          </a:p>
          <a:p>
            <a:r>
              <a:rPr lang="en-US" altLang="ko-KR" dirty="0" smtClean="0"/>
              <a:t>00 00 00 </a:t>
            </a:r>
            <a:r>
              <a:rPr lang="en-US" altLang="ko-KR" dirty="0" smtClean="0">
                <a:solidFill>
                  <a:srgbClr val="FF0000"/>
                </a:solidFill>
              </a:rPr>
              <a:t>1E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Majorid</a:t>
            </a:r>
            <a:r>
              <a:rPr lang="en-US" altLang="ko-KR" dirty="0" smtClean="0"/>
              <a:t> - 30</a:t>
            </a:r>
          </a:p>
          <a:p>
            <a:r>
              <a:rPr lang="en-US" altLang="ko-KR" dirty="0" smtClean="0"/>
              <a:t>00 00 00 </a:t>
            </a:r>
            <a:r>
              <a:rPr lang="en-US" altLang="ko-KR" dirty="0" smtClean="0">
                <a:solidFill>
                  <a:schemeClr val="accent1"/>
                </a:solidFill>
              </a:rPr>
              <a:t>03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61 72 74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Sname</a:t>
            </a:r>
            <a:r>
              <a:rPr lang="en-US" altLang="ko-KR" dirty="0" smtClean="0"/>
              <a:t> - art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146546" y="1825625"/>
            <a:ext cx="3679204" cy="380145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00 00 00 </a:t>
            </a:r>
            <a:r>
              <a:rPr lang="en-US" altLang="ko-KR" dirty="0">
                <a:solidFill>
                  <a:srgbClr val="FF0000"/>
                </a:solidFill>
              </a:rPr>
              <a:t>08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SID-8 </a:t>
            </a:r>
            <a:endParaRPr lang="en-US" altLang="ko-KR" sz="2800" dirty="0"/>
          </a:p>
          <a:p>
            <a:r>
              <a:rPr lang="en-US" altLang="ko-KR" dirty="0"/>
              <a:t>00 00 </a:t>
            </a:r>
            <a:r>
              <a:rPr lang="en-US" altLang="ko-KR" dirty="0">
                <a:solidFill>
                  <a:srgbClr val="FF0000"/>
                </a:solidFill>
              </a:rPr>
              <a:t>07 D1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Year - 2001 </a:t>
            </a:r>
            <a:endParaRPr lang="en-US" altLang="ko-KR" sz="2800" dirty="0"/>
          </a:p>
          <a:p>
            <a:r>
              <a:rPr lang="en-US" altLang="ko-KR" dirty="0"/>
              <a:t>00 00 00 </a:t>
            </a:r>
            <a:r>
              <a:rPr lang="en-US" altLang="ko-KR" dirty="0">
                <a:solidFill>
                  <a:srgbClr val="FF0000"/>
                </a:solidFill>
              </a:rPr>
              <a:t>14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Majorid</a:t>
            </a:r>
            <a:r>
              <a:rPr lang="en-US" altLang="ko-KR" dirty="0"/>
              <a:t> - 20</a:t>
            </a:r>
            <a:endParaRPr lang="en-US" altLang="ko-KR" sz="2800" dirty="0"/>
          </a:p>
          <a:p>
            <a:r>
              <a:rPr lang="en-US" altLang="ko-KR" dirty="0"/>
              <a:t>00 00 00 </a:t>
            </a:r>
            <a:r>
              <a:rPr lang="en-US" altLang="ko-KR" dirty="0">
                <a:solidFill>
                  <a:schemeClr val="accent1"/>
                </a:solidFill>
              </a:rPr>
              <a:t>03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70 61 74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Sname</a:t>
            </a:r>
            <a:r>
              <a:rPr lang="en-US" altLang="ko-KR" dirty="0"/>
              <a:t> - pat</a:t>
            </a:r>
            <a:endParaRPr lang="ko-KR" altLang="en-US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28649" y="2050257"/>
            <a:ext cx="7886700" cy="3263504"/>
          </a:xfrm>
        </p:spPr>
        <p:txBody>
          <a:bodyPr/>
          <a:lstStyle/>
          <a:p>
            <a:r>
              <a:rPr lang="en-US" altLang="ko-KR" dirty="0" smtClean="0"/>
              <a:t>Encrypted raw file – </a:t>
            </a:r>
            <a:r>
              <a:rPr lang="en-US" altLang="ko-KR" dirty="0" err="1" smtClean="0"/>
              <a:t>STUDENT.tbl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(7, 'art', 30, 2004)</a:t>
            </a:r>
            <a:br>
              <a:rPr lang="en-US" altLang="ko-KR" dirty="0" smtClean="0"/>
            </a:br>
            <a:r>
              <a:rPr lang="en-US" altLang="ko-KR" dirty="0" smtClean="0"/>
              <a:t>(8, 'pat', 20, 2001)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981328" y="3410189"/>
            <a:ext cx="7181341" cy="2918868"/>
            <a:chOff x="218613" y="1690688"/>
            <a:chExt cx="11630487" cy="48292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613" y="1690688"/>
              <a:ext cx="11630487" cy="4742691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733550" y="1690688"/>
              <a:ext cx="7353300" cy="919162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714500" y="3214679"/>
              <a:ext cx="7353300" cy="69058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5450" y="4548188"/>
              <a:ext cx="7353300" cy="919162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733550" y="6048282"/>
              <a:ext cx="7353300" cy="471675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426"/>
          <a:stretch/>
        </p:blipFill>
        <p:spPr>
          <a:xfrm>
            <a:off x="328613" y="2125267"/>
            <a:ext cx="8443912" cy="374188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300163" y="2125266"/>
            <a:ext cx="5514975" cy="68937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75" y="3296841"/>
            <a:ext cx="5514975" cy="68937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271588" y="4454128"/>
            <a:ext cx="5514975" cy="68937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00163" y="5392064"/>
            <a:ext cx="5514975" cy="47085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H. Lee and W. Heo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58AC-CC58-473F-AA73-25B6A01A0E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(개인)단순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개인)단순" id="{269A76CC-39D6-440D-A5A1-C5A05869CABF}" vid="{49741081-80AC-4538-873A-A397409E4D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1163</Words>
  <Application>Microsoft Office PowerPoint</Application>
  <PresentationFormat>화면 슬라이드 쇼(4:3)</PresentationFormat>
  <Paragraphs>358</Paragraphs>
  <Slides>51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Calibri</vt:lpstr>
      <vt:lpstr>Calibri Light</vt:lpstr>
      <vt:lpstr>(개인)단순</vt:lpstr>
      <vt:lpstr>Secure SimpleDB</vt:lpstr>
      <vt:lpstr>Database Encryption</vt:lpstr>
      <vt:lpstr>Contents</vt:lpstr>
      <vt:lpstr>Contents</vt:lpstr>
      <vt:lpstr>Motivation</vt:lpstr>
      <vt:lpstr>Example</vt:lpstr>
      <vt:lpstr>Example</vt:lpstr>
      <vt:lpstr>Example</vt:lpstr>
      <vt:lpstr>Example</vt:lpstr>
      <vt:lpstr>Motivation</vt:lpstr>
      <vt:lpstr>Contents</vt:lpstr>
      <vt:lpstr>Example Table</vt:lpstr>
      <vt:lpstr>Example – Select Query</vt:lpstr>
      <vt:lpstr>Example – Select Query2</vt:lpstr>
      <vt:lpstr>Example – Modify query</vt:lpstr>
      <vt:lpstr>Example – Delete query</vt:lpstr>
      <vt:lpstr>Contents</vt:lpstr>
      <vt:lpstr>Structure</vt:lpstr>
      <vt:lpstr>Structure - Parser</vt:lpstr>
      <vt:lpstr>Structure - Parser</vt:lpstr>
      <vt:lpstr>Structure - Planner</vt:lpstr>
      <vt:lpstr>Structure - Planner</vt:lpstr>
      <vt:lpstr>Structure - Query</vt:lpstr>
      <vt:lpstr>Structure - Query</vt:lpstr>
      <vt:lpstr>Structure - Encryption</vt:lpstr>
      <vt:lpstr>Structure - Encryption</vt:lpstr>
      <vt:lpstr>Multi-user with access control</vt:lpstr>
      <vt:lpstr>Overview</vt:lpstr>
      <vt:lpstr>Data structure</vt:lpstr>
      <vt:lpstr>Authentication</vt:lpstr>
      <vt:lpstr>How to auth</vt:lpstr>
      <vt:lpstr>Access control concept</vt:lpstr>
      <vt:lpstr>New methods </vt:lpstr>
      <vt:lpstr>How to do “access control”</vt:lpstr>
      <vt:lpstr>How to do “access control”</vt:lpstr>
      <vt:lpstr>Modified features</vt:lpstr>
      <vt:lpstr>WebUI</vt:lpstr>
      <vt:lpstr>New features</vt:lpstr>
      <vt:lpstr>Modified features</vt:lpstr>
      <vt:lpstr>Orgranization</vt:lpstr>
      <vt:lpstr>Web UI - Captures</vt:lpstr>
      <vt:lpstr>Web UI - Captures</vt:lpstr>
      <vt:lpstr>Web UI - Captures</vt:lpstr>
      <vt:lpstr>QnA</vt:lpstr>
      <vt:lpstr>SecurityMgr - Code</vt:lpstr>
      <vt:lpstr>SecurityMgr - Code</vt:lpstr>
      <vt:lpstr>SecurityMgr - Code</vt:lpstr>
      <vt:lpstr>SecurityMgr - Code</vt:lpstr>
      <vt:lpstr>SecurityMgr - Code</vt:lpstr>
      <vt:lpstr>Web UI - Code</vt:lpstr>
      <vt:lpstr>Web UI -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SimpleDB</dc:title>
  <dc:creator>WanH</dc:creator>
  <cp:lastModifiedBy>WanH</cp:lastModifiedBy>
  <cp:revision>20</cp:revision>
  <dcterms:created xsi:type="dcterms:W3CDTF">2015-06-15T07:07:08Z</dcterms:created>
  <dcterms:modified xsi:type="dcterms:W3CDTF">2015-06-16T04:39:53Z</dcterms:modified>
</cp:coreProperties>
</file>