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97" r:id="rId3"/>
    <p:sldId id="298" r:id="rId4"/>
    <p:sldId id="257" r:id="rId5"/>
    <p:sldId id="302" r:id="rId6"/>
    <p:sldId id="301" r:id="rId7"/>
    <p:sldId id="303" r:id="rId8"/>
    <p:sldId id="304" r:id="rId9"/>
    <p:sldId id="293" r:id="rId10"/>
    <p:sldId id="294" r:id="rId11"/>
    <p:sldId id="295" r:id="rId12"/>
    <p:sldId id="308" r:id="rId13"/>
    <p:sldId id="309" r:id="rId14"/>
    <p:sldId id="307" r:id="rId15"/>
    <p:sldId id="306" r:id="rId16"/>
    <p:sldId id="300" r:id="rId17"/>
    <p:sldId id="29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p:scale>
          <a:sx n="72" d="100"/>
          <a:sy n="72" d="100"/>
        </p:scale>
        <p:origin x="57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2/22/2018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2/22/2018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2/22/2018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2/22/2018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2/22/2018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2/22/2018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2/22/2018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2/22/2018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2/22/2018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yPu6qV5byu4" TargetMode="External"/><Relationship Id="rId2" Type="http://schemas.openxmlformats.org/officeDocument/2006/relationships/hyperlink" Target="https://dev.mysql.com/doc/refman/5.7/en/tutorial.html" TargetMode="External"/><Relationship Id="rId1" Type="http://schemas.openxmlformats.org/officeDocument/2006/relationships/slideLayout" Target="../slideLayouts/slideLayout3.xml"/><Relationship Id="rId5" Type="http://schemas.openxmlformats.org/officeDocument/2006/relationships/hyperlink" Target="https://www.youtube.com/watch?v=lisiwUZJXqQ" TargetMode="External"/><Relationship Id="rId4" Type="http://schemas.openxmlformats.org/officeDocument/2006/relationships/hyperlink" Target="https://www.tutorialspoint.com/csharp/"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7" descr="A picture containing clipart&#10;&#10;Description generated with high confidence">
            <a:extLst>
              <a:ext uri="{FF2B5EF4-FFF2-40B4-BE49-F238E27FC236}">
                <a16:creationId xmlns:a16="http://schemas.microsoft.com/office/drawing/2014/main" id="{C25ABF7C-12B1-4572-8D81-E20BB9CF589D}"/>
              </a:ext>
            </a:extLst>
          </p:cNvPr>
          <p:cNvPicPr>
            <a:picLocks noChangeAspect="1"/>
          </p:cNvPicPr>
          <p:nvPr/>
        </p:nvPicPr>
        <p:blipFill>
          <a:blip r:embed="rId2"/>
          <a:stretch>
            <a:fillRect/>
          </a:stretch>
        </p:blipFill>
        <p:spPr>
          <a:xfrm>
            <a:off x="1379023" y="1837903"/>
            <a:ext cx="5659222" cy="3381385"/>
          </a:xfrm>
          <a:prstGeom prst="rect">
            <a:avLst/>
          </a:prstGeom>
        </p:spPr>
      </p:pic>
      <p:sp>
        <p:nvSpPr>
          <p:cNvPr id="2" name="Title 1">
            <a:extLst>
              <a:ext uri="{FF2B5EF4-FFF2-40B4-BE49-F238E27FC236}">
                <a16:creationId xmlns:a16="http://schemas.microsoft.com/office/drawing/2014/main" id="{C2DBF158-16CA-4DCA-96F4-173DEFDBDA2F}"/>
              </a:ext>
            </a:extLst>
          </p:cNvPr>
          <p:cNvSpPr>
            <a:spLocks noGrp="1"/>
          </p:cNvSpPr>
          <p:nvPr>
            <p:ph type="ctrTitle"/>
          </p:nvPr>
        </p:nvSpPr>
        <p:spPr>
          <a:xfrm>
            <a:off x="4267200" y="634029"/>
            <a:ext cx="7242928" cy="949693"/>
          </a:xfrm>
        </p:spPr>
        <p:txBody>
          <a:bodyPr>
            <a:normAutofit/>
          </a:bodyPr>
          <a:lstStyle/>
          <a:p>
            <a:r>
              <a:rPr lang="en-US" sz="6000" b="1" dirty="0"/>
              <a:t>Residential life</a:t>
            </a:r>
          </a:p>
        </p:txBody>
      </p:sp>
      <p:sp>
        <p:nvSpPr>
          <p:cNvPr id="3" name="Subtitle 2">
            <a:extLst>
              <a:ext uri="{FF2B5EF4-FFF2-40B4-BE49-F238E27FC236}">
                <a16:creationId xmlns:a16="http://schemas.microsoft.com/office/drawing/2014/main" id="{E5BF655D-D8D5-4168-A464-0CA241699D0E}"/>
              </a:ext>
            </a:extLst>
          </p:cNvPr>
          <p:cNvSpPr>
            <a:spLocks noGrp="1"/>
          </p:cNvSpPr>
          <p:nvPr>
            <p:ph type="subTitle" idx="1"/>
          </p:nvPr>
        </p:nvSpPr>
        <p:spPr>
          <a:xfrm>
            <a:off x="8249678" y="3102962"/>
            <a:ext cx="3355942" cy="2237664"/>
          </a:xfrm>
        </p:spPr>
        <p:txBody>
          <a:bodyPr>
            <a:normAutofit/>
          </a:bodyPr>
          <a:lstStyle/>
          <a:p>
            <a:pPr algn="just">
              <a:lnSpc>
                <a:spcPct val="102000"/>
              </a:lnSpc>
              <a:spcAft>
                <a:spcPts val="600"/>
              </a:spcAft>
            </a:pPr>
            <a:r>
              <a:rPr lang="en-US" sz="2100" b="1" dirty="0"/>
              <a:t>Group 11 :</a:t>
            </a:r>
          </a:p>
          <a:p>
            <a:pPr algn="just">
              <a:lnSpc>
                <a:spcPct val="102000"/>
              </a:lnSpc>
              <a:spcAft>
                <a:spcPts val="600"/>
              </a:spcAft>
            </a:pPr>
            <a:r>
              <a:rPr lang="en-US" sz="2100" b="1" dirty="0"/>
              <a:t>Aishvwarya Iyer</a:t>
            </a:r>
          </a:p>
          <a:p>
            <a:pPr algn="just">
              <a:lnSpc>
                <a:spcPct val="102000"/>
              </a:lnSpc>
              <a:spcAft>
                <a:spcPts val="600"/>
              </a:spcAft>
            </a:pPr>
            <a:r>
              <a:rPr lang="en-US" sz="2100" b="1" dirty="0"/>
              <a:t>Gayathree Iyer</a:t>
            </a:r>
          </a:p>
          <a:p>
            <a:pPr algn="just">
              <a:lnSpc>
                <a:spcPct val="102000"/>
              </a:lnSpc>
              <a:spcAft>
                <a:spcPts val="600"/>
              </a:spcAft>
            </a:pPr>
            <a:endParaRPr lang="en-US" sz="2100" dirty="0"/>
          </a:p>
        </p:txBody>
      </p:sp>
    </p:spTree>
    <p:extLst>
      <p:ext uri="{BB962C8B-B14F-4D97-AF65-F5344CB8AC3E}">
        <p14:creationId xmlns:p14="http://schemas.microsoft.com/office/powerpoint/2010/main" val="4043899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280CA2-B342-4900-B0BA-0642D055DB04}"/>
              </a:ext>
            </a:extLst>
          </p:cNvPr>
          <p:cNvSpPr>
            <a:spLocks noGrp="1"/>
          </p:cNvSpPr>
          <p:nvPr>
            <p:ph type="body" idx="1"/>
          </p:nvPr>
        </p:nvSpPr>
        <p:spPr>
          <a:xfrm>
            <a:off x="765025" y="4937516"/>
            <a:ext cx="9994113" cy="635970"/>
          </a:xfrm>
        </p:spPr>
        <p:txBody>
          <a:bodyPr>
            <a:noAutofit/>
          </a:bodyPr>
          <a:lstStyle/>
          <a:p>
            <a:r>
              <a:rPr lang="en-US" sz="4000" b="1" dirty="0"/>
              <a:t>UPDATE</a:t>
            </a:r>
          </a:p>
        </p:txBody>
      </p:sp>
      <p:pic>
        <p:nvPicPr>
          <p:cNvPr id="9" name="Picture 8" descr="A screenshot of a social media post&#10;&#10;Description generated with very high confidence">
            <a:extLst>
              <a:ext uri="{FF2B5EF4-FFF2-40B4-BE49-F238E27FC236}">
                <a16:creationId xmlns:a16="http://schemas.microsoft.com/office/drawing/2014/main" id="{84D31E3D-0DED-46E3-8C57-6022A4831772}"/>
              </a:ext>
            </a:extLst>
          </p:cNvPr>
          <p:cNvPicPr>
            <a:picLocks noChangeAspect="1"/>
          </p:cNvPicPr>
          <p:nvPr/>
        </p:nvPicPr>
        <p:blipFill>
          <a:blip r:embed="rId2"/>
          <a:stretch>
            <a:fillRect/>
          </a:stretch>
        </p:blipFill>
        <p:spPr>
          <a:xfrm>
            <a:off x="2033020" y="528234"/>
            <a:ext cx="8726118" cy="4515480"/>
          </a:xfrm>
          <a:prstGeom prst="rect">
            <a:avLst/>
          </a:prstGeom>
        </p:spPr>
      </p:pic>
    </p:spTree>
    <p:extLst>
      <p:ext uri="{BB962C8B-B14F-4D97-AF65-F5344CB8AC3E}">
        <p14:creationId xmlns:p14="http://schemas.microsoft.com/office/powerpoint/2010/main" val="2451240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280CA2-B342-4900-B0BA-0642D055DB04}"/>
              </a:ext>
            </a:extLst>
          </p:cNvPr>
          <p:cNvSpPr>
            <a:spLocks noGrp="1"/>
          </p:cNvSpPr>
          <p:nvPr>
            <p:ph type="body" idx="1"/>
          </p:nvPr>
        </p:nvSpPr>
        <p:spPr>
          <a:xfrm>
            <a:off x="765025" y="4937516"/>
            <a:ext cx="9994113" cy="635970"/>
          </a:xfrm>
        </p:spPr>
        <p:txBody>
          <a:bodyPr>
            <a:noAutofit/>
          </a:bodyPr>
          <a:lstStyle/>
          <a:p>
            <a:r>
              <a:rPr lang="en-US" sz="4000" b="1" dirty="0"/>
              <a:t>DELETE</a:t>
            </a:r>
          </a:p>
        </p:txBody>
      </p:sp>
      <p:pic>
        <p:nvPicPr>
          <p:cNvPr id="4" name="Picture 3" descr="A screenshot of a social media post&#10;&#10;Description generated with very high confidence">
            <a:extLst>
              <a:ext uri="{FF2B5EF4-FFF2-40B4-BE49-F238E27FC236}">
                <a16:creationId xmlns:a16="http://schemas.microsoft.com/office/drawing/2014/main" id="{72D2E254-BE5C-44DD-A936-48966113A72C}"/>
              </a:ext>
            </a:extLst>
          </p:cNvPr>
          <p:cNvPicPr>
            <a:picLocks noChangeAspect="1"/>
          </p:cNvPicPr>
          <p:nvPr/>
        </p:nvPicPr>
        <p:blipFill>
          <a:blip r:embed="rId2"/>
          <a:stretch>
            <a:fillRect/>
          </a:stretch>
        </p:blipFill>
        <p:spPr>
          <a:xfrm>
            <a:off x="770969" y="1146629"/>
            <a:ext cx="9988170" cy="3797057"/>
          </a:xfrm>
          <a:prstGeom prst="rect">
            <a:avLst/>
          </a:prstGeom>
        </p:spPr>
      </p:pic>
    </p:spTree>
    <p:extLst>
      <p:ext uri="{BB962C8B-B14F-4D97-AF65-F5344CB8AC3E}">
        <p14:creationId xmlns:p14="http://schemas.microsoft.com/office/powerpoint/2010/main" val="553315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64F403A-CA50-4BA0-A880-5CCDB7C98C26}"/>
              </a:ext>
            </a:extLst>
          </p:cNvPr>
          <p:cNvPicPr>
            <a:picLocks noChangeAspect="1"/>
          </p:cNvPicPr>
          <p:nvPr/>
        </p:nvPicPr>
        <p:blipFill>
          <a:blip r:embed="rId2"/>
          <a:stretch>
            <a:fillRect/>
          </a:stretch>
        </p:blipFill>
        <p:spPr>
          <a:xfrm>
            <a:off x="1484244" y="132523"/>
            <a:ext cx="9329530" cy="4969564"/>
          </a:xfrm>
          <a:prstGeom prst="rect">
            <a:avLst/>
          </a:prstGeom>
        </p:spPr>
      </p:pic>
      <p:sp>
        <p:nvSpPr>
          <p:cNvPr id="6" name="Text Placeholder 2">
            <a:extLst>
              <a:ext uri="{FF2B5EF4-FFF2-40B4-BE49-F238E27FC236}">
                <a16:creationId xmlns:a16="http://schemas.microsoft.com/office/drawing/2014/main" id="{3BDCCA65-E04B-435E-B4DD-D4EDC095D1E9}"/>
              </a:ext>
            </a:extLst>
          </p:cNvPr>
          <p:cNvSpPr>
            <a:spLocks noGrp="1"/>
          </p:cNvSpPr>
          <p:nvPr>
            <p:ph type="body" idx="1"/>
          </p:nvPr>
        </p:nvSpPr>
        <p:spPr>
          <a:xfrm>
            <a:off x="765025" y="4937516"/>
            <a:ext cx="9994113" cy="635970"/>
          </a:xfrm>
        </p:spPr>
        <p:txBody>
          <a:bodyPr>
            <a:noAutofit/>
          </a:bodyPr>
          <a:lstStyle/>
          <a:p>
            <a:r>
              <a:rPr lang="en-US" sz="4000" b="1" dirty="0"/>
              <a:t>CORE QUERIES</a:t>
            </a:r>
          </a:p>
        </p:txBody>
      </p:sp>
    </p:spTree>
    <p:extLst>
      <p:ext uri="{BB962C8B-B14F-4D97-AF65-F5344CB8AC3E}">
        <p14:creationId xmlns:p14="http://schemas.microsoft.com/office/powerpoint/2010/main" val="3208071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091F491-22EB-4FF0-8F39-3AD0FD12A6EB}"/>
              </a:ext>
            </a:extLst>
          </p:cNvPr>
          <p:cNvPicPr>
            <a:picLocks noChangeAspect="1"/>
          </p:cNvPicPr>
          <p:nvPr/>
        </p:nvPicPr>
        <p:blipFill>
          <a:blip r:embed="rId2"/>
          <a:stretch>
            <a:fillRect/>
          </a:stretch>
        </p:blipFill>
        <p:spPr>
          <a:xfrm>
            <a:off x="899520" y="1537253"/>
            <a:ext cx="9859618" cy="3154017"/>
          </a:xfrm>
          <a:prstGeom prst="rect">
            <a:avLst/>
          </a:prstGeom>
        </p:spPr>
      </p:pic>
      <p:sp>
        <p:nvSpPr>
          <p:cNvPr id="5" name="Text Placeholder 2">
            <a:extLst>
              <a:ext uri="{FF2B5EF4-FFF2-40B4-BE49-F238E27FC236}">
                <a16:creationId xmlns:a16="http://schemas.microsoft.com/office/drawing/2014/main" id="{0D8C05DA-3763-436E-9226-E3BCC076F96F}"/>
              </a:ext>
            </a:extLst>
          </p:cNvPr>
          <p:cNvSpPr>
            <a:spLocks noGrp="1"/>
          </p:cNvSpPr>
          <p:nvPr>
            <p:ph type="body" idx="1"/>
          </p:nvPr>
        </p:nvSpPr>
        <p:spPr>
          <a:xfrm>
            <a:off x="765025" y="4937516"/>
            <a:ext cx="9994113" cy="635970"/>
          </a:xfrm>
        </p:spPr>
        <p:txBody>
          <a:bodyPr>
            <a:noAutofit/>
          </a:bodyPr>
          <a:lstStyle/>
          <a:p>
            <a:r>
              <a:rPr lang="en-US" sz="4000" b="1" dirty="0"/>
              <a:t>CORE QUERIES</a:t>
            </a:r>
          </a:p>
        </p:txBody>
      </p:sp>
    </p:spTree>
    <p:extLst>
      <p:ext uri="{BB962C8B-B14F-4D97-AF65-F5344CB8AC3E}">
        <p14:creationId xmlns:p14="http://schemas.microsoft.com/office/powerpoint/2010/main" val="1461013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C6129CC-47DF-4D11-BFCF-B0D1CD44F6E3}"/>
              </a:ext>
            </a:extLst>
          </p:cNvPr>
          <p:cNvSpPr>
            <a:spLocks noGrp="1"/>
          </p:cNvSpPr>
          <p:nvPr>
            <p:ph type="body" idx="1"/>
          </p:nvPr>
        </p:nvSpPr>
        <p:spPr>
          <a:xfrm>
            <a:off x="6479050" y="4370693"/>
            <a:ext cx="4441371" cy="899885"/>
          </a:xfrm>
        </p:spPr>
        <p:txBody>
          <a:bodyPr>
            <a:normAutofit/>
          </a:bodyPr>
          <a:lstStyle/>
          <a:p>
            <a:r>
              <a:rPr lang="en-US" sz="4400" b="1" dirty="0"/>
              <a:t>Normalization</a:t>
            </a:r>
          </a:p>
        </p:txBody>
      </p:sp>
      <p:pic>
        <p:nvPicPr>
          <p:cNvPr id="4" name="Picture 3">
            <a:extLst>
              <a:ext uri="{FF2B5EF4-FFF2-40B4-BE49-F238E27FC236}">
                <a16:creationId xmlns:a16="http://schemas.microsoft.com/office/drawing/2014/main" id="{A02F90A6-1DFB-4C56-ADD8-895A2ED3C56B}"/>
              </a:ext>
            </a:extLst>
          </p:cNvPr>
          <p:cNvPicPr>
            <a:picLocks noChangeAspect="1"/>
          </p:cNvPicPr>
          <p:nvPr/>
        </p:nvPicPr>
        <p:blipFill>
          <a:blip r:embed="rId2"/>
          <a:stretch>
            <a:fillRect/>
          </a:stretch>
        </p:blipFill>
        <p:spPr>
          <a:xfrm>
            <a:off x="280682" y="103622"/>
            <a:ext cx="6515100" cy="3842604"/>
          </a:xfrm>
          <a:prstGeom prst="rect">
            <a:avLst/>
          </a:prstGeom>
        </p:spPr>
      </p:pic>
      <p:pic>
        <p:nvPicPr>
          <p:cNvPr id="5" name="Picture 4">
            <a:extLst>
              <a:ext uri="{FF2B5EF4-FFF2-40B4-BE49-F238E27FC236}">
                <a16:creationId xmlns:a16="http://schemas.microsoft.com/office/drawing/2014/main" id="{841E2A09-67CA-4B29-902B-FDB648DE06BF}"/>
              </a:ext>
            </a:extLst>
          </p:cNvPr>
          <p:cNvPicPr>
            <a:picLocks noChangeAspect="1"/>
          </p:cNvPicPr>
          <p:nvPr/>
        </p:nvPicPr>
        <p:blipFill>
          <a:blip r:embed="rId3"/>
          <a:stretch>
            <a:fillRect/>
          </a:stretch>
        </p:blipFill>
        <p:spPr>
          <a:xfrm>
            <a:off x="280682" y="4016774"/>
            <a:ext cx="6515100" cy="2724352"/>
          </a:xfrm>
          <a:prstGeom prst="rect">
            <a:avLst/>
          </a:prstGeom>
        </p:spPr>
      </p:pic>
      <p:cxnSp>
        <p:nvCxnSpPr>
          <p:cNvPr id="7" name="Straight Connector 6">
            <a:extLst>
              <a:ext uri="{FF2B5EF4-FFF2-40B4-BE49-F238E27FC236}">
                <a16:creationId xmlns:a16="http://schemas.microsoft.com/office/drawing/2014/main" id="{00FA64DF-2627-49CB-950C-EB96816B2B99}"/>
              </a:ext>
            </a:extLst>
          </p:cNvPr>
          <p:cNvCxnSpPr/>
          <p:nvPr/>
        </p:nvCxnSpPr>
        <p:spPr>
          <a:xfrm>
            <a:off x="569843" y="689113"/>
            <a:ext cx="808383"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6516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C89EA62-F38E-4285-A105-C5E1BD36009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9" name="Freeform 6">
              <a:extLst>
                <a:ext uri="{FF2B5EF4-FFF2-40B4-BE49-F238E27FC236}">
                  <a16:creationId xmlns:a16="http://schemas.microsoft.com/office/drawing/2014/main" id="{2CF6E46A-CCCD-4728-B011-E147B23629A3}"/>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0" name="Freeform 6">
              <a:extLst>
                <a:ext uri="{FF2B5EF4-FFF2-40B4-BE49-F238E27FC236}">
                  <a16:creationId xmlns:a16="http://schemas.microsoft.com/office/drawing/2014/main" id="{2E2C684B-30C9-4689-A529-EBF1B8ADB215}"/>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2" name="Rectangle 11">
            <a:extLst>
              <a:ext uri="{FF2B5EF4-FFF2-40B4-BE49-F238E27FC236}">
                <a16:creationId xmlns:a16="http://schemas.microsoft.com/office/drawing/2014/main" id="{70D3BB76-8949-4CF0-A2AB-B9CB0B87354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794DAEC-13A6-485F-AF0A-77F61AE6F05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049045" y="3149435"/>
            <a:ext cx="3275013" cy="3275670"/>
          </a:xfrm>
          <a:custGeom>
            <a:avLst/>
            <a:gdLst>
              <a:gd name="connsiteX0" fmla="*/ 2869239 w 3275013"/>
              <a:gd name="connsiteY0" fmla="*/ 0 h 3275670"/>
              <a:gd name="connsiteX1" fmla="*/ 3275013 w 3275013"/>
              <a:gd name="connsiteY1" fmla="*/ 0 h 3275670"/>
              <a:gd name="connsiteX2" fmla="*/ 3275013 w 3275013"/>
              <a:gd name="connsiteY2" fmla="*/ 3275670 h 3275670"/>
              <a:gd name="connsiteX3" fmla="*/ 0 w 3275013"/>
              <a:gd name="connsiteY3" fmla="*/ 3275670 h 3275670"/>
              <a:gd name="connsiteX4" fmla="*/ 0 w 3275013"/>
              <a:gd name="connsiteY4" fmla="*/ 2890368 h 3275670"/>
              <a:gd name="connsiteX5" fmla="*/ 2869239 w 3275013"/>
              <a:gd name="connsiteY5" fmla="*/ 2890809 h 3275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5013" h="3275670">
                <a:moveTo>
                  <a:pt x="2869239" y="0"/>
                </a:moveTo>
                <a:lnTo>
                  <a:pt x="3275013" y="0"/>
                </a:lnTo>
                <a:lnTo>
                  <a:pt x="3275013" y="3275670"/>
                </a:lnTo>
                <a:lnTo>
                  <a:pt x="0" y="3275670"/>
                </a:lnTo>
                <a:lnTo>
                  <a:pt x="0" y="2890368"/>
                </a:lnTo>
                <a:lnTo>
                  <a:pt x="2869239" y="2890809"/>
                </a:lnTo>
                <a:close/>
              </a:path>
            </a:pathLst>
          </a:custGeom>
          <a:solidFill>
            <a:schemeClr val="tx2"/>
          </a:solidFill>
          <a:ln w="0">
            <a:noFill/>
            <a:prstDash val="solid"/>
            <a:round/>
            <a:headEnd/>
            <a:tailEnd/>
          </a:ln>
        </p:spPr>
      </p:sp>
      <p:sp>
        <p:nvSpPr>
          <p:cNvPr id="16" name="Freeform: Shape 15">
            <a:extLst>
              <a:ext uri="{FF2B5EF4-FFF2-40B4-BE49-F238E27FC236}">
                <a16:creationId xmlns:a16="http://schemas.microsoft.com/office/drawing/2014/main" id="{5FF39634-9D58-45BA-8073-5E672C66D04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3275668"/>
          </a:xfrm>
          <a:custGeom>
            <a:avLst/>
            <a:gdLst>
              <a:gd name="connsiteX0" fmla="*/ 3275668 w 3275668"/>
              <a:gd name="connsiteY0" fmla="*/ 3275668 h 3275668"/>
              <a:gd name="connsiteX1" fmla="*/ 655 w 3275668"/>
              <a:gd name="connsiteY1" fmla="*/ 3275668 h 3275668"/>
              <a:gd name="connsiteX2" fmla="*/ 0 w 3275668"/>
              <a:gd name="connsiteY2" fmla="*/ 2889925 h 3275668"/>
              <a:gd name="connsiteX3" fmla="*/ 2869894 w 3275668"/>
              <a:gd name="connsiteY3" fmla="*/ 2891248 h 3275668"/>
              <a:gd name="connsiteX4" fmla="*/ 2869894 w 3275668"/>
              <a:gd name="connsiteY4" fmla="*/ 0 h 3275668"/>
              <a:gd name="connsiteX5" fmla="*/ 3275668 w 3275668"/>
              <a:gd name="connsiteY5" fmla="*/ 0 h 3275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5668" h="3275668">
                <a:moveTo>
                  <a:pt x="3275668" y="3275668"/>
                </a:moveTo>
                <a:lnTo>
                  <a:pt x="655" y="3275668"/>
                </a:lnTo>
                <a:cubicBezTo>
                  <a:pt x="-655" y="3142531"/>
                  <a:pt x="1310" y="3023062"/>
                  <a:pt x="0" y="2889925"/>
                </a:cubicBezTo>
                <a:lnTo>
                  <a:pt x="2869894" y="2891248"/>
                </a:lnTo>
                <a:lnTo>
                  <a:pt x="2869894" y="0"/>
                </a:lnTo>
                <a:lnTo>
                  <a:pt x="3275668" y="0"/>
                </a:lnTo>
                <a:close/>
              </a:path>
            </a:pathLst>
          </a:custGeom>
          <a:solidFill>
            <a:schemeClr val="tx2"/>
          </a:solidFill>
          <a:ln w="0">
            <a:noFill/>
            <a:prstDash val="solid"/>
            <a:round/>
            <a:headEnd/>
            <a:tailEnd/>
          </a:ln>
        </p:spPr>
      </p:sp>
      <p:sp>
        <p:nvSpPr>
          <p:cNvPr id="11" name="Text Placeholder 2">
            <a:extLst>
              <a:ext uri="{FF2B5EF4-FFF2-40B4-BE49-F238E27FC236}">
                <a16:creationId xmlns:a16="http://schemas.microsoft.com/office/drawing/2014/main" id="{D6C402E3-28FA-4480-B433-47398264701C}"/>
              </a:ext>
            </a:extLst>
          </p:cNvPr>
          <p:cNvSpPr txBox="1">
            <a:spLocks/>
          </p:cNvSpPr>
          <p:nvPr/>
        </p:nvSpPr>
        <p:spPr>
          <a:xfrm>
            <a:off x="8941365" y="3735647"/>
            <a:ext cx="2520619" cy="1984131"/>
          </a:xfrm>
          <a:prstGeom prst="rect">
            <a:avLst/>
          </a:prstGeom>
        </p:spPr>
        <p:txBody>
          <a:bodyPr vert="horz" lIns="91440" tIns="45720" rIns="91440" bIns="45720" rtlCol="0" anchor="b">
            <a:normAutofit lnSpcReduction="10000"/>
          </a:bodyPr>
          <a:lstStyle>
            <a:lvl1pPr marL="0" indent="0" algn="r" defTabSz="914400" rtl="0" eaLnBrk="1" latinLnBrk="0" hangingPunct="1">
              <a:lnSpc>
                <a:spcPct val="112000"/>
              </a:lnSpc>
              <a:spcBef>
                <a:spcPts val="0"/>
              </a:spcBef>
              <a:spcAft>
                <a:spcPts val="0"/>
              </a:spcAft>
              <a:buFont typeface="Franklin Gothic Book" panose="020B0503020102020204" pitchFamily="34" charset="0"/>
              <a:buNone/>
              <a:defRPr sz="2400" kern="1200" baseline="0">
                <a:solidFill>
                  <a:schemeClr val="tx2"/>
                </a:solidFill>
                <a:latin typeface="+mn-lt"/>
                <a:ea typeface="+mn-ea"/>
                <a:cs typeface="+mn-cs"/>
              </a:defRPr>
            </a:lvl1pPr>
            <a:lvl2pPr marL="457200" indent="0" algn="l"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1">
                    <a:tint val="75000"/>
                  </a:schemeClr>
                </a:solidFill>
                <a:latin typeface="+mn-lt"/>
                <a:ea typeface="+mn-ea"/>
                <a:cs typeface="+mn-cs"/>
              </a:defRPr>
            </a:lvl2pPr>
            <a:lvl3pPr marL="914400" indent="0" algn="l"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1">
                    <a:tint val="75000"/>
                  </a:schemeClr>
                </a:solidFill>
                <a:latin typeface="+mn-lt"/>
                <a:ea typeface="+mn-ea"/>
                <a:cs typeface="+mn-cs"/>
              </a:defRPr>
            </a:lvl3pPr>
            <a:lvl4pPr marL="1371600" indent="0" algn="l"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1">
                    <a:tint val="75000"/>
                  </a:schemeClr>
                </a:solidFill>
                <a:latin typeface="+mn-lt"/>
                <a:ea typeface="+mn-ea"/>
                <a:cs typeface="+mn-cs"/>
              </a:defRPr>
            </a:lvl4pPr>
            <a:lvl5pPr marL="1828800" indent="0" algn="l"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1">
                    <a:tint val="75000"/>
                  </a:schemeClr>
                </a:solidFill>
                <a:latin typeface="+mn-lt"/>
                <a:ea typeface="+mn-ea"/>
                <a:cs typeface="+mn-cs"/>
              </a:defRPr>
            </a:lvl5pPr>
            <a:lvl6pPr marL="2286000" indent="0" algn="l"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1">
                    <a:tint val="75000"/>
                  </a:schemeClr>
                </a:solidFill>
                <a:latin typeface="+mn-lt"/>
                <a:ea typeface="+mn-ea"/>
                <a:cs typeface="+mn-cs"/>
              </a:defRPr>
            </a:lvl6pPr>
            <a:lvl7pPr marL="2743200" indent="0" algn="l"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1">
                    <a:tint val="75000"/>
                  </a:schemeClr>
                </a:solidFill>
                <a:latin typeface="+mn-lt"/>
                <a:ea typeface="+mn-ea"/>
                <a:cs typeface="+mn-cs"/>
              </a:defRPr>
            </a:lvl7pPr>
            <a:lvl8pPr marL="3200400" indent="0" algn="l"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1">
                    <a:tint val="75000"/>
                  </a:schemeClr>
                </a:solidFill>
                <a:latin typeface="+mn-lt"/>
                <a:ea typeface="+mn-ea"/>
                <a:cs typeface="+mn-cs"/>
              </a:defRPr>
            </a:lvl8pPr>
            <a:lvl9pPr marL="3657600" indent="0" algn="l"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1">
                    <a:tint val="75000"/>
                  </a:schemeClr>
                </a:solidFill>
                <a:latin typeface="+mn-lt"/>
                <a:ea typeface="+mn-ea"/>
                <a:cs typeface="+mn-cs"/>
              </a:defRPr>
            </a:lvl9pPr>
          </a:lstStyle>
          <a:p>
            <a:pPr algn="l">
              <a:lnSpc>
                <a:spcPct val="102000"/>
              </a:lnSpc>
              <a:spcAft>
                <a:spcPts val="600"/>
              </a:spcAft>
            </a:pPr>
            <a:r>
              <a:rPr lang="en-US" dirty="0"/>
              <a:t>Null value should be allowed in equipment date-in and guest check-out fields.</a:t>
            </a:r>
          </a:p>
          <a:p>
            <a:pPr algn="l">
              <a:lnSpc>
                <a:spcPct val="102000"/>
              </a:lnSpc>
              <a:spcAft>
                <a:spcPts val="600"/>
              </a:spcAft>
            </a:pPr>
            <a:endParaRPr lang="en-US" sz="1400" dirty="0"/>
          </a:p>
        </p:txBody>
      </p:sp>
      <p:sp>
        <p:nvSpPr>
          <p:cNvPr id="13" name="Title 1">
            <a:extLst>
              <a:ext uri="{FF2B5EF4-FFF2-40B4-BE49-F238E27FC236}">
                <a16:creationId xmlns:a16="http://schemas.microsoft.com/office/drawing/2014/main" id="{FF87D2D5-2D39-44DD-A59A-E442E913CD30}"/>
              </a:ext>
            </a:extLst>
          </p:cNvPr>
          <p:cNvSpPr txBox="1">
            <a:spLocks/>
          </p:cNvSpPr>
          <p:nvPr/>
        </p:nvSpPr>
        <p:spPr>
          <a:xfrm>
            <a:off x="8635748" y="2261740"/>
            <a:ext cx="2907089" cy="1167260"/>
          </a:xfrm>
          <a:prstGeom prst="rect">
            <a:avLst/>
          </a:prstGeom>
        </p:spPr>
        <p:txBody>
          <a:bodyPr vert="horz" lIns="91440" tIns="45720" rIns="91440" bIns="45720" rtlCol="0" anchor="t">
            <a:normAutofit fontScale="67500" lnSpcReduction="20000"/>
          </a:bodyPr>
          <a:lstStyle>
            <a:lvl1pPr algn="r" defTabSz="914400" rtl="0" eaLnBrk="1" latinLnBrk="0" hangingPunct="1">
              <a:lnSpc>
                <a:spcPct val="89000"/>
              </a:lnSpc>
              <a:spcBef>
                <a:spcPct val="0"/>
              </a:spcBef>
              <a:buNone/>
              <a:defRPr sz="7200" kern="1200" cap="all" baseline="0">
                <a:solidFill>
                  <a:schemeClr val="tx2"/>
                </a:solidFill>
                <a:latin typeface="+mj-lt"/>
                <a:ea typeface="+mj-ea"/>
                <a:cs typeface="+mj-cs"/>
              </a:defRPr>
            </a:lvl1pPr>
          </a:lstStyle>
          <a:p>
            <a:pPr algn="ctr"/>
            <a:r>
              <a:rPr lang="en-US" dirty="0"/>
              <a:t>FUTURE</a:t>
            </a:r>
          </a:p>
          <a:p>
            <a:pPr algn="ctr"/>
            <a:r>
              <a:rPr lang="en-US" dirty="0"/>
              <a:t> SCOPE</a:t>
            </a:r>
          </a:p>
        </p:txBody>
      </p:sp>
      <p:sp>
        <p:nvSpPr>
          <p:cNvPr id="15" name="Text Placeholder 2">
            <a:extLst>
              <a:ext uri="{FF2B5EF4-FFF2-40B4-BE49-F238E27FC236}">
                <a16:creationId xmlns:a16="http://schemas.microsoft.com/office/drawing/2014/main" id="{F1A3ABD5-A48F-41C7-B6F5-1FAF05A43207}"/>
              </a:ext>
            </a:extLst>
          </p:cNvPr>
          <p:cNvSpPr txBox="1">
            <a:spLocks noGrp="1"/>
          </p:cNvSpPr>
          <p:nvPr>
            <p:ph type="title"/>
          </p:nvPr>
        </p:nvSpPr>
        <p:spPr>
          <a:xfrm>
            <a:off x="1340390" y="1953301"/>
            <a:ext cx="6073775" cy="4205288"/>
          </a:xfrm>
          <a:prstGeom prst="rect">
            <a:avLst/>
          </a:prstGeom>
        </p:spPr>
        <p:txBody>
          <a:bodyPr vert="horz" lIns="91440" tIns="45720" rIns="91440" bIns="45720" rtlCol="0" anchor="b">
            <a:normAutofit/>
          </a:bodyPr>
          <a:lstStyle>
            <a:lvl1pPr marL="0" indent="0" algn="r" defTabSz="914400" rtl="0" eaLnBrk="1" latinLnBrk="0" hangingPunct="1">
              <a:lnSpc>
                <a:spcPct val="112000"/>
              </a:lnSpc>
              <a:spcBef>
                <a:spcPts val="0"/>
              </a:spcBef>
              <a:spcAft>
                <a:spcPts val="0"/>
              </a:spcAft>
              <a:buFont typeface="Franklin Gothic Book" panose="020B0503020102020204" pitchFamily="34" charset="0"/>
              <a:buNone/>
              <a:defRPr sz="2400" kern="1200" baseline="0">
                <a:solidFill>
                  <a:schemeClr val="tx2"/>
                </a:solidFill>
                <a:latin typeface="+mn-lt"/>
                <a:ea typeface="+mn-ea"/>
                <a:cs typeface="+mn-cs"/>
              </a:defRPr>
            </a:lvl1pPr>
            <a:lvl2pPr marL="457200" indent="0" algn="l"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1">
                    <a:tint val="75000"/>
                  </a:schemeClr>
                </a:solidFill>
                <a:latin typeface="+mn-lt"/>
                <a:ea typeface="+mn-ea"/>
                <a:cs typeface="+mn-cs"/>
              </a:defRPr>
            </a:lvl2pPr>
            <a:lvl3pPr marL="914400" indent="0" algn="l"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1">
                    <a:tint val="75000"/>
                  </a:schemeClr>
                </a:solidFill>
                <a:latin typeface="+mn-lt"/>
                <a:ea typeface="+mn-ea"/>
                <a:cs typeface="+mn-cs"/>
              </a:defRPr>
            </a:lvl3pPr>
            <a:lvl4pPr marL="1371600" indent="0" algn="l"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1">
                    <a:tint val="75000"/>
                  </a:schemeClr>
                </a:solidFill>
                <a:latin typeface="+mn-lt"/>
                <a:ea typeface="+mn-ea"/>
                <a:cs typeface="+mn-cs"/>
              </a:defRPr>
            </a:lvl4pPr>
            <a:lvl5pPr marL="1828800" indent="0" algn="l"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1">
                    <a:tint val="75000"/>
                  </a:schemeClr>
                </a:solidFill>
                <a:latin typeface="+mn-lt"/>
                <a:ea typeface="+mn-ea"/>
                <a:cs typeface="+mn-cs"/>
              </a:defRPr>
            </a:lvl5pPr>
            <a:lvl6pPr marL="2286000" indent="0" algn="l"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1">
                    <a:tint val="75000"/>
                  </a:schemeClr>
                </a:solidFill>
                <a:latin typeface="+mn-lt"/>
                <a:ea typeface="+mn-ea"/>
                <a:cs typeface="+mn-cs"/>
              </a:defRPr>
            </a:lvl6pPr>
            <a:lvl7pPr marL="2743200" indent="0" algn="l"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1">
                    <a:tint val="75000"/>
                  </a:schemeClr>
                </a:solidFill>
                <a:latin typeface="+mn-lt"/>
                <a:ea typeface="+mn-ea"/>
                <a:cs typeface="+mn-cs"/>
              </a:defRPr>
            </a:lvl7pPr>
            <a:lvl8pPr marL="3200400" indent="0" algn="l"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1">
                    <a:tint val="75000"/>
                  </a:schemeClr>
                </a:solidFill>
                <a:latin typeface="+mn-lt"/>
                <a:ea typeface="+mn-ea"/>
                <a:cs typeface="+mn-cs"/>
              </a:defRPr>
            </a:lvl8pPr>
            <a:lvl9pPr marL="3657600" indent="0" algn="l"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1">
                    <a:tint val="75000"/>
                  </a:schemeClr>
                </a:solidFill>
                <a:latin typeface="+mn-lt"/>
                <a:ea typeface="+mn-ea"/>
                <a:cs typeface="+mn-cs"/>
              </a:defRPr>
            </a:lvl9pPr>
          </a:lstStyle>
          <a:p>
            <a:pPr marL="285750" indent="-285750" algn="just">
              <a:lnSpc>
                <a:spcPct val="102000"/>
              </a:lnSpc>
              <a:spcAft>
                <a:spcPts val="600"/>
              </a:spcAft>
              <a:buFont typeface="Wingdings" panose="05000000000000000000" pitchFamily="2" charset="2"/>
              <a:buChar char="Ø"/>
            </a:pPr>
            <a:r>
              <a:rPr lang="en-US" sz="1800" dirty="0"/>
              <a:t>When a resident checks out an equipment the date-in value will be the default value, i.e. current date-time.</a:t>
            </a:r>
          </a:p>
          <a:p>
            <a:pPr marL="285750" indent="-285750" algn="just">
              <a:lnSpc>
                <a:spcPct val="102000"/>
              </a:lnSpc>
              <a:spcAft>
                <a:spcPts val="600"/>
              </a:spcAft>
              <a:buFont typeface="Wingdings" panose="05000000000000000000" pitchFamily="2" charset="2"/>
              <a:buChar char="Ø"/>
            </a:pPr>
            <a:r>
              <a:rPr lang="en-US" sz="1800" dirty="0"/>
              <a:t>When the resident checks-in the equipment back, the record must be updated to the actual date-in value.</a:t>
            </a:r>
          </a:p>
          <a:p>
            <a:pPr marL="285750" indent="-285750" algn="just">
              <a:lnSpc>
                <a:spcPct val="102000"/>
              </a:lnSpc>
              <a:spcAft>
                <a:spcPts val="600"/>
              </a:spcAft>
              <a:buFont typeface="Wingdings" panose="05000000000000000000" pitchFamily="2" charset="2"/>
              <a:buChar char="Ø"/>
            </a:pPr>
            <a:r>
              <a:rPr lang="en-US" sz="1800" dirty="0"/>
              <a:t>Similarly, when a guest checks-in, the date-out value will be default value: current date-time. This must be updated when the guest checks-out of the residence hall.</a:t>
            </a:r>
          </a:p>
          <a:p>
            <a:pPr marL="285750" indent="-285750" algn="just">
              <a:lnSpc>
                <a:spcPct val="102000"/>
              </a:lnSpc>
              <a:spcAft>
                <a:spcPts val="600"/>
              </a:spcAft>
              <a:buFont typeface="Wingdings" panose="05000000000000000000" pitchFamily="2" charset="2"/>
              <a:buChar char="Ø"/>
            </a:pPr>
            <a:r>
              <a:rPr lang="en-US" sz="1800" dirty="0"/>
              <a:t>This is because C# does not allow to insert null values in the date time picker in Windows Form Application.</a:t>
            </a:r>
          </a:p>
        </p:txBody>
      </p:sp>
      <p:sp>
        <p:nvSpPr>
          <p:cNvPr id="17" name="Title 1">
            <a:extLst>
              <a:ext uri="{FF2B5EF4-FFF2-40B4-BE49-F238E27FC236}">
                <a16:creationId xmlns:a16="http://schemas.microsoft.com/office/drawing/2014/main" id="{1938D262-F82C-45D6-8D40-646C443535AF}"/>
              </a:ext>
            </a:extLst>
          </p:cNvPr>
          <p:cNvSpPr txBox="1">
            <a:spLocks/>
          </p:cNvSpPr>
          <p:nvPr/>
        </p:nvSpPr>
        <p:spPr>
          <a:xfrm>
            <a:off x="1941213" y="1012193"/>
            <a:ext cx="5472952" cy="886240"/>
          </a:xfrm>
          <a:prstGeom prst="rect">
            <a:avLst/>
          </a:prstGeom>
        </p:spPr>
        <p:txBody>
          <a:bodyPr vert="horz" lIns="91440" tIns="45720" rIns="91440" bIns="45720" rtlCol="0" anchor="t">
            <a:normAutofit fontScale="90000" lnSpcReduction="10000"/>
          </a:bodyPr>
          <a:lstStyle>
            <a:lvl1pPr algn="r" defTabSz="914400" rtl="0" eaLnBrk="1" latinLnBrk="0" hangingPunct="1">
              <a:lnSpc>
                <a:spcPct val="89000"/>
              </a:lnSpc>
              <a:spcBef>
                <a:spcPct val="0"/>
              </a:spcBef>
              <a:buNone/>
              <a:defRPr sz="7200" kern="1200" cap="all" baseline="0">
                <a:solidFill>
                  <a:schemeClr val="tx2"/>
                </a:solidFill>
                <a:latin typeface="+mj-lt"/>
                <a:ea typeface="+mj-ea"/>
                <a:cs typeface="+mj-cs"/>
              </a:defRPr>
            </a:lvl1pPr>
          </a:lstStyle>
          <a:p>
            <a:pPr algn="ctr"/>
            <a:r>
              <a:rPr lang="en-US"/>
              <a:t>DEFICIENCIES</a:t>
            </a:r>
            <a:endParaRPr lang="en-US" dirty="0"/>
          </a:p>
        </p:txBody>
      </p:sp>
    </p:spTree>
    <p:extLst>
      <p:ext uri="{BB962C8B-B14F-4D97-AF65-F5344CB8AC3E}">
        <p14:creationId xmlns:p14="http://schemas.microsoft.com/office/powerpoint/2010/main" val="1182912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D2DA9-8B57-4736-A879-990048992520}"/>
              </a:ext>
            </a:extLst>
          </p:cNvPr>
          <p:cNvSpPr>
            <a:spLocks noGrp="1"/>
          </p:cNvSpPr>
          <p:nvPr>
            <p:ph type="title"/>
          </p:nvPr>
        </p:nvSpPr>
        <p:spPr>
          <a:xfrm>
            <a:off x="2054087" y="634028"/>
            <a:ext cx="9474893" cy="1592337"/>
          </a:xfrm>
        </p:spPr>
        <p:txBody>
          <a:bodyPr vert="horz" lIns="91440" tIns="45720" rIns="91440" bIns="45720" rtlCol="0" anchor="b">
            <a:normAutofit/>
          </a:bodyPr>
          <a:lstStyle/>
          <a:p>
            <a:pPr algn="l"/>
            <a:r>
              <a:rPr lang="en-US" sz="6000" dirty="0"/>
              <a:t>REFERENCEs</a:t>
            </a:r>
          </a:p>
        </p:txBody>
      </p:sp>
      <p:sp>
        <p:nvSpPr>
          <p:cNvPr id="3" name="Text Placeholder 2">
            <a:extLst>
              <a:ext uri="{FF2B5EF4-FFF2-40B4-BE49-F238E27FC236}">
                <a16:creationId xmlns:a16="http://schemas.microsoft.com/office/drawing/2014/main" id="{6875E99A-9BD2-4BB0-863D-1458437C43A9}"/>
              </a:ext>
            </a:extLst>
          </p:cNvPr>
          <p:cNvSpPr>
            <a:spLocks noGrp="1"/>
          </p:cNvSpPr>
          <p:nvPr>
            <p:ph type="body" idx="1"/>
          </p:nvPr>
        </p:nvSpPr>
        <p:spPr>
          <a:xfrm>
            <a:off x="2312301" y="2700427"/>
            <a:ext cx="6593160" cy="2282390"/>
          </a:xfrm>
        </p:spPr>
        <p:txBody>
          <a:bodyPr vert="horz" lIns="91440" tIns="45720" rIns="91440" bIns="45720" rtlCol="0">
            <a:normAutofit/>
          </a:bodyPr>
          <a:lstStyle/>
          <a:p>
            <a:pPr algn="l">
              <a:lnSpc>
                <a:spcPct val="102000"/>
              </a:lnSpc>
              <a:spcAft>
                <a:spcPts val="600"/>
              </a:spcAft>
            </a:pPr>
            <a:r>
              <a:rPr lang="en-US" sz="1800" dirty="0">
                <a:hlinkClick r:id="rId2"/>
              </a:rPr>
              <a:t>https://dev.mysql.com/doc/refman/5.7/en/tutorial.html</a:t>
            </a:r>
            <a:endParaRPr lang="en-US" sz="1800" dirty="0"/>
          </a:p>
          <a:p>
            <a:pPr algn="l">
              <a:lnSpc>
                <a:spcPct val="102000"/>
              </a:lnSpc>
              <a:spcAft>
                <a:spcPts val="600"/>
              </a:spcAft>
            </a:pPr>
            <a:r>
              <a:rPr lang="en-US" sz="1800" dirty="0">
                <a:hlinkClick r:id="rId3"/>
              </a:rPr>
              <a:t>https://www.youtube.com/watch?v=yPu6qV5byu4</a:t>
            </a:r>
            <a:endParaRPr lang="en-US" sz="1800" dirty="0"/>
          </a:p>
          <a:p>
            <a:pPr algn="l">
              <a:lnSpc>
                <a:spcPct val="102000"/>
              </a:lnSpc>
              <a:spcAft>
                <a:spcPts val="600"/>
              </a:spcAft>
            </a:pPr>
            <a:r>
              <a:rPr lang="en-US" sz="1800" dirty="0">
                <a:hlinkClick r:id="rId4"/>
              </a:rPr>
              <a:t>https://www.tutorialspoint.com/csharp/</a:t>
            </a:r>
            <a:endParaRPr lang="en-US" sz="1800" dirty="0"/>
          </a:p>
          <a:p>
            <a:pPr algn="l">
              <a:lnSpc>
                <a:spcPct val="102000"/>
              </a:lnSpc>
              <a:spcAft>
                <a:spcPts val="600"/>
              </a:spcAft>
            </a:pPr>
            <a:r>
              <a:rPr lang="en-US" sz="1800" dirty="0">
                <a:hlinkClick r:id="rId5"/>
              </a:rPr>
              <a:t>https://www.youtube.com/watch?v=lisiwUZJXqQ</a:t>
            </a:r>
            <a:endParaRPr lang="en-US" sz="1800" dirty="0"/>
          </a:p>
          <a:p>
            <a:pPr algn="l">
              <a:lnSpc>
                <a:spcPct val="102000"/>
              </a:lnSpc>
              <a:spcAft>
                <a:spcPts val="600"/>
              </a:spcAft>
            </a:pPr>
            <a:endParaRPr lang="en-US" sz="1800" dirty="0"/>
          </a:p>
        </p:txBody>
      </p:sp>
    </p:spTree>
    <p:extLst>
      <p:ext uri="{BB962C8B-B14F-4D97-AF65-F5344CB8AC3E}">
        <p14:creationId xmlns:p14="http://schemas.microsoft.com/office/powerpoint/2010/main" val="1709715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C0B11-7DB8-4979-BCF1-161C8BD26F0B}"/>
              </a:ext>
            </a:extLst>
          </p:cNvPr>
          <p:cNvSpPr>
            <a:spLocks noGrp="1"/>
          </p:cNvSpPr>
          <p:nvPr>
            <p:ph type="title"/>
          </p:nvPr>
        </p:nvSpPr>
        <p:spPr>
          <a:xfrm>
            <a:off x="3445565" y="1480930"/>
            <a:ext cx="5482125" cy="2229679"/>
          </a:xfrm>
        </p:spPr>
        <p:txBody>
          <a:bodyPr vert="horz" lIns="91440" tIns="45720" rIns="91440" bIns="45720" rtlCol="0" anchor="b">
            <a:normAutofit fontScale="90000"/>
          </a:bodyPr>
          <a:lstStyle/>
          <a:p>
            <a:pPr algn="l"/>
            <a:br>
              <a:rPr lang="en-US" sz="6600"/>
            </a:br>
            <a:br>
              <a:rPr lang="en-US" sz="6600"/>
            </a:br>
            <a:r>
              <a:rPr lang="en-US" sz="6600"/>
              <a:t>Thank </a:t>
            </a:r>
            <a:r>
              <a:rPr lang="en-US" sz="6600" dirty="0"/>
              <a:t>you !!</a:t>
            </a:r>
            <a:br>
              <a:rPr lang="en-US" sz="6600" dirty="0"/>
            </a:br>
            <a:endParaRPr lang="en-US" sz="6600" dirty="0"/>
          </a:p>
        </p:txBody>
      </p:sp>
    </p:spTree>
    <p:extLst>
      <p:ext uri="{BB962C8B-B14F-4D97-AF65-F5344CB8AC3E}">
        <p14:creationId xmlns:p14="http://schemas.microsoft.com/office/powerpoint/2010/main" val="2205129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F7CB6-7FE2-4F08-934C-1DF88BA7847B}"/>
              </a:ext>
            </a:extLst>
          </p:cNvPr>
          <p:cNvSpPr>
            <a:spLocks noGrp="1"/>
          </p:cNvSpPr>
          <p:nvPr>
            <p:ph type="ctrTitle"/>
          </p:nvPr>
        </p:nvSpPr>
        <p:spPr>
          <a:xfrm>
            <a:off x="1915128" y="1132114"/>
            <a:ext cx="8361229" cy="449943"/>
          </a:xfrm>
        </p:spPr>
        <p:txBody>
          <a:bodyPr/>
          <a:lstStyle/>
          <a:p>
            <a:r>
              <a:rPr lang="en-US" sz="4800" b="1" dirty="0"/>
              <a:t>database</a:t>
            </a:r>
          </a:p>
        </p:txBody>
      </p:sp>
      <p:sp>
        <p:nvSpPr>
          <p:cNvPr id="3" name="Text Placeholder 2">
            <a:extLst>
              <a:ext uri="{FF2B5EF4-FFF2-40B4-BE49-F238E27FC236}">
                <a16:creationId xmlns:a16="http://schemas.microsoft.com/office/drawing/2014/main" id="{EB603483-22D3-483D-985F-92A0F59B9E7C}"/>
              </a:ext>
            </a:extLst>
          </p:cNvPr>
          <p:cNvSpPr>
            <a:spLocks noGrp="1"/>
          </p:cNvSpPr>
          <p:nvPr>
            <p:ph type="subTitle" idx="1"/>
          </p:nvPr>
        </p:nvSpPr>
        <p:spPr>
          <a:xfrm>
            <a:off x="1175658" y="1727200"/>
            <a:ext cx="9865478" cy="3998686"/>
          </a:xfrm>
        </p:spPr>
        <p:txBody>
          <a:bodyPr>
            <a:normAutofit fontScale="47500" lnSpcReduction="20000"/>
          </a:bodyPr>
          <a:lstStyle/>
          <a:p>
            <a:pPr marL="342900" lvl="0" indent="-342900" algn="just">
              <a:buFont typeface="Arial" panose="020B0604020202020204" pitchFamily="34" charset="0"/>
              <a:buChar char="•"/>
            </a:pPr>
            <a:r>
              <a:rPr lang="en-US" sz="3800" dirty="0"/>
              <a:t>‘</a:t>
            </a:r>
            <a:r>
              <a:rPr lang="en-US" sz="3800" b="1" u="sng" dirty="0"/>
              <a:t>Residents</a:t>
            </a:r>
            <a:r>
              <a:rPr lang="en-US" sz="3800" dirty="0"/>
              <a:t>’ which includes all the details about the residents. These details include Student ID, Resident Name, Phone number, email address, gender, Hall, Room number and balance.</a:t>
            </a:r>
          </a:p>
          <a:p>
            <a:pPr marL="342900" lvl="0" indent="-342900" algn="just">
              <a:buFont typeface="Arial" panose="020B0604020202020204" pitchFamily="34" charset="0"/>
              <a:buChar char="•"/>
            </a:pPr>
            <a:endParaRPr lang="en-US" sz="3800" dirty="0"/>
          </a:p>
          <a:p>
            <a:pPr marL="342900" lvl="0" indent="-342900" algn="just">
              <a:buFont typeface="Arial" panose="020B0604020202020204" pitchFamily="34" charset="0"/>
              <a:buChar char="•"/>
            </a:pPr>
            <a:r>
              <a:rPr lang="en-US" sz="3800" dirty="0"/>
              <a:t>‘</a:t>
            </a:r>
            <a:r>
              <a:rPr lang="en-US" sz="3800" b="1" u="sng" dirty="0"/>
              <a:t>Guests</a:t>
            </a:r>
            <a:r>
              <a:rPr lang="en-US" sz="3800" dirty="0"/>
              <a:t>’ which includes details like the ResidentID, Guest name, Date In and Date Out.</a:t>
            </a:r>
          </a:p>
          <a:p>
            <a:pPr marL="342900" lvl="0" indent="-342900" algn="just">
              <a:buFont typeface="Arial" panose="020B0604020202020204" pitchFamily="34" charset="0"/>
              <a:buChar char="•"/>
            </a:pPr>
            <a:endParaRPr lang="en-US" sz="3800" dirty="0"/>
          </a:p>
          <a:p>
            <a:pPr marL="342900" lvl="0" indent="-342900" algn="just">
              <a:buFont typeface="Arial" panose="020B0604020202020204" pitchFamily="34" charset="0"/>
              <a:buChar char="•"/>
            </a:pPr>
            <a:r>
              <a:rPr lang="en-US" sz="3800" dirty="0"/>
              <a:t>‘</a:t>
            </a:r>
            <a:r>
              <a:rPr lang="en-US" sz="3800" b="1" u="sng" dirty="0"/>
              <a:t>Equipment</a:t>
            </a:r>
            <a:r>
              <a:rPr lang="en-US" sz="3800" dirty="0"/>
              <a:t>’ database includes the resident name, equipment name (pool supplies, cart, kitchen supplies, board games, etc.), the date on which the resident checks out the equipment and the date on which the resident checks in the equipment. </a:t>
            </a:r>
          </a:p>
          <a:p>
            <a:pPr marL="342900" lvl="0" indent="-342900" algn="just">
              <a:buFont typeface="Arial" panose="020B0604020202020204" pitchFamily="34" charset="0"/>
              <a:buChar char="•"/>
            </a:pPr>
            <a:endParaRPr lang="en-US" sz="3800" dirty="0"/>
          </a:p>
          <a:p>
            <a:pPr marL="342900" lvl="0" indent="-342900" algn="just">
              <a:buFont typeface="Arial" panose="020B0604020202020204" pitchFamily="34" charset="0"/>
              <a:buChar char="•"/>
            </a:pPr>
            <a:r>
              <a:rPr lang="en-US" sz="3800" dirty="0"/>
              <a:t>‘</a:t>
            </a:r>
            <a:r>
              <a:rPr lang="en-US" sz="3800" b="1" u="sng" dirty="0"/>
              <a:t>Package</a:t>
            </a:r>
            <a:r>
              <a:rPr lang="en-US" sz="3800" dirty="0"/>
              <a:t>’ database includes the resident’s name, is perishable, the date on which the package arrives at the location, and the date on which the resident picks up the package.</a:t>
            </a:r>
          </a:p>
          <a:p>
            <a:pPr marL="342900" lvl="0" indent="-342900" algn="just">
              <a:buFont typeface="Arial" panose="020B0604020202020204" pitchFamily="34" charset="0"/>
              <a:buChar char="•"/>
            </a:pPr>
            <a:endParaRPr lang="en-US" sz="3800" dirty="0"/>
          </a:p>
          <a:p>
            <a:pPr marL="342900" lvl="0" indent="-342900" algn="just">
              <a:buFont typeface="Arial" panose="020B0604020202020204" pitchFamily="34" charset="0"/>
              <a:buChar char="•"/>
            </a:pPr>
            <a:r>
              <a:rPr lang="en-US" sz="3800" dirty="0"/>
              <a:t>‘</a:t>
            </a:r>
            <a:r>
              <a:rPr lang="en-US" sz="3800" b="1" u="sng" dirty="0"/>
              <a:t>Café</a:t>
            </a:r>
            <a:r>
              <a:rPr lang="en-US" sz="3800" dirty="0"/>
              <a:t>’ in the dorms is for the residents. The database includes Item ID, Item name, Item price.</a:t>
            </a:r>
          </a:p>
          <a:p>
            <a:pPr marL="342900" lvl="0" indent="-342900" algn="just">
              <a:buFont typeface="Arial" panose="020B0604020202020204" pitchFamily="34" charset="0"/>
              <a:buChar char="•"/>
            </a:pPr>
            <a:endParaRPr lang="en-US" sz="3800" dirty="0"/>
          </a:p>
          <a:p>
            <a:pPr marL="342900" lvl="0" indent="-342900" algn="just">
              <a:buFont typeface="Arial" panose="020B0604020202020204" pitchFamily="34" charset="0"/>
              <a:buChar char="•"/>
            </a:pPr>
            <a:r>
              <a:rPr lang="en-US" sz="3800" dirty="0"/>
              <a:t>‘</a:t>
            </a:r>
            <a:r>
              <a:rPr lang="en-US" sz="3800" b="1" u="sng" dirty="0"/>
              <a:t>Stock</a:t>
            </a:r>
            <a:r>
              <a:rPr lang="en-US" sz="3800" dirty="0"/>
              <a:t>’ table includes the item name, item count and item price.</a:t>
            </a:r>
          </a:p>
          <a:p>
            <a:pPr algn="just"/>
            <a:endParaRPr lang="en-US" dirty="0"/>
          </a:p>
        </p:txBody>
      </p:sp>
    </p:spTree>
    <p:extLst>
      <p:ext uri="{BB962C8B-B14F-4D97-AF65-F5344CB8AC3E}">
        <p14:creationId xmlns:p14="http://schemas.microsoft.com/office/powerpoint/2010/main" val="3303755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456D2-EBB9-4000-8D11-43579C43AE96}"/>
              </a:ext>
            </a:extLst>
          </p:cNvPr>
          <p:cNvSpPr>
            <a:spLocks noGrp="1"/>
          </p:cNvSpPr>
          <p:nvPr>
            <p:ph type="ctrTitle"/>
          </p:nvPr>
        </p:nvSpPr>
        <p:spPr>
          <a:xfrm>
            <a:off x="3062514" y="609601"/>
            <a:ext cx="7213843" cy="798286"/>
          </a:xfrm>
        </p:spPr>
        <p:txBody>
          <a:bodyPr>
            <a:normAutofit/>
          </a:bodyPr>
          <a:lstStyle/>
          <a:p>
            <a:r>
              <a:rPr lang="en-US" sz="4800" b="1" dirty="0"/>
              <a:t>Functionalities</a:t>
            </a:r>
          </a:p>
        </p:txBody>
      </p:sp>
      <p:sp>
        <p:nvSpPr>
          <p:cNvPr id="3" name="Text Placeholder 2">
            <a:extLst>
              <a:ext uri="{FF2B5EF4-FFF2-40B4-BE49-F238E27FC236}">
                <a16:creationId xmlns:a16="http://schemas.microsoft.com/office/drawing/2014/main" id="{8B7885FF-C285-47DA-B323-FD258DEEE1D7}"/>
              </a:ext>
            </a:extLst>
          </p:cNvPr>
          <p:cNvSpPr>
            <a:spLocks noGrp="1"/>
          </p:cNvSpPr>
          <p:nvPr>
            <p:ph type="subTitle" idx="1"/>
          </p:nvPr>
        </p:nvSpPr>
        <p:spPr>
          <a:xfrm>
            <a:off x="1146629" y="1407887"/>
            <a:ext cx="9898741" cy="4354284"/>
          </a:xfrm>
        </p:spPr>
        <p:txBody>
          <a:bodyPr>
            <a:normAutofit lnSpcReduction="10000"/>
          </a:bodyPr>
          <a:lstStyle/>
          <a:p>
            <a:pPr algn="just"/>
            <a:r>
              <a:rPr lang="en-US" dirty="0"/>
              <a:t>A residential life desk manager can :</a:t>
            </a:r>
          </a:p>
          <a:p>
            <a:pPr algn="just"/>
            <a:endParaRPr lang="en-US" dirty="0"/>
          </a:p>
          <a:p>
            <a:pPr marL="342900" indent="-342900" algn="just">
              <a:buFont typeface="Arial" panose="020B0604020202020204" pitchFamily="34" charset="0"/>
              <a:buChar char="•"/>
            </a:pPr>
            <a:r>
              <a:rPr lang="en-US" dirty="0"/>
              <a:t>Add or remove a student from the roster.</a:t>
            </a:r>
          </a:p>
          <a:p>
            <a:pPr marL="342900" indent="-342900" algn="just">
              <a:buFont typeface="Arial" panose="020B0604020202020204" pitchFamily="34" charset="0"/>
              <a:buChar char="•"/>
            </a:pPr>
            <a:r>
              <a:rPr lang="en-US" dirty="0"/>
              <a:t>Update a resident’s detail.</a:t>
            </a:r>
          </a:p>
          <a:p>
            <a:pPr marL="342900" indent="-342900" algn="just">
              <a:buFont typeface="Arial" panose="020B0604020202020204" pitchFamily="34" charset="0"/>
              <a:buChar char="•"/>
            </a:pPr>
            <a:r>
              <a:rPr lang="en-US" dirty="0"/>
              <a:t>Get knowledge on which resident is checking in and checking out which guest and when</a:t>
            </a:r>
          </a:p>
          <a:p>
            <a:pPr marL="342900" indent="-342900" algn="just">
              <a:buFont typeface="Arial" panose="020B0604020202020204" pitchFamily="34" charset="0"/>
              <a:buChar char="•"/>
            </a:pPr>
            <a:r>
              <a:rPr lang="en-US" dirty="0"/>
              <a:t>Get knowledge on which equipment a resident is checking out and checking in and when</a:t>
            </a:r>
          </a:p>
          <a:p>
            <a:pPr marL="342900" indent="-342900" algn="just">
              <a:buFont typeface="Arial" panose="020B0604020202020204" pitchFamily="34" charset="0"/>
              <a:buChar char="•"/>
            </a:pPr>
            <a:r>
              <a:rPr lang="en-US" dirty="0"/>
              <a:t>Get knowledge of the package received by the resident.</a:t>
            </a:r>
          </a:p>
          <a:p>
            <a:pPr marL="342900" indent="-342900" algn="just">
              <a:buFont typeface="Arial" panose="020B0604020202020204" pitchFamily="34" charset="0"/>
              <a:buChar char="•"/>
            </a:pPr>
            <a:r>
              <a:rPr lang="en-US" dirty="0"/>
              <a:t> Get knowledge of a resident’s café orders </a:t>
            </a:r>
          </a:p>
          <a:p>
            <a:pPr marL="342900" indent="-342900" algn="just">
              <a:buFont typeface="Arial" panose="020B0604020202020204" pitchFamily="34" charset="0"/>
              <a:buChar char="•"/>
            </a:pPr>
            <a:r>
              <a:rPr lang="en-US" dirty="0"/>
              <a:t>Get knowledge of a resident’s current balance.</a:t>
            </a:r>
          </a:p>
        </p:txBody>
      </p:sp>
    </p:spTree>
    <p:extLst>
      <p:ext uri="{BB962C8B-B14F-4D97-AF65-F5344CB8AC3E}">
        <p14:creationId xmlns:p14="http://schemas.microsoft.com/office/powerpoint/2010/main" val="247836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257CD-799D-4652-87EB-F3C4E55D6D63}"/>
              </a:ext>
            </a:extLst>
          </p:cNvPr>
          <p:cNvSpPr>
            <a:spLocks noGrp="1"/>
          </p:cNvSpPr>
          <p:nvPr>
            <p:ph type="ctrTitle"/>
          </p:nvPr>
        </p:nvSpPr>
        <p:spPr>
          <a:xfrm>
            <a:off x="4034971" y="754743"/>
            <a:ext cx="6981372" cy="653143"/>
          </a:xfrm>
        </p:spPr>
        <p:txBody>
          <a:bodyPr>
            <a:noAutofit/>
          </a:bodyPr>
          <a:lstStyle/>
          <a:p>
            <a:pPr algn="ctr"/>
            <a:r>
              <a:rPr lang="en-US" sz="4400" b="1" dirty="0"/>
              <a:t>Tools and technology</a:t>
            </a:r>
          </a:p>
        </p:txBody>
      </p:sp>
      <p:sp>
        <p:nvSpPr>
          <p:cNvPr id="8" name="Subtitle 7">
            <a:extLst>
              <a:ext uri="{FF2B5EF4-FFF2-40B4-BE49-F238E27FC236}">
                <a16:creationId xmlns:a16="http://schemas.microsoft.com/office/drawing/2014/main" id="{B2451F77-184E-4540-9C2E-6941730A99AB}"/>
              </a:ext>
            </a:extLst>
          </p:cNvPr>
          <p:cNvSpPr>
            <a:spLocks noGrp="1"/>
          </p:cNvSpPr>
          <p:nvPr>
            <p:ph type="subTitle" idx="1"/>
          </p:nvPr>
        </p:nvSpPr>
        <p:spPr>
          <a:xfrm>
            <a:off x="1349829" y="1582057"/>
            <a:ext cx="9666514" cy="3460459"/>
          </a:xfrm>
        </p:spPr>
        <p:txBody>
          <a:bodyPr>
            <a:normAutofit/>
          </a:bodyPr>
          <a:lstStyle/>
          <a:p>
            <a:pPr algn="l"/>
            <a:r>
              <a:rPr lang="en-US" sz="4000" dirty="0"/>
              <a:t>Database: SQL Server</a:t>
            </a:r>
            <a:br>
              <a:rPr lang="en-US" sz="4000" dirty="0"/>
            </a:br>
            <a:r>
              <a:rPr lang="en-US" sz="4000" dirty="0"/>
              <a:t>Language: C#</a:t>
            </a:r>
            <a:br>
              <a:rPr lang="en-US" sz="4000" dirty="0"/>
            </a:br>
            <a:r>
              <a:rPr lang="en-US" sz="4000" dirty="0"/>
              <a:t>Windows Form Application</a:t>
            </a:r>
          </a:p>
          <a:p>
            <a:pPr algn="l"/>
            <a:r>
              <a:rPr lang="en-US" sz="4000" dirty="0"/>
              <a:t>Microsoft .NET  Framework</a:t>
            </a:r>
          </a:p>
        </p:txBody>
      </p:sp>
    </p:spTree>
    <p:extLst>
      <p:ext uri="{BB962C8B-B14F-4D97-AF65-F5344CB8AC3E}">
        <p14:creationId xmlns:p14="http://schemas.microsoft.com/office/powerpoint/2010/main" val="2973232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257CD-799D-4652-87EB-F3C4E55D6D63}"/>
              </a:ext>
            </a:extLst>
          </p:cNvPr>
          <p:cNvSpPr>
            <a:spLocks noGrp="1"/>
          </p:cNvSpPr>
          <p:nvPr>
            <p:ph type="ctrTitle"/>
          </p:nvPr>
        </p:nvSpPr>
        <p:spPr>
          <a:xfrm>
            <a:off x="1668544" y="1649691"/>
            <a:ext cx="2611225" cy="2236989"/>
          </a:xfrm>
        </p:spPr>
        <p:txBody>
          <a:bodyPr>
            <a:normAutofit/>
          </a:bodyPr>
          <a:lstStyle/>
          <a:p>
            <a:r>
              <a:rPr lang="en-US" sz="4600" b="1" dirty="0"/>
              <a:t>Schema Diagram</a:t>
            </a:r>
          </a:p>
        </p:txBody>
      </p:sp>
      <p:pic>
        <p:nvPicPr>
          <p:cNvPr id="7" name="Picture 6" descr="C:\Users\bn4n5\AppData\Local\Microsoft\Windows\INetCache\Content.Word\database_architecture.png">
            <a:extLst>
              <a:ext uri="{FF2B5EF4-FFF2-40B4-BE49-F238E27FC236}">
                <a16:creationId xmlns:a16="http://schemas.microsoft.com/office/drawing/2014/main" id="{A4F5E87E-D3AA-4C8A-8B8F-C64BDDF8840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184374" y="159026"/>
            <a:ext cx="8007626" cy="6798364"/>
          </a:xfrm>
          <a:prstGeom prst="rect">
            <a:avLst/>
          </a:prstGeom>
          <a:noFill/>
          <a:ln>
            <a:noFill/>
          </a:ln>
        </p:spPr>
      </p:pic>
    </p:spTree>
    <p:extLst>
      <p:ext uri="{BB962C8B-B14F-4D97-AF65-F5344CB8AC3E}">
        <p14:creationId xmlns:p14="http://schemas.microsoft.com/office/powerpoint/2010/main" val="2934058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descr="C:\Users\Aishvwarya\Desktop\ER diagram.png">
            <a:extLst>
              <a:ext uri="{FF2B5EF4-FFF2-40B4-BE49-F238E27FC236}">
                <a16:creationId xmlns:a16="http://schemas.microsoft.com/office/drawing/2014/main" id="{A5A6E569-ACBF-4169-A468-0CA41FE3730C}"/>
              </a:ext>
            </a:extLst>
          </p:cNvPr>
          <p:cNvPicPr/>
          <p:nvPr/>
        </p:nvPicPr>
        <p:blipFill rotWithShape="1">
          <a:blip r:embed="rId2">
            <a:extLst>
              <a:ext uri="{28A0092B-C50C-407E-A947-70E740481C1C}">
                <a14:useLocalDpi xmlns:a14="http://schemas.microsoft.com/office/drawing/2010/main" val="0"/>
              </a:ext>
            </a:extLst>
          </a:blip>
          <a:srcRect r="14648" b="2"/>
          <a:stretch/>
        </p:blipFill>
        <p:spPr bwMode="auto">
          <a:xfrm>
            <a:off x="543340" y="0"/>
            <a:ext cx="11648660" cy="6652592"/>
          </a:xfrm>
          <a:prstGeom prst="rect">
            <a:avLst/>
          </a:prstGeom>
          <a:noFill/>
        </p:spPr>
      </p:pic>
      <p:sp>
        <p:nvSpPr>
          <p:cNvPr id="5" name="Title 1">
            <a:extLst>
              <a:ext uri="{FF2B5EF4-FFF2-40B4-BE49-F238E27FC236}">
                <a16:creationId xmlns:a16="http://schemas.microsoft.com/office/drawing/2014/main" id="{52FE0E84-A891-4FF0-A561-77409198757D}"/>
              </a:ext>
            </a:extLst>
          </p:cNvPr>
          <p:cNvSpPr txBox="1">
            <a:spLocks/>
          </p:cNvSpPr>
          <p:nvPr/>
        </p:nvSpPr>
        <p:spPr>
          <a:xfrm>
            <a:off x="8666922" y="0"/>
            <a:ext cx="3525078" cy="821635"/>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89000"/>
              </a:lnSpc>
              <a:spcBef>
                <a:spcPct val="0"/>
              </a:spcBef>
              <a:buNone/>
              <a:defRPr sz="7200" kern="1200" cap="all" baseline="0">
                <a:solidFill>
                  <a:schemeClr val="tx2"/>
                </a:solidFill>
                <a:latin typeface="+mj-lt"/>
                <a:ea typeface="+mj-ea"/>
                <a:cs typeface="+mj-cs"/>
              </a:defRPr>
            </a:lvl1pPr>
          </a:lstStyle>
          <a:p>
            <a:pPr>
              <a:spcAft>
                <a:spcPts val="600"/>
              </a:spcAft>
            </a:pPr>
            <a:r>
              <a:rPr lang="en-US" sz="6600" b="1" dirty="0"/>
              <a:t>ER Diagram</a:t>
            </a:r>
          </a:p>
        </p:txBody>
      </p:sp>
    </p:spTree>
    <p:extLst>
      <p:ext uri="{BB962C8B-B14F-4D97-AF65-F5344CB8AC3E}">
        <p14:creationId xmlns:p14="http://schemas.microsoft.com/office/powerpoint/2010/main" val="2771073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280CA2-B342-4900-B0BA-0642D055DB04}"/>
              </a:ext>
            </a:extLst>
          </p:cNvPr>
          <p:cNvSpPr>
            <a:spLocks noGrp="1"/>
          </p:cNvSpPr>
          <p:nvPr>
            <p:ph type="body" idx="1"/>
          </p:nvPr>
        </p:nvSpPr>
        <p:spPr>
          <a:xfrm>
            <a:off x="765025" y="4937516"/>
            <a:ext cx="9994113" cy="635970"/>
          </a:xfrm>
        </p:spPr>
        <p:txBody>
          <a:bodyPr>
            <a:noAutofit/>
          </a:bodyPr>
          <a:lstStyle/>
          <a:p>
            <a:r>
              <a:rPr lang="en-US" sz="4000" b="1" dirty="0"/>
              <a:t>CORE QUERIES</a:t>
            </a:r>
          </a:p>
        </p:txBody>
      </p:sp>
      <p:pic>
        <p:nvPicPr>
          <p:cNvPr id="11" name="Picture 10">
            <a:extLst>
              <a:ext uri="{FF2B5EF4-FFF2-40B4-BE49-F238E27FC236}">
                <a16:creationId xmlns:a16="http://schemas.microsoft.com/office/drawing/2014/main" id="{96013706-00C3-452B-A66D-BE2884F0C747}"/>
              </a:ext>
            </a:extLst>
          </p:cNvPr>
          <p:cNvPicPr>
            <a:picLocks noChangeAspect="1"/>
          </p:cNvPicPr>
          <p:nvPr/>
        </p:nvPicPr>
        <p:blipFill>
          <a:blip r:embed="rId2"/>
          <a:stretch>
            <a:fillRect/>
          </a:stretch>
        </p:blipFill>
        <p:spPr>
          <a:xfrm>
            <a:off x="463826" y="23191"/>
            <a:ext cx="4558748" cy="4202073"/>
          </a:xfrm>
          <a:prstGeom prst="rect">
            <a:avLst/>
          </a:prstGeom>
        </p:spPr>
      </p:pic>
      <p:pic>
        <p:nvPicPr>
          <p:cNvPr id="12" name="Picture 11">
            <a:extLst>
              <a:ext uri="{FF2B5EF4-FFF2-40B4-BE49-F238E27FC236}">
                <a16:creationId xmlns:a16="http://schemas.microsoft.com/office/drawing/2014/main" id="{3C07ECC8-01CD-4305-94EE-C2C7956910D5}"/>
              </a:ext>
            </a:extLst>
          </p:cNvPr>
          <p:cNvPicPr>
            <a:picLocks noChangeAspect="1"/>
          </p:cNvPicPr>
          <p:nvPr/>
        </p:nvPicPr>
        <p:blipFill>
          <a:blip r:embed="rId3"/>
          <a:stretch>
            <a:fillRect/>
          </a:stretch>
        </p:blipFill>
        <p:spPr>
          <a:xfrm>
            <a:off x="5243926" y="988371"/>
            <a:ext cx="5264807" cy="2225331"/>
          </a:xfrm>
          <a:prstGeom prst="rect">
            <a:avLst/>
          </a:prstGeom>
        </p:spPr>
      </p:pic>
      <p:pic>
        <p:nvPicPr>
          <p:cNvPr id="13" name="Picture 12">
            <a:extLst>
              <a:ext uri="{FF2B5EF4-FFF2-40B4-BE49-F238E27FC236}">
                <a16:creationId xmlns:a16="http://schemas.microsoft.com/office/drawing/2014/main" id="{3029548A-E330-4F73-9EDA-C38DC6294E47}"/>
              </a:ext>
            </a:extLst>
          </p:cNvPr>
          <p:cNvPicPr>
            <a:picLocks noChangeAspect="1"/>
          </p:cNvPicPr>
          <p:nvPr/>
        </p:nvPicPr>
        <p:blipFill>
          <a:blip r:embed="rId4"/>
          <a:stretch>
            <a:fillRect/>
          </a:stretch>
        </p:blipFill>
        <p:spPr>
          <a:xfrm>
            <a:off x="1745448" y="4333461"/>
            <a:ext cx="5626600" cy="2501348"/>
          </a:xfrm>
          <a:prstGeom prst="rect">
            <a:avLst/>
          </a:prstGeom>
        </p:spPr>
      </p:pic>
    </p:spTree>
    <p:extLst>
      <p:ext uri="{BB962C8B-B14F-4D97-AF65-F5344CB8AC3E}">
        <p14:creationId xmlns:p14="http://schemas.microsoft.com/office/powerpoint/2010/main" val="1612802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280CA2-B342-4900-B0BA-0642D055DB04}"/>
              </a:ext>
            </a:extLst>
          </p:cNvPr>
          <p:cNvSpPr>
            <a:spLocks noGrp="1"/>
          </p:cNvSpPr>
          <p:nvPr>
            <p:ph type="body" idx="1"/>
          </p:nvPr>
        </p:nvSpPr>
        <p:spPr>
          <a:xfrm>
            <a:off x="765025" y="4937516"/>
            <a:ext cx="9994113" cy="635970"/>
          </a:xfrm>
        </p:spPr>
        <p:txBody>
          <a:bodyPr>
            <a:noAutofit/>
          </a:bodyPr>
          <a:lstStyle/>
          <a:p>
            <a:r>
              <a:rPr lang="en-US" sz="4000" b="1" dirty="0"/>
              <a:t>CORE QUERIES</a:t>
            </a:r>
          </a:p>
        </p:txBody>
      </p:sp>
      <p:pic>
        <p:nvPicPr>
          <p:cNvPr id="7" name="Picture 6">
            <a:extLst>
              <a:ext uri="{FF2B5EF4-FFF2-40B4-BE49-F238E27FC236}">
                <a16:creationId xmlns:a16="http://schemas.microsoft.com/office/drawing/2014/main" id="{8FADF2F5-0733-4681-AE42-F4C9D579F139}"/>
              </a:ext>
            </a:extLst>
          </p:cNvPr>
          <p:cNvPicPr>
            <a:picLocks noChangeAspect="1"/>
          </p:cNvPicPr>
          <p:nvPr/>
        </p:nvPicPr>
        <p:blipFill>
          <a:blip r:embed="rId2"/>
          <a:stretch>
            <a:fillRect/>
          </a:stretch>
        </p:blipFill>
        <p:spPr>
          <a:xfrm>
            <a:off x="204994" y="231912"/>
            <a:ext cx="5195266" cy="3197087"/>
          </a:xfrm>
          <a:prstGeom prst="rect">
            <a:avLst/>
          </a:prstGeom>
        </p:spPr>
      </p:pic>
      <p:pic>
        <p:nvPicPr>
          <p:cNvPr id="10" name="Picture 9">
            <a:extLst>
              <a:ext uri="{FF2B5EF4-FFF2-40B4-BE49-F238E27FC236}">
                <a16:creationId xmlns:a16="http://schemas.microsoft.com/office/drawing/2014/main" id="{20EBAF18-CE1C-42FC-B4B4-0EFFE7A7CC70}"/>
              </a:ext>
            </a:extLst>
          </p:cNvPr>
          <p:cNvPicPr>
            <a:picLocks noChangeAspect="1"/>
          </p:cNvPicPr>
          <p:nvPr/>
        </p:nvPicPr>
        <p:blipFill>
          <a:blip r:embed="rId3"/>
          <a:stretch>
            <a:fillRect/>
          </a:stretch>
        </p:blipFill>
        <p:spPr>
          <a:xfrm>
            <a:off x="5762081" y="321363"/>
            <a:ext cx="5179149" cy="2938672"/>
          </a:xfrm>
          <a:prstGeom prst="rect">
            <a:avLst/>
          </a:prstGeom>
        </p:spPr>
      </p:pic>
      <p:pic>
        <p:nvPicPr>
          <p:cNvPr id="11" name="Picture 10">
            <a:extLst>
              <a:ext uri="{FF2B5EF4-FFF2-40B4-BE49-F238E27FC236}">
                <a16:creationId xmlns:a16="http://schemas.microsoft.com/office/drawing/2014/main" id="{F744D815-DC96-484C-924E-390F6C90EDC3}"/>
              </a:ext>
            </a:extLst>
          </p:cNvPr>
          <p:cNvPicPr>
            <a:picLocks noChangeAspect="1"/>
          </p:cNvPicPr>
          <p:nvPr/>
        </p:nvPicPr>
        <p:blipFill>
          <a:blip r:embed="rId4"/>
          <a:stretch>
            <a:fillRect/>
          </a:stretch>
        </p:blipFill>
        <p:spPr>
          <a:xfrm>
            <a:off x="3019425" y="3677730"/>
            <a:ext cx="4082195" cy="1895756"/>
          </a:xfrm>
          <a:prstGeom prst="rect">
            <a:avLst/>
          </a:prstGeom>
        </p:spPr>
      </p:pic>
    </p:spTree>
    <p:extLst>
      <p:ext uri="{BB962C8B-B14F-4D97-AF65-F5344CB8AC3E}">
        <p14:creationId xmlns:p14="http://schemas.microsoft.com/office/powerpoint/2010/main" val="2158581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280CA2-B342-4900-B0BA-0642D055DB04}"/>
              </a:ext>
            </a:extLst>
          </p:cNvPr>
          <p:cNvSpPr>
            <a:spLocks noGrp="1"/>
          </p:cNvSpPr>
          <p:nvPr>
            <p:ph type="body" idx="1"/>
          </p:nvPr>
        </p:nvSpPr>
        <p:spPr>
          <a:xfrm>
            <a:off x="765025" y="4937516"/>
            <a:ext cx="9994113" cy="635970"/>
          </a:xfrm>
        </p:spPr>
        <p:txBody>
          <a:bodyPr>
            <a:noAutofit/>
          </a:bodyPr>
          <a:lstStyle/>
          <a:p>
            <a:r>
              <a:rPr lang="en-US" sz="4000" b="1" dirty="0"/>
              <a:t>INSERT</a:t>
            </a:r>
          </a:p>
        </p:txBody>
      </p:sp>
      <p:pic>
        <p:nvPicPr>
          <p:cNvPr id="7" name="Picture 6" descr="A screenshot of a social media post&#10;&#10;Description generated with very high confidence">
            <a:extLst>
              <a:ext uri="{FF2B5EF4-FFF2-40B4-BE49-F238E27FC236}">
                <a16:creationId xmlns:a16="http://schemas.microsoft.com/office/drawing/2014/main" id="{4EE67EF3-1E6D-414B-8447-A185B22AE663}"/>
              </a:ext>
            </a:extLst>
          </p:cNvPr>
          <p:cNvPicPr>
            <a:picLocks noChangeAspect="1"/>
          </p:cNvPicPr>
          <p:nvPr/>
        </p:nvPicPr>
        <p:blipFill>
          <a:blip r:embed="rId2"/>
          <a:stretch>
            <a:fillRect/>
          </a:stretch>
        </p:blipFill>
        <p:spPr>
          <a:xfrm>
            <a:off x="1432861" y="345826"/>
            <a:ext cx="9326277" cy="4591691"/>
          </a:xfrm>
          <a:prstGeom prst="rect">
            <a:avLst/>
          </a:prstGeom>
        </p:spPr>
      </p:pic>
    </p:spTree>
    <p:extLst>
      <p:ext uri="{BB962C8B-B14F-4D97-AF65-F5344CB8AC3E}">
        <p14:creationId xmlns:p14="http://schemas.microsoft.com/office/powerpoint/2010/main" val="313456428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9358</TotalTime>
  <Words>454</Words>
  <Application>Microsoft Office PowerPoint</Application>
  <PresentationFormat>Widescreen</PresentationFormat>
  <Paragraphs>53</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Franklin Gothic Book</vt:lpstr>
      <vt:lpstr>Wingdings</vt:lpstr>
      <vt:lpstr>Crop</vt:lpstr>
      <vt:lpstr>Residential life</vt:lpstr>
      <vt:lpstr>database</vt:lpstr>
      <vt:lpstr>Functionalities</vt:lpstr>
      <vt:lpstr>Tools and technology</vt:lpstr>
      <vt:lpstr>Schema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When a resident checks out an equipment the date-in value will be the default value, i.e. current date-time. When the resident checks-in the equipment back, the record must be updated to the actual date-in value. Similarly, when a guest checks-in, the date-out value will be default value: current date-time. This must be updated when the guest checks-out of the residence hall. This is because C# does not allow to insert null values in the date time picker in Windows Form Application.</vt:lpstr>
      <vt:lpstr>REFERENCEs</vt:lpstr>
      <vt:lpstr>  Thank you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Residential life</dc:title>
  <dc:creator>Gayathree</dc:creator>
  <cp:lastModifiedBy>Gayathree</cp:lastModifiedBy>
  <cp:revision>79</cp:revision>
  <dcterms:created xsi:type="dcterms:W3CDTF">2017-11-27T15:14:58Z</dcterms:created>
  <dcterms:modified xsi:type="dcterms:W3CDTF">2018-02-27T19:10:19Z</dcterms:modified>
</cp:coreProperties>
</file>