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58" r:id="rId5"/>
    <p:sldId id="263" r:id="rId6"/>
    <p:sldId id="264" r:id="rId7"/>
    <p:sldId id="282" r:id="rId8"/>
    <p:sldId id="288" r:id="rId9"/>
    <p:sldId id="289" r:id="rId10"/>
    <p:sldId id="290" r:id="rId11"/>
    <p:sldId id="267" r:id="rId12"/>
    <p:sldId id="259" r:id="rId13"/>
    <p:sldId id="268" r:id="rId14"/>
    <p:sldId id="269" r:id="rId15"/>
    <p:sldId id="278" r:id="rId16"/>
    <p:sldId id="271" r:id="rId17"/>
    <p:sldId id="291" r:id="rId18"/>
    <p:sldId id="292" r:id="rId19"/>
    <p:sldId id="260" r:id="rId20"/>
    <p:sldId id="272" r:id="rId21"/>
    <p:sldId id="273" r:id="rId22"/>
    <p:sldId id="274" r:id="rId23"/>
    <p:sldId id="283" r:id="rId24"/>
    <p:sldId id="284" r:id="rId25"/>
    <p:sldId id="285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96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822" y="1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5C6D-3F4A-4D1F-95D8-63DCFEC2E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FA67-3F41-489E-AC25-BBC57C1EE1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30884" y="503735"/>
            <a:ext cx="11198353" cy="6062165"/>
            <a:chOff x="588940" y="503735"/>
            <a:chExt cx="11198353" cy="6062165"/>
          </a:xfrm>
        </p:grpSpPr>
        <p:sp>
          <p:nvSpPr>
            <p:cNvPr id="4" name="矩形 3"/>
            <p:cNvSpPr/>
            <p:nvPr/>
          </p:nvSpPr>
          <p:spPr>
            <a:xfrm>
              <a:off x="588940" y="503735"/>
              <a:ext cx="11198353" cy="6062165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3173" y="649028"/>
              <a:ext cx="10829887" cy="5771578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8940" y="503735"/>
              <a:ext cx="0" cy="6062165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88941" y="6565900"/>
              <a:ext cx="11014119" cy="0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73173" y="962025"/>
              <a:ext cx="0" cy="5458581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773173" y="6420605"/>
              <a:ext cx="10534907" cy="1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284137" y="2041097"/>
            <a:ext cx="6780456" cy="1015663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spc="2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商品进销管理系统</a:t>
            </a:r>
            <a:endParaRPr lang="zh-CN" altLang="en-US" sz="6000" b="1" spc="2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68540" y="4374383"/>
            <a:ext cx="5955562" cy="46166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19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智能班 赵炳臣 韩旭 朱施宇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441273" y="4272664"/>
            <a:ext cx="7639287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41273" y="4308950"/>
            <a:ext cx="7639287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r="41786"/>
          <a:stretch>
            <a:fillRect/>
          </a:stretch>
        </p:blipFill>
        <p:spPr>
          <a:xfrm>
            <a:off x="-2233331" y="-5519138"/>
            <a:ext cx="10273786" cy="12377138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文本框 33"/>
          <p:cNvSpPr txBox="1"/>
          <p:nvPr/>
        </p:nvSpPr>
        <p:spPr>
          <a:xfrm>
            <a:off x="2365851" y="3164668"/>
            <a:ext cx="8758251" cy="1107996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b="1" spc="5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设计报告</a:t>
            </a:r>
            <a:endParaRPr lang="zh-CN" altLang="en-US" sz="6600" b="1" spc="5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13496 L 0.00794 0.74005 L -0.02279 0.81204 L -0.02279 0.1588 L -0.04388 0.78125 L 0.00599 0.13496 Z " pathEditMode="relative" ptsTypes="AAAAAA">
                                      <p:cBhvr>
                                        <p:cTn id="6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34932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28715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触发器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5619" y="2054458"/>
            <a:ext cx="2082800" cy="24166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619130" y="1859789"/>
            <a:ext cx="1655778" cy="3893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user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550" y="2628055"/>
            <a:ext cx="186293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当有新数据插入本表后，会自动根据新元组的user_type数值，向casier表或buyer表插入新数据{id=new.id,name=null,phone=null}。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6041" y="2052967"/>
            <a:ext cx="2082800" cy="24166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059552" y="1858296"/>
            <a:ext cx="1655778" cy="3893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purchase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972" y="2628055"/>
            <a:ext cx="1862938" cy="1649730"/>
          </a:xfrm>
          <a:prstGeom prst="rect">
            <a:avLst/>
          </a:prstGeom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当有新数据插入本表后，会使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goods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表中的对应商品扣除新数据的数量；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会在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customer_point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表中插入新记录，记录由本次交易顾客所获得的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值。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463" y="2052966"/>
            <a:ext cx="2082800" cy="24166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499974" y="1858295"/>
            <a:ext cx="1655778" cy="3893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  <a:cs typeface="+mn-ea"/>
                <a:sym typeface="+mn-lt"/>
              </a:rPr>
              <a:t>Customer_point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96394" y="2626563"/>
            <a:ext cx="1862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当有新数据插入本表后，会自动增加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customer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表中对应顾客的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值，并根据更新之后的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值，更新用户的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26884" y="2052966"/>
            <a:ext cx="2082800" cy="24166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940395" y="1858294"/>
            <a:ext cx="1655778" cy="3893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stock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36815" y="2571992"/>
            <a:ext cx="186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当有新数据插入本表后，会使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goods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表中的对应商品增加新数据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quantity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的数量。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22000" y="2279909"/>
            <a:ext cx="1548000" cy="154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cs typeface="+mn-ea"/>
                <a:sym typeface="+mn-lt"/>
              </a:rPr>
              <a:t>02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2241" y="3973202"/>
            <a:ext cx="4347515" cy="769441"/>
          </a:xfrm>
          <a:prstGeom prst="rect">
            <a:avLst/>
          </a:prstGeom>
          <a:noFill/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数据库物理设计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823" y="397917"/>
            <a:ext cx="11198353" cy="6062165"/>
            <a:chOff x="588940" y="503735"/>
            <a:chExt cx="11198353" cy="6062165"/>
          </a:xfrm>
        </p:grpSpPr>
        <p:sp>
          <p:nvSpPr>
            <p:cNvPr id="7" name="矩形 6"/>
            <p:cNvSpPr/>
            <p:nvPr/>
          </p:nvSpPr>
          <p:spPr>
            <a:xfrm>
              <a:off x="588940" y="503735"/>
              <a:ext cx="11198353" cy="6062165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3173" y="649028"/>
              <a:ext cx="10829887" cy="5771578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2740" y="581432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索引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689181" y="1527535"/>
            <a:ext cx="594999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索引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638663" y="1964837"/>
            <a:ext cx="4829973" cy="27698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数据库索引设计，展示数据库各个表之间的关系以及相关联的属性。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390066" y="1676664"/>
            <a:ext cx="216413" cy="283621"/>
            <a:chOff x="5375407" y="2477882"/>
            <a:chExt cx="216413" cy="283621"/>
          </a:xfrm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42" name="Freeform 257"/>
            <p:cNvSpPr/>
            <p:nvPr/>
          </p:nvSpPr>
          <p:spPr bwMode="auto">
            <a:xfrm>
              <a:off x="5432534" y="2477882"/>
              <a:ext cx="102158" cy="47046"/>
            </a:xfrm>
            <a:custGeom>
              <a:avLst/>
              <a:gdLst>
                <a:gd name="T0" fmla="*/ 415 w 1216"/>
                <a:gd name="T1" fmla="*/ 0 h 560"/>
                <a:gd name="T2" fmla="*/ 801 w 1216"/>
                <a:gd name="T3" fmla="*/ 0 h 560"/>
                <a:gd name="T4" fmla="*/ 827 w 1216"/>
                <a:gd name="T5" fmla="*/ 2 h 560"/>
                <a:gd name="T6" fmla="*/ 852 w 1216"/>
                <a:gd name="T7" fmla="*/ 10 h 560"/>
                <a:gd name="T8" fmla="*/ 873 w 1216"/>
                <a:gd name="T9" fmla="*/ 22 h 560"/>
                <a:gd name="T10" fmla="*/ 892 w 1216"/>
                <a:gd name="T11" fmla="*/ 38 h 560"/>
                <a:gd name="T12" fmla="*/ 907 w 1216"/>
                <a:gd name="T13" fmla="*/ 57 h 560"/>
                <a:gd name="T14" fmla="*/ 920 w 1216"/>
                <a:gd name="T15" fmla="*/ 78 h 560"/>
                <a:gd name="T16" fmla="*/ 928 w 1216"/>
                <a:gd name="T17" fmla="*/ 103 h 560"/>
                <a:gd name="T18" fmla="*/ 930 w 1216"/>
                <a:gd name="T19" fmla="*/ 129 h 560"/>
                <a:gd name="T20" fmla="*/ 930 w 1216"/>
                <a:gd name="T21" fmla="*/ 294 h 560"/>
                <a:gd name="T22" fmla="*/ 1216 w 1216"/>
                <a:gd name="T23" fmla="*/ 294 h 560"/>
                <a:gd name="T24" fmla="*/ 1216 w 1216"/>
                <a:gd name="T25" fmla="*/ 496 h 560"/>
                <a:gd name="T26" fmla="*/ 1213 w 1216"/>
                <a:gd name="T27" fmla="*/ 513 h 560"/>
                <a:gd name="T28" fmla="*/ 1207 w 1216"/>
                <a:gd name="T29" fmla="*/ 528 h 560"/>
                <a:gd name="T30" fmla="*/ 1196 w 1216"/>
                <a:gd name="T31" fmla="*/ 542 h 560"/>
                <a:gd name="T32" fmla="*/ 1183 w 1216"/>
                <a:gd name="T33" fmla="*/ 552 h 560"/>
                <a:gd name="T34" fmla="*/ 1168 w 1216"/>
                <a:gd name="T35" fmla="*/ 558 h 560"/>
                <a:gd name="T36" fmla="*/ 1151 w 1216"/>
                <a:gd name="T37" fmla="*/ 560 h 560"/>
                <a:gd name="T38" fmla="*/ 65 w 1216"/>
                <a:gd name="T39" fmla="*/ 560 h 560"/>
                <a:gd name="T40" fmla="*/ 48 w 1216"/>
                <a:gd name="T41" fmla="*/ 558 h 560"/>
                <a:gd name="T42" fmla="*/ 33 w 1216"/>
                <a:gd name="T43" fmla="*/ 552 h 560"/>
                <a:gd name="T44" fmla="*/ 20 w 1216"/>
                <a:gd name="T45" fmla="*/ 542 h 560"/>
                <a:gd name="T46" fmla="*/ 9 w 1216"/>
                <a:gd name="T47" fmla="*/ 528 h 560"/>
                <a:gd name="T48" fmla="*/ 3 w 1216"/>
                <a:gd name="T49" fmla="*/ 513 h 560"/>
                <a:gd name="T50" fmla="*/ 0 w 1216"/>
                <a:gd name="T51" fmla="*/ 496 h 560"/>
                <a:gd name="T52" fmla="*/ 0 w 1216"/>
                <a:gd name="T53" fmla="*/ 294 h 560"/>
                <a:gd name="T54" fmla="*/ 286 w 1216"/>
                <a:gd name="T55" fmla="*/ 294 h 560"/>
                <a:gd name="T56" fmla="*/ 286 w 1216"/>
                <a:gd name="T57" fmla="*/ 129 h 560"/>
                <a:gd name="T58" fmla="*/ 288 w 1216"/>
                <a:gd name="T59" fmla="*/ 103 h 560"/>
                <a:gd name="T60" fmla="*/ 296 w 1216"/>
                <a:gd name="T61" fmla="*/ 78 h 560"/>
                <a:gd name="T62" fmla="*/ 307 w 1216"/>
                <a:gd name="T63" fmla="*/ 57 h 560"/>
                <a:gd name="T64" fmla="*/ 324 w 1216"/>
                <a:gd name="T65" fmla="*/ 38 h 560"/>
                <a:gd name="T66" fmla="*/ 343 w 1216"/>
                <a:gd name="T67" fmla="*/ 22 h 560"/>
                <a:gd name="T68" fmla="*/ 364 w 1216"/>
                <a:gd name="T69" fmla="*/ 10 h 560"/>
                <a:gd name="T70" fmla="*/ 389 w 1216"/>
                <a:gd name="T71" fmla="*/ 2 h 560"/>
                <a:gd name="T72" fmla="*/ 415 w 1216"/>
                <a:gd name="T7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6" h="560">
                  <a:moveTo>
                    <a:pt x="415" y="0"/>
                  </a:moveTo>
                  <a:lnTo>
                    <a:pt x="801" y="0"/>
                  </a:lnTo>
                  <a:lnTo>
                    <a:pt x="827" y="2"/>
                  </a:lnTo>
                  <a:lnTo>
                    <a:pt x="852" y="10"/>
                  </a:lnTo>
                  <a:lnTo>
                    <a:pt x="873" y="22"/>
                  </a:lnTo>
                  <a:lnTo>
                    <a:pt x="892" y="38"/>
                  </a:lnTo>
                  <a:lnTo>
                    <a:pt x="907" y="57"/>
                  </a:lnTo>
                  <a:lnTo>
                    <a:pt x="920" y="78"/>
                  </a:lnTo>
                  <a:lnTo>
                    <a:pt x="928" y="103"/>
                  </a:lnTo>
                  <a:lnTo>
                    <a:pt x="930" y="129"/>
                  </a:lnTo>
                  <a:lnTo>
                    <a:pt x="930" y="294"/>
                  </a:lnTo>
                  <a:lnTo>
                    <a:pt x="1216" y="294"/>
                  </a:lnTo>
                  <a:lnTo>
                    <a:pt x="1216" y="496"/>
                  </a:lnTo>
                  <a:lnTo>
                    <a:pt x="1213" y="513"/>
                  </a:lnTo>
                  <a:lnTo>
                    <a:pt x="1207" y="528"/>
                  </a:lnTo>
                  <a:lnTo>
                    <a:pt x="1196" y="542"/>
                  </a:lnTo>
                  <a:lnTo>
                    <a:pt x="1183" y="552"/>
                  </a:lnTo>
                  <a:lnTo>
                    <a:pt x="1168" y="558"/>
                  </a:lnTo>
                  <a:lnTo>
                    <a:pt x="1151" y="560"/>
                  </a:lnTo>
                  <a:lnTo>
                    <a:pt x="65" y="560"/>
                  </a:lnTo>
                  <a:lnTo>
                    <a:pt x="48" y="558"/>
                  </a:lnTo>
                  <a:lnTo>
                    <a:pt x="33" y="552"/>
                  </a:lnTo>
                  <a:lnTo>
                    <a:pt x="20" y="542"/>
                  </a:lnTo>
                  <a:lnTo>
                    <a:pt x="9" y="528"/>
                  </a:lnTo>
                  <a:lnTo>
                    <a:pt x="3" y="513"/>
                  </a:lnTo>
                  <a:lnTo>
                    <a:pt x="0" y="496"/>
                  </a:lnTo>
                  <a:lnTo>
                    <a:pt x="0" y="294"/>
                  </a:lnTo>
                  <a:lnTo>
                    <a:pt x="286" y="294"/>
                  </a:lnTo>
                  <a:lnTo>
                    <a:pt x="286" y="129"/>
                  </a:lnTo>
                  <a:lnTo>
                    <a:pt x="288" y="103"/>
                  </a:lnTo>
                  <a:lnTo>
                    <a:pt x="296" y="78"/>
                  </a:lnTo>
                  <a:lnTo>
                    <a:pt x="307" y="57"/>
                  </a:lnTo>
                  <a:lnTo>
                    <a:pt x="324" y="38"/>
                  </a:lnTo>
                  <a:lnTo>
                    <a:pt x="343" y="22"/>
                  </a:lnTo>
                  <a:lnTo>
                    <a:pt x="364" y="10"/>
                  </a:lnTo>
                  <a:lnTo>
                    <a:pt x="389" y="2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3" name="Freeform 258"/>
            <p:cNvSpPr>
              <a:spLocks noEditPoints="1"/>
            </p:cNvSpPr>
            <p:nvPr/>
          </p:nvSpPr>
          <p:spPr bwMode="auto">
            <a:xfrm>
              <a:off x="5375407" y="2502581"/>
              <a:ext cx="216413" cy="258922"/>
            </a:xfrm>
            <a:custGeom>
              <a:avLst/>
              <a:gdLst>
                <a:gd name="T0" fmla="*/ 322 w 2576"/>
                <a:gd name="T1" fmla="*/ 683 h 3082"/>
                <a:gd name="T2" fmla="*/ 322 w 2576"/>
                <a:gd name="T3" fmla="*/ 2760 h 3082"/>
                <a:gd name="T4" fmla="*/ 2254 w 2576"/>
                <a:gd name="T5" fmla="*/ 2760 h 3082"/>
                <a:gd name="T6" fmla="*/ 2254 w 2576"/>
                <a:gd name="T7" fmla="*/ 683 h 3082"/>
                <a:gd name="T8" fmla="*/ 322 w 2576"/>
                <a:gd name="T9" fmla="*/ 683 h 3082"/>
                <a:gd name="T10" fmla="*/ 0 w 2576"/>
                <a:gd name="T11" fmla="*/ 0 h 3082"/>
                <a:gd name="T12" fmla="*/ 552 w 2576"/>
                <a:gd name="T13" fmla="*/ 0 h 3082"/>
                <a:gd name="T14" fmla="*/ 552 w 2576"/>
                <a:gd name="T15" fmla="*/ 202 h 3082"/>
                <a:gd name="T16" fmla="*/ 555 w 2576"/>
                <a:gd name="T17" fmla="*/ 236 h 3082"/>
                <a:gd name="T18" fmla="*/ 565 w 2576"/>
                <a:gd name="T19" fmla="*/ 269 h 3082"/>
                <a:gd name="T20" fmla="*/ 579 w 2576"/>
                <a:gd name="T21" fmla="*/ 299 h 3082"/>
                <a:gd name="T22" fmla="*/ 598 w 2576"/>
                <a:gd name="T23" fmla="*/ 326 h 3082"/>
                <a:gd name="T24" fmla="*/ 620 w 2576"/>
                <a:gd name="T25" fmla="*/ 350 h 3082"/>
                <a:gd name="T26" fmla="*/ 648 w 2576"/>
                <a:gd name="T27" fmla="*/ 369 h 3082"/>
                <a:gd name="T28" fmla="*/ 678 w 2576"/>
                <a:gd name="T29" fmla="*/ 383 h 3082"/>
                <a:gd name="T30" fmla="*/ 711 w 2576"/>
                <a:gd name="T31" fmla="*/ 392 h 3082"/>
                <a:gd name="T32" fmla="*/ 745 w 2576"/>
                <a:gd name="T33" fmla="*/ 395 h 3082"/>
                <a:gd name="T34" fmla="*/ 1831 w 2576"/>
                <a:gd name="T35" fmla="*/ 395 h 3082"/>
                <a:gd name="T36" fmla="*/ 1865 w 2576"/>
                <a:gd name="T37" fmla="*/ 392 h 3082"/>
                <a:gd name="T38" fmla="*/ 1898 w 2576"/>
                <a:gd name="T39" fmla="*/ 383 h 3082"/>
                <a:gd name="T40" fmla="*/ 1928 w 2576"/>
                <a:gd name="T41" fmla="*/ 369 h 3082"/>
                <a:gd name="T42" fmla="*/ 1956 w 2576"/>
                <a:gd name="T43" fmla="*/ 350 h 3082"/>
                <a:gd name="T44" fmla="*/ 1978 w 2576"/>
                <a:gd name="T45" fmla="*/ 326 h 3082"/>
                <a:gd name="T46" fmla="*/ 1997 w 2576"/>
                <a:gd name="T47" fmla="*/ 299 h 3082"/>
                <a:gd name="T48" fmla="*/ 2011 w 2576"/>
                <a:gd name="T49" fmla="*/ 269 h 3082"/>
                <a:gd name="T50" fmla="*/ 2021 w 2576"/>
                <a:gd name="T51" fmla="*/ 236 h 3082"/>
                <a:gd name="T52" fmla="*/ 2024 w 2576"/>
                <a:gd name="T53" fmla="*/ 202 h 3082"/>
                <a:gd name="T54" fmla="*/ 2024 w 2576"/>
                <a:gd name="T55" fmla="*/ 0 h 3082"/>
                <a:gd name="T56" fmla="*/ 2576 w 2576"/>
                <a:gd name="T57" fmla="*/ 0 h 3082"/>
                <a:gd name="T58" fmla="*/ 2576 w 2576"/>
                <a:gd name="T59" fmla="*/ 2825 h 3082"/>
                <a:gd name="T60" fmla="*/ 2573 w 2576"/>
                <a:gd name="T61" fmla="*/ 2866 h 3082"/>
                <a:gd name="T62" fmla="*/ 2563 w 2576"/>
                <a:gd name="T63" fmla="*/ 2906 h 3082"/>
                <a:gd name="T64" fmla="*/ 2547 w 2576"/>
                <a:gd name="T65" fmla="*/ 2942 h 3082"/>
                <a:gd name="T66" fmla="*/ 2527 w 2576"/>
                <a:gd name="T67" fmla="*/ 2977 h 3082"/>
                <a:gd name="T68" fmla="*/ 2501 w 2576"/>
                <a:gd name="T69" fmla="*/ 3007 h 3082"/>
                <a:gd name="T70" fmla="*/ 2471 w 2576"/>
                <a:gd name="T71" fmla="*/ 3032 h 3082"/>
                <a:gd name="T72" fmla="*/ 2436 w 2576"/>
                <a:gd name="T73" fmla="*/ 3053 h 3082"/>
                <a:gd name="T74" fmla="*/ 2400 w 2576"/>
                <a:gd name="T75" fmla="*/ 3069 h 3082"/>
                <a:gd name="T76" fmla="*/ 2360 w 2576"/>
                <a:gd name="T77" fmla="*/ 3078 h 3082"/>
                <a:gd name="T78" fmla="*/ 2318 w 2576"/>
                <a:gd name="T79" fmla="*/ 3082 h 3082"/>
                <a:gd name="T80" fmla="*/ 258 w 2576"/>
                <a:gd name="T81" fmla="*/ 3082 h 3082"/>
                <a:gd name="T82" fmla="*/ 216 w 2576"/>
                <a:gd name="T83" fmla="*/ 3078 h 3082"/>
                <a:gd name="T84" fmla="*/ 176 w 2576"/>
                <a:gd name="T85" fmla="*/ 3069 h 3082"/>
                <a:gd name="T86" fmla="*/ 140 w 2576"/>
                <a:gd name="T87" fmla="*/ 3053 h 3082"/>
                <a:gd name="T88" fmla="*/ 105 w 2576"/>
                <a:gd name="T89" fmla="*/ 3032 h 3082"/>
                <a:gd name="T90" fmla="*/ 75 w 2576"/>
                <a:gd name="T91" fmla="*/ 3007 h 3082"/>
                <a:gd name="T92" fmla="*/ 49 w 2576"/>
                <a:gd name="T93" fmla="*/ 2977 h 3082"/>
                <a:gd name="T94" fmla="*/ 29 w 2576"/>
                <a:gd name="T95" fmla="*/ 2942 h 3082"/>
                <a:gd name="T96" fmla="*/ 13 w 2576"/>
                <a:gd name="T97" fmla="*/ 2906 h 3082"/>
                <a:gd name="T98" fmla="*/ 3 w 2576"/>
                <a:gd name="T99" fmla="*/ 2866 h 3082"/>
                <a:gd name="T100" fmla="*/ 0 w 2576"/>
                <a:gd name="T101" fmla="*/ 2825 h 3082"/>
                <a:gd name="T102" fmla="*/ 0 w 2576"/>
                <a:gd name="T103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6" h="3082">
                  <a:moveTo>
                    <a:pt x="322" y="683"/>
                  </a:moveTo>
                  <a:lnTo>
                    <a:pt x="322" y="2760"/>
                  </a:lnTo>
                  <a:lnTo>
                    <a:pt x="2254" y="2760"/>
                  </a:lnTo>
                  <a:lnTo>
                    <a:pt x="2254" y="683"/>
                  </a:lnTo>
                  <a:lnTo>
                    <a:pt x="322" y="683"/>
                  </a:lnTo>
                  <a:close/>
                  <a:moveTo>
                    <a:pt x="0" y="0"/>
                  </a:moveTo>
                  <a:lnTo>
                    <a:pt x="552" y="0"/>
                  </a:lnTo>
                  <a:lnTo>
                    <a:pt x="552" y="202"/>
                  </a:lnTo>
                  <a:lnTo>
                    <a:pt x="555" y="236"/>
                  </a:lnTo>
                  <a:lnTo>
                    <a:pt x="565" y="269"/>
                  </a:lnTo>
                  <a:lnTo>
                    <a:pt x="579" y="299"/>
                  </a:lnTo>
                  <a:lnTo>
                    <a:pt x="598" y="326"/>
                  </a:lnTo>
                  <a:lnTo>
                    <a:pt x="620" y="350"/>
                  </a:lnTo>
                  <a:lnTo>
                    <a:pt x="648" y="369"/>
                  </a:lnTo>
                  <a:lnTo>
                    <a:pt x="678" y="383"/>
                  </a:lnTo>
                  <a:lnTo>
                    <a:pt x="711" y="392"/>
                  </a:lnTo>
                  <a:lnTo>
                    <a:pt x="745" y="395"/>
                  </a:lnTo>
                  <a:lnTo>
                    <a:pt x="1831" y="395"/>
                  </a:lnTo>
                  <a:lnTo>
                    <a:pt x="1865" y="392"/>
                  </a:lnTo>
                  <a:lnTo>
                    <a:pt x="1898" y="383"/>
                  </a:lnTo>
                  <a:lnTo>
                    <a:pt x="1928" y="369"/>
                  </a:lnTo>
                  <a:lnTo>
                    <a:pt x="1956" y="350"/>
                  </a:lnTo>
                  <a:lnTo>
                    <a:pt x="1978" y="326"/>
                  </a:lnTo>
                  <a:lnTo>
                    <a:pt x="1997" y="299"/>
                  </a:lnTo>
                  <a:lnTo>
                    <a:pt x="2011" y="269"/>
                  </a:lnTo>
                  <a:lnTo>
                    <a:pt x="2021" y="236"/>
                  </a:lnTo>
                  <a:lnTo>
                    <a:pt x="2024" y="202"/>
                  </a:lnTo>
                  <a:lnTo>
                    <a:pt x="2024" y="0"/>
                  </a:lnTo>
                  <a:lnTo>
                    <a:pt x="2576" y="0"/>
                  </a:lnTo>
                  <a:lnTo>
                    <a:pt x="2576" y="2825"/>
                  </a:lnTo>
                  <a:lnTo>
                    <a:pt x="2573" y="2866"/>
                  </a:lnTo>
                  <a:lnTo>
                    <a:pt x="2563" y="2906"/>
                  </a:lnTo>
                  <a:lnTo>
                    <a:pt x="2547" y="2942"/>
                  </a:lnTo>
                  <a:lnTo>
                    <a:pt x="2527" y="2977"/>
                  </a:lnTo>
                  <a:lnTo>
                    <a:pt x="2501" y="3007"/>
                  </a:lnTo>
                  <a:lnTo>
                    <a:pt x="2471" y="3032"/>
                  </a:lnTo>
                  <a:lnTo>
                    <a:pt x="2436" y="3053"/>
                  </a:lnTo>
                  <a:lnTo>
                    <a:pt x="2400" y="3069"/>
                  </a:lnTo>
                  <a:lnTo>
                    <a:pt x="2360" y="3078"/>
                  </a:lnTo>
                  <a:lnTo>
                    <a:pt x="2318" y="3082"/>
                  </a:lnTo>
                  <a:lnTo>
                    <a:pt x="258" y="3082"/>
                  </a:lnTo>
                  <a:lnTo>
                    <a:pt x="216" y="3078"/>
                  </a:lnTo>
                  <a:lnTo>
                    <a:pt x="176" y="3069"/>
                  </a:lnTo>
                  <a:lnTo>
                    <a:pt x="140" y="3053"/>
                  </a:lnTo>
                  <a:lnTo>
                    <a:pt x="105" y="3032"/>
                  </a:lnTo>
                  <a:lnTo>
                    <a:pt x="75" y="3007"/>
                  </a:lnTo>
                  <a:lnTo>
                    <a:pt x="49" y="2977"/>
                  </a:lnTo>
                  <a:lnTo>
                    <a:pt x="29" y="2942"/>
                  </a:lnTo>
                  <a:lnTo>
                    <a:pt x="13" y="2906"/>
                  </a:lnTo>
                  <a:lnTo>
                    <a:pt x="3" y="2866"/>
                  </a:lnTo>
                  <a:lnTo>
                    <a:pt x="0" y="2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4" name="Rectangle 259"/>
            <p:cNvSpPr>
              <a:spLocks noChangeArrowheads="1"/>
            </p:cNvSpPr>
            <p:nvPr/>
          </p:nvSpPr>
          <p:spPr bwMode="auto">
            <a:xfrm>
              <a:off x="5431862" y="2587432"/>
              <a:ext cx="103502" cy="2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5" name="Rectangle 260"/>
            <p:cNvSpPr>
              <a:spLocks noChangeArrowheads="1"/>
            </p:cNvSpPr>
            <p:nvPr/>
          </p:nvSpPr>
          <p:spPr bwMode="auto">
            <a:xfrm>
              <a:off x="5431946" y="2631286"/>
              <a:ext cx="103334" cy="215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6" name="Rectangle 261"/>
            <p:cNvSpPr>
              <a:spLocks noChangeArrowheads="1"/>
            </p:cNvSpPr>
            <p:nvPr/>
          </p:nvSpPr>
          <p:spPr bwMode="auto">
            <a:xfrm>
              <a:off x="5462694" y="2674972"/>
              <a:ext cx="41838" cy="215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56474" y="2700943"/>
            <a:ext cx="283597" cy="282053"/>
            <a:chOff x="5341815" y="3768485"/>
            <a:chExt cx="283597" cy="282053"/>
          </a:xfrm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0" name="Freeform 266"/>
            <p:cNvSpPr/>
            <p:nvPr/>
          </p:nvSpPr>
          <p:spPr bwMode="auto">
            <a:xfrm>
              <a:off x="5459135" y="3885364"/>
              <a:ext cx="48957" cy="48516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267"/>
            <p:cNvSpPr>
              <a:spLocks noEditPoints="1"/>
            </p:cNvSpPr>
            <p:nvPr/>
          </p:nvSpPr>
          <p:spPr bwMode="auto">
            <a:xfrm>
              <a:off x="5341815" y="3768485"/>
              <a:ext cx="283597" cy="28205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TextBox 19"/>
          <p:cNvSpPr txBox="1"/>
          <p:nvPr/>
        </p:nvSpPr>
        <p:spPr>
          <a:xfrm>
            <a:off x="7818881" y="2646352"/>
            <a:ext cx="594998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属性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19"/>
          <p:cNvSpPr txBox="1"/>
          <p:nvPr/>
        </p:nvSpPr>
        <p:spPr>
          <a:xfrm>
            <a:off x="7854393" y="3776837"/>
            <a:ext cx="1005367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参考表名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921624" y="1723710"/>
            <a:ext cx="0" cy="4272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70" y="2583691"/>
            <a:ext cx="6357979" cy="2973156"/>
          </a:xfrm>
          <a:prstGeom prst="rect">
            <a:avLst/>
          </a:prstGeom>
        </p:spPr>
      </p:pic>
      <p:sp>
        <p:nvSpPr>
          <p:cNvPr id="59" name="TextBox 20"/>
          <p:cNvSpPr txBox="1"/>
          <p:nvPr/>
        </p:nvSpPr>
        <p:spPr>
          <a:xfrm>
            <a:off x="7813669" y="2057533"/>
            <a:ext cx="2795148" cy="27698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数据库中数据表的名称。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7813669" y="3136722"/>
            <a:ext cx="3221276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数据表中的外键，作为此表向其他表的索引，借助此属性与其他表建立联系。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7854394" y="4400346"/>
            <a:ext cx="3141376" cy="27698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索引属性关系所指向的表的名称。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7810007" y="1643579"/>
            <a:ext cx="594998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表名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356474" y="4945551"/>
            <a:ext cx="283597" cy="282053"/>
            <a:chOff x="5341815" y="3768485"/>
            <a:chExt cx="283597" cy="282053"/>
          </a:xfrm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65" name="Freeform 266"/>
            <p:cNvSpPr/>
            <p:nvPr/>
          </p:nvSpPr>
          <p:spPr bwMode="auto">
            <a:xfrm>
              <a:off x="5459135" y="3885364"/>
              <a:ext cx="48957" cy="48516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267"/>
            <p:cNvSpPr>
              <a:spLocks noEditPoints="1"/>
            </p:cNvSpPr>
            <p:nvPr/>
          </p:nvSpPr>
          <p:spPr bwMode="auto">
            <a:xfrm>
              <a:off x="5341815" y="3768485"/>
              <a:ext cx="283597" cy="28205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TextBox 19"/>
          <p:cNvSpPr txBox="1"/>
          <p:nvPr/>
        </p:nvSpPr>
        <p:spPr>
          <a:xfrm>
            <a:off x="7810007" y="4893162"/>
            <a:ext cx="1005367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参考属性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7813669" y="5381330"/>
            <a:ext cx="3221276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被索引数据表中的主键，作为此表被其他表索引的属性，借助此属性被其他表索引。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7391986" y="3773501"/>
            <a:ext cx="216413" cy="283621"/>
            <a:chOff x="5375407" y="2477882"/>
            <a:chExt cx="216413" cy="283621"/>
          </a:xfrm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70" name="Freeform 257"/>
            <p:cNvSpPr/>
            <p:nvPr/>
          </p:nvSpPr>
          <p:spPr bwMode="auto">
            <a:xfrm>
              <a:off x="5432534" y="2477882"/>
              <a:ext cx="102158" cy="47046"/>
            </a:xfrm>
            <a:custGeom>
              <a:avLst/>
              <a:gdLst>
                <a:gd name="T0" fmla="*/ 415 w 1216"/>
                <a:gd name="T1" fmla="*/ 0 h 560"/>
                <a:gd name="T2" fmla="*/ 801 w 1216"/>
                <a:gd name="T3" fmla="*/ 0 h 560"/>
                <a:gd name="T4" fmla="*/ 827 w 1216"/>
                <a:gd name="T5" fmla="*/ 2 h 560"/>
                <a:gd name="T6" fmla="*/ 852 w 1216"/>
                <a:gd name="T7" fmla="*/ 10 h 560"/>
                <a:gd name="T8" fmla="*/ 873 w 1216"/>
                <a:gd name="T9" fmla="*/ 22 h 560"/>
                <a:gd name="T10" fmla="*/ 892 w 1216"/>
                <a:gd name="T11" fmla="*/ 38 h 560"/>
                <a:gd name="T12" fmla="*/ 907 w 1216"/>
                <a:gd name="T13" fmla="*/ 57 h 560"/>
                <a:gd name="T14" fmla="*/ 920 w 1216"/>
                <a:gd name="T15" fmla="*/ 78 h 560"/>
                <a:gd name="T16" fmla="*/ 928 w 1216"/>
                <a:gd name="T17" fmla="*/ 103 h 560"/>
                <a:gd name="T18" fmla="*/ 930 w 1216"/>
                <a:gd name="T19" fmla="*/ 129 h 560"/>
                <a:gd name="T20" fmla="*/ 930 w 1216"/>
                <a:gd name="T21" fmla="*/ 294 h 560"/>
                <a:gd name="T22" fmla="*/ 1216 w 1216"/>
                <a:gd name="T23" fmla="*/ 294 h 560"/>
                <a:gd name="T24" fmla="*/ 1216 w 1216"/>
                <a:gd name="T25" fmla="*/ 496 h 560"/>
                <a:gd name="T26" fmla="*/ 1213 w 1216"/>
                <a:gd name="T27" fmla="*/ 513 h 560"/>
                <a:gd name="T28" fmla="*/ 1207 w 1216"/>
                <a:gd name="T29" fmla="*/ 528 h 560"/>
                <a:gd name="T30" fmla="*/ 1196 w 1216"/>
                <a:gd name="T31" fmla="*/ 542 h 560"/>
                <a:gd name="T32" fmla="*/ 1183 w 1216"/>
                <a:gd name="T33" fmla="*/ 552 h 560"/>
                <a:gd name="T34" fmla="*/ 1168 w 1216"/>
                <a:gd name="T35" fmla="*/ 558 h 560"/>
                <a:gd name="T36" fmla="*/ 1151 w 1216"/>
                <a:gd name="T37" fmla="*/ 560 h 560"/>
                <a:gd name="T38" fmla="*/ 65 w 1216"/>
                <a:gd name="T39" fmla="*/ 560 h 560"/>
                <a:gd name="T40" fmla="*/ 48 w 1216"/>
                <a:gd name="T41" fmla="*/ 558 h 560"/>
                <a:gd name="T42" fmla="*/ 33 w 1216"/>
                <a:gd name="T43" fmla="*/ 552 h 560"/>
                <a:gd name="T44" fmla="*/ 20 w 1216"/>
                <a:gd name="T45" fmla="*/ 542 h 560"/>
                <a:gd name="T46" fmla="*/ 9 w 1216"/>
                <a:gd name="T47" fmla="*/ 528 h 560"/>
                <a:gd name="T48" fmla="*/ 3 w 1216"/>
                <a:gd name="T49" fmla="*/ 513 h 560"/>
                <a:gd name="T50" fmla="*/ 0 w 1216"/>
                <a:gd name="T51" fmla="*/ 496 h 560"/>
                <a:gd name="T52" fmla="*/ 0 w 1216"/>
                <a:gd name="T53" fmla="*/ 294 h 560"/>
                <a:gd name="T54" fmla="*/ 286 w 1216"/>
                <a:gd name="T55" fmla="*/ 294 h 560"/>
                <a:gd name="T56" fmla="*/ 286 w 1216"/>
                <a:gd name="T57" fmla="*/ 129 h 560"/>
                <a:gd name="T58" fmla="*/ 288 w 1216"/>
                <a:gd name="T59" fmla="*/ 103 h 560"/>
                <a:gd name="T60" fmla="*/ 296 w 1216"/>
                <a:gd name="T61" fmla="*/ 78 h 560"/>
                <a:gd name="T62" fmla="*/ 307 w 1216"/>
                <a:gd name="T63" fmla="*/ 57 h 560"/>
                <a:gd name="T64" fmla="*/ 324 w 1216"/>
                <a:gd name="T65" fmla="*/ 38 h 560"/>
                <a:gd name="T66" fmla="*/ 343 w 1216"/>
                <a:gd name="T67" fmla="*/ 22 h 560"/>
                <a:gd name="T68" fmla="*/ 364 w 1216"/>
                <a:gd name="T69" fmla="*/ 10 h 560"/>
                <a:gd name="T70" fmla="*/ 389 w 1216"/>
                <a:gd name="T71" fmla="*/ 2 h 560"/>
                <a:gd name="T72" fmla="*/ 415 w 1216"/>
                <a:gd name="T7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6" h="560">
                  <a:moveTo>
                    <a:pt x="415" y="0"/>
                  </a:moveTo>
                  <a:lnTo>
                    <a:pt x="801" y="0"/>
                  </a:lnTo>
                  <a:lnTo>
                    <a:pt x="827" y="2"/>
                  </a:lnTo>
                  <a:lnTo>
                    <a:pt x="852" y="10"/>
                  </a:lnTo>
                  <a:lnTo>
                    <a:pt x="873" y="22"/>
                  </a:lnTo>
                  <a:lnTo>
                    <a:pt x="892" y="38"/>
                  </a:lnTo>
                  <a:lnTo>
                    <a:pt x="907" y="57"/>
                  </a:lnTo>
                  <a:lnTo>
                    <a:pt x="920" y="78"/>
                  </a:lnTo>
                  <a:lnTo>
                    <a:pt x="928" y="103"/>
                  </a:lnTo>
                  <a:lnTo>
                    <a:pt x="930" y="129"/>
                  </a:lnTo>
                  <a:lnTo>
                    <a:pt x="930" y="294"/>
                  </a:lnTo>
                  <a:lnTo>
                    <a:pt x="1216" y="294"/>
                  </a:lnTo>
                  <a:lnTo>
                    <a:pt x="1216" y="496"/>
                  </a:lnTo>
                  <a:lnTo>
                    <a:pt x="1213" y="513"/>
                  </a:lnTo>
                  <a:lnTo>
                    <a:pt x="1207" y="528"/>
                  </a:lnTo>
                  <a:lnTo>
                    <a:pt x="1196" y="542"/>
                  </a:lnTo>
                  <a:lnTo>
                    <a:pt x="1183" y="552"/>
                  </a:lnTo>
                  <a:lnTo>
                    <a:pt x="1168" y="558"/>
                  </a:lnTo>
                  <a:lnTo>
                    <a:pt x="1151" y="560"/>
                  </a:lnTo>
                  <a:lnTo>
                    <a:pt x="65" y="560"/>
                  </a:lnTo>
                  <a:lnTo>
                    <a:pt x="48" y="558"/>
                  </a:lnTo>
                  <a:lnTo>
                    <a:pt x="33" y="552"/>
                  </a:lnTo>
                  <a:lnTo>
                    <a:pt x="20" y="542"/>
                  </a:lnTo>
                  <a:lnTo>
                    <a:pt x="9" y="528"/>
                  </a:lnTo>
                  <a:lnTo>
                    <a:pt x="3" y="513"/>
                  </a:lnTo>
                  <a:lnTo>
                    <a:pt x="0" y="496"/>
                  </a:lnTo>
                  <a:lnTo>
                    <a:pt x="0" y="294"/>
                  </a:lnTo>
                  <a:lnTo>
                    <a:pt x="286" y="294"/>
                  </a:lnTo>
                  <a:lnTo>
                    <a:pt x="286" y="129"/>
                  </a:lnTo>
                  <a:lnTo>
                    <a:pt x="288" y="103"/>
                  </a:lnTo>
                  <a:lnTo>
                    <a:pt x="296" y="78"/>
                  </a:lnTo>
                  <a:lnTo>
                    <a:pt x="307" y="57"/>
                  </a:lnTo>
                  <a:lnTo>
                    <a:pt x="324" y="38"/>
                  </a:lnTo>
                  <a:lnTo>
                    <a:pt x="343" y="22"/>
                  </a:lnTo>
                  <a:lnTo>
                    <a:pt x="364" y="10"/>
                  </a:lnTo>
                  <a:lnTo>
                    <a:pt x="389" y="2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71" name="Freeform 258"/>
            <p:cNvSpPr>
              <a:spLocks noEditPoints="1"/>
            </p:cNvSpPr>
            <p:nvPr/>
          </p:nvSpPr>
          <p:spPr bwMode="auto">
            <a:xfrm>
              <a:off x="5375407" y="2502581"/>
              <a:ext cx="216413" cy="258922"/>
            </a:xfrm>
            <a:custGeom>
              <a:avLst/>
              <a:gdLst>
                <a:gd name="T0" fmla="*/ 322 w 2576"/>
                <a:gd name="T1" fmla="*/ 683 h 3082"/>
                <a:gd name="T2" fmla="*/ 322 w 2576"/>
                <a:gd name="T3" fmla="*/ 2760 h 3082"/>
                <a:gd name="T4" fmla="*/ 2254 w 2576"/>
                <a:gd name="T5" fmla="*/ 2760 h 3082"/>
                <a:gd name="T6" fmla="*/ 2254 w 2576"/>
                <a:gd name="T7" fmla="*/ 683 h 3082"/>
                <a:gd name="T8" fmla="*/ 322 w 2576"/>
                <a:gd name="T9" fmla="*/ 683 h 3082"/>
                <a:gd name="T10" fmla="*/ 0 w 2576"/>
                <a:gd name="T11" fmla="*/ 0 h 3082"/>
                <a:gd name="T12" fmla="*/ 552 w 2576"/>
                <a:gd name="T13" fmla="*/ 0 h 3082"/>
                <a:gd name="T14" fmla="*/ 552 w 2576"/>
                <a:gd name="T15" fmla="*/ 202 h 3082"/>
                <a:gd name="T16" fmla="*/ 555 w 2576"/>
                <a:gd name="T17" fmla="*/ 236 h 3082"/>
                <a:gd name="T18" fmla="*/ 565 w 2576"/>
                <a:gd name="T19" fmla="*/ 269 h 3082"/>
                <a:gd name="T20" fmla="*/ 579 w 2576"/>
                <a:gd name="T21" fmla="*/ 299 h 3082"/>
                <a:gd name="T22" fmla="*/ 598 w 2576"/>
                <a:gd name="T23" fmla="*/ 326 h 3082"/>
                <a:gd name="T24" fmla="*/ 620 w 2576"/>
                <a:gd name="T25" fmla="*/ 350 h 3082"/>
                <a:gd name="T26" fmla="*/ 648 w 2576"/>
                <a:gd name="T27" fmla="*/ 369 h 3082"/>
                <a:gd name="T28" fmla="*/ 678 w 2576"/>
                <a:gd name="T29" fmla="*/ 383 h 3082"/>
                <a:gd name="T30" fmla="*/ 711 w 2576"/>
                <a:gd name="T31" fmla="*/ 392 h 3082"/>
                <a:gd name="T32" fmla="*/ 745 w 2576"/>
                <a:gd name="T33" fmla="*/ 395 h 3082"/>
                <a:gd name="T34" fmla="*/ 1831 w 2576"/>
                <a:gd name="T35" fmla="*/ 395 h 3082"/>
                <a:gd name="T36" fmla="*/ 1865 w 2576"/>
                <a:gd name="T37" fmla="*/ 392 h 3082"/>
                <a:gd name="T38" fmla="*/ 1898 w 2576"/>
                <a:gd name="T39" fmla="*/ 383 h 3082"/>
                <a:gd name="T40" fmla="*/ 1928 w 2576"/>
                <a:gd name="T41" fmla="*/ 369 h 3082"/>
                <a:gd name="T42" fmla="*/ 1956 w 2576"/>
                <a:gd name="T43" fmla="*/ 350 h 3082"/>
                <a:gd name="T44" fmla="*/ 1978 w 2576"/>
                <a:gd name="T45" fmla="*/ 326 h 3082"/>
                <a:gd name="T46" fmla="*/ 1997 w 2576"/>
                <a:gd name="T47" fmla="*/ 299 h 3082"/>
                <a:gd name="T48" fmla="*/ 2011 w 2576"/>
                <a:gd name="T49" fmla="*/ 269 h 3082"/>
                <a:gd name="T50" fmla="*/ 2021 w 2576"/>
                <a:gd name="T51" fmla="*/ 236 h 3082"/>
                <a:gd name="T52" fmla="*/ 2024 w 2576"/>
                <a:gd name="T53" fmla="*/ 202 h 3082"/>
                <a:gd name="T54" fmla="*/ 2024 w 2576"/>
                <a:gd name="T55" fmla="*/ 0 h 3082"/>
                <a:gd name="T56" fmla="*/ 2576 w 2576"/>
                <a:gd name="T57" fmla="*/ 0 h 3082"/>
                <a:gd name="T58" fmla="*/ 2576 w 2576"/>
                <a:gd name="T59" fmla="*/ 2825 h 3082"/>
                <a:gd name="T60" fmla="*/ 2573 w 2576"/>
                <a:gd name="T61" fmla="*/ 2866 h 3082"/>
                <a:gd name="T62" fmla="*/ 2563 w 2576"/>
                <a:gd name="T63" fmla="*/ 2906 h 3082"/>
                <a:gd name="T64" fmla="*/ 2547 w 2576"/>
                <a:gd name="T65" fmla="*/ 2942 h 3082"/>
                <a:gd name="T66" fmla="*/ 2527 w 2576"/>
                <a:gd name="T67" fmla="*/ 2977 h 3082"/>
                <a:gd name="T68" fmla="*/ 2501 w 2576"/>
                <a:gd name="T69" fmla="*/ 3007 h 3082"/>
                <a:gd name="T70" fmla="*/ 2471 w 2576"/>
                <a:gd name="T71" fmla="*/ 3032 h 3082"/>
                <a:gd name="T72" fmla="*/ 2436 w 2576"/>
                <a:gd name="T73" fmla="*/ 3053 h 3082"/>
                <a:gd name="T74" fmla="*/ 2400 w 2576"/>
                <a:gd name="T75" fmla="*/ 3069 h 3082"/>
                <a:gd name="T76" fmla="*/ 2360 w 2576"/>
                <a:gd name="T77" fmla="*/ 3078 h 3082"/>
                <a:gd name="T78" fmla="*/ 2318 w 2576"/>
                <a:gd name="T79" fmla="*/ 3082 h 3082"/>
                <a:gd name="T80" fmla="*/ 258 w 2576"/>
                <a:gd name="T81" fmla="*/ 3082 h 3082"/>
                <a:gd name="T82" fmla="*/ 216 w 2576"/>
                <a:gd name="T83" fmla="*/ 3078 h 3082"/>
                <a:gd name="T84" fmla="*/ 176 w 2576"/>
                <a:gd name="T85" fmla="*/ 3069 h 3082"/>
                <a:gd name="T86" fmla="*/ 140 w 2576"/>
                <a:gd name="T87" fmla="*/ 3053 h 3082"/>
                <a:gd name="T88" fmla="*/ 105 w 2576"/>
                <a:gd name="T89" fmla="*/ 3032 h 3082"/>
                <a:gd name="T90" fmla="*/ 75 w 2576"/>
                <a:gd name="T91" fmla="*/ 3007 h 3082"/>
                <a:gd name="T92" fmla="*/ 49 w 2576"/>
                <a:gd name="T93" fmla="*/ 2977 h 3082"/>
                <a:gd name="T94" fmla="*/ 29 w 2576"/>
                <a:gd name="T95" fmla="*/ 2942 h 3082"/>
                <a:gd name="T96" fmla="*/ 13 w 2576"/>
                <a:gd name="T97" fmla="*/ 2906 h 3082"/>
                <a:gd name="T98" fmla="*/ 3 w 2576"/>
                <a:gd name="T99" fmla="*/ 2866 h 3082"/>
                <a:gd name="T100" fmla="*/ 0 w 2576"/>
                <a:gd name="T101" fmla="*/ 2825 h 3082"/>
                <a:gd name="T102" fmla="*/ 0 w 2576"/>
                <a:gd name="T103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6" h="3082">
                  <a:moveTo>
                    <a:pt x="322" y="683"/>
                  </a:moveTo>
                  <a:lnTo>
                    <a:pt x="322" y="2760"/>
                  </a:lnTo>
                  <a:lnTo>
                    <a:pt x="2254" y="2760"/>
                  </a:lnTo>
                  <a:lnTo>
                    <a:pt x="2254" y="683"/>
                  </a:lnTo>
                  <a:lnTo>
                    <a:pt x="322" y="683"/>
                  </a:lnTo>
                  <a:close/>
                  <a:moveTo>
                    <a:pt x="0" y="0"/>
                  </a:moveTo>
                  <a:lnTo>
                    <a:pt x="552" y="0"/>
                  </a:lnTo>
                  <a:lnTo>
                    <a:pt x="552" y="202"/>
                  </a:lnTo>
                  <a:lnTo>
                    <a:pt x="555" y="236"/>
                  </a:lnTo>
                  <a:lnTo>
                    <a:pt x="565" y="269"/>
                  </a:lnTo>
                  <a:lnTo>
                    <a:pt x="579" y="299"/>
                  </a:lnTo>
                  <a:lnTo>
                    <a:pt x="598" y="326"/>
                  </a:lnTo>
                  <a:lnTo>
                    <a:pt x="620" y="350"/>
                  </a:lnTo>
                  <a:lnTo>
                    <a:pt x="648" y="369"/>
                  </a:lnTo>
                  <a:lnTo>
                    <a:pt x="678" y="383"/>
                  </a:lnTo>
                  <a:lnTo>
                    <a:pt x="711" y="392"/>
                  </a:lnTo>
                  <a:lnTo>
                    <a:pt x="745" y="395"/>
                  </a:lnTo>
                  <a:lnTo>
                    <a:pt x="1831" y="395"/>
                  </a:lnTo>
                  <a:lnTo>
                    <a:pt x="1865" y="392"/>
                  </a:lnTo>
                  <a:lnTo>
                    <a:pt x="1898" y="383"/>
                  </a:lnTo>
                  <a:lnTo>
                    <a:pt x="1928" y="369"/>
                  </a:lnTo>
                  <a:lnTo>
                    <a:pt x="1956" y="350"/>
                  </a:lnTo>
                  <a:lnTo>
                    <a:pt x="1978" y="326"/>
                  </a:lnTo>
                  <a:lnTo>
                    <a:pt x="1997" y="299"/>
                  </a:lnTo>
                  <a:lnTo>
                    <a:pt x="2011" y="269"/>
                  </a:lnTo>
                  <a:lnTo>
                    <a:pt x="2021" y="236"/>
                  </a:lnTo>
                  <a:lnTo>
                    <a:pt x="2024" y="202"/>
                  </a:lnTo>
                  <a:lnTo>
                    <a:pt x="2024" y="0"/>
                  </a:lnTo>
                  <a:lnTo>
                    <a:pt x="2576" y="0"/>
                  </a:lnTo>
                  <a:lnTo>
                    <a:pt x="2576" y="2825"/>
                  </a:lnTo>
                  <a:lnTo>
                    <a:pt x="2573" y="2866"/>
                  </a:lnTo>
                  <a:lnTo>
                    <a:pt x="2563" y="2906"/>
                  </a:lnTo>
                  <a:lnTo>
                    <a:pt x="2547" y="2942"/>
                  </a:lnTo>
                  <a:lnTo>
                    <a:pt x="2527" y="2977"/>
                  </a:lnTo>
                  <a:lnTo>
                    <a:pt x="2501" y="3007"/>
                  </a:lnTo>
                  <a:lnTo>
                    <a:pt x="2471" y="3032"/>
                  </a:lnTo>
                  <a:lnTo>
                    <a:pt x="2436" y="3053"/>
                  </a:lnTo>
                  <a:lnTo>
                    <a:pt x="2400" y="3069"/>
                  </a:lnTo>
                  <a:lnTo>
                    <a:pt x="2360" y="3078"/>
                  </a:lnTo>
                  <a:lnTo>
                    <a:pt x="2318" y="3082"/>
                  </a:lnTo>
                  <a:lnTo>
                    <a:pt x="258" y="3082"/>
                  </a:lnTo>
                  <a:lnTo>
                    <a:pt x="216" y="3078"/>
                  </a:lnTo>
                  <a:lnTo>
                    <a:pt x="176" y="3069"/>
                  </a:lnTo>
                  <a:lnTo>
                    <a:pt x="140" y="3053"/>
                  </a:lnTo>
                  <a:lnTo>
                    <a:pt x="105" y="3032"/>
                  </a:lnTo>
                  <a:lnTo>
                    <a:pt x="75" y="3007"/>
                  </a:lnTo>
                  <a:lnTo>
                    <a:pt x="49" y="2977"/>
                  </a:lnTo>
                  <a:lnTo>
                    <a:pt x="29" y="2942"/>
                  </a:lnTo>
                  <a:lnTo>
                    <a:pt x="13" y="2906"/>
                  </a:lnTo>
                  <a:lnTo>
                    <a:pt x="3" y="2866"/>
                  </a:lnTo>
                  <a:lnTo>
                    <a:pt x="0" y="2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72" name="Rectangle 259"/>
            <p:cNvSpPr>
              <a:spLocks noChangeArrowheads="1"/>
            </p:cNvSpPr>
            <p:nvPr/>
          </p:nvSpPr>
          <p:spPr bwMode="auto">
            <a:xfrm>
              <a:off x="5431862" y="2587432"/>
              <a:ext cx="103502" cy="2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73" name="Rectangle 260"/>
            <p:cNvSpPr>
              <a:spLocks noChangeArrowheads="1"/>
            </p:cNvSpPr>
            <p:nvPr/>
          </p:nvSpPr>
          <p:spPr bwMode="auto">
            <a:xfrm>
              <a:off x="5431946" y="2631286"/>
              <a:ext cx="103334" cy="215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74" name="Rectangle 261"/>
            <p:cNvSpPr>
              <a:spLocks noChangeArrowheads="1"/>
            </p:cNvSpPr>
            <p:nvPr/>
          </p:nvSpPr>
          <p:spPr bwMode="auto">
            <a:xfrm>
              <a:off x="5462694" y="2674972"/>
              <a:ext cx="41838" cy="215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17141" y="585010"/>
            <a:ext cx="4483560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异常处理机制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81"/>
          <p:cNvSpPr/>
          <p:nvPr/>
        </p:nvSpPr>
        <p:spPr>
          <a:xfrm rot="2539609">
            <a:off x="6646595" y="4379403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83"/>
          <p:cNvSpPr/>
          <p:nvPr/>
        </p:nvSpPr>
        <p:spPr>
          <a:xfrm rot="19060391">
            <a:off x="6646595" y="3205505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5"/>
          <p:cNvSpPr/>
          <p:nvPr/>
        </p:nvSpPr>
        <p:spPr>
          <a:xfrm>
            <a:off x="6942961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Freeform 89"/>
          <p:cNvSpPr/>
          <p:nvPr/>
        </p:nvSpPr>
        <p:spPr>
          <a:xfrm>
            <a:off x="6942961" y="4463008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Freeform 109"/>
          <p:cNvSpPr/>
          <p:nvPr/>
        </p:nvSpPr>
        <p:spPr>
          <a:xfrm>
            <a:off x="5462602" y="3204499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Freeform 28"/>
          <p:cNvSpPr/>
          <p:nvPr/>
        </p:nvSpPr>
        <p:spPr>
          <a:xfrm rot="19060391" flipH="1">
            <a:off x="5030320" y="4379403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30"/>
          <p:cNvSpPr/>
          <p:nvPr/>
        </p:nvSpPr>
        <p:spPr>
          <a:xfrm rot="2539609" flipH="1">
            <a:off x="5030320" y="3205505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31"/>
          <p:cNvSpPr/>
          <p:nvPr/>
        </p:nvSpPr>
        <p:spPr>
          <a:xfrm>
            <a:off x="4375287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Freeform 33"/>
          <p:cNvSpPr/>
          <p:nvPr/>
        </p:nvSpPr>
        <p:spPr>
          <a:xfrm>
            <a:off x="4391151" y="4463008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Freeform 62"/>
          <p:cNvSpPr>
            <a:spLocks noEditPoints="1"/>
          </p:cNvSpPr>
          <p:nvPr/>
        </p:nvSpPr>
        <p:spPr bwMode="auto">
          <a:xfrm>
            <a:off x="4617540" y="2651508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4616114" y="4725893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2" name="Freeform 57"/>
          <p:cNvSpPr>
            <a:spLocks noEditPoints="1"/>
          </p:cNvSpPr>
          <p:nvPr/>
        </p:nvSpPr>
        <p:spPr bwMode="auto">
          <a:xfrm>
            <a:off x="7224056" y="2693515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7166850" y="4685888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5" name="Freeform 42"/>
          <p:cNvSpPr>
            <a:spLocks noEditPoints="1"/>
          </p:cNvSpPr>
          <p:nvPr/>
        </p:nvSpPr>
        <p:spPr bwMode="auto">
          <a:xfrm>
            <a:off x="5818457" y="3597285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965322" y="2411642"/>
            <a:ext cx="121055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操作不合法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8013818" y="2708883"/>
            <a:ext cx="270153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用户登陆失败，用户查询无权限，用户不存在等操作失败时系统会提示用户注意操作合法性。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2784584" y="2480726"/>
            <a:ext cx="121055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格式不合法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1207363" y="2752027"/>
            <a:ext cx="2787772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捕获异常并且反馈给数据提供的界面，防止数据库数据格式错误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8013818" y="4466537"/>
            <a:ext cx="1005367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查询失败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8013817" y="4801792"/>
            <a:ext cx="308897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查询目标不存在，服务器反馈失败信息，用户界面显示相应的反馈提示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2784584" y="4597726"/>
            <a:ext cx="121055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数据不合法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089205" y="4869027"/>
            <a:ext cx="290593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数据库对于元素的数据格式是有要求的，如果格式不合法，将会返回相应的错误反馈信息求用户改正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213835" y="2780023"/>
            <a:ext cx="2607392" cy="1138618"/>
            <a:chOff x="4405761" y="2554569"/>
            <a:chExt cx="2607392" cy="1138618"/>
          </a:xfr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Oval 46"/>
            <p:cNvSpPr/>
            <p:nvPr/>
          </p:nvSpPr>
          <p:spPr bwMode="auto">
            <a:xfrm>
              <a:off x="4405761" y="2554569"/>
              <a:ext cx="711200" cy="7112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4611069" y="2769952"/>
              <a:ext cx="330136" cy="290003"/>
            </a:xfrm>
            <a:custGeom>
              <a:avLst/>
              <a:gdLst>
                <a:gd name="T0" fmla="*/ 167110 w 400"/>
                <a:gd name="T1" fmla="*/ 146795 h 352"/>
                <a:gd name="T2" fmla="*/ 164603 w 400"/>
                <a:gd name="T3" fmla="*/ 111764 h 352"/>
                <a:gd name="T4" fmla="*/ 142879 w 400"/>
                <a:gd name="T5" fmla="*/ 98419 h 352"/>
                <a:gd name="T6" fmla="*/ 126586 w 400"/>
                <a:gd name="T7" fmla="*/ 79653 h 352"/>
                <a:gd name="T8" fmla="*/ 132017 w 400"/>
                <a:gd name="T9" fmla="*/ 65474 h 352"/>
                <a:gd name="T10" fmla="*/ 136612 w 400"/>
                <a:gd name="T11" fmla="*/ 55882 h 352"/>
                <a:gd name="T12" fmla="*/ 134524 w 400"/>
                <a:gd name="T13" fmla="*/ 50878 h 352"/>
                <a:gd name="T14" fmla="*/ 135777 w 400"/>
                <a:gd name="T15" fmla="*/ 40869 h 352"/>
                <a:gd name="T16" fmla="*/ 116141 w 400"/>
                <a:gd name="T17" fmla="*/ 21269 h 352"/>
                <a:gd name="T18" fmla="*/ 96088 w 400"/>
                <a:gd name="T19" fmla="*/ 40869 h 352"/>
                <a:gd name="T20" fmla="*/ 97342 w 400"/>
                <a:gd name="T21" fmla="*/ 50878 h 352"/>
                <a:gd name="T22" fmla="*/ 95670 w 400"/>
                <a:gd name="T23" fmla="*/ 55882 h 352"/>
                <a:gd name="T24" fmla="*/ 100266 w 400"/>
                <a:gd name="T25" fmla="*/ 65474 h 352"/>
                <a:gd name="T26" fmla="*/ 105697 w 400"/>
                <a:gd name="T27" fmla="*/ 79653 h 352"/>
                <a:gd name="T28" fmla="*/ 98595 w 400"/>
                <a:gd name="T29" fmla="*/ 93415 h 352"/>
                <a:gd name="T30" fmla="*/ 129510 w 400"/>
                <a:gd name="T31" fmla="*/ 121773 h 352"/>
                <a:gd name="T32" fmla="*/ 129510 w 400"/>
                <a:gd name="T33" fmla="*/ 146795 h 352"/>
                <a:gd name="T34" fmla="*/ 167110 w 400"/>
                <a:gd name="T35" fmla="*/ 146795 h 352"/>
                <a:gd name="T36" fmla="*/ 85226 w 400"/>
                <a:gd name="T37" fmla="*/ 103007 h 352"/>
                <a:gd name="T38" fmla="*/ 63502 w 400"/>
                <a:gd name="T39" fmla="*/ 77985 h 352"/>
                <a:gd name="T40" fmla="*/ 70604 w 400"/>
                <a:gd name="T41" fmla="*/ 59218 h 352"/>
                <a:gd name="T42" fmla="*/ 76871 w 400"/>
                <a:gd name="T43" fmla="*/ 46290 h 352"/>
                <a:gd name="T44" fmla="*/ 74782 w 400"/>
                <a:gd name="T45" fmla="*/ 39618 h 352"/>
                <a:gd name="T46" fmla="*/ 76453 w 400"/>
                <a:gd name="T47" fmla="*/ 26273 h 352"/>
                <a:gd name="T48" fmla="*/ 49715 w 400"/>
                <a:gd name="T49" fmla="*/ 0 h 352"/>
                <a:gd name="T50" fmla="*/ 22978 w 400"/>
                <a:gd name="T51" fmla="*/ 26273 h 352"/>
                <a:gd name="T52" fmla="*/ 24649 w 400"/>
                <a:gd name="T53" fmla="*/ 39618 h 352"/>
                <a:gd name="T54" fmla="*/ 22142 w 400"/>
                <a:gd name="T55" fmla="*/ 46290 h 352"/>
                <a:gd name="T56" fmla="*/ 28409 w 400"/>
                <a:gd name="T57" fmla="*/ 59218 h 352"/>
                <a:gd name="T58" fmla="*/ 35929 w 400"/>
                <a:gd name="T59" fmla="*/ 77985 h 352"/>
                <a:gd name="T60" fmla="*/ 13787 w 400"/>
                <a:gd name="T61" fmla="*/ 103007 h 352"/>
                <a:gd name="T62" fmla="*/ 0 w 400"/>
                <a:gd name="T63" fmla="*/ 116352 h 352"/>
                <a:gd name="T64" fmla="*/ 0 w 400"/>
                <a:gd name="T65" fmla="*/ 146795 h 352"/>
                <a:gd name="T66" fmla="*/ 116141 w 400"/>
                <a:gd name="T67" fmla="*/ 146795 h 352"/>
                <a:gd name="T68" fmla="*/ 116141 w 400"/>
                <a:gd name="T69" fmla="*/ 123858 h 352"/>
                <a:gd name="T70" fmla="*/ 85226 w 400"/>
                <a:gd name="T71" fmla="*/ 103007 h 3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cxnSp>
          <p:nvCxnSpPr>
            <p:cNvPr id="27" name="Elbow Connector 53"/>
            <p:cNvCxnSpPr>
              <a:stCxn id="20" idx="6"/>
            </p:cNvCxnSpPr>
            <p:nvPr/>
          </p:nvCxnSpPr>
          <p:spPr>
            <a:xfrm>
              <a:off x="5116961" y="2910169"/>
              <a:ext cx="1896192" cy="78301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5">
                  <a:lumMod val="50000"/>
                </a:schemeClr>
              </a:solidFill>
              <a:prstDash val="solid"/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67"/>
          <p:cNvCxnSpPr/>
          <p:nvPr/>
        </p:nvCxnSpPr>
        <p:spPr>
          <a:xfrm>
            <a:off x="1027299" y="2556973"/>
            <a:ext cx="101374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9"/>
          <p:cNvSpPr txBox="1"/>
          <p:nvPr/>
        </p:nvSpPr>
        <p:spPr>
          <a:xfrm>
            <a:off x="7935826" y="3702842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进货员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7943971" y="4041378"/>
            <a:ext cx="1657380" cy="118492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可进行进货操作以及增货操作。并可修改个人信息。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拥有进货权限与自我管理权限但是不具有其他权限。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46" name="椭圆 45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视图安全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1027300" y="1510926"/>
            <a:ext cx="10137399" cy="92331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本系统共存在三种用户角色：管理员、收银员、进货员。不同的账号拥有不同的角色，不同的角色在使用本系统时会进入不同的操作界面，而账号密码不匹配或账号已被注销者则无法进入任何操作界面。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Elbow Connector 53"/>
          <p:cNvCxnSpPr>
            <a:stCxn id="20" idx="2"/>
          </p:cNvCxnSpPr>
          <p:nvPr/>
        </p:nvCxnSpPr>
        <p:spPr>
          <a:xfrm rot="10800000" flipV="1">
            <a:off x="3586579" y="3135623"/>
            <a:ext cx="1627256" cy="78301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50000"/>
              </a:schemeClr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4"/>
          </p:cNvCxnSpPr>
          <p:nvPr/>
        </p:nvCxnSpPr>
        <p:spPr>
          <a:xfrm rot="5400000">
            <a:off x="5060051" y="3994257"/>
            <a:ext cx="1012418" cy="635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50000"/>
              </a:schemeClr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9"/>
          <p:cNvSpPr txBox="1"/>
          <p:nvPr/>
        </p:nvSpPr>
        <p:spPr>
          <a:xfrm>
            <a:off x="2637064" y="3749374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管理员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20"/>
          <p:cNvSpPr txBox="1"/>
          <p:nvPr/>
        </p:nvSpPr>
        <p:spPr>
          <a:xfrm>
            <a:off x="1867826" y="4041378"/>
            <a:ext cx="1706052" cy="135419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管理员工信息，管理商品信息，查询销售情况，查询进货记录，顾客信息等所有系统数据。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拥有所有管理权限但是没有进货与交易的操作权限。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5602394" y="4327565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收银员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5593317" y="4626377"/>
            <a:ext cx="1657380" cy="10156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可进行销售记录以及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办理。可修改自己的信息。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拥有销售与自我管理权限但是没有其他权限。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47676" y="2317930"/>
            <a:ext cx="640310" cy="637424"/>
            <a:chOff x="7232561" y="4915173"/>
            <a:chExt cx="404495" cy="402672"/>
          </a:xfrm>
        </p:grpSpPr>
        <p:sp>
          <p:nvSpPr>
            <p:cNvPr id="8" name="Teardrop 36"/>
            <p:cNvSpPr/>
            <p:nvPr/>
          </p:nvSpPr>
          <p:spPr>
            <a:xfrm rot="18877745">
              <a:off x="7233473" y="4914261"/>
              <a:ext cx="402672" cy="404495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106"/>
            <p:cNvSpPr>
              <a:spLocks noChangeAspect="1" noChangeArrowheads="1"/>
            </p:cNvSpPr>
            <p:nvPr/>
          </p:nvSpPr>
          <p:spPr bwMode="auto">
            <a:xfrm>
              <a:off x="7330599" y="5036708"/>
              <a:ext cx="222286" cy="191508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07149" y="2760948"/>
            <a:ext cx="640310" cy="637424"/>
            <a:chOff x="7232560" y="3395510"/>
            <a:chExt cx="404495" cy="402672"/>
          </a:xfrm>
        </p:grpSpPr>
        <p:sp>
          <p:nvSpPr>
            <p:cNvPr id="10" name="Teardrop 39"/>
            <p:cNvSpPr/>
            <p:nvPr/>
          </p:nvSpPr>
          <p:spPr>
            <a:xfrm rot="18877745">
              <a:off x="7233472" y="3394598"/>
              <a:ext cx="402672" cy="404495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grpSp>
          <p:nvGrpSpPr>
            <p:cNvPr id="11" name="Group 4688"/>
            <p:cNvGrpSpPr>
              <a:grpSpLocks noChangeAspect="1"/>
            </p:cNvGrpSpPr>
            <p:nvPr/>
          </p:nvGrpSpPr>
          <p:grpSpPr bwMode="auto">
            <a:xfrm>
              <a:off x="7337017" y="3479761"/>
              <a:ext cx="222198" cy="210237"/>
              <a:chOff x="1835150" y="2800349"/>
              <a:chExt cx="382588" cy="363538"/>
            </a:xfrm>
            <a:solidFill>
              <a:schemeClr val="bg1"/>
            </a:solidFill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grpSpPr>
          <p:sp>
            <p:nvSpPr>
              <p:cNvPr id="12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3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4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349075" y="2720525"/>
            <a:ext cx="640310" cy="637424"/>
            <a:chOff x="7232560" y="4155341"/>
            <a:chExt cx="404495" cy="402672"/>
          </a:xfrm>
        </p:grpSpPr>
        <p:sp>
          <p:nvSpPr>
            <p:cNvPr id="16" name="Teardrop 46"/>
            <p:cNvSpPr/>
            <p:nvPr/>
          </p:nvSpPr>
          <p:spPr>
            <a:xfrm rot="18877745">
              <a:off x="7233472" y="4154429"/>
              <a:ext cx="402672" cy="404495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299"/>
            <p:cNvSpPr>
              <a:spLocks noChangeAspect="1" noChangeArrowheads="1"/>
            </p:cNvSpPr>
            <p:nvPr/>
          </p:nvSpPr>
          <p:spPr bwMode="auto">
            <a:xfrm>
              <a:off x="7322421" y="4238920"/>
              <a:ext cx="216128" cy="206100"/>
            </a:xfrm>
            <a:custGeom>
              <a:avLst/>
              <a:gdLst>
                <a:gd name="T0" fmla="*/ 1229 w 1665"/>
                <a:gd name="T1" fmla="*/ 561 h 1598"/>
                <a:gd name="T2" fmla="*/ 911 w 1665"/>
                <a:gd name="T3" fmla="*/ 686 h 1598"/>
                <a:gd name="T4" fmla="*/ 1246 w 1665"/>
                <a:gd name="T5" fmla="*/ 419 h 1598"/>
                <a:gd name="T6" fmla="*/ 1664 w 1665"/>
                <a:gd name="T7" fmla="*/ 76 h 1598"/>
                <a:gd name="T8" fmla="*/ 1597 w 1665"/>
                <a:gd name="T9" fmla="*/ 0 h 1598"/>
                <a:gd name="T10" fmla="*/ 1530 w 1665"/>
                <a:gd name="T11" fmla="*/ 76 h 1598"/>
                <a:gd name="T12" fmla="*/ 1246 w 1665"/>
                <a:gd name="T13" fmla="*/ 276 h 1598"/>
                <a:gd name="T14" fmla="*/ 769 w 1665"/>
                <a:gd name="T15" fmla="*/ 686 h 1598"/>
                <a:gd name="T16" fmla="*/ 435 w 1665"/>
                <a:gd name="T17" fmla="*/ 561 h 1598"/>
                <a:gd name="T18" fmla="*/ 0 w 1665"/>
                <a:gd name="T19" fmla="*/ 1288 h 1598"/>
                <a:gd name="T20" fmla="*/ 201 w 1665"/>
                <a:gd name="T21" fmla="*/ 1597 h 1598"/>
                <a:gd name="T22" fmla="*/ 836 w 1665"/>
                <a:gd name="T23" fmla="*/ 1255 h 1598"/>
                <a:gd name="T24" fmla="*/ 1463 w 1665"/>
                <a:gd name="T25" fmla="*/ 1597 h 1598"/>
                <a:gd name="T26" fmla="*/ 1664 w 1665"/>
                <a:gd name="T27" fmla="*/ 1288 h 1598"/>
                <a:gd name="T28" fmla="*/ 1229 w 1665"/>
                <a:gd name="T29" fmla="*/ 561 h 1598"/>
                <a:gd name="T30" fmla="*/ 1246 w 1665"/>
                <a:gd name="T31" fmla="*/ 811 h 1598"/>
                <a:gd name="T32" fmla="*/ 1338 w 1665"/>
                <a:gd name="T33" fmla="*/ 903 h 1598"/>
                <a:gd name="T34" fmla="*/ 1246 w 1665"/>
                <a:gd name="T35" fmla="*/ 995 h 1598"/>
                <a:gd name="T36" fmla="*/ 1162 w 1665"/>
                <a:gd name="T37" fmla="*/ 903 h 1598"/>
                <a:gd name="T38" fmla="*/ 1246 w 1665"/>
                <a:gd name="T39" fmla="*/ 811 h 1598"/>
                <a:gd name="T40" fmla="*/ 627 w 1665"/>
                <a:gd name="T41" fmla="*/ 1112 h 1598"/>
                <a:gd name="T42" fmla="*/ 485 w 1665"/>
                <a:gd name="T43" fmla="*/ 1112 h 1598"/>
                <a:gd name="T44" fmla="*/ 485 w 1665"/>
                <a:gd name="T45" fmla="*/ 1255 h 1598"/>
                <a:gd name="T46" fmla="*/ 351 w 1665"/>
                <a:gd name="T47" fmla="*/ 1255 h 1598"/>
                <a:gd name="T48" fmla="*/ 351 w 1665"/>
                <a:gd name="T49" fmla="*/ 1112 h 1598"/>
                <a:gd name="T50" fmla="*/ 209 w 1665"/>
                <a:gd name="T51" fmla="*/ 1112 h 1598"/>
                <a:gd name="T52" fmla="*/ 209 w 1665"/>
                <a:gd name="T53" fmla="*/ 970 h 1598"/>
                <a:gd name="T54" fmla="*/ 351 w 1665"/>
                <a:gd name="T55" fmla="*/ 970 h 1598"/>
                <a:gd name="T56" fmla="*/ 351 w 1665"/>
                <a:gd name="T57" fmla="*/ 836 h 1598"/>
                <a:gd name="T58" fmla="*/ 485 w 1665"/>
                <a:gd name="T59" fmla="*/ 836 h 1598"/>
                <a:gd name="T60" fmla="*/ 485 w 1665"/>
                <a:gd name="T61" fmla="*/ 970 h 1598"/>
                <a:gd name="T62" fmla="*/ 627 w 1665"/>
                <a:gd name="T63" fmla="*/ 970 h 1598"/>
                <a:gd name="T64" fmla="*/ 627 w 1665"/>
                <a:gd name="T65" fmla="*/ 1112 h 1598"/>
                <a:gd name="T66" fmla="*/ 1020 w 1665"/>
                <a:gd name="T67" fmla="*/ 1045 h 1598"/>
                <a:gd name="T68" fmla="*/ 1112 w 1665"/>
                <a:gd name="T69" fmla="*/ 954 h 1598"/>
                <a:gd name="T70" fmla="*/ 1204 w 1665"/>
                <a:gd name="T71" fmla="*/ 1045 h 1598"/>
                <a:gd name="T72" fmla="*/ 1112 w 1665"/>
                <a:gd name="T73" fmla="*/ 1129 h 1598"/>
                <a:gd name="T74" fmla="*/ 1020 w 1665"/>
                <a:gd name="T75" fmla="*/ 1045 h 1598"/>
                <a:gd name="T76" fmla="*/ 1246 w 1665"/>
                <a:gd name="T77" fmla="*/ 1271 h 1598"/>
                <a:gd name="T78" fmla="*/ 1162 w 1665"/>
                <a:gd name="T79" fmla="*/ 1179 h 1598"/>
                <a:gd name="T80" fmla="*/ 1246 w 1665"/>
                <a:gd name="T81" fmla="*/ 1087 h 1598"/>
                <a:gd name="T82" fmla="*/ 1338 w 1665"/>
                <a:gd name="T83" fmla="*/ 1179 h 1598"/>
                <a:gd name="T84" fmla="*/ 1246 w 1665"/>
                <a:gd name="T85" fmla="*/ 1271 h 1598"/>
                <a:gd name="T86" fmla="*/ 1480 w 1665"/>
                <a:gd name="T87" fmla="*/ 1045 h 1598"/>
                <a:gd name="T88" fmla="*/ 1388 w 1665"/>
                <a:gd name="T89" fmla="*/ 1129 h 1598"/>
                <a:gd name="T90" fmla="*/ 1296 w 1665"/>
                <a:gd name="T91" fmla="*/ 1045 h 1598"/>
                <a:gd name="T92" fmla="*/ 1388 w 1665"/>
                <a:gd name="T93" fmla="*/ 954 h 1598"/>
                <a:gd name="T94" fmla="*/ 1480 w 1665"/>
                <a:gd name="T95" fmla="*/ 1045 h 1598"/>
                <a:gd name="T96" fmla="*/ 1480 w 1665"/>
                <a:gd name="T97" fmla="*/ 1045 h 1598"/>
                <a:gd name="T98" fmla="*/ 1480 w 1665"/>
                <a:gd name="T99" fmla="*/ 1045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5" h="1598">
                  <a:moveTo>
                    <a:pt x="1229" y="561"/>
                  </a:moveTo>
                  <a:cubicBezTo>
                    <a:pt x="1079" y="561"/>
                    <a:pt x="1028" y="653"/>
                    <a:pt x="911" y="686"/>
                  </a:cubicBezTo>
                  <a:cubicBezTo>
                    <a:pt x="928" y="552"/>
                    <a:pt x="1012" y="419"/>
                    <a:pt x="1246" y="419"/>
                  </a:cubicBezTo>
                  <a:cubicBezTo>
                    <a:pt x="1580" y="419"/>
                    <a:pt x="1664" y="193"/>
                    <a:pt x="1664" y="76"/>
                  </a:cubicBezTo>
                  <a:cubicBezTo>
                    <a:pt x="1664" y="34"/>
                    <a:pt x="1630" y="0"/>
                    <a:pt x="1597" y="0"/>
                  </a:cubicBezTo>
                  <a:cubicBezTo>
                    <a:pt x="1555" y="0"/>
                    <a:pt x="1530" y="34"/>
                    <a:pt x="1530" y="76"/>
                  </a:cubicBezTo>
                  <a:cubicBezTo>
                    <a:pt x="1530" y="84"/>
                    <a:pt x="1522" y="276"/>
                    <a:pt x="1246" y="276"/>
                  </a:cubicBezTo>
                  <a:cubicBezTo>
                    <a:pt x="870" y="276"/>
                    <a:pt x="786" y="535"/>
                    <a:pt x="769" y="686"/>
                  </a:cubicBezTo>
                  <a:cubicBezTo>
                    <a:pt x="644" y="661"/>
                    <a:pt x="594" y="561"/>
                    <a:pt x="435" y="561"/>
                  </a:cubicBezTo>
                  <a:cubicBezTo>
                    <a:pt x="268" y="561"/>
                    <a:pt x="0" y="887"/>
                    <a:pt x="0" y="1288"/>
                  </a:cubicBezTo>
                  <a:cubicBezTo>
                    <a:pt x="0" y="1489"/>
                    <a:pt x="100" y="1597"/>
                    <a:pt x="201" y="1597"/>
                  </a:cubicBezTo>
                  <a:cubicBezTo>
                    <a:pt x="418" y="1597"/>
                    <a:pt x="460" y="1255"/>
                    <a:pt x="836" y="1255"/>
                  </a:cubicBezTo>
                  <a:cubicBezTo>
                    <a:pt x="1204" y="1255"/>
                    <a:pt x="1246" y="1597"/>
                    <a:pt x="1463" y="1597"/>
                  </a:cubicBezTo>
                  <a:cubicBezTo>
                    <a:pt x="1564" y="1597"/>
                    <a:pt x="1664" y="1497"/>
                    <a:pt x="1664" y="1288"/>
                  </a:cubicBezTo>
                  <a:cubicBezTo>
                    <a:pt x="1664" y="887"/>
                    <a:pt x="1405" y="561"/>
                    <a:pt x="1229" y="561"/>
                  </a:cubicBezTo>
                  <a:close/>
                  <a:moveTo>
                    <a:pt x="1246" y="811"/>
                  </a:moveTo>
                  <a:cubicBezTo>
                    <a:pt x="1296" y="811"/>
                    <a:pt x="1338" y="853"/>
                    <a:pt x="1338" y="903"/>
                  </a:cubicBezTo>
                  <a:cubicBezTo>
                    <a:pt x="1338" y="954"/>
                    <a:pt x="1296" y="995"/>
                    <a:pt x="1246" y="995"/>
                  </a:cubicBezTo>
                  <a:cubicBezTo>
                    <a:pt x="1204" y="995"/>
                    <a:pt x="1162" y="954"/>
                    <a:pt x="1162" y="903"/>
                  </a:cubicBezTo>
                  <a:cubicBezTo>
                    <a:pt x="1162" y="853"/>
                    <a:pt x="1204" y="811"/>
                    <a:pt x="1246" y="811"/>
                  </a:cubicBezTo>
                  <a:close/>
                  <a:moveTo>
                    <a:pt x="627" y="1112"/>
                  </a:moveTo>
                  <a:cubicBezTo>
                    <a:pt x="485" y="1112"/>
                    <a:pt x="485" y="1112"/>
                    <a:pt x="485" y="1112"/>
                  </a:cubicBezTo>
                  <a:cubicBezTo>
                    <a:pt x="485" y="1255"/>
                    <a:pt x="485" y="1255"/>
                    <a:pt x="485" y="1255"/>
                  </a:cubicBezTo>
                  <a:cubicBezTo>
                    <a:pt x="351" y="1255"/>
                    <a:pt x="351" y="1255"/>
                    <a:pt x="351" y="1255"/>
                  </a:cubicBezTo>
                  <a:cubicBezTo>
                    <a:pt x="351" y="1112"/>
                    <a:pt x="351" y="1112"/>
                    <a:pt x="351" y="1112"/>
                  </a:cubicBezTo>
                  <a:cubicBezTo>
                    <a:pt x="209" y="1112"/>
                    <a:pt x="209" y="1112"/>
                    <a:pt x="209" y="1112"/>
                  </a:cubicBezTo>
                  <a:cubicBezTo>
                    <a:pt x="209" y="970"/>
                    <a:pt x="209" y="970"/>
                    <a:pt x="209" y="970"/>
                  </a:cubicBezTo>
                  <a:cubicBezTo>
                    <a:pt x="351" y="970"/>
                    <a:pt x="351" y="970"/>
                    <a:pt x="351" y="970"/>
                  </a:cubicBezTo>
                  <a:cubicBezTo>
                    <a:pt x="351" y="836"/>
                    <a:pt x="351" y="836"/>
                    <a:pt x="351" y="836"/>
                  </a:cubicBezTo>
                  <a:cubicBezTo>
                    <a:pt x="485" y="836"/>
                    <a:pt x="485" y="836"/>
                    <a:pt x="485" y="836"/>
                  </a:cubicBezTo>
                  <a:cubicBezTo>
                    <a:pt x="485" y="970"/>
                    <a:pt x="485" y="970"/>
                    <a:pt x="485" y="970"/>
                  </a:cubicBezTo>
                  <a:cubicBezTo>
                    <a:pt x="627" y="970"/>
                    <a:pt x="627" y="970"/>
                    <a:pt x="627" y="970"/>
                  </a:cubicBezTo>
                  <a:lnTo>
                    <a:pt x="627" y="1112"/>
                  </a:lnTo>
                  <a:close/>
                  <a:moveTo>
                    <a:pt x="1020" y="1045"/>
                  </a:moveTo>
                  <a:cubicBezTo>
                    <a:pt x="1020" y="995"/>
                    <a:pt x="1062" y="954"/>
                    <a:pt x="1112" y="954"/>
                  </a:cubicBezTo>
                  <a:cubicBezTo>
                    <a:pt x="1162" y="954"/>
                    <a:pt x="1204" y="995"/>
                    <a:pt x="1204" y="1045"/>
                  </a:cubicBezTo>
                  <a:cubicBezTo>
                    <a:pt x="1204" y="1087"/>
                    <a:pt x="1162" y="1129"/>
                    <a:pt x="1112" y="1129"/>
                  </a:cubicBezTo>
                  <a:cubicBezTo>
                    <a:pt x="1062" y="1129"/>
                    <a:pt x="1020" y="1087"/>
                    <a:pt x="1020" y="1045"/>
                  </a:cubicBezTo>
                  <a:close/>
                  <a:moveTo>
                    <a:pt x="1246" y="1271"/>
                  </a:moveTo>
                  <a:cubicBezTo>
                    <a:pt x="1204" y="1271"/>
                    <a:pt x="1162" y="1229"/>
                    <a:pt x="1162" y="1179"/>
                  </a:cubicBezTo>
                  <a:cubicBezTo>
                    <a:pt x="1162" y="1129"/>
                    <a:pt x="1204" y="1087"/>
                    <a:pt x="1246" y="1087"/>
                  </a:cubicBezTo>
                  <a:cubicBezTo>
                    <a:pt x="1296" y="1087"/>
                    <a:pt x="1338" y="1129"/>
                    <a:pt x="1338" y="1179"/>
                  </a:cubicBezTo>
                  <a:cubicBezTo>
                    <a:pt x="1338" y="1229"/>
                    <a:pt x="1296" y="1271"/>
                    <a:pt x="1246" y="1271"/>
                  </a:cubicBezTo>
                  <a:close/>
                  <a:moveTo>
                    <a:pt x="1480" y="1045"/>
                  </a:moveTo>
                  <a:cubicBezTo>
                    <a:pt x="1480" y="1087"/>
                    <a:pt x="1438" y="1129"/>
                    <a:pt x="1388" y="1129"/>
                  </a:cubicBezTo>
                  <a:cubicBezTo>
                    <a:pt x="1338" y="1129"/>
                    <a:pt x="1296" y="1087"/>
                    <a:pt x="1296" y="1045"/>
                  </a:cubicBezTo>
                  <a:cubicBezTo>
                    <a:pt x="1296" y="995"/>
                    <a:pt x="1338" y="954"/>
                    <a:pt x="1388" y="954"/>
                  </a:cubicBezTo>
                  <a:cubicBezTo>
                    <a:pt x="1438" y="954"/>
                    <a:pt x="1480" y="995"/>
                    <a:pt x="1480" y="1045"/>
                  </a:cubicBezTo>
                  <a:close/>
                  <a:moveTo>
                    <a:pt x="1480" y="1045"/>
                  </a:moveTo>
                  <a:lnTo>
                    <a:pt x="1480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1016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</p:grpSp>
      <p:sp>
        <p:nvSpPr>
          <p:cNvPr id="18" name="TextBox 19"/>
          <p:cNvSpPr txBox="1"/>
          <p:nvPr/>
        </p:nvSpPr>
        <p:spPr>
          <a:xfrm>
            <a:off x="5204111" y="3357149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管理员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4584387" y="3751941"/>
            <a:ext cx="2081380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拥有数据库的最高管理权力，可以查看和统计任何记录和信息，并在必要时可以修改用户信息、商品信息和顾客信息，但不可以修改任何交易记录、进货记录。而且管理员无法查看其它用户的密码等隐私数据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Box 19"/>
          <p:cNvSpPr txBox="1"/>
          <p:nvPr/>
        </p:nvSpPr>
        <p:spPr>
          <a:xfrm>
            <a:off x="1287754" y="3645278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收银员</a:t>
            </a:r>
            <a:endParaRPr lang="id-ID" altLang="zh-CN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642221" y="3983814"/>
            <a:ext cx="2081380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收银员只能在其界面进行顾客的登记与交易，无法在其界面查看与修改其他信息。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Box 19"/>
          <p:cNvSpPr txBox="1"/>
          <p:nvPr/>
        </p:nvSpPr>
        <p:spPr>
          <a:xfrm>
            <a:off x="8863524" y="3774044"/>
            <a:ext cx="80018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进货员</a:t>
            </a:r>
            <a:endParaRPr lang="id-ID" altLang="zh-CN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20"/>
          <p:cNvSpPr txBox="1"/>
          <p:nvPr/>
        </p:nvSpPr>
        <p:spPr>
          <a:xfrm>
            <a:off x="8200235" y="4112580"/>
            <a:ext cx="2081380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进货员只能在其界面进行商品的登记与购进，无法在其界面查看与修改其他信息。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49075" y="580366"/>
            <a:ext cx="4403661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数据隐私安全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1144575" y="1465868"/>
            <a:ext cx="10137399" cy="36931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系统通过限制不同操作界面的功能和权限，保证了数据的隐私安全。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17141" y="585010"/>
            <a:ext cx="4483560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数据保存安全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83"/>
          <p:cNvSpPr/>
          <p:nvPr/>
        </p:nvSpPr>
        <p:spPr>
          <a:xfrm rot="19060391">
            <a:off x="6646595" y="3205505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5"/>
          <p:cNvSpPr/>
          <p:nvPr/>
        </p:nvSpPr>
        <p:spPr>
          <a:xfrm>
            <a:off x="6942961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Freeform 109"/>
          <p:cNvSpPr/>
          <p:nvPr/>
        </p:nvSpPr>
        <p:spPr>
          <a:xfrm>
            <a:off x="5462602" y="3204499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Freeform 28"/>
          <p:cNvSpPr/>
          <p:nvPr/>
        </p:nvSpPr>
        <p:spPr>
          <a:xfrm rot="16200000" flipH="1">
            <a:off x="5945279" y="4717270"/>
            <a:ext cx="417885" cy="1164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30"/>
          <p:cNvSpPr/>
          <p:nvPr/>
        </p:nvSpPr>
        <p:spPr>
          <a:xfrm rot="2539609" flipH="1">
            <a:off x="5030320" y="3205505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oval"/>
            <a:tailEnd type="oval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31"/>
          <p:cNvSpPr/>
          <p:nvPr/>
        </p:nvSpPr>
        <p:spPr>
          <a:xfrm>
            <a:off x="4375287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Freeform 33"/>
          <p:cNvSpPr/>
          <p:nvPr/>
        </p:nvSpPr>
        <p:spPr>
          <a:xfrm>
            <a:off x="5748824" y="5151909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Freeform 62"/>
          <p:cNvSpPr>
            <a:spLocks noEditPoints="1"/>
          </p:cNvSpPr>
          <p:nvPr/>
        </p:nvSpPr>
        <p:spPr bwMode="auto">
          <a:xfrm>
            <a:off x="4617540" y="2651508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5973787" y="5414794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2" name="Freeform 57"/>
          <p:cNvSpPr>
            <a:spLocks noEditPoints="1"/>
          </p:cNvSpPr>
          <p:nvPr/>
        </p:nvSpPr>
        <p:spPr bwMode="auto">
          <a:xfrm>
            <a:off x="7224056" y="2693515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5" name="Freeform 42"/>
          <p:cNvSpPr>
            <a:spLocks noEditPoints="1"/>
          </p:cNvSpPr>
          <p:nvPr/>
        </p:nvSpPr>
        <p:spPr bwMode="auto">
          <a:xfrm>
            <a:off x="5818457" y="3597285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8019584" y="2411642"/>
            <a:ext cx="1005367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数据备份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8013818" y="2708883"/>
            <a:ext cx="270153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本系统数据库会定期进行备份，以确保数据不会因突发情况而丢失。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2579399" y="2480726"/>
            <a:ext cx="141573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数据安全保护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1207363" y="2752027"/>
            <a:ext cx="2787772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系统所有操作界面中均不存在对数据库的删除操作，仅管理员拥有对实体信息的修改权限，从而确保所有实体数据和记录数据均能够稳定的保存在数据库中。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3807079" y="4951499"/>
            <a:ext cx="141573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数据格式安全</a:t>
            </a:r>
            <a:endParaRPr lang="id-ID" sz="1600" b="1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553592" y="5222800"/>
            <a:ext cx="3669223" cy="95408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>
              <a:spcBef>
                <a:spcPts val="635"/>
              </a:spcBef>
              <a:buClr>
                <a:srgbClr val="485B6A"/>
              </a:buClr>
              <a:buSzPct val="50000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本系统在保存数据之前会先对数据的合法性进行判断，对于不合法数据，对应的数据库将不会进行任何改动，并将不合法信息返回给操作界面，要求用户重新进行输入数据。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349075" y="580366"/>
            <a:ext cx="542458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物理设计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数据修改安全与其他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1144575" y="1465868"/>
            <a:ext cx="10137399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本系统数据库设置多个触发器，以确保当一张数据表中的某些数据发生改动时，与之关联的数据表能够及时准确地随之修改。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为了提升数据库的稳定性且提升效率，我们将表进行了拆解，并针对表中的主键及外键建立了索引，从而提升查询的效率。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932" b="41558"/>
          <a:stretch>
            <a:fillRect/>
          </a:stretch>
        </p:blipFill>
        <p:spPr>
          <a:xfrm>
            <a:off x="1932006" y="3107768"/>
            <a:ext cx="6809116" cy="8309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3399" b="46119"/>
          <a:stretch>
            <a:fillRect/>
          </a:stretch>
        </p:blipFill>
        <p:spPr>
          <a:xfrm>
            <a:off x="638663" y="3879539"/>
            <a:ext cx="10630876" cy="13122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68" y="3352491"/>
            <a:ext cx="4415994" cy="675918"/>
          </a:xfrm>
          <a:prstGeom prst="rect">
            <a:avLst/>
          </a:prstGeom>
        </p:spPr>
      </p:pic>
      <p:sp>
        <p:nvSpPr>
          <p:cNvPr id="26" name="TextBox 19"/>
          <p:cNvSpPr txBox="1"/>
          <p:nvPr/>
        </p:nvSpPr>
        <p:spPr>
          <a:xfrm>
            <a:off x="2039018" y="3464049"/>
            <a:ext cx="4230347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Trigger After</a:t>
            </a:r>
            <a:endParaRPr lang="id-ID" altLang="zh-CN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19"/>
          <p:cNvSpPr txBox="1"/>
          <p:nvPr/>
        </p:nvSpPr>
        <p:spPr>
          <a:xfrm>
            <a:off x="6903444" y="4120187"/>
            <a:ext cx="312166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Index On</a:t>
            </a:r>
            <a:endParaRPr lang="id-ID" altLang="zh-CN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22000" y="2279909"/>
            <a:ext cx="1548000" cy="154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cs typeface="+mn-ea"/>
                <a:sym typeface="+mn-lt"/>
              </a:rPr>
              <a:t>03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8032" y="4062686"/>
            <a:ext cx="3935934" cy="769441"/>
          </a:xfrm>
          <a:prstGeom prst="rect">
            <a:avLst/>
          </a:prstGeom>
          <a:noFill/>
          <a:effectLst>
            <a:outerShdw blurRad="177800" dist="1016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应用程序设计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823" y="397917"/>
            <a:ext cx="11198353" cy="6062165"/>
            <a:chOff x="588940" y="503735"/>
            <a:chExt cx="11198353" cy="6062165"/>
          </a:xfrm>
        </p:grpSpPr>
        <p:sp>
          <p:nvSpPr>
            <p:cNvPr id="7" name="矩形 6"/>
            <p:cNvSpPr/>
            <p:nvPr/>
          </p:nvSpPr>
          <p:spPr>
            <a:xfrm>
              <a:off x="588940" y="503735"/>
              <a:ext cx="11198353" cy="6062165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3173" y="649028"/>
              <a:ext cx="10829887" cy="5771578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034" y="263340"/>
            <a:ext cx="8668621" cy="66625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30313" y="327410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36225" y="26334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功能设计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功能流程图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18514" y="2017875"/>
            <a:ext cx="4244955" cy="707886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数据库逻辑设计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8514" y="3075057"/>
            <a:ext cx="4200228" cy="707886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数据库物理设计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8514" y="4132239"/>
            <a:ext cx="3718181" cy="707886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应用程序设计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76052" y="2750287"/>
            <a:ext cx="3597965" cy="2065311"/>
            <a:chOff x="6657975" y="2637148"/>
            <a:chExt cx="819397" cy="206531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657975" y="2637148"/>
              <a:ext cx="819397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657975" y="3667480"/>
              <a:ext cx="819397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57975" y="4702459"/>
              <a:ext cx="819397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593524" y="1536447"/>
            <a:ext cx="4023381" cy="4023381"/>
            <a:chOff x="1462291" y="2012350"/>
            <a:chExt cx="3070125" cy="3070125"/>
          </a:xfrm>
        </p:grpSpPr>
        <p:sp>
          <p:nvSpPr>
            <p:cNvPr id="15" name="椭圆 14"/>
            <p:cNvSpPr/>
            <p:nvPr/>
          </p:nvSpPr>
          <p:spPr>
            <a:xfrm>
              <a:off x="1462291" y="2012350"/>
              <a:ext cx="3070125" cy="3070125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47441" y="2297500"/>
              <a:ext cx="2499824" cy="249982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>
                  <a:cs typeface="+mn-ea"/>
                  <a:sym typeface="+mn-lt"/>
                </a:rPr>
                <a:t>目录</a:t>
              </a:r>
              <a:endParaRPr lang="zh-CN" altLang="en-US" sz="4400" b="1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功能设计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功能介绍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L-Shape 21"/>
          <p:cNvSpPr/>
          <p:nvPr/>
        </p:nvSpPr>
        <p:spPr>
          <a:xfrm rot="5400000">
            <a:off x="5416321" y="1302372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sosceles Triangle 23"/>
          <p:cNvSpPr/>
          <p:nvPr/>
        </p:nvSpPr>
        <p:spPr>
          <a:xfrm>
            <a:off x="6804006" y="1185180"/>
            <a:ext cx="380607" cy="366559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L-Shape 24"/>
          <p:cNvSpPr/>
          <p:nvPr/>
        </p:nvSpPr>
        <p:spPr>
          <a:xfrm rot="5400000">
            <a:off x="1761199" y="3948359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L-Shape 27"/>
          <p:cNvSpPr/>
          <p:nvPr/>
        </p:nvSpPr>
        <p:spPr>
          <a:xfrm rot="5400000">
            <a:off x="5420799" y="3933637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L-Shape 31"/>
          <p:cNvSpPr/>
          <p:nvPr/>
        </p:nvSpPr>
        <p:spPr>
          <a:xfrm rot="5400000">
            <a:off x="9099972" y="3948359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92469" y="121318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登录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84443" y="390234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管理员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98690" y="384445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收银员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959179" y="38686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进货员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5174201" y="2839753"/>
            <a:ext cx="1760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登录功能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>
            <a:off x="5885661" y="2244276"/>
            <a:ext cx="337616" cy="379594"/>
          </a:xfrm>
          <a:custGeom>
            <a:avLst/>
            <a:gdLst>
              <a:gd name="T0" fmla="*/ 280 w 320"/>
              <a:gd name="T1" fmla="*/ 0 h 360"/>
              <a:gd name="T2" fmla="*/ 40 w 320"/>
              <a:gd name="T3" fmla="*/ 0 h 360"/>
              <a:gd name="T4" fmla="*/ 0 w 320"/>
              <a:gd name="T5" fmla="*/ 40 h 360"/>
              <a:gd name="T6" fmla="*/ 0 w 320"/>
              <a:gd name="T7" fmla="*/ 320 h 360"/>
              <a:gd name="T8" fmla="*/ 40 w 320"/>
              <a:gd name="T9" fmla="*/ 360 h 360"/>
              <a:gd name="T10" fmla="*/ 280 w 320"/>
              <a:gd name="T11" fmla="*/ 360 h 360"/>
              <a:gd name="T12" fmla="*/ 320 w 320"/>
              <a:gd name="T13" fmla="*/ 320 h 360"/>
              <a:gd name="T14" fmla="*/ 320 w 320"/>
              <a:gd name="T15" fmla="*/ 40 h 360"/>
              <a:gd name="T16" fmla="*/ 280 w 320"/>
              <a:gd name="T17" fmla="*/ 0 h 360"/>
              <a:gd name="T18" fmla="*/ 280 w 320"/>
              <a:gd name="T19" fmla="*/ 320 h 360"/>
              <a:gd name="T20" fmla="*/ 40 w 320"/>
              <a:gd name="T21" fmla="*/ 320 h 360"/>
              <a:gd name="T22" fmla="*/ 40 w 320"/>
              <a:gd name="T23" fmla="*/ 40 h 360"/>
              <a:gd name="T24" fmla="*/ 280 w 320"/>
              <a:gd name="T25" fmla="*/ 40 h 360"/>
              <a:gd name="T26" fmla="*/ 280 w 320"/>
              <a:gd name="T27" fmla="*/ 320 h 360"/>
              <a:gd name="T28" fmla="*/ 180 w 320"/>
              <a:gd name="T29" fmla="*/ 220 h 360"/>
              <a:gd name="T30" fmla="*/ 80 w 320"/>
              <a:gd name="T31" fmla="*/ 220 h 360"/>
              <a:gd name="T32" fmla="*/ 80 w 320"/>
              <a:gd name="T33" fmla="*/ 240 h 360"/>
              <a:gd name="T34" fmla="*/ 180 w 320"/>
              <a:gd name="T35" fmla="*/ 240 h 360"/>
              <a:gd name="T36" fmla="*/ 180 w 320"/>
              <a:gd name="T37" fmla="*/ 220 h 360"/>
              <a:gd name="T38" fmla="*/ 240 w 320"/>
              <a:gd name="T39" fmla="*/ 140 h 360"/>
              <a:gd name="T40" fmla="*/ 160 w 320"/>
              <a:gd name="T41" fmla="*/ 140 h 360"/>
              <a:gd name="T42" fmla="*/ 160 w 320"/>
              <a:gd name="T43" fmla="*/ 160 h 360"/>
              <a:gd name="T44" fmla="*/ 240 w 320"/>
              <a:gd name="T45" fmla="*/ 160 h 360"/>
              <a:gd name="T46" fmla="*/ 240 w 320"/>
              <a:gd name="T47" fmla="*/ 140 h 360"/>
              <a:gd name="T48" fmla="*/ 160 w 320"/>
              <a:gd name="T49" fmla="*/ 120 h 360"/>
              <a:gd name="T50" fmla="*/ 240 w 320"/>
              <a:gd name="T51" fmla="*/ 120 h 360"/>
              <a:gd name="T52" fmla="*/ 240 w 320"/>
              <a:gd name="T53" fmla="*/ 80 h 360"/>
              <a:gd name="T54" fmla="*/ 160 w 320"/>
              <a:gd name="T55" fmla="*/ 80 h 360"/>
              <a:gd name="T56" fmla="*/ 160 w 320"/>
              <a:gd name="T57" fmla="*/ 120 h 360"/>
              <a:gd name="T58" fmla="*/ 140 w 320"/>
              <a:gd name="T59" fmla="*/ 80 h 360"/>
              <a:gd name="T60" fmla="*/ 80 w 320"/>
              <a:gd name="T61" fmla="*/ 80 h 360"/>
              <a:gd name="T62" fmla="*/ 80 w 320"/>
              <a:gd name="T63" fmla="*/ 160 h 360"/>
              <a:gd name="T64" fmla="*/ 140 w 320"/>
              <a:gd name="T65" fmla="*/ 160 h 360"/>
              <a:gd name="T66" fmla="*/ 140 w 320"/>
              <a:gd name="T67" fmla="*/ 80 h 360"/>
              <a:gd name="T68" fmla="*/ 120 w 320"/>
              <a:gd name="T69" fmla="*/ 180 h 360"/>
              <a:gd name="T70" fmla="*/ 80 w 320"/>
              <a:gd name="T71" fmla="*/ 180 h 360"/>
              <a:gd name="T72" fmla="*/ 80 w 320"/>
              <a:gd name="T73" fmla="*/ 200 h 360"/>
              <a:gd name="T74" fmla="*/ 120 w 320"/>
              <a:gd name="T75" fmla="*/ 200 h 360"/>
              <a:gd name="T76" fmla="*/ 120 w 320"/>
              <a:gd name="T77" fmla="*/ 180 h 360"/>
              <a:gd name="T78" fmla="*/ 140 w 320"/>
              <a:gd name="T79" fmla="*/ 200 h 360"/>
              <a:gd name="T80" fmla="*/ 240 w 320"/>
              <a:gd name="T81" fmla="*/ 200 h 360"/>
              <a:gd name="T82" fmla="*/ 240 w 320"/>
              <a:gd name="T83" fmla="*/ 180 h 360"/>
              <a:gd name="T84" fmla="*/ 140 w 320"/>
              <a:gd name="T85" fmla="*/ 180 h 360"/>
              <a:gd name="T86" fmla="*/ 140 w 320"/>
              <a:gd name="T87" fmla="*/ 200 h 360"/>
              <a:gd name="T88" fmla="*/ 240 w 320"/>
              <a:gd name="T89" fmla="*/ 260 h 360"/>
              <a:gd name="T90" fmla="*/ 80 w 320"/>
              <a:gd name="T91" fmla="*/ 260 h 360"/>
              <a:gd name="T92" fmla="*/ 80 w 320"/>
              <a:gd name="T93" fmla="*/ 280 h 360"/>
              <a:gd name="T94" fmla="*/ 240 w 320"/>
              <a:gd name="T95" fmla="*/ 280 h 360"/>
              <a:gd name="T96" fmla="*/ 240 w 320"/>
              <a:gd name="T97" fmla="*/ 260 h 360"/>
              <a:gd name="T98" fmla="*/ 200 w 320"/>
              <a:gd name="T99" fmla="*/ 240 h 360"/>
              <a:gd name="T100" fmla="*/ 240 w 320"/>
              <a:gd name="T101" fmla="*/ 240 h 360"/>
              <a:gd name="T102" fmla="*/ 240 w 320"/>
              <a:gd name="T103" fmla="*/ 220 h 360"/>
              <a:gd name="T104" fmla="*/ 200 w 320"/>
              <a:gd name="T105" fmla="*/ 220 h 360"/>
              <a:gd name="T106" fmla="*/ 200 w 320"/>
              <a:gd name="T107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60">
                <a:moveTo>
                  <a:pt x="28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42"/>
                  <a:pt x="18" y="360"/>
                  <a:pt x="40" y="360"/>
                </a:cubicBezTo>
                <a:cubicBezTo>
                  <a:pt x="280" y="360"/>
                  <a:pt x="280" y="360"/>
                  <a:pt x="280" y="360"/>
                </a:cubicBezTo>
                <a:cubicBezTo>
                  <a:pt x="302" y="360"/>
                  <a:pt x="320" y="342"/>
                  <a:pt x="320" y="32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320"/>
                </a:moveTo>
                <a:cubicBezTo>
                  <a:pt x="40" y="320"/>
                  <a:pt x="40" y="320"/>
                  <a:pt x="40" y="320"/>
                </a:cubicBezTo>
                <a:cubicBezTo>
                  <a:pt x="40" y="40"/>
                  <a:pt x="40" y="40"/>
                  <a:pt x="4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320"/>
                </a:lnTo>
                <a:close/>
                <a:moveTo>
                  <a:pt x="180" y="220"/>
                </a:moveTo>
                <a:cubicBezTo>
                  <a:pt x="80" y="220"/>
                  <a:pt x="80" y="220"/>
                  <a:pt x="80" y="220"/>
                </a:cubicBezTo>
                <a:cubicBezTo>
                  <a:pt x="80" y="240"/>
                  <a:pt x="80" y="240"/>
                  <a:pt x="80" y="240"/>
                </a:cubicBezTo>
                <a:cubicBezTo>
                  <a:pt x="180" y="240"/>
                  <a:pt x="180" y="240"/>
                  <a:pt x="180" y="240"/>
                </a:cubicBezTo>
                <a:lnTo>
                  <a:pt x="180" y="220"/>
                </a:lnTo>
                <a:close/>
                <a:moveTo>
                  <a:pt x="240" y="140"/>
                </a:moveTo>
                <a:cubicBezTo>
                  <a:pt x="160" y="140"/>
                  <a:pt x="160" y="140"/>
                  <a:pt x="160" y="14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0" y="160"/>
                  <a:pt x="240" y="160"/>
                  <a:pt x="240" y="160"/>
                </a:cubicBezTo>
                <a:lnTo>
                  <a:pt x="240" y="140"/>
                </a:lnTo>
                <a:close/>
                <a:moveTo>
                  <a:pt x="160" y="120"/>
                </a:moveTo>
                <a:cubicBezTo>
                  <a:pt x="240" y="120"/>
                  <a:pt x="240" y="120"/>
                  <a:pt x="240" y="120"/>
                </a:cubicBezTo>
                <a:cubicBezTo>
                  <a:pt x="240" y="80"/>
                  <a:pt x="240" y="80"/>
                  <a:pt x="240" y="80"/>
                </a:cubicBezTo>
                <a:cubicBezTo>
                  <a:pt x="160" y="80"/>
                  <a:pt x="160" y="80"/>
                  <a:pt x="160" y="80"/>
                </a:cubicBezTo>
                <a:lnTo>
                  <a:pt x="160" y="120"/>
                </a:lnTo>
                <a:close/>
                <a:moveTo>
                  <a:pt x="140" y="80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40" y="160"/>
                  <a:pt x="140" y="160"/>
                  <a:pt x="140" y="160"/>
                </a:cubicBezTo>
                <a:lnTo>
                  <a:pt x="140" y="80"/>
                </a:lnTo>
                <a:close/>
                <a:moveTo>
                  <a:pt x="120" y="180"/>
                </a:moveTo>
                <a:cubicBezTo>
                  <a:pt x="80" y="180"/>
                  <a:pt x="80" y="180"/>
                  <a:pt x="80" y="18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lnTo>
                  <a:pt x="120" y="180"/>
                </a:lnTo>
                <a:close/>
                <a:moveTo>
                  <a:pt x="140" y="200"/>
                </a:moveTo>
                <a:cubicBezTo>
                  <a:pt x="240" y="200"/>
                  <a:pt x="240" y="200"/>
                  <a:pt x="240" y="200"/>
                </a:cubicBezTo>
                <a:cubicBezTo>
                  <a:pt x="240" y="180"/>
                  <a:pt x="240" y="180"/>
                  <a:pt x="240" y="180"/>
                </a:cubicBezTo>
                <a:cubicBezTo>
                  <a:pt x="140" y="180"/>
                  <a:pt x="140" y="180"/>
                  <a:pt x="140" y="180"/>
                </a:cubicBezTo>
                <a:lnTo>
                  <a:pt x="140" y="200"/>
                </a:lnTo>
                <a:close/>
                <a:moveTo>
                  <a:pt x="240" y="260"/>
                </a:moveTo>
                <a:cubicBezTo>
                  <a:pt x="80" y="260"/>
                  <a:pt x="80" y="260"/>
                  <a:pt x="80" y="260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240" y="280"/>
                  <a:pt x="240" y="280"/>
                  <a:pt x="240" y="280"/>
                </a:cubicBezTo>
                <a:lnTo>
                  <a:pt x="240" y="260"/>
                </a:lnTo>
                <a:close/>
                <a:moveTo>
                  <a:pt x="200" y="240"/>
                </a:moveTo>
                <a:cubicBezTo>
                  <a:pt x="240" y="240"/>
                  <a:pt x="240" y="240"/>
                  <a:pt x="240" y="240"/>
                </a:cubicBezTo>
                <a:cubicBezTo>
                  <a:pt x="240" y="220"/>
                  <a:pt x="240" y="220"/>
                  <a:pt x="240" y="220"/>
                </a:cubicBezTo>
                <a:cubicBezTo>
                  <a:pt x="200" y="220"/>
                  <a:pt x="200" y="220"/>
                  <a:pt x="200" y="220"/>
                </a:cubicBezTo>
                <a:lnTo>
                  <a:pt x="200" y="24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2" name="TextBox 26"/>
          <p:cNvSpPr txBox="1">
            <a:spLocks noChangeArrowheads="1"/>
          </p:cNvSpPr>
          <p:nvPr/>
        </p:nvSpPr>
        <p:spPr bwMode="auto">
          <a:xfrm>
            <a:off x="1481940" y="4710048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管理账号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5187149" y="5811781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修改密码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26"/>
          <p:cNvSpPr txBox="1">
            <a:spLocks noChangeArrowheads="1"/>
          </p:cNvSpPr>
          <p:nvPr/>
        </p:nvSpPr>
        <p:spPr bwMode="auto">
          <a:xfrm>
            <a:off x="8878383" y="5491796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修改密码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84094" y="3810162"/>
            <a:ext cx="271914" cy="345729"/>
            <a:chOff x="5346701" y="4424363"/>
            <a:chExt cx="573088" cy="728663"/>
          </a:xfrm>
          <a:solidFill>
            <a:schemeClr val="accent5">
              <a:lumMod val="50000"/>
            </a:schemeClr>
          </a:solidFill>
        </p:grpSpPr>
        <p:sp>
          <p:nvSpPr>
            <p:cNvPr id="34" name="Freeform 98"/>
            <p:cNvSpPr/>
            <p:nvPr/>
          </p:nvSpPr>
          <p:spPr bwMode="auto">
            <a:xfrm>
              <a:off x="5472113" y="4424363"/>
              <a:ext cx="312738" cy="388938"/>
            </a:xfrm>
            <a:custGeom>
              <a:avLst/>
              <a:gdLst>
                <a:gd name="T0" fmla="*/ 100 w 107"/>
                <a:gd name="T1" fmla="*/ 52 h 133"/>
                <a:gd name="T2" fmla="*/ 100 w 107"/>
                <a:gd name="T3" fmla="*/ 44 h 133"/>
                <a:gd name="T4" fmla="*/ 55 w 107"/>
                <a:gd name="T5" fmla="*/ 0 h 133"/>
                <a:gd name="T6" fmla="*/ 53 w 107"/>
                <a:gd name="T7" fmla="*/ 0 h 133"/>
                <a:gd name="T8" fmla="*/ 7 w 107"/>
                <a:gd name="T9" fmla="*/ 44 h 133"/>
                <a:gd name="T10" fmla="*/ 7 w 107"/>
                <a:gd name="T11" fmla="*/ 52 h 133"/>
                <a:gd name="T12" fmla="*/ 0 w 107"/>
                <a:gd name="T13" fmla="*/ 59 h 133"/>
                <a:gd name="T14" fmla="*/ 0 w 107"/>
                <a:gd name="T15" fmla="*/ 76 h 133"/>
                <a:gd name="T16" fmla="*/ 7 w 107"/>
                <a:gd name="T17" fmla="*/ 82 h 133"/>
                <a:gd name="T18" fmla="*/ 7 w 107"/>
                <a:gd name="T19" fmla="*/ 82 h 133"/>
                <a:gd name="T20" fmla="*/ 53 w 107"/>
                <a:gd name="T21" fmla="*/ 133 h 133"/>
                <a:gd name="T22" fmla="*/ 55 w 107"/>
                <a:gd name="T23" fmla="*/ 133 h 133"/>
                <a:gd name="T24" fmla="*/ 100 w 107"/>
                <a:gd name="T25" fmla="*/ 82 h 133"/>
                <a:gd name="T26" fmla="*/ 100 w 107"/>
                <a:gd name="T27" fmla="*/ 82 h 133"/>
                <a:gd name="T28" fmla="*/ 107 w 107"/>
                <a:gd name="T29" fmla="*/ 76 h 133"/>
                <a:gd name="T30" fmla="*/ 107 w 107"/>
                <a:gd name="T31" fmla="*/ 59 h 133"/>
                <a:gd name="T32" fmla="*/ 100 w 107"/>
                <a:gd name="T33" fmla="*/ 5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3">
                  <a:moveTo>
                    <a:pt x="100" y="52"/>
                  </a:moveTo>
                  <a:cubicBezTo>
                    <a:pt x="100" y="48"/>
                    <a:pt x="100" y="45"/>
                    <a:pt x="100" y="44"/>
                  </a:cubicBezTo>
                  <a:cubicBezTo>
                    <a:pt x="100" y="28"/>
                    <a:pt x="89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6" y="0"/>
                    <a:pt x="7" y="28"/>
                    <a:pt x="7" y="44"/>
                  </a:cubicBezTo>
                  <a:cubicBezTo>
                    <a:pt x="7" y="45"/>
                    <a:pt x="7" y="48"/>
                    <a:pt x="7" y="52"/>
                  </a:cubicBezTo>
                  <a:cubicBezTo>
                    <a:pt x="3" y="52"/>
                    <a:pt x="0" y="55"/>
                    <a:pt x="0" y="5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10" y="106"/>
                    <a:pt x="38" y="133"/>
                    <a:pt x="53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70" y="133"/>
                    <a:pt x="97" y="106"/>
                    <a:pt x="100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4" y="82"/>
                    <a:pt x="107" y="79"/>
                    <a:pt x="107" y="7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5"/>
                    <a:pt x="104" y="52"/>
                    <a:pt x="10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5" name="Freeform 99"/>
            <p:cNvSpPr/>
            <p:nvPr/>
          </p:nvSpPr>
          <p:spPr bwMode="auto">
            <a:xfrm>
              <a:off x="5346701" y="4851401"/>
              <a:ext cx="285750" cy="301625"/>
            </a:xfrm>
            <a:custGeom>
              <a:avLst/>
              <a:gdLst>
                <a:gd name="T0" fmla="*/ 51 w 98"/>
                <a:gd name="T1" fmla="*/ 0 h 103"/>
                <a:gd name="T2" fmla="*/ 0 w 98"/>
                <a:gd name="T3" fmla="*/ 51 h 103"/>
                <a:gd name="T4" fmla="*/ 0 w 98"/>
                <a:gd name="T5" fmla="*/ 103 h 103"/>
                <a:gd name="T6" fmla="*/ 98 w 98"/>
                <a:gd name="T7" fmla="*/ 103 h 103"/>
                <a:gd name="T8" fmla="*/ 53 w 98"/>
                <a:gd name="T9" fmla="*/ 0 h 103"/>
                <a:gd name="T10" fmla="*/ 51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Freeform 100"/>
            <p:cNvSpPr/>
            <p:nvPr/>
          </p:nvSpPr>
          <p:spPr bwMode="auto">
            <a:xfrm>
              <a:off x="5632451" y="4851401"/>
              <a:ext cx="287338" cy="301625"/>
            </a:xfrm>
            <a:custGeom>
              <a:avLst/>
              <a:gdLst>
                <a:gd name="T0" fmla="*/ 47 w 98"/>
                <a:gd name="T1" fmla="*/ 0 h 103"/>
                <a:gd name="T2" fmla="*/ 42 w 98"/>
                <a:gd name="T3" fmla="*/ 0 h 103"/>
                <a:gd name="T4" fmla="*/ 0 w 98"/>
                <a:gd name="T5" fmla="*/ 103 h 103"/>
                <a:gd name="T6" fmla="*/ 98 w 98"/>
                <a:gd name="T7" fmla="*/ 103 h 103"/>
                <a:gd name="T8" fmla="*/ 98 w 98"/>
                <a:gd name="T9" fmla="*/ 51 h 103"/>
                <a:gd name="T10" fmla="*/ 47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23"/>
                    <a:pt x="7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Freeform 101"/>
            <p:cNvSpPr/>
            <p:nvPr/>
          </p:nvSpPr>
          <p:spPr bwMode="auto">
            <a:xfrm>
              <a:off x="5554663" y="4822826"/>
              <a:ext cx="76200" cy="87313"/>
            </a:xfrm>
            <a:custGeom>
              <a:avLst/>
              <a:gdLst>
                <a:gd name="T0" fmla="*/ 48 w 48"/>
                <a:gd name="T1" fmla="*/ 28 h 55"/>
                <a:gd name="T2" fmla="*/ 0 w 48"/>
                <a:gd name="T3" fmla="*/ 0 h 55"/>
                <a:gd name="T4" fmla="*/ 0 w 48"/>
                <a:gd name="T5" fmla="*/ 55 h 55"/>
                <a:gd name="T6" fmla="*/ 48 w 48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5">
                  <a:moveTo>
                    <a:pt x="48" y="28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4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8" name="Freeform 102"/>
            <p:cNvSpPr/>
            <p:nvPr/>
          </p:nvSpPr>
          <p:spPr bwMode="auto">
            <a:xfrm>
              <a:off x="5630863" y="4822826"/>
              <a:ext cx="74613" cy="87313"/>
            </a:xfrm>
            <a:custGeom>
              <a:avLst/>
              <a:gdLst>
                <a:gd name="T0" fmla="*/ 0 w 47"/>
                <a:gd name="T1" fmla="*/ 28 h 55"/>
                <a:gd name="T2" fmla="*/ 47 w 47"/>
                <a:gd name="T3" fmla="*/ 0 h 55"/>
                <a:gd name="T4" fmla="*/ 47 w 47"/>
                <a:gd name="T5" fmla="*/ 55 h 55"/>
                <a:gd name="T6" fmla="*/ 0 w 47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5">
                  <a:moveTo>
                    <a:pt x="0" y="28"/>
                  </a:moveTo>
                  <a:lnTo>
                    <a:pt x="47" y="0"/>
                  </a:lnTo>
                  <a:lnTo>
                    <a:pt x="47" y="55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Oval 103"/>
            <p:cNvSpPr>
              <a:spLocks noChangeArrowheads="1"/>
            </p:cNvSpPr>
            <p:nvPr/>
          </p:nvSpPr>
          <p:spPr bwMode="auto">
            <a:xfrm>
              <a:off x="5603876" y="4843463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685792" y="505083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查看用户信息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-690660" y="540439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查看进货情况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-690660" y="57995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查看销售情况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-644175" y="61701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查看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用户交易情况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805002" y="3797022"/>
            <a:ext cx="271914" cy="345729"/>
            <a:chOff x="5346701" y="4424363"/>
            <a:chExt cx="573088" cy="728663"/>
          </a:xfrm>
          <a:solidFill>
            <a:schemeClr val="accent5">
              <a:lumMod val="50000"/>
            </a:schemeClr>
          </a:solidFill>
        </p:grpSpPr>
        <p:sp>
          <p:nvSpPr>
            <p:cNvPr id="64" name="Freeform 98"/>
            <p:cNvSpPr/>
            <p:nvPr/>
          </p:nvSpPr>
          <p:spPr bwMode="auto">
            <a:xfrm>
              <a:off x="5472113" y="4424363"/>
              <a:ext cx="312738" cy="388938"/>
            </a:xfrm>
            <a:custGeom>
              <a:avLst/>
              <a:gdLst>
                <a:gd name="T0" fmla="*/ 100 w 107"/>
                <a:gd name="T1" fmla="*/ 52 h 133"/>
                <a:gd name="T2" fmla="*/ 100 w 107"/>
                <a:gd name="T3" fmla="*/ 44 h 133"/>
                <a:gd name="T4" fmla="*/ 55 w 107"/>
                <a:gd name="T5" fmla="*/ 0 h 133"/>
                <a:gd name="T6" fmla="*/ 53 w 107"/>
                <a:gd name="T7" fmla="*/ 0 h 133"/>
                <a:gd name="T8" fmla="*/ 7 w 107"/>
                <a:gd name="T9" fmla="*/ 44 h 133"/>
                <a:gd name="T10" fmla="*/ 7 w 107"/>
                <a:gd name="T11" fmla="*/ 52 h 133"/>
                <a:gd name="T12" fmla="*/ 0 w 107"/>
                <a:gd name="T13" fmla="*/ 59 h 133"/>
                <a:gd name="T14" fmla="*/ 0 w 107"/>
                <a:gd name="T15" fmla="*/ 76 h 133"/>
                <a:gd name="T16" fmla="*/ 7 w 107"/>
                <a:gd name="T17" fmla="*/ 82 h 133"/>
                <a:gd name="T18" fmla="*/ 7 w 107"/>
                <a:gd name="T19" fmla="*/ 82 h 133"/>
                <a:gd name="T20" fmla="*/ 53 w 107"/>
                <a:gd name="T21" fmla="*/ 133 h 133"/>
                <a:gd name="T22" fmla="*/ 55 w 107"/>
                <a:gd name="T23" fmla="*/ 133 h 133"/>
                <a:gd name="T24" fmla="*/ 100 w 107"/>
                <a:gd name="T25" fmla="*/ 82 h 133"/>
                <a:gd name="T26" fmla="*/ 100 w 107"/>
                <a:gd name="T27" fmla="*/ 82 h 133"/>
                <a:gd name="T28" fmla="*/ 107 w 107"/>
                <a:gd name="T29" fmla="*/ 76 h 133"/>
                <a:gd name="T30" fmla="*/ 107 w 107"/>
                <a:gd name="T31" fmla="*/ 59 h 133"/>
                <a:gd name="T32" fmla="*/ 100 w 107"/>
                <a:gd name="T33" fmla="*/ 5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3">
                  <a:moveTo>
                    <a:pt x="100" y="52"/>
                  </a:moveTo>
                  <a:cubicBezTo>
                    <a:pt x="100" y="48"/>
                    <a:pt x="100" y="45"/>
                    <a:pt x="100" y="44"/>
                  </a:cubicBezTo>
                  <a:cubicBezTo>
                    <a:pt x="100" y="28"/>
                    <a:pt x="89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6" y="0"/>
                    <a:pt x="7" y="28"/>
                    <a:pt x="7" y="44"/>
                  </a:cubicBezTo>
                  <a:cubicBezTo>
                    <a:pt x="7" y="45"/>
                    <a:pt x="7" y="48"/>
                    <a:pt x="7" y="52"/>
                  </a:cubicBezTo>
                  <a:cubicBezTo>
                    <a:pt x="3" y="52"/>
                    <a:pt x="0" y="55"/>
                    <a:pt x="0" y="5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10" y="106"/>
                    <a:pt x="38" y="133"/>
                    <a:pt x="53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70" y="133"/>
                    <a:pt x="97" y="106"/>
                    <a:pt x="100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4" y="82"/>
                    <a:pt x="107" y="79"/>
                    <a:pt x="107" y="7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5"/>
                    <a:pt x="104" y="52"/>
                    <a:pt x="10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5" name="Freeform 99"/>
            <p:cNvSpPr/>
            <p:nvPr/>
          </p:nvSpPr>
          <p:spPr bwMode="auto">
            <a:xfrm>
              <a:off x="5346701" y="4851401"/>
              <a:ext cx="285750" cy="301625"/>
            </a:xfrm>
            <a:custGeom>
              <a:avLst/>
              <a:gdLst>
                <a:gd name="T0" fmla="*/ 51 w 98"/>
                <a:gd name="T1" fmla="*/ 0 h 103"/>
                <a:gd name="T2" fmla="*/ 0 w 98"/>
                <a:gd name="T3" fmla="*/ 51 h 103"/>
                <a:gd name="T4" fmla="*/ 0 w 98"/>
                <a:gd name="T5" fmla="*/ 103 h 103"/>
                <a:gd name="T6" fmla="*/ 98 w 98"/>
                <a:gd name="T7" fmla="*/ 103 h 103"/>
                <a:gd name="T8" fmla="*/ 53 w 98"/>
                <a:gd name="T9" fmla="*/ 0 h 103"/>
                <a:gd name="T10" fmla="*/ 51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6" name="Freeform 100"/>
            <p:cNvSpPr/>
            <p:nvPr/>
          </p:nvSpPr>
          <p:spPr bwMode="auto">
            <a:xfrm>
              <a:off x="5632451" y="4851401"/>
              <a:ext cx="287338" cy="301625"/>
            </a:xfrm>
            <a:custGeom>
              <a:avLst/>
              <a:gdLst>
                <a:gd name="T0" fmla="*/ 47 w 98"/>
                <a:gd name="T1" fmla="*/ 0 h 103"/>
                <a:gd name="T2" fmla="*/ 42 w 98"/>
                <a:gd name="T3" fmla="*/ 0 h 103"/>
                <a:gd name="T4" fmla="*/ 0 w 98"/>
                <a:gd name="T5" fmla="*/ 103 h 103"/>
                <a:gd name="T6" fmla="*/ 98 w 98"/>
                <a:gd name="T7" fmla="*/ 103 h 103"/>
                <a:gd name="T8" fmla="*/ 98 w 98"/>
                <a:gd name="T9" fmla="*/ 51 h 103"/>
                <a:gd name="T10" fmla="*/ 47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23"/>
                    <a:pt x="7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7" name="Freeform 101"/>
            <p:cNvSpPr/>
            <p:nvPr/>
          </p:nvSpPr>
          <p:spPr bwMode="auto">
            <a:xfrm>
              <a:off x="5554663" y="4822826"/>
              <a:ext cx="76200" cy="87313"/>
            </a:xfrm>
            <a:custGeom>
              <a:avLst/>
              <a:gdLst>
                <a:gd name="T0" fmla="*/ 48 w 48"/>
                <a:gd name="T1" fmla="*/ 28 h 55"/>
                <a:gd name="T2" fmla="*/ 0 w 48"/>
                <a:gd name="T3" fmla="*/ 0 h 55"/>
                <a:gd name="T4" fmla="*/ 0 w 48"/>
                <a:gd name="T5" fmla="*/ 55 h 55"/>
                <a:gd name="T6" fmla="*/ 48 w 48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5">
                  <a:moveTo>
                    <a:pt x="48" y="28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4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8" name="Freeform 102"/>
            <p:cNvSpPr/>
            <p:nvPr/>
          </p:nvSpPr>
          <p:spPr bwMode="auto">
            <a:xfrm>
              <a:off x="5630863" y="4822826"/>
              <a:ext cx="74613" cy="87313"/>
            </a:xfrm>
            <a:custGeom>
              <a:avLst/>
              <a:gdLst>
                <a:gd name="T0" fmla="*/ 0 w 47"/>
                <a:gd name="T1" fmla="*/ 28 h 55"/>
                <a:gd name="T2" fmla="*/ 47 w 47"/>
                <a:gd name="T3" fmla="*/ 0 h 55"/>
                <a:gd name="T4" fmla="*/ 47 w 47"/>
                <a:gd name="T5" fmla="*/ 55 h 55"/>
                <a:gd name="T6" fmla="*/ 0 w 47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5">
                  <a:moveTo>
                    <a:pt x="0" y="28"/>
                  </a:moveTo>
                  <a:lnTo>
                    <a:pt x="47" y="0"/>
                  </a:lnTo>
                  <a:lnTo>
                    <a:pt x="47" y="55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9" name="Oval 103"/>
            <p:cNvSpPr>
              <a:spLocks noChangeArrowheads="1"/>
            </p:cNvSpPr>
            <p:nvPr/>
          </p:nvSpPr>
          <p:spPr bwMode="auto">
            <a:xfrm>
              <a:off x="5603876" y="4843463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489721" y="3836147"/>
            <a:ext cx="271914" cy="345729"/>
            <a:chOff x="5346701" y="4424363"/>
            <a:chExt cx="573088" cy="728663"/>
          </a:xfrm>
          <a:solidFill>
            <a:schemeClr val="accent5">
              <a:lumMod val="50000"/>
            </a:schemeClr>
          </a:solidFill>
        </p:grpSpPr>
        <p:sp>
          <p:nvSpPr>
            <p:cNvPr id="71" name="Freeform 98"/>
            <p:cNvSpPr/>
            <p:nvPr/>
          </p:nvSpPr>
          <p:spPr bwMode="auto">
            <a:xfrm>
              <a:off x="5472113" y="4424363"/>
              <a:ext cx="312738" cy="388938"/>
            </a:xfrm>
            <a:custGeom>
              <a:avLst/>
              <a:gdLst>
                <a:gd name="T0" fmla="*/ 100 w 107"/>
                <a:gd name="T1" fmla="*/ 52 h 133"/>
                <a:gd name="T2" fmla="*/ 100 w 107"/>
                <a:gd name="T3" fmla="*/ 44 h 133"/>
                <a:gd name="T4" fmla="*/ 55 w 107"/>
                <a:gd name="T5" fmla="*/ 0 h 133"/>
                <a:gd name="T6" fmla="*/ 53 w 107"/>
                <a:gd name="T7" fmla="*/ 0 h 133"/>
                <a:gd name="T8" fmla="*/ 7 w 107"/>
                <a:gd name="T9" fmla="*/ 44 h 133"/>
                <a:gd name="T10" fmla="*/ 7 w 107"/>
                <a:gd name="T11" fmla="*/ 52 h 133"/>
                <a:gd name="T12" fmla="*/ 0 w 107"/>
                <a:gd name="T13" fmla="*/ 59 h 133"/>
                <a:gd name="T14" fmla="*/ 0 w 107"/>
                <a:gd name="T15" fmla="*/ 76 h 133"/>
                <a:gd name="T16" fmla="*/ 7 w 107"/>
                <a:gd name="T17" fmla="*/ 82 h 133"/>
                <a:gd name="T18" fmla="*/ 7 w 107"/>
                <a:gd name="T19" fmla="*/ 82 h 133"/>
                <a:gd name="T20" fmla="*/ 53 w 107"/>
                <a:gd name="T21" fmla="*/ 133 h 133"/>
                <a:gd name="T22" fmla="*/ 55 w 107"/>
                <a:gd name="T23" fmla="*/ 133 h 133"/>
                <a:gd name="T24" fmla="*/ 100 w 107"/>
                <a:gd name="T25" fmla="*/ 82 h 133"/>
                <a:gd name="T26" fmla="*/ 100 w 107"/>
                <a:gd name="T27" fmla="*/ 82 h 133"/>
                <a:gd name="T28" fmla="*/ 107 w 107"/>
                <a:gd name="T29" fmla="*/ 76 h 133"/>
                <a:gd name="T30" fmla="*/ 107 w 107"/>
                <a:gd name="T31" fmla="*/ 59 h 133"/>
                <a:gd name="T32" fmla="*/ 100 w 107"/>
                <a:gd name="T33" fmla="*/ 5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3">
                  <a:moveTo>
                    <a:pt x="100" y="52"/>
                  </a:moveTo>
                  <a:cubicBezTo>
                    <a:pt x="100" y="48"/>
                    <a:pt x="100" y="45"/>
                    <a:pt x="100" y="44"/>
                  </a:cubicBezTo>
                  <a:cubicBezTo>
                    <a:pt x="100" y="28"/>
                    <a:pt x="89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6" y="0"/>
                    <a:pt x="7" y="28"/>
                    <a:pt x="7" y="44"/>
                  </a:cubicBezTo>
                  <a:cubicBezTo>
                    <a:pt x="7" y="45"/>
                    <a:pt x="7" y="48"/>
                    <a:pt x="7" y="52"/>
                  </a:cubicBezTo>
                  <a:cubicBezTo>
                    <a:pt x="3" y="52"/>
                    <a:pt x="0" y="55"/>
                    <a:pt x="0" y="5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10" y="106"/>
                    <a:pt x="38" y="133"/>
                    <a:pt x="53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70" y="133"/>
                    <a:pt x="97" y="106"/>
                    <a:pt x="100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4" y="82"/>
                    <a:pt x="107" y="79"/>
                    <a:pt x="107" y="7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5"/>
                    <a:pt x="104" y="52"/>
                    <a:pt x="10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2" name="Freeform 99"/>
            <p:cNvSpPr/>
            <p:nvPr/>
          </p:nvSpPr>
          <p:spPr bwMode="auto">
            <a:xfrm>
              <a:off x="5346701" y="4851401"/>
              <a:ext cx="285750" cy="301625"/>
            </a:xfrm>
            <a:custGeom>
              <a:avLst/>
              <a:gdLst>
                <a:gd name="T0" fmla="*/ 51 w 98"/>
                <a:gd name="T1" fmla="*/ 0 h 103"/>
                <a:gd name="T2" fmla="*/ 0 w 98"/>
                <a:gd name="T3" fmla="*/ 51 h 103"/>
                <a:gd name="T4" fmla="*/ 0 w 98"/>
                <a:gd name="T5" fmla="*/ 103 h 103"/>
                <a:gd name="T6" fmla="*/ 98 w 98"/>
                <a:gd name="T7" fmla="*/ 103 h 103"/>
                <a:gd name="T8" fmla="*/ 53 w 98"/>
                <a:gd name="T9" fmla="*/ 0 h 103"/>
                <a:gd name="T10" fmla="*/ 51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3" name="Freeform 100"/>
            <p:cNvSpPr/>
            <p:nvPr/>
          </p:nvSpPr>
          <p:spPr bwMode="auto">
            <a:xfrm>
              <a:off x="5632451" y="4851401"/>
              <a:ext cx="287338" cy="301625"/>
            </a:xfrm>
            <a:custGeom>
              <a:avLst/>
              <a:gdLst>
                <a:gd name="T0" fmla="*/ 47 w 98"/>
                <a:gd name="T1" fmla="*/ 0 h 103"/>
                <a:gd name="T2" fmla="*/ 42 w 98"/>
                <a:gd name="T3" fmla="*/ 0 h 103"/>
                <a:gd name="T4" fmla="*/ 0 w 98"/>
                <a:gd name="T5" fmla="*/ 103 h 103"/>
                <a:gd name="T6" fmla="*/ 98 w 98"/>
                <a:gd name="T7" fmla="*/ 103 h 103"/>
                <a:gd name="T8" fmla="*/ 98 w 98"/>
                <a:gd name="T9" fmla="*/ 51 h 103"/>
                <a:gd name="T10" fmla="*/ 47 w 98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3"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23"/>
                    <a:pt x="7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4" name="Freeform 101"/>
            <p:cNvSpPr/>
            <p:nvPr/>
          </p:nvSpPr>
          <p:spPr bwMode="auto">
            <a:xfrm>
              <a:off x="5554663" y="4822826"/>
              <a:ext cx="76200" cy="87313"/>
            </a:xfrm>
            <a:custGeom>
              <a:avLst/>
              <a:gdLst>
                <a:gd name="T0" fmla="*/ 48 w 48"/>
                <a:gd name="T1" fmla="*/ 28 h 55"/>
                <a:gd name="T2" fmla="*/ 0 w 48"/>
                <a:gd name="T3" fmla="*/ 0 h 55"/>
                <a:gd name="T4" fmla="*/ 0 w 48"/>
                <a:gd name="T5" fmla="*/ 55 h 55"/>
                <a:gd name="T6" fmla="*/ 48 w 48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5">
                  <a:moveTo>
                    <a:pt x="48" y="28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4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630863" y="4822826"/>
              <a:ext cx="74613" cy="87313"/>
            </a:xfrm>
            <a:custGeom>
              <a:avLst/>
              <a:gdLst>
                <a:gd name="T0" fmla="*/ 0 w 47"/>
                <a:gd name="T1" fmla="*/ 28 h 55"/>
                <a:gd name="T2" fmla="*/ 47 w 47"/>
                <a:gd name="T3" fmla="*/ 0 h 55"/>
                <a:gd name="T4" fmla="*/ 47 w 47"/>
                <a:gd name="T5" fmla="*/ 55 h 55"/>
                <a:gd name="T6" fmla="*/ 0 w 47"/>
                <a:gd name="T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5">
                  <a:moveTo>
                    <a:pt x="0" y="28"/>
                  </a:moveTo>
                  <a:lnTo>
                    <a:pt x="47" y="0"/>
                  </a:lnTo>
                  <a:lnTo>
                    <a:pt x="47" y="55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6" name="Oval 103"/>
            <p:cNvSpPr>
              <a:spLocks noChangeArrowheads="1"/>
            </p:cNvSpPr>
            <p:nvPr/>
          </p:nvSpPr>
          <p:spPr bwMode="auto">
            <a:xfrm>
              <a:off x="5603876" y="4843463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77" name="TextBox 26"/>
          <p:cNvSpPr txBox="1">
            <a:spLocks noChangeArrowheads="1"/>
          </p:cNvSpPr>
          <p:nvPr/>
        </p:nvSpPr>
        <p:spPr bwMode="auto">
          <a:xfrm>
            <a:off x="5187148" y="6178292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修改个人资料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Box 26"/>
          <p:cNvSpPr txBox="1">
            <a:spLocks noChangeArrowheads="1"/>
          </p:cNvSpPr>
          <p:nvPr/>
        </p:nvSpPr>
        <p:spPr bwMode="auto">
          <a:xfrm>
            <a:off x="5196993" y="4699012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交易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Box 26"/>
          <p:cNvSpPr txBox="1">
            <a:spLocks noChangeArrowheads="1"/>
          </p:cNvSpPr>
          <p:nvPr/>
        </p:nvSpPr>
        <p:spPr bwMode="auto">
          <a:xfrm>
            <a:off x="5178161" y="5072558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注册顾客账号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26"/>
          <p:cNvSpPr txBox="1">
            <a:spLocks noChangeArrowheads="1"/>
          </p:cNvSpPr>
          <p:nvPr/>
        </p:nvSpPr>
        <p:spPr bwMode="auto">
          <a:xfrm>
            <a:off x="5196993" y="5418341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办理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VIP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Box 26"/>
          <p:cNvSpPr txBox="1">
            <a:spLocks noChangeArrowheads="1"/>
          </p:cNvSpPr>
          <p:nvPr/>
        </p:nvSpPr>
        <p:spPr bwMode="auto">
          <a:xfrm>
            <a:off x="8874556" y="5826502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修改个人资料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Box 26"/>
          <p:cNvSpPr txBox="1">
            <a:spLocks noChangeArrowheads="1"/>
          </p:cNvSpPr>
          <p:nvPr/>
        </p:nvSpPr>
        <p:spPr bwMode="auto">
          <a:xfrm>
            <a:off x="8862880" y="5090554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创建商品信息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TextBox 26"/>
          <p:cNvSpPr txBox="1">
            <a:spLocks noChangeArrowheads="1"/>
          </p:cNvSpPr>
          <p:nvPr/>
        </p:nvSpPr>
        <p:spPr bwMode="auto">
          <a:xfrm>
            <a:off x="8878384" y="4713733"/>
            <a:ext cx="176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进货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界面介绍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25371" y="4504221"/>
            <a:ext cx="1236663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4438084" y="4618521"/>
            <a:ext cx="1011237" cy="10112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490471" y="4750284"/>
            <a:ext cx="868363" cy="708025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40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253050" y="4938680"/>
            <a:ext cx="175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登陆界面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7997" y="1549988"/>
            <a:ext cx="3824947" cy="22209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946" t="1863" r="1321" b="3233"/>
          <a:stretch>
            <a:fillRect/>
          </a:stretch>
        </p:blipFill>
        <p:spPr>
          <a:xfrm>
            <a:off x="4818207" y="2056130"/>
            <a:ext cx="380428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界面介绍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118949" y="5324966"/>
            <a:ext cx="1236662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231661" y="5439266"/>
            <a:ext cx="1011238" cy="10112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284049" y="5571029"/>
            <a:ext cx="868362" cy="708025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40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025275" y="5592619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进货员界面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784" y="1603707"/>
            <a:ext cx="3803845" cy="291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45" y="1971600"/>
            <a:ext cx="3810196" cy="29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界面介绍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971924" y="5303170"/>
            <a:ext cx="1236663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084637" y="5417470"/>
            <a:ext cx="1011237" cy="10112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37024" y="5549233"/>
            <a:ext cx="868363" cy="708025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40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5878253" y="5713367"/>
            <a:ext cx="175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收银员界面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313" y="1296904"/>
            <a:ext cx="3854648" cy="31561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566989"/>
            <a:ext cx="3860998" cy="31561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8663" y="642539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80393" y="580366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界面介绍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4050452" y="5351362"/>
            <a:ext cx="1236662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4163164" y="5479632"/>
            <a:ext cx="1011238" cy="10112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15552" y="5611395"/>
            <a:ext cx="868362" cy="708025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40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5790527" y="5616951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管理员界面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858" y="1611486"/>
            <a:ext cx="4629388" cy="2622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2" y="2117657"/>
            <a:ext cx="4616687" cy="2622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91884" y="0"/>
            <a:ext cx="12121121" cy="6858000"/>
            <a:chOff x="-333828" y="0"/>
            <a:chExt cx="12121121" cy="6858000"/>
          </a:xfrm>
        </p:grpSpPr>
        <p:sp>
          <p:nvSpPr>
            <p:cNvPr id="4" name="矩形 3"/>
            <p:cNvSpPr/>
            <p:nvPr/>
          </p:nvSpPr>
          <p:spPr>
            <a:xfrm>
              <a:off x="588940" y="503735"/>
              <a:ext cx="11198353" cy="6062165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3173" y="649028"/>
              <a:ext cx="10829887" cy="5771578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Picture 2"/>
            <p:cNvPicPr>
              <a:picLocks noChangeAspect="1"/>
            </p:cNvPicPr>
            <p:nvPr/>
          </p:nvPicPr>
          <p:blipFill rotWithShape="1">
            <a:blip r:embed="rId1">
              <a:duotone>
                <a:prstClr val="black"/>
                <a:schemeClr val="accent5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7" r="41786"/>
            <a:stretch>
              <a:fillRect/>
            </a:stretch>
          </p:blipFill>
          <p:spPr>
            <a:xfrm>
              <a:off x="-333828" y="0"/>
              <a:ext cx="5692562" cy="6858000"/>
            </a:xfrm>
            <a:prstGeom prst="rect">
              <a:avLst/>
            </a:prstGeom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直接连接符 17"/>
            <p:cNvCxnSpPr/>
            <p:nvPr/>
          </p:nvCxnSpPr>
          <p:spPr>
            <a:xfrm>
              <a:off x="588940" y="503735"/>
              <a:ext cx="0" cy="6062165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88941" y="6565900"/>
              <a:ext cx="11014119" cy="0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73173" y="962025"/>
              <a:ext cx="0" cy="5458581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773173" y="6420605"/>
              <a:ext cx="10534907" cy="1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684578" y="2398313"/>
            <a:ext cx="5001512" cy="1947355"/>
            <a:chOff x="4911745" y="2408410"/>
            <a:chExt cx="3781036" cy="1719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文本框 16"/>
            <p:cNvSpPr txBox="1"/>
            <p:nvPr/>
          </p:nvSpPr>
          <p:spPr>
            <a:xfrm>
              <a:off x="4911745" y="2408410"/>
              <a:ext cx="3781036" cy="1643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6600" b="1" spc="5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感谢聆听</a:t>
              </a:r>
              <a:endParaRPr lang="en-US" altLang="zh-CN" sz="6600" b="1" spc="5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4400" b="1" spc="5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THANK YOU</a:t>
              </a:r>
              <a:endParaRPr lang="zh-CN" altLang="en-US" sz="4400" b="1" spc="5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911745" y="4081974"/>
              <a:ext cx="3781036" cy="45719"/>
              <a:chOff x="3447077" y="4258150"/>
              <a:chExt cx="7639287" cy="36286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3447077" y="4258150"/>
                <a:ext cx="7639287" cy="0"/>
              </a:xfrm>
              <a:prstGeom prst="line">
                <a:avLst/>
              </a:prstGeom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447077" y="4294436"/>
                <a:ext cx="7639287" cy="0"/>
              </a:xfrm>
              <a:prstGeom prst="line">
                <a:avLst/>
              </a:prstGeom>
              <a:ln w="63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22000" y="2279909"/>
            <a:ext cx="1548000" cy="154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cs typeface="+mn-ea"/>
                <a:sym typeface="+mn-lt"/>
              </a:rPr>
              <a:t>01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1907" y="4217349"/>
            <a:ext cx="4468184" cy="769441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数据库逻辑设计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6823" y="397917"/>
            <a:ext cx="11198353" cy="6062165"/>
            <a:chOff x="588940" y="503735"/>
            <a:chExt cx="11198353" cy="6062165"/>
          </a:xfrm>
        </p:grpSpPr>
        <p:sp>
          <p:nvSpPr>
            <p:cNvPr id="13" name="矩形 12"/>
            <p:cNvSpPr/>
            <p:nvPr/>
          </p:nvSpPr>
          <p:spPr>
            <a:xfrm>
              <a:off x="588940" y="503735"/>
              <a:ext cx="11198353" cy="6062165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3173" y="649028"/>
              <a:ext cx="10829887" cy="5771578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9501810" y="1138511"/>
            <a:ext cx="2484782" cy="50822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663" y="394051"/>
            <a:ext cx="505912" cy="505912"/>
            <a:chOff x="1056046" y="825286"/>
            <a:chExt cx="798940" cy="798940"/>
          </a:xfrm>
        </p:grpSpPr>
        <p:sp>
          <p:nvSpPr>
            <p:cNvPr id="3" name="椭圆 2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180393" y="331878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——E-R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图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593208" y="1227434"/>
            <a:ext cx="2310849" cy="4909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75687" y="1215830"/>
            <a:ext cx="1937027" cy="50049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实体集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user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收银员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cashier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进货员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buyer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顾客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customer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goods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联系集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交易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purchase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进货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stock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获得积分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customer_point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弱实体集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用户类型名称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商品类型名称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等级折扣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积分获取方式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4" y="1161160"/>
            <a:ext cx="9326160" cy="4827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8663" y="364243"/>
            <a:ext cx="505912" cy="505912"/>
            <a:chOff x="1056046" y="825286"/>
            <a:chExt cx="798940" cy="798940"/>
          </a:xfrm>
        </p:grpSpPr>
        <p:sp>
          <p:nvSpPr>
            <p:cNvPr id="32" name="椭圆 31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80393" y="30207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401" y="1081667"/>
            <a:ext cx="8339198" cy="56769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8663" y="364243"/>
            <a:ext cx="505912" cy="505912"/>
            <a:chOff x="1056046" y="825286"/>
            <a:chExt cx="798940" cy="798940"/>
          </a:xfrm>
        </p:grpSpPr>
        <p:sp>
          <p:nvSpPr>
            <p:cNvPr id="32" name="椭圆 31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80393" y="30207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170" y="1181082"/>
            <a:ext cx="8229660" cy="4953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8663" y="364243"/>
            <a:ext cx="505912" cy="505912"/>
            <a:chOff x="1056046" y="825286"/>
            <a:chExt cx="798940" cy="798940"/>
          </a:xfrm>
        </p:grpSpPr>
        <p:sp>
          <p:nvSpPr>
            <p:cNvPr id="32" name="椭圆 31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80393" y="30207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407" y="2000239"/>
            <a:ext cx="8239185" cy="2857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8663" y="364243"/>
            <a:ext cx="505912" cy="505912"/>
            <a:chOff x="1056046" y="825286"/>
            <a:chExt cx="798940" cy="798940"/>
          </a:xfrm>
        </p:grpSpPr>
        <p:sp>
          <p:nvSpPr>
            <p:cNvPr id="32" name="椭圆 31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80393" y="30207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695" y="1090595"/>
            <a:ext cx="8210610" cy="4676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38663" y="364243"/>
            <a:ext cx="505912" cy="505912"/>
            <a:chOff x="1056046" y="825286"/>
            <a:chExt cx="798940" cy="798940"/>
          </a:xfrm>
        </p:grpSpPr>
        <p:sp>
          <p:nvSpPr>
            <p:cNvPr id="32" name="椭圆 31"/>
            <p:cNvSpPr/>
            <p:nvPr/>
          </p:nvSpPr>
          <p:spPr>
            <a:xfrm>
              <a:off x="1056046" y="825286"/>
              <a:ext cx="798940" cy="7989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778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b="1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200000" flipV="1">
              <a:off x="1143486" y="912726"/>
              <a:ext cx="624059" cy="6240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4F5F7"/>
                </a:gs>
              </a:gsLst>
              <a:lin ang="5400000" scaled="1"/>
            </a:gradFill>
            <a:ln>
              <a:noFill/>
            </a:ln>
            <a:effectLst>
              <a:innerShdw blurRad="317500" dist="177800" dir="18360000">
                <a:schemeClr val="tx1">
                  <a:lumMod val="65000"/>
                  <a:lumOff val="35000"/>
                  <a:alpha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80393" y="302070"/>
            <a:ext cx="4140907" cy="584775"/>
          </a:xfrm>
          <a:prstGeom prst="rect">
            <a:avLst/>
          </a:prstGeom>
          <a:noFill/>
          <a:effectLst>
            <a:outerShdw blurRad="177800" dist="1016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逻辑设计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170" y="990557"/>
            <a:ext cx="8229660" cy="58674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ck0czov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宽屏</PresentationFormat>
  <Paragraphs>241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Times New Roman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Drop</cp:lastModifiedBy>
  <cp:revision>41</cp:revision>
  <dcterms:created xsi:type="dcterms:W3CDTF">2018-04-08T08:06:00Z</dcterms:created>
  <dcterms:modified xsi:type="dcterms:W3CDTF">2020-11-22T13:25:54Z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