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70" r:id="rId7"/>
    <p:sldId id="280" r:id="rId8"/>
    <p:sldId id="273" r:id="rId9"/>
    <p:sldId id="274" r:id="rId10"/>
    <p:sldId id="275" r:id="rId11"/>
    <p:sldId id="278" r:id="rId12"/>
    <p:sldId id="279" r:id="rId13"/>
    <p:sldId id="281" r:id="rId14"/>
    <p:sldId id="282" r:id="rId15"/>
    <p:sldId id="284" r:id="rId16"/>
    <p:sldId id="293" r:id="rId17"/>
    <p:sldId id="285" r:id="rId18"/>
    <p:sldId id="286" r:id="rId19"/>
    <p:sldId id="287" r:id="rId20"/>
    <p:sldId id="292" r:id="rId21"/>
    <p:sldId id="296" r:id="rId22"/>
    <p:sldId id="294" r:id="rId23"/>
    <p:sldId id="295" r:id="rId24"/>
    <p:sldId id="268" r:id="rId25"/>
  </p:sldIdLst>
  <p:sldSz cx="18288000" cy="10287000"/>
  <p:notesSz cx="6858000" cy="9144000"/>
  <p:embeddedFontLst>
    <p:embeddedFont>
      <p:font typeface="Abadi" panose="020B0604020104020204" pitchFamily="34" charset="0"/>
      <p:regular r:id="rId27"/>
    </p:embeddedFont>
    <p:embeddedFont>
      <p:font typeface="Aldhabi" panose="01000000000000000000" pitchFamily="2" charset="-78"/>
      <p:regular r:id="rId28"/>
    </p:embeddedFont>
    <p:embeddedFont>
      <p:font typeface="Archivo Black" panose="02010600030101010101" charset="0"/>
      <p:regular r:id="rId29"/>
    </p:embeddedFon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方正姚体" panose="02010601030101010101" pitchFamily="2" charset="-12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FFA0A0-A8BB-4516-9503-4751A9562651}">
          <p14:sldIdLst>
            <p14:sldId id="256"/>
            <p14:sldId id="257"/>
            <p14:sldId id="258"/>
            <p14:sldId id="259"/>
            <p14:sldId id="269"/>
            <p14:sldId id="270"/>
          </p14:sldIdLst>
        </p14:section>
        <p14:section name="摘要部分" id="{1CF5FF9B-422E-443A-A6F8-AD13EC3B3848}">
          <p14:sldIdLst>
            <p14:sldId id="280"/>
          </p14:sldIdLst>
        </p14:section>
        <p14:section name="第 1 节" id="{FB52ADEC-2FC5-4656-95B2-08475CA07F47}">
          <p14:sldIdLst>
            <p14:sldId id="273"/>
          </p14:sldIdLst>
        </p14:section>
        <p14:section name="第 2 节" id="{F3229516-C932-4F37-A69C-55F0F9B3C9F6}">
          <p14:sldIdLst>
            <p14:sldId id="274"/>
          </p14:sldIdLst>
        </p14:section>
        <p14:section name="第 3 节" id="{9980AB83-F15C-4CB9-A314-2E57132E637B}">
          <p14:sldIdLst>
            <p14:sldId id="275"/>
            <p14:sldId id="278"/>
            <p14:sldId id="279"/>
          </p14:sldIdLst>
        </p14:section>
        <p14:section name="keep" id="{29168D2B-DEF6-4783-90FC-519EC4F56FF8}">
          <p14:sldIdLst>
            <p14:sldId id="281"/>
            <p14:sldId id="282"/>
            <p14:sldId id="284"/>
          </p14:sldIdLst>
        </p14:section>
        <p14:section name="摘要部分" id="{B4D0FB40-A09D-4C59-B440-64E7D721C11C}">
          <p14:sldIdLst>
            <p14:sldId id="293"/>
          </p14:sldIdLst>
        </p14:section>
        <p14:section name="第 1 节" id="{7DF13E2B-E39F-49BA-AEF1-706ABF3BBDB0}">
          <p14:sldIdLst>
            <p14:sldId id="285"/>
          </p14:sldIdLst>
        </p14:section>
        <p14:section name="第 2 节" id="{71ED19D7-D3DE-45B9-9C7D-DE22F5086674}">
          <p14:sldIdLst>
            <p14:sldId id="286"/>
          </p14:sldIdLst>
        </p14:section>
        <p14:section name="第 3 节" id="{21FB9FC0-D0BF-45DE-8BEE-D8BB3F205E46}">
          <p14:sldIdLst>
            <p14:sldId id="287"/>
          </p14:sldIdLst>
        </p14:section>
        <p14:section name="第 4 节" id="{9FC9AA95-6E7A-478D-B674-3376E4A13045}">
          <p14:sldIdLst>
            <p14:sldId id="292"/>
          </p14:sldIdLst>
        </p14:section>
        <p14:section name="l" id="{85406FBA-DCDC-401D-80E8-66F78C9EBCAD}">
          <p14:sldIdLst>
            <p14:sldId id="296"/>
            <p14:sldId id="294"/>
            <p14:sldId id="29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41"/>
    <a:srgbClr val="CBD773"/>
    <a:srgbClr val="B28ABB"/>
    <a:srgbClr val="7486BC"/>
    <a:srgbClr val="03A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D7E19-C9FD-1345-A830-3D4B117B9011}" v="4" dt="2024-08-28T17:06:3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3" autoAdjust="0"/>
    <p:restoredTop sz="94650" autoAdjust="0"/>
  </p:normalViewPr>
  <p:slideViewPr>
    <p:cSldViewPr>
      <p:cViewPr varScale="1">
        <p:scale>
          <a:sx n="62" d="100"/>
          <a:sy n="62" d="100"/>
        </p:scale>
        <p:origin x="126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D9A93-5836-7746-AEF1-3B05DDBE5B6D}" type="datetimeFigureOut">
              <a:rPr kumimoji="1" lang="zh-CN" altLang="en-US" smtClean="0"/>
              <a:t>2024/8/30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57A3D-6BA2-744F-8A75-C9C046660A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4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61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47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95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12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88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63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4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15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57A3D-6BA2-744F-8A75-C9C046660A8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3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1.png"/><Relationship Id="rId5" Type="http://schemas.openxmlformats.org/officeDocument/2006/relationships/image" Target="../media/image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slide" Target="slide19.xml"/><Relationship Id="rId3" Type="http://schemas.openxmlformats.org/officeDocument/2006/relationships/image" Target="../media/image4.svg"/><Relationship Id="rId7" Type="http://schemas.openxmlformats.org/officeDocument/2006/relationships/image" Target="../media/image46.png"/><Relationship Id="rId12" Type="http://schemas.openxmlformats.org/officeDocument/2006/relationships/slide" Target="slide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slide" Target="slide17.xml"/><Relationship Id="rId5" Type="http://schemas.openxmlformats.org/officeDocument/2006/relationships/image" Target="../media/image2.svg"/><Relationship Id="rId10" Type="http://schemas.openxmlformats.org/officeDocument/2006/relationships/image" Target="../media/image49.png"/><Relationship Id="rId4" Type="http://schemas.openxmlformats.org/officeDocument/2006/relationships/image" Target="../media/image1.png"/><Relationship Id="rId9" Type="http://schemas.openxmlformats.org/officeDocument/2006/relationships/image" Target="../media/image48.png"/><Relationship Id="rId1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5.svg"/><Relationship Id="rId10" Type="http://schemas.microsoft.com/office/2007/relationships/hdphoto" Target="../media/hdphoto1.wdp"/><Relationship Id="rId4" Type="http://schemas.openxmlformats.org/officeDocument/2006/relationships/image" Target="../media/image4.svg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slide" Target="slide10.xml"/><Relationship Id="rId4" Type="http://schemas.openxmlformats.org/officeDocument/2006/relationships/image" Target="../media/image4.svg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7.png"/><Relationship Id="rId5" Type="http://schemas.openxmlformats.org/officeDocument/2006/relationships/image" Target="../media/image4.sv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0026" y="688730"/>
            <a:ext cx="13420788" cy="3542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31"/>
              </a:lnSpc>
            </a:pPr>
            <a:r>
              <a:rPr lang="en-US" sz="10165" dirty="0">
                <a:solidFill>
                  <a:srgbClr val="434B57">
                    <a:alpha val="10980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PULSE-LEAD PEAK DETECTION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78222" y="1438255"/>
            <a:ext cx="15619610" cy="318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8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PULSE-LEAD PEAK DETECTION </a:t>
            </a:r>
          </a:p>
        </p:txBody>
      </p:sp>
      <p:sp>
        <p:nvSpPr>
          <p:cNvPr id="6" name="Freeform 6"/>
          <p:cNvSpPr/>
          <p:nvPr/>
        </p:nvSpPr>
        <p:spPr>
          <a:xfrm>
            <a:off x="17197833" y="9211851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50"/>
                </a:lnTo>
                <a:lnTo>
                  <a:pt x="0" y="57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925402" y="6294094"/>
            <a:ext cx="6561704" cy="819313"/>
            <a:chOff x="0" y="0"/>
            <a:chExt cx="4719211" cy="5892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719212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389330" y="6422763"/>
            <a:ext cx="5633849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32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74537" y="-1147323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038DB-166C-A207-F611-660271C571F9}"/>
              </a:ext>
            </a:extLst>
          </p:cNvPr>
          <p:cNvSpPr/>
          <p:nvPr/>
        </p:nvSpPr>
        <p:spPr>
          <a:xfrm>
            <a:off x="5486399" y="1420078"/>
            <a:ext cx="12052640" cy="904787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A.</a:t>
            </a:r>
            <a:r>
              <a:rPr lang="zh-CN" alt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altLang="zh-CN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Naïve Method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BEDBA6-C877-95FB-BA13-FF0A3C77DECB}"/>
              </a:ext>
            </a:extLst>
          </p:cNvPr>
          <p:cNvSpPr/>
          <p:nvPr/>
        </p:nvSpPr>
        <p:spPr>
          <a:xfrm>
            <a:off x="404122" y="1406984"/>
            <a:ext cx="5082277" cy="904787"/>
          </a:xfrm>
          <a:prstGeom prst="rect">
            <a:avLst/>
          </a:prstGeom>
          <a:solidFill>
            <a:schemeClr val="accent1">
              <a:alpha val="40765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2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A4EB1-992A-1608-F2D2-DB067EE77F5F}"/>
              </a:ext>
            </a:extLst>
          </p:cNvPr>
          <p:cNvSpPr>
            <a:spLocks/>
          </p:cNvSpPr>
          <p:nvPr/>
        </p:nvSpPr>
        <p:spPr>
          <a:xfrm>
            <a:off x="396499" y="2282155"/>
            <a:ext cx="17142540" cy="725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498F0E-3300-00F4-C819-B20AE640CBEF}"/>
              </a:ext>
            </a:extLst>
          </p:cNvPr>
          <p:cNvSpPr txBox="1"/>
          <p:nvPr/>
        </p:nvSpPr>
        <p:spPr>
          <a:xfrm>
            <a:off x="9067800" y="3672613"/>
            <a:ext cx="554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Step 1: record precise peak position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Peak Truth is a binary array in the form of [0,0,0,1,0,0,0,0,1,0,…] (lack of information)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4C031F-2F78-76B2-05A7-B6EE9BE43256}"/>
              </a:ext>
            </a:extLst>
          </p:cNvPr>
          <p:cNvGrpSpPr/>
          <p:nvPr/>
        </p:nvGrpSpPr>
        <p:grpSpPr>
          <a:xfrm>
            <a:off x="1174202" y="7470042"/>
            <a:ext cx="3487056" cy="2067363"/>
            <a:chOff x="384041" y="5113566"/>
            <a:chExt cx="2765277" cy="16591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5BB1F10-D3B4-82DF-FB06-C9BA2BD00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1" y="5113566"/>
              <a:ext cx="2765277" cy="1659166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75A338-902A-6DF9-34E1-4DFE2E31184A}"/>
                </a:ext>
              </a:extLst>
            </p:cNvPr>
            <p:cNvSpPr/>
            <p:nvPr/>
          </p:nvSpPr>
          <p:spPr>
            <a:xfrm>
              <a:off x="919156" y="5195584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B94C5F-E7EE-4242-89A2-A8DC6A84FC7C}"/>
                </a:ext>
              </a:extLst>
            </p:cNvPr>
            <p:cNvSpPr/>
            <p:nvPr/>
          </p:nvSpPr>
          <p:spPr>
            <a:xfrm>
              <a:off x="1329999" y="5195584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FE2F9F-0772-E47A-FAD1-8822E084797D}"/>
                </a:ext>
              </a:extLst>
            </p:cNvPr>
            <p:cNvSpPr/>
            <p:nvPr/>
          </p:nvSpPr>
          <p:spPr>
            <a:xfrm>
              <a:off x="1607970" y="5195583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4DC221-8117-50A5-46E2-4D6CCE792B89}"/>
                </a:ext>
              </a:extLst>
            </p:cNvPr>
            <p:cNvSpPr/>
            <p:nvPr/>
          </p:nvSpPr>
          <p:spPr>
            <a:xfrm>
              <a:off x="1931662" y="5195582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DDF5D9F-B153-C703-B863-FE8A5E2EFE7C}"/>
                </a:ext>
              </a:extLst>
            </p:cNvPr>
            <p:cNvSpPr/>
            <p:nvPr/>
          </p:nvSpPr>
          <p:spPr>
            <a:xfrm>
              <a:off x="2291484" y="5195582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E79C166-4749-51D0-C34E-D87B7E337E79}"/>
                </a:ext>
              </a:extLst>
            </p:cNvPr>
            <p:cNvSpPr/>
            <p:nvPr/>
          </p:nvSpPr>
          <p:spPr>
            <a:xfrm>
              <a:off x="2668356" y="5195581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1E4875-C20B-F8F2-CCB7-33BFF7E87DC0}"/>
              </a:ext>
            </a:extLst>
          </p:cNvPr>
          <p:cNvGrpSpPr/>
          <p:nvPr/>
        </p:nvGrpSpPr>
        <p:grpSpPr>
          <a:xfrm>
            <a:off x="1174204" y="4950231"/>
            <a:ext cx="3487054" cy="2067362"/>
            <a:chOff x="384043" y="3091287"/>
            <a:chExt cx="2765275" cy="165916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5BBA3D0-B980-5ABB-3D31-59EB01D6A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43" y="3091287"/>
              <a:ext cx="2765275" cy="1659165"/>
            </a:xfrm>
            <a:prstGeom prst="rect">
              <a:avLst/>
            </a:prstGeom>
          </p:spPr>
        </p:pic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9DDA191-0855-BDE1-0E3C-D29811349D59}"/>
                </a:ext>
              </a:extLst>
            </p:cNvPr>
            <p:cNvSpPr/>
            <p:nvPr/>
          </p:nvSpPr>
          <p:spPr>
            <a:xfrm>
              <a:off x="925293" y="3156816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F2C8AEA-5203-720C-473D-1E0ADFC08E1B}"/>
                </a:ext>
              </a:extLst>
            </p:cNvPr>
            <p:cNvSpPr/>
            <p:nvPr/>
          </p:nvSpPr>
          <p:spPr>
            <a:xfrm>
              <a:off x="1336136" y="3156816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F1CEEE6-2ACE-58F4-40F6-E2C30311D6E7}"/>
                </a:ext>
              </a:extLst>
            </p:cNvPr>
            <p:cNvSpPr/>
            <p:nvPr/>
          </p:nvSpPr>
          <p:spPr>
            <a:xfrm>
              <a:off x="1614107" y="3156815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A3CEBB8-94F2-66B1-7012-B2AB9B120FEB}"/>
                </a:ext>
              </a:extLst>
            </p:cNvPr>
            <p:cNvSpPr/>
            <p:nvPr/>
          </p:nvSpPr>
          <p:spPr>
            <a:xfrm>
              <a:off x="1937799" y="3156814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B9F1E84-E4CF-AA96-FF7B-83B96820906B}"/>
                </a:ext>
              </a:extLst>
            </p:cNvPr>
            <p:cNvSpPr/>
            <p:nvPr/>
          </p:nvSpPr>
          <p:spPr>
            <a:xfrm>
              <a:off x="2297621" y="3156814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D40BB00-661C-4421-0AB0-2F44705A805E}"/>
                </a:ext>
              </a:extLst>
            </p:cNvPr>
            <p:cNvSpPr/>
            <p:nvPr/>
          </p:nvSpPr>
          <p:spPr>
            <a:xfrm>
              <a:off x="2674493" y="3156813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0BE3B4-ACD4-89C2-0947-1AAFEA673F9A}"/>
              </a:ext>
            </a:extLst>
          </p:cNvPr>
          <p:cNvGrpSpPr/>
          <p:nvPr/>
        </p:nvGrpSpPr>
        <p:grpSpPr>
          <a:xfrm>
            <a:off x="1174205" y="2430420"/>
            <a:ext cx="3487054" cy="2067362"/>
            <a:chOff x="384044" y="1069008"/>
            <a:chExt cx="2765275" cy="165916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96F8319-2E9E-C930-B033-F2DC3EDD2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8"/>
            <a:stretch/>
          </p:blipFill>
          <p:spPr>
            <a:xfrm>
              <a:off x="384044" y="1069008"/>
              <a:ext cx="2765275" cy="1659165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DD70C8A-14CF-0539-9006-3B3C40E55377}"/>
                </a:ext>
              </a:extLst>
            </p:cNvPr>
            <p:cNvSpPr/>
            <p:nvPr/>
          </p:nvSpPr>
          <p:spPr>
            <a:xfrm>
              <a:off x="926879" y="1543370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01DF5D0-2944-FACD-5686-3532D0D508AA}"/>
                </a:ext>
              </a:extLst>
            </p:cNvPr>
            <p:cNvSpPr/>
            <p:nvPr/>
          </p:nvSpPr>
          <p:spPr>
            <a:xfrm>
              <a:off x="1337722" y="1575424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C16429-72E3-438F-97EF-F186F4496E73}"/>
                </a:ext>
              </a:extLst>
            </p:cNvPr>
            <p:cNvSpPr/>
            <p:nvPr/>
          </p:nvSpPr>
          <p:spPr>
            <a:xfrm>
              <a:off x="1606812" y="1569259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BCEA08E-A5DC-F28C-44C1-FFA7EDDBD113}"/>
                </a:ext>
              </a:extLst>
            </p:cNvPr>
            <p:cNvSpPr/>
            <p:nvPr/>
          </p:nvSpPr>
          <p:spPr>
            <a:xfrm>
              <a:off x="1929545" y="1351905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68D88F0-D147-427A-34BE-879F372EF3FC}"/>
                </a:ext>
              </a:extLst>
            </p:cNvPr>
            <p:cNvSpPr/>
            <p:nvPr/>
          </p:nvSpPr>
          <p:spPr>
            <a:xfrm>
              <a:off x="2295304" y="1134986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552A8FF-FE1C-9E8A-A358-C848519FC68B}"/>
                </a:ext>
              </a:extLst>
            </p:cNvPr>
            <p:cNvSpPr/>
            <p:nvPr/>
          </p:nvSpPr>
          <p:spPr>
            <a:xfrm>
              <a:off x="2673129" y="1215783"/>
              <a:ext cx="45719" cy="45719"/>
            </a:xfrm>
            <a:prstGeom prst="ellipse">
              <a:avLst/>
            </a:prstGeom>
            <a:solidFill>
              <a:srgbClr val="C000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F554BB7-9F07-1FAE-94F5-77EEDE5D134C}"/>
              </a:ext>
            </a:extLst>
          </p:cNvPr>
          <p:cNvSpPr txBox="1"/>
          <p:nvPr/>
        </p:nvSpPr>
        <p:spPr>
          <a:xfrm>
            <a:off x="4792520" y="3061427"/>
            <a:ext cx="2891036" cy="80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Data</a:t>
            </a: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signal value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60125C-CF7E-BA5F-D695-67D71809B31F}"/>
              </a:ext>
            </a:extLst>
          </p:cNvPr>
          <p:cNvSpPr txBox="1"/>
          <p:nvPr/>
        </p:nvSpPr>
        <p:spPr>
          <a:xfrm>
            <a:off x="4792519" y="5581238"/>
            <a:ext cx="3253113" cy="80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Peak Truth</a:t>
            </a: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is peak or not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172D810-B959-464A-D6AE-5290EF12A3BA}"/>
              </a:ext>
            </a:extLst>
          </p:cNvPr>
          <p:cNvSpPr txBox="1"/>
          <p:nvPr/>
        </p:nvSpPr>
        <p:spPr>
          <a:xfrm>
            <a:off x="4792519" y="8101050"/>
            <a:ext cx="4275281" cy="80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Narrow" panose="020B0606020202030204" pitchFamily="34" charset="0"/>
                <a:ea typeface="方正姚体" panose="02010601030101010101" pitchFamily="2" charset="-122"/>
              </a:rPr>
              <a:t>Label</a:t>
            </a:r>
            <a:endParaRPr lang="en-US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probability of being a peak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93DE7E8-F0B9-DBA3-5F5C-C3EF2B974EE0}"/>
              </a:ext>
            </a:extLst>
          </p:cNvPr>
          <p:cNvCxnSpPr/>
          <p:nvPr/>
        </p:nvCxnSpPr>
        <p:spPr>
          <a:xfrm>
            <a:off x="1887556" y="3061427"/>
            <a:ext cx="0" cy="6320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0FC24FB-10DA-02F2-F0BA-C611BDB7B25E}"/>
              </a:ext>
            </a:extLst>
          </p:cNvPr>
          <p:cNvCxnSpPr>
            <a:cxnSpLocks/>
          </p:cNvCxnSpPr>
          <p:nvPr/>
        </p:nvCxnSpPr>
        <p:spPr>
          <a:xfrm>
            <a:off x="2394026" y="3112857"/>
            <a:ext cx="0" cy="626934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291D30B-818B-C2D3-4137-B644F1020003}"/>
              </a:ext>
            </a:extLst>
          </p:cNvPr>
          <p:cNvCxnSpPr>
            <a:cxnSpLocks/>
          </p:cNvCxnSpPr>
          <p:nvPr/>
        </p:nvCxnSpPr>
        <p:spPr>
          <a:xfrm>
            <a:off x="2748356" y="3112857"/>
            <a:ext cx="0" cy="626934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7BB5C77-CEA1-E0F7-C35C-A599C2C2C04B}"/>
              </a:ext>
            </a:extLst>
          </p:cNvPr>
          <p:cNvCxnSpPr>
            <a:cxnSpLocks/>
          </p:cNvCxnSpPr>
          <p:nvPr/>
        </p:nvCxnSpPr>
        <p:spPr>
          <a:xfrm>
            <a:off x="3152732" y="2839884"/>
            <a:ext cx="0" cy="6542319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6214F69-1CF2-D296-0E0D-A58CE4374CAF}"/>
              </a:ext>
            </a:extLst>
          </p:cNvPr>
          <p:cNvCxnSpPr>
            <a:cxnSpLocks/>
          </p:cNvCxnSpPr>
          <p:nvPr/>
        </p:nvCxnSpPr>
        <p:spPr>
          <a:xfrm>
            <a:off x="3613161" y="2585620"/>
            <a:ext cx="0" cy="68147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A1861A2-F678-55E8-4843-41CBA5A5D923}"/>
              </a:ext>
            </a:extLst>
          </p:cNvPr>
          <p:cNvCxnSpPr>
            <a:cxnSpLocks/>
          </p:cNvCxnSpPr>
          <p:nvPr/>
        </p:nvCxnSpPr>
        <p:spPr>
          <a:xfrm>
            <a:off x="4089604" y="2670273"/>
            <a:ext cx="0" cy="673007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743B4-D943-A259-63B9-D90D57D2DA85}"/>
              </a:ext>
            </a:extLst>
          </p:cNvPr>
          <p:cNvSpPr txBox="1"/>
          <p:nvPr/>
        </p:nvSpPr>
        <p:spPr>
          <a:xfrm>
            <a:off x="9144000" y="5849386"/>
            <a:ext cx="5284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Step 2: assign weights to points near the peak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Label provides information on the region where the peak is located.</a:t>
            </a:r>
          </a:p>
        </p:txBody>
      </p:sp>
    </p:spTree>
    <p:extLst>
      <p:ext uri="{BB962C8B-B14F-4D97-AF65-F5344CB8AC3E}">
        <p14:creationId xmlns:p14="http://schemas.microsoft.com/office/powerpoint/2010/main" val="32198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47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74537" y="-1147323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038DB-166C-A207-F611-660271C571F9}"/>
              </a:ext>
            </a:extLst>
          </p:cNvPr>
          <p:cNvSpPr/>
          <p:nvPr/>
        </p:nvSpPr>
        <p:spPr>
          <a:xfrm>
            <a:off x="5486399" y="1420078"/>
            <a:ext cx="12052640" cy="90478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B.</a:t>
            </a:r>
            <a:r>
              <a:rPr lang="zh-CN" alt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altLang="zh-CN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Statistical Method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BEDBA6-C877-95FB-BA13-FF0A3C77DECB}"/>
              </a:ext>
            </a:extLst>
          </p:cNvPr>
          <p:cNvSpPr/>
          <p:nvPr/>
        </p:nvSpPr>
        <p:spPr>
          <a:xfrm>
            <a:off x="404122" y="1406984"/>
            <a:ext cx="5082277" cy="904787"/>
          </a:xfrm>
          <a:prstGeom prst="rect">
            <a:avLst/>
          </a:prstGeom>
          <a:solidFill>
            <a:schemeClr val="accent1">
              <a:alpha val="40765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2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A4EB1-992A-1608-F2D2-DB067EE77F5F}"/>
              </a:ext>
            </a:extLst>
          </p:cNvPr>
          <p:cNvSpPr>
            <a:spLocks/>
          </p:cNvSpPr>
          <p:nvPr/>
        </p:nvSpPr>
        <p:spPr>
          <a:xfrm>
            <a:off x="396499" y="2282155"/>
            <a:ext cx="17142540" cy="725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3C559D-3641-14DD-4981-23C369887D87}"/>
              </a:ext>
            </a:extLst>
          </p:cNvPr>
          <p:cNvSpPr/>
          <p:nvPr/>
        </p:nvSpPr>
        <p:spPr>
          <a:xfrm>
            <a:off x="396499" y="2984206"/>
            <a:ext cx="1714254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4903158-F9EA-7169-44F7-3B0B3E515506}"/>
              </a:ext>
            </a:extLst>
          </p:cNvPr>
          <p:cNvSpPr txBox="1"/>
          <p:nvPr/>
        </p:nvSpPr>
        <p:spPr>
          <a:xfrm>
            <a:off x="9244405" y="3101556"/>
            <a:ext cx="652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Step 1: Use a sliding window to calculate a dynamic threshold 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77B373C-74BE-C833-9AB5-87FCD23292AF}"/>
              </a:ext>
            </a:extLst>
          </p:cNvPr>
          <p:cNvSpPr txBox="1"/>
          <p:nvPr/>
        </p:nvSpPr>
        <p:spPr>
          <a:xfrm>
            <a:off x="9722497" y="4705235"/>
            <a:ext cx="669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Selected points are peak-related points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F51D11F-91E9-BD7E-7900-2C30D5006634}"/>
              </a:ext>
            </a:extLst>
          </p:cNvPr>
          <p:cNvSpPr txBox="1"/>
          <p:nvPr/>
        </p:nvSpPr>
        <p:spPr>
          <a:xfrm>
            <a:off x="9722499" y="3849845"/>
            <a:ext cx="62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Based on statistical hypothesis testing, points above the threshold have high chance to be a peak point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CD62933-AA63-F0F1-5782-7CE274C4CB05}"/>
              </a:ext>
            </a:extLst>
          </p:cNvPr>
          <p:cNvSpPr txBox="1"/>
          <p:nvPr/>
        </p:nvSpPr>
        <p:spPr>
          <a:xfrm>
            <a:off x="9244405" y="5708749"/>
            <a:ext cx="687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Step 2: Normalize peak-related regions  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FCD3B49-BCAE-686B-CF33-AE2EC090BAE2}"/>
              </a:ext>
            </a:extLst>
          </p:cNvPr>
          <p:cNvSpPr txBox="1"/>
          <p:nvPr/>
        </p:nvSpPr>
        <p:spPr>
          <a:xfrm>
            <a:off x="9722498" y="6189522"/>
            <a:ext cx="604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Squeeze values into [0,1] by cumulative density function of normal distribution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AE462C0-528E-626A-AE49-4AE83372C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92" y="7360446"/>
            <a:ext cx="3454562" cy="21388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00C3A45-24B1-2CC7-CE1D-93EE9AFDC8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/>
          <a:stretch/>
        </p:blipFill>
        <p:spPr>
          <a:xfrm>
            <a:off x="1346735" y="4880095"/>
            <a:ext cx="3454564" cy="20187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FAA0F19-9413-D8CC-755F-CC7F6ACFC8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/>
          <a:stretch/>
        </p:blipFill>
        <p:spPr>
          <a:xfrm>
            <a:off x="1333388" y="2417663"/>
            <a:ext cx="3454566" cy="1999501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7D5A0A57-BD33-0295-9D3C-CA1BB6C6520F}"/>
              </a:ext>
            </a:extLst>
          </p:cNvPr>
          <p:cNvGrpSpPr/>
          <p:nvPr/>
        </p:nvGrpSpPr>
        <p:grpSpPr>
          <a:xfrm>
            <a:off x="2013511" y="2524634"/>
            <a:ext cx="2239066" cy="6720616"/>
            <a:chOff x="961266" y="1080927"/>
            <a:chExt cx="1794920" cy="552775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835BB80-2F39-DE9A-904C-22B7061CF7E2}"/>
                </a:ext>
              </a:extLst>
            </p:cNvPr>
            <p:cNvGrpSpPr/>
            <p:nvPr/>
          </p:nvGrpSpPr>
          <p:grpSpPr>
            <a:xfrm>
              <a:off x="961267" y="5249638"/>
              <a:ext cx="1794919" cy="45722"/>
              <a:chOff x="919156" y="5195581"/>
              <a:chExt cx="1794919" cy="45722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DEDBD5BE-95E4-79B0-C23E-8CA97953D50E}"/>
                  </a:ext>
                </a:extLst>
              </p:cNvPr>
              <p:cNvSpPr/>
              <p:nvPr/>
            </p:nvSpPr>
            <p:spPr>
              <a:xfrm>
                <a:off x="919156" y="519558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B40A1FDE-DA35-D7C5-E001-A0C4BCAACED7}"/>
                  </a:ext>
                </a:extLst>
              </p:cNvPr>
              <p:cNvSpPr/>
              <p:nvPr/>
            </p:nvSpPr>
            <p:spPr>
              <a:xfrm>
                <a:off x="1329999" y="519558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E183990-E18C-893B-C09F-337EE6F37D49}"/>
                  </a:ext>
                </a:extLst>
              </p:cNvPr>
              <p:cNvSpPr/>
              <p:nvPr/>
            </p:nvSpPr>
            <p:spPr>
              <a:xfrm>
                <a:off x="1607970" y="5195583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5713BEA3-9DF1-C460-9FB4-C9D134760147}"/>
                  </a:ext>
                </a:extLst>
              </p:cNvPr>
              <p:cNvSpPr/>
              <p:nvPr/>
            </p:nvSpPr>
            <p:spPr>
              <a:xfrm>
                <a:off x="1931662" y="519558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5BD1CF7E-E59A-DF46-46DF-19BBC20675EF}"/>
                  </a:ext>
                </a:extLst>
              </p:cNvPr>
              <p:cNvSpPr/>
              <p:nvPr/>
            </p:nvSpPr>
            <p:spPr>
              <a:xfrm>
                <a:off x="2291484" y="519558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0E70C44-6A0C-BF85-B189-080C38F2506D}"/>
                  </a:ext>
                </a:extLst>
              </p:cNvPr>
              <p:cNvSpPr/>
              <p:nvPr/>
            </p:nvSpPr>
            <p:spPr>
              <a:xfrm>
                <a:off x="2668356" y="51955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99FF1B7-289B-A4CA-6005-20D96E4FFCE0}"/>
                </a:ext>
              </a:extLst>
            </p:cNvPr>
            <p:cNvGrpSpPr/>
            <p:nvPr/>
          </p:nvGrpSpPr>
          <p:grpSpPr>
            <a:xfrm>
              <a:off x="961266" y="1080927"/>
              <a:ext cx="1794920" cy="5527752"/>
              <a:chOff x="961266" y="1080927"/>
              <a:chExt cx="1794920" cy="552775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770A3F7-5219-E424-27BF-FA55EE3F5009}"/>
                  </a:ext>
                </a:extLst>
              </p:cNvPr>
              <p:cNvGrpSpPr/>
              <p:nvPr/>
            </p:nvGrpSpPr>
            <p:grpSpPr>
              <a:xfrm>
                <a:off x="964217" y="1080927"/>
                <a:ext cx="1791969" cy="486157"/>
                <a:chOff x="926879" y="1134986"/>
                <a:chExt cx="1791969" cy="486157"/>
              </a:xfrm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371C80E4-58AB-74E0-F4DA-ECE7B288B839}"/>
                    </a:ext>
                  </a:extLst>
                </p:cNvPr>
                <p:cNvSpPr/>
                <p:nvPr/>
              </p:nvSpPr>
              <p:spPr>
                <a:xfrm>
                  <a:off x="926879" y="154337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9439F65E-54AB-16D2-ED88-F86DCEE1F41C}"/>
                    </a:ext>
                  </a:extLst>
                </p:cNvPr>
                <p:cNvSpPr/>
                <p:nvPr/>
              </p:nvSpPr>
              <p:spPr>
                <a:xfrm>
                  <a:off x="1337722" y="1575424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4D64E751-FAFC-E518-C4BA-70FD03E1BB34}"/>
                    </a:ext>
                  </a:extLst>
                </p:cNvPr>
                <p:cNvSpPr/>
                <p:nvPr/>
              </p:nvSpPr>
              <p:spPr>
                <a:xfrm>
                  <a:off x="1606812" y="1569259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A348D9EA-1DD4-7FDA-180D-F2A8A44E53D6}"/>
                    </a:ext>
                  </a:extLst>
                </p:cNvPr>
                <p:cNvSpPr/>
                <p:nvPr/>
              </p:nvSpPr>
              <p:spPr>
                <a:xfrm>
                  <a:off x="1929545" y="135190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925994FE-21EC-8D7A-5148-8ABEA1F7D6A3}"/>
                    </a:ext>
                  </a:extLst>
                </p:cNvPr>
                <p:cNvSpPr/>
                <p:nvPr/>
              </p:nvSpPr>
              <p:spPr>
                <a:xfrm>
                  <a:off x="2295304" y="1134986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72B4C902-924F-8A89-76EF-BBA291C4D43A}"/>
                    </a:ext>
                  </a:extLst>
                </p:cNvPr>
                <p:cNvSpPr/>
                <p:nvPr/>
              </p:nvSpPr>
              <p:spPr>
                <a:xfrm>
                  <a:off x="2673129" y="121578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AB98FDA-1F02-C233-3A80-EE79CA582CD9}"/>
                  </a:ext>
                </a:extLst>
              </p:cNvPr>
              <p:cNvCxnSpPr/>
              <p:nvPr/>
            </p:nvCxnSpPr>
            <p:spPr>
              <a:xfrm>
                <a:off x="987076" y="1521365"/>
                <a:ext cx="0" cy="5072750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554FCE4-CE32-8AFA-C654-843DFF73C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8714" y="1562640"/>
                <a:ext cx="0" cy="5031475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7AC2BB88-E850-B382-3715-DA98C57FE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702" y="1562640"/>
                <a:ext cx="0" cy="5031475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05E5A6E-C064-41AE-03FD-8E858A03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377" y="1343565"/>
                <a:ext cx="0" cy="5250550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0B46ADE-4EB5-1CA7-3B96-942B80574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02" y="1139505"/>
                <a:ext cx="0" cy="5469174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8164CFB-22BD-2D03-6CB4-4DE3EC2F9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327" y="1207443"/>
                <a:ext cx="0" cy="5401236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78EF1F56-70CC-063D-4F60-1F0F2AD94B2A}"/>
                  </a:ext>
                </a:extLst>
              </p:cNvPr>
              <p:cNvSpPr/>
              <p:nvPr/>
            </p:nvSpPr>
            <p:spPr>
              <a:xfrm>
                <a:off x="961266" y="3556397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9913A70-05B5-B021-F94F-04F9F07418BD}"/>
                  </a:ext>
                </a:extLst>
              </p:cNvPr>
              <p:cNvSpPr/>
              <p:nvPr/>
            </p:nvSpPr>
            <p:spPr>
              <a:xfrm>
                <a:off x="1364374" y="3593306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62308C-0477-061A-5D42-E7BF19F307E1}"/>
                  </a:ext>
                </a:extLst>
              </p:cNvPr>
              <p:cNvSpPr/>
              <p:nvPr/>
            </p:nvSpPr>
            <p:spPr>
              <a:xfrm>
                <a:off x="1642210" y="3579256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7F64A6D-5670-A792-1261-6BC6825203B7}"/>
                  </a:ext>
                </a:extLst>
              </p:cNvPr>
              <p:cNvSpPr/>
              <p:nvPr/>
            </p:nvSpPr>
            <p:spPr>
              <a:xfrm>
                <a:off x="1966687" y="3377602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E810200-202C-65A7-4A21-9BFD4D1FD332}"/>
                  </a:ext>
                </a:extLst>
              </p:cNvPr>
              <p:cNvSpPr/>
              <p:nvPr/>
            </p:nvSpPr>
            <p:spPr>
              <a:xfrm>
                <a:off x="2332642" y="3158728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D25C7D2D-F78A-299D-E3DE-583D153D98DF}"/>
                  </a:ext>
                </a:extLst>
              </p:cNvPr>
              <p:cNvSpPr/>
              <p:nvPr/>
            </p:nvSpPr>
            <p:spPr>
              <a:xfrm>
                <a:off x="2710467" y="3249715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2DDB957-E31B-F3B4-C9B5-FDAB4455F0AD}"/>
              </a:ext>
            </a:extLst>
          </p:cNvPr>
          <p:cNvSpPr txBox="1"/>
          <p:nvPr/>
        </p:nvSpPr>
        <p:spPr>
          <a:xfrm>
            <a:off x="4836806" y="8034520"/>
            <a:ext cx="285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Label</a:t>
            </a: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probability of being a peak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028C675-D861-4BAB-6D2B-C5AA779017D0}"/>
              </a:ext>
            </a:extLst>
          </p:cNvPr>
          <p:cNvSpPr txBox="1"/>
          <p:nvPr/>
        </p:nvSpPr>
        <p:spPr>
          <a:xfrm>
            <a:off x="4787954" y="5477856"/>
            <a:ext cx="28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Peak-related Regions</a:t>
            </a: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points above threshold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DD18D78-6652-775C-DED7-20CCD9C6E3F6}"/>
              </a:ext>
            </a:extLst>
          </p:cNvPr>
          <p:cNvSpPr txBox="1"/>
          <p:nvPr/>
        </p:nvSpPr>
        <p:spPr>
          <a:xfrm>
            <a:off x="4821066" y="3032966"/>
            <a:ext cx="28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Data</a:t>
            </a:r>
          </a:p>
          <a:p>
            <a:r>
              <a:rPr lang="en-US" dirty="0">
                <a:latin typeface="Arial Narrow" panose="020B0606020202030204" pitchFamily="34" charset="0"/>
                <a:ea typeface="方正姚体" panose="02010601030101010101" pitchFamily="2" charset="-122"/>
              </a:rPr>
              <a:t>signal value</a:t>
            </a:r>
          </a:p>
        </p:txBody>
      </p:sp>
    </p:spTree>
    <p:extLst>
      <p:ext uri="{BB962C8B-B14F-4D97-AF65-F5344CB8AC3E}">
        <p14:creationId xmlns:p14="http://schemas.microsoft.com/office/powerpoint/2010/main" val="25533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3" grpId="0"/>
      <p:bldP spid="144" grpId="0"/>
      <p:bldP spid="145" grpId="0"/>
      <p:bldP spid="146" grpId="0"/>
      <p:bldP spid="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0397" y="-659294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038DB-166C-A207-F611-660271C571F9}"/>
              </a:ext>
            </a:extLst>
          </p:cNvPr>
          <p:cNvSpPr/>
          <p:nvPr/>
        </p:nvSpPr>
        <p:spPr>
          <a:xfrm>
            <a:off x="5486399" y="2079419"/>
            <a:ext cx="12052640" cy="90478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Naïve vs Statistical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BEDBA6-C877-95FB-BA13-FF0A3C77DECB}"/>
              </a:ext>
            </a:extLst>
          </p:cNvPr>
          <p:cNvSpPr/>
          <p:nvPr/>
        </p:nvSpPr>
        <p:spPr>
          <a:xfrm>
            <a:off x="404122" y="2066325"/>
            <a:ext cx="5082277" cy="904787"/>
          </a:xfrm>
          <a:prstGeom prst="rect">
            <a:avLst/>
          </a:prstGeom>
          <a:solidFill>
            <a:schemeClr val="accent1">
              <a:alpha val="40765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2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A4EB1-992A-1608-F2D2-DB067EE77F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6499" y="2984206"/>
            <a:ext cx="1714254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Narrow" panose="020B0606020202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64A90-47C0-5742-1EC6-40E679A29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385179"/>
            <a:ext cx="4432151" cy="2639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0A4F67-D4C1-0E14-1945-F3E6F919F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13379"/>
            <a:ext cx="4432151" cy="2639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0CB949-7413-88E4-D034-F75EBD2C1DB6}"/>
              </a:ext>
            </a:extLst>
          </p:cNvPr>
          <p:cNvSpPr txBox="1"/>
          <p:nvPr/>
        </p:nvSpPr>
        <p:spPr>
          <a:xfrm>
            <a:off x="7848600" y="3840041"/>
            <a:ext cx="6777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Statistical method is well-supported by theories. And it takes the width of pulse wave into </a:t>
            </a:r>
            <a:r>
              <a:rPr lang="en-US" sz="2400" dirty="0" err="1">
                <a:latin typeface="Arial Narrow" panose="020B0606020202030204" pitchFamily="34" charset="0"/>
                <a:ea typeface="方正姚体" panose="02010601030101010101" pitchFamily="2" charset="-122"/>
              </a:rPr>
              <a:t>considerration</a:t>
            </a:r>
            <a:endParaRPr lang="en-US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But statistical method still requires future improvements since sometimes it mix up diastolic peak &amp; systolic peak </a:t>
            </a:r>
          </a:p>
        </p:txBody>
      </p:sp>
      <p:pic>
        <p:nvPicPr>
          <p:cNvPr id="7" name="Picture 4" descr="Systolic Peak Detection in Acceleration Photoplethysmograms Measured from  Emergency Responders in Tropical Conditions | PLOS ONE">
            <a:extLst>
              <a:ext uri="{FF2B5EF4-FFF2-40B4-BE49-F238E27FC236}">
                <a16:creationId xmlns:a16="http://schemas.microsoft.com/office/drawing/2014/main" id="{E8F02E70-9EA2-C3B5-B73D-880210A1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591300"/>
            <a:ext cx="4343400" cy="26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9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0E9CA60B-1F34-AB41-4F02-1C8FD349AE84}"/>
              </a:ext>
            </a:extLst>
          </p:cNvPr>
          <p:cNvSpPr txBox="1"/>
          <p:nvPr/>
        </p:nvSpPr>
        <p:spPr>
          <a:xfrm>
            <a:off x="395190" y="-43627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altLang="zh-CN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</a:t>
            </a:r>
            <a:endParaRPr lang="en-US" sz="15000" dirty="0">
              <a:solidFill>
                <a:srgbClr val="434B57">
                  <a:alpha val="4706"/>
                </a:srgb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304835" y="1579619"/>
            <a:ext cx="8252303" cy="9442391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335808" y="2422088"/>
            <a:ext cx="9093551" cy="8613474"/>
            <a:chOff x="0" y="-302952"/>
            <a:chExt cx="3922725" cy="2243960"/>
          </a:xfrm>
        </p:grpSpPr>
        <p:sp>
          <p:nvSpPr>
            <p:cNvPr id="9" name="Freeform 9"/>
            <p:cNvSpPr>
              <a:spLocks/>
            </p:cNvSpPr>
            <p:nvPr/>
          </p:nvSpPr>
          <p:spPr>
            <a:xfrm>
              <a:off x="286184" y="-302952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25" name="TextBox 17">
            <a:extLst>
              <a:ext uri="{FF2B5EF4-FFF2-40B4-BE49-F238E27FC236}">
                <a16:creationId xmlns:a16="http://schemas.microsoft.com/office/drawing/2014/main" id="{1F0A2D78-B364-1204-C9E0-EBEF94389CF4}"/>
              </a:ext>
            </a:extLst>
          </p:cNvPr>
          <p:cNvSpPr txBox="1"/>
          <p:nvPr/>
        </p:nvSpPr>
        <p:spPr>
          <a:xfrm>
            <a:off x="542478" y="2800155"/>
            <a:ext cx="8304123" cy="6232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</a:rPr>
              <a:t>Distance Error:  the distance between real peak and estimated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</a:rPr>
              <a:t>Use the Mean Distance Error with better interpretation: average accuracy of estimated peak</a:t>
            </a:r>
          </a:p>
          <a:p>
            <a:pPr algn="l">
              <a:lnSpc>
                <a:spcPts val="6719"/>
              </a:lnSpc>
            </a:pPr>
            <a:endParaRPr lang="en-US" sz="4800" dirty="0">
              <a:solidFill>
                <a:srgbClr val="FF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8AE380A-2756-894B-FA9B-575097CE04A5}"/>
              </a:ext>
            </a:extLst>
          </p:cNvPr>
          <p:cNvGrpSpPr/>
          <p:nvPr/>
        </p:nvGrpSpPr>
        <p:grpSpPr>
          <a:xfrm>
            <a:off x="8793956" y="2378742"/>
            <a:ext cx="9196019" cy="8770400"/>
            <a:chOff x="0" y="-343834"/>
            <a:chExt cx="3966927" cy="2284842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AEB7A2-0409-5A54-C162-7A836CC9D0AA}"/>
                </a:ext>
              </a:extLst>
            </p:cNvPr>
            <p:cNvSpPr/>
            <p:nvPr/>
          </p:nvSpPr>
          <p:spPr>
            <a:xfrm>
              <a:off x="330386" y="-343834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214537C-31FF-64BB-F751-6211DBA2DC03}"/>
                </a:ext>
              </a:extLst>
            </p:cNvPr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8" name="Freeform 7">
            <a:extLst>
              <a:ext uri="{FF2B5EF4-FFF2-40B4-BE49-F238E27FC236}">
                <a16:creationId xmlns:a16="http://schemas.microsoft.com/office/drawing/2014/main" id="{0FBB1AB0-7C73-FB5D-B875-0F948040FBCC}"/>
              </a:ext>
            </a:extLst>
          </p:cNvPr>
          <p:cNvSpPr/>
          <p:nvPr/>
        </p:nvSpPr>
        <p:spPr>
          <a:xfrm rot="5400000">
            <a:off x="9344413" y="1878569"/>
            <a:ext cx="8179066" cy="8917728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A2EF95-29A6-365A-AB85-0F0C8F8D3EB4}"/>
              </a:ext>
            </a:extLst>
          </p:cNvPr>
          <p:cNvSpPr txBox="1"/>
          <p:nvPr/>
        </p:nvSpPr>
        <p:spPr>
          <a:xfrm>
            <a:off x="10070001" y="2828803"/>
            <a:ext cx="7409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</a:rPr>
              <a:t>Error Rate: the percentage of model incorrectly predict the number of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D4957C42-3980-D50F-FAAA-C5872CADE99D}"/>
              </a:ext>
            </a:extLst>
          </p:cNvPr>
          <p:cNvGrpSpPr/>
          <p:nvPr/>
        </p:nvGrpSpPr>
        <p:grpSpPr>
          <a:xfrm>
            <a:off x="10515600" y="24726"/>
            <a:ext cx="7832008" cy="1246186"/>
            <a:chOff x="-1145083" y="-181778"/>
            <a:chExt cx="7337804" cy="771032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FA39EE4-0391-E200-317F-D18C495D3D47}"/>
                </a:ext>
              </a:extLst>
            </p:cNvPr>
            <p:cNvSpPr/>
            <p:nvPr/>
          </p:nvSpPr>
          <p:spPr>
            <a:xfrm>
              <a:off x="-1145083" y="-181778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Evaluation Standard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52A7162D-534F-126E-92BA-A7E313E3EF57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169A044-23D6-8A82-46DB-76AD9BDDEE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16" y="4106005"/>
            <a:ext cx="5028764" cy="2785162"/>
          </a:xfrm>
          <a:prstGeom prst="rect">
            <a:avLst/>
          </a:prstGeom>
        </p:spPr>
      </p:pic>
      <p:pic>
        <p:nvPicPr>
          <p:cNvPr id="22" name="图片 21" descr="形状&#10;&#10;中度可信度描述已自动生成">
            <a:extLst>
              <a:ext uri="{FF2B5EF4-FFF2-40B4-BE49-F238E27FC236}">
                <a16:creationId xmlns:a16="http://schemas.microsoft.com/office/drawing/2014/main" id="{D178B8E7-D720-A9D1-D270-7BE57400FF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3" y="4529305"/>
            <a:ext cx="6535553" cy="9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4BBE7B40-B661-79D0-66C1-CE3F298B5082}"/>
              </a:ext>
            </a:extLst>
          </p:cNvPr>
          <p:cNvSpPr/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AF6E6B5A-5DA7-EF94-7F71-00A8F33906BA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0AF700E4-3D74-942F-33A8-A09C9E3FFD73}"/>
              </a:ext>
            </a:extLst>
          </p:cNvPr>
          <p:cNvGrpSpPr/>
          <p:nvPr/>
        </p:nvGrpSpPr>
        <p:grpSpPr>
          <a:xfrm>
            <a:off x="432698" y="1181100"/>
            <a:ext cx="17713463" cy="8648950"/>
            <a:chOff x="-1922423" y="-38100"/>
            <a:chExt cx="5849939" cy="1985544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B63514D-E38E-ED0A-BFA4-28954D2DC6AB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F2BCA453-A372-2EF2-56FD-586C964C0174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54" name="Freeform 10">
            <a:extLst>
              <a:ext uri="{FF2B5EF4-FFF2-40B4-BE49-F238E27FC236}">
                <a16:creationId xmlns:a16="http://schemas.microsoft.com/office/drawing/2014/main" id="{109EDC58-60FA-205E-6481-77AAD5B49D5F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89AD71-3A4E-3C0F-97DB-1F163D8443F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7A5D68C-A975-9C12-E137-63BC7272CEA4}"/>
              </a:ext>
            </a:extLst>
          </p:cNvPr>
          <p:cNvGrpSpPr/>
          <p:nvPr/>
        </p:nvGrpSpPr>
        <p:grpSpPr>
          <a:xfrm>
            <a:off x="-1371600" y="1786769"/>
            <a:ext cx="7832008" cy="1192971"/>
            <a:chOff x="-1430650" y="-148853"/>
            <a:chExt cx="7337804" cy="738107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E6C9F9E-FF9B-7184-F18A-47F0037743F5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Feasibility Test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26A6D4C3-E115-357A-3AC7-2862195894BB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37663923-BE7F-6700-8697-149768C9A5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"/>
          <a:stretch/>
        </p:blipFill>
        <p:spPr>
          <a:xfrm>
            <a:off x="671087" y="3442345"/>
            <a:ext cx="8330521" cy="52497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2DA844-0862-F02A-114F-75EC43DA70E0}"/>
              </a:ext>
            </a:extLst>
          </p:cNvPr>
          <p:cNvSpPr txBox="1"/>
          <p:nvPr/>
        </p:nvSpPr>
        <p:spPr>
          <a:xfrm>
            <a:off x="990600" y="866119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Noise Level: Amplitude=3.5    Frequency=1.3 (Median Level)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13638-8AFA-4DC8-15FA-06C17C761E12}"/>
              </a:ext>
            </a:extLst>
          </p:cNvPr>
          <p:cNvSpPr txBox="1"/>
          <p:nvPr/>
        </p:nvSpPr>
        <p:spPr>
          <a:xfrm>
            <a:off x="10744200" y="38481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Mean Distance Error = 0.23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Error Rate = 1/500</a:t>
            </a:r>
          </a:p>
        </p:txBody>
      </p:sp>
    </p:spTree>
    <p:extLst>
      <p:ext uri="{BB962C8B-B14F-4D97-AF65-F5344CB8AC3E}">
        <p14:creationId xmlns:p14="http://schemas.microsoft.com/office/powerpoint/2010/main" val="192426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4BBE7B40-B661-79D0-66C1-CE3F298B5082}"/>
              </a:ext>
            </a:extLst>
          </p:cNvPr>
          <p:cNvSpPr/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AF6E6B5A-5DA7-EF94-7F71-00A8F33906BA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0AF700E4-3D74-942F-33A8-A09C9E3FFD73}"/>
              </a:ext>
            </a:extLst>
          </p:cNvPr>
          <p:cNvGrpSpPr/>
          <p:nvPr/>
        </p:nvGrpSpPr>
        <p:grpSpPr>
          <a:xfrm>
            <a:off x="405552" y="1212778"/>
            <a:ext cx="17713463" cy="8648950"/>
            <a:chOff x="-1922423" y="-38100"/>
            <a:chExt cx="5849939" cy="1985544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B63514D-E38E-ED0A-BFA4-28954D2DC6AB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F2BCA453-A372-2EF2-56FD-586C964C0174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54" name="Freeform 10">
            <a:extLst>
              <a:ext uri="{FF2B5EF4-FFF2-40B4-BE49-F238E27FC236}">
                <a16:creationId xmlns:a16="http://schemas.microsoft.com/office/drawing/2014/main" id="{109EDC58-60FA-205E-6481-77AAD5B49D5F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89AD71-3A4E-3C0F-97DB-1F163D8443F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7A5D68C-A975-9C12-E137-63BC7272CEA4}"/>
              </a:ext>
            </a:extLst>
          </p:cNvPr>
          <p:cNvGrpSpPr/>
          <p:nvPr/>
        </p:nvGrpSpPr>
        <p:grpSpPr>
          <a:xfrm>
            <a:off x="-1371600" y="1786769"/>
            <a:ext cx="7832008" cy="1192971"/>
            <a:chOff x="-1430650" y="-148853"/>
            <a:chExt cx="7337804" cy="738107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E6C9F9E-FF9B-7184-F18A-47F0037743F5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Grid Search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26A6D4C3-E115-357A-3AC7-2862195894BB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6">
            <a:extLst>
              <a:ext uri="{FF2B5EF4-FFF2-40B4-BE49-F238E27FC236}">
                <a16:creationId xmlns:a16="http://schemas.microsoft.com/office/drawing/2014/main" id="{E0E2DA67-5E9B-84A8-336C-36EFA4928AB7}"/>
              </a:ext>
            </a:extLst>
          </p:cNvPr>
          <p:cNvSpPr/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DBEED6-3BC5-CF44-161A-48EB503B2FB9}"/>
              </a:ext>
            </a:extLst>
          </p:cNvPr>
          <p:cNvSpPr/>
          <p:nvPr/>
        </p:nvSpPr>
        <p:spPr>
          <a:xfrm>
            <a:off x="396499" y="2984206"/>
            <a:ext cx="1714254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B34AF6-EACE-E6D7-90FF-69491CD3EA47}"/>
              </a:ext>
            </a:extLst>
          </p:cNvPr>
          <p:cNvSpPr txBox="1"/>
          <p:nvPr/>
        </p:nvSpPr>
        <p:spPr>
          <a:xfrm>
            <a:off x="9938025" y="2526072"/>
            <a:ext cx="6829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Noise level can be controlled by 2 parameters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Frequency of Noise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Amplitude of Noise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altLang="zh-CN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14" name="图片 13" descr="图表, 折线图, 直方图&#10;&#10;描述已自动生成">
            <a:extLst>
              <a:ext uri="{FF2B5EF4-FFF2-40B4-BE49-F238E27FC236}">
                <a16:creationId xmlns:a16="http://schemas.microsoft.com/office/drawing/2014/main" id="{629C7B97-38AC-40C0-EEBD-BAF65A740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3" y="5526034"/>
            <a:ext cx="2805342" cy="1354596"/>
          </a:xfrm>
          <a:prstGeom prst="rect">
            <a:avLst/>
          </a:prstGeom>
        </p:spPr>
      </p:pic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F7AEEB42-A112-6678-26ED-ADDB4291E7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3" y="3036312"/>
            <a:ext cx="2805343" cy="1375120"/>
          </a:xfrm>
          <a:prstGeom prst="rect">
            <a:avLst/>
          </a:prstGeom>
        </p:spPr>
      </p:pic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9A8074A9-8572-AB90-942B-B4F642927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3" y="7959379"/>
            <a:ext cx="2805343" cy="13751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9B40C04-FC6A-9931-9AAA-EDE098259887}"/>
              </a:ext>
            </a:extLst>
          </p:cNvPr>
          <p:cNvSpPr txBox="1"/>
          <p:nvPr/>
        </p:nvSpPr>
        <p:spPr>
          <a:xfrm>
            <a:off x="1658750" y="4752322"/>
            <a:ext cx="2805333" cy="54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higher amplitude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DD7A13-E132-3E63-6CE6-0F525EEED548}"/>
              </a:ext>
            </a:extLst>
          </p:cNvPr>
          <p:cNvSpPr txBox="1"/>
          <p:nvPr/>
        </p:nvSpPr>
        <p:spPr>
          <a:xfrm>
            <a:off x="1642025" y="7208315"/>
            <a:ext cx="2880084" cy="54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higher </a:t>
            </a: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frequency</a:t>
            </a:r>
            <a:endParaRPr lang="en-US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80284E-8508-C37C-9067-9E88C461A6AD}"/>
              </a:ext>
            </a:extLst>
          </p:cNvPr>
          <p:cNvSpPr txBox="1"/>
          <p:nvPr/>
        </p:nvSpPr>
        <p:spPr>
          <a:xfrm>
            <a:off x="9951330" y="3873024"/>
            <a:ext cx="6829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Try different combinations within the reasonable range and check model performance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altLang="zh-CN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30" name="图片 29" descr="图片包含 游戏机, 建筑&#10;&#10;描述已自动生成">
            <a:extLst>
              <a:ext uri="{FF2B5EF4-FFF2-40B4-BE49-F238E27FC236}">
                <a16:creationId xmlns:a16="http://schemas.microsoft.com/office/drawing/2014/main" id="{82FCAF3A-9113-A581-9781-C1F469777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26" y="5362784"/>
            <a:ext cx="1646442" cy="1646442"/>
          </a:xfrm>
          <a:prstGeom prst="rect">
            <a:avLst/>
          </a:prstGeom>
        </p:spPr>
      </p:pic>
      <p:pic>
        <p:nvPicPr>
          <p:cNvPr id="31" name="图片 30" descr="图片包含 游戏机, 建筑&#10;&#10;描述已自动生成">
            <a:extLst>
              <a:ext uri="{FF2B5EF4-FFF2-40B4-BE49-F238E27FC236}">
                <a16:creationId xmlns:a16="http://schemas.microsoft.com/office/drawing/2014/main" id="{5A2C4C28-3BE8-A096-38FB-03B9298970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26" y="2949332"/>
            <a:ext cx="1646442" cy="1646442"/>
          </a:xfrm>
          <a:prstGeom prst="rect">
            <a:avLst/>
          </a:prstGeom>
        </p:spPr>
      </p:pic>
      <p:pic>
        <p:nvPicPr>
          <p:cNvPr id="32" name="图片 31" descr="图片包含 游戏机, 球拍, 建筑, 播放器&#10;&#10;描述已自动生成">
            <a:extLst>
              <a:ext uri="{FF2B5EF4-FFF2-40B4-BE49-F238E27FC236}">
                <a16:creationId xmlns:a16="http://schemas.microsoft.com/office/drawing/2014/main" id="{02D5CE44-DA77-D787-734B-C0ECDADF6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26" y="7828336"/>
            <a:ext cx="1646442" cy="1646442"/>
          </a:xfrm>
          <a:prstGeom prst="rect">
            <a:avLst/>
          </a:prstGeom>
        </p:spPr>
      </p:pic>
      <p:sp>
        <p:nvSpPr>
          <p:cNvPr id="33" name="下箭头 34">
            <a:extLst>
              <a:ext uri="{FF2B5EF4-FFF2-40B4-BE49-F238E27FC236}">
                <a16:creationId xmlns:a16="http://schemas.microsoft.com/office/drawing/2014/main" id="{3244F9E3-7BA5-A4D7-29B7-A4341341C37D}"/>
              </a:ext>
            </a:extLst>
          </p:cNvPr>
          <p:cNvSpPr/>
          <p:nvPr/>
        </p:nvSpPr>
        <p:spPr>
          <a:xfrm>
            <a:off x="3929314" y="7031096"/>
            <a:ext cx="404061" cy="7206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下箭头 34">
            <a:extLst>
              <a:ext uri="{FF2B5EF4-FFF2-40B4-BE49-F238E27FC236}">
                <a16:creationId xmlns:a16="http://schemas.microsoft.com/office/drawing/2014/main" id="{04ABBF5B-E25B-A17F-DF7E-34403DA94AA9}"/>
              </a:ext>
            </a:extLst>
          </p:cNvPr>
          <p:cNvSpPr/>
          <p:nvPr/>
        </p:nvSpPr>
        <p:spPr>
          <a:xfrm rot="10800000">
            <a:off x="3929314" y="4590064"/>
            <a:ext cx="404061" cy="7206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1F5EFF-7C55-638C-CBAF-6AB5A71304D6}"/>
              </a:ext>
            </a:extLst>
          </p:cNvPr>
          <p:cNvSpPr txBox="1"/>
          <p:nvPr/>
        </p:nvSpPr>
        <p:spPr>
          <a:xfrm>
            <a:off x="9938034" y="4812676"/>
            <a:ext cx="6829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Data scale: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Sample size = 5000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Testing : Training : Validation = 8:1:1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Sampling rate = 60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Arial Narrow" panose="020B0606020202030204" pitchFamily="34" charset="0"/>
                <a:ea typeface="方正姚体" panose="02010601030101010101" pitchFamily="2" charset="-122"/>
              </a:rPr>
              <a:t>Signal duration = 5s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altLang="zh-CN" sz="28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altLang="zh-CN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38" name="图片 37" descr="图表, 直方图&#10;&#10;描述已自动生成">
            <a:extLst>
              <a:ext uri="{FF2B5EF4-FFF2-40B4-BE49-F238E27FC236}">
                <a16:creationId xmlns:a16="http://schemas.microsoft.com/office/drawing/2014/main" id="{4E99F7EA-53F7-8942-7407-2965D46196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28" y="7080509"/>
            <a:ext cx="3917001" cy="25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1" grpId="0"/>
      <p:bldP spid="33" grpId="0" animBg="1"/>
      <p:bldP spid="34" grpId="0" animBg="1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58BE0565-79C6-8BA6-BD3F-36B0D6E78CF0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57D9EB2-DE91-B527-89C1-E3A3C001AC88}"/>
              </a:ext>
            </a:extLst>
          </p:cNvPr>
          <p:cNvGrpSpPr/>
          <p:nvPr/>
        </p:nvGrpSpPr>
        <p:grpSpPr>
          <a:xfrm>
            <a:off x="394598" y="1214057"/>
            <a:ext cx="17713463" cy="8648950"/>
            <a:chOff x="-1922423" y="-38100"/>
            <a:chExt cx="5849939" cy="198554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32E5B7-818B-E258-4236-4746085AC043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9FC5760-5229-0641-EDDC-8B6277E1CF9C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ED84450-173A-E051-B5A7-F74BE9767ECC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90A1138-ECF3-5C9B-450C-8D71436D7D1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F115B135-A29C-9B51-0805-928A5B4E860A}"/>
              </a:ext>
            </a:extLst>
          </p:cNvPr>
          <p:cNvGrpSpPr/>
          <p:nvPr/>
        </p:nvGrpSpPr>
        <p:grpSpPr>
          <a:xfrm>
            <a:off x="-1371600" y="1786769"/>
            <a:ext cx="7832008" cy="1192971"/>
            <a:chOff x="-1430650" y="-148853"/>
            <a:chExt cx="7337804" cy="738107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F5D0496-2AB5-A5B6-ED17-BF1969A360E6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Grid Search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979A520-DEAA-693B-2DA8-E00F7E594AA9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pic>
        <p:nvPicPr>
          <p:cNvPr id="15" name="图片 14" descr="图表&#10;&#10;中度可信度描述已自动生成">
            <a:extLst>
              <a:ext uri="{FF2B5EF4-FFF2-40B4-BE49-F238E27FC236}">
                <a16:creationId xmlns:a16="http://schemas.microsoft.com/office/drawing/2014/main" id="{64898CB3-06BC-77C6-830C-D2CDDA2C8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42" y="3036312"/>
            <a:ext cx="7467600" cy="656725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888B2E6-20C6-7C51-403D-38A3C56AA942}"/>
              </a:ext>
            </a:extLst>
          </p:cNvPr>
          <p:cNvSpPr/>
          <p:nvPr/>
        </p:nvSpPr>
        <p:spPr>
          <a:xfrm>
            <a:off x="6019800" y="334482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BD7210-7BA7-179D-550A-CAB8382434B3}"/>
              </a:ext>
            </a:extLst>
          </p:cNvPr>
          <p:cNvSpPr/>
          <p:nvPr/>
        </p:nvSpPr>
        <p:spPr>
          <a:xfrm>
            <a:off x="11337744" y="8527218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0909CE-49DB-51B9-771F-6F6D5AF791BC}"/>
              </a:ext>
            </a:extLst>
          </p:cNvPr>
          <p:cNvSpPr/>
          <p:nvPr/>
        </p:nvSpPr>
        <p:spPr>
          <a:xfrm>
            <a:off x="6019800" y="8539543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缩放定位 4">
                <a:extLst>
                  <a:ext uri="{FF2B5EF4-FFF2-40B4-BE49-F238E27FC236}">
                    <a16:creationId xmlns:a16="http://schemas.microsoft.com/office/drawing/2014/main" id="{CD8AAE70-8890-A86D-6CD8-898B2944CC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0728777"/>
                  </p:ext>
                </p:extLst>
              </p:nvPr>
            </p:nvGraphicFramePr>
            <p:xfrm>
              <a:off x="394599" y="903466"/>
              <a:ext cx="17691904" cy="8825852"/>
            </p:xfrm>
            <a:graphic>
              <a:graphicData uri="http://schemas.microsoft.com/office/powerpoint/2016/summaryzoom">
                <psuz:summaryZm>
                  <psuz:summaryZmObj sectionId="{7DF13E2B-E39F-49BA-AEF1-706ABF3BBDB0}" offsetFactorX="-40119" offsetFactorY="22030" scaleFactorX="61215" scaleFactorY="61215">
                    <psuz:zmPr id="{148F98FB-38BE-44A7-BF8B-9FDE8861296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9451" y="1954055"/>
                          <a:ext cx="4322195" cy="24312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71ED19D7-D3DE-45B9-9C7D-DE22F5086674}" offsetFactorX="-145608" offsetFactorY="132430" scaleFactorX="63103" scaleFactorY="63103">
                    <psuz:zmPr id="{C26EC234-97BD-46A9-BE1B-E3E2EAE6A98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4" y="6301246"/>
                          <a:ext cx="4455501" cy="25062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21FB9FC0-D0BF-45DE-8BEE-D8BB3F205E46}" offsetFactorX="137650" offsetFactorY="-95815" scaleFactorX="60770" scaleFactorY="60770">
                    <psuz:zmPr id="{1AA5F936-25CC-4424-B563-59A148B1F21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756863" y="1518930"/>
                          <a:ext cx="4290775" cy="24135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9FC9AA95-6E7A-478D-B674-3376E4A13045}" offsetFactorX="33893" offsetFactorY="15349" scaleFactorX="64697" scaleFactorY="64697">
                    <psuz:zmPr id="{9A3D402D-1049-423E-996C-E60124D97B0E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617733" y="5855973"/>
                          <a:ext cx="4568048" cy="256952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缩放定位 4">
                <a:extLst>
                  <a:ext uri="{FF2B5EF4-FFF2-40B4-BE49-F238E27FC236}">
                    <a16:creationId xmlns:a16="http://schemas.microsoft.com/office/drawing/2014/main" id="{CD8AAE70-8890-A86D-6CD8-898B2944CCD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394599" y="903466"/>
                <a:ext cx="17691904" cy="8825852"/>
                <a:chOff x="394599" y="903466"/>
                <a:chExt cx="17691904" cy="8825852"/>
              </a:xfrm>
            </p:grpSpPr>
            <p:pic>
              <p:nvPicPr>
                <p:cNvPr id="2" name="图片 2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050" y="2857521"/>
                  <a:ext cx="4322195" cy="2431235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3" name="图片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4613" y="7204712"/>
                  <a:ext cx="4455501" cy="2506219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4" name="图片 4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51462" y="2422396"/>
                  <a:ext cx="4290775" cy="2413561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20" name="图片 20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12332" y="6759439"/>
                  <a:ext cx="4568048" cy="2569527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B4AF79-AB4F-95F0-7977-7E613130ED9F}"/>
              </a:ext>
            </a:extLst>
          </p:cNvPr>
          <p:cNvCxnSpPr>
            <a:cxnSpLocks/>
          </p:cNvCxnSpPr>
          <p:nvPr/>
        </p:nvCxnSpPr>
        <p:spPr>
          <a:xfrm>
            <a:off x="11871144" y="8806243"/>
            <a:ext cx="1080398" cy="147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6A49767-A99B-02D8-B02A-A4A72C4F2509}"/>
              </a:ext>
            </a:extLst>
          </p:cNvPr>
          <p:cNvSpPr/>
          <p:nvPr/>
        </p:nvSpPr>
        <p:spPr>
          <a:xfrm>
            <a:off x="11337744" y="3372178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27F6D-E622-2FA2-8F55-2167F9A45544}"/>
              </a:ext>
            </a:extLst>
          </p:cNvPr>
          <p:cNvCxnSpPr>
            <a:cxnSpLocks/>
          </p:cNvCxnSpPr>
          <p:nvPr/>
        </p:nvCxnSpPr>
        <p:spPr>
          <a:xfrm flipV="1">
            <a:off x="11871144" y="2857500"/>
            <a:ext cx="1235256" cy="754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C4EBE18-B7C1-875D-8298-515F5EE10F54}"/>
              </a:ext>
            </a:extLst>
          </p:cNvPr>
          <p:cNvCxnSpPr>
            <a:cxnSpLocks/>
          </p:cNvCxnSpPr>
          <p:nvPr/>
        </p:nvCxnSpPr>
        <p:spPr>
          <a:xfrm>
            <a:off x="4987008" y="3276897"/>
            <a:ext cx="1011234" cy="178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7FFA21D-8687-7298-9634-FC7E1F95A669}"/>
              </a:ext>
            </a:extLst>
          </p:cNvPr>
          <p:cNvCxnSpPr>
            <a:cxnSpLocks/>
          </p:cNvCxnSpPr>
          <p:nvPr/>
        </p:nvCxnSpPr>
        <p:spPr>
          <a:xfrm flipV="1">
            <a:off x="4876800" y="9030526"/>
            <a:ext cx="1121442" cy="353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5C3E009-218D-E2F5-950B-0613AF6E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35874"/>
            <a:ext cx="8433786" cy="5596251"/>
          </a:xfrm>
          <a:prstGeom prst="rect">
            <a:avLst/>
          </a:prstGeom>
        </p:spPr>
      </p:pic>
      <p:pic>
        <p:nvPicPr>
          <p:cNvPr id="9" name="图片 8" descr="图片包含 游戏机, 键盘&#10;&#10;描述已自动生成">
            <a:extLst>
              <a:ext uri="{FF2B5EF4-FFF2-40B4-BE49-F238E27FC236}">
                <a16:creationId xmlns:a16="http://schemas.microsoft.com/office/drawing/2014/main" id="{906CA027-F145-5E55-D7DC-7CABC9AB0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09900"/>
            <a:ext cx="4648200" cy="4648200"/>
          </a:xfrm>
          <a:prstGeom prst="rect">
            <a:avLst/>
          </a:prstGeom>
        </p:spPr>
      </p:pic>
      <p:grpSp>
        <p:nvGrpSpPr>
          <p:cNvPr id="12" name="Group 7">
            <a:extLst>
              <a:ext uri="{FF2B5EF4-FFF2-40B4-BE49-F238E27FC236}">
                <a16:creationId xmlns:a16="http://schemas.microsoft.com/office/drawing/2014/main" id="{6EB2A1EC-5754-6359-FF28-2CA4FCC724FF}"/>
              </a:ext>
            </a:extLst>
          </p:cNvPr>
          <p:cNvGrpSpPr/>
          <p:nvPr/>
        </p:nvGrpSpPr>
        <p:grpSpPr>
          <a:xfrm>
            <a:off x="7848600" y="1316348"/>
            <a:ext cx="11032408" cy="1192971"/>
            <a:chOff x="-1430650" y="-148853"/>
            <a:chExt cx="7337804" cy="738107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A560D13-F215-5430-C28D-C512979E8699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Low Frequency &amp; Low Amplitude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07A658C8-C618-898A-86DD-08F01E019102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153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建筑, 键盘&#10;&#10;描述已自动生成">
            <a:extLst>
              <a:ext uri="{FF2B5EF4-FFF2-40B4-BE49-F238E27FC236}">
                <a16:creationId xmlns:a16="http://schemas.microsoft.com/office/drawing/2014/main" id="{4E3FEC58-9526-E0D3-F6A0-28C6ED4C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20445"/>
            <a:ext cx="4648200" cy="4648200"/>
          </a:xfrm>
          <a:prstGeom prst="rect">
            <a:avLst/>
          </a:prstGeom>
        </p:spPr>
      </p:pic>
      <p:pic>
        <p:nvPicPr>
          <p:cNvPr id="9" name="图片 8" descr="图表, 折线图, 直方图&#10;&#10;描述已自动生成">
            <a:extLst>
              <a:ext uri="{FF2B5EF4-FFF2-40B4-BE49-F238E27FC236}">
                <a16:creationId xmlns:a16="http://schemas.microsoft.com/office/drawing/2014/main" id="{946646DD-04ED-042D-2379-C141F13D4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19300"/>
            <a:ext cx="8357586" cy="5545689"/>
          </a:xfrm>
          <a:prstGeom prst="rect">
            <a:avLst/>
          </a:prstGeom>
        </p:spPr>
      </p:pic>
      <p:grpSp>
        <p:nvGrpSpPr>
          <p:cNvPr id="10" name="Group 7">
            <a:extLst>
              <a:ext uri="{FF2B5EF4-FFF2-40B4-BE49-F238E27FC236}">
                <a16:creationId xmlns:a16="http://schemas.microsoft.com/office/drawing/2014/main" id="{7F0CB26E-EDC0-70FC-A202-22559652C3B4}"/>
              </a:ext>
            </a:extLst>
          </p:cNvPr>
          <p:cNvGrpSpPr/>
          <p:nvPr/>
        </p:nvGrpSpPr>
        <p:grpSpPr>
          <a:xfrm>
            <a:off x="7772400" y="8572500"/>
            <a:ext cx="11032408" cy="1192971"/>
            <a:chOff x="-1430650" y="-148853"/>
            <a:chExt cx="7337804" cy="738107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2FC8A56-9750-95E2-1E7E-0A0D277A8D62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High Frequency &amp; Low Amplitude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29BEC3E-FD4B-655A-3D0F-F0E7E15A9C46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6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建筑&#10;&#10;描述已自动生成">
            <a:extLst>
              <a:ext uri="{FF2B5EF4-FFF2-40B4-BE49-F238E27FC236}">
                <a16:creationId xmlns:a16="http://schemas.microsoft.com/office/drawing/2014/main" id="{B423F109-C472-9DE5-C2BA-E497BAFD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05200"/>
            <a:ext cx="4648200" cy="4648200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B9F5EA7-F80A-D30F-199B-A4568FDEE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238500"/>
            <a:ext cx="7729506" cy="51289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1ADA7A3-ADC5-EE5F-731E-A279326D3F6C}"/>
              </a:ext>
            </a:extLst>
          </p:cNvPr>
          <p:cNvGrpSpPr/>
          <p:nvPr/>
        </p:nvGrpSpPr>
        <p:grpSpPr>
          <a:xfrm>
            <a:off x="-533400" y="1409700"/>
            <a:ext cx="11032408" cy="1192971"/>
            <a:chOff x="-1430650" y="-148853"/>
            <a:chExt cx="7337804" cy="73810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8623988-8D0D-AFA3-F21D-577146D076D1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Low Frequency &amp; High Amplitude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2997D-BC6F-4BE4-6A40-E0F1A03D7442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23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608845" y="9258300"/>
            <a:ext cx="15274098" cy="819313"/>
            <a:chOff x="0" y="0"/>
            <a:chExt cx="10985211" cy="5892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85211" cy="589254"/>
            </a:xfrm>
            <a:custGeom>
              <a:avLst/>
              <a:gdLst/>
              <a:ahLst/>
              <a:cxnLst/>
              <a:rect l="l" t="t" r="r" b="b"/>
              <a:pathLst>
                <a:path w="10985211" h="589254">
                  <a:moveTo>
                    <a:pt x="203200" y="0"/>
                  </a:moveTo>
                  <a:lnTo>
                    <a:pt x="10985211" y="0"/>
                  </a:lnTo>
                  <a:lnTo>
                    <a:pt x="10782011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1600" y="-47625"/>
              <a:ext cx="10782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88501" y="1335905"/>
            <a:ext cx="5172844" cy="42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9"/>
              </a:lnSpc>
            </a:pPr>
            <a:r>
              <a:rPr lang="en-US" sz="2542" dirty="0">
                <a:solidFill>
                  <a:srgbClr val="434B57"/>
                </a:solidFill>
                <a:latin typeface="DM Sans"/>
                <a:ea typeface="方正姚体" panose="02010601030101010101" pitchFamily="2" charset="-122"/>
                <a:cs typeface="DM Sans"/>
                <a:sym typeface="DM Sans"/>
              </a:rPr>
              <a:t>For what kind of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8501" y="839512"/>
            <a:ext cx="4097179" cy="426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3178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8739" y="1182072"/>
            <a:ext cx="1699762" cy="61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4555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88501" y="3605122"/>
            <a:ext cx="5172844" cy="42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9"/>
              </a:lnSpc>
            </a:pPr>
            <a:r>
              <a:rPr lang="en-US" sz="2542" dirty="0">
                <a:solidFill>
                  <a:srgbClr val="434B57"/>
                </a:solidFill>
                <a:latin typeface="DM Sans"/>
                <a:ea typeface="方正姚体" panose="02010601030101010101" pitchFamily="2" charset="-122"/>
                <a:cs typeface="DM Sans"/>
                <a:sym typeface="DM Sans"/>
              </a:rPr>
              <a:t>Innovation approach for the goal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88501" y="3108729"/>
            <a:ext cx="4097179" cy="43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3178" dirty="0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8739" y="3451289"/>
            <a:ext cx="1699762" cy="61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4555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00357" y="5874340"/>
            <a:ext cx="5137527" cy="42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59"/>
              </a:lnSpc>
            </a:pPr>
            <a:r>
              <a:rPr lang="en-US" sz="2542" dirty="0">
                <a:solidFill>
                  <a:srgbClr val="434B57"/>
                </a:solidFill>
                <a:latin typeface="DM Sans"/>
                <a:ea typeface="方正姚体" panose="02010601030101010101" pitchFamily="2" charset="-122"/>
                <a:cs typeface="DM Sans"/>
                <a:sym typeface="DM Sans"/>
              </a:rPr>
              <a:t>Performance of model detection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00357" y="5377947"/>
            <a:ext cx="4069206" cy="426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3178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RESULT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200" y="5720507"/>
            <a:ext cx="1688157" cy="61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4555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88500" y="8143558"/>
            <a:ext cx="5850699" cy="439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59"/>
              </a:lnSpc>
            </a:pPr>
            <a:r>
              <a:rPr lang="en-US" sz="2542" dirty="0">
                <a:solidFill>
                  <a:srgbClr val="434B57"/>
                </a:solidFill>
                <a:latin typeface="DM Sans"/>
                <a:ea typeface="方正姚体" panose="02010601030101010101" pitchFamily="2" charset="-122"/>
                <a:cs typeface="DM Sans"/>
                <a:sym typeface="DM Sans"/>
              </a:rPr>
              <a:t>Future improvement of this method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88501" y="7647165"/>
            <a:ext cx="4097179" cy="43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3178" dirty="0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PROSPECT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8739" y="7989725"/>
            <a:ext cx="1699762" cy="61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4555">
                <a:solidFill>
                  <a:srgbClr val="203856"/>
                </a:solidFill>
                <a:latin typeface="Archivo Black"/>
                <a:ea typeface="方正姚体" panose="02010601030101010101" pitchFamily="2" charset="-122"/>
                <a:cs typeface="Archivo Black"/>
                <a:sym typeface="Archivo Black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建筑, 播放器, 围栏&#10;&#10;描述已自动生成">
            <a:extLst>
              <a:ext uri="{FF2B5EF4-FFF2-40B4-BE49-F238E27FC236}">
                <a16:creationId xmlns:a16="http://schemas.microsoft.com/office/drawing/2014/main" id="{09EF3C18-22C1-3E59-A0E4-73E2E5FD6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81100"/>
            <a:ext cx="5081587" cy="5081587"/>
          </a:xfrm>
        </p:spPr>
      </p:pic>
      <p:pic>
        <p:nvPicPr>
          <p:cNvPr id="7" name="图片 6" descr="图表, 折线图, 直方图&#10;&#10;描述已自动生成">
            <a:extLst>
              <a:ext uri="{FF2B5EF4-FFF2-40B4-BE49-F238E27FC236}">
                <a16:creationId xmlns:a16="http://schemas.microsoft.com/office/drawing/2014/main" id="{968386D0-DF10-1DA2-830F-D923D149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801006"/>
            <a:ext cx="8803800" cy="58417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723DD39-CDFB-BFC0-3FFA-EA2EE31BE62B}"/>
              </a:ext>
            </a:extLst>
          </p:cNvPr>
          <p:cNvGrpSpPr/>
          <p:nvPr/>
        </p:nvGrpSpPr>
        <p:grpSpPr>
          <a:xfrm>
            <a:off x="-609600" y="8248649"/>
            <a:ext cx="11032408" cy="1192971"/>
            <a:chOff x="-1430650" y="-148853"/>
            <a:chExt cx="7337804" cy="73810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4B68B12-40EE-8B2C-0427-479E5170671C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High Frequency &amp; High Amplitude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0C242-3928-382A-4700-F9D31663E997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906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58BE0565-79C6-8BA6-BD3F-36B0D6E78CF0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57D9EB2-DE91-B527-89C1-E3A3C001AC88}"/>
              </a:ext>
            </a:extLst>
          </p:cNvPr>
          <p:cNvGrpSpPr/>
          <p:nvPr/>
        </p:nvGrpSpPr>
        <p:grpSpPr>
          <a:xfrm>
            <a:off x="394598" y="1214057"/>
            <a:ext cx="17713463" cy="8648950"/>
            <a:chOff x="-1922423" y="-38100"/>
            <a:chExt cx="5849939" cy="198554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32E5B7-818B-E258-4236-4746085AC043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9FC5760-5229-0641-EDDC-8B6277E1CF9C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ED84450-173A-E051-B5A7-F74BE9767ECC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90A1138-ECF3-5C9B-450C-8D71436D7D1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F115B135-A29C-9B51-0805-928A5B4E860A}"/>
              </a:ext>
            </a:extLst>
          </p:cNvPr>
          <p:cNvGrpSpPr/>
          <p:nvPr/>
        </p:nvGrpSpPr>
        <p:grpSpPr>
          <a:xfrm>
            <a:off x="-1371600" y="1786769"/>
            <a:ext cx="7832008" cy="1192971"/>
            <a:chOff x="-1430650" y="-148853"/>
            <a:chExt cx="7337804" cy="738107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F5D0496-2AB5-A5B6-ED17-BF1969A360E6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Grid Search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979A520-DEAA-693B-2DA8-E00F7E594AA9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pic>
        <p:nvPicPr>
          <p:cNvPr id="2" name="图片 1" descr="日历&#10;&#10;描述已自动生成">
            <a:extLst>
              <a:ext uri="{FF2B5EF4-FFF2-40B4-BE49-F238E27FC236}">
                <a16:creationId xmlns:a16="http://schemas.microsoft.com/office/drawing/2014/main" id="{C9922063-60B4-7435-B320-9E3B29611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731140"/>
            <a:ext cx="7848600" cy="69392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8A123B-228B-38AD-129C-AF2651FE4D96}"/>
              </a:ext>
            </a:extLst>
          </p:cNvPr>
          <p:cNvSpPr txBox="1"/>
          <p:nvPr/>
        </p:nvSpPr>
        <p:spPr>
          <a:xfrm>
            <a:off x="1295400" y="40767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 Narrow" panose="020B0606020202030204" pitchFamily="34" charset="0"/>
                <a:cs typeface="Aldhabi" panose="01000000000000000000" pitchFamily="2" charset="-78"/>
              </a:rPr>
              <a:t>Rate is too low, so just use the cumulative sum of wrong estimation count</a:t>
            </a:r>
            <a:endParaRPr lang="en-US" sz="3200" dirty="0">
              <a:latin typeface="Arial Narrow" panose="020B0606020202030204" pitchFamily="34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31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58BE0565-79C6-8BA6-BD3F-36B0D6E78CF0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57D9EB2-DE91-B527-89C1-E3A3C001AC88}"/>
              </a:ext>
            </a:extLst>
          </p:cNvPr>
          <p:cNvGrpSpPr/>
          <p:nvPr/>
        </p:nvGrpSpPr>
        <p:grpSpPr>
          <a:xfrm>
            <a:off x="574537" y="1181100"/>
            <a:ext cx="17713463" cy="8648950"/>
            <a:chOff x="-1922423" y="-38100"/>
            <a:chExt cx="5849939" cy="198554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32E5B7-818B-E258-4236-4746085AC043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9FC5760-5229-0641-EDDC-8B6277E1CF9C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ED84450-173A-E051-B5A7-F74BE9767ECC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90A1138-ECF3-5C9B-450C-8D71436D7D1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PROSPECT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F115B135-A29C-9B51-0805-928A5B4E860A}"/>
              </a:ext>
            </a:extLst>
          </p:cNvPr>
          <p:cNvGrpSpPr/>
          <p:nvPr/>
        </p:nvGrpSpPr>
        <p:grpSpPr>
          <a:xfrm>
            <a:off x="-1371600" y="1786769"/>
            <a:ext cx="7832008" cy="1192971"/>
            <a:chOff x="-1430650" y="-148853"/>
            <a:chExt cx="7337804" cy="738107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F5D0496-2AB5-A5B6-ED17-BF1969A360E6}"/>
                </a:ext>
              </a:extLst>
            </p:cNvPr>
            <p:cNvSpPr/>
            <p:nvPr/>
          </p:nvSpPr>
          <p:spPr>
            <a:xfrm>
              <a:off x="-1430650" y="-14885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Summary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979A520-DEAA-693B-2DA8-E00F7E594AA9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0C9EFB-A602-AFAD-341F-74E4328334E4}"/>
              </a:ext>
            </a:extLst>
          </p:cNvPr>
          <p:cNvGrpSpPr/>
          <p:nvPr/>
        </p:nvGrpSpPr>
        <p:grpSpPr>
          <a:xfrm>
            <a:off x="2895600" y="3081608"/>
            <a:ext cx="12191999" cy="6282458"/>
            <a:chOff x="3976021" y="3852551"/>
            <a:chExt cx="9091866" cy="51739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87B713-AD4B-2068-5BAD-64E8E61B6CCF}"/>
                </a:ext>
              </a:extLst>
            </p:cNvPr>
            <p:cNvSpPr/>
            <p:nvPr/>
          </p:nvSpPr>
          <p:spPr>
            <a:xfrm>
              <a:off x="8158825" y="4405233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F227023A-E4E0-C9C5-F867-3429952F0A2F}"/>
                </a:ext>
              </a:extLst>
            </p:cNvPr>
            <p:cNvSpPr/>
            <p:nvPr/>
          </p:nvSpPr>
          <p:spPr>
            <a:xfrm>
              <a:off x="4162465" y="5658424"/>
              <a:ext cx="1869385" cy="5956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9263C37-457F-5E13-5D89-5C7D45DF8592}"/>
                </a:ext>
              </a:extLst>
            </p:cNvPr>
            <p:cNvSpPr/>
            <p:nvPr/>
          </p:nvSpPr>
          <p:spPr>
            <a:xfrm>
              <a:off x="8158821" y="5303097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BBCD2D3-E4DE-D9B5-8A28-B15FF3FF3E85}"/>
                </a:ext>
              </a:extLst>
            </p:cNvPr>
            <p:cNvCxnSpPr>
              <a:cxnSpLocks/>
              <a:stCxn id="44" idx="3"/>
              <a:endCxn id="4" idx="1"/>
            </p:cNvCxnSpPr>
            <p:nvPr/>
          </p:nvCxnSpPr>
          <p:spPr>
            <a:xfrm>
              <a:off x="6031850" y="4481559"/>
              <a:ext cx="2126975" cy="148140"/>
            </a:xfrm>
            <a:prstGeom prst="bentConnector3">
              <a:avLst>
                <a:gd name="adj1" fmla="val 275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4300C3D7-C498-EE8C-9640-7858162B138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031850" y="5554697"/>
              <a:ext cx="2100977" cy="401546"/>
            </a:xfrm>
            <a:prstGeom prst="bentConnector3">
              <a:avLst>
                <a:gd name="adj1" fmla="val 574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F6B7DF2-6C83-5CC6-5735-D74859709C7B}"/>
                </a:ext>
              </a:extLst>
            </p:cNvPr>
            <p:cNvSpPr/>
            <p:nvPr/>
          </p:nvSpPr>
          <p:spPr>
            <a:xfrm>
              <a:off x="10480159" y="4629699"/>
              <a:ext cx="2414396" cy="8427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CNN Training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FBE3E2DE-2B07-4DCC-92EA-B108BCBA85E8}"/>
                </a:ext>
              </a:extLst>
            </p:cNvPr>
            <p:cNvCxnSpPr>
              <a:stCxn id="4" idx="3"/>
              <a:endCxn id="26" idx="1"/>
            </p:cNvCxnSpPr>
            <p:nvPr/>
          </p:nvCxnSpPr>
          <p:spPr>
            <a:xfrm>
              <a:off x="9276423" y="4629699"/>
              <a:ext cx="1203736" cy="4213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55FF9601-B73D-D047-6A4E-5AE998E6AD95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 flipV="1">
              <a:off x="9276423" y="5051088"/>
              <a:ext cx="1203736" cy="47647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2D43ECD-F247-9A0E-70EC-4A925E61A711}"/>
                </a:ext>
              </a:extLst>
            </p:cNvPr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3976021" y="6439531"/>
              <a:ext cx="909186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波形 29">
              <a:extLst>
                <a:ext uri="{FF2B5EF4-FFF2-40B4-BE49-F238E27FC236}">
                  <a16:creationId xmlns:a16="http://schemas.microsoft.com/office/drawing/2014/main" id="{46D7B82E-91A1-ADCE-13E6-24121941FC5E}"/>
                </a:ext>
              </a:extLst>
            </p:cNvPr>
            <p:cNvSpPr/>
            <p:nvPr/>
          </p:nvSpPr>
          <p:spPr>
            <a:xfrm>
              <a:off x="10480159" y="6623547"/>
              <a:ext cx="1780208" cy="1307700"/>
            </a:xfrm>
            <a:prstGeom prst="wave">
              <a:avLst>
                <a:gd name="adj1" fmla="val 1156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Predictive Model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7327D48A-31BC-D4A3-7F23-BFAEEEFCBB24}"/>
                </a:ext>
              </a:extLst>
            </p:cNvPr>
            <p:cNvSpPr/>
            <p:nvPr/>
          </p:nvSpPr>
          <p:spPr>
            <a:xfrm>
              <a:off x="4165664" y="8112992"/>
              <a:ext cx="1869384" cy="4489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479678E1-6FB4-0C36-9D27-BC8458BA6977}"/>
                </a:ext>
              </a:extLst>
            </p:cNvPr>
            <p:cNvSpPr/>
            <p:nvPr/>
          </p:nvSpPr>
          <p:spPr>
            <a:xfrm>
              <a:off x="8167068" y="6757945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D22E0B7-56B9-1D53-42A5-5A27C0DC9B84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9284666" y="6982411"/>
              <a:ext cx="1195493" cy="294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10EB5946-314E-3973-BDD8-D346DED0F088}"/>
                </a:ext>
              </a:extLst>
            </p:cNvPr>
            <p:cNvSpPr/>
            <p:nvPr/>
          </p:nvSpPr>
          <p:spPr>
            <a:xfrm>
              <a:off x="7670168" y="8501413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A5573F3-683E-BC51-8C8E-F2322995D2FF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6035048" y="8337458"/>
              <a:ext cx="1635120" cy="388421"/>
            </a:xfrm>
            <a:prstGeom prst="bentConnector3">
              <a:avLst>
                <a:gd name="adj1" fmla="val 839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72BAA9F9-CA69-839B-0D85-D7A277B4ACCC}"/>
                </a:ext>
              </a:extLst>
            </p:cNvPr>
            <p:cNvCxnSpPr>
              <a:stCxn id="26" idx="2"/>
              <a:endCxn id="30" idx="0"/>
            </p:cNvCxnSpPr>
            <p:nvPr/>
          </p:nvCxnSpPr>
          <p:spPr>
            <a:xfrm rot="5400000">
              <a:off x="10877657" y="5965083"/>
              <a:ext cx="1302306" cy="317094"/>
            </a:xfrm>
            <a:prstGeom prst="bentConnector5">
              <a:avLst>
                <a:gd name="adj1" fmla="val 28652"/>
                <a:gd name="adj2" fmla="val 100153"/>
                <a:gd name="adj3" fmla="val 672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2A2AA69-71B2-EB86-37DA-A62858AB66FD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1370263" y="7780011"/>
              <a:ext cx="0" cy="707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6EF20990-3DEF-37B2-1019-A19EAB307CB8}"/>
                </a:ext>
              </a:extLst>
            </p:cNvPr>
            <p:cNvSpPr/>
            <p:nvPr/>
          </p:nvSpPr>
          <p:spPr>
            <a:xfrm>
              <a:off x="10417396" y="8487474"/>
              <a:ext cx="1905734" cy="49982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Estimation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0FC3077-0A41-5100-14C7-17CD2F8D08D1}"/>
                </a:ext>
              </a:extLst>
            </p:cNvPr>
            <p:cNvSpPr/>
            <p:nvPr/>
          </p:nvSpPr>
          <p:spPr>
            <a:xfrm>
              <a:off x="3976021" y="3852551"/>
              <a:ext cx="9091866" cy="5173960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34A5934-E5FF-BE49-00B7-F65D24B8A946}"/>
                </a:ext>
              </a:extLst>
            </p:cNvPr>
            <p:cNvCxnSpPr>
              <a:stCxn id="36" idx="3"/>
              <a:endCxn id="40" idx="1"/>
            </p:cNvCxnSpPr>
            <p:nvPr/>
          </p:nvCxnSpPr>
          <p:spPr>
            <a:xfrm>
              <a:off x="8787770" y="8725879"/>
              <a:ext cx="1629626" cy="115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0FB1D4A-61D0-C39F-9BBF-3F363D2464A1}"/>
                </a:ext>
              </a:extLst>
            </p:cNvPr>
            <p:cNvSpPr txBox="1"/>
            <p:nvPr/>
          </p:nvSpPr>
          <p:spPr>
            <a:xfrm>
              <a:off x="9045189" y="839410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 Narrow" panose="020B0606020202030204" pitchFamily="34" charset="0"/>
                  <a:ea typeface="方正姚体" panose="02010601030101010101" pitchFamily="2" charset="-122"/>
                </a:rPr>
                <a:t>Comparison</a:t>
              </a:r>
              <a:endParaRPr lang="en-US" sz="1600" i="1" dirty="0"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C09F9D29-1289-A99C-78B8-3A66934AAF71}"/>
                </a:ext>
              </a:extLst>
            </p:cNvPr>
            <p:cNvSpPr/>
            <p:nvPr/>
          </p:nvSpPr>
          <p:spPr>
            <a:xfrm>
              <a:off x="4162465" y="4184958"/>
              <a:ext cx="1869385" cy="593202"/>
            </a:xfrm>
            <a:prstGeom prst="rect">
              <a:avLst/>
            </a:prstGeom>
            <a:solidFill>
              <a:srgbClr val="DF6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 Data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B756D5-25C2-B6E6-1916-E1D65C276389}"/>
                </a:ext>
              </a:extLst>
            </p:cNvPr>
            <p:cNvCxnSpPr>
              <a:cxnSpLocks/>
              <a:stCxn id="20" idx="0"/>
              <a:endCxn id="44" idx="2"/>
            </p:cNvCxnSpPr>
            <p:nvPr/>
          </p:nvCxnSpPr>
          <p:spPr>
            <a:xfrm flipV="1">
              <a:off x="5097157" y="4778160"/>
              <a:ext cx="0" cy="88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DB40569D-A6DC-7DF5-4E32-24EDC6CDA4BA}"/>
                </a:ext>
              </a:extLst>
            </p:cNvPr>
            <p:cNvSpPr/>
            <p:nvPr/>
          </p:nvSpPr>
          <p:spPr>
            <a:xfrm>
              <a:off x="4165664" y="6685810"/>
              <a:ext cx="1869385" cy="593202"/>
            </a:xfrm>
            <a:prstGeom prst="rect">
              <a:avLst/>
            </a:prstGeom>
            <a:solidFill>
              <a:srgbClr val="C1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 Data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E0F3572-A681-3BB5-CE93-61642CCCF562}"/>
                </a:ext>
              </a:extLst>
            </p:cNvPr>
            <p:cNvCxnSpPr>
              <a:cxnSpLocks/>
              <a:stCxn id="31" idx="0"/>
              <a:endCxn id="46" idx="2"/>
            </p:cNvCxnSpPr>
            <p:nvPr/>
          </p:nvCxnSpPr>
          <p:spPr>
            <a:xfrm flipV="1">
              <a:off x="5100356" y="7279012"/>
              <a:ext cx="1" cy="83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815EA16-7E41-8A62-162B-945DDA413019}"/>
                </a:ext>
              </a:extLst>
            </p:cNvPr>
            <p:cNvCxnSpPr>
              <a:stCxn id="46" idx="3"/>
              <a:endCxn id="32" idx="1"/>
            </p:cNvCxnSpPr>
            <p:nvPr/>
          </p:nvCxnSpPr>
          <p:spPr>
            <a:xfrm>
              <a:off x="6035049" y="6982411"/>
              <a:ext cx="213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F3AC18D-52DB-4C7B-2727-E228F9721FC6}"/>
                </a:ext>
              </a:extLst>
            </p:cNvPr>
            <p:cNvSpPr txBox="1"/>
            <p:nvPr/>
          </p:nvSpPr>
          <p:spPr>
            <a:xfrm>
              <a:off x="5234274" y="5112201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D3678AD-5CFE-2700-22DD-5CFABB39CF03}"/>
                </a:ext>
              </a:extLst>
            </p:cNvPr>
            <p:cNvSpPr txBox="1"/>
            <p:nvPr/>
          </p:nvSpPr>
          <p:spPr>
            <a:xfrm>
              <a:off x="5105254" y="7553707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0C2A087-AAA3-9C8A-7B2F-BC63100DA4B2}"/>
                </a:ext>
              </a:extLst>
            </p:cNvPr>
            <p:cNvSpPr txBox="1"/>
            <p:nvPr/>
          </p:nvSpPr>
          <p:spPr>
            <a:xfrm>
              <a:off x="6677183" y="430424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9F89BA-6D95-CF5C-52D3-529435B6B96D}"/>
                </a:ext>
              </a:extLst>
            </p:cNvPr>
            <p:cNvSpPr txBox="1"/>
            <p:nvPr/>
          </p:nvSpPr>
          <p:spPr>
            <a:xfrm>
              <a:off x="6476274" y="5674016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6E01117-7342-9061-46AC-517F47AD2922}"/>
                </a:ext>
              </a:extLst>
            </p:cNvPr>
            <p:cNvSpPr txBox="1"/>
            <p:nvPr/>
          </p:nvSpPr>
          <p:spPr>
            <a:xfrm>
              <a:off x="6463765" y="665759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93956A0-8DC0-2540-F98A-2CC2E6EF187D}"/>
                </a:ext>
              </a:extLst>
            </p:cNvPr>
            <p:cNvSpPr txBox="1"/>
            <p:nvPr/>
          </p:nvSpPr>
          <p:spPr>
            <a:xfrm>
              <a:off x="6388832" y="837917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33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58BE0565-79C6-8BA6-BD3F-36B0D6E78CF0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57D9EB2-DE91-B527-89C1-E3A3C001AC88}"/>
              </a:ext>
            </a:extLst>
          </p:cNvPr>
          <p:cNvGrpSpPr/>
          <p:nvPr/>
        </p:nvGrpSpPr>
        <p:grpSpPr>
          <a:xfrm>
            <a:off x="656893" y="1172921"/>
            <a:ext cx="17713463" cy="8648950"/>
            <a:chOff x="-1922423" y="-38100"/>
            <a:chExt cx="5849939" cy="198554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532E5B7-818B-E258-4236-4746085AC043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9FC5760-5229-0641-EDDC-8B6277E1CF9C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ED84450-173A-E051-B5A7-F74BE9767ECC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90A1138-ECF3-5C9B-450C-8D71436D7D12}"/>
              </a:ext>
            </a:extLst>
          </p:cNvPr>
          <p:cNvSpPr txBox="1"/>
          <p:nvPr/>
        </p:nvSpPr>
        <p:spPr>
          <a:xfrm>
            <a:off x="891532" y="-1007126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PROSPECT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F115B135-A29C-9B51-0805-928A5B4E860A}"/>
              </a:ext>
            </a:extLst>
          </p:cNvPr>
          <p:cNvGrpSpPr/>
          <p:nvPr/>
        </p:nvGrpSpPr>
        <p:grpSpPr>
          <a:xfrm>
            <a:off x="-1078967" y="1824169"/>
            <a:ext cx="7832008" cy="1155571"/>
            <a:chOff x="-1156482" y="-125713"/>
            <a:chExt cx="7337804" cy="714967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F5D0496-2AB5-A5B6-ED17-BF1969A360E6}"/>
                </a:ext>
              </a:extLst>
            </p:cNvPr>
            <p:cNvSpPr/>
            <p:nvPr/>
          </p:nvSpPr>
          <p:spPr>
            <a:xfrm>
              <a:off x="-1156482" y="-125713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Future Improvement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979A520-DEAA-693B-2DA8-E00F7E594AA9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BAFDAED-6E1D-0DB1-FAA3-24C4BC6F6A4E}"/>
              </a:ext>
            </a:extLst>
          </p:cNvPr>
          <p:cNvSpPr txBox="1"/>
          <p:nvPr/>
        </p:nvSpPr>
        <p:spPr>
          <a:xfrm>
            <a:off x="1483696" y="3741380"/>
            <a:ext cx="7366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Limitation of synthetic data and synthetic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Implementation of statistical method for labeling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More elaborate model architecture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Fitness for higher dimensional data(RGB signal)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A9242D-22A2-65C0-A001-CCC2D4B1B205}"/>
              </a:ext>
            </a:extLst>
          </p:cNvPr>
          <p:cNvGrpSpPr/>
          <p:nvPr/>
        </p:nvGrpSpPr>
        <p:grpSpPr>
          <a:xfrm>
            <a:off x="8468691" y="3238500"/>
            <a:ext cx="8752509" cy="5468724"/>
            <a:chOff x="3976021" y="3852551"/>
            <a:chExt cx="9091866" cy="5173960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D1077B2-A567-C9DC-22F5-A5809204AAF8}"/>
                </a:ext>
              </a:extLst>
            </p:cNvPr>
            <p:cNvSpPr/>
            <p:nvPr/>
          </p:nvSpPr>
          <p:spPr>
            <a:xfrm>
              <a:off x="8158825" y="4405233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4ED0F654-55FC-7DDE-8333-CF885359321B}"/>
                </a:ext>
              </a:extLst>
            </p:cNvPr>
            <p:cNvSpPr/>
            <p:nvPr/>
          </p:nvSpPr>
          <p:spPr>
            <a:xfrm>
              <a:off x="4162465" y="5658424"/>
              <a:ext cx="1869385" cy="5956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1B3AAFDE-2510-7FEF-86FE-D4257A475E0A}"/>
                </a:ext>
              </a:extLst>
            </p:cNvPr>
            <p:cNvSpPr/>
            <p:nvPr/>
          </p:nvSpPr>
          <p:spPr>
            <a:xfrm>
              <a:off x="8158821" y="5303097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0D429B29-1B88-23D8-81E6-D2DF6BA3A541}"/>
                </a:ext>
              </a:extLst>
            </p:cNvPr>
            <p:cNvCxnSpPr>
              <a:cxnSpLocks/>
              <a:stCxn id="67" idx="3"/>
              <a:endCxn id="15" idx="1"/>
            </p:cNvCxnSpPr>
            <p:nvPr/>
          </p:nvCxnSpPr>
          <p:spPr>
            <a:xfrm>
              <a:off x="6031850" y="4481559"/>
              <a:ext cx="2126975" cy="148140"/>
            </a:xfrm>
            <a:prstGeom prst="bentConnector3">
              <a:avLst>
                <a:gd name="adj1" fmla="val 275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09E59C09-353E-456A-4D31-7857EAACB8D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031850" y="5554697"/>
              <a:ext cx="2100977" cy="401546"/>
            </a:xfrm>
            <a:prstGeom prst="bentConnector3">
              <a:avLst>
                <a:gd name="adj1" fmla="val 574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9299EA04-2A00-9E27-822A-B06087A90550}"/>
                </a:ext>
              </a:extLst>
            </p:cNvPr>
            <p:cNvSpPr/>
            <p:nvPr/>
          </p:nvSpPr>
          <p:spPr>
            <a:xfrm>
              <a:off x="10480159" y="4629699"/>
              <a:ext cx="2414396" cy="8427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CNN Training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E9356E6B-313D-7B26-B3B7-7135A95AB7EF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>
              <a:off x="9276423" y="4629699"/>
              <a:ext cx="1203736" cy="4213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76AA65FD-68F6-0461-032F-1236BF26332B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 flipV="1">
              <a:off x="9276423" y="5051088"/>
              <a:ext cx="1203736" cy="47647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FB2784C-6936-C48B-9858-58D0CC1BFF4D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3976021" y="6439531"/>
              <a:ext cx="909186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波形 54">
              <a:extLst>
                <a:ext uri="{FF2B5EF4-FFF2-40B4-BE49-F238E27FC236}">
                  <a16:creationId xmlns:a16="http://schemas.microsoft.com/office/drawing/2014/main" id="{069E0B0A-ECD5-4A9B-4787-EB69CD47190B}"/>
                </a:ext>
              </a:extLst>
            </p:cNvPr>
            <p:cNvSpPr/>
            <p:nvPr/>
          </p:nvSpPr>
          <p:spPr>
            <a:xfrm>
              <a:off x="10480159" y="6623547"/>
              <a:ext cx="1780208" cy="1307700"/>
            </a:xfrm>
            <a:prstGeom prst="wave">
              <a:avLst>
                <a:gd name="adj1" fmla="val 1156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Predictive Model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651C2219-7D0B-79B5-1234-F91C2989870B}"/>
                </a:ext>
              </a:extLst>
            </p:cNvPr>
            <p:cNvSpPr/>
            <p:nvPr/>
          </p:nvSpPr>
          <p:spPr>
            <a:xfrm>
              <a:off x="4165664" y="8112992"/>
              <a:ext cx="1869384" cy="4489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57" name="Rectangle 3">
              <a:extLst>
                <a:ext uri="{FF2B5EF4-FFF2-40B4-BE49-F238E27FC236}">
                  <a16:creationId xmlns:a16="http://schemas.microsoft.com/office/drawing/2014/main" id="{CB5A30C4-26A6-5E7A-2C0E-3421008E786C}"/>
                </a:ext>
              </a:extLst>
            </p:cNvPr>
            <p:cNvSpPr/>
            <p:nvPr/>
          </p:nvSpPr>
          <p:spPr>
            <a:xfrm>
              <a:off x="8167068" y="6757945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06A433C-A964-9346-7FD8-B655FD12F30F}"/>
                </a:ext>
              </a:extLst>
            </p:cNvPr>
            <p:cNvCxnSpPr>
              <a:stCxn id="57" idx="3"/>
              <a:endCxn id="55" idx="1"/>
            </p:cNvCxnSpPr>
            <p:nvPr/>
          </p:nvCxnSpPr>
          <p:spPr>
            <a:xfrm>
              <a:off x="9284666" y="6982411"/>
              <a:ext cx="1195493" cy="294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6A455925-C75B-D47F-5813-B52B12C16D92}"/>
                </a:ext>
              </a:extLst>
            </p:cNvPr>
            <p:cNvSpPr/>
            <p:nvPr/>
          </p:nvSpPr>
          <p:spPr>
            <a:xfrm>
              <a:off x="7670168" y="8501413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8E84781C-07DD-5D68-B116-817E1991565A}"/>
                </a:ext>
              </a:extLst>
            </p:cNvPr>
            <p:cNvCxnSpPr>
              <a:cxnSpLocks/>
              <a:stCxn id="56" idx="3"/>
              <a:endCxn id="59" idx="1"/>
            </p:cNvCxnSpPr>
            <p:nvPr/>
          </p:nvCxnSpPr>
          <p:spPr>
            <a:xfrm>
              <a:off x="6035048" y="8337458"/>
              <a:ext cx="1635120" cy="388421"/>
            </a:xfrm>
            <a:prstGeom prst="bentConnector3">
              <a:avLst>
                <a:gd name="adj1" fmla="val 839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94E8CBF2-73FE-7DBC-CCB9-B45F81884899}"/>
                </a:ext>
              </a:extLst>
            </p:cNvPr>
            <p:cNvCxnSpPr>
              <a:stCxn id="21" idx="2"/>
              <a:endCxn id="55" idx="0"/>
            </p:cNvCxnSpPr>
            <p:nvPr/>
          </p:nvCxnSpPr>
          <p:spPr>
            <a:xfrm rot="5400000">
              <a:off x="10877657" y="5965083"/>
              <a:ext cx="1302306" cy="317094"/>
            </a:xfrm>
            <a:prstGeom prst="bentConnector5">
              <a:avLst>
                <a:gd name="adj1" fmla="val 28652"/>
                <a:gd name="adj2" fmla="val 100153"/>
                <a:gd name="adj3" fmla="val 672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1F43B225-F672-3614-3775-664240AB5A8E}"/>
                </a:ext>
              </a:extLst>
            </p:cNvPr>
            <p:cNvCxnSpPr>
              <a:cxnSpLocks/>
              <a:stCxn id="55" idx="2"/>
              <a:endCxn id="63" idx="0"/>
            </p:cNvCxnSpPr>
            <p:nvPr/>
          </p:nvCxnSpPr>
          <p:spPr>
            <a:xfrm>
              <a:off x="11370263" y="7780011"/>
              <a:ext cx="0" cy="707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8ACFDD19-BB79-861A-8667-B405E1137CC2}"/>
                </a:ext>
              </a:extLst>
            </p:cNvPr>
            <p:cNvSpPr/>
            <p:nvPr/>
          </p:nvSpPr>
          <p:spPr>
            <a:xfrm>
              <a:off x="10417396" y="8487474"/>
              <a:ext cx="1905734" cy="49982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Estimation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798CA9-0236-9BAE-611E-4E3953FDD2B8}"/>
                </a:ext>
              </a:extLst>
            </p:cNvPr>
            <p:cNvSpPr/>
            <p:nvPr/>
          </p:nvSpPr>
          <p:spPr>
            <a:xfrm>
              <a:off x="3976021" y="3852551"/>
              <a:ext cx="9091866" cy="5173960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0FB9C79-5C93-4AFE-F531-9008B830C5C4}"/>
                </a:ext>
              </a:extLst>
            </p:cNvPr>
            <p:cNvCxnSpPr>
              <a:stCxn id="59" idx="3"/>
              <a:endCxn id="63" idx="1"/>
            </p:cNvCxnSpPr>
            <p:nvPr/>
          </p:nvCxnSpPr>
          <p:spPr>
            <a:xfrm>
              <a:off x="8787770" y="8725879"/>
              <a:ext cx="1629626" cy="115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DF45727-65C6-7EB2-B8EC-FE6B99EBBEB8}"/>
                </a:ext>
              </a:extLst>
            </p:cNvPr>
            <p:cNvSpPr txBox="1"/>
            <p:nvPr/>
          </p:nvSpPr>
          <p:spPr>
            <a:xfrm>
              <a:off x="9045189" y="839410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 Narrow" panose="020B0606020202030204" pitchFamily="34" charset="0"/>
                  <a:ea typeface="方正姚体" panose="02010601030101010101" pitchFamily="2" charset="-122"/>
                </a:rPr>
                <a:t>Comparison</a:t>
              </a:r>
              <a:endParaRPr lang="en-US" sz="1600" i="1" dirty="0"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B853CDC6-A1A8-F786-A273-E647EE9A5158}"/>
                </a:ext>
              </a:extLst>
            </p:cNvPr>
            <p:cNvSpPr/>
            <p:nvPr/>
          </p:nvSpPr>
          <p:spPr>
            <a:xfrm>
              <a:off x="4162465" y="4184958"/>
              <a:ext cx="1869385" cy="593202"/>
            </a:xfrm>
            <a:prstGeom prst="rect">
              <a:avLst/>
            </a:prstGeom>
            <a:solidFill>
              <a:srgbClr val="DF6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 Data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52A41D9-FEDF-81E0-8AAE-5AE7413C3E1F}"/>
                </a:ext>
              </a:extLst>
            </p:cNvPr>
            <p:cNvCxnSpPr>
              <a:cxnSpLocks/>
              <a:stCxn id="16" idx="0"/>
              <a:endCxn id="67" idx="2"/>
            </p:cNvCxnSpPr>
            <p:nvPr/>
          </p:nvCxnSpPr>
          <p:spPr>
            <a:xfrm flipV="1">
              <a:off x="5097157" y="4778160"/>
              <a:ext cx="0" cy="88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A1F93CFC-BE62-B295-CA8C-335AC22166FF}"/>
                </a:ext>
              </a:extLst>
            </p:cNvPr>
            <p:cNvSpPr/>
            <p:nvPr/>
          </p:nvSpPr>
          <p:spPr>
            <a:xfrm>
              <a:off x="4165664" y="6685810"/>
              <a:ext cx="1869385" cy="593202"/>
            </a:xfrm>
            <a:prstGeom prst="rect">
              <a:avLst/>
            </a:prstGeom>
            <a:solidFill>
              <a:srgbClr val="C1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 Data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F546609-0D68-4B98-03A4-6CDE1EA5AE22}"/>
                </a:ext>
              </a:extLst>
            </p:cNvPr>
            <p:cNvCxnSpPr>
              <a:cxnSpLocks/>
              <a:stCxn id="56" idx="0"/>
              <a:endCxn id="69" idx="2"/>
            </p:cNvCxnSpPr>
            <p:nvPr/>
          </p:nvCxnSpPr>
          <p:spPr>
            <a:xfrm flipV="1">
              <a:off x="5100356" y="7279012"/>
              <a:ext cx="1" cy="83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E1C2C88-7B05-D112-4627-BCDB668CC793}"/>
                </a:ext>
              </a:extLst>
            </p:cNvPr>
            <p:cNvCxnSpPr>
              <a:stCxn id="69" idx="3"/>
              <a:endCxn id="57" idx="1"/>
            </p:cNvCxnSpPr>
            <p:nvPr/>
          </p:nvCxnSpPr>
          <p:spPr>
            <a:xfrm>
              <a:off x="6035049" y="6982411"/>
              <a:ext cx="213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A2D0048-2572-1B71-CC85-B557B225E0BF}"/>
                </a:ext>
              </a:extLst>
            </p:cNvPr>
            <p:cNvSpPr txBox="1"/>
            <p:nvPr/>
          </p:nvSpPr>
          <p:spPr>
            <a:xfrm>
              <a:off x="5234274" y="5112201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56F4B88-55A7-809C-BA94-28B9D36A616F}"/>
                </a:ext>
              </a:extLst>
            </p:cNvPr>
            <p:cNvSpPr txBox="1"/>
            <p:nvPr/>
          </p:nvSpPr>
          <p:spPr>
            <a:xfrm>
              <a:off x="5105254" y="7553707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0328DB5-1736-4A4E-DDCC-D98D8D6D136C}"/>
                </a:ext>
              </a:extLst>
            </p:cNvPr>
            <p:cNvSpPr txBox="1"/>
            <p:nvPr/>
          </p:nvSpPr>
          <p:spPr>
            <a:xfrm>
              <a:off x="6677183" y="430424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8CCDA9F-8742-34E2-D0E1-DA72F7CE2A7B}"/>
                </a:ext>
              </a:extLst>
            </p:cNvPr>
            <p:cNvSpPr txBox="1"/>
            <p:nvPr/>
          </p:nvSpPr>
          <p:spPr>
            <a:xfrm>
              <a:off x="6476274" y="5674016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07E52F7-B402-36E9-3300-138C8151A34F}"/>
                </a:ext>
              </a:extLst>
            </p:cNvPr>
            <p:cNvSpPr txBox="1"/>
            <p:nvPr/>
          </p:nvSpPr>
          <p:spPr>
            <a:xfrm>
              <a:off x="6463765" y="665759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926FE89-0DC6-6831-0337-3B90D872ABFB}"/>
                </a:ext>
              </a:extLst>
            </p:cNvPr>
            <p:cNvSpPr txBox="1"/>
            <p:nvPr/>
          </p:nvSpPr>
          <p:spPr>
            <a:xfrm>
              <a:off x="6388832" y="837917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64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444528" y="1919328"/>
            <a:ext cx="1539894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1836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- THANK YOU -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902515" y="5143500"/>
            <a:ext cx="6561704" cy="819313"/>
            <a:chOff x="0" y="0"/>
            <a:chExt cx="4719211" cy="58925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19212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7197833" y="9211851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50"/>
                </a:lnTo>
                <a:lnTo>
                  <a:pt x="0" y="570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41786" y="-478511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altLang="zh-CN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lang="en-US" sz="15000" dirty="0">
              <a:solidFill>
                <a:srgbClr val="434B57">
                  <a:alpha val="4706"/>
                </a:srgb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28600" y="2639542"/>
            <a:ext cx="15749802" cy="6686414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512923" y="2349617"/>
            <a:ext cx="14859000" cy="6340004"/>
            <a:chOff x="0" y="0"/>
            <a:chExt cx="3927516" cy="16248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927516" cy="1624853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398595" y="305227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839327" y="3303552"/>
            <a:ext cx="9400900" cy="83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Motivation</a:t>
            </a:r>
            <a:endParaRPr lang="en-US" sz="4800" dirty="0">
              <a:solidFill>
                <a:srgbClr val="FF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0" name="图片 29" descr="图表, 折线图&#10;&#10;描述已自动生成">
            <a:extLst>
              <a:ext uri="{FF2B5EF4-FFF2-40B4-BE49-F238E27FC236}">
                <a16:creationId xmlns:a16="http://schemas.microsoft.com/office/drawing/2014/main" id="{93935821-3C50-2DFE-9C13-8C12696D5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60" y="4061011"/>
            <a:ext cx="7385263" cy="39751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C94552FE-559B-FC83-C9D8-44A7746090F7}"/>
              </a:ext>
            </a:extLst>
          </p:cNvPr>
          <p:cNvSpPr/>
          <p:nvPr/>
        </p:nvSpPr>
        <p:spPr>
          <a:xfrm>
            <a:off x="8108187" y="52941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1704889-123F-3F9A-129E-6A9BD10B3C73}"/>
              </a:ext>
            </a:extLst>
          </p:cNvPr>
          <p:cNvSpPr/>
          <p:nvPr/>
        </p:nvSpPr>
        <p:spPr>
          <a:xfrm>
            <a:off x="8743187" y="54465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40ED318-AD36-1E49-B259-22D3D5592522}"/>
              </a:ext>
            </a:extLst>
          </p:cNvPr>
          <p:cNvSpPr/>
          <p:nvPr/>
        </p:nvSpPr>
        <p:spPr>
          <a:xfrm>
            <a:off x="9327387" y="58021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3BD1DCE-B96C-40C1-81B7-EFC71B39B89D}"/>
              </a:ext>
            </a:extLst>
          </p:cNvPr>
          <p:cNvSpPr/>
          <p:nvPr/>
        </p:nvSpPr>
        <p:spPr>
          <a:xfrm>
            <a:off x="9936987" y="59037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D546BF-A0C4-A0D8-B39E-43FC48F5D16A}"/>
              </a:ext>
            </a:extLst>
          </p:cNvPr>
          <p:cNvSpPr/>
          <p:nvPr/>
        </p:nvSpPr>
        <p:spPr>
          <a:xfrm>
            <a:off x="10266884" y="5850006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DA50B99-3082-B87C-4DD7-09B01B9650B1}"/>
              </a:ext>
            </a:extLst>
          </p:cNvPr>
          <p:cNvSpPr/>
          <p:nvPr/>
        </p:nvSpPr>
        <p:spPr>
          <a:xfrm>
            <a:off x="10798047" y="4536140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4896E89-E5BD-2097-3CEB-B56E4414C9C0}"/>
              </a:ext>
            </a:extLst>
          </p:cNvPr>
          <p:cNvSpPr/>
          <p:nvPr/>
        </p:nvSpPr>
        <p:spPr>
          <a:xfrm>
            <a:off x="11499087" y="5179446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FA0665D-ADF0-54C8-1E33-C10F5D21604E}"/>
              </a:ext>
            </a:extLst>
          </p:cNvPr>
          <p:cNvSpPr/>
          <p:nvPr/>
        </p:nvSpPr>
        <p:spPr>
          <a:xfrm>
            <a:off x="12021057" y="4586940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8CBEC53-9C0C-128D-B617-C3E012A63788}"/>
              </a:ext>
            </a:extLst>
          </p:cNvPr>
          <p:cNvSpPr/>
          <p:nvPr/>
        </p:nvSpPr>
        <p:spPr>
          <a:xfrm>
            <a:off x="12493497" y="4372653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E0596E5-1EAE-C984-7322-1CE6BAD2DB82}"/>
              </a:ext>
            </a:extLst>
          </p:cNvPr>
          <p:cNvSpPr/>
          <p:nvPr/>
        </p:nvSpPr>
        <p:spPr>
          <a:xfrm>
            <a:off x="13129767" y="54465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51B93A4-5570-C777-ECF1-40DCF7B20784}"/>
              </a:ext>
            </a:extLst>
          </p:cNvPr>
          <p:cNvSpPr/>
          <p:nvPr/>
        </p:nvSpPr>
        <p:spPr>
          <a:xfrm>
            <a:off x="13971777" y="55481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39">
            <a:extLst>
              <a:ext uri="{FF2B5EF4-FFF2-40B4-BE49-F238E27FC236}">
                <a16:creationId xmlns:a16="http://schemas.microsoft.com/office/drawing/2014/main" id="{E8BB9634-0360-E06F-3919-0C30D453C8B1}"/>
              </a:ext>
            </a:extLst>
          </p:cNvPr>
          <p:cNvCxnSpPr>
            <a:cxnSpLocks/>
          </p:cNvCxnSpPr>
          <p:nvPr/>
        </p:nvCxnSpPr>
        <p:spPr>
          <a:xfrm>
            <a:off x="8152637" y="4301428"/>
            <a:ext cx="0" cy="33434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3">
            <a:extLst>
              <a:ext uri="{FF2B5EF4-FFF2-40B4-BE49-F238E27FC236}">
                <a16:creationId xmlns:a16="http://schemas.microsoft.com/office/drawing/2014/main" id="{CA87290C-7C21-96BA-C3FF-95A07F5A4BFA}"/>
              </a:ext>
            </a:extLst>
          </p:cNvPr>
          <p:cNvCxnSpPr>
            <a:cxnSpLocks/>
          </p:cNvCxnSpPr>
          <p:nvPr/>
        </p:nvCxnSpPr>
        <p:spPr>
          <a:xfrm>
            <a:off x="9371837" y="4301427"/>
            <a:ext cx="0" cy="33434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4">
            <a:extLst>
              <a:ext uri="{FF2B5EF4-FFF2-40B4-BE49-F238E27FC236}">
                <a16:creationId xmlns:a16="http://schemas.microsoft.com/office/drawing/2014/main" id="{1BF12BB9-950F-2E27-EE41-5F84D51BEF60}"/>
              </a:ext>
            </a:extLst>
          </p:cNvPr>
          <p:cNvCxnSpPr>
            <a:cxnSpLocks/>
          </p:cNvCxnSpPr>
          <p:nvPr/>
        </p:nvCxnSpPr>
        <p:spPr>
          <a:xfrm>
            <a:off x="10842497" y="4301426"/>
            <a:ext cx="0" cy="33434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5">
            <a:extLst>
              <a:ext uri="{FF2B5EF4-FFF2-40B4-BE49-F238E27FC236}">
                <a16:creationId xmlns:a16="http://schemas.microsoft.com/office/drawing/2014/main" id="{92AECC39-C242-08EA-32D8-EDD76AB44CE6}"/>
              </a:ext>
            </a:extLst>
          </p:cNvPr>
          <p:cNvCxnSpPr>
            <a:cxnSpLocks/>
          </p:cNvCxnSpPr>
          <p:nvPr/>
        </p:nvCxnSpPr>
        <p:spPr>
          <a:xfrm>
            <a:off x="12065507" y="4301426"/>
            <a:ext cx="0" cy="33434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6">
            <a:extLst>
              <a:ext uri="{FF2B5EF4-FFF2-40B4-BE49-F238E27FC236}">
                <a16:creationId xmlns:a16="http://schemas.microsoft.com/office/drawing/2014/main" id="{21FFA24C-BB76-2F02-7993-FC78D134E993}"/>
              </a:ext>
            </a:extLst>
          </p:cNvPr>
          <p:cNvCxnSpPr>
            <a:cxnSpLocks/>
          </p:cNvCxnSpPr>
          <p:nvPr/>
        </p:nvCxnSpPr>
        <p:spPr>
          <a:xfrm>
            <a:off x="13174217" y="4301426"/>
            <a:ext cx="0" cy="33434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9">
            <a:extLst>
              <a:ext uri="{FF2B5EF4-FFF2-40B4-BE49-F238E27FC236}">
                <a16:creationId xmlns:a16="http://schemas.microsoft.com/office/drawing/2014/main" id="{797313DD-4436-F994-4E49-C6D8D365D43E}"/>
              </a:ext>
            </a:extLst>
          </p:cNvPr>
          <p:cNvCxnSpPr>
            <a:cxnSpLocks/>
          </p:cNvCxnSpPr>
          <p:nvPr/>
        </p:nvCxnSpPr>
        <p:spPr>
          <a:xfrm>
            <a:off x="8159954" y="4904783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51">
            <a:extLst>
              <a:ext uri="{FF2B5EF4-FFF2-40B4-BE49-F238E27FC236}">
                <a16:creationId xmlns:a16="http://schemas.microsoft.com/office/drawing/2014/main" id="{908E37C5-85EF-2959-8EFC-7FEE65341EAD}"/>
              </a:ext>
            </a:extLst>
          </p:cNvPr>
          <p:cNvCxnSpPr>
            <a:cxnSpLocks/>
          </p:cNvCxnSpPr>
          <p:nvPr/>
        </p:nvCxnSpPr>
        <p:spPr>
          <a:xfrm>
            <a:off x="9379154" y="5338712"/>
            <a:ext cx="1463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53">
            <a:extLst>
              <a:ext uri="{FF2B5EF4-FFF2-40B4-BE49-F238E27FC236}">
                <a16:creationId xmlns:a16="http://schemas.microsoft.com/office/drawing/2014/main" id="{F01119B7-E1EA-3783-C062-F7D25DF35C5B}"/>
              </a:ext>
            </a:extLst>
          </p:cNvPr>
          <p:cNvCxnSpPr>
            <a:cxnSpLocks/>
          </p:cNvCxnSpPr>
          <p:nvPr/>
        </p:nvCxnSpPr>
        <p:spPr>
          <a:xfrm>
            <a:off x="10846307" y="6504983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54">
            <a:extLst>
              <a:ext uri="{FF2B5EF4-FFF2-40B4-BE49-F238E27FC236}">
                <a16:creationId xmlns:a16="http://schemas.microsoft.com/office/drawing/2014/main" id="{3BA539A8-E31E-BFDD-EC72-577754BAD8EE}"/>
              </a:ext>
            </a:extLst>
          </p:cNvPr>
          <p:cNvCxnSpPr>
            <a:cxnSpLocks/>
          </p:cNvCxnSpPr>
          <p:nvPr/>
        </p:nvCxnSpPr>
        <p:spPr>
          <a:xfrm>
            <a:off x="12065507" y="5068613"/>
            <a:ext cx="1108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" name="Group 7">
            <a:extLst>
              <a:ext uri="{FF2B5EF4-FFF2-40B4-BE49-F238E27FC236}">
                <a16:creationId xmlns:a16="http://schemas.microsoft.com/office/drawing/2014/main" id="{E79DB00F-B632-172E-C148-67E4721DF7E4}"/>
              </a:ext>
            </a:extLst>
          </p:cNvPr>
          <p:cNvGrpSpPr/>
          <p:nvPr/>
        </p:nvGrpSpPr>
        <p:grpSpPr>
          <a:xfrm>
            <a:off x="-670932" y="2227841"/>
            <a:ext cx="4233528" cy="1246186"/>
            <a:chOff x="101600" y="-181778"/>
            <a:chExt cx="4757642" cy="771032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0CAB65E5-ABE7-1F8C-1EB3-A8872401FF66}"/>
                </a:ext>
              </a:extLst>
            </p:cNvPr>
            <p:cNvSpPr/>
            <p:nvPr/>
          </p:nvSpPr>
          <p:spPr>
            <a:xfrm>
              <a:off x="140030" y="-181778"/>
              <a:ext cx="4719212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53886C4-C0BB-0A62-AD2B-BC4DFBA05894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EF140-4EC8-9BE8-CAE3-CEE83BE1A6EA}"/>
              </a:ext>
            </a:extLst>
          </p:cNvPr>
          <p:cNvSpPr txBox="1"/>
          <p:nvPr/>
        </p:nvSpPr>
        <p:spPr>
          <a:xfrm>
            <a:off x="1338326" y="4345934"/>
            <a:ext cx="5062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Finding peaks is simple, but which of them are caused by pulse?</a:t>
            </a:r>
            <a:endParaRPr lang="en-US" sz="2400" dirty="0">
              <a:solidFill>
                <a:srgbClr val="434B57"/>
              </a:solidFill>
              <a:latin typeface="Arial Narrow" panose="020B0606020202030204" pitchFamily="34" charset="0"/>
              <a:ea typeface="方正姚体" panose="02010601030101010101" pitchFamily="2" charset="-122"/>
              <a:cs typeface="DM Sans"/>
              <a:sym typeface="DM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5F7BE6-E30A-050C-6A77-59300CD69919}"/>
              </a:ext>
            </a:extLst>
          </p:cNvPr>
          <p:cNvSpPr txBox="1"/>
          <p:nvPr/>
        </p:nvSpPr>
        <p:spPr>
          <a:xfrm>
            <a:off x="1327678" y="5291121"/>
            <a:ext cx="5530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If we can eliminate the peaks caused by noise, much valuable information can be gained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1" grpId="1" animBg="1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7B07CBF-61A9-63BD-FDDA-B4A42524DD76}"/>
              </a:ext>
            </a:extLst>
          </p:cNvPr>
          <p:cNvSpPr txBox="1"/>
          <p:nvPr/>
        </p:nvSpPr>
        <p:spPr>
          <a:xfrm>
            <a:off x="415593" y="-893369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altLang="zh-CN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lang="en-US" sz="15000" dirty="0">
              <a:solidFill>
                <a:srgbClr val="434B57">
                  <a:alpha val="4706"/>
                </a:srgb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703052" y="355285"/>
            <a:ext cx="7558098" cy="11343329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379789" y="2069839"/>
            <a:ext cx="11447144" cy="8339773"/>
            <a:chOff x="0" y="-302952"/>
            <a:chExt cx="3922725" cy="2243960"/>
          </a:xfrm>
        </p:grpSpPr>
        <p:sp>
          <p:nvSpPr>
            <p:cNvPr id="9" name="Freeform 9"/>
            <p:cNvSpPr/>
            <p:nvPr/>
          </p:nvSpPr>
          <p:spPr>
            <a:xfrm>
              <a:off x="286184" y="-302952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0309194" y="2405529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7" y="0"/>
                </a:lnTo>
                <a:lnTo>
                  <a:pt x="578547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1F0A2D78-B364-1204-C9E0-EBEF94389CF4}"/>
              </a:ext>
            </a:extLst>
          </p:cNvPr>
          <p:cNvSpPr txBox="1"/>
          <p:nvPr/>
        </p:nvSpPr>
        <p:spPr>
          <a:xfrm>
            <a:off x="819241" y="2975678"/>
            <a:ext cx="7063355" cy="815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Recurrence Plot (RP)</a:t>
            </a:r>
            <a:endParaRPr lang="en-US" sz="4800" dirty="0">
              <a:solidFill>
                <a:srgbClr val="FF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6E8EEB54-5029-9EF4-07C4-712E9CCEEE51}"/>
              </a:ext>
            </a:extLst>
          </p:cNvPr>
          <p:cNvSpPr/>
          <p:nvPr/>
        </p:nvSpPr>
        <p:spPr>
          <a:xfrm>
            <a:off x="14302539" y="4727074"/>
            <a:ext cx="457200" cy="10281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3890B80B-FB99-198C-8053-C45175B8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495" y="5904615"/>
            <a:ext cx="2766482" cy="28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D1AE6C72-6712-6B5D-14BF-71C69930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920" y="1312846"/>
            <a:ext cx="3671888" cy="283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A7CA0F0-F4FC-3824-C58A-D9AD91FE37B0}"/>
              </a:ext>
            </a:extLst>
          </p:cNvPr>
          <p:cNvSpPr txBox="1"/>
          <p:nvPr/>
        </p:nvSpPr>
        <p:spPr>
          <a:xfrm>
            <a:off x="13747708" y="4152715"/>
            <a:ext cx="156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Signal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3E314B2-1021-A1AE-EE6D-9FEB3879C115}"/>
              </a:ext>
            </a:extLst>
          </p:cNvPr>
          <p:cNvSpPr txBox="1"/>
          <p:nvPr/>
        </p:nvSpPr>
        <p:spPr>
          <a:xfrm>
            <a:off x="13569436" y="8716982"/>
            <a:ext cx="21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  <a:ea typeface="方正姚体" panose="02010601030101010101" pitchFamily="2" charset="-122"/>
              </a:rPr>
              <a:t>Recurrence Plot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2F80DF1-80E6-91DC-3543-620CE7651B34}"/>
              </a:ext>
            </a:extLst>
          </p:cNvPr>
          <p:cNvCxnSpPr>
            <a:cxnSpLocks/>
          </p:cNvCxnSpPr>
          <p:nvPr/>
        </p:nvCxnSpPr>
        <p:spPr>
          <a:xfrm>
            <a:off x="14169601" y="1400770"/>
            <a:ext cx="794" cy="25659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C153038-81E9-E30E-A264-70567B1A055A}"/>
              </a:ext>
            </a:extLst>
          </p:cNvPr>
          <p:cNvCxnSpPr>
            <a:cxnSpLocks/>
          </p:cNvCxnSpPr>
          <p:nvPr/>
        </p:nvCxnSpPr>
        <p:spPr>
          <a:xfrm>
            <a:off x="14942756" y="1408908"/>
            <a:ext cx="794" cy="2548305"/>
          </a:xfrm>
          <a:prstGeom prst="line">
            <a:avLst/>
          </a:prstGeom>
          <a:ln>
            <a:solidFill>
              <a:srgbClr val="00808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84643CE-0BBC-25B0-7004-9EFB204127C3}"/>
              </a:ext>
            </a:extLst>
          </p:cNvPr>
          <p:cNvSpPr txBox="1"/>
          <p:nvPr/>
        </p:nvSpPr>
        <p:spPr>
          <a:xfrm>
            <a:off x="1348701" y="4395612"/>
            <a:ext cx="871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When time=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15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 &amp; time=</a:t>
            </a:r>
            <a:r>
              <a:rPr lang="en-US" sz="2400" b="1" dirty="0">
                <a:solidFill>
                  <a:schemeClr val="bg1"/>
                </a:solidFill>
                <a:highlight>
                  <a:srgbClr val="00808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25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, signal have the same signal value. This is called a </a:t>
            </a:r>
            <a:r>
              <a:rPr lang="en-US" sz="2400" u="sng" dirty="0">
                <a:latin typeface="Arial Narrow" panose="020B0606020202030204" pitchFamily="34" charset="0"/>
                <a:ea typeface="方正姚体" panose="02010601030101010101" pitchFamily="2" charset="-122"/>
              </a:rPr>
              <a:t>recurrence.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B04AC30-45F3-FA54-D846-114E59C3B9CF}"/>
              </a:ext>
            </a:extLst>
          </p:cNvPr>
          <p:cNvCxnSpPr>
            <a:cxnSpLocks/>
          </p:cNvCxnSpPr>
          <p:nvPr/>
        </p:nvCxnSpPr>
        <p:spPr>
          <a:xfrm>
            <a:off x="14324786" y="6956118"/>
            <a:ext cx="0" cy="15837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0E825BC-A8BA-A3DB-EA85-424F401922F2}"/>
              </a:ext>
            </a:extLst>
          </p:cNvPr>
          <p:cNvCxnSpPr>
            <a:cxnSpLocks/>
          </p:cNvCxnSpPr>
          <p:nvPr/>
        </p:nvCxnSpPr>
        <p:spPr>
          <a:xfrm flipH="1">
            <a:off x="13323693" y="6956118"/>
            <a:ext cx="1001093" cy="0"/>
          </a:xfrm>
          <a:prstGeom prst="line">
            <a:avLst/>
          </a:prstGeom>
          <a:ln>
            <a:solidFill>
              <a:srgbClr val="00808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7660EE4-D2E7-A7B8-9DEF-D432DB8F53D3}"/>
              </a:ext>
            </a:extLst>
          </p:cNvPr>
          <p:cNvCxnSpPr>
            <a:cxnSpLocks/>
          </p:cNvCxnSpPr>
          <p:nvPr/>
        </p:nvCxnSpPr>
        <p:spPr>
          <a:xfrm>
            <a:off x="14939308" y="7543493"/>
            <a:ext cx="0" cy="981125"/>
          </a:xfrm>
          <a:prstGeom prst="line">
            <a:avLst/>
          </a:prstGeom>
          <a:ln>
            <a:solidFill>
              <a:srgbClr val="00808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432C515-9A17-552A-071A-E1B35C13A551}"/>
              </a:ext>
            </a:extLst>
          </p:cNvPr>
          <p:cNvCxnSpPr>
            <a:cxnSpLocks/>
          </p:cNvCxnSpPr>
          <p:nvPr/>
        </p:nvCxnSpPr>
        <p:spPr>
          <a:xfrm>
            <a:off x="13399893" y="7543493"/>
            <a:ext cx="153941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BD31753-8720-1DD9-FE1E-87BCA878590C}"/>
              </a:ext>
            </a:extLst>
          </p:cNvPr>
          <p:cNvSpPr txBox="1"/>
          <p:nvPr/>
        </p:nvSpPr>
        <p:spPr>
          <a:xfrm>
            <a:off x="1348701" y="5653018"/>
            <a:ext cx="9224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Then on recurrence plot, asset black points on (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15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 , </a:t>
            </a:r>
            <a:r>
              <a:rPr lang="en-US" sz="2400" b="1" dirty="0">
                <a:solidFill>
                  <a:schemeClr val="bg1"/>
                </a:solidFill>
                <a:highlight>
                  <a:srgbClr val="00808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25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) and (</a:t>
            </a:r>
            <a:r>
              <a:rPr lang="en-US" sz="2400" b="1" dirty="0">
                <a:solidFill>
                  <a:schemeClr val="bg1"/>
                </a:solidFill>
                <a:highlight>
                  <a:srgbClr val="00808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25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 , </a:t>
            </a: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Arial Narrow" panose="020B0606020202030204" pitchFamily="34" charset="0"/>
                <a:ea typeface="方正姚体" panose="02010601030101010101" pitchFamily="2" charset="-122"/>
              </a:rPr>
              <a:t>15</a:t>
            </a: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)</a:t>
            </a:r>
          </a:p>
          <a:p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C4682B-A560-3E7C-A409-9B67FBEFD3CE}"/>
              </a:ext>
            </a:extLst>
          </p:cNvPr>
          <p:cNvSpPr txBox="1"/>
          <p:nvPr/>
        </p:nvSpPr>
        <p:spPr>
          <a:xfrm>
            <a:off x="1348699" y="6572273"/>
            <a:ext cx="9177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In punctilious definition, a recurrence does not require exactly same signal value, being similar is also regarded as a recurrence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2DBC3EE-5E68-20FA-572F-38C2610374AD}"/>
              </a:ext>
            </a:extLst>
          </p:cNvPr>
          <p:cNvSpPr/>
          <p:nvPr/>
        </p:nvSpPr>
        <p:spPr>
          <a:xfrm>
            <a:off x="14125151" y="1376957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F4B91C8-ECF7-8DF8-99CA-FAD79FAEEFFE}"/>
              </a:ext>
            </a:extLst>
          </p:cNvPr>
          <p:cNvSpPr/>
          <p:nvPr/>
        </p:nvSpPr>
        <p:spPr>
          <a:xfrm>
            <a:off x="14898306" y="1377975"/>
            <a:ext cx="889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7">
            <a:extLst>
              <a:ext uri="{FF2B5EF4-FFF2-40B4-BE49-F238E27FC236}">
                <a16:creationId xmlns:a16="http://schemas.microsoft.com/office/drawing/2014/main" id="{740455DB-1330-9001-680D-B0E6FCCCC564}"/>
              </a:ext>
            </a:extLst>
          </p:cNvPr>
          <p:cNvGrpSpPr/>
          <p:nvPr/>
        </p:nvGrpSpPr>
        <p:grpSpPr>
          <a:xfrm>
            <a:off x="-423204" y="1756641"/>
            <a:ext cx="5078071" cy="1246186"/>
            <a:chOff x="101600" y="-181778"/>
            <a:chExt cx="4757642" cy="771032"/>
          </a:xfrm>
        </p:grpSpPr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4CDD7C10-9E66-DD14-6FF2-66666C5CBBCC}"/>
                </a:ext>
              </a:extLst>
            </p:cNvPr>
            <p:cNvSpPr/>
            <p:nvPr/>
          </p:nvSpPr>
          <p:spPr>
            <a:xfrm>
              <a:off x="140030" y="-181778"/>
              <a:ext cx="4719212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id="{A50073EE-92E0-EAFD-B22A-10A0382C1919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0E9CA60B-1F34-AB41-4F02-1C8FD349AE84}"/>
              </a:ext>
            </a:extLst>
          </p:cNvPr>
          <p:cNvSpPr txBox="1"/>
          <p:nvPr/>
        </p:nvSpPr>
        <p:spPr>
          <a:xfrm>
            <a:off x="395190" y="-406425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altLang="zh-CN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lang="en-US" sz="15000" dirty="0">
              <a:solidFill>
                <a:srgbClr val="434B57">
                  <a:alpha val="4706"/>
                </a:srgb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304835" y="1579619"/>
            <a:ext cx="8252303" cy="9442391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335947" y="2535668"/>
            <a:ext cx="9093551" cy="8613474"/>
            <a:chOff x="0" y="-302952"/>
            <a:chExt cx="3922725" cy="2243960"/>
          </a:xfrm>
        </p:grpSpPr>
        <p:sp>
          <p:nvSpPr>
            <p:cNvPr id="9" name="Freeform 9"/>
            <p:cNvSpPr>
              <a:spLocks/>
            </p:cNvSpPr>
            <p:nvPr/>
          </p:nvSpPr>
          <p:spPr>
            <a:xfrm>
              <a:off x="286184" y="-302952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25" name="TextBox 17">
            <a:extLst>
              <a:ext uri="{FF2B5EF4-FFF2-40B4-BE49-F238E27FC236}">
                <a16:creationId xmlns:a16="http://schemas.microsoft.com/office/drawing/2014/main" id="{1F0A2D78-B364-1204-C9E0-EBEF94389CF4}"/>
              </a:ext>
            </a:extLst>
          </p:cNvPr>
          <p:cNvSpPr txBox="1"/>
          <p:nvPr/>
        </p:nvSpPr>
        <p:spPr>
          <a:xfrm>
            <a:off x="560269" y="2529103"/>
            <a:ext cx="8304123" cy="2292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 Narrow" panose="020B0606020202030204" pitchFamily="34" charset="0"/>
                <a:ea typeface="方正姚体" panose="02010601030101010101" pitchFamily="2" charset="-122"/>
              </a:rPr>
              <a:t>Despite the tedious definition, a RP can be draw by implement the logic matrix below</a:t>
            </a:r>
            <a:endParaRPr lang="en-US" altLang="zh-CN" sz="3200" u="sng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  <a:p>
            <a:pPr algn="l">
              <a:lnSpc>
                <a:spcPts val="6719"/>
              </a:lnSpc>
            </a:pPr>
            <a:endParaRPr lang="en-US" sz="4800" dirty="0">
              <a:solidFill>
                <a:srgbClr val="FF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B8AE380A-2756-894B-FA9B-575097CE04A5}"/>
              </a:ext>
            </a:extLst>
          </p:cNvPr>
          <p:cNvGrpSpPr/>
          <p:nvPr/>
        </p:nvGrpSpPr>
        <p:grpSpPr>
          <a:xfrm>
            <a:off x="8793956" y="2378742"/>
            <a:ext cx="9196019" cy="8770400"/>
            <a:chOff x="0" y="-343834"/>
            <a:chExt cx="3966927" cy="2284842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AEB7A2-0409-5A54-C162-7A836CC9D0AA}"/>
                </a:ext>
              </a:extLst>
            </p:cNvPr>
            <p:cNvSpPr/>
            <p:nvPr/>
          </p:nvSpPr>
          <p:spPr>
            <a:xfrm>
              <a:off x="330386" y="-343834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214537C-31FF-64BB-F751-6211DBA2DC03}"/>
                </a:ext>
              </a:extLst>
            </p:cNvPr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8" name="Freeform 7">
            <a:extLst>
              <a:ext uri="{FF2B5EF4-FFF2-40B4-BE49-F238E27FC236}">
                <a16:creationId xmlns:a16="http://schemas.microsoft.com/office/drawing/2014/main" id="{0FBB1AB0-7C73-FB5D-B875-0F948040FBCC}"/>
              </a:ext>
            </a:extLst>
          </p:cNvPr>
          <p:cNvSpPr/>
          <p:nvPr/>
        </p:nvSpPr>
        <p:spPr>
          <a:xfrm rot="5400000">
            <a:off x="9344413" y="1878569"/>
            <a:ext cx="8179066" cy="8917728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EEE9A344-0920-454A-9E31-C2AEA80C5B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/>
          <a:stretch/>
        </p:blipFill>
        <p:spPr>
          <a:xfrm>
            <a:off x="528592" y="4285221"/>
            <a:ext cx="8138156" cy="349014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BA2EF95-29A6-365A-AB85-0F0C8F8D3EB4}"/>
              </a:ext>
            </a:extLst>
          </p:cNvPr>
          <p:cNvSpPr txBox="1"/>
          <p:nvPr/>
        </p:nvSpPr>
        <p:spPr>
          <a:xfrm>
            <a:off x="10070001" y="2828803"/>
            <a:ext cx="740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</a:rPr>
              <a:t>Example of RP based on PPG signal </a:t>
            </a:r>
            <a:endParaRPr lang="en-US" sz="3200" u="sng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625E9-1DC9-4115-9986-2FE2BE2D9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4" t="6954" r="5182" b="3443"/>
          <a:stretch/>
        </p:blipFill>
        <p:spPr bwMode="auto">
          <a:xfrm rot="5400000">
            <a:off x="13533330" y="6329769"/>
            <a:ext cx="4852322" cy="6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74F1870-F56B-48F0-1A99-EFAEB8E6E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6188" r="5303" b="3444"/>
          <a:stretch/>
        </p:blipFill>
        <p:spPr bwMode="auto">
          <a:xfrm>
            <a:off x="10810904" y="3689295"/>
            <a:ext cx="4797465" cy="5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20B76-BDE6-E5CA-CC64-A690A6364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0994" r="17627" b="11957"/>
          <a:stretch/>
        </p:blipFill>
        <p:spPr bwMode="auto">
          <a:xfrm>
            <a:off x="10807015" y="4208992"/>
            <a:ext cx="4801355" cy="485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0D8D72-FD49-0D50-ECA4-09A5108F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51" t="64120" r="66709" b="24175"/>
          <a:stretch/>
        </p:blipFill>
        <p:spPr bwMode="auto">
          <a:xfrm>
            <a:off x="10777585" y="7545752"/>
            <a:ext cx="1418894" cy="1383784"/>
          </a:xfrm>
          <a:prstGeom prst="ellipse">
            <a:avLst/>
          </a:prstGeom>
          <a:ln w="952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幻灯片缩放定位 18">
                <a:extLst>
                  <a:ext uri="{FF2B5EF4-FFF2-40B4-BE49-F238E27FC236}">
                    <a16:creationId xmlns:a16="http://schemas.microsoft.com/office/drawing/2014/main" id="{57466447-D318-C1F1-F1D2-0A12216917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492128"/>
                  </p:ext>
                </p:extLst>
              </p:nvPr>
            </p:nvGraphicFramePr>
            <p:xfrm>
              <a:off x="10515600" y="7286810"/>
              <a:ext cx="2421808" cy="2421808"/>
            </p:xfrm>
            <a:graphic>
              <a:graphicData uri="http://schemas.microsoft.com/office/powerpoint/2016/slidezoom">
                <pslz:sldZm>
                  <pslz:sldZmObj sldId="270" cId="1014788564">
                    <pslz:zmPr id="{51A2B5B6-9E21-462C-AB89-BF9D226543E1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96DAC541-7B7A-43D3-8B79-37D633B846F1}">
                              <asvg:svgBlip xmlns:asvg="http://schemas.microsoft.com/office/drawing/2016/SVG/main" r:embed="rId12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1808" cy="242180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幻灯片缩放定位 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7466447-D318-C1F1-F1D2-0A1221691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15600" y="7286810"/>
                <a:ext cx="2421808" cy="242180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20" name="Group 7">
            <a:extLst>
              <a:ext uri="{FF2B5EF4-FFF2-40B4-BE49-F238E27FC236}">
                <a16:creationId xmlns:a16="http://schemas.microsoft.com/office/drawing/2014/main" id="{D4957C42-3980-D50F-FAAA-C5872CADE99D}"/>
              </a:ext>
            </a:extLst>
          </p:cNvPr>
          <p:cNvGrpSpPr/>
          <p:nvPr/>
        </p:nvGrpSpPr>
        <p:grpSpPr>
          <a:xfrm>
            <a:off x="10515600" y="24726"/>
            <a:ext cx="7832008" cy="1246186"/>
            <a:chOff x="-1145083" y="-181778"/>
            <a:chExt cx="7337804" cy="771032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FA39EE4-0391-E200-317F-D18C495D3D47}"/>
                </a:ext>
              </a:extLst>
            </p:cNvPr>
            <p:cNvSpPr/>
            <p:nvPr/>
          </p:nvSpPr>
          <p:spPr>
            <a:xfrm>
              <a:off x="-1145083" y="-181778"/>
              <a:ext cx="7337804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Arial Narrow" panose="020B0606020202030204" pitchFamily="34" charset="0"/>
                  <a:ea typeface="方正姚体" panose="02010601030101010101" pitchFamily="2" charset="-122"/>
                  <a:sym typeface="Archivo Black"/>
                </a:rPr>
                <a:t>Recurrence Plot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52A7162D-534F-126E-92BA-A7E313E3EF57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F1D5C20-D552-B27D-D531-6174696913D5}"/>
              </a:ext>
            </a:extLst>
          </p:cNvPr>
          <p:cNvSpPr txBox="1"/>
          <p:nvPr/>
        </p:nvSpPr>
        <p:spPr>
          <a:xfrm>
            <a:off x="971191" y="8025929"/>
            <a:ext cx="10434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ldhabi" panose="01000000000000000000" pitchFamily="2" charset="-78"/>
                <a:cs typeface="Aldhabi" panose="01000000000000000000" pitchFamily="2" charset="-78"/>
              </a:rPr>
              <a:t>||A - B||  : Euclidean 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Aldhabi" panose="01000000000000000000" pitchFamily="2" charset="-78"/>
                <a:cs typeface="Aldhabi" panose="01000000000000000000" pitchFamily="2" charset="-78"/>
              </a:rPr>
              <a:t>distance between A and B</a:t>
            </a:r>
            <a:endParaRPr lang="en-US" sz="3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60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8A597-28EC-4AFE-966C-4C7CB1881986}"/>
              </a:ext>
            </a:extLst>
          </p:cNvPr>
          <p:cNvSpPr txBox="1"/>
          <p:nvPr/>
        </p:nvSpPr>
        <p:spPr>
          <a:xfrm>
            <a:off x="449616" y="-360962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altLang="zh-CN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  <a:endParaRPr lang="en-US" sz="15000" dirty="0">
              <a:solidFill>
                <a:srgbClr val="434B57">
                  <a:alpha val="4706"/>
                </a:srgb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D650E3B5-EC5F-6280-0605-7C72AFE863A2}"/>
              </a:ext>
            </a:extLst>
          </p:cNvPr>
          <p:cNvGrpSpPr/>
          <p:nvPr/>
        </p:nvGrpSpPr>
        <p:grpSpPr>
          <a:xfrm>
            <a:off x="8793956" y="2378742"/>
            <a:ext cx="9196019" cy="8770400"/>
            <a:chOff x="0" y="-343834"/>
            <a:chExt cx="3966927" cy="2284842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E6FC89-0F11-F4D5-D9C9-B69EC0A60789}"/>
                </a:ext>
              </a:extLst>
            </p:cNvPr>
            <p:cNvSpPr/>
            <p:nvPr/>
          </p:nvSpPr>
          <p:spPr>
            <a:xfrm>
              <a:off x="330386" y="-343834"/>
              <a:ext cx="3636541" cy="1850313"/>
            </a:xfrm>
            <a:custGeom>
              <a:avLst/>
              <a:gdLst/>
              <a:ahLst/>
              <a:cxnLst/>
              <a:rect l="l" t="t" r="r" b="b"/>
              <a:pathLst>
                <a:path w="3636541" h="1850313">
                  <a:moveTo>
                    <a:pt x="0" y="0"/>
                  </a:moveTo>
                  <a:lnTo>
                    <a:pt x="3636541" y="0"/>
                  </a:lnTo>
                  <a:lnTo>
                    <a:pt x="3636541" y="1850313"/>
                  </a:lnTo>
                  <a:lnTo>
                    <a:pt x="0" y="1850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01E99C86-2A57-7CFD-B50D-16D37B34DD38}"/>
                </a:ext>
              </a:extLst>
            </p:cNvPr>
            <p:cNvSpPr txBox="1"/>
            <p:nvPr/>
          </p:nvSpPr>
          <p:spPr>
            <a:xfrm>
              <a:off x="0" y="52595"/>
              <a:ext cx="3636541" cy="1888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3" name="Freeform 9">
            <a:extLst>
              <a:ext uri="{FF2B5EF4-FFF2-40B4-BE49-F238E27FC236}">
                <a16:creationId xmlns:a16="http://schemas.microsoft.com/office/drawing/2014/main" id="{4DE8BBD6-FB57-A445-3F3A-BDAEE00982AC}"/>
              </a:ext>
            </a:extLst>
          </p:cNvPr>
          <p:cNvSpPr>
            <a:spLocks/>
          </p:cNvSpPr>
          <p:nvPr/>
        </p:nvSpPr>
        <p:spPr>
          <a:xfrm>
            <a:off x="327616" y="2422088"/>
            <a:ext cx="8430127" cy="7102454"/>
          </a:xfrm>
          <a:custGeom>
            <a:avLst/>
            <a:gdLst/>
            <a:ahLst/>
            <a:cxnLst/>
            <a:rect l="l" t="t" r="r" b="b"/>
            <a:pathLst>
              <a:path w="3636541" h="1850313">
                <a:moveTo>
                  <a:pt x="0" y="0"/>
                </a:moveTo>
                <a:lnTo>
                  <a:pt x="3636541" y="0"/>
                </a:lnTo>
                <a:lnTo>
                  <a:pt x="3636541" y="1850313"/>
                </a:lnTo>
                <a:lnTo>
                  <a:pt x="0" y="1850313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338665" y="1579618"/>
            <a:ext cx="8252303" cy="9442391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0FBB1AB0-7C73-FB5D-B875-0F948040FBCC}"/>
              </a:ext>
            </a:extLst>
          </p:cNvPr>
          <p:cNvSpPr/>
          <p:nvPr/>
        </p:nvSpPr>
        <p:spPr>
          <a:xfrm rot="5400000">
            <a:off x="9550254" y="1604778"/>
            <a:ext cx="8252303" cy="9442391"/>
          </a:xfrm>
          <a:custGeom>
            <a:avLst/>
            <a:gdLst/>
            <a:ahLst/>
            <a:cxnLst/>
            <a:rect l="l" t="t" r="r" b="b"/>
            <a:pathLst>
              <a:path w="6531376" h="12067207">
                <a:moveTo>
                  <a:pt x="0" y="0"/>
                </a:moveTo>
                <a:lnTo>
                  <a:pt x="6531376" y="0"/>
                </a:lnTo>
                <a:lnTo>
                  <a:pt x="6531376" y="12067207"/>
                </a:lnTo>
                <a:lnTo>
                  <a:pt x="0" y="1206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highlight>
                <a:srgbClr val="808080"/>
              </a:highlight>
            </a:endParaRPr>
          </a:p>
        </p:txBody>
      </p:sp>
      <p:pic>
        <p:nvPicPr>
          <p:cNvPr id="29" name="Picture 4" descr="Systolic Peak Detection in Acceleration Photoplethysmograms Measured from  Emergency Responders in Tropical Conditions | PLOS ONE">
            <a:extLst>
              <a:ext uri="{FF2B5EF4-FFF2-40B4-BE49-F238E27FC236}">
                <a16:creationId xmlns:a16="http://schemas.microsoft.com/office/drawing/2014/main" id="{2B9A5F2E-A0A6-D59D-7DC1-4C9D8A15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21" y="4120318"/>
            <a:ext cx="6734370" cy="43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3EF567F6-7126-F692-8710-4E6D02D81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5" t="19801" r="25463" b="72717"/>
          <a:stretch/>
        </p:blipFill>
        <p:spPr bwMode="auto">
          <a:xfrm>
            <a:off x="2576890" y="3371943"/>
            <a:ext cx="4149683" cy="41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箭头连接符 28">
            <a:extLst>
              <a:ext uri="{FF2B5EF4-FFF2-40B4-BE49-F238E27FC236}">
                <a16:creationId xmlns:a16="http://schemas.microsoft.com/office/drawing/2014/main" id="{B6E36C92-89F6-DB24-E647-A317EC2392AF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3096805" y="7187505"/>
            <a:ext cx="20330" cy="1218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4708522-F1B1-D49A-B82E-42D484AA7F5A}"/>
              </a:ext>
            </a:extLst>
          </p:cNvPr>
          <p:cNvSpPr/>
          <p:nvPr/>
        </p:nvSpPr>
        <p:spPr>
          <a:xfrm>
            <a:off x="3054223" y="7069180"/>
            <a:ext cx="125823" cy="118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直接箭头连接符 35">
            <a:extLst>
              <a:ext uri="{FF2B5EF4-FFF2-40B4-BE49-F238E27FC236}">
                <a16:creationId xmlns:a16="http://schemas.microsoft.com/office/drawing/2014/main" id="{5F19C37D-B72F-665B-546B-C7A9CA8F5279}"/>
              </a:ext>
            </a:extLst>
          </p:cNvPr>
          <p:cNvCxnSpPr>
            <a:cxnSpLocks/>
          </p:cNvCxnSpPr>
          <p:nvPr/>
        </p:nvCxnSpPr>
        <p:spPr>
          <a:xfrm>
            <a:off x="3921232" y="6207649"/>
            <a:ext cx="0" cy="2123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B20D6B8-D8F0-2E74-7F24-9B2DB64B3946}"/>
              </a:ext>
            </a:extLst>
          </p:cNvPr>
          <p:cNvSpPr/>
          <p:nvPr/>
        </p:nvSpPr>
        <p:spPr>
          <a:xfrm>
            <a:off x="3858321" y="6207649"/>
            <a:ext cx="125823" cy="118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直接箭头连接符 49">
            <a:extLst>
              <a:ext uri="{FF2B5EF4-FFF2-40B4-BE49-F238E27FC236}">
                <a16:creationId xmlns:a16="http://schemas.microsoft.com/office/drawing/2014/main" id="{1251CDE6-CD1A-8C4B-F27B-46411D1A70E3}"/>
              </a:ext>
            </a:extLst>
          </p:cNvPr>
          <p:cNvCxnSpPr>
            <a:cxnSpLocks/>
          </p:cNvCxnSpPr>
          <p:nvPr/>
        </p:nvCxnSpPr>
        <p:spPr>
          <a:xfrm flipH="1">
            <a:off x="5562599" y="4646203"/>
            <a:ext cx="1" cy="3545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5E28C7BC-516D-7CD8-76E3-279FCDBA1083}"/>
              </a:ext>
            </a:extLst>
          </p:cNvPr>
          <p:cNvSpPr/>
          <p:nvPr/>
        </p:nvSpPr>
        <p:spPr>
          <a:xfrm>
            <a:off x="5499688" y="4579376"/>
            <a:ext cx="125823" cy="118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F35860-83F5-AC4F-1429-7F3CC171305A}"/>
              </a:ext>
            </a:extLst>
          </p:cNvPr>
          <p:cNvSpPr txBox="1"/>
          <p:nvPr/>
        </p:nvSpPr>
        <p:spPr>
          <a:xfrm>
            <a:off x="1295400" y="8481018"/>
            <a:ext cx="238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方正姚体" panose="02010601030101010101" pitchFamily="2" charset="-122"/>
              </a:rPr>
              <a:t>Systolic Peak</a:t>
            </a:r>
            <a:endParaRPr lang="en-US" sz="2400" u="sng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65DF38-359B-5C14-BC7B-A183904FA092}"/>
              </a:ext>
            </a:extLst>
          </p:cNvPr>
          <p:cNvSpPr txBox="1"/>
          <p:nvPr/>
        </p:nvSpPr>
        <p:spPr>
          <a:xfrm>
            <a:off x="3407803" y="8333560"/>
            <a:ext cx="238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ea typeface="方正姚体" panose="02010601030101010101" pitchFamily="2" charset="-122"/>
              </a:rPr>
              <a:t>Diastolic Peak</a:t>
            </a:r>
            <a:endParaRPr lang="en-US" sz="2400" u="sng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FEC5CF1-8B01-0D90-75F1-51043B229EF8}"/>
              </a:ext>
            </a:extLst>
          </p:cNvPr>
          <p:cNvSpPr txBox="1"/>
          <p:nvPr/>
        </p:nvSpPr>
        <p:spPr>
          <a:xfrm>
            <a:off x="5613006" y="8116379"/>
            <a:ext cx="273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方正姚体" panose="02010601030101010101" pitchFamily="2" charset="-122"/>
              </a:rPr>
              <a:t>End of one pulse wave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36E72C9-41A6-6C25-FEAD-3E9D4F7FED1A}"/>
              </a:ext>
            </a:extLst>
          </p:cNvPr>
          <p:cNvSpPr txBox="1"/>
          <p:nvPr/>
        </p:nvSpPr>
        <p:spPr>
          <a:xfrm>
            <a:off x="13250883" y="470961"/>
            <a:ext cx="4820166" cy="102936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EF54975C-8064-C27D-3F84-5D0F297F2E7B}"/>
              </a:ext>
            </a:extLst>
          </p:cNvPr>
          <p:cNvGrpSpPr/>
          <p:nvPr/>
        </p:nvGrpSpPr>
        <p:grpSpPr>
          <a:xfrm>
            <a:off x="13209929" y="-48856"/>
            <a:ext cx="5090596" cy="1507121"/>
            <a:chOff x="101600" y="-343222"/>
            <a:chExt cx="4769377" cy="932476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37C4B4E-020E-5C46-86FA-AD4F4D28004B}"/>
                </a:ext>
              </a:extLst>
            </p:cNvPr>
            <p:cNvSpPr/>
            <p:nvPr/>
          </p:nvSpPr>
          <p:spPr>
            <a:xfrm>
              <a:off x="151765" y="-343222"/>
              <a:ext cx="4719212" cy="589254"/>
            </a:xfrm>
            <a:custGeom>
              <a:avLst/>
              <a:gdLst/>
              <a:ahLst/>
              <a:cxnLst/>
              <a:rect l="l" t="t" r="r" b="b"/>
              <a:pathLst>
                <a:path w="4719212" h="589254">
                  <a:moveTo>
                    <a:pt x="203200" y="0"/>
                  </a:moveTo>
                  <a:lnTo>
                    <a:pt x="4719212" y="0"/>
                  </a:lnTo>
                  <a:lnTo>
                    <a:pt x="4516012" y="589254"/>
                  </a:lnTo>
                  <a:lnTo>
                    <a:pt x="0" y="5892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03856"/>
            </a:solidFill>
          </p:spPr>
          <p:txBody>
            <a:bodyPr anchor="ctr" anchorCtr="0"/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Arial Narrow" panose="020B0606020202030204" pitchFamily="34" charset="0"/>
                  <a:ea typeface="Archivo Black"/>
                  <a:cs typeface="Archivo Black"/>
                  <a:sym typeface="Archivo Black"/>
                </a:rPr>
                <a:t>Crossbow</a:t>
              </a:r>
              <a:endParaRPr lang="zh-CN" altLang="en-US" sz="6000" dirty="0">
                <a:solidFill>
                  <a:schemeClr val="bg1"/>
                </a:solidFill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4AC47841-DB98-8AED-CE77-9A36F4E38ED8}"/>
                </a:ext>
              </a:extLst>
            </p:cNvPr>
            <p:cNvSpPr txBox="1"/>
            <p:nvPr/>
          </p:nvSpPr>
          <p:spPr>
            <a:xfrm>
              <a:off x="101600" y="-47625"/>
              <a:ext cx="4516011" cy="636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273885FB-FCE8-F860-3C2C-0EF97F90A7A2}"/>
              </a:ext>
            </a:extLst>
          </p:cNvPr>
          <p:cNvSpPr txBox="1"/>
          <p:nvPr/>
        </p:nvSpPr>
        <p:spPr>
          <a:xfrm>
            <a:off x="9879697" y="2610508"/>
            <a:ext cx="75465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The “</a:t>
            </a:r>
            <a:r>
              <a:rPr lang="en-US" altLang="zh-CN" sz="3200" dirty="0">
                <a:latin typeface="Arial Narrow" panose="020B0606020202030204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crossbow</a:t>
            </a:r>
            <a:r>
              <a:rPr lang="en-US" sz="3200" dirty="0">
                <a:latin typeface="Arial Narrow" panose="020B0606020202030204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” from RP indicates the information of one pulse wave </a:t>
            </a:r>
            <a:endParaRPr lang="en-US" sz="3200" u="sng" dirty="0">
              <a:latin typeface="Arial Narrow" panose="020B0606020202030204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8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4BBE7B40-B661-79D0-66C1-CE3F298B5082}"/>
              </a:ext>
            </a:extLst>
          </p:cNvPr>
          <p:cNvSpPr/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AF6E6B5A-5DA7-EF94-7F71-00A8F33906BA}"/>
              </a:ext>
            </a:extLst>
          </p:cNvPr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0AF700E4-3D74-942F-33A8-A09C9E3FFD73}"/>
              </a:ext>
            </a:extLst>
          </p:cNvPr>
          <p:cNvGrpSpPr/>
          <p:nvPr/>
        </p:nvGrpSpPr>
        <p:grpSpPr>
          <a:xfrm>
            <a:off x="405552" y="2203321"/>
            <a:ext cx="17713463" cy="7658406"/>
            <a:chOff x="-1922423" y="-38100"/>
            <a:chExt cx="5849939" cy="1985544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B63514D-E38E-ED0A-BFA4-28954D2DC6AB}"/>
                </a:ext>
              </a:extLst>
            </p:cNvPr>
            <p:cNvSpPr/>
            <p:nvPr/>
          </p:nvSpPr>
          <p:spPr>
            <a:xfrm>
              <a:off x="-1922423" y="161890"/>
              <a:ext cx="5678705" cy="1785554"/>
            </a:xfrm>
            <a:custGeom>
              <a:avLst/>
              <a:gdLst/>
              <a:ahLst/>
              <a:cxnLst/>
              <a:rect l="l" t="t" r="r" b="b"/>
              <a:pathLst>
                <a:path w="3927516" h="1624853">
                  <a:moveTo>
                    <a:pt x="0" y="0"/>
                  </a:moveTo>
                  <a:lnTo>
                    <a:pt x="3927516" y="0"/>
                  </a:lnTo>
                  <a:lnTo>
                    <a:pt x="3927516" y="1624853"/>
                  </a:lnTo>
                  <a:lnTo>
                    <a:pt x="0" y="162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F2BCA453-A372-2EF2-56FD-586C964C0174}"/>
                </a:ext>
              </a:extLst>
            </p:cNvPr>
            <p:cNvSpPr txBox="1"/>
            <p:nvPr/>
          </p:nvSpPr>
          <p:spPr>
            <a:xfrm>
              <a:off x="0" y="-38100"/>
              <a:ext cx="3927516" cy="1662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85CEE1B-4562-D2DE-E22C-519BC0DD0259}"/>
              </a:ext>
            </a:extLst>
          </p:cNvPr>
          <p:cNvSpPr/>
          <p:nvPr/>
        </p:nvSpPr>
        <p:spPr>
          <a:xfrm>
            <a:off x="5486399" y="2079419"/>
            <a:ext cx="12052640" cy="904787"/>
          </a:xfrm>
          <a:prstGeom prst="rect">
            <a:avLst/>
          </a:prstGeom>
          <a:solidFill>
            <a:srgbClr val="B28ABB">
              <a:alpha val="4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Flowsheet of the Project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A9C27E-4E7F-142C-D241-E08753CC4CB1}"/>
              </a:ext>
            </a:extLst>
          </p:cNvPr>
          <p:cNvSpPr/>
          <p:nvPr/>
        </p:nvSpPr>
        <p:spPr>
          <a:xfrm>
            <a:off x="404122" y="2066325"/>
            <a:ext cx="5082277" cy="904787"/>
          </a:xfrm>
          <a:prstGeom prst="rect">
            <a:avLst/>
          </a:prstGeom>
          <a:solidFill>
            <a:schemeClr val="accent1">
              <a:alpha val="40765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109EDC58-60FA-205E-6481-77AAD5B49D5F}"/>
              </a:ext>
            </a:extLst>
          </p:cNvPr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0410E9F-DA35-3FBA-5003-EADB22DC967D}"/>
              </a:ext>
            </a:extLst>
          </p:cNvPr>
          <p:cNvGrpSpPr/>
          <p:nvPr/>
        </p:nvGrpSpPr>
        <p:grpSpPr>
          <a:xfrm>
            <a:off x="2905608" y="3294276"/>
            <a:ext cx="12191999" cy="6282458"/>
            <a:chOff x="3976021" y="3852551"/>
            <a:chExt cx="9091866" cy="5173960"/>
          </a:xfrm>
        </p:grpSpPr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E9E5198D-ABB3-FD77-2C9D-03814A16D3C1}"/>
                </a:ext>
              </a:extLst>
            </p:cNvPr>
            <p:cNvSpPr/>
            <p:nvPr/>
          </p:nvSpPr>
          <p:spPr>
            <a:xfrm>
              <a:off x="8158825" y="4405233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2692B001-9EEF-167E-343E-1A821653AFD1}"/>
                </a:ext>
              </a:extLst>
            </p:cNvPr>
            <p:cNvSpPr/>
            <p:nvPr/>
          </p:nvSpPr>
          <p:spPr>
            <a:xfrm>
              <a:off x="4162465" y="5658424"/>
              <a:ext cx="1869385" cy="5956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176FE0D4-4134-583B-F216-ED77D94FEF4F}"/>
                </a:ext>
              </a:extLst>
            </p:cNvPr>
            <p:cNvSpPr/>
            <p:nvPr/>
          </p:nvSpPr>
          <p:spPr>
            <a:xfrm>
              <a:off x="8158821" y="5303097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42D9D68D-8799-702E-287B-E06B933C73F6}"/>
                </a:ext>
              </a:extLst>
            </p:cNvPr>
            <p:cNvCxnSpPr>
              <a:cxnSpLocks/>
              <a:stCxn id="77" idx="3"/>
              <a:endCxn id="56" idx="1"/>
            </p:cNvCxnSpPr>
            <p:nvPr/>
          </p:nvCxnSpPr>
          <p:spPr>
            <a:xfrm>
              <a:off x="6031850" y="4481559"/>
              <a:ext cx="2126975" cy="148140"/>
            </a:xfrm>
            <a:prstGeom prst="bentConnector3">
              <a:avLst>
                <a:gd name="adj1" fmla="val 275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AD7F9A-CB79-AC01-2414-D7C1E9E4FCD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V="1">
              <a:off x="6031850" y="5554697"/>
              <a:ext cx="2100977" cy="401546"/>
            </a:xfrm>
            <a:prstGeom prst="bentConnector3">
              <a:avLst>
                <a:gd name="adj1" fmla="val 574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2DCD3883-BB17-71DA-EE10-CB149D1743EE}"/>
                </a:ext>
              </a:extLst>
            </p:cNvPr>
            <p:cNvSpPr/>
            <p:nvPr/>
          </p:nvSpPr>
          <p:spPr>
            <a:xfrm>
              <a:off x="10480159" y="4629699"/>
              <a:ext cx="2414396" cy="8427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CNN Training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11592FB3-4063-3412-87D4-3EC9E11AD6F4}"/>
                </a:ext>
              </a:extLst>
            </p:cNvPr>
            <p:cNvCxnSpPr>
              <a:stCxn id="56" idx="3"/>
              <a:endCxn id="61" idx="1"/>
            </p:cNvCxnSpPr>
            <p:nvPr/>
          </p:nvCxnSpPr>
          <p:spPr>
            <a:xfrm>
              <a:off x="9276423" y="4629699"/>
              <a:ext cx="1203736" cy="4213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518E7C57-5D4D-93CF-55A5-CF0137F7EBD0}"/>
                </a:ext>
              </a:extLst>
            </p:cNvPr>
            <p:cNvCxnSpPr>
              <a:stCxn id="58" idx="3"/>
              <a:endCxn id="61" idx="1"/>
            </p:cNvCxnSpPr>
            <p:nvPr/>
          </p:nvCxnSpPr>
          <p:spPr>
            <a:xfrm flipV="1">
              <a:off x="9276423" y="5051088"/>
              <a:ext cx="1203736" cy="47647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04C5EE-AF05-93EF-881A-465AFE7952A8}"/>
                </a:ext>
              </a:extLst>
            </p:cNvPr>
            <p:cNvCxnSpPr>
              <a:cxnSpLocks/>
              <a:stCxn id="74" idx="1"/>
              <a:endCxn id="74" idx="3"/>
            </p:cNvCxnSpPr>
            <p:nvPr/>
          </p:nvCxnSpPr>
          <p:spPr>
            <a:xfrm>
              <a:off x="3976021" y="6439531"/>
              <a:ext cx="909186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波形 64">
              <a:extLst>
                <a:ext uri="{FF2B5EF4-FFF2-40B4-BE49-F238E27FC236}">
                  <a16:creationId xmlns:a16="http://schemas.microsoft.com/office/drawing/2014/main" id="{DD8FBDE1-1DF6-F806-A65E-25BAE445492D}"/>
                </a:ext>
              </a:extLst>
            </p:cNvPr>
            <p:cNvSpPr/>
            <p:nvPr/>
          </p:nvSpPr>
          <p:spPr>
            <a:xfrm>
              <a:off x="10480159" y="6623547"/>
              <a:ext cx="1780208" cy="1307700"/>
            </a:xfrm>
            <a:prstGeom prst="wave">
              <a:avLst>
                <a:gd name="adj1" fmla="val 1156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Predictive Model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1EC6E7F7-CD47-1B1C-6F4A-AE38EC43C3FF}"/>
                </a:ext>
              </a:extLst>
            </p:cNvPr>
            <p:cNvSpPr/>
            <p:nvPr/>
          </p:nvSpPr>
          <p:spPr>
            <a:xfrm>
              <a:off x="4165664" y="8112992"/>
              <a:ext cx="1869384" cy="4489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Data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057A22E3-610A-3E39-1D0E-C4476E3B493E}"/>
                </a:ext>
              </a:extLst>
            </p:cNvPr>
            <p:cNvSpPr/>
            <p:nvPr/>
          </p:nvSpPr>
          <p:spPr>
            <a:xfrm>
              <a:off x="8167068" y="6757945"/>
              <a:ext cx="1117598" cy="4489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Arial Unicode MS"/>
                </a:rPr>
                <a:t>RP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6C56AED-56C5-DE55-B590-27AD10934EAC}"/>
                </a:ext>
              </a:extLst>
            </p:cNvPr>
            <p:cNvCxnSpPr>
              <a:stCxn id="67" idx="3"/>
              <a:endCxn id="65" idx="1"/>
            </p:cNvCxnSpPr>
            <p:nvPr/>
          </p:nvCxnSpPr>
          <p:spPr>
            <a:xfrm>
              <a:off x="9284666" y="6982411"/>
              <a:ext cx="1195493" cy="294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65D663D3-B68F-06F6-9865-93F7D529FAF8}"/>
                </a:ext>
              </a:extLst>
            </p:cNvPr>
            <p:cNvSpPr/>
            <p:nvPr/>
          </p:nvSpPr>
          <p:spPr>
            <a:xfrm>
              <a:off x="7670168" y="8501413"/>
              <a:ext cx="1117602" cy="44893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0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  <a:ea typeface="方正姚体" panose="02010601030101010101" pitchFamily="2" charset="-122"/>
                </a:rPr>
                <a:t>Label </a:t>
              </a:r>
              <a:endParaRPr kumimoji="0" lang="ko-KR" altLang="en-US" sz="270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2C82BA5-22FE-9852-7199-294164352CD1}"/>
                </a:ext>
              </a:extLst>
            </p:cNvPr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6035048" y="8337458"/>
              <a:ext cx="1635120" cy="388421"/>
            </a:xfrm>
            <a:prstGeom prst="bentConnector3">
              <a:avLst>
                <a:gd name="adj1" fmla="val 839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CA156227-67D7-E204-F7D8-D286C154108F}"/>
                </a:ext>
              </a:extLst>
            </p:cNvPr>
            <p:cNvCxnSpPr>
              <a:stCxn id="61" idx="2"/>
              <a:endCxn id="65" idx="0"/>
            </p:cNvCxnSpPr>
            <p:nvPr/>
          </p:nvCxnSpPr>
          <p:spPr>
            <a:xfrm rot="5400000">
              <a:off x="10877657" y="5965083"/>
              <a:ext cx="1302306" cy="317094"/>
            </a:xfrm>
            <a:prstGeom prst="bentConnector5">
              <a:avLst>
                <a:gd name="adj1" fmla="val 28652"/>
                <a:gd name="adj2" fmla="val 100153"/>
                <a:gd name="adj3" fmla="val 672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E19B9FC-9F25-1F73-002F-E811264A4D0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11370263" y="7780011"/>
              <a:ext cx="0" cy="707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3">
              <a:extLst>
                <a:ext uri="{FF2B5EF4-FFF2-40B4-BE49-F238E27FC236}">
                  <a16:creationId xmlns:a16="http://schemas.microsoft.com/office/drawing/2014/main" id="{4B6F2C51-C912-E5AF-AFF7-5E22A63207E0}"/>
                </a:ext>
              </a:extLst>
            </p:cNvPr>
            <p:cNvSpPr/>
            <p:nvPr/>
          </p:nvSpPr>
          <p:spPr>
            <a:xfrm>
              <a:off x="10417396" y="8487474"/>
              <a:ext cx="1905734" cy="49982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Estimation</a:t>
              </a:r>
              <a:endPara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Arial Unicode MS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BE4C6F2-6EC6-7E45-BF3F-24FE392A3C64}"/>
                </a:ext>
              </a:extLst>
            </p:cNvPr>
            <p:cNvSpPr/>
            <p:nvPr/>
          </p:nvSpPr>
          <p:spPr>
            <a:xfrm>
              <a:off x="3976021" y="3852551"/>
              <a:ext cx="9091866" cy="5173960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9390814-A605-F9D0-A0FC-2FFD17EE5670}"/>
                </a:ext>
              </a:extLst>
            </p:cNvPr>
            <p:cNvCxnSpPr>
              <a:stCxn id="69" idx="3"/>
              <a:endCxn id="73" idx="1"/>
            </p:cNvCxnSpPr>
            <p:nvPr/>
          </p:nvCxnSpPr>
          <p:spPr>
            <a:xfrm>
              <a:off x="8787770" y="8725879"/>
              <a:ext cx="1629626" cy="115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82E6066-09B0-8477-0675-48315BBBB188}"/>
                </a:ext>
              </a:extLst>
            </p:cNvPr>
            <p:cNvSpPr txBox="1"/>
            <p:nvPr/>
          </p:nvSpPr>
          <p:spPr>
            <a:xfrm>
              <a:off x="9045189" y="839410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 Narrow" panose="020B0606020202030204" pitchFamily="34" charset="0"/>
                  <a:ea typeface="方正姚体" panose="02010601030101010101" pitchFamily="2" charset="-122"/>
                </a:rPr>
                <a:t>Comparison</a:t>
              </a:r>
              <a:endParaRPr lang="en-US" sz="1600" i="1" dirty="0">
                <a:latin typeface="Arial Narrow" panose="020B0606020202030204" pitchFamily="34" charset="0"/>
                <a:ea typeface="方正姚体" panose="02010601030101010101" pitchFamily="2" charset="-122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5B10F33D-A745-6B3B-B624-585B6019A50E}"/>
                </a:ext>
              </a:extLst>
            </p:cNvPr>
            <p:cNvSpPr/>
            <p:nvPr/>
          </p:nvSpPr>
          <p:spPr>
            <a:xfrm>
              <a:off x="4162465" y="4184958"/>
              <a:ext cx="1869385" cy="593202"/>
            </a:xfrm>
            <a:prstGeom prst="rect">
              <a:avLst/>
            </a:prstGeom>
            <a:solidFill>
              <a:srgbClr val="DF6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Training  Data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2161155-9A2E-8C8D-D270-E4941E911FB7}"/>
                </a:ext>
              </a:extLst>
            </p:cNvPr>
            <p:cNvCxnSpPr>
              <a:cxnSpLocks/>
              <a:stCxn id="57" idx="0"/>
              <a:endCxn id="77" idx="2"/>
            </p:cNvCxnSpPr>
            <p:nvPr/>
          </p:nvCxnSpPr>
          <p:spPr>
            <a:xfrm flipV="1">
              <a:off x="5097157" y="4778160"/>
              <a:ext cx="0" cy="880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7F982AC5-AEA0-0408-F02D-D0219785F6BC}"/>
                </a:ext>
              </a:extLst>
            </p:cNvPr>
            <p:cNvSpPr/>
            <p:nvPr/>
          </p:nvSpPr>
          <p:spPr>
            <a:xfrm>
              <a:off x="4165664" y="6685810"/>
              <a:ext cx="1869385" cy="593202"/>
            </a:xfrm>
            <a:prstGeom prst="rect">
              <a:avLst/>
            </a:prstGeom>
            <a:solidFill>
              <a:srgbClr val="C1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Noise-added</a:t>
              </a:r>
              <a:r>
                <a:rPr lang="ko-KR" altLang="en-US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Testing  Data</a:t>
              </a: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9125C7-B995-20B2-EE09-18F117BDCC9E}"/>
                </a:ext>
              </a:extLst>
            </p:cNvPr>
            <p:cNvCxnSpPr>
              <a:cxnSpLocks/>
              <a:stCxn id="66" idx="0"/>
              <a:endCxn id="79" idx="2"/>
            </p:cNvCxnSpPr>
            <p:nvPr/>
          </p:nvCxnSpPr>
          <p:spPr>
            <a:xfrm flipV="1">
              <a:off x="5100356" y="7279012"/>
              <a:ext cx="1" cy="83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3ADE1FB-1D5F-B276-E5CF-BB63DA602DD8}"/>
                </a:ext>
              </a:extLst>
            </p:cNvPr>
            <p:cNvCxnSpPr>
              <a:stCxn id="79" idx="3"/>
              <a:endCxn id="67" idx="1"/>
            </p:cNvCxnSpPr>
            <p:nvPr/>
          </p:nvCxnSpPr>
          <p:spPr>
            <a:xfrm>
              <a:off x="6035049" y="6982411"/>
              <a:ext cx="213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2EF2978-5305-D1CB-7CE2-61E8C9EF0339}"/>
                </a:ext>
              </a:extLst>
            </p:cNvPr>
            <p:cNvSpPr txBox="1"/>
            <p:nvPr/>
          </p:nvSpPr>
          <p:spPr>
            <a:xfrm>
              <a:off x="5234274" y="5112201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8F8C2C3-2FB9-FDA9-5BE7-43BFC228131D}"/>
                </a:ext>
              </a:extLst>
            </p:cNvPr>
            <p:cNvSpPr txBox="1"/>
            <p:nvPr/>
          </p:nvSpPr>
          <p:spPr>
            <a:xfrm>
              <a:off x="5105254" y="7553707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0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5E2FB39-59CE-AFDE-22A1-D5311B792BAA}"/>
                </a:ext>
              </a:extLst>
            </p:cNvPr>
            <p:cNvSpPr txBox="1"/>
            <p:nvPr/>
          </p:nvSpPr>
          <p:spPr>
            <a:xfrm>
              <a:off x="6677183" y="430424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143D101-A836-87D2-F4BB-024D1BF2BB5D}"/>
                </a:ext>
              </a:extLst>
            </p:cNvPr>
            <p:cNvSpPr txBox="1"/>
            <p:nvPr/>
          </p:nvSpPr>
          <p:spPr>
            <a:xfrm>
              <a:off x="6476274" y="5674016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E1D68BA-FE32-14BF-A9F7-9ECEA62BD54A}"/>
                </a:ext>
              </a:extLst>
            </p:cNvPr>
            <p:cNvSpPr txBox="1"/>
            <p:nvPr/>
          </p:nvSpPr>
          <p:spPr>
            <a:xfrm>
              <a:off x="6463765" y="6657595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6A2B0C"/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1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2503DBA-44AC-8FA7-09A4-2C2C5873F5F7}"/>
                </a:ext>
              </a:extLst>
            </p:cNvPr>
            <p:cNvSpPr txBox="1"/>
            <p:nvPr/>
          </p:nvSpPr>
          <p:spPr>
            <a:xfrm>
              <a:off x="6388832" y="8379170"/>
              <a:ext cx="132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 Narrow" panose="020B0606020202030204" pitchFamily="34" charset="0"/>
                  <a:ea typeface="方正姚体" panose="02010601030101010101" pitchFamily="2" charset="-122"/>
                </a:rPr>
                <a:t>Algorithm 2</a:t>
              </a:r>
            </a:p>
          </p:txBody>
        </p:sp>
      </p:grp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缩放定位 4">
                <a:extLst>
                  <a:ext uri="{FF2B5EF4-FFF2-40B4-BE49-F238E27FC236}">
                    <a16:creationId xmlns:a16="http://schemas.microsoft.com/office/drawing/2014/main" id="{DB2F0CFE-7D2F-D7F4-97B8-29578960CB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6583275"/>
                  </p:ext>
                </p:extLst>
              </p:nvPr>
            </p:nvGraphicFramePr>
            <p:xfrm>
              <a:off x="4315868" y="3624933"/>
              <a:ext cx="4663057" cy="2564501"/>
            </p:xfrm>
            <a:graphic>
              <a:graphicData uri="http://schemas.microsoft.com/office/powerpoint/2016/summaryzoom">
                <psuz:summaryZm>
                  <psuz:summaryZmObj sectionId="{FB52ADEC-2FC5-4656-95B2-08475CA07F47}" offsetFactorX="-24954" offsetFactorY="58227" scaleFactorX="42142" scaleFactorY="31401">
                    <psuz:zmPr id="{83D9489C-E6DB-44B1-B549-0AFD96132A5E}" imageType="cover" transitionDur="1000">
                      <p166:blipFill xmlns:p166="http://schemas.microsoft.com/office/powerpoint/2016/6/main"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3013" y="1157537"/>
                          <a:ext cx="864585" cy="36237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F3229516-C932-4F37-A69C-55F0F9B3C9F6}" offsetFactorX="-33909" offsetFactorY="-23109" scaleFactorX="43872" scaleFactorY="32691">
                    <psuz:zmPr id="{DDFD0118-5855-4306-BD81-7792ED53901E}" imageType="cover" transitionDur="1000">
                      <p166:blipFill xmlns:p166="http://schemas.microsoft.com/office/powerpoint/2016/6/main"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50081" y="211455"/>
                          <a:ext cx="900077" cy="37726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uz:zmPr>
                  </psuz:summaryZmObj>
                  <psuz:summaryZmObj sectionId="{9980AB83-F15C-4CB9-A314-2E57132E637B}" offsetFactorX="56173" offsetFactorY="14291" scaleFactorX="43622" scaleFactorY="32504">
                    <psuz:zmPr id="{258E34E8-12A8-4FCE-A217-9953B654BF3F}" imageType="cover" transitionDur="1000">
                      <p166:blipFill xmlns:p166="http://schemas.microsoft.com/office/powerpoint/2016/6/main"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1972232" y="1875100"/>
                          <a:ext cx="894948" cy="375104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缩放定位 4">
                <a:extLst>
                  <a:ext uri="{FF2B5EF4-FFF2-40B4-BE49-F238E27FC236}">
                    <a16:creationId xmlns:a16="http://schemas.microsoft.com/office/drawing/2014/main" id="{DB2F0CFE-7D2F-D7F4-97B8-29578960CB6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4315868" y="3624933"/>
                <a:ext cx="4663057" cy="2564501"/>
                <a:chOff x="4315868" y="3624933"/>
                <a:chExt cx="4663057" cy="2564501"/>
              </a:xfrm>
            </p:grpSpPr>
            <p:pic>
              <p:nvPicPr>
                <p:cNvPr id="2" name="图片 2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8881" y="4782470"/>
                  <a:ext cx="864585" cy="362375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4" name="图片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5949" y="3836388"/>
                  <a:ext cx="900077" cy="377262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6" name="图片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288100" y="5500033"/>
                  <a:ext cx="894948" cy="375104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</p:pic>
          </p:grpSp>
        </mc:Fallback>
      </mc:AlternateContent>
      <p:sp>
        <p:nvSpPr>
          <p:cNvPr id="3" name="TextBox 3">
            <a:extLst>
              <a:ext uri="{FF2B5EF4-FFF2-40B4-BE49-F238E27FC236}">
                <a16:creationId xmlns:a16="http://schemas.microsoft.com/office/drawing/2014/main" id="{1A89AD71-3A4E-3C0F-97DB-1F163D8443F2}"/>
              </a:ext>
            </a:extLst>
          </p:cNvPr>
          <p:cNvSpPr txBox="1"/>
          <p:nvPr/>
        </p:nvSpPr>
        <p:spPr>
          <a:xfrm>
            <a:off x="550397" y="-659294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7148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0397" y="-659294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038DB-166C-A207-F611-660271C571F9}"/>
              </a:ext>
            </a:extLst>
          </p:cNvPr>
          <p:cNvSpPr/>
          <p:nvPr/>
        </p:nvSpPr>
        <p:spPr>
          <a:xfrm>
            <a:off x="5486399" y="2079419"/>
            <a:ext cx="12052640" cy="904787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Adding Noise into Data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BEDBA6-C877-95FB-BA13-FF0A3C77DECB}"/>
              </a:ext>
            </a:extLst>
          </p:cNvPr>
          <p:cNvSpPr/>
          <p:nvPr/>
        </p:nvSpPr>
        <p:spPr>
          <a:xfrm>
            <a:off x="404122" y="2066325"/>
            <a:ext cx="5082277" cy="904787"/>
          </a:xfrm>
          <a:prstGeom prst="rect">
            <a:avLst/>
          </a:prstGeom>
          <a:solidFill>
            <a:srgbClr val="92D050">
              <a:alpha val="40765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0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A4EB1-992A-1608-F2D2-DB067EE77F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6499" y="2984206"/>
            <a:ext cx="1714254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表, 折线图, 直方图&#10;&#10;描述已自动生成">
            <a:extLst>
              <a:ext uri="{FF2B5EF4-FFF2-40B4-BE49-F238E27FC236}">
                <a16:creationId xmlns:a16="http://schemas.microsoft.com/office/drawing/2014/main" id="{470398AF-734F-1A5F-D0E0-9F785D54C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99" y="3450070"/>
            <a:ext cx="3432748" cy="1847937"/>
          </a:xfrm>
          <a:prstGeom prst="rect">
            <a:avLst/>
          </a:prstGeom>
        </p:spPr>
      </p:pic>
      <p:pic>
        <p:nvPicPr>
          <p:cNvPr id="5" name="图片 4" descr="图表, 折线图, 直方图&#10;&#10;描述已自动生成">
            <a:extLst>
              <a:ext uri="{FF2B5EF4-FFF2-40B4-BE49-F238E27FC236}">
                <a16:creationId xmlns:a16="http://schemas.microsoft.com/office/drawing/2014/main" id="{74EE6B68-21AD-CEB7-1AC7-0D5BC4D26F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69" y="3450069"/>
            <a:ext cx="3432748" cy="1847937"/>
          </a:xfrm>
          <a:prstGeom prst="rect">
            <a:avLst/>
          </a:prstGeom>
        </p:spPr>
      </p:pic>
      <p:pic>
        <p:nvPicPr>
          <p:cNvPr id="11" name="图片 10" descr="图表, 折线图, 直方图&#10;&#10;描述已自动生成">
            <a:extLst>
              <a:ext uri="{FF2B5EF4-FFF2-40B4-BE49-F238E27FC236}">
                <a16:creationId xmlns:a16="http://schemas.microsoft.com/office/drawing/2014/main" id="{7C28C4E3-FFA3-C860-7306-29E36B68B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69" y="5671732"/>
            <a:ext cx="3432748" cy="1818606"/>
          </a:xfrm>
          <a:prstGeom prst="rect">
            <a:avLst/>
          </a:prstGeom>
        </p:spPr>
      </p:pic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E508EB39-80C8-A6E8-1A22-622BC751A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99" y="5642398"/>
            <a:ext cx="3432749" cy="18479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15BA2C-D37F-4CDB-9E07-84AD24B075ED}"/>
              </a:ext>
            </a:extLst>
          </p:cNvPr>
          <p:cNvSpPr txBox="1"/>
          <p:nvPr/>
        </p:nvSpPr>
        <p:spPr>
          <a:xfrm>
            <a:off x="9601103" y="4021407"/>
            <a:ext cx="756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Goal is adding fake peaks into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D266A4-AD69-A05E-215D-DDE03C7A7A2B}"/>
              </a:ext>
            </a:extLst>
          </p:cNvPr>
          <p:cNvSpPr txBox="1"/>
          <p:nvPr/>
        </p:nvSpPr>
        <p:spPr>
          <a:xfrm>
            <a:off x="9601103" y="5299517"/>
            <a:ext cx="8299923" cy="156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Eventually the noise level can be controlled by 2 parameters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Frequency of Noise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Amplitude of Noise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altLang="zh-CN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15" name="图片 14" descr="图表, 折线图, 直方图&#10;&#10;描述已自动生成">
            <a:extLst>
              <a:ext uri="{FF2B5EF4-FFF2-40B4-BE49-F238E27FC236}">
                <a16:creationId xmlns:a16="http://schemas.microsoft.com/office/drawing/2014/main" id="{E5188E18-A0A9-F04B-ECB0-5F5AE9393E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65" y="7094602"/>
            <a:ext cx="4092193" cy="1956337"/>
          </a:xfrm>
          <a:prstGeom prst="rect">
            <a:avLst/>
          </a:prstGeom>
        </p:spPr>
      </p:pic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676BD713-1022-E654-C70E-F4DF5D01BB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65" y="3498890"/>
            <a:ext cx="4092194" cy="1985979"/>
          </a:xfrm>
          <a:prstGeom prst="rect">
            <a:avLst/>
          </a:prstGeom>
        </p:spPr>
      </p:pic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85E39DA3-7608-2964-5B92-23B6140856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19" y="7079781"/>
            <a:ext cx="4092194" cy="1985979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5C5FC-6AC1-CEE5-DDA4-12895CB1898C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4492362" y="5484869"/>
            <a:ext cx="0" cy="160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996B09-FC76-0E7E-91B1-4B59036BBB26}"/>
              </a:ext>
            </a:extLst>
          </p:cNvPr>
          <p:cNvSpPr txBox="1"/>
          <p:nvPr/>
        </p:nvSpPr>
        <p:spPr>
          <a:xfrm>
            <a:off x="4492361" y="6180141"/>
            <a:ext cx="31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higher amplitude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638DF7-5B96-51DE-C56C-E4EA356BC840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38458" y="8072771"/>
            <a:ext cx="2949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E56CD72-DF80-BCA6-9EBB-90083792A084}"/>
              </a:ext>
            </a:extLst>
          </p:cNvPr>
          <p:cNvSpPr txBox="1"/>
          <p:nvPr/>
        </p:nvSpPr>
        <p:spPr>
          <a:xfrm>
            <a:off x="6828576" y="7639449"/>
            <a:ext cx="31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higher </a:t>
            </a:r>
            <a:r>
              <a:rPr lang="en-US" altLang="zh-CN" sz="2400" dirty="0">
                <a:latin typeface="Arial Narrow" panose="020B0606020202030204" pitchFamily="34" charset="0"/>
                <a:ea typeface="方正姚体" panose="02010601030101010101" pitchFamily="2" charset="-122"/>
              </a:rPr>
              <a:t>frequency</a:t>
            </a:r>
            <a:endParaRPr lang="en-US" sz="2400" dirty="0">
              <a:latin typeface="Arial Narrow" panose="020B0606020202030204" pitchFamily="34" charset="0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3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42392" y="3077692"/>
            <a:ext cx="18288000" cy="7255251"/>
          </a:xfrm>
          <a:custGeom>
            <a:avLst/>
            <a:gdLst/>
            <a:ahLst/>
            <a:cxnLst/>
            <a:rect l="l" t="t" r="r" b="b"/>
            <a:pathLst>
              <a:path w="15749802" h="6686414">
                <a:moveTo>
                  <a:pt x="0" y="0"/>
                </a:moveTo>
                <a:lnTo>
                  <a:pt x="15749802" y="0"/>
                </a:lnTo>
                <a:lnTo>
                  <a:pt x="15749802" y="6686414"/>
                </a:lnTo>
                <a:lnTo>
                  <a:pt x="0" y="6686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t="-38586"/>
            </a:stretch>
          </a:blipFill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" name="Freeform 2"/>
          <p:cNvSpPr/>
          <p:nvPr/>
        </p:nvSpPr>
        <p:spPr>
          <a:xfrm>
            <a:off x="363829" y="264552"/>
            <a:ext cx="421416" cy="162785"/>
          </a:xfrm>
          <a:custGeom>
            <a:avLst/>
            <a:gdLst/>
            <a:ahLst/>
            <a:cxnLst/>
            <a:rect l="l" t="t" r="r" b="b"/>
            <a:pathLst>
              <a:path w="421416" h="162785">
                <a:moveTo>
                  <a:pt x="0" y="0"/>
                </a:moveTo>
                <a:lnTo>
                  <a:pt x="421416" y="0"/>
                </a:lnTo>
                <a:lnTo>
                  <a:pt x="421416" y="162785"/>
                </a:lnTo>
                <a:lnTo>
                  <a:pt x="0" y="16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4512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0397" y="-659294"/>
            <a:ext cx="19719209" cy="332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018"/>
              </a:lnSpc>
            </a:pPr>
            <a:r>
              <a:rPr lang="en-US" sz="15000" dirty="0">
                <a:solidFill>
                  <a:srgbClr val="434B57">
                    <a:alpha val="4706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Methodology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038DB-166C-A207-F611-660271C571F9}"/>
              </a:ext>
            </a:extLst>
          </p:cNvPr>
          <p:cNvSpPr/>
          <p:nvPr/>
        </p:nvSpPr>
        <p:spPr>
          <a:xfrm>
            <a:off x="5486399" y="2079419"/>
            <a:ext cx="12052640" cy="904787"/>
          </a:xfrm>
          <a:prstGeom prst="rect">
            <a:avLst/>
          </a:prstGeom>
          <a:solidFill>
            <a:srgbClr val="CBD773">
              <a:alpha val="4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From Signal to RP</a:t>
            </a:r>
            <a:endParaRPr kumimoji="0" lang="ko-KR" altLang="en-US" sz="6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Arial Unicode M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BEDBA6-C877-95FB-BA13-FF0A3C77DECB}"/>
              </a:ext>
            </a:extLst>
          </p:cNvPr>
          <p:cNvSpPr/>
          <p:nvPr/>
        </p:nvSpPr>
        <p:spPr>
          <a:xfrm>
            <a:off x="404122" y="2066325"/>
            <a:ext cx="5082277" cy="904787"/>
          </a:xfrm>
          <a:prstGeom prst="rect">
            <a:avLst/>
          </a:prstGeom>
          <a:solidFill>
            <a:srgbClr val="B58341">
              <a:alpha val="40392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203856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1</a:t>
            </a:r>
            <a:endParaRPr kumimoji="1" lang="zh-CN" altLang="en-US" sz="6000" dirty="0">
              <a:latin typeface="Arial Narrow" panose="020B060602020203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539039" y="229565"/>
            <a:ext cx="578547" cy="570149"/>
          </a:xfrm>
          <a:custGeom>
            <a:avLst/>
            <a:gdLst/>
            <a:ahLst/>
            <a:cxnLst/>
            <a:rect l="l" t="t" r="r" b="b"/>
            <a:pathLst>
              <a:path w="578547" h="570149">
                <a:moveTo>
                  <a:pt x="0" y="0"/>
                </a:moveTo>
                <a:lnTo>
                  <a:pt x="578546" y="0"/>
                </a:lnTo>
                <a:lnTo>
                  <a:pt x="578546" y="570149"/>
                </a:lnTo>
                <a:lnTo>
                  <a:pt x="0" y="57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91323" t="-83706"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1A4EB1-992A-1608-F2D2-DB067EE77F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6499" y="2984206"/>
            <a:ext cx="1714254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 descr="图表, 折线图&#10;&#10;描述已自动生成">
            <a:extLst>
              <a:ext uri="{FF2B5EF4-FFF2-40B4-BE49-F238E27FC236}">
                <a16:creationId xmlns:a16="http://schemas.microsoft.com/office/drawing/2014/main" id="{7D245F87-C1A2-FB26-D92D-50D825A78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469445"/>
            <a:ext cx="4807856" cy="2587818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D18B642-6B5A-2636-4D86-699F9A68A142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3749499" y="5577484"/>
            <a:ext cx="765451" cy="17250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57EE400-36BE-1C77-9FB2-F22F2F6C620C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 rot="16200000" flipH="1">
            <a:off x="5470359" y="5581631"/>
            <a:ext cx="765451" cy="17167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B27C86-934E-C92E-A6AC-01DE984C3BD0}"/>
              </a:ext>
            </a:extLst>
          </p:cNvPr>
          <p:cNvGrpSpPr/>
          <p:nvPr/>
        </p:nvGrpSpPr>
        <p:grpSpPr>
          <a:xfrm>
            <a:off x="2265373" y="6822714"/>
            <a:ext cx="2008693" cy="2472199"/>
            <a:chOff x="3089344" y="6510552"/>
            <a:chExt cx="2008693" cy="2472199"/>
          </a:xfrm>
        </p:grpSpPr>
        <p:pic>
          <p:nvPicPr>
            <p:cNvPr id="32" name="图片 31" descr="卡通人物&#10;&#10;中度可信度描述已自动生成">
              <a:extLst>
                <a:ext uri="{FF2B5EF4-FFF2-40B4-BE49-F238E27FC236}">
                  <a16:creationId xmlns:a16="http://schemas.microsoft.com/office/drawing/2014/main" id="{28936D27-EBC5-D15F-8AF1-4372EFDEE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344" y="6510552"/>
              <a:ext cx="2008693" cy="200869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CB0483D-E93E-5FF5-2F5E-7076CC016B29}"/>
                </a:ext>
              </a:extLst>
            </p:cNvPr>
            <p:cNvSpPr txBox="1"/>
            <p:nvPr/>
          </p:nvSpPr>
          <p:spPr>
            <a:xfrm>
              <a:off x="3542293" y="8613419"/>
              <a:ext cx="110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Form A</a:t>
              </a:r>
              <a:r>
                <a:rPr lang="en-US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0BC858-D647-F955-36BB-39B9041E9C16}"/>
              </a:ext>
            </a:extLst>
          </p:cNvPr>
          <p:cNvGrpSpPr/>
          <p:nvPr/>
        </p:nvGrpSpPr>
        <p:grpSpPr>
          <a:xfrm>
            <a:off x="5707094" y="6822714"/>
            <a:ext cx="2008693" cy="2472199"/>
            <a:chOff x="5736048" y="6510552"/>
            <a:chExt cx="2008693" cy="2472199"/>
          </a:xfrm>
        </p:grpSpPr>
        <p:pic>
          <p:nvPicPr>
            <p:cNvPr id="31" name="图片 30" descr="图片包含 游戏机, 电脑, 键盘&#10;&#10;描述已自动生成">
              <a:extLst>
                <a:ext uri="{FF2B5EF4-FFF2-40B4-BE49-F238E27FC236}">
                  <a16:creationId xmlns:a16="http://schemas.microsoft.com/office/drawing/2014/main" id="{40A27ACF-71EA-C71B-C279-4681A141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48" y="6510552"/>
              <a:ext cx="2008693" cy="2008693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4DCA7A8-3942-4A2C-1F61-1F52C63DAD05}"/>
                </a:ext>
              </a:extLst>
            </p:cNvPr>
            <p:cNvSpPr txBox="1"/>
            <p:nvPr/>
          </p:nvSpPr>
          <p:spPr>
            <a:xfrm>
              <a:off x="6188997" y="8613419"/>
              <a:ext cx="110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Form B</a:t>
              </a:r>
              <a:r>
                <a:rPr lang="en-US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 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0B362A3-71CD-5A93-B471-BB8DE513CAD9}"/>
              </a:ext>
            </a:extLst>
          </p:cNvPr>
          <p:cNvSpPr txBox="1"/>
          <p:nvPr/>
        </p:nvSpPr>
        <p:spPr>
          <a:xfrm>
            <a:off x="9368570" y="3435369"/>
            <a:ext cx="6546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Recurrence plot has 2 different form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Form A: composed by 0&amp;1, only contains black points and white blank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u="sng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Form B: composed by absolute distance, exists  as grayscale image </a:t>
            </a:r>
          </a:p>
        </p:txBody>
      </p:sp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3738890A-D524-60AE-A95A-95B439CB789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3" t="20592" r="20964"/>
          <a:stretch/>
        </p:blipFill>
        <p:spPr>
          <a:xfrm>
            <a:off x="10026830" y="4832564"/>
            <a:ext cx="4776039" cy="1857418"/>
          </a:xfrm>
          <a:prstGeom prst="rect">
            <a:avLst/>
          </a:prstGeom>
        </p:spPr>
      </p:pic>
      <p:pic>
        <p:nvPicPr>
          <p:cNvPr id="40" name="图片 39" descr="图表&#10;&#10;中度可信度描述已自动生成">
            <a:extLst>
              <a:ext uri="{FF2B5EF4-FFF2-40B4-BE49-F238E27FC236}">
                <a16:creationId xmlns:a16="http://schemas.microsoft.com/office/drawing/2014/main" id="{8736FA14-7102-42DC-30E8-0B2862D110C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4677" r="3931"/>
          <a:stretch/>
        </p:blipFill>
        <p:spPr>
          <a:xfrm>
            <a:off x="10026830" y="7528797"/>
            <a:ext cx="4776039" cy="1857418"/>
          </a:xfrm>
          <a:prstGeom prst="rect">
            <a:avLst/>
          </a:prstGeom>
        </p:spPr>
      </p:pic>
      <p:pic>
        <p:nvPicPr>
          <p:cNvPr id="41" name="图形 40" descr="微笑的心形脸轮廓 轮廓">
            <a:extLst>
              <a:ext uri="{FF2B5EF4-FFF2-40B4-BE49-F238E27FC236}">
                <a16:creationId xmlns:a16="http://schemas.microsoft.com/office/drawing/2014/main" id="{FF249EFF-490D-AA5F-6DF2-B8B5E69D1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1164" y="8810113"/>
            <a:ext cx="538478" cy="5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775</Words>
  <Application>Microsoft Office PowerPoint</Application>
  <PresentationFormat>自定义</PresentationFormat>
  <Paragraphs>217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Archivo Black</vt:lpstr>
      <vt:lpstr>Aldhabi</vt:lpstr>
      <vt:lpstr>Arial Narrow</vt:lpstr>
      <vt:lpstr>等线</vt:lpstr>
      <vt:lpstr>Abadi</vt:lpstr>
      <vt:lpstr>Wingdings</vt:lpstr>
      <vt:lpstr>DM Sans</vt:lpstr>
      <vt:lpstr>Arial</vt:lpstr>
      <vt:lpstr>方正姚体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Modern Creative Business Pitch Deck Presentation</dc:title>
  <cp:lastModifiedBy>SU, Xiaochen</cp:lastModifiedBy>
  <cp:revision>8</cp:revision>
  <dcterms:created xsi:type="dcterms:W3CDTF">2006-08-16T00:00:00Z</dcterms:created>
  <dcterms:modified xsi:type="dcterms:W3CDTF">2024-08-30T01:41:14Z</dcterms:modified>
  <dc:identifier>DAGPJhjre6A</dc:identifier>
</cp:coreProperties>
</file>