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71" r:id="rId14"/>
    <p:sldId id="272" r:id="rId15"/>
    <p:sldId id="269" r:id="rId16"/>
    <p:sldId id="267" r:id="rId17"/>
    <p:sldId id="275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889A-0693-44B0-A279-5CF00BFEA20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4671-FD0A-49BC-8BD9-C0251FE8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8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889A-0693-44B0-A279-5CF00BFEA20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4671-FD0A-49BC-8BD9-C0251FE8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1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889A-0693-44B0-A279-5CF00BFEA20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4671-FD0A-49BC-8BD9-C0251FE8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5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889A-0693-44B0-A279-5CF00BFEA20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4671-FD0A-49BC-8BD9-C0251FE875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1478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889A-0693-44B0-A279-5CF00BFEA20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4671-FD0A-49BC-8BD9-C0251FE8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8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889A-0693-44B0-A279-5CF00BFEA20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4671-FD0A-49BC-8BD9-C0251FE8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5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889A-0693-44B0-A279-5CF00BFEA20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4671-FD0A-49BC-8BD9-C0251FE8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54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889A-0693-44B0-A279-5CF00BFEA20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4671-FD0A-49BC-8BD9-C0251FE8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27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889A-0693-44B0-A279-5CF00BFEA20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4671-FD0A-49BC-8BD9-C0251FE8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4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889A-0693-44B0-A279-5CF00BFEA20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4671-FD0A-49BC-8BD9-C0251FE8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5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889A-0693-44B0-A279-5CF00BFEA20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4671-FD0A-49BC-8BD9-C0251FE8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889A-0693-44B0-A279-5CF00BFEA20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4671-FD0A-49BC-8BD9-C0251FE8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0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889A-0693-44B0-A279-5CF00BFEA20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4671-FD0A-49BC-8BD9-C0251FE8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5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889A-0693-44B0-A279-5CF00BFEA20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4671-FD0A-49BC-8BD9-C0251FE8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4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889A-0693-44B0-A279-5CF00BFEA20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4671-FD0A-49BC-8BD9-C0251FE8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0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889A-0693-44B0-A279-5CF00BFEA20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4671-FD0A-49BC-8BD9-C0251FE8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889A-0693-44B0-A279-5CF00BFEA20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4671-FD0A-49BC-8BD9-C0251FE8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1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0D6889A-0693-44B0-A279-5CF00BFEA20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8BF4671-FD0A-49BC-8BD9-C0251FE8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36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Contexts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7577" y="1996226"/>
            <a:ext cx="4958367" cy="2034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7577" y="2202287"/>
            <a:ext cx="4958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Row Contexts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Every row have different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Suchlike Age, Age bins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793346" y="1996225"/>
            <a:ext cx="4958367" cy="2034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93346" y="2202287"/>
            <a:ext cx="4958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Filter Contexts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Single Output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What is max age from entire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26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524258" y="-77273"/>
            <a:ext cx="6413680" cy="11848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else and nested if blocks</a:t>
            </a:r>
            <a:endParaRPr 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09859" y="2009102"/>
            <a:ext cx="9002334" cy="468791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bg1"/>
                </a:solidFill>
              </a:rPr>
              <a:t>Age_bins</a:t>
            </a:r>
            <a:r>
              <a:rPr lang="en-US" sz="2400" dirty="0" smtClean="0">
                <a:solidFill>
                  <a:schemeClr val="bg1"/>
                </a:solidFill>
              </a:rPr>
              <a:t> = IF(Data[Age]&gt;45,”Greater than 30”,”Below 30”)</a:t>
            </a:r>
          </a:p>
          <a:p>
            <a:pPr>
              <a:lnSpc>
                <a:spcPct val="20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Nested if : IF (Age&gt;40, ’40+’, IF(age&gt;20,”21-49”,”0-20”))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8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68945" y="180305"/>
            <a:ext cx="6413680" cy="11848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 Intelligence Function</a:t>
            </a:r>
            <a:endParaRPr 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68945" y="1738646"/>
            <a:ext cx="9002334" cy="468791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Enable User to manipulate data using time periods such as years , quarters, months, and days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Creating calculations over those time periods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Most common time periods: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Year to date 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Quarter to Date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Month to date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Last year 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full year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rolling 12 months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14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68945" y="0"/>
            <a:ext cx="9002334" cy="6426558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Prev_month</a:t>
            </a:r>
            <a:r>
              <a:rPr lang="en-US" sz="2400" dirty="0" smtClean="0">
                <a:solidFill>
                  <a:schemeClr val="bg1"/>
                </a:solidFill>
              </a:rPr>
              <a:t> = calculate(sum(</a:t>
            </a:r>
            <a:r>
              <a:rPr lang="en-US" sz="2400" dirty="0" err="1" smtClean="0">
                <a:solidFill>
                  <a:schemeClr val="bg1"/>
                </a:solidFill>
              </a:rPr>
              <a:t>AirPass</a:t>
            </a:r>
            <a:r>
              <a:rPr lang="en-US" sz="2400" dirty="0" smtClean="0">
                <a:solidFill>
                  <a:schemeClr val="bg1"/>
                </a:solidFill>
              </a:rPr>
              <a:t>),PREVIOUSMONTH(</a:t>
            </a:r>
            <a:r>
              <a:rPr lang="en-US" sz="2400" dirty="0" err="1" smtClean="0">
                <a:solidFill>
                  <a:schemeClr val="bg1"/>
                </a:solidFill>
              </a:rPr>
              <a:t>airp</a:t>
            </a:r>
            <a:r>
              <a:rPr lang="en-US" sz="2400" dirty="0" smtClean="0">
                <a:solidFill>
                  <a:schemeClr val="bg1"/>
                </a:solidFill>
              </a:rPr>
              <a:t>[Month]))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2. Previous Month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=Format(PREVIOUSMONTH(</a:t>
            </a:r>
            <a:r>
              <a:rPr lang="en-US" sz="2400" dirty="0" err="1" smtClean="0">
                <a:solidFill>
                  <a:schemeClr val="bg1"/>
                </a:solidFill>
              </a:rPr>
              <a:t>AirPassengers</a:t>
            </a:r>
            <a:r>
              <a:rPr lang="en-US" sz="2400" dirty="0" smtClean="0">
                <a:solidFill>
                  <a:schemeClr val="bg1"/>
                </a:solidFill>
              </a:rPr>
              <a:t>[Month]),”MMMM”)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Next Month = </a:t>
            </a:r>
            <a:r>
              <a:rPr lang="en-US" sz="2400" dirty="0">
                <a:solidFill>
                  <a:schemeClr val="bg1"/>
                </a:solidFill>
              </a:rPr>
              <a:t>calculate(sum(</a:t>
            </a:r>
            <a:r>
              <a:rPr lang="en-US" sz="2400" dirty="0" err="1">
                <a:solidFill>
                  <a:schemeClr val="bg1"/>
                </a:solidFill>
              </a:rPr>
              <a:t>AirPass</a:t>
            </a:r>
            <a:r>
              <a:rPr lang="en-US" sz="2400" dirty="0" smtClean="0">
                <a:solidFill>
                  <a:schemeClr val="bg1"/>
                </a:solidFill>
              </a:rPr>
              <a:t>),NEXTMONTH(</a:t>
            </a:r>
            <a:r>
              <a:rPr lang="en-US" sz="2400" dirty="0" err="1" smtClean="0">
                <a:solidFill>
                  <a:schemeClr val="bg1"/>
                </a:solidFill>
              </a:rPr>
              <a:t>airp</a:t>
            </a:r>
            <a:r>
              <a:rPr lang="en-US" sz="2400" dirty="0" smtClean="0">
                <a:solidFill>
                  <a:schemeClr val="bg1"/>
                </a:solidFill>
              </a:rPr>
              <a:t>[Month]))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Pass YTD =TOTALYTD(</a:t>
            </a:r>
            <a:r>
              <a:rPr lang="en-US" sz="2400" dirty="0" err="1" smtClean="0">
                <a:solidFill>
                  <a:schemeClr val="bg1"/>
                </a:solidFill>
              </a:rPr>
              <a:t>Airpassengers</a:t>
            </a:r>
            <a:r>
              <a:rPr lang="en-US" sz="2400" dirty="0" smtClean="0">
                <a:solidFill>
                  <a:schemeClr val="bg1"/>
                </a:solidFill>
              </a:rPr>
              <a:t>[#Passengers]),</a:t>
            </a:r>
            <a:r>
              <a:rPr lang="en-US" sz="2400" dirty="0" err="1" smtClean="0">
                <a:solidFill>
                  <a:schemeClr val="bg1"/>
                </a:solidFill>
              </a:rPr>
              <a:t>Airpassengers</a:t>
            </a:r>
            <a:r>
              <a:rPr lang="en-US" sz="2400" dirty="0" smtClean="0">
                <a:solidFill>
                  <a:schemeClr val="bg1"/>
                </a:solidFill>
              </a:rPr>
              <a:t>[Month])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42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68945" y="0"/>
            <a:ext cx="9002334" cy="6426558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Total_Month_Till_date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 smtClean="0">
                <a:solidFill>
                  <a:schemeClr val="bg1"/>
                </a:solidFill>
              </a:rPr>
              <a:t>Total_MTD_Prev</a:t>
            </a:r>
            <a:r>
              <a:rPr lang="en-US" sz="2400" dirty="0" smtClean="0">
                <a:solidFill>
                  <a:schemeClr val="bg1"/>
                </a:solidFill>
              </a:rPr>
              <a:t> = CALCULATE([</a:t>
            </a:r>
            <a:r>
              <a:rPr lang="en-US" sz="2400" dirty="0" err="1" smtClean="0">
                <a:solidFill>
                  <a:schemeClr val="bg1"/>
                </a:solidFill>
              </a:rPr>
              <a:t>TotalMTD</a:t>
            </a:r>
            <a:r>
              <a:rPr lang="en-US" sz="2400" dirty="0" smtClean="0">
                <a:solidFill>
                  <a:schemeClr val="bg1"/>
                </a:solidFill>
              </a:rPr>
              <a:t>],SAMEPERIODLASTYEAR(</a:t>
            </a:r>
            <a:r>
              <a:rPr lang="en-US" sz="2400" dirty="0" err="1" smtClean="0">
                <a:solidFill>
                  <a:schemeClr val="bg1"/>
                </a:solidFill>
              </a:rPr>
              <a:t>Airpassengers</a:t>
            </a:r>
            <a:r>
              <a:rPr lang="en-US" sz="2400" dirty="0" smtClean="0">
                <a:solidFill>
                  <a:schemeClr val="bg1"/>
                </a:solidFill>
              </a:rPr>
              <a:t>[Month]))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54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Total Month till Previous Quarter/Month/Year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65220" y="1880314"/>
            <a:ext cx="9002334" cy="497768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Total_Previous_Quater</a:t>
            </a:r>
            <a:r>
              <a:rPr lang="en-US" sz="2400" dirty="0" smtClean="0">
                <a:solidFill>
                  <a:schemeClr val="bg1"/>
                </a:solidFill>
              </a:rPr>
              <a:t> 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 smtClean="0">
                <a:solidFill>
                  <a:schemeClr val="bg1"/>
                </a:solidFill>
              </a:rPr>
              <a:t>Total_Prev_Q</a:t>
            </a:r>
            <a:r>
              <a:rPr lang="en-US" sz="2400" dirty="0" smtClean="0">
                <a:solidFill>
                  <a:schemeClr val="bg1"/>
                </a:solidFill>
              </a:rPr>
              <a:t> = CALCULATE([</a:t>
            </a:r>
            <a:r>
              <a:rPr lang="en-US" sz="2400" dirty="0" err="1" smtClean="0">
                <a:solidFill>
                  <a:schemeClr val="bg1"/>
                </a:solidFill>
              </a:rPr>
              <a:t>TotalMTD</a:t>
            </a:r>
            <a:r>
              <a:rPr lang="en-US" sz="2400" dirty="0" smtClean="0">
                <a:solidFill>
                  <a:schemeClr val="bg1"/>
                </a:solidFill>
              </a:rPr>
              <a:t>],SAMEPERIODLASTYEAR(</a:t>
            </a:r>
            <a:r>
              <a:rPr lang="en-US" sz="2400" dirty="0" err="1" smtClean="0">
                <a:solidFill>
                  <a:schemeClr val="bg1"/>
                </a:solidFill>
              </a:rPr>
              <a:t>Airpassengers</a:t>
            </a:r>
            <a:r>
              <a:rPr lang="en-US" sz="2400" dirty="0" smtClean="0">
                <a:solidFill>
                  <a:schemeClr val="bg1"/>
                </a:solidFill>
              </a:rPr>
              <a:t>[Month]))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248" y="1175534"/>
            <a:ext cx="6573167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94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85" y="1868313"/>
            <a:ext cx="10288436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68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524258" y="-38637"/>
            <a:ext cx="6413680" cy="11848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 </a:t>
            </a:r>
            <a:r>
              <a:rPr lang="en-US" sz="4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vs</a:t>
            </a:r>
            <a:r>
              <a:rPr 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NON X functions</a:t>
            </a:r>
            <a:endParaRPr 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09859" y="2047739"/>
            <a:ext cx="9002334" cy="468791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(SUM </a:t>
            </a:r>
            <a:r>
              <a:rPr lang="en-US" sz="2400" dirty="0" err="1" smtClean="0">
                <a:solidFill>
                  <a:schemeClr val="bg1"/>
                </a:solidFill>
              </a:rPr>
              <a:t>vs</a:t>
            </a:r>
            <a:r>
              <a:rPr lang="en-US" sz="2400" dirty="0" smtClean="0">
                <a:solidFill>
                  <a:schemeClr val="bg1"/>
                </a:solidFill>
              </a:rPr>
              <a:t> SUMX)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X functions are the iterators functions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It works row by row.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It is measure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EG: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SUMX(Dataset,Column1 * Column2 + Column 3)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13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28789" y="206061"/>
            <a:ext cx="5331853" cy="646519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Sum 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SUM is aggregator Function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It works like measure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Calculating based on the current filter context</a:t>
            </a:r>
          </a:p>
          <a:p>
            <a:pPr>
              <a:lnSpc>
                <a:spcPct val="20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896378" y="206061"/>
            <a:ext cx="5331853" cy="646519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Sum X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SUMX is Iterator Function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It works Row by row</a:t>
            </a:r>
          </a:p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bg1"/>
                </a:solidFill>
              </a:rPr>
              <a:t>Sumx</a:t>
            </a:r>
            <a:r>
              <a:rPr lang="en-US" sz="2400" dirty="0" smtClean="0">
                <a:solidFill>
                  <a:schemeClr val="bg1"/>
                </a:solidFill>
              </a:rPr>
              <a:t> has awareness of rows in a table, and can </a:t>
            </a:r>
            <a:r>
              <a:rPr lang="en-US" sz="2400" dirty="0" err="1" smtClean="0">
                <a:solidFill>
                  <a:schemeClr val="bg1"/>
                </a:solidFill>
              </a:rPr>
              <a:t>refrence</a:t>
            </a:r>
            <a:r>
              <a:rPr lang="en-US" sz="2400" dirty="0" smtClean="0">
                <a:solidFill>
                  <a:schemeClr val="bg1"/>
                </a:solidFill>
              </a:rPr>
              <a:t> the intersection of each row </a:t>
            </a:r>
          </a:p>
          <a:p>
            <a:pPr>
              <a:lnSpc>
                <a:spcPct val="20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34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84" y="476056"/>
            <a:ext cx="9583487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93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 b/w </a:t>
            </a:r>
            <a:r>
              <a:rPr lang="en-US" dirty="0" err="1" smtClean="0"/>
              <a:t>Avg</a:t>
            </a:r>
            <a:r>
              <a:rPr lang="en-US" dirty="0" smtClean="0"/>
              <a:t> , </a:t>
            </a:r>
            <a:r>
              <a:rPr lang="en-US" dirty="0" err="1" smtClean="0"/>
              <a:t>Avga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8013"/>
            <a:ext cx="7382905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8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intelligence Function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978794" y="1506828"/>
            <a:ext cx="7508383" cy="3348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59099" y="1880315"/>
            <a:ext cx="7173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YTD  :- Year till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MTD:- Month till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QTD :- Quarter till date</a:t>
            </a:r>
            <a:endParaRPr lang="en-US" sz="4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90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159099" y="2099256"/>
            <a:ext cx="3812146" cy="4391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59099" y="2614411"/>
            <a:ext cx="3812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COUNT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CALCULATE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FILTER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57741" y="2099256"/>
            <a:ext cx="3812146" cy="4391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57741" y="2614411"/>
            <a:ext cx="38121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DATEDIFF = difference of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DATEADD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Today’s Date = Today()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Format = to convert</a:t>
            </a:r>
          </a:p>
          <a:p>
            <a:r>
              <a:rPr lang="en-US" sz="2400" dirty="0" err="1" smtClean="0">
                <a:solidFill>
                  <a:schemeClr val="accent5"/>
                </a:solidFill>
              </a:rPr>
              <a:t>Todys</a:t>
            </a:r>
            <a:r>
              <a:rPr lang="en-US" sz="2400" dirty="0" smtClean="0">
                <a:solidFill>
                  <a:schemeClr val="accent5"/>
                </a:solidFill>
              </a:rPr>
              <a:t> format = format(today(),”MMM”)</a:t>
            </a:r>
          </a:p>
          <a:p>
            <a:r>
              <a:rPr lang="en-US" sz="2400" dirty="0" smtClean="0">
                <a:solidFill>
                  <a:schemeClr val="accent5"/>
                </a:solidFill>
              </a:rPr>
              <a:t>“DD/MM/YY”</a:t>
            </a:r>
          </a:p>
          <a:p>
            <a:r>
              <a:rPr lang="en-US" sz="2400" dirty="0" smtClean="0">
                <a:solidFill>
                  <a:schemeClr val="accent5"/>
                </a:solidFill>
              </a:rPr>
              <a:t>First day – Last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96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DAX: Data Analysis Expression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838200" y="1690688"/>
            <a:ext cx="3939862" cy="2250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1673" y="1918952"/>
            <a:ext cx="37863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Two Business Logics</a:t>
            </a:r>
          </a:p>
          <a:p>
            <a:endParaRPr lang="en-US" sz="2400" dirty="0" smtClean="0"/>
          </a:p>
          <a:p>
            <a:r>
              <a:rPr lang="en-US" sz="2400" dirty="0" smtClean="0"/>
              <a:t>1.Measures</a:t>
            </a:r>
            <a:r>
              <a:rPr lang="en-US" sz="2400" dirty="0" smtClean="0">
                <a:sym typeface="Wingdings" panose="05000000000000000000" pitchFamily="2" charset="2"/>
              </a:rPr>
              <a:t>  Sum, Mean</a:t>
            </a:r>
            <a:endParaRPr lang="en-US" sz="2400" dirty="0" smtClean="0"/>
          </a:p>
          <a:p>
            <a:r>
              <a:rPr lang="en-US" sz="2400" dirty="0" smtClean="0"/>
              <a:t>2.Calculated Columns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endParaRPr lang="en-US" sz="2400" dirty="0" smtClean="0"/>
          </a:p>
          <a:p>
            <a:r>
              <a:rPr lang="en-US" sz="2400" dirty="0" smtClean="0"/>
              <a:t>Newly derived Column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5988676" y="1495727"/>
            <a:ext cx="4932609" cy="273154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07617" y="1690688"/>
            <a:ext cx="4713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Difference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Measure </a:t>
            </a:r>
            <a:r>
              <a:rPr lang="en-US" sz="2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Filter Contexts</a:t>
            </a:r>
          </a:p>
          <a:p>
            <a:endParaRPr lang="en-US" sz="24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sz="2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Calculated Columns  Calculated by row by row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41" y="146184"/>
            <a:ext cx="11812649" cy="611590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0607898" y="221054"/>
            <a:ext cx="1584102" cy="806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93194" y="231820"/>
            <a:ext cx="7018986" cy="1236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Implicit Measure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31820" y="1777284"/>
            <a:ext cx="9800822" cy="334850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chemeClr val="bg2"/>
                </a:solidFill>
              </a:rPr>
              <a:t>If we use a calculated columns as value/result , it creates am implicit measure.</a:t>
            </a:r>
          </a:p>
          <a:p>
            <a:pPr>
              <a:lnSpc>
                <a:spcPct val="150000"/>
              </a:lnSpc>
            </a:pPr>
            <a:r>
              <a:rPr lang="en-US" sz="2000" b="1" dirty="0" err="1" smtClean="0">
                <a:solidFill>
                  <a:schemeClr val="bg2"/>
                </a:solidFill>
              </a:rPr>
              <a:t>Eg</a:t>
            </a:r>
            <a:r>
              <a:rPr lang="en-US" sz="2000" b="1" dirty="0" smtClean="0">
                <a:solidFill>
                  <a:schemeClr val="bg2"/>
                </a:solidFill>
              </a:rPr>
              <a:t>:- If we have columns such as: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/>
                </a:solidFill>
              </a:rPr>
              <a:t>	</a:t>
            </a:r>
            <a:r>
              <a:rPr lang="en-US" sz="2000" b="1" dirty="0" smtClean="0">
                <a:solidFill>
                  <a:schemeClr val="bg2"/>
                </a:solidFill>
              </a:rPr>
              <a:t>- Tenure in year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/>
                </a:solidFill>
              </a:rPr>
              <a:t>	</a:t>
            </a:r>
            <a:r>
              <a:rPr lang="en-US" sz="2000" b="1" dirty="0" smtClean="0">
                <a:solidFill>
                  <a:schemeClr val="bg2"/>
                </a:solidFill>
              </a:rPr>
              <a:t>- Monthly average  usage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2"/>
                </a:solidFill>
              </a:rPr>
              <a:t>Goal:- to create </a:t>
            </a:r>
            <a:r>
              <a:rPr lang="en-US" sz="2000" b="1" dirty="0" err="1" smtClean="0">
                <a:solidFill>
                  <a:schemeClr val="bg2"/>
                </a:solidFill>
              </a:rPr>
              <a:t>oeverall</a:t>
            </a:r>
            <a:r>
              <a:rPr lang="en-US" sz="2000" b="1" dirty="0" smtClean="0">
                <a:solidFill>
                  <a:schemeClr val="bg2"/>
                </a:solidFill>
              </a:rPr>
              <a:t> average usage of  for the costumer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/>
                </a:solidFill>
              </a:rPr>
              <a:t>	</a:t>
            </a:r>
            <a:r>
              <a:rPr lang="en-US" sz="2000" b="1" dirty="0" smtClean="0">
                <a:solidFill>
                  <a:schemeClr val="bg2"/>
                </a:solidFill>
              </a:rPr>
              <a:t>Churn[</a:t>
            </a:r>
            <a:r>
              <a:rPr lang="en-US" sz="2000" b="1" dirty="0" err="1" smtClean="0">
                <a:solidFill>
                  <a:schemeClr val="bg2"/>
                </a:solidFill>
              </a:rPr>
              <a:t>Tenure_Months</a:t>
            </a:r>
            <a:r>
              <a:rPr lang="en-US" sz="2000" b="1" dirty="0" smtClean="0">
                <a:solidFill>
                  <a:schemeClr val="bg2"/>
                </a:solidFill>
              </a:rPr>
              <a:t>] = Churn[Tenure] * 12</a:t>
            </a:r>
            <a:endParaRPr lang="en-US" sz="2000" b="1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c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35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15155" y="193183"/>
            <a:ext cx="9942490" cy="22924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DAX is great for two things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Aggregation 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Filtering</a:t>
            </a:r>
            <a:endParaRPr 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5154" y="2975019"/>
            <a:ext cx="9942491" cy="172577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2800" dirty="0" smtClean="0"/>
              <a:t>Aggregation:- Combining group of values into one variable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Example:- Sum, Average, Min, Max, Distinct </a:t>
            </a:r>
            <a:r>
              <a:rPr lang="en-US" sz="2800" dirty="0" err="1" smtClean="0"/>
              <a:t>Countc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86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609858" y="399246"/>
            <a:ext cx="5563673" cy="11848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Calculated Function</a:t>
            </a:r>
            <a:endParaRPr 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09859" y="2009102"/>
            <a:ext cx="9002334" cy="3709117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2800" dirty="0" smtClean="0"/>
              <a:t>Date = CALENDER(range)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Creates a dates table with a date per day between the specified range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Also creates a Date Hierarchy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443989" y="244699"/>
            <a:ext cx="1159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Jan</a:t>
            </a:r>
          </a:p>
          <a:p>
            <a:r>
              <a:rPr lang="en-US" dirty="0" smtClean="0"/>
              <a:t>March</a:t>
            </a:r>
          </a:p>
          <a:p>
            <a:r>
              <a:rPr lang="en-US" dirty="0" smtClean="0"/>
              <a:t>June</a:t>
            </a:r>
          </a:p>
          <a:p>
            <a:r>
              <a:rPr lang="en-US" dirty="0" smtClean="0"/>
              <a:t>Aug</a:t>
            </a:r>
          </a:p>
          <a:p>
            <a:r>
              <a:rPr lang="en-US" dirty="0" smtClean="0"/>
              <a:t>Sep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12193" y="254776"/>
            <a:ext cx="11590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Jan</a:t>
            </a:r>
          </a:p>
          <a:p>
            <a:r>
              <a:rPr lang="en-US" dirty="0" smtClean="0"/>
              <a:t>Feb</a:t>
            </a:r>
          </a:p>
          <a:p>
            <a:r>
              <a:rPr lang="en-US" dirty="0" smtClean="0"/>
              <a:t>March</a:t>
            </a:r>
          </a:p>
          <a:p>
            <a:r>
              <a:rPr lang="en-US" dirty="0" smtClean="0"/>
              <a:t>April</a:t>
            </a:r>
          </a:p>
          <a:p>
            <a:r>
              <a:rPr lang="en-US" dirty="0" smtClean="0"/>
              <a:t>May</a:t>
            </a:r>
          </a:p>
          <a:p>
            <a:r>
              <a:rPr lang="en-US" dirty="0" smtClean="0"/>
              <a:t>June</a:t>
            </a:r>
          </a:p>
          <a:p>
            <a:r>
              <a:rPr lang="en-US" dirty="0" smtClean="0"/>
              <a:t>July</a:t>
            </a:r>
          </a:p>
          <a:p>
            <a:r>
              <a:rPr lang="en-US" dirty="0" smtClean="0"/>
              <a:t>Aug</a:t>
            </a:r>
          </a:p>
          <a:p>
            <a:r>
              <a:rPr lang="en-US" dirty="0" smtClean="0"/>
              <a:t>Sep</a:t>
            </a:r>
          </a:p>
          <a:p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319752" y="592428"/>
            <a:ext cx="1841679" cy="991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86377" y="6078828"/>
            <a:ext cx="852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 in new table | We can create specific dates with range by using calendar function</a:t>
            </a:r>
          </a:p>
          <a:p>
            <a:r>
              <a:rPr lang="en-US" dirty="0" err="1" smtClean="0"/>
              <a:t>New_dates</a:t>
            </a:r>
            <a:r>
              <a:rPr lang="en-US" dirty="0" smtClean="0"/>
              <a:t> = CALENDER(DATE(2023,1,1),DATE(2024,1,1))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609859" y="399246"/>
            <a:ext cx="6259134" cy="11848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Calculate: Breaking Out of the filter context</a:t>
            </a:r>
            <a:endParaRPr 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09859" y="2009102"/>
            <a:ext cx="9002334" cy="468791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2400" dirty="0" smtClean="0"/>
              <a:t>If we want Sum of total charges </a:t>
            </a:r>
            <a:r>
              <a:rPr lang="en-US" sz="2400" dirty="0" smtClean="0">
                <a:sym typeface="Wingdings" panose="05000000000000000000" pitchFamily="2" charset="2"/>
              </a:rPr>
              <a:t> Sum()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sym typeface="Wingdings" panose="05000000000000000000" pitchFamily="2" charset="2"/>
              </a:rPr>
              <a:t>Now sum of total charges for male</a:t>
            </a:r>
          </a:p>
          <a:p>
            <a:pPr>
              <a:lnSpc>
                <a:spcPct val="200000"/>
              </a:lnSpc>
            </a:pPr>
            <a:r>
              <a:rPr lang="en-US" sz="2400" dirty="0" err="1" smtClean="0"/>
              <a:t>Male_sum</a:t>
            </a:r>
            <a:r>
              <a:rPr lang="en-US" sz="2400" dirty="0" smtClean="0"/>
              <a:t> = CALCULATE(SUM[</a:t>
            </a:r>
            <a:r>
              <a:rPr lang="en-US" sz="2400" dirty="0" err="1" smtClean="0"/>
              <a:t>Total_charges</a:t>
            </a:r>
            <a:r>
              <a:rPr lang="en-US" sz="2400" dirty="0" smtClean="0"/>
              <a:t>]),data[gender]==male))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CALCULATE(SUM[Balance]), filter(‘Data’[gender] == ‘Male’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490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23374</TotalTime>
  <Words>483</Words>
  <Application>Microsoft Office PowerPoint</Application>
  <PresentationFormat>Widescreen</PresentationFormat>
  <Paragraphs>124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Corbel</vt:lpstr>
      <vt:lpstr>Wingdings</vt:lpstr>
      <vt:lpstr>Depth</vt:lpstr>
      <vt:lpstr>Contexts </vt:lpstr>
      <vt:lpstr>Time intelligence Function </vt:lpstr>
      <vt:lpstr>Functions</vt:lpstr>
      <vt:lpstr>DAX: Data Analysis 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Total Month till Previous Quarter/Month/Year</vt:lpstr>
      <vt:lpstr>PowerPoint Presentation</vt:lpstr>
      <vt:lpstr>PowerPoint Presentation</vt:lpstr>
      <vt:lpstr>PowerPoint Presentation</vt:lpstr>
      <vt:lpstr>Average X</vt:lpstr>
      <vt:lpstr>Diff b/w Avg , Avga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Contexts</dc:title>
  <dc:creator>Admin</dc:creator>
  <cp:lastModifiedBy>Admin</cp:lastModifiedBy>
  <cp:revision>30</cp:revision>
  <dcterms:created xsi:type="dcterms:W3CDTF">2024-01-15T07:07:17Z</dcterms:created>
  <dcterms:modified xsi:type="dcterms:W3CDTF">2024-02-16T08:45:29Z</dcterms:modified>
</cp:coreProperties>
</file>