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7" r:id="rId6"/>
    <p:sldId id="278" r:id="rId7"/>
    <p:sldId id="286" r:id="rId8"/>
    <p:sldId id="287" r:id="rId9"/>
    <p:sldId id="288" r:id="rId10"/>
    <p:sldId id="289" r:id="rId11"/>
    <p:sldId id="30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ED6955-2130-40EE-A7EA-D68F30CB18A1}">
          <p14:sldIdLst>
            <p14:sldId id="257"/>
            <p14:sldId id="267"/>
            <p14:sldId id="278"/>
            <p14:sldId id="286"/>
            <p14:sldId id="287"/>
            <p14:sldId id="288"/>
            <p14:sldId id="289"/>
            <p14:sldId id="30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F0CA03-4BCE-0A5B-105E-FC0CE4E017D5}" name="Jeremy Horne" initials="JH" userId="Jeremy Horne" providerId="None"/>
  <p188:author id="{E3E21E6B-0176-D19F-0B94-D7C15F5F2BA4}" name="Jeremy Horne" initials="JH" userId="S::jeremy.horne@datacove.co.uk::760937a7-9dab-4053-9d6f-0d4c8cbcf62b" providerId="AD"/>
  <p188:author id="{03E44FC0-BC3A-D56A-08EE-E2331739028C}" name="Deeksha Singh" initials="DS" userId="S::deeksha.singh@datacove.co.uk::1c80936e-8ca4-484d-be56-be992efc5eb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6FF"/>
    <a:srgbClr val="61C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52" autoAdjust="0"/>
    <p:restoredTop sz="72157" autoAdjust="0"/>
  </p:normalViewPr>
  <p:slideViewPr>
    <p:cSldViewPr snapToGrid="0">
      <p:cViewPr varScale="1">
        <p:scale>
          <a:sx n="59" d="100"/>
          <a:sy n="59" d="100"/>
        </p:scale>
        <p:origin x="1099" y="67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Mawer" userId="1e986602-b526-4bc2-9d68-f5907b009d78" providerId="ADAL" clId="{5B678F8F-3866-4BA8-8E02-CF8D5ACA8581}"/>
    <pc:docChg chg="undo custSel addSld delSld modSection">
      <pc:chgData name="Laura Mawer" userId="1e986602-b526-4bc2-9d68-f5907b009d78" providerId="ADAL" clId="{5B678F8F-3866-4BA8-8E02-CF8D5ACA8581}" dt="2023-06-30T09:39:39.353" v="4" actId="47"/>
      <pc:docMkLst>
        <pc:docMk/>
      </pc:docMkLst>
      <pc:sldChg chg="add del">
        <pc:chgData name="Laura Mawer" userId="1e986602-b526-4bc2-9d68-f5907b009d78" providerId="ADAL" clId="{5B678F8F-3866-4BA8-8E02-CF8D5ACA8581}" dt="2023-06-30T09:39:25.287" v="3" actId="47"/>
        <pc:sldMkLst>
          <pc:docMk/>
          <pc:sldMk cId="4246484382" sldId="266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4160844086" sldId="268"/>
        </pc:sldMkLst>
      </pc:sldChg>
      <pc:sldChg chg="del">
        <pc:chgData name="Laura Mawer" userId="1e986602-b526-4bc2-9d68-f5907b009d78" providerId="ADAL" clId="{5B678F8F-3866-4BA8-8E02-CF8D5ACA8581}" dt="2023-06-30T09:39:12.866" v="0" actId="47"/>
        <pc:sldMkLst>
          <pc:docMk/>
          <pc:sldMk cId="3533864384" sldId="272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2476941972" sldId="273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4083116140" sldId="274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299693991" sldId="276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2279222213" sldId="277"/>
        </pc:sldMkLst>
      </pc:sldChg>
      <pc:sldChg chg="del">
        <pc:chgData name="Laura Mawer" userId="1e986602-b526-4bc2-9d68-f5907b009d78" providerId="ADAL" clId="{5B678F8F-3866-4BA8-8E02-CF8D5ACA8581}" dt="2023-06-30T09:39:15.466" v="1" actId="47"/>
        <pc:sldMkLst>
          <pc:docMk/>
          <pc:sldMk cId="3177820426" sldId="279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122783408" sldId="280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091414381" sldId="281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268533527" sldId="282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201751816" sldId="283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323459775" sldId="284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2764619470" sldId="285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21500765" sldId="290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2318340172" sldId="291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505505621" sldId="292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607026119" sldId="293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4123033323" sldId="294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2359144627" sldId="295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4234909630" sldId="297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1869134510" sldId="298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2796945002" sldId="299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2978504178" sldId="300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944469202" sldId="301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647818275" sldId="302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057310845" sldId="303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2134482785" sldId="305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522695222" sldId="306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787754175" sldId="307"/>
        </pc:sldMkLst>
      </pc:sldChg>
      <pc:sldChg chg="add del">
        <pc:chgData name="Laura Mawer" userId="1e986602-b526-4bc2-9d68-f5907b009d78" providerId="ADAL" clId="{5B678F8F-3866-4BA8-8E02-CF8D5ACA8581}" dt="2023-06-30T09:39:39.353" v="4" actId="47"/>
        <pc:sldMkLst>
          <pc:docMk/>
          <pc:sldMk cId="3029771785" sldId="308"/>
        </pc:sldMkLst>
      </pc:sldChg>
      <pc:sldMasterChg chg="addSldLayout delSldLayout">
        <pc:chgData name="Laura Mawer" userId="1e986602-b526-4bc2-9d68-f5907b009d78" providerId="ADAL" clId="{5B678F8F-3866-4BA8-8E02-CF8D5ACA8581}" dt="2023-06-30T09:39:39.353" v="4" actId="47"/>
        <pc:sldMasterMkLst>
          <pc:docMk/>
          <pc:sldMasterMk cId="1236794187" sldId="2147483648"/>
        </pc:sldMasterMkLst>
        <pc:sldLayoutChg chg="add del">
          <pc:chgData name="Laura Mawer" userId="1e986602-b526-4bc2-9d68-f5907b009d78" providerId="ADAL" clId="{5B678F8F-3866-4BA8-8E02-CF8D5ACA8581}" dt="2023-06-30T09:39:39.353" v="4" actId="47"/>
          <pc:sldLayoutMkLst>
            <pc:docMk/>
            <pc:sldMasterMk cId="1236794187" sldId="2147483648"/>
            <pc:sldLayoutMk cId="4178475827" sldId="214748366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4368E-5924-4338-BE4C-FEAC7048761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E82065-549D-43D5-B64B-00E48507E2CF}">
      <dgm:prSet phldrT="[Text]"/>
      <dgm:spPr/>
      <dgm:t>
        <a:bodyPr/>
        <a:lstStyle/>
        <a:p>
          <a:r>
            <a:rPr lang="en-GB" b="1"/>
            <a:t>Machine Learning and Predictive Modeling</a:t>
          </a:r>
        </a:p>
        <a:p>
          <a:r>
            <a:rPr lang="en-GB"/>
            <a:t>Classification, Linear regression, decision trees</a:t>
          </a:r>
        </a:p>
      </dgm:t>
    </dgm:pt>
    <dgm:pt modelId="{6F890ECF-E065-4154-AC3A-4DADCBFB54D3}" type="parTrans" cxnId="{A9843C38-A9AE-4E1F-BB36-8A4528D0976A}">
      <dgm:prSet/>
      <dgm:spPr/>
      <dgm:t>
        <a:bodyPr/>
        <a:lstStyle/>
        <a:p>
          <a:endParaRPr lang="en-GB"/>
        </a:p>
      </dgm:t>
    </dgm:pt>
    <dgm:pt modelId="{5496D7D9-6855-4EF1-8733-99BAA5157959}" type="sibTrans" cxnId="{A9843C38-A9AE-4E1F-BB36-8A4528D0976A}">
      <dgm:prSet/>
      <dgm:spPr/>
      <dgm:t>
        <a:bodyPr/>
        <a:lstStyle/>
        <a:p>
          <a:endParaRPr lang="en-GB"/>
        </a:p>
      </dgm:t>
    </dgm:pt>
    <dgm:pt modelId="{45CF389E-E1F3-4B9C-BA9C-A4C229FCCA2A}">
      <dgm:prSet phldrT="[Text]"/>
      <dgm:spPr/>
      <dgm:t>
        <a:bodyPr/>
        <a:lstStyle/>
        <a:p>
          <a:r>
            <a:rPr lang="en-GB" b="1" dirty="0"/>
            <a:t>Data Visualisation</a:t>
          </a:r>
        </a:p>
        <a:p>
          <a:r>
            <a:rPr lang="en-GB" dirty="0"/>
            <a:t>Show data with charts, graphs and present data effectively</a:t>
          </a:r>
        </a:p>
      </dgm:t>
    </dgm:pt>
    <dgm:pt modelId="{2A66D4EA-2ADF-4018-A511-B7D00A99DCFA}" type="parTrans" cxnId="{7D307553-0A9E-48E1-97DA-D5E59563CBA9}">
      <dgm:prSet/>
      <dgm:spPr/>
      <dgm:t>
        <a:bodyPr/>
        <a:lstStyle/>
        <a:p>
          <a:endParaRPr lang="en-GB"/>
        </a:p>
      </dgm:t>
    </dgm:pt>
    <dgm:pt modelId="{BC32DE07-3143-4BF3-B03F-7D0040A91A2B}" type="sibTrans" cxnId="{7D307553-0A9E-48E1-97DA-D5E59563CBA9}">
      <dgm:prSet/>
      <dgm:spPr/>
      <dgm:t>
        <a:bodyPr/>
        <a:lstStyle/>
        <a:p>
          <a:endParaRPr lang="en-GB"/>
        </a:p>
      </dgm:t>
    </dgm:pt>
    <dgm:pt modelId="{37367464-3562-4A28-8BB4-130894E65EBC}">
      <dgm:prSet phldrT="[Text]"/>
      <dgm:spPr/>
      <dgm:t>
        <a:bodyPr/>
        <a:lstStyle/>
        <a:p>
          <a:r>
            <a:rPr lang="en-GB" b="1" dirty="0"/>
            <a:t>Data Cleaning &amp; Preprocessing</a:t>
          </a:r>
        </a:p>
        <a:p>
          <a:r>
            <a:rPr lang="en-GB" dirty="0"/>
            <a:t>Missing data, outliers, reshape data</a:t>
          </a:r>
        </a:p>
      </dgm:t>
    </dgm:pt>
    <dgm:pt modelId="{77A1E6EC-1E81-4726-AE78-5023FA9ED94D}" type="parTrans" cxnId="{37ECE153-3806-4FD7-A981-13C94C7099A4}">
      <dgm:prSet/>
      <dgm:spPr/>
      <dgm:t>
        <a:bodyPr/>
        <a:lstStyle/>
        <a:p>
          <a:endParaRPr lang="en-GB"/>
        </a:p>
      </dgm:t>
    </dgm:pt>
    <dgm:pt modelId="{05AFAD87-A2B4-4867-8583-75E62D0CE0FE}" type="sibTrans" cxnId="{37ECE153-3806-4FD7-A981-13C94C7099A4}">
      <dgm:prSet/>
      <dgm:spPr/>
      <dgm:t>
        <a:bodyPr/>
        <a:lstStyle/>
        <a:p>
          <a:endParaRPr lang="en-GB"/>
        </a:p>
      </dgm:t>
    </dgm:pt>
    <dgm:pt modelId="{845530E1-4F7E-4567-B0C6-3AA04A90BCDD}">
      <dgm:prSet phldrT="[Text]"/>
      <dgm:spPr/>
      <dgm:t>
        <a:bodyPr/>
        <a:lstStyle/>
        <a:p>
          <a:r>
            <a:rPr lang="en-GB" b="1" dirty="0"/>
            <a:t>Statistical Analysis</a:t>
          </a:r>
        </a:p>
        <a:p>
          <a:r>
            <a:rPr lang="en-GB" dirty="0"/>
            <a:t>Descriptive stats, hypothesis testing, regression analysis</a:t>
          </a:r>
        </a:p>
      </dgm:t>
    </dgm:pt>
    <dgm:pt modelId="{EE3AE6DF-E64B-490A-B33F-4BFC8487AEFA}" type="parTrans" cxnId="{232E9652-7C97-495A-BBA0-D7658713692A}">
      <dgm:prSet/>
      <dgm:spPr/>
      <dgm:t>
        <a:bodyPr/>
        <a:lstStyle/>
        <a:p>
          <a:endParaRPr lang="en-GB"/>
        </a:p>
      </dgm:t>
    </dgm:pt>
    <dgm:pt modelId="{DCD58C4D-C1AB-4394-A22A-34A85FA6AF0C}" type="sibTrans" cxnId="{232E9652-7C97-495A-BBA0-D7658713692A}">
      <dgm:prSet/>
      <dgm:spPr/>
      <dgm:t>
        <a:bodyPr/>
        <a:lstStyle/>
        <a:p>
          <a:endParaRPr lang="en-GB"/>
        </a:p>
      </dgm:t>
    </dgm:pt>
    <dgm:pt modelId="{412F444E-918C-40BD-82B8-35A7070E2A9E}" type="pres">
      <dgm:prSet presAssocID="{20B4368E-5924-4338-BE4C-FEAC7048761F}" presName="matrix" presStyleCnt="0">
        <dgm:presLayoutVars>
          <dgm:chMax val="1"/>
          <dgm:dir/>
          <dgm:resizeHandles val="exact"/>
        </dgm:presLayoutVars>
      </dgm:prSet>
      <dgm:spPr/>
    </dgm:pt>
    <dgm:pt modelId="{D1FC6C3E-C636-461B-ACE0-8FFAD9323060}" type="pres">
      <dgm:prSet presAssocID="{20B4368E-5924-4338-BE4C-FEAC7048761F}" presName="diamond" presStyleLbl="bgShp" presStyleIdx="0" presStyleCnt="1"/>
      <dgm:spPr/>
    </dgm:pt>
    <dgm:pt modelId="{4B80481A-70E8-4C98-96C1-9029F60CAA4D}" type="pres">
      <dgm:prSet presAssocID="{20B4368E-5924-4338-BE4C-FEAC7048761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3C88B8-1DF3-4C70-8883-3388E438B9B9}" type="pres">
      <dgm:prSet presAssocID="{20B4368E-5924-4338-BE4C-FEAC7048761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2EACCAB-4FCD-4839-B83D-2C494DC3E704}" type="pres">
      <dgm:prSet presAssocID="{20B4368E-5924-4338-BE4C-FEAC7048761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BBDA0BA-78DB-4542-8E5E-635682A6B669}" type="pres">
      <dgm:prSet presAssocID="{20B4368E-5924-4338-BE4C-FEAC7048761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843C38-A9AE-4E1F-BB36-8A4528D0976A}" srcId="{20B4368E-5924-4338-BE4C-FEAC7048761F}" destId="{33E82065-549D-43D5-B64B-00E48507E2CF}" srcOrd="3" destOrd="0" parTransId="{6F890ECF-E065-4154-AC3A-4DADCBFB54D3}" sibTransId="{5496D7D9-6855-4EF1-8733-99BAA5157959}"/>
    <dgm:cxn modelId="{117E8F70-A5F0-45EE-ABA2-F0186D0138E8}" type="presOf" srcId="{845530E1-4F7E-4567-B0C6-3AA04A90BCDD}" destId="{B43C88B8-1DF3-4C70-8883-3388E438B9B9}" srcOrd="0" destOrd="0" presId="urn:microsoft.com/office/officeart/2005/8/layout/matrix3"/>
    <dgm:cxn modelId="{232E9652-7C97-495A-BBA0-D7658713692A}" srcId="{20B4368E-5924-4338-BE4C-FEAC7048761F}" destId="{845530E1-4F7E-4567-B0C6-3AA04A90BCDD}" srcOrd="1" destOrd="0" parTransId="{EE3AE6DF-E64B-490A-B33F-4BFC8487AEFA}" sibTransId="{DCD58C4D-C1AB-4394-A22A-34A85FA6AF0C}"/>
    <dgm:cxn modelId="{7D307553-0A9E-48E1-97DA-D5E59563CBA9}" srcId="{20B4368E-5924-4338-BE4C-FEAC7048761F}" destId="{45CF389E-E1F3-4B9C-BA9C-A4C229FCCA2A}" srcOrd="2" destOrd="0" parTransId="{2A66D4EA-2ADF-4018-A511-B7D00A99DCFA}" sibTransId="{BC32DE07-3143-4BF3-B03F-7D0040A91A2B}"/>
    <dgm:cxn modelId="{37ECE153-3806-4FD7-A981-13C94C7099A4}" srcId="{20B4368E-5924-4338-BE4C-FEAC7048761F}" destId="{37367464-3562-4A28-8BB4-130894E65EBC}" srcOrd="0" destOrd="0" parTransId="{77A1E6EC-1E81-4726-AE78-5023FA9ED94D}" sibTransId="{05AFAD87-A2B4-4867-8583-75E62D0CE0FE}"/>
    <dgm:cxn modelId="{E03A21D1-2C63-49FC-ABBA-3BB75712E94B}" type="presOf" srcId="{45CF389E-E1F3-4B9C-BA9C-A4C229FCCA2A}" destId="{42EACCAB-4FCD-4839-B83D-2C494DC3E704}" srcOrd="0" destOrd="0" presId="urn:microsoft.com/office/officeart/2005/8/layout/matrix3"/>
    <dgm:cxn modelId="{478507DE-069A-4EF0-BCB6-40636F927BA7}" type="presOf" srcId="{20B4368E-5924-4338-BE4C-FEAC7048761F}" destId="{412F444E-918C-40BD-82B8-35A7070E2A9E}" srcOrd="0" destOrd="0" presId="urn:microsoft.com/office/officeart/2005/8/layout/matrix3"/>
    <dgm:cxn modelId="{FEB703DF-0914-40DC-947E-7EACC6D4DA00}" type="presOf" srcId="{33E82065-549D-43D5-B64B-00E48507E2CF}" destId="{EBBDA0BA-78DB-4542-8E5E-635682A6B669}" srcOrd="0" destOrd="0" presId="urn:microsoft.com/office/officeart/2005/8/layout/matrix3"/>
    <dgm:cxn modelId="{002F55FF-EB4C-44ED-A5C3-FDE33C28507B}" type="presOf" srcId="{37367464-3562-4A28-8BB4-130894E65EBC}" destId="{4B80481A-70E8-4C98-96C1-9029F60CAA4D}" srcOrd="0" destOrd="0" presId="urn:microsoft.com/office/officeart/2005/8/layout/matrix3"/>
    <dgm:cxn modelId="{7A1D0001-673E-40B5-B096-DDC2D70F7574}" type="presParOf" srcId="{412F444E-918C-40BD-82B8-35A7070E2A9E}" destId="{D1FC6C3E-C636-461B-ACE0-8FFAD9323060}" srcOrd="0" destOrd="0" presId="urn:microsoft.com/office/officeart/2005/8/layout/matrix3"/>
    <dgm:cxn modelId="{1FD7E0C1-0EB9-47AA-B534-A5AF12E0B7EF}" type="presParOf" srcId="{412F444E-918C-40BD-82B8-35A7070E2A9E}" destId="{4B80481A-70E8-4C98-96C1-9029F60CAA4D}" srcOrd="1" destOrd="0" presId="urn:microsoft.com/office/officeart/2005/8/layout/matrix3"/>
    <dgm:cxn modelId="{7E046A64-8858-45EF-AA30-5491B183F14D}" type="presParOf" srcId="{412F444E-918C-40BD-82B8-35A7070E2A9E}" destId="{B43C88B8-1DF3-4C70-8883-3388E438B9B9}" srcOrd="2" destOrd="0" presId="urn:microsoft.com/office/officeart/2005/8/layout/matrix3"/>
    <dgm:cxn modelId="{9C9A880F-CB95-4AE7-A205-8A40925E86CA}" type="presParOf" srcId="{412F444E-918C-40BD-82B8-35A7070E2A9E}" destId="{42EACCAB-4FCD-4839-B83D-2C494DC3E704}" srcOrd="3" destOrd="0" presId="urn:microsoft.com/office/officeart/2005/8/layout/matrix3"/>
    <dgm:cxn modelId="{BC1BB2F6-8D97-4FC8-9092-159170A6281E}" type="presParOf" srcId="{412F444E-918C-40BD-82B8-35A7070E2A9E}" destId="{EBBDA0BA-78DB-4542-8E5E-635682A6B66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6C3E-C636-461B-ACE0-8FFAD9323060}">
      <dsp:nvSpPr>
        <dsp:cNvPr id="0" name=""/>
        <dsp:cNvSpPr/>
      </dsp:nvSpPr>
      <dsp:spPr>
        <a:xfrm>
          <a:off x="546843" y="0"/>
          <a:ext cx="4873625" cy="487362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0481A-70E8-4C98-96C1-9029F60CAA4D}">
      <dsp:nvSpPr>
        <dsp:cNvPr id="0" name=""/>
        <dsp:cNvSpPr/>
      </dsp:nvSpPr>
      <dsp:spPr>
        <a:xfrm>
          <a:off x="1009837" y="462994"/>
          <a:ext cx="1900713" cy="190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Cleaning &amp; Preprocessing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Missing data, outliers, reshape data</a:t>
          </a:r>
        </a:p>
      </dsp:txBody>
      <dsp:txXfrm>
        <a:off x="1102622" y="555779"/>
        <a:ext cx="1715143" cy="1715143"/>
      </dsp:txXfrm>
    </dsp:sp>
    <dsp:sp modelId="{B43C88B8-1DF3-4C70-8883-3388E438B9B9}">
      <dsp:nvSpPr>
        <dsp:cNvPr id="0" name=""/>
        <dsp:cNvSpPr/>
      </dsp:nvSpPr>
      <dsp:spPr>
        <a:xfrm>
          <a:off x="3056759" y="462994"/>
          <a:ext cx="1900713" cy="190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Statistical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Descriptive stats, hypothesis testing, regression analysis</a:t>
          </a:r>
        </a:p>
      </dsp:txBody>
      <dsp:txXfrm>
        <a:off x="3149544" y="555779"/>
        <a:ext cx="1715143" cy="1715143"/>
      </dsp:txXfrm>
    </dsp:sp>
    <dsp:sp modelId="{42EACCAB-4FCD-4839-B83D-2C494DC3E704}">
      <dsp:nvSpPr>
        <dsp:cNvPr id="0" name=""/>
        <dsp:cNvSpPr/>
      </dsp:nvSpPr>
      <dsp:spPr>
        <a:xfrm>
          <a:off x="1009837" y="2509916"/>
          <a:ext cx="1900713" cy="190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Visualisation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Show data with charts, graphs and present data effectively</a:t>
          </a:r>
        </a:p>
      </dsp:txBody>
      <dsp:txXfrm>
        <a:off x="1102622" y="2602701"/>
        <a:ext cx="1715143" cy="1715143"/>
      </dsp:txXfrm>
    </dsp:sp>
    <dsp:sp modelId="{EBBDA0BA-78DB-4542-8E5E-635682A6B669}">
      <dsp:nvSpPr>
        <dsp:cNvPr id="0" name=""/>
        <dsp:cNvSpPr/>
      </dsp:nvSpPr>
      <dsp:spPr>
        <a:xfrm>
          <a:off x="3056759" y="2509916"/>
          <a:ext cx="1900713" cy="190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Machine Learning and Predictive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Classification, Linear regression, decision trees</a:t>
          </a:r>
        </a:p>
      </dsp:txBody>
      <dsp:txXfrm>
        <a:off x="3149544" y="2602701"/>
        <a:ext cx="1715143" cy="1715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2CB6-7A50-410B-AE6C-419A70D2FE3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0FDC5-C264-48BF-BC1D-50380C46D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60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89E35-9BB7-4B24-A561-CF15954FA1A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CC2A4-DCD5-4DAD-9A89-6D71EEE58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0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auraMawer\NHS%20Python%20course\NHS%20Course.ipyn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e.kahoot.it/course/99c2251d-c179-4bf2-b919-79b13e243d6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CC2A4-DCD5-4DAD-9A89-6D71EEE58C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0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CC2A4-DCD5-4DAD-9A89-6D71EEE58C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5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Poll in chat: </a:t>
            </a:r>
          </a:p>
          <a:p>
            <a:r>
              <a:rPr lang="en-GB" dirty="0"/>
              <a:t>What tools do you use for analysis?</a:t>
            </a:r>
          </a:p>
          <a:p>
            <a:pPr marL="171450" indent="-171450">
              <a:buFontTx/>
              <a:buChar char="-"/>
            </a:pPr>
            <a:r>
              <a:rPr lang="en-GB" dirty="0"/>
              <a:t>Excel</a:t>
            </a:r>
          </a:p>
          <a:p>
            <a:pPr marL="171450" indent="-171450">
              <a:buFontTx/>
              <a:buChar char="-"/>
            </a:pPr>
            <a:r>
              <a:rPr lang="en-GB" dirty="0"/>
              <a:t>SQL</a:t>
            </a:r>
          </a:p>
          <a:p>
            <a:pPr marL="171450" indent="-171450">
              <a:buFontTx/>
              <a:buChar char="-"/>
            </a:pPr>
            <a:r>
              <a:rPr lang="en-GB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en-GB" dirty="0"/>
              <a:t>Python</a:t>
            </a:r>
          </a:p>
          <a:p>
            <a:pPr marL="171450" indent="-171450">
              <a:buFontTx/>
              <a:buChar char="-"/>
            </a:pPr>
            <a:r>
              <a:rPr lang="en-GB" dirty="0"/>
              <a:t>R-script</a:t>
            </a:r>
          </a:p>
          <a:p>
            <a:pPr marL="171450" indent="-171450">
              <a:buFontTx/>
              <a:buChar char="-"/>
            </a:pPr>
            <a:r>
              <a:rPr lang="en-GB" dirty="0"/>
              <a:t>Other?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CC2A4-DCD5-4DAD-9A89-6D71EEE58C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5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 (for Zac!)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CC2A4-DCD5-4DAD-9A89-6D71EEE58C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6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Sohne"/>
              </a:rPr>
              <a:t>Lets head over to the </a:t>
            </a:r>
            <a:r>
              <a:rPr lang="en-GB" dirty="0">
                <a:solidFill>
                  <a:srgbClr val="000000"/>
                </a:solidFill>
                <a:latin typeface="Sohne"/>
                <a:hlinkClick r:id="rId3" action="ppaction://hlinkfile"/>
              </a:rPr>
              <a:t>Notebook</a:t>
            </a:r>
            <a:r>
              <a:rPr lang="en-GB" dirty="0">
                <a:solidFill>
                  <a:srgbClr val="000000"/>
                </a:solidFill>
                <a:latin typeface="Sohne"/>
              </a:rPr>
              <a:t> </a:t>
            </a:r>
            <a:endParaRPr lang="en-GB" dirty="0">
              <a:latin typeface="Sohne"/>
            </a:endParaRPr>
          </a:p>
          <a:p>
            <a:pPr marL="0" indent="0">
              <a:buNone/>
            </a:pPr>
            <a:endParaRPr lang="en-GB" dirty="0"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4"/>
              </a:rPr>
              <a:t>Kahoot Quiz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CC2A4-DCD5-4DAD-9A89-6D71EEE58C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4" y="5539884"/>
            <a:ext cx="716831" cy="752673"/>
          </a:xfrm>
          <a:prstGeom prst="rect">
            <a:avLst/>
          </a:prstGeom>
        </p:spPr>
      </p:pic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709200" y="1220469"/>
            <a:ext cx="5824537" cy="2628900"/>
          </a:xfrm>
        </p:spPr>
        <p:txBody>
          <a:bodyPr anchor="ctr">
            <a:norm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Office Code Pro Bold" panose="00000809000000000000" pitchFamily="49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Add title here</a:t>
            </a:r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709200" y="4167224"/>
            <a:ext cx="9144000" cy="8556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Add author here, date on line below</a:t>
            </a:r>
          </a:p>
          <a:p>
            <a:pPr lvl="0"/>
            <a:endParaRPr lang="en-GB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 hasCustomPrompt="1"/>
          </p:nvPr>
        </p:nvSpPr>
        <p:spPr>
          <a:xfrm>
            <a:off x="709200" y="5360595"/>
            <a:ext cx="2071687" cy="111125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Insert client logo here</a:t>
            </a:r>
          </a:p>
        </p:txBody>
      </p:sp>
      <p:sp>
        <p:nvSpPr>
          <p:cNvPr id="30" name="Title 19"/>
          <p:cNvSpPr txBox="1">
            <a:spLocks/>
          </p:cNvSpPr>
          <p:nvPr userDrawn="1"/>
        </p:nvSpPr>
        <p:spPr>
          <a:xfrm>
            <a:off x="10300813" y="6195237"/>
            <a:ext cx="1681232" cy="553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Datacove</a:t>
            </a:r>
          </a:p>
        </p:txBody>
      </p:sp>
    </p:spTree>
    <p:extLst>
      <p:ext uri="{BB962C8B-B14F-4D97-AF65-F5344CB8AC3E}">
        <p14:creationId xmlns:p14="http://schemas.microsoft.com/office/powerpoint/2010/main" val="29529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344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707062"/>
            <a:ext cx="1038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707062"/>
            <a:ext cx="1038225" cy="10382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344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04325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344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39538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344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80693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63C8BEF-6FFA-456A-AD6D-D971BEE99B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050" y="5708487"/>
            <a:ext cx="1036800" cy="103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00" y="365125"/>
            <a:ext cx="10644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5106FF"/>
                </a:solidFill>
                <a:latin typeface="Office Code Pro D Bold" panose="000008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00" y="1825625"/>
            <a:ext cx="10644600" cy="4351338"/>
          </a:xfrm>
        </p:spPr>
        <p:txBody>
          <a:bodyPr/>
          <a:lstStyle>
            <a:lvl1pPr marL="228600" indent="-228600">
              <a:buClr>
                <a:srgbClr val="5106FF"/>
              </a:buClr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685800" indent="-228600">
              <a:buClr>
                <a:srgbClr val="5106FF"/>
              </a:buClr>
              <a:buFont typeface="Wingdings" panose="05000000000000000000" pitchFamily="2" charset="2"/>
              <a:buChar char="Ø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143000" indent="-228600">
              <a:buClr>
                <a:srgbClr val="5106FF"/>
              </a:buClr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600200" indent="-228600">
              <a:buClr>
                <a:srgbClr val="5106FF"/>
              </a:buClr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057400" indent="-228600">
              <a:buClr>
                <a:srgbClr val="5106FF"/>
              </a:buClr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200" y="6356350"/>
            <a:ext cx="9473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6651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00" y="365125"/>
            <a:ext cx="10644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5106FF"/>
                </a:solidFill>
                <a:latin typeface="Office Code Pro D Bold" panose="000008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200" y="6356350"/>
            <a:ext cx="9473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9380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200" y="1709738"/>
            <a:ext cx="7616825" cy="2852737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rgbClr val="5106FF"/>
                </a:solidFill>
                <a:latin typeface="Office Code Pro Bold" panose="00000809000000000000" pitchFamily="49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Blue statement slide 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9200" y="6356350"/>
            <a:ext cx="9473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707062"/>
            <a:ext cx="1038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5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200" y="1709738"/>
            <a:ext cx="7616825" cy="2852737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1"/>
                </a:solidFill>
                <a:latin typeface="Office Code Pro Bold" panose="00000809000000000000" pitchFamily="49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White statement slide 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9200" y="6356350"/>
            <a:ext cx="9473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4" y="5539884"/>
            <a:ext cx="716831" cy="752673"/>
          </a:xfrm>
          <a:prstGeom prst="rect">
            <a:avLst/>
          </a:prstGeom>
        </p:spPr>
      </p:pic>
      <p:sp>
        <p:nvSpPr>
          <p:cNvPr id="6" name="Title 19"/>
          <p:cNvSpPr txBox="1">
            <a:spLocks/>
          </p:cNvSpPr>
          <p:nvPr userDrawn="1"/>
        </p:nvSpPr>
        <p:spPr>
          <a:xfrm>
            <a:off x="10300813" y="6195237"/>
            <a:ext cx="1681232" cy="553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Datacove</a:t>
            </a:r>
          </a:p>
        </p:txBody>
      </p:sp>
    </p:spTree>
    <p:extLst>
      <p:ext uri="{BB962C8B-B14F-4D97-AF65-F5344CB8AC3E}">
        <p14:creationId xmlns:p14="http://schemas.microsoft.com/office/powerpoint/2010/main" val="198419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200" y="365125"/>
            <a:ext cx="10644600" cy="1325563"/>
          </a:xfrm>
        </p:spPr>
        <p:txBody>
          <a:bodyPr/>
          <a:lstStyle>
            <a:lvl1pPr>
              <a:defRPr>
                <a:solidFill>
                  <a:srgbClr val="5106FF"/>
                </a:solidFill>
                <a:latin typeface="Office Code Pro D Bold" panose="00000809000000000000" pitchFamily="49" charset="0"/>
              </a:defRPr>
            </a:lvl1pPr>
          </a:lstStyle>
          <a:p>
            <a:r>
              <a:rPr lang="en-US"/>
              <a:t>Click to edit Master title style – comparison slide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200" y="1825625"/>
            <a:ext cx="5181600" cy="4351338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09200" y="6356350"/>
            <a:ext cx="9473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707062"/>
            <a:ext cx="1038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8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106FF"/>
                </a:solidFill>
                <a:latin typeface="Office Code Pro D Bold" panose="00000809000000000000" pitchFamily="49" charset="0"/>
              </a:defRPr>
            </a:lvl1pPr>
          </a:lstStyle>
          <a:p>
            <a:r>
              <a:rPr lang="en-US"/>
              <a:t>Click to edit Master title style – comparison with header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106F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106F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344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5" y="5707062"/>
            <a:ext cx="1038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44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3440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707062"/>
            <a:ext cx="1038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344025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367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106FF"/>
          </a:solidFill>
          <a:latin typeface="Office Code Pro D Bold" panose="000008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free/anaconda/install/mac-os/" TargetMode="External"/><Relationship Id="rId2" Type="http://schemas.openxmlformats.org/officeDocument/2006/relationships/hyperlink" Target="https://docs.anaconda.com/free/anaconda/install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learning.anaconda.cloud/jupyter-notebook-basi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9"/>
          <p:cNvSpPr txBox="1">
            <a:spLocks/>
          </p:cNvSpPr>
          <p:nvPr/>
        </p:nvSpPr>
        <p:spPr>
          <a:xfrm>
            <a:off x="709200" y="1220469"/>
            <a:ext cx="8759265" cy="262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5400" dirty="0">
                <a:solidFill>
                  <a:schemeClr val="bg1"/>
                </a:solidFill>
                <a:latin typeface="Office Code Pro Bold" panose="00000809000000000000" pitchFamily="49" charset="0"/>
                <a:ea typeface="Verdana" panose="020B0604030504040204" pitchFamily="34" charset="0"/>
                <a:cs typeface="+mn-cs"/>
              </a:rPr>
              <a:t>Introduction to Python for NHS Data Analysis</a:t>
            </a:r>
            <a:r>
              <a:rPr lang="en-GB" sz="5400" dirty="0">
                <a:solidFill>
                  <a:schemeClr val="bg1"/>
                </a:solidFill>
                <a:latin typeface="Office Code Pro Bold" panose="00000809000000000000" pitchFamily="49" charset="0"/>
                <a:ea typeface="Verdana" panose="020B0604030504040204" pitchFamily="34" charset="0"/>
                <a:cs typeface="+mn-cs"/>
              </a:rPr>
              <a:t>:</a:t>
            </a:r>
          </a:p>
        </p:txBody>
      </p:sp>
      <p:sp>
        <p:nvSpPr>
          <p:cNvPr id="2" name="Subtitle 1"/>
          <p:cNvSpPr>
            <a:spLocks noGrp="1"/>
          </p:cNvSpPr>
          <p:nvPr>
            <p:ph type="body" sz="quarter" idx="14"/>
          </p:nvPr>
        </p:nvSpPr>
        <p:spPr>
          <a:xfrm>
            <a:off x="709200" y="3896971"/>
            <a:ext cx="9144000" cy="8556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One day training course by Datacove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8533F4-8607-29CF-0232-FDC75DA1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6" y="5360595"/>
            <a:ext cx="1975555" cy="11112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804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CD32-96C9-770D-BAB9-0016E313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00" y="1709738"/>
            <a:ext cx="9634335" cy="2852737"/>
          </a:xfrm>
        </p:spPr>
        <p:txBody>
          <a:bodyPr/>
          <a:lstStyle/>
          <a:p>
            <a:r>
              <a:rPr lang="en-GB" dirty="0"/>
              <a:t>Welcome and Introductions</a:t>
            </a:r>
          </a:p>
        </p:txBody>
      </p:sp>
    </p:spTree>
    <p:extLst>
      <p:ext uri="{BB962C8B-B14F-4D97-AF65-F5344CB8AC3E}">
        <p14:creationId xmlns:p14="http://schemas.microsoft.com/office/powerpoint/2010/main" val="5969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4E2-7753-B0CC-57B5-7733A4A8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00" y="365125"/>
            <a:ext cx="10644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Datacove: Your data and analytics partner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1C31E9-79A2-5145-49F9-5B805CE3F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200" y="2906485"/>
            <a:ext cx="2131971" cy="3270478"/>
          </a:xfrm>
        </p:spPr>
        <p:txBody>
          <a:bodyPr/>
          <a:lstStyle/>
          <a:p>
            <a:pPr marL="0" indent="0" algn="r">
              <a:buNone/>
            </a:pPr>
            <a:r>
              <a:rPr lang="en-US" sz="2800" dirty="0"/>
              <a:t>Zac Nash</a:t>
            </a:r>
          </a:p>
          <a:p>
            <a:pPr marL="0" indent="0" algn="r">
              <a:buNone/>
            </a:pPr>
            <a:r>
              <a:rPr lang="en-US" dirty="0"/>
              <a:t>Data Scientist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9E9C125-6515-C7FB-6C15-DB09FC444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02486" y="2906485"/>
            <a:ext cx="2555530" cy="31210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Laura Mawer </a:t>
            </a:r>
          </a:p>
          <a:p>
            <a:pPr marL="0" indent="0">
              <a:buNone/>
            </a:pPr>
            <a:r>
              <a:rPr lang="en-US" dirty="0"/>
              <a:t>Data &amp; Analytics Consultant</a:t>
            </a:r>
          </a:p>
        </p:txBody>
      </p:sp>
      <p:pic>
        <p:nvPicPr>
          <p:cNvPr id="11" name="Picture 10" descr="A person with a beard and mustache&#10;&#10;Description automatically generated with low confidence">
            <a:extLst>
              <a:ext uri="{FF2B5EF4-FFF2-40B4-BE49-F238E27FC236}">
                <a16:creationId xmlns:a16="http://schemas.microsoft.com/office/drawing/2014/main" id="{D6717225-D920-6909-790C-963BEC698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00" y="2122714"/>
            <a:ext cx="2237479" cy="3354542"/>
          </a:xfrm>
          <a:prstGeom prst="rect">
            <a:avLst/>
          </a:prstGeom>
        </p:spPr>
      </p:pic>
      <p:pic>
        <p:nvPicPr>
          <p:cNvPr id="13" name="Picture 1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C16339C6-1DA1-FFFB-15B3-5A3424E2B5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78" y="2122714"/>
            <a:ext cx="2237480" cy="33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0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CD32-96C9-770D-BAB9-0016E313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00" y="1709738"/>
            <a:ext cx="9634335" cy="2852737"/>
          </a:xfrm>
        </p:spPr>
        <p:txBody>
          <a:bodyPr/>
          <a:lstStyle/>
          <a:p>
            <a:r>
              <a:rPr lang="en-GB" dirty="0"/>
              <a:t>1. Python Basics and set up</a:t>
            </a:r>
          </a:p>
        </p:txBody>
      </p:sp>
    </p:spTree>
    <p:extLst>
      <p:ext uri="{BB962C8B-B14F-4D97-AF65-F5344CB8AC3E}">
        <p14:creationId xmlns:p14="http://schemas.microsoft.com/office/powerpoint/2010/main" val="57482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4E2-7753-B0CC-57B5-7733A4A8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225B-5E61-CAEF-BE86-13619959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Introduction to Python and its applications in healthcare and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Exploring Python's interactive shell /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Jupyter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Notebook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Opening/Installing Python and necessary libraries (e.g., Anaconda distribution)</a:t>
            </a:r>
          </a:p>
          <a:p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22025A-311B-AACC-F53F-3FC5B7AC331F}"/>
              </a:ext>
            </a:extLst>
          </p:cNvPr>
          <p:cNvGrpSpPr/>
          <p:nvPr/>
        </p:nvGrpSpPr>
        <p:grpSpPr>
          <a:xfrm>
            <a:off x="2547257" y="3695020"/>
            <a:ext cx="5630092" cy="2481943"/>
            <a:chOff x="2155371" y="4180114"/>
            <a:chExt cx="5630092" cy="248194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3C85B5E-719A-AEB5-7901-8B2A78D0AEFA}"/>
                </a:ext>
              </a:extLst>
            </p:cNvPr>
            <p:cNvSpPr/>
            <p:nvPr/>
          </p:nvSpPr>
          <p:spPr>
            <a:xfrm>
              <a:off x="2155371" y="4180114"/>
              <a:ext cx="5630092" cy="24819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r>
                <a:rPr lang="en-GB" sz="2800" dirty="0"/>
                <a:t>What tools do you use for analysis?</a:t>
              </a:r>
            </a:p>
            <a:p>
              <a:endParaRPr lang="en-GB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800" dirty="0"/>
                <a:t>Excel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800" dirty="0"/>
                <a:t>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800" dirty="0"/>
                <a:t>Dashboard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38D4E9-9BFB-3665-3489-B4D90BA04114}"/>
                </a:ext>
              </a:extLst>
            </p:cNvPr>
            <p:cNvSpPr txBox="1"/>
            <p:nvPr/>
          </p:nvSpPr>
          <p:spPr>
            <a:xfrm>
              <a:off x="4970417" y="5160132"/>
              <a:ext cx="18092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bg1"/>
                  </a:solidFill>
                </a:rPr>
                <a:t>Python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bg1"/>
                  </a:solidFill>
                </a:rPr>
                <a:t>R-script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800" dirty="0">
                  <a:solidFill>
                    <a:schemeClr val="bg1"/>
                  </a:solidFill>
                </a:rPr>
                <a:t>Other?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73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BFB8AF-C64F-49F3-D867-9C91A9D48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17893"/>
              </p:ext>
            </p:extLst>
          </p:nvPr>
        </p:nvGraphicFramePr>
        <p:xfrm>
          <a:off x="5388076" y="987425"/>
          <a:ext cx="5967311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9BB06-95CF-58F5-7AF3-C3718DF4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987425"/>
            <a:ext cx="4295827" cy="487362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Python is a versatile and popular programming language known for its simplicity and readability.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Designed to be clear and concise, which makes it easy to learn and understand.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Language of choice for many data analysts and scientists due to its tools for data manipulation, analysis, and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Söhne"/>
              </a:rPr>
              <a:t>Healthcare professionals can use it to extract insights, automate tasks, and make data-driven decisions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9A73CB-7B0F-461D-AE6C-AF76B3AEB084}"/>
              </a:ext>
            </a:extLst>
          </p:cNvPr>
          <p:cNvSpPr/>
          <p:nvPr/>
        </p:nvSpPr>
        <p:spPr>
          <a:xfrm>
            <a:off x="7830207" y="3170428"/>
            <a:ext cx="1082807" cy="5171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76319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58FB-8E3A-5FF1-E3CE-8FA840F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Jupyter</a:t>
            </a:r>
            <a:r>
              <a:rPr lang="en-GB" dirty="0"/>
              <a:t> Notebooks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CADE-623B-FD65-D71E-EAD18857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latin typeface="Sohne"/>
              </a:rPr>
              <a:t>Go to </a:t>
            </a:r>
            <a:r>
              <a:rPr lang="en-GB" dirty="0">
                <a:latin typeface="Sohne"/>
                <a:hlinkClick r:id="rId3"/>
              </a:rPr>
              <a:t>https://jupyter.org/try</a:t>
            </a:r>
            <a:r>
              <a:rPr lang="en-GB" dirty="0">
                <a:latin typeface="Sohne"/>
              </a:rPr>
              <a:t> -&gt; click on </a:t>
            </a:r>
            <a:r>
              <a:rPr lang="en-GB" dirty="0" err="1">
                <a:latin typeface="Sohne"/>
              </a:rPr>
              <a:t>Jupyter</a:t>
            </a:r>
            <a:r>
              <a:rPr lang="en-GB" dirty="0">
                <a:latin typeface="Sohne"/>
              </a:rPr>
              <a:t> Notebooks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Sohne"/>
              </a:rPr>
              <a:t>Click File &gt; New &gt; Notebook        Select kernel </a:t>
            </a:r>
          </a:p>
          <a:p>
            <a:pPr>
              <a:lnSpc>
                <a:spcPct val="100000"/>
              </a:lnSpc>
            </a:pPr>
            <a:endParaRPr lang="en-GB" dirty="0">
              <a:latin typeface="Sohne"/>
            </a:endParaRPr>
          </a:p>
          <a:p>
            <a:pPr>
              <a:lnSpc>
                <a:spcPct val="100000"/>
              </a:lnSpc>
            </a:pPr>
            <a:r>
              <a:rPr lang="en-GB" dirty="0">
                <a:latin typeface="Sohne"/>
              </a:rPr>
              <a:t>Try -- </a:t>
            </a:r>
            <a:r>
              <a:rPr lang="en-GB" b="0" i="0" dirty="0">
                <a:solidFill>
                  <a:srgbClr val="0000CD"/>
                </a:solidFill>
                <a:effectLst/>
                <a:latin typeface="Sohne"/>
              </a:rPr>
              <a:t>print</a:t>
            </a:r>
            <a:r>
              <a:rPr lang="en-GB" b="0" i="0" dirty="0">
                <a:solidFill>
                  <a:srgbClr val="000000"/>
                </a:solidFill>
                <a:effectLst/>
                <a:latin typeface="Sohne"/>
              </a:rPr>
              <a:t>(</a:t>
            </a:r>
            <a:r>
              <a:rPr lang="en-GB" b="0" i="0" dirty="0">
                <a:solidFill>
                  <a:srgbClr val="A52A2A"/>
                </a:solidFill>
                <a:effectLst/>
                <a:latin typeface="Sohne"/>
              </a:rPr>
              <a:t>"Hello, World!"</a:t>
            </a:r>
            <a:r>
              <a:rPr lang="en-GB" b="0" i="0" dirty="0">
                <a:solidFill>
                  <a:srgbClr val="000000"/>
                </a:solidFill>
                <a:effectLst/>
                <a:latin typeface="Sohne"/>
              </a:rPr>
              <a:t>)      			-- then click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ohne"/>
              </a:rPr>
              <a:t>shift+enter</a:t>
            </a:r>
            <a:endParaRPr lang="en-GB" b="0" i="0" dirty="0">
              <a:solidFill>
                <a:srgbClr val="000000"/>
              </a:solidFill>
              <a:effectLst/>
              <a:latin typeface="Sohne"/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srgbClr val="000000"/>
              </a:solidFill>
              <a:latin typeface="Sohne"/>
            </a:endParaRPr>
          </a:p>
          <a:p>
            <a:pPr>
              <a:lnSpc>
                <a:spcPct val="100000"/>
              </a:lnSpc>
            </a:pPr>
            <a:endParaRPr lang="en-GB" b="0" i="0" dirty="0">
              <a:solidFill>
                <a:srgbClr val="000000"/>
              </a:solidFill>
              <a:effectLst/>
              <a:latin typeface="So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Sohne"/>
              </a:rPr>
              <a:t>			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Sohne"/>
              </a:rPr>
              <a:t>Notebook workshop</a:t>
            </a:r>
            <a:endParaRPr lang="en-GB" b="0" i="0" dirty="0">
              <a:solidFill>
                <a:srgbClr val="000000"/>
              </a:solidFill>
              <a:effectLst/>
              <a:latin typeface="Sohne"/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srgbClr val="000000"/>
              </a:solidFill>
              <a:latin typeface="Sohne"/>
            </a:endParaRP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C7A3BC-1DB6-B60D-1945-DA4985EEE5CF}"/>
              </a:ext>
            </a:extLst>
          </p:cNvPr>
          <p:cNvSpPr txBox="1">
            <a:spLocks/>
          </p:cNvSpPr>
          <p:nvPr/>
        </p:nvSpPr>
        <p:spPr>
          <a:xfrm>
            <a:off x="3314748" y="4986337"/>
            <a:ext cx="1064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106FF"/>
                </a:solidFill>
                <a:latin typeface="Office Code Pro D Bold" panose="00000809000000000000" pitchFamily="49" charset="0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9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EA7B-43AF-BFA7-09AD-75218C78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Python software (via Anaconda)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26F9-EF9F-0B92-1413-F0B68BFE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PC users - </a:t>
            </a:r>
            <a:r>
              <a:rPr lang="en-GB" dirty="0">
                <a:hlinkClick r:id="rId2"/>
              </a:rPr>
              <a:t>https://docs.anaconda.com/free/anaconda/install/windows/</a:t>
            </a:r>
            <a:endParaRPr lang="en-GB" dirty="0"/>
          </a:p>
          <a:p>
            <a:endParaRPr lang="en-GB" dirty="0"/>
          </a:p>
          <a:p>
            <a:r>
              <a:rPr lang="en-GB" dirty="0"/>
              <a:t>Mac users - </a:t>
            </a:r>
            <a:r>
              <a:rPr lang="en-GB" dirty="0">
                <a:hlinkClick r:id="rId3"/>
              </a:rPr>
              <a:t>https://docs.anaconda.com/free/anaconda/install/mac-os/</a:t>
            </a:r>
            <a:endParaRPr lang="en-GB" dirty="0"/>
          </a:p>
          <a:p>
            <a:endParaRPr lang="en-GB" dirty="0"/>
          </a:p>
          <a:p>
            <a:r>
              <a:rPr lang="en-GB" dirty="0"/>
              <a:t>Notebook basics - </a:t>
            </a:r>
            <a:r>
              <a:rPr lang="en-GB" dirty="0">
                <a:hlinkClick r:id="rId4"/>
              </a:rPr>
              <a:t>https://freelearning.anaconda.cloud/jupyter-notebook-basics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01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48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B93A583-4421-4226-B174-C83DA52D9C24}" vid="{6E3BDE7D-4E4C-4261-AC12-A6ED7DA4E6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1D6A6EFC9374A999804E8D2E4F9E2" ma:contentTypeVersion="14" ma:contentTypeDescription="Create a new document." ma:contentTypeScope="" ma:versionID="8c0b1fd904373d7ba927c12322e75aa3">
  <xsd:schema xmlns:xsd="http://www.w3.org/2001/XMLSchema" xmlns:xs="http://www.w3.org/2001/XMLSchema" xmlns:p="http://schemas.microsoft.com/office/2006/metadata/properties" xmlns:ns3="8191755f-82c8-42a0-b583-dfc895b15b8b" xmlns:ns4="685a595b-fcb9-4cb7-9e98-b6cb56467ec7" targetNamespace="http://schemas.microsoft.com/office/2006/metadata/properties" ma:root="true" ma:fieldsID="88a831a8ac6a8c7e1e7b0739abd17af8" ns3:_="" ns4:_="">
    <xsd:import namespace="8191755f-82c8-42a0-b583-dfc895b15b8b"/>
    <xsd:import namespace="685a595b-fcb9-4cb7-9e98-b6cb56467e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1755f-82c8-42a0-b583-dfc895b15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a595b-fcb9-4cb7-9e98-b6cb56467ec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8AFDF7-416F-4B97-AE56-5363EBD8F5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14AFB9-797D-4544-9222-F7F82DA5396D}">
  <ds:schemaRefs>
    <ds:schemaRef ds:uri="685a595b-fcb9-4cb7-9e98-b6cb56467ec7"/>
    <ds:schemaRef ds:uri="8191755f-82c8-42a0-b583-dfc895b15b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928657-7243-4318-9D60-D5D2A6A48C7B}">
  <ds:schemaRefs>
    <ds:schemaRef ds:uri="685a595b-fcb9-4cb7-9e98-b6cb56467ec7"/>
    <ds:schemaRef ds:uri="8191755f-82c8-42a0-b583-dfc895b15b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Datacove template</Template>
  <TotalTime>30720</TotalTime>
  <Words>351</Words>
  <Application>Microsoft Office PowerPoint</Application>
  <PresentationFormat>Widescreen</PresentationFormat>
  <Paragraphs>66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Office Code Pro Bold</vt:lpstr>
      <vt:lpstr>Office Code Pro D Bold</vt:lpstr>
      <vt:lpstr>Sohne</vt:lpstr>
      <vt:lpstr>Söhne</vt:lpstr>
      <vt:lpstr>Verdana</vt:lpstr>
      <vt:lpstr>Wingdings</vt:lpstr>
      <vt:lpstr>Office Theme</vt:lpstr>
      <vt:lpstr>PowerPoint Presentation</vt:lpstr>
      <vt:lpstr>Welcome and Introductions</vt:lpstr>
      <vt:lpstr>Datacove: Your data and analytics partner</vt:lpstr>
      <vt:lpstr>1. Python Basics and set up</vt:lpstr>
      <vt:lpstr>Python Fundamentals</vt:lpstr>
      <vt:lpstr>PowerPoint Presentation</vt:lpstr>
      <vt:lpstr>Using Jupyter Notebooks Online</vt:lpstr>
      <vt:lpstr>Download Python software (via Anaconda)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Horne</dc:creator>
  <cp:lastModifiedBy>Laura Mawer</cp:lastModifiedBy>
  <cp:revision>7</cp:revision>
  <dcterms:created xsi:type="dcterms:W3CDTF">2021-05-18T13:27:13Z</dcterms:created>
  <dcterms:modified xsi:type="dcterms:W3CDTF">2023-06-30T09:39:39Z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0x0101007281D6A6EFC9374A999804E8D2E4F9E2</vt:lpwstr>
  </property>
</Properties>
</file>