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8" r:id="rId2"/>
    <p:sldId id="259" r:id="rId3"/>
    <p:sldId id="260" r:id="rId4"/>
    <p:sldId id="261" r:id="rId5"/>
    <p:sldId id="269" r:id="rId6"/>
    <p:sldId id="262" r:id="rId7"/>
    <p:sldId id="270" r:id="rId8"/>
    <p:sldId id="264" r:id="rId9"/>
    <p:sldId id="265" r:id="rId10"/>
    <p:sldId id="266" r:id="rId11"/>
    <p:sldId id="267" r:id="rId12"/>
    <p:sldId id="271"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5A69516-F146-4737-9F21-A5A7122FEAE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5786FB-9F14-4ADC-A3F8-E4E45684C1A3}">
      <dgm:prSet/>
      <dgm:spPr/>
      <dgm:t>
        <a:bodyPr/>
        <a:lstStyle/>
        <a:p>
          <a:r>
            <a:rPr lang="en-US" b="0" i="0"/>
            <a:t>The ADBM has four key building blocks, namely a unique health ID, a registry for healthcare professionals, a registry for healthcare facilities and the ABHA (Ayushman Bharat Health Account) mobile app.</a:t>
          </a:r>
          <a:endParaRPr lang="en-US"/>
        </a:p>
      </dgm:t>
    </dgm:pt>
    <dgm:pt modelId="{CD18D03B-5477-4532-9277-88309AFD9933}" type="parTrans" cxnId="{E3A0B220-FAB9-46CB-AFDA-81C6D1EEF8A6}">
      <dgm:prSet/>
      <dgm:spPr/>
      <dgm:t>
        <a:bodyPr/>
        <a:lstStyle/>
        <a:p>
          <a:endParaRPr lang="en-US"/>
        </a:p>
      </dgm:t>
    </dgm:pt>
    <dgm:pt modelId="{A7DDD86C-6E49-430B-BBB3-69F892A18A26}" type="sibTrans" cxnId="{E3A0B220-FAB9-46CB-AFDA-81C6D1EEF8A6}">
      <dgm:prSet/>
      <dgm:spPr/>
      <dgm:t>
        <a:bodyPr/>
        <a:lstStyle/>
        <a:p>
          <a:endParaRPr lang="en-US"/>
        </a:p>
      </dgm:t>
    </dgm:pt>
    <dgm:pt modelId="{55FAEE4D-FB80-422F-AE20-5CB2B78F2567}">
      <dgm:prSet/>
      <dgm:spPr/>
      <dgm:t>
        <a:bodyPr/>
        <a:lstStyle/>
        <a:p>
          <a:r>
            <a:rPr lang="en-US" b="0" i="0"/>
            <a:t>With this framework in place, the National Digital Health Mission aims to make data transfer between patients and healthcare providers more efficient.</a:t>
          </a:r>
          <a:endParaRPr lang="en-US"/>
        </a:p>
      </dgm:t>
    </dgm:pt>
    <dgm:pt modelId="{2E2CACFE-7DC9-4CCF-8989-A8C0EB037795}" type="parTrans" cxnId="{2A46B5FB-357E-4CFC-96AE-565C044018F6}">
      <dgm:prSet/>
      <dgm:spPr/>
      <dgm:t>
        <a:bodyPr/>
        <a:lstStyle/>
        <a:p>
          <a:endParaRPr lang="en-US"/>
        </a:p>
      </dgm:t>
    </dgm:pt>
    <dgm:pt modelId="{B2532F0C-9E6F-41F8-924F-3A9EBDDDC48D}" type="sibTrans" cxnId="{2A46B5FB-357E-4CFC-96AE-565C044018F6}">
      <dgm:prSet/>
      <dgm:spPr/>
      <dgm:t>
        <a:bodyPr/>
        <a:lstStyle/>
        <a:p>
          <a:endParaRPr lang="en-US"/>
        </a:p>
      </dgm:t>
    </dgm:pt>
    <dgm:pt modelId="{71A9F5BA-4CBB-48B6-91F3-F590360B54D1}">
      <dgm:prSet/>
      <dgm:spPr/>
      <dgm:t>
        <a:bodyPr/>
        <a:lstStyle/>
        <a:p>
          <a:r>
            <a:rPr lang="en-IN"/>
            <a:t>It is a digital initiative aimed at transforming the healthcare sector in India.</a:t>
          </a:r>
          <a:endParaRPr lang="en-US"/>
        </a:p>
      </dgm:t>
    </dgm:pt>
    <dgm:pt modelId="{C939C04E-DDF8-4D99-B0BE-3E71A9BDD369}" type="parTrans" cxnId="{BAC452A2-0939-4CE1-A006-5249395E3FC3}">
      <dgm:prSet/>
      <dgm:spPr/>
      <dgm:t>
        <a:bodyPr/>
        <a:lstStyle/>
        <a:p>
          <a:endParaRPr lang="en-US"/>
        </a:p>
      </dgm:t>
    </dgm:pt>
    <dgm:pt modelId="{5B4514D7-F044-4ABF-994D-2E205FC6590E}" type="sibTrans" cxnId="{BAC452A2-0939-4CE1-A006-5249395E3FC3}">
      <dgm:prSet/>
      <dgm:spPr/>
      <dgm:t>
        <a:bodyPr/>
        <a:lstStyle/>
        <a:p>
          <a:endParaRPr lang="en-US"/>
        </a:p>
      </dgm:t>
    </dgm:pt>
    <dgm:pt modelId="{700FC25E-0384-4786-BCA5-E74F448997E1}" type="pres">
      <dgm:prSet presAssocID="{75A69516-F146-4737-9F21-A5A7122FEAE2}" presName="root" presStyleCnt="0">
        <dgm:presLayoutVars>
          <dgm:dir/>
          <dgm:resizeHandles val="exact"/>
        </dgm:presLayoutVars>
      </dgm:prSet>
      <dgm:spPr/>
    </dgm:pt>
    <dgm:pt modelId="{929CD837-B016-44FF-AF36-1E556F40ED44}" type="pres">
      <dgm:prSet presAssocID="{355786FB-9F14-4ADC-A3F8-E4E45684C1A3}" presName="compNode" presStyleCnt="0"/>
      <dgm:spPr/>
    </dgm:pt>
    <dgm:pt modelId="{79EC5C13-DE77-4154-B414-7656FD188EFF}" type="pres">
      <dgm:prSet presAssocID="{355786FB-9F14-4ADC-A3F8-E4E45684C1A3}" presName="bgRect" presStyleLbl="bgShp" presStyleIdx="0" presStyleCnt="3"/>
      <dgm:spPr/>
    </dgm:pt>
    <dgm:pt modelId="{E7877388-6850-493A-93AD-540D8DD76B16}" type="pres">
      <dgm:prSet presAssocID="{355786FB-9F14-4ADC-A3F8-E4E45684C1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al"/>
        </a:ext>
      </dgm:extLst>
    </dgm:pt>
    <dgm:pt modelId="{2A3B7F28-765C-4831-ACB3-3A09C25F9D3E}" type="pres">
      <dgm:prSet presAssocID="{355786FB-9F14-4ADC-A3F8-E4E45684C1A3}" presName="spaceRect" presStyleCnt="0"/>
      <dgm:spPr/>
    </dgm:pt>
    <dgm:pt modelId="{73A553A1-643B-47CF-AF9B-1263C8B84B47}" type="pres">
      <dgm:prSet presAssocID="{355786FB-9F14-4ADC-A3F8-E4E45684C1A3}" presName="parTx" presStyleLbl="revTx" presStyleIdx="0" presStyleCnt="3">
        <dgm:presLayoutVars>
          <dgm:chMax val="0"/>
          <dgm:chPref val="0"/>
        </dgm:presLayoutVars>
      </dgm:prSet>
      <dgm:spPr/>
    </dgm:pt>
    <dgm:pt modelId="{7CFEA684-CA74-44B3-AE84-6C8448F2FDBC}" type="pres">
      <dgm:prSet presAssocID="{A7DDD86C-6E49-430B-BBB3-69F892A18A26}" presName="sibTrans" presStyleCnt="0"/>
      <dgm:spPr/>
    </dgm:pt>
    <dgm:pt modelId="{A9322CB9-4DD5-448C-8F45-AE8C25DBF9FB}" type="pres">
      <dgm:prSet presAssocID="{55FAEE4D-FB80-422F-AE20-5CB2B78F2567}" presName="compNode" presStyleCnt="0"/>
      <dgm:spPr/>
    </dgm:pt>
    <dgm:pt modelId="{86F65B11-0EB9-4F59-A07A-B32CC8F7F7C9}" type="pres">
      <dgm:prSet presAssocID="{55FAEE4D-FB80-422F-AE20-5CB2B78F2567}" presName="bgRect" presStyleLbl="bgShp" presStyleIdx="1" presStyleCnt="3"/>
      <dgm:spPr/>
    </dgm:pt>
    <dgm:pt modelId="{B8D0F0EE-2282-4228-BF18-AD93C511912F}" type="pres">
      <dgm:prSet presAssocID="{55FAEE4D-FB80-422F-AE20-5CB2B78F25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9F2FB97E-ED37-41D8-8964-5803D351147A}" type="pres">
      <dgm:prSet presAssocID="{55FAEE4D-FB80-422F-AE20-5CB2B78F2567}" presName="spaceRect" presStyleCnt="0"/>
      <dgm:spPr/>
    </dgm:pt>
    <dgm:pt modelId="{B4E9E104-B9D5-45E5-9F73-BA056C3EEA53}" type="pres">
      <dgm:prSet presAssocID="{55FAEE4D-FB80-422F-AE20-5CB2B78F2567}" presName="parTx" presStyleLbl="revTx" presStyleIdx="1" presStyleCnt="3">
        <dgm:presLayoutVars>
          <dgm:chMax val="0"/>
          <dgm:chPref val="0"/>
        </dgm:presLayoutVars>
      </dgm:prSet>
      <dgm:spPr/>
    </dgm:pt>
    <dgm:pt modelId="{A0397357-C4A1-4934-8D93-178B1F70D3FA}" type="pres">
      <dgm:prSet presAssocID="{B2532F0C-9E6F-41F8-924F-3A9EBDDDC48D}" presName="sibTrans" presStyleCnt="0"/>
      <dgm:spPr/>
    </dgm:pt>
    <dgm:pt modelId="{EFC1F535-38CE-4DB9-B1BD-C94FC11B515A}" type="pres">
      <dgm:prSet presAssocID="{71A9F5BA-4CBB-48B6-91F3-F590360B54D1}" presName="compNode" presStyleCnt="0"/>
      <dgm:spPr/>
    </dgm:pt>
    <dgm:pt modelId="{65FD5DA9-6CA4-4EA4-84A9-A986ABB6F824}" type="pres">
      <dgm:prSet presAssocID="{71A9F5BA-4CBB-48B6-91F3-F590360B54D1}" presName="bgRect" presStyleLbl="bgShp" presStyleIdx="2" presStyleCnt="3"/>
      <dgm:spPr/>
    </dgm:pt>
    <dgm:pt modelId="{7C19E829-A058-455D-942F-AF310F80A863}" type="pres">
      <dgm:prSet presAssocID="{71A9F5BA-4CBB-48B6-91F3-F590360B54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78F32D49-0A36-4457-A2E9-4E89644685EF}" type="pres">
      <dgm:prSet presAssocID="{71A9F5BA-4CBB-48B6-91F3-F590360B54D1}" presName="spaceRect" presStyleCnt="0"/>
      <dgm:spPr/>
    </dgm:pt>
    <dgm:pt modelId="{B2F2F3B2-F7C4-46EC-82C3-026DA95D6589}" type="pres">
      <dgm:prSet presAssocID="{71A9F5BA-4CBB-48B6-91F3-F590360B54D1}" presName="parTx" presStyleLbl="revTx" presStyleIdx="2" presStyleCnt="3">
        <dgm:presLayoutVars>
          <dgm:chMax val="0"/>
          <dgm:chPref val="0"/>
        </dgm:presLayoutVars>
      </dgm:prSet>
      <dgm:spPr/>
    </dgm:pt>
  </dgm:ptLst>
  <dgm:cxnLst>
    <dgm:cxn modelId="{E3A0B220-FAB9-46CB-AFDA-81C6D1EEF8A6}" srcId="{75A69516-F146-4737-9F21-A5A7122FEAE2}" destId="{355786FB-9F14-4ADC-A3F8-E4E45684C1A3}" srcOrd="0" destOrd="0" parTransId="{CD18D03B-5477-4532-9277-88309AFD9933}" sibTransId="{A7DDD86C-6E49-430B-BBB3-69F892A18A26}"/>
    <dgm:cxn modelId="{0CBAB664-D313-4969-ACCD-C0D8E2812638}" type="presOf" srcId="{75A69516-F146-4737-9F21-A5A7122FEAE2}" destId="{700FC25E-0384-4786-BCA5-E74F448997E1}" srcOrd="0" destOrd="0" presId="urn:microsoft.com/office/officeart/2018/2/layout/IconVerticalSolidList"/>
    <dgm:cxn modelId="{55BBB886-FFBA-4F41-8AAB-40C021AC034C}" type="presOf" srcId="{355786FB-9F14-4ADC-A3F8-E4E45684C1A3}" destId="{73A553A1-643B-47CF-AF9B-1263C8B84B47}" srcOrd="0" destOrd="0" presId="urn:microsoft.com/office/officeart/2018/2/layout/IconVerticalSolidList"/>
    <dgm:cxn modelId="{F5167C91-3A97-4D12-8C40-FCAA632A7FE6}" type="presOf" srcId="{71A9F5BA-4CBB-48B6-91F3-F590360B54D1}" destId="{B2F2F3B2-F7C4-46EC-82C3-026DA95D6589}" srcOrd="0" destOrd="0" presId="urn:microsoft.com/office/officeart/2018/2/layout/IconVerticalSolidList"/>
    <dgm:cxn modelId="{BAC452A2-0939-4CE1-A006-5249395E3FC3}" srcId="{75A69516-F146-4737-9F21-A5A7122FEAE2}" destId="{71A9F5BA-4CBB-48B6-91F3-F590360B54D1}" srcOrd="2" destOrd="0" parTransId="{C939C04E-DDF8-4D99-B0BE-3E71A9BDD369}" sibTransId="{5B4514D7-F044-4ABF-994D-2E205FC6590E}"/>
    <dgm:cxn modelId="{940882B7-A9C0-484A-BEE9-A3B6DFC6EB5E}" type="presOf" srcId="{55FAEE4D-FB80-422F-AE20-5CB2B78F2567}" destId="{B4E9E104-B9D5-45E5-9F73-BA056C3EEA53}" srcOrd="0" destOrd="0" presId="urn:microsoft.com/office/officeart/2018/2/layout/IconVerticalSolidList"/>
    <dgm:cxn modelId="{2A46B5FB-357E-4CFC-96AE-565C044018F6}" srcId="{75A69516-F146-4737-9F21-A5A7122FEAE2}" destId="{55FAEE4D-FB80-422F-AE20-5CB2B78F2567}" srcOrd="1" destOrd="0" parTransId="{2E2CACFE-7DC9-4CCF-8989-A8C0EB037795}" sibTransId="{B2532F0C-9E6F-41F8-924F-3A9EBDDDC48D}"/>
    <dgm:cxn modelId="{CF5E774D-0398-4772-9886-2218890A1330}" type="presParOf" srcId="{700FC25E-0384-4786-BCA5-E74F448997E1}" destId="{929CD837-B016-44FF-AF36-1E556F40ED44}" srcOrd="0" destOrd="0" presId="urn:microsoft.com/office/officeart/2018/2/layout/IconVerticalSolidList"/>
    <dgm:cxn modelId="{A7F2F5DE-A13B-4CAC-9B40-588A83A419F2}" type="presParOf" srcId="{929CD837-B016-44FF-AF36-1E556F40ED44}" destId="{79EC5C13-DE77-4154-B414-7656FD188EFF}" srcOrd="0" destOrd="0" presId="urn:microsoft.com/office/officeart/2018/2/layout/IconVerticalSolidList"/>
    <dgm:cxn modelId="{E9D175EC-C6A6-4F48-96DD-1621E63E9444}" type="presParOf" srcId="{929CD837-B016-44FF-AF36-1E556F40ED44}" destId="{E7877388-6850-493A-93AD-540D8DD76B16}" srcOrd="1" destOrd="0" presId="urn:microsoft.com/office/officeart/2018/2/layout/IconVerticalSolidList"/>
    <dgm:cxn modelId="{E9936E4F-D6B7-4A03-A4A3-095462F833EB}" type="presParOf" srcId="{929CD837-B016-44FF-AF36-1E556F40ED44}" destId="{2A3B7F28-765C-4831-ACB3-3A09C25F9D3E}" srcOrd="2" destOrd="0" presId="urn:microsoft.com/office/officeart/2018/2/layout/IconVerticalSolidList"/>
    <dgm:cxn modelId="{56F47E9C-9272-4AB9-9863-D71D53C6105A}" type="presParOf" srcId="{929CD837-B016-44FF-AF36-1E556F40ED44}" destId="{73A553A1-643B-47CF-AF9B-1263C8B84B47}" srcOrd="3" destOrd="0" presId="urn:microsoft.com/office/officeart/2018/2/layout/IconVerticalSolidList"/>
    <dgm:cxn modelId="{13FF8F43-A52F-48CA-BF5C-A7222FD0A398}" type="presParOf" srcId="{700FC25E-0384-4786-BCA5-E74F448997E1}" destId="{7CFEA684-CA74-44B3-AE84-6C8448F2FDBC}" srcOrd="1" destOrd="0" presId="urn:microsoft.com/office/officeart/2018/2/layout/IconVerticalSolidList"/>
    <dgm:cxn modelId="{4C705F41-2F67-4BE5-A8E5-C7924CA36B4C}" type="presParOf" srcId="{700FC25E-0384-4786-BCA5-E74F448997E1}" destId="{A9322CB9-4DD5-448C-8F45-AE8C25DBF9FB}" srcOrd="2" destOrd="0" presId="urn:microsoft.com/office/officeart/2018/2/layout/IconVerticalSolidList"/>
    <dgm:cxn modelId="{65B78A14-537B-43B9-BED6-6AFA2F99AD02}" type="presParOf" srcId="{A9322CB9-4DD5-448C-8F45-AE8C25DBF9FB}" destId="{86F65B11-0EB9-4F59-A07A-B32CC8F7F7C9}" srcOrd="0" destOrd="0" presId="urn:microsoft.com/office/officeart/2018/2/layout/IconVerticalSolidList"/>
    <dgm:cxn modelId="{2A654819-BB58-4935-8B13-C67B3CFAA76D}" type="presParOf" srcId="{A9322CB9-4DD5-448C-8F45-AE8C25DBF9FB}" destId="{B8D0F0EE-2282-4228-BF18-AD93C511912F}" srcOrd="1" destOrd="0" presId="urn:microsoft.com/office/officeart/2018/2/layout/IconVerticalSolidList"/>
    <dgm:cxn modelId="{4503EDE6-8107-4522-B220-A88AE11DFC47}" type="presParOf" srcId="{A9322CB9-4DD5-448C-8F45-AE8C25DBF9FB}" destId="{9F2FB97E-ED37-41D8-8964-5803D351147A}" srcOrd="2" destOrd="0" presId="urn:microsoft.com/office/officeart/2018/2/layout/IconVerticalSolidList"/>
    <dgm:cxn modelId="{66CEB19B-7319-472E-A35D-B1035991790A}" type="presParOf" srcId="{A9322CB9-4DD5-448C-8F45-AE8C25DBF9FB}" destId="{B4E9E104-B9D5-45E5-9F73-BA056C3EEA53}" srcOrd="3" destOrd="0" presId="urn:microsoft.com/office/officeart/2018/2/layout/IconVerticalSolidList"/>
    <dgm:cxn modelId="{738AFE26-99C7-4B66-A1F1-39F00468E85C}" type="presParOf" srcId="{700FC25E-0384-4786-BCA5-E74F448997E1}" destId="{A0397357-C4A1-4934-8D93-178B1F70D3FA}" srcOrd="3" destOrd="0" presId="urn:microsoft.com/office/officeart/2018/2/layout/IconVerticalSolidList"/>
    <dgm:cxn modelId="{8B4B5418-D111-4E4B-A613-9ACFED314B41}" type="presParOf" srcId="{700FC25E-0384-4786-BCA5-E74F448997E1}" destId="{EFC1F535-38CE-4DB9-B1BD-C94FC11B515A}" srcOrd="4" destOrd="0" presId="urn:microsoft.com/office/officeart/2018/2/layout/IconVerticalSolidList"/>
    <dgm:cxn modelId="{BCE68D8D-BF16-4EDF-88EC-8242A53BB52E}" type="presParOf" srcId="{EFC1F535-38CE-4DB9-B1BD-C94FC11B515A}" destId="{65FD5DA9-6CA4-4EA4-84A9-A986ABB6F824}" srcOrd="0" destOrd="0" presId="urn:microsoft.com/office/officeart/2018/2/layout/IconVerticalSolidList"/>
    <dgm:cxn modelId="{DD347784-0E83-4282-93ED-D9BED94FA466}" type="presParOf" srcId="{EFC1F535-38CE-4DB9-B1BD-C94FC11B515A}" destId="{7C19E829-A058-455D-942F-AF310F80A863}" srcOrd="1" destOrd="0" presId="urn:microsoft.com/office/officeart/2018/2/layout/IconVerticalSolidList"/>
    <dgm:cxn modelId="{2F055508-0274-4FC3-BC6B-5F554AD38DB0}" type="presParOf" srcId="{EFC1F535-38CE-4DB9-B1BD-C94FC11B515A}" destId="{78F32D49-0A36-4457-A2E9-4E89644685EF}" srcOrd="2" destOrd="0" presId="urn:microsoft.com/office/officeart/2018/2/layout/IconVerticalSolidList"/>
    <dgm:cxn modelId="{88C48FD1-3CEE-4852-8D7A-85AF2BA6BEEE}" type="presParOf" srcId="{EFC1F535-38CE-4DB9-B1BD-C94FC11B515A}" destId="{B2F2F3B2-F7C4-46EC-82C3-026DA95D65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4A52CB-3A78-47D2-B7A9-FF9A04011B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A710D19-F5F9-4113-B45A-4160A4F6BE98}">
      <dgm:prSet/>
      <dgm:spPr/>
      <dgm:t>
        <a:bodyPr/>
        <a:lstStyle/>
        <a:p>
          <a:r>
            <a:rPr lang="en-US" b="0" i="0"/>
            <a:t>Improvement in the efficiency and transparency of healthcare data transfer between patients, medical institutions and healthcare service providers.</a:t>
          </a:r>
          <a:endParaRPr lang="en-US"/>
        </a:p>
      </dgm:t>
    </dgm:pt>
    <dgm:pt modelId="{60C4EF1F-2908-47CE-A4A0-E126947267B3}" type="parTrans" cxnId="{D852F577-6A10-408C-A144-5D6B94DBBC71}">
      <dgm:prSet/>
      <dgm:spPr/>
      <dgm:t>
        <a:bodyPr/>
        <a:lstStyle/>
        <a:p>
          <a:endParaRPr lang="en-US"/>
        </a:p>
      </dgm:t>
    </dgm:pt>
    <dgm:pt modelId="{0EB7F1B6-C743-496C-ABF6-85B445AB4189}" type="sibTrans" cxnId="{D852F577-6A10-408C-A144-5D6B94DBBC71}">
      <dgm:prSet/>
      <dgm:spPr/>
      <dgm:t>
        <a:bodyPr/>
        <a:lstStyle/>
        <a:p>
          <a:endParaRPr lang="en-US"/>
        </a:p>
      </dgm:t>
    </dgm:pt>
    <dgm:pt modelId="{F1D73768-2567-4FA7-9B51-585867FF3ED1}">
      <dgm:prSet/>
      <dgm:spPr/>
      <dgm:t>
        <a:bodyPr/>
        <a:lstStyle/>
        <a:p>
          <a:r>
            <a:rPr lang="en-US" b="0" i="0"/>
            <a:t>Patients can securely store all their medical information and documents within the ABDM infrastructure.</a:t>
          </a:r>
          <a:endParaRPr lang="en-US"/>
        </a:p>
      </dgm:t>
    </dgm:pt>
    <dgm:pt modelId="{B58EF28D-EFAC-48EB-B417-E874B4960F5C}" type="parTrans" cxnId="{3E7660F3-0350-400B-BC01-9C77CDFA64B3}">
      <dgm:prSet/>
      <dgm:spPr/>
      <dgm:t>
        <a:bodyPr/>
        <a:lstStyle/>
        <a:p>
          <a:endParaRPr lang="en-US"/>
        </a:p>
      </dgm:t>
    </dgm:pt>
    <dgm:pt modelId="{4E334435-A831-49BB-BB61-C482CCF1C2F3}" type="sibTrans" cxnId="{3E7660F3-0350-400B-BC01-9C77CDFA64B3}">
      <dgm:prSet/>
      <dgm:spPr/>
      <dgm:t>
        <a:bodyPr/>
        <a:lstStyle/>
        <a:p>
          <a:endParaRPr lang="en-US"/>
        </a:p>
      </dgm:t>
    </dgm:pt>
    <dgm:pt modelId="{1C54F3D4-4D5C-4062-8CE3-486022374129}">
      <dgm:prSet/>
      <dgm:spPr/>
      <dgm:t>
        <a:bodyPr/>
        <a:lstStyle/>
        <a:p>
          <a:r>
            <a:rPr lang="en-US" b="0" i="0"/>
            <a:t>Patients can share their medical details with the hospitals/doctors easily through the system in just a few clicks.</a:t>
          </a:r>
          <a:endParaRPr lang="en-US"/>
        </a:p>
      </dgm:t>
    </dgm:pt>
    <dgm:pt modelId="{126A8FD4-4821-48D4-AE1D-EC6A77FAC9EC}" type="parTrans" cxnId="{400829FA-A685-41E2-A5FA-CDD455846CE3}">
      <dgm:prSet/>
      <dgm:spPr/>
      <dgm:t>
        <a:bodyPr/>
        <a:lstStyle/>
        <a:p>
          <a:endParaRPr lang="en-US"/>
        </a:p>
      </dgm:t>
    </dgm:pt>
    <dgm:pt modelId="{D3BF49EB-ED25-4C8F-93F6-8D85E9F44DE0}" type="sibTrans" cxnId="{400829FA-A685-41E2-A5FA-CDD455846CE3}">
      <dgm:prSet/>
      <dgm:spPr/>
      <dgm:t>
        <a:bodyPr/>
        <a:lstStyle/>
        <a:p>
          <a:endParaRPr lang="en-US"/>
        </a:p>
      </dgm:t>
    </dgm:pt>
    <dgm:pt modelId="{CD72B55D-3F7C-4918-874A-7BA92692B772}">
      <dgm:prSet/>
      <dgm:spPr/>
      <dgm:t>
        <a:bodyPr/>
        <a:lstStyle/>
        <a:p>
          <a:r>
            <a:rPr lang="en-US" b="0" i="0"/>
            <a:t>Guidelines and protocols have been laid down to ensure the data is not misused or misrepresented in any way.</a:t>
          </a:r>
          <a:endParaRPr lang="en-US"/>
        </a:p>
      </dgm:t>
    </dgm:pt>
    <dgm:pt modelId="{C904123C-D986-4B48-A5C3-76E673550F92}" type="parTrans" cxnId="{47B28A7E-1B0F-4D81-A783-0664F73B1CB4}">
      <dgm:prSet/>
      <dgm:spPr/>
      <dgm:t>
        <a:bodyPr/>
        <a:lstStyle/>
        <a:p>
          <a:endParaRPr lang="en-US"/>
        </a:p>
      </dgm:t>
    </dgm:pt>
    <dgm:pt modelId="{BE9291AE-E870-4F8E-96C6-C4A4A8DC304E}" type="sibTrans" cxnId="{47B28A7E-1B0F-4D81-A783-0664F73B1CB4}">
      <dgm:prSet/>
      <dgm:spPr/>
      <dgm:t>
        <a:bodyPr/>
        <a:lstStyle/>
        <a:p>
          <a:endParaRPr lang="en-US"/>
        </a:p>
      </dgm:t>
    </dgm:pt>
    <dgm:pt modelId="{C787166C-9D97-4F26-A87E-33BA058AD3C6}">
      <dgm:prSet/>
      <dgm:spPr/>
      <dgm:t>
        <a:bodyPr/>
        <a:lstStyle/>
        <a:p>
          <a:r>
            <a:rPr lang="en-US" b="0" i="0"/>
            <a:t>Government policymakers can make better administrative decisions based on the collected medical data and inputs from medical researchers on said data to improve healthcare services.</a:t>
          </a:r>
          <a:endParaRPr lang="en-US"/>
        </a:p>
      </dgm:t>
    </dgm:pt>
    <dgm:pt modelId="{FB57D9EB-8D49-40AA-BDA3-644D555EDAD4}" type="parTrans" cxnId="{348D5324-51FC-422B-9FE3-81745D2E02C3}">
      <dgm:prSet/>
      <dgm:spPr/>
      <dgm:t>
        <a:bodyPr/>
        <a:lstStyle/>
        <a:p>
          <a:endParaRPr lang="en-US"/>
        </a:p>
      </dgm:t>
    </dgm:pt>
    <dgm:pt modelId="{FB2B9DE1-4288-446B-9B66-122AC5704497}" type="sibTrans" cxnId="{348D5324-51FC-422B-9FE3-81745D2E02C3}">
      <dgm:prSet/>
      <dgm:spPr/>
      <dgm:t>
        <a:bodyPr/>
        <a:lstStyle/>
        <a:p>
          <a:endParaRPr lang="en-US"/>
        </a:p>
      </dgm:t>
    </dgm:pt>
    <dgm:pt modelId="{CC1856A3-BE04-4342-B555-A30CA73CA7CB}" type="pres">
      <dgm:prSet presAssocID="{A64A52CB-3A78-47D2-B7A9-FF9A04011B26}" presName="linear" presStyleCnt="0">
        <dgm:presLayoutVars>
          <dgm:animLvl val="lvl"/>
          <dgm:resizeHandles val="exact"/>
        </dgm:presLayoutVars>
      </dgm:prSet>
      <dgm:spPr/>
    </dgm:pt>
    <dgm:pt modelId="{279FCBEA-00B9-48EF-AADD-486C5C55445E}" type="pres">
      <dgm:prSet presAssocID="{AA710D19-F5F9-4113-B45A-4160A4F6BE98}" presName="parentText" presStyleLbl="node1" presStyleIdx="0" presStyleCnt="5">
        <dgm:presLayoutVars>
          <dgm:chMax val="0"/>
          <dgm:bulletEnabled val="1"/>
        </dgm:presLayoutVars>
      </dgm:prSet>
      <dgm:spPr/>
    </dgm:pt>
    <dgm:pt modelId="{2CC6C0D0-DF9C-4500-BA70-0570098136A9}" type="pres">
      <dgm:prSet presAssocID="{0EB7F1B6-C743-496C-ABF6-85B445AB4189}" presName="spacer" presStyleCnt="0"/>
      <dgm:spPr/>
    </dgm:pt>
    <dgm:pt modelId="{A3B5560D-E345-41DB-8095-73D6A368ADDC}" type="pres">
      <dgm:prSet presAssocID="{F1D73768-2567-4FA7-9B51-585867FF3ED1}" presName="parentText" presStyleLbl="node1" presStyleIdx="1" presStyleCnt="5">
        <dgm:presLayoutVars>
          <dgm:chMax val="0"/>
          <dgm:bulletEnabled val="1"/>
        </dgm:presLayoutVars>
      </dgm:prSet>
      <dgm:spPr/>
    </dgm:pt>
    <dgm:pt modelId="{1CB07FC7-1584-43B3-AE1D-052235EEA5BE}" type="pres">
      <dgm:prSet presAssocID="{4E334435-A831-49BB-BB61-C482CCF1C2F3}" presName="spacer" presStyleCnt="0"/>
      <dgm:spPr/>
    </dgm:pt>
    <dgm:pt modelId="{EC8AF50D-3814-4D26-995A-D4F3EAB75389}" type="pres">
      <dgm:prSet presAssocID="{1C54F3D4-4D5C-4062-8CE3-486022374129}" presName="parentText" presStyleLbl="node1" presStyleIdx="2" presStyleCnt="5">
        <dgm:presLayoutVars>
          <dgm:chMax val="0"/>
          <dgm:bulletEnabled val="1"/>
        </dgm:presLayoutVars>
      </dgm:prSet>
      <dgm:spPr/>
    </dgm:pt>
    <dgm:pt modelId="{CE1D67DA-3D22-405D-8AD9-08398714E5FC}" type="pres">
      <dgm:prSet presAssocID="{D3BF49EB-ED25-4C8F-93F6-8D85E9F44DE0}" presName="spacer" presStyleCnt="0"/>
      <dgm:spPr/>
    </dgm:pt>
    <dgm:pt modelId="{BCAE4E27-E5DB-4B32-914B-071089DE7F50}" type="pres">
      <dgm:prSet presAssocID="{CD72B55D-3F7C-4918-874A-7BA92692B772}" presName="parentText" presStyleLbl="node1" presStyleIdx="3" presStyleCnt="5">
        <dgm:presLayoutVars>
          <dgm:chMax val="0"/>
          <dgm:bulletEnabled val="1"/>
        </dgm:presLayoutVars>
      </dgm:prSet>
      <dgm:spPr/>
    </dgm:pt>
    <dgm:pt modelId="{3F015F4D-4A7A-42EE-A4C2-5D708C6D1DF1}" type="pres">
      <dgm:prSet presAssocID="{BE9291AE-E870-4F8E-96C6-C4A4A8DC304E}" presName="spacer" presStyleCnt="0"/>
      <dgm:spPr/>
    </dgm:pt>
    <dgm:pt modelId="{31FB26DF-95E2-41F9-A0D8-14B2185130A4}" type="pres">
      <dgm:prSet presAssocID="{C787166C-9D97-4F26-A87E-33BA058AD3C6}" presName="parentText" presStyleLbl="node1" presStyleIdx="4" presStyleCnt="5">
        <dgm:presLayoutVars>
          <dgm:chMax val="0"/>
          <dgm:bulletEnabled val="1"/>
        </dgm:presLayoutVars>
      </dgm:prSet>
      <dgm:spPr/>
    </dgm:pt>
  </dgm:ptLst>
  <dgm:cxnLst>
    <dgm:cxn modelId="{3D68290C-19B1-4BA4-9D5F-3190AAA59BE4}" type="presOf" srcId="{F1D73768-2567-4FA7-9B51-585867FF3ED1}" destId="{A3B5560D-E345-41DB-8095-73D6A368ADDC}" srcOrd="0" destOrd="0" presId="urn:microsoft.com/office/officeart/2005/8/layout/vList2"/>
    <dgm:cxn modelId="{344C1E1F-7579-41CA-9A3A-42B6A5721AAF}" type="presOf" srcId="{AA710D19-F5F9-4113-B45A-4160A4F6BE98}" destId="{279FCBEA-00B9-48EF-AADD-486C5C55445E}" srcOrd="0" destOrd="0" presId="urn:microsoft.com/office/officeart/2005/8/layout/vList2"/>
    <dgm:cxn modelId="{348D5324-51FC-422B-9FE3-81745D2E02C3}" srcId="{A64A52CB-3A78-47D2-B7A9-FF9A04011B26}" destId="{C787166C-9D97-4F26-A87E-33BA058AD3C6}" srcOrd="4" destOrd="0" parTransId="{FB57D9EB-8D49-40AA-BDA3-644D555EDAD4}" sibTransId="{FB2B9DE1-4288-446B-9B66-122AC5704497}"/>
    <dgm:cxn modelId="{E40E6960-4694-4CD2-BB9D-94A1F45FBDB8}" type="presOf" srcId="{C787166C-9D97-4F26-A87E-33BA058AD3C6}" destId="{31FB26DF-95E2-41F9-A0D8-14B2185130A4}" srcOrd="0" destOrd="0" presId="urn:microsoft.com/office/officeart/2005/8/layout/vList2"/>
    <dgm:cxn modelId="{32596242-00E1-4333-AA1D-88FAE99A2B6B}" type="presOf" srcId="{1C54F3D4-4D5C-4062-8CE3-486022374129}" destId="{EC8AF50D-3814-4D26-995A-D4F3EAB75389}" srcOrd="0" destOrd="0" presId="urn:microsoft.com/office/officeart/2005/8/layout/vList2"/>
    <dgm:cxn modelId="{D852F577-6A10-408C-A144-5D6B94DBBC71}" srcId="{A64A52CB-3A78-47D2-B7A9-FF9A04011B26}" destId="{AA710D19-F5F9-4113-B45A-4160A4F6BE98}" srcOrd="0" destOrd="0" parTransId="{60C4EF1F-2908-47CE-A4A0-E126947267B3}" sibTransId="{0EB7F1B6-C743-496C-ABF6-85B445AB4189}"/>
    <dgm:cxn modelId="{47B28A7E-1B0F-4D81-A783-0664F73B1CB4}" srcId="{A64A52CB-3A78-47D2-B7A9-FF9A04011B26}" destId="{CD72B55D-3F7C-4918-874A-7BA92692B772}" srcOrd="3" destOrd="0" parTransId="{C904123C-D986-4B48-A5C3-76E673550F92}" sibTransId="{BE9291AE-E870-4F8E-96C6-C4A4A8DC304E}"/>
    <dgm:cxn modelId="{1B10A4C7-7299-438A-B58B-1E4F005F5343}" type="presOf" srcId="{CD72B55D-3F7C-4918-874A-7BA92692B772}" destId="{BCAE4E27-E5DB-4B32-914B-071089DE7F50}" srcOrd="0" destOrd="0" presId="urn:microsoft.com/office/officeart/2005/8/layout/vList2"/>
    <dgm:cxn modelId="{6A4CF2DA-EAEA-4D87-8A04-B545687BB4C4}" type="presOf" srcId="{A64A52CB-3A78-47D2-B7A9-FF9A04011B26}" destId="{CC1856A3-BE04-4342-B555-A30CA73CA7CB}" srcOrd="0" destOrd="0" presId="urn:microsoft.com/office/officeart/2005/8/layout/vList2"/>
    <dgm:cxn modelId="{3E7660F3-0350-400B-BC01-9C77CDFA64B3}" srcId="{A64A52CB-3A78-47D2-B7A9-FF9A04011B26}" destId="{F1D73768-2567-4FA7-9B51-585867FF3ED1}" srcOrd="1" destOrd="0" parTransId="{B58EF28D-EFAC-48EB-B417-E874B4960F5C}" sibTransId="{4E334435-A831-49BB-BB61-C482CCF1C2F3}"/>
    <dgm:cxn modelId="{400829FA-A685-41E2-A5FA-CDD455846CE3}" srcId="{A64A52CB-3A78-47D2-B7A9-FF9A04011B26}" destId="{1C54F3D4-4D5C-4062-8CE3-486022374129}" srcOrd="2" destOrd="0" parTransId="{126A8FD4-4821-48D4-AE1D-EC6A77FAC9EC}" sibTransId="{D3BF49EB-ED25-4C8F-93F6-8D85E9F44DE0}"/>
    <dgm:cxn modelId="{8C3662C9-1554-48F4-A534-D386235F6FA1}" type="presParOf" srcId="{CC1856A3-BE04-4342-B555-A30CA73CA7CB}" destId="{279FCBEA-00B9-48EF-AADD-486C5C55445E}" srcOrd="0" destOrd="0" presId="urn:microsoft.com/office/officeart/2005/8/layout/vList2"/>
    <dgm:cxn modelId="{B184C3BA-E0D2-4DD5-8FED-9C8DA58FF9F1}" type="presParOf" srcId="{CC1856A3-BE04-4342-B555-A30CA73CA7CB}" destId="{2CC6C0D0-DF9C-4500-BA70-0570098136A9}" srcOrd="1" destOrd="0" presId="urn:microsoft.com/office/officeart/2005/8/layout/vList2"/>
    <dgm:cxn modelId="{E43CD4DF-C008-432C-B28D-E96894597902}" type="presParOf" srcId="{CC1856A3-BE04-4342-B555-A30CA73CA7CB}" destId="{A3B5560D-E345-41DB-8095-73D6A368ADDC}" srcOrd="2" destOrd="0" presId="urn:microsoft.com/office/officeart/2005/8/layout/vList2"/>
    <dgm:cxn modelId="{0F6CF813-526F-4EC3-9513-45B6E9A9C64A}" type="presParOf" srcId="{CC1856A3-BE04-4342-B555-A30CA73CA7CB}" destId="{1CB07FC7-1584-43B3-AE1D-052235EEA5BE}" srcOrd="3" destOrd="0" presId="urn:microsoft.com/office/officeart/2005/8/layout/vList2"/>
    <dgm:cxn modelId="{49393E48-26EF-4A68-8A04-0A77A8E70F7B}" type="presParOf" srcId="{CC1856A3-BE04-4342-B555-A30CA73CA7CB}" destId="{EC8AF50D-3814-4D26-995A-D4F3EAB75389}" srcOrd="4" destOrd="0" presId="urn:microsoft.com/office/officeart/2005/8/layout/vList2"/>
    <dgm:cxn modelId="{9F5C9884-635D-474F-BE36-D206781F92BC}" type="presParOf" srcId="{CC1856A3-BE04-4342-B555-A30CA73CA7CB}" destId="{CE1D67DA-3D22-405D-8AD9-08398714E5FC}" srcOrd="5" destOrd="0" presId="urn:microsoft.com/office/officeart/2005/8/layout/vList2"/>
    <dgm:cxn modelId="{3AEB57CD-1A54-4818-837D-19FE92F5FD57}" type="presParOf" srcId="{CC1856A3-BE04-4342-B555-A30CA73CA7CB}" destId="{BCAE4E27-E5DB-4B32-914B-071089DE7F50}" srcOrd="6" destOrd="0" presId="urn:microsoft.com/office/officeart/2005/8/layout/vList2"/>
    <dgm:cxn modelId="{06A7C533-17D7-4110-B745-F3A335451B81}" type="presParOf" srcId="{CC1856A3-BE04-4342-B555-A30CA73CA7CB}" destId="{3F015F4D-4A7A-42EE-A4C2-5D708C6D1DF1}" srcOrd="7" destOrd="0" presId="urn:microsoft.com/office/officeart/2005/8/layout/vList2"/>
    <dgm:cxn modelId="{2700C789-628A-471A-96E2-2C57FABC674F}" type="presParOf" srcId="{CC1856A3-BE04-4342-B555-A30CA73CA7CB}" destId="{31FB26DF-95E2-41F9-A0D8-14B2185130A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B9DB93-CC73-41FA-9078-F1E4A5F9C99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9102C7-C118-4880-837E-648499519DA3}">
      <dgm:prSet custT="1"/>
      <dgm:spPr/>
      <dgm:t>
        <a:bodyPr/>
        <a:lstStyle/>
        <a:p>
          <a:r>
            <a:rPr lang="en-IN" sz="1800" dirty="0"/>
            <a:t>As on date, 50 crore individuals have Ayushman Bharat Health Account (ABHA) as their unique health </a:t>
          </a:r>
          <a:r>
            <a:rPr lang="en-IN" sz="1800" dirty="0" err="1"/>
            <a:t>ID.This</a:t>
          </a:r>
          <a:r>
            <a:rPr lang="en-IN" sz="1800" dirty="0"/>
            <a:t> service has helped close to 1.5 crore patients save time spent in OPD registration queues on a daily basis. Even the health facilities are able to manage the patients as well as patient records better with ABHA-based registrations</a:t>
          </a:r>
          <a:r>
            <a:rPr lang="en-IN" sz="1600" dirty="0"/>
            <a:t>.</a:t>
          </a:r>
          <a:endParaRPr lang="en-US" sz="1600" dirty="0"/>
        </a:p>
      </dgm:t>
    </dgm:pt>
    <dgm:pt modelId="{9D4D28E8-AF42-4BC6-BEF7-D6EEC5D5A1CB}" type="parTrans" cxnId="{A4D3853F-1BE2-43C3-85D4-2431E31978E7}">
      <dgm:prSet/>
      <dgm:spPr/>
      <dgm:t>
        <a:bodyPr/>
        <a:lstStyle/>
        <a:p>
          <a:endParaRPr lang="en-US"/>
        </a:p>
      </dgm:t>
    </dgm:pt>
    <dgm:pt modelId="{0D604684-3620-4AFD-BA94-F89118F69ABE}" type="sibTrans" cxnId="{A4D3853F-1BE2-43C3-85D4-2431E31978E7}">
      <dgm:prSet/>
      <dgm:spPr/>
      <dgm:t>
        <a:bodyPr/>
        <a:lstStyle/>
        <a:p>
          <a:endParaRPr lang="en-US"/>
        </a:p>
      </dgm:t>
    </dgm:pt>
    <dgm:pt modelId="{F83D448A-9529-4C51-8DF2-168097E65776}">
      <dgm:prSet custT="1"/>
      <dgm:spPr/>
      <dgm:t>
        <a:bodyPr/>
        <a:lstStyle/>
        <a:p>
          <a:r>
            <a:rPr lang="en-IN" sz="1600" dirty="0"/>
            <a:t>ABDM is essentially connecting all stakeholders in health sector via digital highways. Like ABHA numbers for patients, the healthcare service providers are also being verified and registered. ABDM’s Healthcare Professionals Registry (HPR) has 2.6 Lakh verified doctors and nurses, while the Health Facility Registry (HFR) has 2.26 Lakh hospitals, clinics, labs, pharmacies etc. registered. Further, over 56,000 hospitals across the country use ABDM-enabled solutions</a:t>
          </a:r>
          <a:r>
            <a:rPr lang="en-IN" sz="1400" dirty="0"/>
            <a:t>. </a:t>
          </a:r>
          <a:endParaRPr lang="en-US" sz="1400" dirty="0"/>
        </a:p>
      </dgm:t>
    </dgm:pt>
    <dgm:pt modelId="{0342EEE2-2173-4C2F-9AB8-8051B1D31904}" type="parTrans" cxnId="{5AFE4FE2-AB79-4372-B053-51997B92CB58}">
      <dgm:prSet/>
      <dgm:spPr/>
      <dgm:t>
        <a:bodyPr/>
        <a:lstStyle/>
        <a:p>
          <a:endParaRPr lang="en-US"/>
        </a:p>
      </dgm:t>
    </dgm:pt>
    <dgm:pt modelId="{D6691B36-F686-4614-A994-93B6F6F91FA2}" type="sibTrans" cxnId="{5AFE4FE2-AB79-4372-B053-51997B92CB58}">
      <dgm:prSet/>
      <dgm:spPr/>
      <dgm:t>
        <a:bodyPr/>
        <a:lstStyle/>
        <a:p>
          <a:endParaRPr lang="en-US"/>
        </a:p>
      </dgm:t>
    </dgm:pt>
    <dgm:pt modelId="{EA70DBCB-A201-419F-8EBF-D753CF9018A2}" type="pres">
      <dgm:prSet presAssocID="{68B9DB93-CC73-41FA-9078-F1E4A5F9C99D}" presName="root" presStyleCnt="0">
        <dgm:presLayoutVars>
          <dgm:dir/>
          <dgm:resizeHandles val="exact"/>
        </dgm:presLayoutVars>
      </dgm:prSet>
      <dgm:spPr/>
    </dgm:pt>
    <dgm:pt modelId="{7B6942D9-DA9B-44BB-885E-6D0F3AE42952}" type="pres">
      <dgm:prSet presAssocID="{9C9102C7-C118-4880-837E-648499519DA3}" presName="compNode" presStyleCnt="0"/>
      <dgm:spPr/>
    </dgm:pt>
    <dgm:pt modelId="{FE4EF60D-1EAC-4A4D-9F38-7B53DCF35839}" type="pres">
      <dgm:prSet presAssocID="{9C9102C7-C118-4880-837E-648499519DA3}" presName="bgRect" presStyleLbl="bgShp" presStyleIdx="0" presStyleCnt="2" custScaleY="181280"/>
      <dgm:spPr/>
    </dgm:pt>
    <dgm:pt modelId="{C7B5D900-2C49-4E63-8E71-68F8116CE64D}" type="pres">
      <dgm:prSet presAssocID="{9C9102C7-C118-4880-837E-648499519D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6FDEC848-ED2F-44B2-873B-676187316F3B}" type="pres">
      <dgm:prSet presAssocID="{9C9102C7-C118-4880-837E-648499519DA3}" presName="spaceRect" presStyleCnt="0"/>
      <dgm:spPr/>
    </dgm:pt>
    <dgm:pt modelId="{E7A1D70F-C4C9-44B1-AAAB-78469806BA10}" type="pres">
      <dgm:prSet presAssocID="{9C9102C7-C118-4880-837E-648499519DA3}" presName="parTx" presStyleLbl="revTx" presStyleIdx="0" presStyleCnt="2">
        <dgm:presLayoutVars>
          <dgm:chMax val="0"/>
          <dgm:chPref val="0"/>
        </dgm:presLayoutVars>
      </dgm:prSet>
      <dgm:spPr/>
    </dgm:pt>
    <dgm:pt modelId="{663E2437-FBFD-4A54-8E67-C22C9A13DBFA}" type="pres">
      <dgm:prSet presAssocID="{0D604684-3620-4AFD-BA94-F89118F69ABE}" presName="sibTrans" presStyleCnt="0"/>
      <dgm:spPr/>
    </dgm:pt>
    <dgm:pt modelId="{EA7F73AA-48A0-4D77-967D-9B84362E8BE5}" type="pres">
      <dgm:prSet presAssocID="{F83D448A-9529-4C51-8DF2-168097E65776}" presName="compNode" presStyleCnt="0"/>
      <dgm:spPr/>
    </dgm:pt>
    <dgm:pt modelId="{C8C2C92D-1B38-4019-9F54-63595F10E46B}" type="pres">
      <dgm:prSet presAssocID="{F83D448A-9529-4C51-8DF2-168097E65776}" presName="bgRect" presStyleLbl="bgShp" presStyleIdx="1" presStyleCnt="2" custScaleY="152822"/>
      <dgm:spPr/>
    </dgm:pt>
    <dgm:pt modelId="{B8EA5A82-AA0A-4AE8-8F44-1DD80FA3DB55}" type="pres">
      <dgm:prSet presAssocID="{F83D448A-9529-4C51-8DF2-168097E657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mbulance"/>
        </a:ext>
      </dgm:extLst>
    </dgm:pt>
    <dgm:pt modelId="{309F842B-D1CF-4716-83BE-24F003F2120D}" type="pres">
      <dgm:prSet presAssocID="{F83D448A-9529-4C51-8DF2-168097E65776}" presName="spaceRect" presStyleCnt="0"/>
      <dgm:spPr/>
    </dgm:pt>
    <dgm:pt modelId="{546ACC23-3841-491F-88CE-389BE11350F9}" type="pres">
      <dgm:prSet presAssocID="{F83D448A-9529-4C51-8DF2-168097E65776}" presName="parTx" presStyleLbl="revTx" presStyleIdx="1" presStyleCnt="2">
        <dgm:presLayoutVars>
          <dgm:chMax val="0"/>
          <dgm:chPref val="0"/>
        </dgm:presLayoutVars>
      </dgm:prSet>
      <dgm:spPr/>
    </dgm:pt>
  </dgm:ptLst>
  <dgm:cxnLst>
    <dgm:cxn modelId="{AE5FBD21-238E-4420-A541-53819EB6608A}" type="presOf" srcId="{9C9102C7-C118-4880-837E-648499519DA3}" destId="{E7A1D70F-C4C9-44B1-AAAB-78469806BA10}" srcOrd="0" destOrd="0" presId="urn:microsoft.com/office/officeart/2018/2/layout/IconVerticalSolidList"/>
    <dgm:cxn modelId="{A4D3853F-1BE2-43C3-85D4-2431E31978E7}" srcId="{68B9DB93-CC73-41FA-9078-F1E4A5F9C99D}" destId="{9C9102C7-C118-4880-837E-648499519DA3}" srcOrd="0" destOrd="0" parTransId="{9D4D28E8-AF42-4BC6-BEF7-D6EEC5D5A1CB}" sibTransId="{0D604684-3620-4AFD-BA94-F89118F69ABE}"/>
    <dgm:cxn modelId="{8849087C-8A37-468C-A0FD-A52DFA695ED7}" type="presOf" srcId="{F83D448A-9529-4C51-8DF2-168097E65776}" destId="{546ACC23-3841-491F-88CE-389BE11350F9}" srcOrd="0" destOrd="0" presId="urn:microsoft.com/office/officeart/2018/2/layout/IconVerticalSolidList"/>
    <dgm:cxn modelId="{A43A69D9-B54E-4539-A9F0-BA683464067E}" type="presOf" srcId="{68B9DB93-CC73-41FA-9078-F1E4A5F9C99D}" destId="{EA70DBCB-A201-419F-8EBF-D753CF9018A2}" srcOrd="0" destOrd="0" presId="urn:microsoft.com/office/officeart/2018/2/layout/IconVerticalSolidList"/>
    <dgm:cxn modelId="{5AFE4FE2-AB79-4372-B053-51997B92CB58}" srcId="{68B9DB93-CC73-41FA-9078-F1E4A5F9C99D}" destId="{F83D448A-9529-4C51-8DF2-168097E65776}" srcOrd="1" destOrd="0" parTransId="{0342EEE2-2173-4C2F-9AB8-8051B1D31904}" sibTransId="{D6691B36-F686-4614-A994-93B6F6F91FA2}"/>
    <dgm:cxn modelId="{41D9AD01-4871-4CDE-82A5-D9D79DB353C0}" type="presParOf" srcId="{EA70DBCB-A201-419F-8EBF-D753CF9018A2}" destId="{7B6942D9-DA9B-44BB-885E-6D0F3AE42952}" srcOrd="0" destOrd="0" presId="urn:microsoft.com/office/officeart/2018/2/layout/IconVerticalSolidList"/>
    <dgm:cxn modelId="{6A949D13-B7CA-4049-84F9-1C5CFA3AF5B4}" type="presParOf" srcId="{7B6942D9-DA9B-44BB-885E-6D0F3AE42952}" destId="{FE4EF60D-1EAC-4A4D-9F38-7B53DCF35839}" srcOrd="0" destOrd="0" presId="urn:microsoft.com/office/officeart/2018/2/layout/IconVerticalSolidList"/>
    <dgm:cxn modelId="{15FB7833-6B3A-4E74-BCD2-CC244E45AFB5}" type="presParOf" srcId="{7B6942D9-DA9B-44BB-885E-6D0F3AE42952}" destId="{C7B5D900-2C49-4E63-8E71-68F8116CE64D}" srcOrd="1" destOrd="0" presId="urn:microsoft.com/office/officeart/2018/2/layout/IconVerticalSolidList"/>
    <dgm:cxn modelId="{1CD1E00E-90FF-4A4C-92F3-AE8EA2ADE2BC}" type="presParOf" srcId="{7B6942D9-DA9B-44BB-885E-6D0F3AE42952}" destId="{6FDEC848-ED2F-44B2-873B-676187316F3B}" srcOrd="2" destOrd="0" presId="urn:microsoft.com/office/officeart/2018/2/layout/IconVerticalSolidList"/>
    <dgm:cxn modelId="{703743B0-3D78-4019-8BE8-2DEA080DEC58}" type="presParOf" srcId="{7B6942D9-DA9B-44BB-885E-6D0F3AE42952}" destId="{E7A1D70F-C4C9-44B1-AAAB-78469806BA10}" srcOrd="3" destOrd="0" presId="urn:microsoft.com/office/officeart/2018/2/layout/IconVerticalSolidList"/>
    <dgm:cxn modelId="{929AED52-4298-417B-B452-13392D59BAA9}" type="presParOf" srcId="{EA70DBCB-A201-419F-8EBF-D753CF9018A2}" destId="{663E2437-FBFD-4A54-8E67-C22C9A13DBFA}" srcOrd="1" destOrd="0" presId="urn:microsoft.com/office/officeart/2018/2/layout/IconVerticalSolidList"/>
    <dgm:cxn modelId="{EAB9B381-77CB-440D-840E-C3CB288A2036}" type="presParOf" srcId="{EA70DBCB-A201-419F-8EBF-D753CF9018A2}" destId="{EA7F73AA-48A0-4D77-967D-9B84362E8BE5}" srcOrd="2" destOrd="0" presId="urn:microsoft.com/office/officeart/2018/2/layout/IconVerticalSolidList"/>
    <dgm:cxn modelId="{9AFDCFA9-237A-4546-9011-EB1BB3DA06C3}" type="presParOf" srcId="{EA7F73AA-48A0-4D77-967D-9B84362E8BE5}" destId="{C8C2C92D-1B38-4019-9F54-63595F10E46B}" srcOrd="0" destOrd="0" presId="urn:microsoft.com/office/officeart/2018/2/layout/IconVerticalSolidList"/>
    <dgm:cxn modelId="{1CC1B41F-D12E-40E5-83AB-1F65EA82A2AF}" type="presParOf" srcId="{EA7F73AA-48A0-4D77-967D-9B84362E8BE5}" destId="{B8EA5A82-AA0A-4AE8-8F44-1DD80FA3DB55}" srcOrd="1" destOrd="0" presId="urn:microsoft.com/office/officeart/2018/2/layout/IconVerticalSolidList"/>
    <dgm:cxn modelId="{4C38F4EA-5B31-45CF-8632-04A9C13B324D}" type="presParOf" srcId="{EA7F73AA-48A0-4D77-967D-9B84362E8BE5}" destId="{309F842B-D1CF-4716-83BE-24F003F2120D}" srcOrd="2" destOrd="0" presId="urn:microsoft.com/office/officeart/2018/2/layout/IconVerticalSolidList"/>
    <dgm:cxn modelId="{F2CF2C7A-DEFA-439E-8198-57E5CFE1F7CC}" type="presParOf" srcId="{EA7F73AA-48A0-4D77-967D-9B84362E8BE5}" destId="{546ACC23-3841-491F-88CE-389BE11350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C5C13-DE77-4154-B414-7656FD188EFF}">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877388-6850-493A-93AD-540D8DD76B16}">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553A1-643B-47CF-AF9B-1263C8B84B47}">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US" sz="1600" b="0" i="0" kern="1200"/>
            <a:t>The ADBM has four key building blocks, namely a unique health ID, a registry for healthcare professionals, a registry for healthcare facilities and the ABHA (Ayushman Bharat Health Account) mobile app.</a:t>
          </a:r>
          <a:endParaRPr lang="en-US" sz="1600" kern="1200"/>
        </a:p>
      </dsp:txBody>
      <dsp:txXfrm>
        <a:off x="1642860" y="607"/>
        <a:ext cx="4985943" cy="1422390"/>
      </dsp:txXfrm>
    </dsp:sp>
    <dsp:sp modelId="{86F65B11-0EB9-4F59-A07A-B32CC8F7F7C9}">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D0F0EE-2282-4228-BF18-AD93C511912F}">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E9E104-B9D5-45E5-9F73-BA056C3EEA53}">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US" sz="1600" b="0" i="0" kern="1200"/>
            <a:t>With this framework in place, the National Digital Health Mission aims to make data transfer between patients and healthcare providers more efficient.</a:t>
          </a:r>
          <a:endParaRPr lang="en-US" sz="1600" kern="1200"/>
        </a:p>
      </dsp:txBody>
      <dsp:txXfrm>
        <a:off x="1642860" y="1778595"/>
        <a:ext cx="4985943" cy="1422390"/>
      </dsp:txXfrm>
    </dsp:sp>
    <dsp:sp modelId="{65FD5DA9-6CA4-4EA4-84A9-A986ABB6F824}">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9E829-A058-455D-942F-AF310F80A863}">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F2F3B2-F7C4-46EC-82C3-026DA95D658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711200">
            <a:lnSpc>
              <a:spcPct val="90000"/>
            </a:lnSpc>
            <a:spcBef>
              <a:spcPct val="0"/>
            </a:spcBef>
            <a:spcAft>
              <a:spcPct val="35000"/>
            </a:spcAft>
            <a:buNone/>
          </a:pPr>
          <a:r>
            <a:rPr lang="en-IN" sz="1600" kern="1200"/>
            <a:t>It is a digital initiative aimed at transforming the healthcare sector in India.</a:t>
          </a:r>
          <a:endParaRPr lang="en-US" sz="1600" kern="1200"/>
        </a:p>
      </dsp:txBody>
      <dsp:txXfrm>
        <a:off x="1642860" y="3556583"/>
        <a:ext cx="4985943" cy="1422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FCBEA-00B9-48EF-AADD-486C5C55445E}">
      <dsp:nvSpPr>
        <dsp:cNvPr id="0" name=""/>
        <dsp:cNvSpPr/>
      </dsp:nvSpPr>
      <dsp:spPr>
        <a:xfrm>
          <a:off x="0" y="282502"/>
          <a:ext cx="11209866"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Improvement in the efficiency and transparency of healthcare data transfer between patients, medical institutions and healthcare service providers.</a:t>
          </a:r>
          <a:endParaRPr lang="en-US" sz="2000" kern="1200"/>
        </a:p>
      </dsp:txBody>
      <dsp:txXfrm>
        <a:off x="37696" y="320198"/>
        <a:ext cx="11134474" cy="696808"/>
      </dsp:txXfrm>
    </dsp:sp>
    <dsp:sp modelId="{A3B5560D-E345-41DB-8095-73D6A368ADDC}">
      <dsp:nvSpPr>
        <dsp:cNvPr id="0" name=""/>
        <dsp:cNvSpPr/>
      </dsp:nvSpPr>
      <dsp:spPr>
        <a:xfrm>
          <a:off x="0" y="1112303"/>
          <a:ext cx="11209866"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Patients can securely store all their medical information and documents within the ABDM infrastructure.</a:t>
          </a:r>
          <a:endParaRPr lang="en-US" sz="2000" kern="1200"/>
        </a:p>
      </dsp:txBody>
      <dsp:txXfrm>
        <a:off x="37696" y="1149999"/>
        <a:ext cx="11134474" cy="696808"/>
      </dsp:txXfrm>
    </dsp:sp>
    <dsp:sp modelId="{EC8AF50D-3814-4D26-995A-D4F3EAB75389}">
      <dsp:nvSpPr>
        <dsp:cNvPr id="0" name=""/>
        <dsp:cNvSpPr/>
      </dsp:nvSpPr>
      <dsp:spPr>
        <a:xfrm>
          <a:off x="0" y="1942103"/>
          <a:ext cx="11209866"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Patients can share their medical details with the hospitals/doctors easily through the system in just a few clicks.</a:t>
          </a:r>
          <a:endParaRPr lang="en-US" sz="2000" kern="1200"/>
        </a:p>
      </dsp:txBody>
      <dsp:txXfrm>
        <a:off x="37696" y="1979799"/>
        <a:ext cx="11134474" cy="696808"/>
      </dsp:txXfrm>
    </dsp:sp>
    <dsp:sp modelId="{BCAE4E27-E5DB-4B32-914B-071089DE7F50}">
      <dsp:nvSpPr>
        <dsp:cNvPr id="0" name=""/>
        <dsp:cNvSpPr/>
      </dsp:nvSpPr>
      <dsp:spPr>
        <a:xfrm>
          <a:off x="0" y="2771903"/>
          <a:ext cx="11209866"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Guidelines and protocols have been laid down to ensure the data is not misused or misrepresented in any way.</a:t>
          </a:r>
          <a:endParaRPr lang="en-US" sz="2000" kern="1200"/>
        </a:p>
      </dsp:txBody>
      <dsp:txXfrm>
        <a:off x="37696" y="2809599"/>
        <a:ext cx="11134474" cy="696808"/>
      </dsp:txXfrm>
    </dsp:sp>
    <dsp:sp modelId="{31FB26DF-95E2-41F9-A0D8-14B2185130A4}">
      <dsp:nvSpPr>
        <dsp:cNvPr id="0" name=""/>
        <dsp:cNvSpPr/>
      </dsp:nvSpPr>
      <dsp:spPr>
        <a:xfrm>
          <a:off x="0" y="3601703"/>
          <a:ext cx="11209866"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Government policymakers can make better administrative decisions based on the collected medical data and inputs from medical researchers on said data to improve healthcare services.</a:t>
          </a:r>
          <a:endParaRPr lang="en-US" sz="2000" kern="1200"/>
        </a:p>
      </dsp:txBody>
      <dsp:txXfrm>
        <a:off x="37696" y="3639399"/>
        <a:ext cx="11134474" cy="696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EF60D-1EAC-4A4D-9F38-7B53DCF35839}">
      <dsp:nvSpPr>
        <dsp:cNvPr id="0" name=""/>
        <dsp:cNvSpPr/>
      </dsp:nvSpPr>
      <dsp:spPr>
        <a:xfrm>
          <a:off x="0" y="354001"/>
          <a:ext cx="9618133" cy="21740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5D900-2C49-4E63-8E71-68F8116CE64D}">
      <dsp:nvSpPr>
        <dsp:cNvPr id="0" name=""/>
        <dsp:cNvSpPr/>
      </dsp:nvSpPr>
      <dsp:spPr>
        <a:xfrm>
          <a:off x="362789" y="1111241"/>
          <a:ext cx="660261" cy="659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A1D70F-C4C9-44B1-AAAB-78469806BA10}">
      <dsp:nvSpPr>
        <dsp:cNvPr id="0" name=""/>
        <dsp:cNvSpPr/>
      </dsp:nvSpPr>
      <dsp:spPr>
        <a:xfrm>
          <a:off x="1385839" y="841398"/>
          <a:ext cx="8116492" cy="1408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51" tIns="149051" rIns="149051" bIns="149051" numCol="1" spcCol="1270" anchor="ctr" anchorCtr="0">
          <a:noAutofit/>
        </a:bodyPr>
        <a:lstStyle/>
        <a:p>
          <a:pPr marL="0" lvl="0" indent="0" algn="l" defTabSz="800100">
            <a:lnSpc>
              <a:spcPct val="90000"/>
            </a:lnSpc>
            <a:spcBef>
              <a:spcPct val="0"/>
            </a:spcBef>
            <a:spcAft>
              <a:spcPct val="35000"/>
            </a:spcAft>
            <a:buNone/>
          </a:pPr>
          <a:r>
            <a:rPr lang="en-IN" sz="1800" kern="1200" dirty="0"/>
            <a:t>As on date, 50 crore individuals have Ayushman Bharat Health Account (ABHA) as their unique health </a:t>
          </a:r>
          <a:r>
            <a:rPr lang="en-IN" sz="1800" kern="1200" dirty="0" err="1"/>
            <a:t>ID.This</a:t>
          </a:r>
          <a:r>
            <a:rPr lang="en-IN" sz="1800" kern="1200" dirty="0"/>
            <a:t> service has helped close to 1.5 crore patients save time spent in OPD registration queues on a daily basis. Even the health facilities are able to manage the patients as well as patient records better with ABHA-based registrations</a:t>
          </a:r>
          <a:r>
            <a:rPr lang="en-IN" sz="1600" kern="1200" dirty="0"/>
            <a:t>.</a:t>
          </a:r>
          <a:endParaRPr lang="en-US" sz="1600" kern="1200" dirty="0"/>
        </a:p>
      </dsp:txBody>
      <dsp:txXfrm>
        <a:off x="1385839" y="841398"/>
        <a:ext cx="8116492" cy="1408355"/>
      </dsp:txXfrm>
    </dsp:sp>
    <dsp:sp modelId="{C8C2C92D-1B38-4019-9F54-63595F10E46B}">
      <dsp:nvSpPr>
        <dsp:cNvPr id="0" name=""/>
        <dsp:cNvSpPr/>
      </dsp:nvSpPr>
      <dsp:spPr>
        <a:xfrm>
          <a:off x="0" y="2849433"/>
          <a:ext cx="9618133" cy="18327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A5A82-AA0A-4AE8-8F44-1DD80FA3DB55}">
      <dsp:nvSpPr>
        <dsp:cNvPr id="0" name=""/>
        <dsp:cNvSpPr/>
      </dsp:nvSpPr>
      <dsp:spPr>
        <a:xfrm>
          <a:off x="362789" y="3436024"/>
          <a:ext cx="660261" cy="659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6ACC23-3841-491F-88CE-389BE11350F9}">
      <dsp:nvSpPr>
        <dsp:cNvPr id="0" name=""/>
        <dsp:cNvSpPr/>
      </dsp:nvSpPr>
      <dsp:spPr>
        <a:xfrm>
          <a:off x="1385839" y="3166181"/>
          <a:ext cx="8116492" cy="1408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51" tIns="149051" rIns="149051" bIns="149051" numCol="1" spcCol="1270" anchor="ctr" anchorCtr="0">
          <a:noAutofit/>
        </a:bodyPr>
        <a:lstStyle/>
        <a:p>
          <a:pPr marL="0" lvl="0" indent="0" algn="l" defTabSz="711200">
            <a:lnSpc>
              <a:spcPct val="90000"/>
            </a:lnSpc>
            <a:spcBef>
              <a:spcPct val="0"/>
            </a:spcBef>
            <a:spcAft>
              <a:spcPct val="35000"/>
            </a:spcAft>
            <a:buNone/>
          </a:pPr>
          <a:r>
            <a:rPr lang="en-IN" sz="1600" kern="1200" dirty="0"/>
            <a:t>ABDM is essentially connecting all stakeholders in health sector via digital highways. Like ABHA numbers for patients, the healthcare service providers are also being verified and registered. ABDM’s Healthcare Professionals Registry (HPR) has 2.6 Lakh verified doctors and nurses, while the Health Facility Registry (HFR) has 2.26 Lakh hospitals, clinics, labs, pharmacies etc. registered. Further, over 56,000 hospitals across the country use ABDM-enabled solutions</a:t>
          </a:r>
          <a:r>
            <a:rPr lang="en-IN" sz="1400" kern="1200" dirty="0"/>
            <a:t>. </a:t>
          </a:r>
          <a:endParaRPr lang="en-US" sz="1400" kern="1200" dirty="0"/>
        </a:p>
      </dsp:txBody>
      <dsp:txXfrm>
        <a:off x="1385839" y="3166181"/>
        <a:ext cx="8116492" cy="14083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057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6795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81233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605005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44087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41234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9982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573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133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4367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634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428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480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922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867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20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3/16/2024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389380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125B-BD22-4F32-CAA8-CBED2063D784}"/>
              </a:ext>
            </a:extLst>
          </p:cNvPr>
          <p:cNvSpPr>
            <a:spLocks noGrp="1"/>
          </p:cNvSpPr>
          <p:nvPr>
            <p:ph type="ctrTitle"/>
          </p:nvPr>
        </p:nvSpPr>
        <p:spPr>
          <a:xfrm>
            <a:off x="6094856" y="1261331"/>
            <a:ext cx="3179146" cy="2786430"/>
          </a:xfrm>
        </p:spPr>
        <p:txBody>
          <a:bodyPr>
            <a:normAutofit/>
          </a:bodyPr>
          <a:lstStyle/>
          <a:p>
            <a:pPr>
              <a:lnSpc>
                <a:spcPct val="90000"/>
              </a:lnSpc>
            </a:pPr>
            <a:r>
              <a:rPr lang="en-US" sz="4600"/>
              <a:t>AYUSHMAN BHARAT DIGITAL MISSION</a:t>
            </a:r>
            <a:endParaRPr lang="en-IN" sz="4600"/>
          </a:p>
        </p:txBody>
      </p:sp>
      <p:sp>
        <p:nvSpPr>
          <p:cNvPr id="3" name="Subtitle 2">
            <a:extLst>
              <a:ext uri="{FF2B5EF4-FFF2-40B4-BE49-F238E27FC236}">
                <a16:creationId xmlns:a16="http://schemas.microsoft.com/office/drawing/2014/main" id="{E036674F-85B7-66C1-CF21-ACEDA0BD39C3}"/>
              </a:ext>
            </a:extLst>
          </p:cNvPr>
          <p:cNvSpPr>
            <a:spLocks noGrp="1"/>
          </p:cNvSpPr>
          <p:nvPr>
            <p:ph type="subTitle" idx="1"/>
          </p:nvPr>
        </p:nvSpPr>
        <p:spPr>
          <a:xfrm>
            <a:off x="6094375" y="4047760"/>
            <a:ext cx="3179628" cy="1548909"/>
          </a:xfrm>
        </p:spPr>
        <p:txBody>
          <a:bodyPr>
            <a:normAutofit/>
          </a:bodyPr>
          <a:lstStyle/>
          <a:p>
            <a:r>
              <a:rPr lang="en-US"/>
              <a:t>ABDM   </a:t>
            </a:r>
            <a:endParaRPr lang="en-IN" dirty="0"/>
          </a:p>
        </p:txBody>
      </p:sp>
      <p:pic>
        <p:nvPicPr>
          <p:cNvPr id="5" name="Picture 4" descr="hand holding ball">
            <a:extLst>
              <a:ext uri="{FF2B5EF4-FFF2-40B4-BE49-F238E27FC236}">
                <a16:creationId xmlns:a16="http://schemas.microsoft.com/office/drawing/2014/main" id="{240C0756-3DFC-18A4-9C98-3B1C7A2F1E52}"/>
              </a:ext>
            </a:extLst>
          </p:cNvPr>
          <p:cNvPicPr>
            <a:picLocks noChangeAspect="1"/>
          </p:cNvPicPr>
          <p:nvPr/>
        </p:nvPicPr>
        <p:blipFill rotWithShape="1">
          <a:blip r:embed="rId2"/>
          <a:srcRect l="15168" r="8546" b="-2"/>
          <a:stretch/>
        </p:blipFill>
        <p:spPr>
          <a:xfrm>
            <a:off x="888603" y="1261330"/>
            <a:ext cx="4973212" cy="4335340"/>
          </a:xfrm>
          <a:prstGeom prst="rect">
            <a:avLst/>
          </a:prstGeom>
        </p:spPr>
      </p:pic>
    </p:spTree>
    <p:extLst>
      <p:ext uri="{BB962C8B-B14F-4D97-AF65-F5344CB8AC3E}">
        <p14:creationId xmlns:p14="http://schemas.microsoft.com/office/powerpoint/2010/main" val="3637932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E173-7322-5A6A-F138-17F416985C2C}"/>
              </a:ext>
            </a:extLst>
          </p:cNvPr>
          <p:cNvSpPr>
            <a:spLocks noGrp="1"/>
          </p:cNvSpPr>
          <p:nvPr>
            <p:ph type="title"/>
          </p:nvPr>
        </p:nvSpPr>
        <p:spPr/>
        <p:txBody>
          <a:bodyPr/>
          <a:lstStyle/>
          <a:p>
            <a:r>
              <a:rPr lang="en-IN" b="1" i="0" dirty="0">
                <a:effectLst/>
                <a:latin typeface="LatoHeavy"/>
              </a:rPr>
              <a:t>ABDM’s Building Blocks</a:t>
            </a:r>
            <a:br>
              <a:rPr lang="en-IN" b="1" i="0" dirty="0">
                <a:effectLst/>
                <a:latin typeface="LatoHeavy"/>
              </a:rPr>
            </a:br>
            <a:endParaRPr lang="en-IN" dirty="0"/>
          </a:p>
        </p:txBody>
      </p:sp>
      <p:sp>
        <p:nvSpPr>
          <p:cNvPr id="3" name="Content Placeholder 2">
            <a:extLst>
              <a:ext uri="{FF2B5EF4-FFF2-40B4-BE49-F238E27FC236}">
                <a16:creationId xmlns:a16="http://schemas.microsoft.com/office/drawing/2014/main" id="{1FD16B7C-DC2C-8396-181D-B99EB2ADACAA}"/>
              </a:ext>
            </a:extLst>
          </p:cNvPr>
          <p:cNvSpPr>
            <a:spLocks noGrp="1"/>
          </p:cNvSpPr>
          <p:nvPr>
            <p:ph idx="1"/>
          </p:nvPr>
        </p:nvSpPr>
        <p:spPr/>
        <p:txBody>
          <a:bodyPr/>
          <a:lstStyle/>
          <a:p>
            <a:r>
              <a:rPr lang="en-IN" b="1" i="0" dirty="0">
                <a:effectLst/>
                <a:latin typeface="LatoHeavy"/>
              </a:rPr>
              <a:t>Health ID</a:t>
            </a:r>
          </a:p>
          <a:p>
            <a:r>
              <a:rPr lang="en-IN" b="1" i="0" dirty="0">
                <a:effectLst/>
                <a:latin typeface="LatoHeavy"/>
              </a:rPr>
              <a:t>Healthcare Professionals Registry</a:t>
            </a:r>
          </a:p>
          <a:p>
            <a:r>
              <a:rPr lang="en-IN" b="1" i="0" dirty="0">
                <a:effectLst/>
                <a:latin typeface="LatoHeavy"/>
              </a:rPr>
              <a:t>Health Facility Registry</a:t>
            </a:r>
          </a:p>
          <a:p>
            <a:r>
              <a:rPr lang="en-IN" b="1" i="0" dirty="0">
                <a:effectLst/>
                <a:latin typeface="LatoHeavy"/>
              </a:rPr>
              <a:t>ABHA Mobile App</a:t>
            </a:r>
          </a:p>
          <a:p>
            <a:pPr marL="0" indent="0" algn="l">
              <a:buNone/>
            </a:pPr>
            <a:r>
              <a:rPr lang="en-US" sz="2000" b="1" i="0" dirty="0">
                <a:solidFill>
                  <a:schemeClr val="accent5">
                    <a:lumMod val="75000"/>
                  </a:schemeClr>
                </a:solidFill>
                <a:effectLst/>
                <a:latin typeface="LatoHeavy"/>
              </a:rPr>
              <a:t>   Documents Required to Register for ABDM</a:t>
            </a:r>
          </a:p>
          <a:p>
            <a:pPr algn="l"/>
            <a:r>
              <a:rPr lang="en-US" b="0" i="0" dirty="0">
                <a:solidFill>
                  <a:srgbClr val="5D5D5D"/>
                </a:solidFill>
                <a:effectLst/>
                <a:latin typeface="LatoRegular"/>
              </a:rPr>
              <a:t>All you need to register yourself for the Ayushman Bharat Digital Mission is:</a:t>
            </a:r>
          </a:p>
          <a:p>
            <a:pPr algn="l">
              <a:buFont typeface="Arial" panose="020B0604020202020204" pitchFamily="34" charset="0"/>
              <a:buChar char="•"/>
            </a:pPr>
            <a:r>
              <a:rPr lang="en-US" b="0" i="0" dirty="0">
                <a:solidFill>
                  <a:srgbClr val="5D5D5D"/>
                </a:solidFill>
                <a:effectLst/>
                <a:latin typeface="LatoRegular"/>
              </a:rPr>
              <a:t>An Aadhaar Card linked to a mobile number</a:t>
            </a:r>
          </a:p>
          <a:p>
            <a:endParaRPr lang="en-IN" dirty="0"/>
          </a:p>
        </p:txBody>
      </p:sp>
    </p:spTree>
    <p:extLst>
      <p:ext uri="{BB962C8B-B14F-4D97-AF65-F5344CB8AC3E}">
        <p14:creationId xmlns:p14="http://schemas.microsoft.com/office/powerpoint/2010/main" val="178995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83FB-CF5B-5150-CDB0-1ED677B4890C}"/>
              </a:ext>
            </a:extLst>
          </p:cNvPr>
          <p:cNvSpPr>
            <a:spLocks noGrp="1"/>
          </p:cNvSpPr>
          <p:nvPr>
            <p:ph type="title"/>
          </p:nvPr>
        </p:nvSpPr>
        <p:spPr>
          <a:xfrm>
            <a:off x="2849562" y="609600"/>
            <a:ext cx="6424440" cy="1320800"/>
          </a:xfrm>
        </p:spPr>
        <p:txBody>
          <a:bodyPr>
            <a:normAutofit/>
          </a:bodyPr>
          <a:lstStyle/>
          <a:p>
            <a:pPr>
              <a:lnSpc>
                <a:spcPct val="90000"/>
              </a:lnSpc>
            </a:pPr>
            <a:r>
              <a:rPr lang="en-US" sz="2800" b="1" i="0" dirty="0">
                <a:effectLst/>
                <a:latin typeface="LatoHeavy"/>
              </a:rPr>
              <a:t>How to Register and Get a Health ID</a:t>
            </a:r>
            <a:br>
              <a:rPr lang="en-US" sz="2800" b="1" i="0" dirty="0">
                <a:effectLst/>
                <a:latin typeface="LatoHeavy"/>
              </a:rPr>
            </a:br>
            <a:endParaRPr lang="en-IN" sz="2800" dirty="0"/>
          </a:p>
        </p:txBody>
      </p:sp>
      <p:sp>
        <p:nvSpPr>
          <p:cNvPr id="3" name="Content Placeholder 2">
            <a:extLst>
              <a:ext uri="{FF2B5EF4-FFF2-40B4-BE49-F238E27FC236}">
                <a16:creationId xmlns:a16="http://schemas.microsoft.com/office/drawing/2014/main" id="{26F7A06D-9D00-BFAA-568E-2D9AFD9755F1}"/>
              </a:ext>
            </a:extLst>
          </p:cNvPr>
          <p:cNvSpPr>
            <a:spLocks noGrp="1"/>
          </p:cNvSpPr>
          <p:nvPr>
            <p:ph idx="1"/>
          </p:nvPr>
        </p:nvSpPr>
        <p:spPr>
          <a:xfrm>
            <a:off x="2849562" y="1463040"/>
            <a:ext cx="9234586" cy="5036233"/>
          </a:xfrm>
        </p:spPr>
        <p:txBody>
          <a:bodyPr>
            <a:normAutofit/>
          </a:bodyPr>
          <a:lstStyle/>
          <a:p>
            <a:pPr>
              <a:lnSpc>
                <a:spcPct val="90000"/>
              </a:lnSpc>
            </a:pPr>
            <a:r>
              <a:rPr lang="en-US" sz="2000" b="1" i="0" dirty="0">
                <a:effectLst/>
                <a:latin typeface="LatoRegular"/>
              </a:rPr>
              <a:t>Here are the easy steps you can follow to get a unique health ID.</a:t>
            </a:r>
          </a:p>
          <a:p>
            <a:pPr>
              <a:lnSpc>
                <a:spcPct val="90000"/>
              </a:lnSpc>
              <a:buFont typeface="Arial" panose="020B0604020202020204" pitchFamily="34" charset="0"/>
              <a:buChar char="•"/>
            </a:pPr>
            <a:r>
              <a:rPr lang="en-US" sz="2000" b="1" i="0" dirty="0">
                <a:effectLst/>
                <a:latin typeface="LatoHeavy"/>
              </a:rPr>
              <a:t>Step 1: </a:t>
            </a:r>
            <a:r>
              <a:rPr lang="en-US" sz="2000" b="1" i="0" dirty="0">
                <a:effectLst/>
                <a:latin typeface="LatoRegular"/>
              </a:rPr>
              <a:t>Download and then open the </a:t>
            </a:r>
            <a:r>
              <a:rPr lang="en-US" sz="2000" b="1" i="0" dirty="0" err="1">
                <a:effectLst/>
                <a:latin typeface="LatoRegular"/>
              </a:rPr>
              <a:t>Aarogya</a:t>
            </a:r>
            <a:r>
              <a:rPr lang="en-US" sz="2000" b="1" i="0" dirty="0">
                <a:effectLst/>
                <a:latin typeface="LatoRegular"/>
              </a:rPr>
              <a:t> </a:t>
            </a:r>
            <a:r>
              <a:rPr lang="en-US" sz="2000" b="1" i="0" dirty="0" err="1">
                <a:effectLst/>
                <a:latin typeface="LatoRegular"/>
              </a:rPr>
              <a:t>Setu</a:t>
            </a:r>
            <a:r>
              <a:rPr lang="en-US" sz="2000" b="1" i="0" dirty="0">
                <a:effectLst/>
                <a:latin typeface="LatoRegular"/>
              </a:rPr>
              <a:t> App on your phone.</a:t>
            </a:r>
          </a:p>
          <a:p>
            <a:pPr>
              <a:lnSpc>
                <a:spcPct val="90000"/>
              </a:lnSpc>
              <a:buFont typeface="Arial" panose="020B0604020202020204" pitchFamily="34" charset="0"/>
              <a:buChar char="•"/>
            </a:pPr>
            <a:r>
              <a:rPr lang="en-US" sz="2000" b="1" i="0" dirty="0">
                <a:effectLst/>
                <a:latin typeface="LatoHeavy"/>
              </a:rPr>
              <a:t>Step 2: </a:t>
            </a:r>
            <a:r>
              <a:rPr lang="en-US" sz="2000" b="1" i="0" dirty="0">
                <a:effectLst/>
                <a:latin typeface="LatoRegular"/>
              </a:rPr>
              <a:t>Once you are successfully logged in to </a:t>
            </a:r>
            <a:r>
              <a:rPr lang="en-US" sz="2000" b="1" i="0" dirty="0" err="1">
                <a:effectLst/>
                <a:latin typeface="LatoRegular"/>
              </a:rPr>
              <a:t>Aarogya</a:t>
            </a:r>
            <a:r>
              <a:rPr lang="en-US" sz="2000" b="1" i="0" dirty="0">
                <a:effectLst/>
                <a:latin typeface="LatoRegular"/>
              </a:rPr>
              <a:t> </a:t>
            </a:r>
            <a:r>
              <a:rPr lang="en-US" sz="2000" b="1" i="0" dirty="0" err="1">
                <a:effectLst/>
                <a:latin typeface="LatoRegular"/>
              </a:rPr>
              <a:t>Setu</a:t>
            </a:r>
            <a:r>
              <a:rPr lang="en-US" sz="2000" b="1" i="0" dirty="0">
                <a:effectLst/>
                <a:latin typeface="LatoRegular"/>
              </a:rPr>
              <a:t>, you will find the option of ‘Create New ABHA’. Click on it.</a:t>
            </a:r>
          </a:p>
          <a:p>
            <a:pPr>
              <a:lnSpc>
                <a:spcPct val="90000"/>
              </a:lnSpc>
              <a:buFont typeface="Arial" panose="020B0604020202020204" pitchFamily="34" charset="0"/>
              <a:buChar char="•"/>
            </a:pPr>
            <a:r>
              <a:rPr lang="en-US" sz="2000" b="1" i="0" dirty="0">
                <a:effectLst/>
                <a:latin typeface="LatoHeavy"/>
              </a:rPr>
              <a:t>Step 3: </a:t>
            </a:r>
            <a:r>
              <a:rPr lang="en-US" sz="2000" b="1" i="0" dirty="0">
                <a:effectLst/>
                <a:latin typeface="LatoRegular"/>
              </a:rPr>
              <a:t>On the new page that opens up, enter your UID number and verify it with an OTP that will come to your registered mobile number.</a:t>
            </a:r>
          </a:p>
          <a:p>
            <a:pPr>
              <a:lnSpc>
                <a:spcPct val="90000"/>
              </a:lnSpc>
              <a:buFont typeface="Arial" panose="020B0604020202020204" pitchFamily="34" charset="0"/>
              <a:buChar char="•"/>
            </a:pPr>
            <a:r>
              <a:rPr lang="en-US" sz="2000" b="1" i="0" dirty="0">
                <a:effectLst/>
                <a:latin typeface="LatoHeavy"/>
              </a:rPr>
              <a:t>Step 4:</a:t>
            </a:r>
            <a:r>
              <a:rPr lang="en-US" sz="2000" b="1" i="0" dirty="0">
                <a:effectLst/>
                <a:latin typeface="LatoRegular"/>
              </a:rPr>
              <a:t> You will have to select your preferred ABHA Address (username).</a:t>
            </a:r>
          </a:p>
          <a:p>
            <a:pPr>
              <a:lnSpc>
                <a:spcPct val="90000"/>
              </a:lnSpc>
              <a:buFont typeface="Arial" panose="020B0604020202020204" pitchFamily="34" charset="0"/>
              <a:buChar char="•"/>
            </a:pPr>
            <a:r>
              <a:rPr lang="en-US" sz="2000" b="1" i="0" dirty="0">
                <a:effectLst/>
                <a:latin typeface="LatoHeavy"/>
              </a:rPr>
              <a:t>Step 5:</a:t>
            </a:r>
            <a:r>
              <a:rPr lang="en-US" sz="2000" b="1" i="0" dirty="0">
                <a:effectLst/>
                <a:latin typeface="LatoRegular"/>
              </a:rPr>
              <a:t> Once the above steps are completed, your health ID will be generated.</a:t>
            </a:r>
          </a:p>
          <a:p>
            <a:pPr marL="0" indent="0">
              <a:lnSpc>
                <a:spcPct val="90000"/>
              </a:lnSpc>
              <a:buNone/>
            </a:pPr>
            <a:r>
              <a:rPr lang="en-US" sz="2000" b="1" dirty="0">
                <a:latin typeface="LatoHeavy"/>
              </a:rPr>
              <a:t>  </a:t>
            </a:r>
            <a:r>
              <a:rPr lang="en-US" sz="2000" b="1" i="0" dirty="0">
                <a:effectLst/>
                <a:latin typeface="LatoRegular"/>
              </a:rPr>
              <a:t> This process can also be done through the ABHA PHR app  and by visiting an   ABDM facility in person</a:t>
            </a:r>
          </a:p>
          <a:p>
            <a:pPr>
              <a:lnSpc>
                <a:spcPct val="90000"/>
              </a:lnSpc>
            </a:pPr>
            <a:endParaRPr lang="en-IN" sz="1500" dirty="0"/>
          </a:p>
        </p:txBody>
      </p:sp>
      <p:pic>
        <p:nvPicPr>
          <p:cNvPr id="12" name="Picture 11" descr="Person watching empty phone">
            <a:extLst>
              <a:ext uri="{FF2B5EF4-FFF2-40B4-BE49-F238E27FC236}">
                <a16:creationId xmlns:a16="http://schemas.microsoft.com/office/drawing/2014/main" id="{7DCF8648-E0C1-0D66-E8CB-C7EC7D3B8F2F}"/>
              </a:ext>
            </a:extLst>
          </p:cNvPr>
          <p:cNvPicPr>
            <a:picLocks noChangeAspect="1"/>
          </p:cNvPicPr>
          <p:nvPr/>
        </p:nvPicPr>
        <p:blipFill rotWithShape="1">
          <a:blip r:embed="rId2"/>
          <a:srcRect l="55907" t="9091" r="19936"/>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240937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tique cash register keys">
            <a:extLst>
              <a:ext uri="{FF2B5EF4-FFF2-40B4-BE49-F238E27FC236}">
                <a16:creationId xmlns:a16="http://schemas.microsoft.com/office/drawing/2014/main" id="{D04764C1-0665-9A35-0C26-14E67C1712A1}"/>
              </a:ext>
            </a:extLst>
          </p:cNvPr>
          <p:cNvPicPr>
            <a:picLocks noChangeAspect="1"/>
          </p:cNvPicPr>
          <p:nvPr/>
        </p:nvPicPr>
        <p:blipFill rotWithShape="1">
          <a:blip r:embed="rId2"/>
          <a:srcRect l="9910" r="1327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3622E68-536D-14ED-DA9A-CEB5002425FE}"/>
              </a:ext>
            </a:extLst>
          </p:cNvPr>
          <p:cNvSpPr>
            <a:spLocks noGrp="1"/>
          </p:cNvSpPr>
          <p:nvPr>
            <p:ph type="title"/>
          </p:nvPr>
        </p:nvSpPr>
        <p:spPr>
          <a:xfrm>
            <a:off x="677333" y="609600"/>
            <a:ext cx="3851123" cy="1320800"/>
          </a:xfrm>
        </p:spPr>
        <p:txBody>
          <a:bodyPr>
            <a:normAutofit/>
          </a:bodyPr>
          <a:lstStyle/>
          <a:p>
            <a:pPr>
              <a:lnSpc>
                <a:spcPct val="90000"/>
              </a:lnSpc>
            </a:pPr>
            <a:r>
              <a:rPr lang="en-US" sz="2800" dirty="0"/>
              <a:t>INDIA AS A DIGITAL HEALTHCARE SECTOR</a:t>
            </a:r>
            <a:endParaRPr lang="en-IN" sz="2800" dirty="0"/>
          </a:p>
        </p:txBody>
      </p:sp>
      <p:sp>
        <p:nvSpPr>
          <p:cNvPr id="3" name="Content Placeholder 2">
            <a:extLst>
              <a:ext uri="{FF2B5EF4-FFF2-40B4-BE49-F238E27FC236}">
                <a16:creationId xmlns:a16="http://schemas.microsoft.com/office/drawing/2014/main" id="{29375740-0E49-9850-9EB4-287E59F7D840}"/>
              </a:ext>
            </a:extLst>
          </p:cNvPr>
          <p:cNvSpPr>
            <a:spLocks noGrp="1"/>
          </p:cNvSpPr>
          <p:nvPr>
            <p:ph idx="1"/>
          </p:nvPr>
        </p:nvSpPr>
        <p:spPr>
          <a:xfrm>
            <a:off x="1078283" y="2160589"/>
            <a:ext cx="3851122" cy="3880773"/>
          </a:xfrm>
        </p:spPr>
        <p:txBody>
          <a:bodyPr>
            <a:normAutofit/>
          </a:bodyPr>
          <a:lstStyle/>
          <a:p>
            <a:pPr marL="0" indent="0">
              <a:spcBef>
                <a:spcPts val="1500"/>
              </a:spcBef>
              <a:spcAft>
                <a:spcPts val="750"/>
              </a:spcAft>
              <a:buNone/>
            </a:pPr>
            <a:br>
              <a:rPr lang="en-IN" kern="0" dirty="0">
                <a:effectLst/>
                <a:latin typeface="inherit"/>
                <a:ea typeface="Times New Roman" panose="02020603050405020304" pitchFamily="18" charset="0"/>
                <a:cs typeface="Times New Roman" panose="02020603050405020304" pitchFamily="18" charset="0"/>
              </a:rPr>
            </a:br>
            <a:r>
              <a:rPr lang="en-IN" sz="2000" kern="0" dirty="0">
                <a:effectLst/>
                <a:latin typeface="inherit"/>
                <a:ea typeface="Times New Roman" panose="02020603050405020304" pitchFamily="18" charset="0"/>
                <a:cs typeface="Times New Roman" panose="02020603050405020304" pitchFamily="18" charset="0"/>
              </a:rPr>
              <a:t>50 crore individuals have ABHA number as their unique health IDs</a:t>
            </a:r>
            <a:br>
              <a:rPr lang="en-IN" sz="2000" kern="0" dirty="0">
                <a:effectLst/>
                <a:latin typeface="inherit"/>
                <a:ea typeface="Times New Roman" panose="02020603050405020304" pitchFamily="18" charset="0"/>
                <a:cs typeface="Times New Roman" panose="02020603050405020304" pitchFamily="18" charset="0"/>
              </a:rPr>
            </a:br>
            <a:br>
              <a:rPr lang="en-IN" sz="2000" kern="0" dirty="0">
                <a:effectLst/>
                <a:latin typeface="inherit"/>
                <a:ea typeface="Times New Roman" panose="02020603050405020304" pitchFamily="18" charset="0"/>
                <a:cs typeface="Times New Roman" panose="02020603050405020304" pitchFamily="18" charset="0"/>
              </a:rPr>
            </a:br>
            <a:r>
              <a:rPr lang="en-IN" sz="2000" kern="0" dirty="0">
                <a:effectLst/>
                <a:latin typeface="inherit"/>
                <a:ea typeface="Times New Roman" panose="02020603050405020304" pitchFamily="18" charset="0"/>
                <a:cs typeface="Times New Roman" panose="02020603050405020304" pitchFamily="18" charset="0"/>
              </a:rPr>
              <a:t>1.5 crore patients have used ABHA-based instant OPD registration service</a:t>
            </a:r>
            <a:br>
              <a:rPr lang="en-IN" sz="2000" kern="0" dirty="0">
                <a:effectLst/>
                <a:latin typeface="inherit"/>
                <a:ea typeface="Times New Roman" panose="02020603050405020304" pitchFamily="18" charset="0"/>
                <a:cs typeface="Times New Roman" panose="02020603050405020304" pitchFamily="18" charset="0"/>
              </a:rPr>
            </a:br>
            <a:br>
              <a:rPr lang="en-IN" sz="2000" kern="0" dirty="0">
                <a:effectLst/>
                <a:latin typeface="inherit"/>
                <a:ea typeface="Times New Roman" panose="02020603050405020304" pitchFamily="18" charset="0"/>
                <a:cs typeface="Times New Roman" panose="02020603050405020304" pitchFamily="18" charset="0"/>
              </a:rPr>
            </a:br>
            <a:r>
              <a:rPr lang="en-IN" sz="2000" kern="0" dirty="0">
                <a:effectLst/>
                <a:latin typeface="inherit"/>
                <a:ea typeface="Times New Roman" panose="02020603050405020304" pitchFamily="18" charset="0"/>
                <a:cs typeface="Times New Roman" panose="02020603050405020304" pitchFamily="18" charset="0"/>
              </a:rPr>
              <a:t>50 Lakh people have downloaded ABHA app to manage their personal health records digitally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25478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0E20-30D2-7E39-72B7-96395DF76152}"/>
              </a:ext>
            </a:extLst>
          </p:cNvPr>
          <p:cNvSpPr>
            <a:spLocks noGrp="1"/>
          </p:cNvSpPr>
          <p:nvPr>
            <p:ph type="title"/>
          </p:nvPr>
        </p:nvSpPr>
        <p:spPr>
          <a:xfrm>
            <a:off x="1286933" y="609600"/>
            <a:ext cx="10197494" cy="1099457"/>
          </a:xfrm>
        </p:spPr>
        <p:txBody>
          <a:bodyPr>
            <a:normAutofit/>
          </a:bodyPr>
          <a:lstStyle/>
          <a:p>
            <a:r>
              <a:rPr lang="en-US" dirty="0"/>
              <a:t>ABHA-APP</a:t>
            </a:r>
            <a:endParaRPr lang="en-IN" dirty="0"/>
          </a:p>
        </p:txBody>
      </p:sp>
      <p:graphicFrame>
        <p:nvGraphicFramePr>
          <p:cNvPr id="5" name="Content Placeholder 2">
            <a:extLst>
              <a:ext uri="{FF2B5EF4-FFF2-40B4-BE49-F238E27FC236}">
                <a16:creationId xmlns:a16="http://schemas.microsoft.com/office/drawing/2014/main" id="{F4B2C61B-9197-F67B-CB23-B532E23CB8F1}"/>
              </a:ext>
            </a:extLst>
          </p:cNvPr>
          <p:cNvGraphicFramePr>
            <a:graphicFrameLocks noGrp="1"/>
          </p:cNvGraphicFramePr>
          <p:nvPr>
            <p:ph idx="1"/>
            <p:extLst>
              <p:ext uri="{D42A27DB-BD31-4B8C-83A1-F6EECF244321}">
                <p14:modId xmlns:p14="http://schemas.microsoft.com/office/powerpoint/2010/main" val="1084628412"/>
              </p:ext>
            </p:extLst>
          </p:nvPr>
        </p:nvGraphicFramePr>
        <p:xfrm>
          <a:off x="1286933" y="1420837"/>
          <a:ext cx="9618133" cy="5036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29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A01B-2E72-D6CD-0074-72B84DDA5C37}"/>
              </a:ext>
            </a:extLst>
          </p:cNvPr>
          <p:cNvSpPr>
            <a:spLocks noGrp="1"/>
          </p:cNvSpPr>
          <p:nvPr>
            <p:ph type="title"/>
          </p:nvPr>
        </p:nvSpPr>
        <p:spPr>
          <a:xfrm>
            <a:off x="2849562" y="609600"/>
            <a:ext cx="6424440" cy="1320800"/>
          </a:xfrm>
        </p:spPr>
        <p:txBody>
          <a:bodyPr>
            <a:normAutofit/>
          </a:bodyPr>
          <a:lstStyle/>
          <a:p>
            <a:r>
              <a:rPr lang="en-US" dirty="0"/>
              <a:t>CONCLUSION</a:t>
            </a:r>
            <a:endParaRPr lang="en-IN" dirty="0"/>
          </a:p>
        </p:txBody>
      </p:sp>
      <p:pic>
        <p:nvPicPr>
          <p:cNvPr id="11" name="Picture 10" descr="Electronic circuit board">
            <a:extLst>
              <a:ext uri="{FF2B5EF4-FFF2-40B4-BE49-F238E27FC236}">
                <a16:creationId xmlns:a16="http://schemas.microsoft.com/office/drawing/2014/main" id="{B434651A-67A2-6989-0A4C-E6994130F6C9}"/>
              </a:ext>
            </a:extLst>
          </p:cNvPr>
          <p:cNvPicPr>
            <a:picLocks noChangeAspect="1"/>
          </p:cNvPicPr>
          <p:nvPr/>
        </p:nvPicPr>
        <p:blipFill rotWithShape="1">
          <a:blip r:embed="rId2"/>
          <a:srcRect l="55984" r="17443"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12" name="Isosceles Triangle 11">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ADA6A6DA-2F2C-CAFE-C833-165B92909B6D}"/>
              </a:ext>
            </a:extLst>
          </p:cNvPr>
          <p:cNvSpPr>
            <a:spLocks noGrp="1"/>
          </p:cNvSpPr>
          <p:nvPr>
            <p:ph idx="1"/>
          </p:nvPr>
        </p:nvSpPr>
        <p:spPr>
          <a:xfrm>
            <a:off x="2849562" y="1505243"/>
            <a:ext cx="9150180" cy="5078437"/>
          </a:xfrm>
        </p:spPr>
        <p:txBody>
          <a:bodyPr>
            <a:normAutofit/>
          </a:bodyPr>
          <a:lstStyle/>
          <a:p>
            <a:r>
              <a:rPr lang="en-IN" sz="3600" b="1" kern="0" dirty="0">
                <a:effectLst/>
                <a:latin typeface="Times New Roman" panose="02020603050405020304" pitchFamily="18" charset="0"/>
                <a:ea typeface="Times New Roman" panose="02020603050405020304" pitchFamily="18" charset="0"/>
                <a:cs typeface="Times New Roman" panose="02020603050405020304" pitchFamily="18" charset="0"/>
              </a:rPr>
              <a:t>India has wholeheartedly acknowledged and accepted digital services. From digital identity to digital payments, daily transactions have transformed from paper-based, queue systems and manual processes to digital, queue-less and instant services. With ABDM, the health sector is transforming itself and adding the ease of digital access for all stakeholders.</a:t>
            </a:r>
            <a:endParaRPr lang="en-IN" sz="3600"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49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420C-9A8C-4083-A3A2-73ED538D7E25}"/>
              </a:ext>
            </a:extLst>
          </p:cNvPr>
          <p:cNvSpPr>
            <a:spLocks noGrp="1"/>
          </p:cNvSpPr>
          <p:nvPr>
            <p:ph type="title"/>
          </p:nvPr>
        </p:nvSpPr>
        <p:spPr/>
        <p:txBody>
          <a:bodyPr anchor="t">
            <a:normAutofit/>
          </a:bodyPr>
          <a:lstStyle/>
          <a:p>
            <a:r>
              <a:rPr lang="en-US"/>
              <a:t>AGENDA</a:t>
            </a:r>
            <a:endParaRPr lang="en-IN" dirty="0"/>
          </a:p>
        </p:txBody>
      </p:sp>
      <p:sp>
        <p:nvSpPr>
          <p:cNvPr id="3" name="Content Placeholder 2">
            <a:extLst>
              <a:ext uri="{FF2B5EF4-FFF2-40B4-BE49-F238E27FC236}">
                <a16:creationId xmlns:a16="http://schemas.microsoft.com/office/drawing/2014/main" id="{68774DDA-209C-9984-AC41-2844834577B9}"/>
              </a:ext>
            </a:extLst>
          </p:cNvPr>
          <p:cNvSpPr>
            <a:spLocks noGrp="1"/>
          </p:cNvSpPr>
          <p:nvPr>
            <p:ph idx="1"/>
          </p:nvPr>
        </p:nvSpPr>
        <p:spPr>
          <a:xfrm>
            <a:off x="677334" y="1392702"/>
            <a:ext cx="5220430" cy="5205045"/>
          </a:xfrm>
        </p:spPr>
        <p:txBody>
          <a:bodyPr>
            <a:normAutofit lnSpcReduction="10000"/>
          </a:bodyPr>
          <a:lstStyle/>
          <a:p>
            <a:pPr>
              <a:lnSpc>
                <a:spcPct val="90000"/>
              </a:lnSpc>
            </a:pPr>
            <a:r>
              <a:rPr lang="en-IN" sz="2000" b="1" dirty="0"/>
              <a:t>Introduction and Evolution</a:t>
            </a:r>
          </a:p>
          <a:p>
            <a:pPr>
              <a:lnSpc>
                <a:spcPct val="90000"/>
              </a:lnSpc>
            </a:pPr>
            <a:r>
              <a:rPr lang="en-IN" sz="2000" b="1" dirty="0"/>
              <a:t>Objectives</a:t>
            </a:r>
          </a:p>
          <a:p>
            <a:pPr>
              <a:lnSpc>
                <a:spcPct val="90000"/>
              </a:lnSpc>
            </a:pPr>
            <a:r>
              <a:rPr lang="en-IN" sz="2000" b="1" dirty="0"/>
              <a:t>What is ABDM</a:t>
            </a:r>
          </a:p>
          <a:p>
            <a:pPr>
              <a:lnSpc>
                <a:spcPct val="90000"/>
              </a:lnSpc>
            </a:pPr>
            <a:r>
              <a:rPr lang="en-IN" sz="2000" b="1" dirty="0"/>
              <a:t>Objectives of ABDM</a:t>
            </a:r>
          </a:p>
          <a:p>
            <a:pPr>
              <a:lnSpc>
                <a:spcPct val="90000"/>
              </a:lnSpc>
            </a:pPr>
            <a:r>
              <a:rPr lang="en-IN" sz="2000" b="1" dirty="0"/>
              <a:t>Key features of ABDM</a:t>
            </a:r>
          </a:p>
          <a:p>
            <a:pPr>
              <a:lnSpc>
                <a:spcPct val="90000"/>
              </a:lnSpc>
            </a:pPr>
            <a:r>
              <a:rPr lang="en-IN" sz="2000" b="1" dirty="0"/>
              <a:t>Why ABDM</a:t>
            </a:r>
          </a:p>
          <a:p>
            <a:pPr>
              <a:lnSpc>
                <a:spcPct val="90000"/>
              </a:lnSpc>
            </a:pPr>
            <a:r>
              <a:rPr lang="en-IN" sz="2000" b="1" dirty="0"/>
              <a:t>Benefits of ABDM</a:t>
            </a:r>
          </a:p>
          <a:p>
            <a:pPr>
              <a:lnSpc>
                <a:spcPct val="90000"/>
              </a:lnSpc>
            </a:pPr>
            <a:r>
              <a:rPr lang="en-IN" sz="2000" b="1" dirty="0"/>
              <a:t>Building blocks of ABDM </a:t>
            </a:r>
          </a:p>
          <a:p>
            <a:pPr>
              <a:lnSpc>
                <a:spcPct val="90000"/>
              </a:lnSpc>
            </a:pPr>
            <a:r>
              <a:rPr lang="en-US" sz="2000" b="1" i="0" dirty="0">
                <a:effectLst/>
                <a:latin typeface="LatoHeavy"/>
              </a:rPr>
              <a:t>How to Register and Get a Health ID</a:t>
            </a:r>
          </a:p>
          <a:p>
            <a:pPr>
              <a:lnSpc>
                <a:spcPct val="90000"/>
              </a:lnSpc>
            </a:pPr>
            <a:r>
              <a:rPr lang="en-US" sz="2000" b="1" dirty="0"/>
              <a:t>INDIA AS A DIGITAL HEALTHCARE SECTOR</a:t>
            </a:r>
            <a:endParaRPr lang="en-IN" sz="2000" b="1" dirty="0"/>
          </a:p>
          <a:p>
            <a:pPr>
              <a:lnSpc>
                <a:spcPct val="90000"/>
              </a:lnSpc>
            </a:pPr>
            <a:r>
              <a:rPr lang="en-IN" sz="2000" b="1" dirty="0"/>
              <a:t>ABHA APP-</a:t>
            </a:r>
            <a:r>
              <a:rPr lang="en-US" sz="2000" b="1" dirty="0"/>
              <a:t>Ayushman Bharat Health Account (ABHA) </a:t>
            </a:r>
            <a:endParaRPr lang="en-IN" sz="2000" b="1" dirty="0"/>
          </a:p>
          <a:p>
            <a:pPr>
              <a:lnSpc>
                <a:spcPct val="90000"/>
              </a:lnSpc>
            </a:pPr>
            <a:r>
              <a:rPr lang="en-US" sz="2000" b="1" dirty="0"/>
              <a:t>Conclusion</a:t>
            </a:r>
            <a:endParaRPr lang="en-IN" sz="2000" b="1" dirty="0"/>
          </a:p>
        </p:txBody>
      </p:sp>
      <p:pic>
        <p:nvPicPr>
          <p:cNvPr id="5" name="Picture 4" descr="Desk with stethoscope and computer keyboard">
            <a:extLst>
              <a:ext uri="{FF2B5EF4-FFF2-40B4-BE49-F238E27FC236}">
                <a16:creationId xmlns:a16="http://schemas.microsoft.com/office/drawing/2014/main" id="{8DBCE067-BCA2-2252-5AAF-E245C001A9C9}"/>
              </a:ext>
            </a:extLst>
          </p:cNvPr>
          <p:cNvPicPr>
            <a:picLocks noChangeAspect="1"/>
          </p:cNvPicPr>
          <p:nvPr/>
        </p:nvPicPr>
        <p:blipFill rotWithShape="1">
          <a:blip r:embed="rId2"/>
          <a:srcRect l="45917" r="2" b="2"/>
          <a:stretch/>
        </p:blipFill>
        <p:spPr>
          <a:xfrm>
            <a:off x="6127951" y="2159000"/>
            <a:ext cx="3145536" cy="3882362"/>
          </a:xfrm>
          <a:prstGeom prst="rect">
            <a:avLst/>
          </a:prstGeom>
        </p:spPr>
      </p:pic>
    </p:spTree>
    <p:extLst>
      <p:ext uri="{BB962C8B-B14F-4D97-AF65-F5344CB8AC3E}">
        <p14:creationId xmlns:p14="http://schemas.microsoft.com/office/powerpoint/2010/main" val="129825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F9CE-815C-AA16-6AD4-05F84CCE3B63}"/>
              </a:ext>
            </a:extLst>
          </p:cNvPr>
          <p:cNvSpPr>
            <a:spLocks noGrp="1"/>
          </p:cNvSpPr>
          <p:nvPr>
            <p:ph type="title"/>
          </p:nvPr>
        </p:nvSpPr>
        <p:spPr>
          <a:xfrm>
            <a:off x="2849562" y="609600"/>
            <a:ext cx="6424440" cy="1320800"/>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12BD04C3-9EB9-9497-B2C4-B40F2A5640B5}"/>
              </a:ext>
            </a:extLst>
          </p:cNvPr>
          <p:cNvSpPr>
            <a:spLocks noGrp="1"/>
          </p:cNvSpPr>
          <p:nvPr>
            <p:ph idx="1"/>
          </p:nvPr>
        </p:nvSpPr>
        <p:spPr>
          <a:xfrm>
            <a:off x="2849562" y="2160589"/>
            <a:ext cx="6424440" cy="3880773"/>
          </a:xfrm>
        </p:spPr>
        <p:txBody>
          <a:bodyPr>
            <a:normAutofit/>
          </a:bodyPr>
          <a:lstStyle/>
          <a:p>
            <a:r>
              <a:rPr lang="en-US" dirty="0"/>
              <a:t>The Ayushman Bharat Digital Mission (ABDM) has been launched by the Government of India for promoting digitization of healthcare and creating an open interoperable digital health ecosystem for the country</a:t>
            </a:r>
          </a:p>
          <a:p>
            <a:r>
              <a:rPr lang="en-US" dirty="0"/>
              <a:t>The pilot project was launched with the name of National Digital Health Mission (NDHM) in the six union territories of Ladakh, Chandigarh, Dadra and Nagar Haveli and Daman and Diu, Puducherry, Lakshadweep and Andaman and Nicobar Islands on 15th August 2020. The nationwide rollout of this pilot project was announced by Hon’ble Prime Minister Shri. Narendra Modi on 27th September 2021 with the name “Ayushman Bharat Digital Mission” (ABDM)</a:t>
            </a:r>
            <a:endParaRPr lang="en-IN" dirty="0"/>
          </a:p>
        </p:txBody>
      </p:sp>
      <p:pic>
        <p:nvPicPr>
          <p:cNvPr id="5" name="Picture 4" descr="Abstract background of data">
            <a:extLst>
              <a:ext uri="{FF2B5EF4-FFF2-40B4-BE49-F238E27FC236}">
                <a16:creationId xmlns:a16="http://schemas.microsoft.com/office/drawing/2014/main" id="{FADF7F3E-1CE8-C2AE-9E0E-FBFAA2B1CE6F}"/>
              </a:ext>
            </a:extLst>
          </p:cNvPr>
          <p:cNvPicPr>
            <a:picLocks noChangeAspect="1"/>
          </p:cNvPicPr>
          <p:nvPr/>
        </p:nvPicPr>
        <p:blipFill rotWithShape="1">
          <a:blip r:embed="rId2"/>
          <a:srcRect l="37423" r="4018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38019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2D32-514F-697B-975B-EF03CBD1DC76}"/>
              </a:ext>
            </a:extLst>
          </p:cNvPr>
          <p:cNvSpPr>
            <a:spLocks noGrp="1"/>
          </p:cNvSpPr>
          <p:nvPr>
            <p:ph type="title"/>
          </p:nvPr>
        </p:nvSpPr>
        <p:spPr/>
        <p:txBody>
          <a:bodyPr/>
          <a:lstStyle/>
          <a:p>
            <a:r>
              <a:rPr lang="en-US" dirty="0"/>
              <a:t>EVOLUTION</a:t>
            </a:r>
            <a:endParaRPr lang="en-IN" dirty="0"/>
          </a:p>
        </p:txBody>
      </p:sp>
      <p:sp>
        <p:nvSpPr>
          <p:cNvPr id="3" name="Content Placeholder 2">
            <a:extLst>
              <a:ext uri="{FF2B5EF4-FFF2-40B4-BE49-F238E27FC236}">
                <a16:creationId xmlns:a16="http://schemas.microsoft.com/office/drawing/2014/main" id="{3A0D604E-9BB8-0A35-CD4B-DF8710C39912}"/>
              </a:ext>
            </a:extLst>
          </p:cNvPr>
          <p:cNvSpPr>
            <a:spLocks noGrp="1"/>
          </p:cNvSpPr>
          <p:nvPr>
            <p:ph idx="1"/>
          </p:nvPr>
        </p:nvSpPr>
        <p:spPr/>
        <p:txBody>
          <a:bodyPr>
            <a:normAutofit/>
          </a:bodyPr>
          <a:lstStyle/>
          <a:p>
            <a:pPr marL="0" indent="0">
              <a:buNone/>
            </a:pPr>
            <a:r>
              <a:rPr lang="en-US" sz="2400" dirty="0"/>
              <a:t>Keeping the National Health policy as base, the NITI Aayog came up with a consultation paper in 2018 relating to National Health Stack to make health records available through cloud-based services.</a:t>
            </a:r>
            <a:endParaRPr lang="en-IN" sz="2400" dirty="0"/>
          </a:p>
          <a:p>
            <a:pPr marL="0" indent="0">
              <a:buNone/>
            </a:pPr>
            <a:r>
              <a:rPr lang="en-US" sz="2400" dirty="0"/>
              <a:t>On August 15, 2020, Hon’ble Prime Minister, </a:t>
            </a:r>
            <a:r>
              <a:rPr lang="en-US" sz="2400" b="1" dirty="0"/>
              <a:t>Shri Narendra Modi </a:t>
            </a:r>
            <a:r>
              <a:rPr lang="en-US" sz="2400" dirty="0"/>
              <a:t>announced the National Digital Health Mission (now known as Ayushman Bharat Digital Mission, or ABDM), which will leverage the power of technology to ensure the attainment of the highest possible level of health and wellbeing for all citizens and create a healthier nation. </a:t>
            </a:r>
            <a:endParaRPr lang="en-IN" sz="2400" dirty="0"/>
          </a:p>
        </p:txBody>
      </p:sp>
    </p:spTree>
    <p:extLst>
      <p:ext uri="{BB962C8B-B14F-4D97-AF65-F5344CB8AC3E}">
        <p14:creationId xmlns:p14="http://schemas.microsoft.com/office/powerpoint/2010/main" val="64462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6929-F0A3-16EB-395B-CD6D60D11FDD}"/>
              </a:ext>
            </a:extLst>
          </p:cNvPr>
          <p:cNvSpPr>
            <a:spLocks noGrp="1"/>
          </p:cNvSpPr>
          <p:nvPr>
            <p:ph type="title"/>
          </p:nvPr>
        </p:nvSpPr>
        <p:spPr>
          <a:xfrm>
            <a:off x="652481" y="1382486"/>
            <a:ext cx="3547581" cy="4093028"/>
          </a:xfrm>
        </p:spPr>
        <p:txBody>
          <a:bodyPr anchor="ctr">
            <a:normAutofit/>
          </a:bodyPr>
          <a:lstStyle/>
          <a:p>
            <a:r>
              <a:rPr lang="en-US" sz="4400"/>
              <a:t>ABDM</a:t>
            </a:r>
            <a:endParaRPr lang="en-IN" sz="4400"/>
          </a:p>
        </p:txBody>
      </p:sp>
      <p:graphicFrame>
        <p:nvGraphicFramePr>
          <p:cNvPr id="23" name="Content Placeholder 2">
            <a:extLst>
              <a:ext uri="{FF2B5EF4-FFF2-40B4-BE49-F238E27FC236}">
                <a16:creationId xmlns:a16="http://schemas.microsoft.com/office/drawing/2014/main" id="{1F04B65B-74A2-C31A-0454-6C7F54C641C1}"/>
              </a:ext>
            </a:extLst>
          </p:cNvPr>
          <p:cNvGraphicFramePr>
            <a:graphicFrameLocks noGrp="1"/>
          </p:cNvGraphicFramePr>
          <p:nvPr>
            <p:ph idx="1"/>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443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B54A-2B04-F1E0-5E05-1398EAC87A95}"/>
              </a:ext>
            </a:extLst>
          </p:cNvPr>
          <p:cNvSpPr>
            <a:spLocks noGrp="1"/>
          </p:cNvSpPr>
          <p:nvPr>
            <p:ph type="title"/>
          </p:nvPr>
        </p:nvSpPr>
        <p:spPr>
          <a:xfrm>
            <a:off x="5536734" y="609600"/>
            <a:ext cx="3737268" cy="1320800"/>
          </a:xfrm>
        </p:spPr>
        <p:txBody>
          <a:bodyPr>
            <a:normAutofit/>
          </a:bodyPr>
          <a:lstStyle/>
          <a:p>
            <a:r>
              <a:rPr lang="en-US" dirty="0"/>
              <a:t>OBJECTIVE</a:t>
            </a:r>
            <a:endParaRPr lang="en-IN" dirty="0"/>
          </a:p>
        </p:txBody>
      </p:sp>
      <p:sp>
        <p:nvSpPr>
          <p:cNvPr id="3" name="Content Placeholder 2">
            <a:extLst>
              <a:ext uri="{FF2B5EF4-FFF2-40B4-BE49-F238E27FC236}">
                <a16:creationId xmlns:a16="http://schemas.microsoft.com/office/drawing/2014/main" id="{EDAC15E0-76F3-6459-4473-65F447B8297D}"/>
              </a:ext>
            </a:extLst>
          </p:cNvPr>
          <p:cNvSpPr>
            <a:spLocks noGrp="1"/>
          </p:cNvSpPr>
          <p:nvPr>
            <p:ph idx="1"/>
          </p:nvPr>
        </p:nvSpPr>
        <p:spPr>
          <a:xfrm>
            <a:off x="5209563" y="1322363"/>
            <a:ext cx="6663569" cy="4718999"/>
          </a:xfrm>
        </p:spPr>
        <p:txBody>
          <a:bodyPr>
            <a:normAutofit/>
          </a:bodyPr>
          <a:lstStyle/>
          <a:p>
            <a:r>
              <a:rPr lang="en-US" sz="4400" b="1" dirty="0"/>
              <a:t>Digitization </a:t>
            </a:r>
          </a:p>
          <a:p>
            <a:r>
              <a:rPr lang="en-US" sz="4400" b="1" dirty="0"/>
              <a:t>Unique health ID</a:t>
            </a:r>
          </a:p>
          <a:p>
            <a:r>
              <a:rPr lang="en-US" sz="4400" b="1" dirty="0"/>
              <a:t>National health stack</a:t>
            </a:r>
          </a:p>
          <a:p>
            <a:r>
              <a:rPr lang="en-US" sz="4400" b="1" dirty="0"/>
              <a:t>Universal health coverage</a:t>
            </a:r>
          </a:p>
          <a:p>
            <a:r>
              <a:rPr lang="en-US" sz="4400" b="1" dirty="0"/>
              <a:t>Faster innovation</a:t>
            </a:r>
            <a:endParaRPr lang="en-IN" sz="4400" b="1" dirty="0"/>
          </a:p>
        </p:txBody>
      </p:sp>
      <p:pic>
        <p:nvPicPr>
          <p:cNvPr id="5" name="Picture 4" descr="A row of samples for medical testing">
            <a:extLst>
              <a:ext uri="{FF2B5EF4-FFF2-40B4-BE49-F238E27FC236}">
                <a16:creationId xmlns:a16="http://schemas.microsoft.com/office/drawing/2014/main" id="{E832BD17-0F20-1310-D0BA-7B5F3285E592}"/>
              </a:ext>
            </a:extLst>
          </p:cNvPr>
          <p:cNvPicPr>
            <a:picLocks noChangeAspect="1"/>
          </p:cNvPicPr>
          <p:nvPr/>
        </p:nvPicPr>
        <p:blipFill rotWithShape="1">
          <a:blip r:embed="rId2"/>
          <a:srcRect l="4100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16813359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4164-A69D-8BAA-985F-6256660795A5}"/>
              </a:ext>
            </a:extLst>
          </p:cNvPr>
          <p:cNvSpPr>
            <a:spLocks noGrp="1"/>
          </p:cNvSpPr>
          <p:nvPr>
            <p:ph type="title"/>
          </p:nvPr>
        </p:nvSpPr>
        <p:spPr/>
        <p:txBody>
          <a:bodyPr/>
          <a:lstStyle/>
          <a:p>
            <a:r>
              <a:rPr lang="en-US" dirty="0"/>
              <a:t>Key Features Of ABDM</a:t>
            </a:r>
            <a:endParaRPr lang="en-IN" dirty="0"/>
          </a:p>
        </p:txBody>
      </p:sp>
      <p:sp>
        <p:nvSpPr>
          <p:cNvPr id="3" name="Content Placeholder 2">
            <a:extLst>
              <a:ext uri="{FF2B5EF4-FFF2-40B4-BE49-F238E27FC236}">
                <a16:creationId xmlns:a16="http://schemas.microsoft.com/office/drawing/2014/main" id="{6D67B95F-ED78-6D54-DE27-3B5687447728}"/>
              </a:ext>
            </a:extLst>
          </p:cNvPr>
          <p:cNvSpPr>
            <a:spLocks noGrp="1"/>
          </p:cNvSpPr>
          <p:nvPr>
            <p:ph idx="1"/>
          </p:nvPr>
        </p:nvSpPr>
        <p:spPr/>
        <p:txBody>
          <a:bodyPr>
            <a:normAutofit/>
          </a:bodyPr>
          <a:lstStyle/>
          <a:p>
            <a:r>
              <a:rPr lang="en-US" sz="4000" b="1" dirty="0"/>
              <a:t>ABDM HEALTH ID</a:t>
            </a:r>
          </a:p>
          <a:p>
            <a:r>
              <a:rPr lang="en-US" sz="4000" b="1" dirty="0"/>
              <a:t>EMR</a:t>
            </a:r>
          </a:p>
          <a:p>
            <a:r>
              <a:rPr lang="en-US" sz="4000" b="1" dirty="0"/>
              <a:t>TELECONSULTATION</a:t>
            </a:r>
          </a:p>
          <a:p>
            <a:r>
              <a:rPr lang="en-US" sz="4000" b="1" dirty="0"/>
              <a:t>ONLINE PHARMACY</a:t>
            </a:r>
          </a:p>
          <a:p>
            <a:r>
              <a:rPr lang="en-US" sz="4000" b="1" dirty="0"/>
              <a:t>HEALTH INFORMATION EXCHANGE</a:t>
            </a:r>
            <a:endParaRPr lang="en-IN" sz="4000" b="1" dirty="0"/>
          </a:p>
        </p:txBody>
      </p:sp>
    </p:spTree>
    <p:extLst>
      <p:ext uri="{BB962C8B-B14F-4D97-AF65-F5344CB8AC3E}">
        <p14:creationId xmlns:p14="http://schemas.microsoft.com/office/powerpoint/2010/main" val="200701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C4C1-6476-8D9B-1FCC-5C3FC67051DE}"/>
              </a:ext>
            </a:extLst>
          </p:cNvPr>
          <p:cNvSpPr>
            <a:spLocks noGrp="1"/>
          </p:cNvSpPr>
          <p:nvPr>
            <p:ph type="title"/>
          </p:nvPr>
        </p:nvSpPr>
        <p:spPr/>
        <p:txBody>
          <a:bodyPr anchor="t">
            <a:normAutofit/>
          </a:bodyPr>
          <a:lstStyle/>
          <a:p>
            <a:r>
              <a:rPr lang="sv-SE" b="1" i="0">
                <a:effectLst/>
                <a:latin typeface="LatoHeavy"/>
              </a:rPr>
              <a:t>Why Ayushman Bharat Digital Mission</a:t>
            </a:r>
            <a:br>
              <a:rPr lang="sv-SE" b="1" i="0">
                <a:effectLst/>
                <a:latin typeface="LatoHeavy"/>
              </a:rPr>
            </a:br>
            <a:endParaRPr lang="en-IN"/>
          </a:p>
        </p:txBody>
      </p:sp>
      <p:sp>
        <p:nvSpPr>
          <p:cNvPr id="3" name="Content Placeholder 2">
            <a:extLst>
              <a:ext uri="{FF2B5EF4-FFF2-40B4-BE49-F238E27FC236}">
                <a16:creationId xmlns:a16="http://schemas.microsoft.com/office/drawing/2014/main" id="{CC1A7FD9-350A-C725-B283-9DA362D00D53}"/>
              </a:ext>
            </a:extLst>
          </p:cNvPr>
          <p:cNvSpPr>
            <a:spLocks noGrp="1"/>
          </p:cNvSpPr>
          <p:nvPr>
            <p:ph idx="1"/>
          </p:nvPr>
        </p:nvSpPr>
        <p:spPr>
          <a:xfrm>
            <a:off x="4063160" y="1589649"/>
            <a:ext cx="7922514" cy="4909625"/>
          </a:xfrm>
        </p:spPr>
        <p:txBody>
          <a:bodyPr>
            <a:normAutofit/>
          </a:bodyPr>
          <a:lstStyle/>
          <a:p>
            <a:pPr>
              <a:lnSpc>
                <a:spcPct val="90000"/>
              </a:lnSpc>
              <a:buFont typeface="Arial" panose="020B0604020202020204" pitchFamily="34" charset="0"/>
              <a:buChar char="•"/>
            </a:pPr>
            <a:r>
              <a:rPr lang="en-US" sz="2000" i="0" dirty="0">
                <a:effectLst/>
                <a:latin typeface="LatoRegular"/>
              </a:rPr>
              <a:t>Establishing high-tech digital health ecosystems to manage and efficiently transfer medical data.</a:t>
            </a:r>
          </a:p>
          <a:p>
            <a:pPr>
              <a:lnSpc>
                <a:spcPct val="90000"/>
              </a:lnSpc>
              <a:buFont typeface="Arial" panose="020B0604020202020204" pitchFamily="34" charset="0"/>
              <a:buChar char="•"/>
            </a:pPr>
            <a:r>
              <a:rPr lang="en-US" sz="2000" i="0" dirty="0">
                <a:effectLst/>
                <a:latin typeface="LatoRegular"/>
              </a:rPr>
              <a:t>Ensuring that this system is deployed across all national digital healthcare stakeholders.</a:t>
            </a:r>
          </a:p>
          <a:p>
            <a:pPr>
              <a:lnSpc>
                <a:spcPct val="90000"/>
              </a:lnSpc>
              <a:buFont typeface="Arial" panose="020B0604020202020204" pitchFamily="34" charset="0"/>
              <a:buChar char="•"/>
            </a:pPr>
            <a:r>
              <a:rPr lang="en-US" sz="2000" i="0" dirty="0">
                <a:effectLst/>
                <a:latin typeface="LatoRegular"/>
              </a:rPr>
              <a:t>Creating a secure directory of personal health records of patients which can be quickly and easily accessible by doctors upon the consent of the patients.</a:t>
            </a:r>
          </a:p>
          <a:p>
            <a:pPr>
              <a:lnSpc>
                <a:spcPct val="90000"/>
              </a:lnSpc>
              <a:buFont typeface="Arial" panose="020B0604020202020204" pitchFamily="34" charset="0"/>
              <a:buChar char="•"/>
            </a:pPr>
            <a:r>
              <a:rPr lang="en-US" sz="2000" i="0" dirty="0">
                <a:effectLst/>
                <a:latin typeface="LatoRegular"/>
              </a:rPr>
              <a:t>Encouraging and supporting private healthcare practitioners, hospitals and institutions to adopt the ABDM ecosystem.</a:t>
            </a:r>
          </a:p>
          <a:p>
            <a:pPr>
              <a:lnSpc>
                <a:spcPct val="90000"/>
              </a:lnSpc>
              <a:buFont typeface="Arial" panose="020B0604020202020204" pitchFamily="34" charset="0"/>
              <a:buChar char="•"/>
            </a:pPr>
            <a:r>
              <a:rPr lang="en-US" sz="2000" i="0" dirty="0">
                <a:effectLst/>
                <a:latin typeface="LatoRegular"/>
              </a:rPr>
              <a:t>Improve the overall management of the health sector by using collected health data and medical research.</a:t>
            </a:r>
          </a:p>
          <a:p>
            <a:pPr>
              <a:lnSpc>
                <a:spcPct val="90000"/>
              </a:lnSpc>
              <a:buFont typeface="Arial" panose="020B0604020202020204" pitchFamily="34" charset="0"/>
              <a:buChar char="•"/>
            </a:pPr>
            <a:r>
              <a:rPr lang="en-US" sz="2000" i="0" dirty="0">
                <a:effectLst/>
                <a:latin typeface="LatoRegular"/>
              </a:rPr>
              <a:t>Enhance the efficiency of governance and administration across all government levels.</a:t>
            </a:r>
          </a:p>
          <a:p>
            <a:pPr>
              <a:lnSpc>
                <a:spcPct val="90000"/>
              </a:lnSpc>
            </a:pPr>
            <a:endParaRPr lang="en-IN" sz="1500" dirty="0"/>
          </a:p>
        </p:txBody>
      </p:sp>
      <p:pic>
        <p:nvPicPr>
          <p:cNvPr id="7" name="Graphic 6" descr="Cloud Computing">
            <a:extLst>
              <a:ext uri="{FF2B5EF4-FFF2-40B4-BE49-F238E27FC236}">
                <a16:creationId xmlns:a16="http://schemas.microsoft.com/office/drawing/2014/main" id="{145278E1-D49C-EF7A-089B-B163BA4D2E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Tree>
    <p:extLst>
      <p:ext uri="{BB962C8B-B14F-4D97-AF65-F5344CB8AC3E}">
        <p14:creationId xmlns:p14="http://schemas.microsoft.com/office/powerpoint/2010/main" val="281305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4473-BC3A-47C1-D172-20AB6D733B05}"/>
              </a:ext>
            </a:extLst>
          </p:cNvPr>
          <p:cNvSpPr>
            <a:spLocks noGrp="1"/>
          </p:cNvSpPr>
          <p:nvPr>
            <p:ph type="title"/>
          </p:nvPr>
        </p:nvSpPr>
        <p:spPr>
          <a:xfrm>
            <a:off x="677334" y="609600"/>
            <a:ext cx="8596668" cy="1162929"/>
          </a:xfrm>
        </p:spPr>
        <p:txBody>
          <a:bodyPr>
            <a:normAutofit fontScale="90000"/>
          </a:bodyPr>
          <a:lstStyle/>
          <a:p>
            <a:r>
              <a:rPr lang="en-US" b="1" i="0" dirty="0">
                <a:effectLst/>
                <a:latin typeface="LatoHeavy"/>
              </a:rPr>
              <a:t>Benefits of the Ayushman Bharat Digital Mission</a:t>
            </a:r>
            <a:br>
              <a:rPr lang="en-US" b="1" i="0" dirty="0">
                <a:effectLst/>
                <a:latin typeface="LatoHeavy"/>
              </a:rPr>
            </a:br>
            <a:endParaRPr lang="en-IN" dirty="0"/>
          </a:p>
        </p:txBody>
      </p:sp>
      <p:graphicFrame>
        <p:nvGraphicFramePr>
          <p:cNvPr id="7" name="Content Placeholder 2">
            <a:extLst>
              <a:ext uri="{FF2B5EF4-FFF2-40B4-BE49-F238E27FC236}">
                <a16:creationId xmlns:a16="http://schemas.microsoft.com/office/drawing/2014/main" id="{14F45EA3-8B84-BFF5-59C7-E310A132FB60}"/>
              </a:ext>
            </a:extLst>
          </p:cNvPr>
          <p:cNvGraphicFramePr>
            <a:graphicFrameLocks noGrp="1"/>
          </p:cNvGraphicFramePr>
          <p:nvPr>
            <p:ph idx="1"/>
          </p:nvPr>
        </p:nvGraphicFramePr>
        <p:xfrm>
          <a:off x="677334" y="1772529"/>
          <a:ext cx="11209866" cy="4656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0569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338</TotalTime>
  <Words>1015</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inherit</vt:lpstr>
      <vt:lpstr>LatoHeavy</vt:lpstr>
      <vt:lpstr>LatoRegular</vt:lpstr>
      <vt:lpstr>Times New Roman</vt:lpstr>
      <vt:lpstr>Trebuchet MS</vt:lpstr>
      <vt:lpstr>Wingdings 3</vt:lpstr>
      <vt:lpstr>Facet</vt:lpstr>
      <vt:lpstr>AYUSHMAN BHARAT DIGITAL MISSION</vt:lpstr>
      <vt:lpstr>AGENDA</vt:lpstr>
      <vt:lpstr>INTRODUCTION</vt:lpstr>
      <vt:lpstr>EVOLUTION</vt:lpstr>
      <vt:lpstr>ABDM</vt:lpstr>
      <vt:lpstr>OBJECTIVE</vt:lpstr>
      <vt:lpstr>Key Features Of ABDM</vt:lpstr>
      <vt:lpstr>Why Ayushman Bharat Digital Mission </vt:lpstr>
      <vt:lpstr>Benefits of the Ayushman Bharat Digital Mission </vt:lpstr>
      <vt:lpstr>ABDM’s Building Blocks </vt:lpstr>
      <vt:lpstr>How to Register and Get a Health ID </vt:lpstr>
      <vt:lpstr>INDIA AS A DIGITAL HEALTHCARE SECTOR</vt:lpstr>
      <vt:lpstr>ABHA-APP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dc:creator>
  <cp:lastModifiedBy>Office</cp:lastModifiedBy>
  <cp:revision>3</cp:revision>
  <dcterms:created xsi:type="dcterms:W3CDTF">2024-03-14T07:58:50Z</dcterms:created>
  <dcterms:modified xsi:type="dcterms:W3CDTF">2024-03-16T18:52:50Z</dcterms:modified>
</cp:coreProperties>
</file>