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9" r:id="rId4"/>
    <p:sldId id="270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xweb.com/services/saas-development" TargetMode="External"/><Relationship Id="rId2" Type="http://schemas.openxmlformats.org/officeDocument/2006/relationships/hyperlink" Target="https://www.globenewswire.com/en/news-release/2023/03/17/2629610/0/en/Cloud-Computing-Market-to-Reach-USD-2-321-1-Billion-by-2032-Exploring-the-Diverse-Applications-of-Cloud-Comput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A447D-A99E-E906-7D29-69542855C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Indian market for AWS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8CE8-9DA3-CDE1-85E1-73D6046C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endParaRPr lang="en-IN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9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F42F-3D4E-FC90-205A-69B422D7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/>
              <a:t>AWS-Education sector</a:t>
            </a: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6137-4F38-D8FD-11AB-91FC83D3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Cloud</a:t>
            </a:r>
            <a:r>
              <a:rPr lang="en-US" sz="1600" spc="14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Computing</a:t>
            </a:r>
            <a:r>
              <a:rPr lang="en-US" sz="1600" spc="14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In</a:t>
            </a:r>
            <a:r>
              <a:rPr lang="en-US" sz="1600" spc="12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Education</a:t>
            </a:r>
            <a:r>
              <a:rPr lang="en-US" sz="1600" spc="12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Sector</a:t>
            </a:r>
            <a:r>
              <a:rPr lang="en-US" sz="1600" spc="9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Market</a:t>
            </a:r>
            <a:r>
              <a:rPr lang="en-US" sz="1600" spc="12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size</a:t>
            </a:r>
            <a:r>
              <a:rPr lang="en-US" sz="1600" spc="16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was</a:t>
            </a:r>
            <a:r>
              <a:rPr lang="en-US" sz="1600" spc="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valued at USD 23.81 Billion in 2021 and is projected to</a:t>
            </a:r>
            <a:r>
              <a:rPr lang="en-US" sz="1600" spc="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reach</a:t>
            </a:r>
            <a:r>
              <a:rPr lang="en-US" sz="1600" spc="-6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USD</a:t>
            </a:r>
            <a:r>
              <a:rPr lang="en-US" sz="1600" b="1" spc="-8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173.62</a:t>
            </a:r>
            <a:r>
              <a:rPr lang="en-US" sz="1600" b="1" spc="-1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Billion</a:t>
            </a:r>
            <a:r>
              <a:rPr lang="en-US" sz="1600" b="1" spc="-10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by</a:t>
            </a:r>
            <a:r>
              <a:rPr lang="en-US" sz="1600" b="1" spc="-8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2030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,</a:t>
            </a:r>
            <a:r>
              <a:rPr lang="en-US" sz="1600" spc="-8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growing</a:t>
            </a:r>
            <a:r>
              <a:rPr lang="en-US" sz="1600" spc="-6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at</a:t>
            </a:r>
            <a:r>
              <a:rPr lang="en-US" sz="1600" spc="-4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a</a:t>
            </a:r>
            <a:r>
              <a:rPr lang="en-US" sz="1600" spc="-3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CAGR</a:t>
            </a:r>
            <a:r>
              <a:rPr lang="en-US" sz="1600" b="1" spc="-11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of</a:t>
            </a:r>
            <a:r>
              <a:rPr lang="en-US" sz="1600" b="1" spc="-59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 spc="1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2</a:t>
            </a:r>
            <a:r>
              <a:rPr lang="en-US" sz="1600" b="1" spc="2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4.</a:t>
            </a:r>
            <a:r>
              <a:rPr lang="en-US" sz="1600" b="1" spc="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7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0%</a:t>
            </a:r>
            <a:r>
              <a:rPr lang="en-US" sz="1600" b="1" spc="-16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 spc="1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fr</a:t>
            </a:r>
            <a:r>
              <a:rPr lang="en-US" sz="1600" b="1" spc="2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o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m</a:t>
            </a:r>
            <a:r>
              <a:rPr lang="en-US" sz="1600" b="1" spc="-16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 spc="1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202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2</a:t>
            </a:r>
            <a:r>
              <a:rPr lang="en-US" sz="1600" b="1" spc="-11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 spc="2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t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o</a:t>
            </a:r>
            <a:r>
              <a:rPr lang="en-US" sz="1600" b="1" spc="-14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 </a:t>
            </a:r>
            <a:r>
              <a:rPr lang="en-US" sz="1600" b="1" spc="1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20</a:t>
            </a:r>
            <a:r>
              <a:rPr lang="en-US" sz="1600" b="1" spc="5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3</a:t>
            </a:r>
            <a:r>
              <a:rPr lang="en-US" sz="1600" b="1" spc="1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0</a:t>
            </a:r>
            <a:r>
              <a:rPr lang="en-US" sz="1600" b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</a:rPr>
              <a:t>.</a:t>
            </a:r>
          </a:p>
          <a:p>
            <a:endParaRPr lang="en-US" sz="1600" b="1">
              <a:solidFill>
                <a:srgbClr val="FFFFFF"/>
              </a:solidFill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endParaRPr lang="en-US" sz="1600" b="1">
              <a:solidFill>
                <a:srgbClr val="FFFFFF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endParaRPr lang="en-US" sz="1600" b="1">
              <a:solidFill>
                <a:srgbClr val="FFFFFF"/>
              </a:solidFill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endParaRPr lang="en-US" sz="1600" b="1">
              <a:solidFill>
                <a:srgbClr val="FFFFFF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endParaRPr lang="en-US" sz="1600" b="1">
              <a:solidFill>
                <a:srgbClr val="FFFFFF"/>
              </a:solidFill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endParaRPr lang="en-US" sz="1600" b="1">
              <a:solidFill>
                <a:srgbClr val="FFFFFF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endParaRPr lang="en-US" sz="1600" b="1">
              <a:solidFill>
                <a:srgbClr val="FFFFFF"/>
              </a:solidFill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endParaRPr lang="en-IN" sz="16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600">
              <a:solidFill>
                <a:srgbClr val="FFFFFF"/>
              </a:solidFill>
            </a:endParaRPr>
          </a:p>
        </p:txBody>
      </p:sp>
      <p:pic>
        <p:nvPicPr>
          <p:cNvPr id="4" name="image6.jpeg" descr="Cloud Computing In Education Sector Market Segmentation Analysis">
            <a:extLst>
              <a:ext uri="{FF2B5EF4-FFF2-40B4-BE49-F238E27FC236}">
                <a16:creationId xmlns:a16="http://schemas.microsoft.com/office/drawing/2014/main" id="{6856CF70-D40A-BEFE-D91B-E15410C3C59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9935" y="1313572"/>
            <a:ext cx="7491363" cy="42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0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53D8-DFE9-A087-4568-797AA9E4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in Corporate sector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BA9B-CB95-2E6E-6C45-D6401C0A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cloud computing market is expected to reach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USD 2321.1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Billion by 2032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reaching a registered CAGR of 16% from 2023 to 2032. Various factors leading to its exponential growth are innovations like AL, ML,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SaaS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data security and privacy.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Almost 60% of all corporate data is stored in Cloud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40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DA5-444A-F86D-9CCC-5282BE59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AWS-MSME(Micro Small and Medium Enterprise) Sector-</a:t>
            </a:r>
            <a: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India's largest online e-commerce platform.</a:t>
            </a:r>
            <a:b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FD03-369A-185B-16EF-C6FDFF58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rgbClr val="040C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has helped MSMEs use cloud technologies to seize</a:t>
            </a:r>
            <a:r>
              <a:rPr lang="en-IN" sz="1800" kern="100" spc="5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</a:t>
            </a:r>
            <a:r>
              <a:rPr lang="en-IN" sz="1800" kern="100" spc="-6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1800" kern="100" spc="-2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kern="100" spc="-2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IN" sz="1800" kern="100" spc="-45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economy</a:t>
            </a:r>
            <a:r>
              <a:rPr lang="en-IN" sz="1800" kern="100" spc="-3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kern="100" spc="-15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</a:t>
            </a:r>
            <a:r>
              <a:rPr lang="en-IN" sz="1800" kern="100" spc="-4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IN" sz="1800" kern="100" spc="-2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en-IN" sz="1800" kern="100" spc="-435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MSME registered businesses could make bulk purchases from Amazon Business and  offers discounts and cashback for placing bulk orders.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has helped MSMEs use cloud technologies to seize</a:t>
            </a:r>
            <a:r>
              <a:rPr lang="en-IN" sz="1800" kern="100" spc="5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</a:t>
            </a:r>
            <a:r>
              <a:rPr lang="en-IN" sz="1800" kern="100" spc="-6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1800" kern="100" spc="-2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kern="100" spc="-2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IN" sz="1800" kern="100" spc="-45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economy</a:t>
            </a:r>
            <a:r>
              <a:rPr lang="en-IN" sz="1800" kern="100" spc="-3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kern="100" spc="-15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</a:t>
            </a:r>
            <a:r>
              <a:rPr lang="en-IN" sz="1800" kern="100" spc="-4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IN" sz="1800" kern="100" spc="-2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en-IN" sz="1800" kern="100" spc="-435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example, AWS Activate helps startups at the earliest</a:t>
            </a:r>
            <a:r>
              <a:rPr lang="en-IN" sz="1800" kern="100" spc="5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stages</a:t>
            </a:r>
            <a:r>
              <a:rPr lang="en-IN" sz="1800" kern="100" spc="-5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</a:t>
            </a:r>
            <a:r>
              <a:rPr lang="en-IN" sz="1800" kern="100" spc="-2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800" kern="100" spc="-35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accelerate</a:t>
            </a:r>
            <a:r>
              <a:rPr lang="en-IN" sz="1800" kern="100" spc="25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kern="100" spc="-15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</a:t>
            </a:r>
            <a:r>
              <a:rPr lang="en-IN" sz="1800" kern="100" spc="-3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IN" sz="1800" kern="100" spc="-15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Amazon Business also offers discounts and cashback for placing bulk orders.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owners  can save up to 28% from GST input tax credit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43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hite cloud painting">
            <a:extLst>
              <a:ext uri="{FF2B5EF4-FFF2-40B4-BE49-F238E27FC236}">
                <a16:creationId xmlns:a16="http://schemas.microsoft.com/office/drawing/2014/main" id="{FD6074D0-266A-A85A-A3D6-ED47D4D85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09" r="-1" b="-1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6B60-9FDA-A3CF-042A-BCFF5809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AWS-Health care Sector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17AE6D-A3EB-68EF-3FE7-E377772F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healthcare sector is embracing cloud, with investment set to grow 16% a year from ₹118.3 billion in 2022 to ₹208.5 billion in 2026 across the nine countries.</a:t>
            </a:r>
          </a:p>
          <a:p>
            <a:pPr>
              <a:spcAft>
                <a:spcPts val="800"/>
              </a:spcAf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However, cloud in healthcare has the second lowest investment in cloud compared with six select sectors and the second lowest growth in investment over the next five year</a:t>
            </a:r>
          </a:p>
          <a:p>
            <a:pPr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has partnered with customers and health technology companies to create purpose-built services and solutions, such as AWS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HealthLake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AWS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HealthOmics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Amazon Comprehend Medical, becoming the industry standard for healthcare technology innovation</a:t>
            </a:r>
          </a:p>
          <a:p>
            <a:pPr>
              <a:spcAft>
                <a:spcPts val="800"/>
              </a:spcAft>
            </a:pP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8CCA-A327-9B1C-1862-7E1C0CC5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 potential for AWS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C36F-D8A0-5A24-4B0C-8AADDB6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will invest Rs 1.05 trillion into cloud infrastructure in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IIndia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2030 as it looks to meet growing customer demand for cloud services in the country.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Amazon's cloud computing unit on Thursday said that the planned investment in data centre infrastructure in India will support an estimated average of 1,31,700 full-time equivalent (FTE) jobs in Indian businesses each year.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89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7955-4082-E530-2453-5D01B7DA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Dice  Organization as a cost </a:t>
            </a:r>
            <a:r>
              <a:rPr lang="en-US" dirty="0" err="1"/>
              <a:t>optmization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DA05-C915-9AC3-7303-B0DA11E8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revenue plan of AWS maximum organizations will develop and deploy their applications in different sectors by </a:t>
            </a:r>
            <a:r>
              <a:rPr lang="en-IN" dirty="0"/>
              <a:t>using </a:t>
            </a:r>
            <a:r>
              <a:rPr lang="en-IN" dirty="0" err="1"/>
              <a:t>upto</a:t>
            </a:r>
            <a:r>
              <a:rPr lang="en-IN" dirty="0"/>
              <a:t> 10% of the total cost of AWS.</a:t>
            </a:r>
          </a:p>
          <a:p>
            <a:r>
              <a:rPr lang="en-IN" dirty="0"/>
              <a:t>Where as  organizations like “DATA-DICE” will develop and deploy the applications in different sectors by implementing cloud technologies  along with early detection and early prevention with some tools and with low cost optimization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9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F29E3-7D2B-C815-A9B6-A9D61743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endParaRPr lang="en-IN" sz="24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47FE6F-23BD-14A2-3869-17993EDB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Thank you</a:t>
            </a:r>
            <a:endParaRPr lang="en-IN" sz="1600" dirty="0">
              <a:solidFill>
                <a:srgbClr val="FFFFFF"/>
              </a:solidFill>
            </a:endParaRP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DEC526A7-4040-714B-6BB3-F70077BE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3243" y="748145"/>
            <a:ext cx="5344746" cy="53447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9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loud infrastructure service market&#10;&#10;Description automatically generated">
            <a:extLst>
              <a:ext uri="{FF2B5EF4-FFF2-40B4-BE49-F238E27FC236}">
                <a16:creationId xmlns:a16="http://schemas.microsoft.com/office/drawing/2014/main" id="{FC8DEAA5-F67B-7062-A403-D2413845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820" y="771434"/>
            <a:ext cx="9372361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4622-FA98-CEAC-FECE-23D71FE6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in different sectors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19C27-0E22-0603-E09E-471706BAB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3773"/>
            <a:ext cx="7315200" cy="6400799"/>
          </a:xfrm>
        </p:spPr>
      </p:pic>
    </p:spTree>
    <p:extLst>
      <p:ext uri="{BB962C8B-B14F-4D97-AF65-F5344CB8AC3E}">
        <p14:creationId xmlns:p14="http://schemas.microsoft.com/office/powerpoint/2010/main" val="280109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4EDC16C-5ECB-7A3E-A7C4-930A6773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AWS services in different sectors</a:t>
            </a:r>
          </a:p>
        </p:txBody>
      </p:sp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ABF578C1-56B2-21A6-1BD2-7AEF23E84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7" r="6342" b="-2"/>
          <a:stretch/>
        </p:blipFill>
        <p:spPr>
          <a:xfrm>
            <a:off x="4059935" y="851427"/>
            <a:ext cx="7491363" cy="513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884-6151-54D2-28F2-243A45A5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all AWS market in INDIA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A68F-1898-64DE-2043-9E78E7DB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 ecommerce market in India has grown rapidly over the last 4-5 years. In 2018, the market size was $38.5 billion, which grew to $69.2 billion by 2022—a compound annual growth rate (CAGR) of 22.5 percent.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Amazon has committed to investing an additional $15 billion in India by 2030—taking the total up to $26 billion, across all its businesses.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created over 1.3 million direct and indirect jobs in India. Of its total investment, AWS planned announcement of $12.7 billion by 2030 is expected to contribute $23.3 billion to India’s GDP by 2030.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Amazon Web Services (AWS) WILL invest Rs 1.05 trillion into cloud infrastructure in India by 2030 as it looks to meet growing customer demand for cloud services in the country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39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0C39-264F-1D51-2F46-6B37A170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AWS-Indian market</a:t>
            </a:r>
            <a:endParaRPr lang="en-US" sz="5900" spc="-100" dirty="0"/>
          </a:p>
        </p:txBody>
      </p:sp>
      <p:pic>
        <p:nvPicPr>
          <p:cNvPr id="4" name="image1.jpeg" descr="Inside Amazon's game plan for India">
            <a:extLst>
              <a:ext uri="{FF2B5EF4-FFF2-40B4-BE49-F238E27FC236}">
                <a16:creationId xmlns:a16="http://schemas.microsoft.com/office/drawing/2014/main" id="{FED83E7E-89EB-1042-B4E7-13750A09A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4991053" y="863600"/>
            <a:ext cx="5070569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5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002A-3934-0099-8694-B7BF8C07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AWS-Users across the India</a:t>
            </a:r>
            <a:endParaRPr lang="en-IN" dirty="0"/>
          </a:p>
        </p:txBody>
      </p:sp>
      <p:pic>
        <p:nvPicPr>
          <p:cNvPr id="4" name="image3.png" descr="90% of AWS users are small and medium size businesses">
            <a:extLst>
              <a:ext uri="{FF2B5EF4-FFF2-40B4-BE49-F238E27FC236}">
                <a16:creationId xmlns:a16="http://schemas.microsoft.com/office/drawing/2014/main" id="{00E47F6E-5F40-9379-6F80-5E36A18A5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8738" y="1393094"/>
            <a:ext cx="7315200" cy="4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5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8AA2-0A17-E941-ED4C-1073C934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Cloud-market share with other providers</a:t>
            </a:r>
            <a:endParaRPr lang="en-IN" dirty="0"/>
          </a:p>
        </p:txBody>
      </p:sp>
      <p:pic>
        <p:nvPicPr>
          <p:cNvPr id="4" name="image4.jpeg" descr="Cloud market share 2023">
            <a:extLst>
              <a:ext uri="{FF2B5EF4-FFF2-40B4-BE49-F238E27FC236}">
                <a16:creationId xmlns:a16="http://schemas.microsoft.com/office/drawing/2014/main" id="{8C03063F-1085-0D0D-721E-3BBB05F0B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8738" y="1341492"/>
            <a:ext cx="7315200" cy="41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5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1C15-FA04-C82C-D0FF-72F354A7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sectors of India using AWS services</a:t>
            </a:r>
            <a:endParaRPr lang="en-IN" dirty="0"/>
          </a:p>
        </p:txBody>
      </p:sp>
      <p:pic>
        <p:nvPicPr>
          <p:cNvPr id="4" name="image5.png" descr="Industried that use AWS the most">
            <a:extLst>
              <a:ext uri="{FF2B5EF4-FFF2-40B4-BE49-F238E27FC236}">
                <a16:creationId xmlns:a16="http://schemas.microsoft.com/office/drawing/2014/main" id="{DF90805A-7793-807F-E8D8-D958F240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8738" y="808930"/>
            <a:ext cx="7315200" cy="49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22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655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Calibri</vt:lpstr>
      <vt:lpstr>Corbel</vt:lpstr>
      <vt:lpstr>Trebuchet MS</vt:lpstr>
      <vt:lpstr>Wingdings 2</vt:lpstr>
      <vt:lpstr>Frame</vt:lpstr>
      <vt:lpstr>Indian market for AWS</vt:lpstr>
      <vt:lpstr>PowerPoint Presentation</vt:lpstr>
      <vt:lpstr>AWS Services in different sectors</vt:lpstr>
      <vt:lpstr>PowerPoint Presentation</vt:lpstr>
      <vt:lpstr>Over all AWS market in INDIA</vt:lpstr>
      <vt:lpstr>AWS-Indian market</vt:lpstr>
      <vt:lpstr>AWS-Users across the India</vt:lpstr>
      <vt:lpstr>Cloud-market share with other providers</vt:lpstr>
      <vt:lpstr>Different sectors of India using AWS services</vt:lpstr>
      <vt:lpstr>AWS-Education sector</vt:lpstr>
      <vt:lpstr>AWS in Corporate sector</vt:lpstr>
      <vt:lpstr>AWS-MSME(Micro Small and Medium Enterprise) Sector-India's largest online e-commerce platform. </vt:lpstr>
      <vt:lpstr>AWS-Health care Sector</vt:lpstr>
      <vt:lpstr>Indian potential for AWS</vt:lpstr>
      <vt:lpstr>Data Dice  Organization as a cost optmization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market for AWS</dc:title>
  <dc:creator>Office</dc:creator>
  <cp:lastModifiedBy>Office</cp:lastModifiedBy>
  <cp:revision>1</cp:revision>
  <dcterms:created xsi:type="dcterms:W3CDTF">2024-03-08T11:57:22Z</dcterms:created>
  <dcterms:modified xsi:type="dcterms:W3CDTF">2024-03-08T13:43:37Z</dcterms:modified>
</cp:coreProperties>
</file>