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" initials="D" lastIdx="1" clrIdx="0">
    <p:extLst>
      <p:ext uri="{19B8F6BF-5375-455C-9EA6-DF929625EA0E}">
        <p15:presenceInfo xmlns:p15="http://schemas.microsoft.com/office/powerpoint/2012/main" userId="Dani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>
        <p:scale>
          <a:sx n="100" d="100"/>
          <a:sy n="100" d="100"/>
        </p:scale>
        <p:origin x="-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EC9-62BB-A3FA-8329-8BFEE88C4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C2564-EDA6-8DC3-DE18-D7B31AAD0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2FD7-477F-E0C6-9078-D12B3320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6AC7-8313-1702-9CC1-41257349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445F-41A6-7DEA-5B07-37D65008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38E4-2382-A7F9-0A2D-446CA959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330C3-CD21-56E7-38EE-034CE004A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1BFA-D77A-0599-0EB9-F196190B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30FC-9234-0A86-53EB-1A69A4A6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ED6E-1387-68B4-DE1F-359A11B9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8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B538E-9B3B-61C7-C250-C8DF1A43E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3A72E-7ADA-023A-F30D-94F1FC48A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EC970-166A-4FD5-39EE-95D9EC84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CE38-A535-940E-2158-5CC7DFEC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DFFE-5CC5-4D35-4C07-FFB2B54F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9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4483-4FEF-B1FD-E5E3-15740D0C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26F-3492-087A-A65B-479FAEBF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7B7C-4AC9-5973-DAD1-9D64B4B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38DC-E2C0-7766-58DB-D59FCB7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6E7C-A919-E657-B959-13E5B21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8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F05C-3418-6260-4244-6CB45BDA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BAE02-2BF4-1BD3-B759-0CA5988B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7BE8-7471-8C6E-7982-28EDAF8F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A708-384F-37F8-EDFA-E1F7215D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5186C-10D9-9DC6-37AC-B094E36A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4AA1-D20B-D097-119A-93479BDC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8FE7-69CA-D496-5066-2A6D4D0BD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84FFA-7128-6D70-4151-F1192646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32CE-9B09-4EAA-992B-DA508AF4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8DA85-D937-1B6B-1EE3-5F0AD353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2BF8-6CC8-0D44-67B8-62AA1FE6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5302-9AF3-F6E6-DCAE-0A1F002F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29630-5D4A-2534-59BB-1D575724E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A4CA0-4232-261D-255C-8BF3B581A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F380E-A41A-9FD1-66EE-7364798C8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EE4AF-989B-FC64-CF3D-7BE5A14BE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6E8A2-B44A-8F14-C0CA-7D73402D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6D6C8-E5B2-BAA1-F5AF-8FBB9417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E4628-9B06-22A6-C72D-6A14014A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A7-2D32-6BA8-4C00-EA363341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B5CA4-98EF-7FC8-F8EE-8E2C6515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DC4CC-A049-D3D5-1506-FDC86966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82F40-B355-337F-C180-6BBC011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5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9D955-B923-70E0-9BCA-BB593DE0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2664D-9064-501A-9C9D-988EDA28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0D26E-DC23-6D38-5464-89616386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66F4-4BBE-D135-2BDB-3224C12A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DC5A-61A0-B1C2-3AD8-70BA7379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7482-727D-31C3-3223-4C77A1611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48AE9-86DC-8EE4-D07C-F6F1A811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D4E34-027B-F59C-3C39-49A97A08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6F79-7F19-60AC-223C-CD51ED7D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6338-407B-11F5-F632-FA8AB39B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A2828-9F78-95B4-88A1-AB2EB04F2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2FD1B-4FFB-3D3F-A65F-0659428FD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EDBD-EA90-B8FE-C09C-8F50CB4A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29EA-CF0F-8AFB-1E2D-E9574CF4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5195-B03D-6652-E07E-9F8F4630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EE95B-1DC2-5D7A-3A00-482CAA50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545C3-C9DC-3296-0DC7-2765166E6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5491-8231-09F9-7DDD-E351D1844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9C7B-468D-41C5-9623-C691F1188A7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A851-AFFC-25B8-3AA3-F02829B3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C753-50B7-339A-AF6C-13F018FA3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7F50-E43C-4C14-9655-6B6B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204.06745" TargetMode="External"/><Relationship Id="rId7" Type="http://schemas.openxmlformats.org/officeDocument/2006/relationships/hyperlink" Target="https://github.com/karpathy/nanoGPT" TargetMode="External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012.14913" TargetMode="External"/><Relationship Id="rId5" Type="http://schemas.openxmlformats.org/officeDocument/2006/relationships/hyperlink" Target="https://arxiv.org/abs/1911.03864" TargetMode="External"/><Relationship Id="rId4" Type="http://schemas.openxmlformats.org/officeDocument/2006/relationships/hyperlink" Target="https://arxiv.org/abs/2212.140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D308-B037-ABCD-BA2F-A7D329866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628" y="1122363"/>
            <a:ext cx="8804744" cy="2387600"/>
          </a:xfrm>
        </p:spPr>
        <p:txBody>
          <a:bodyPr>
            <a:normAutofit/>
          </a:bodyPr>
          <a:lstStyle/>
          <a:p>
            <a:r>
              <a:rPr lang="en-US" sz="4000" u="sng" dirty="0"/>
              <a:t>Transformer Feed Forward Networks</a:t>
            </a:r>
            <a:br>
              <a:rPr lang="en-US" sz="4000" dirty="0"/>
            </a:br>
            <a:r>
              <a:rPr lang="en-US" sz="4000" dirty="0"/>
              <a:t>Why is the inner width larger than the input/output?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27BC1-3343-4530-37E7-5B2182758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Daniel Lam</a:t>
            </a:r>
          </a:p>
          <a:p>
            <a:r>
              <a:rPr lang="en-US" dirty="0"/>
              <a:t>2-15-23</a:t>
            </a:r>
          </a:p>
        </p:txBody>
      </p:sp>
    </p:spTree>
    <p:extLst>
      <p:ext uri="{BB962C8B-B14F-4D97-AF65-F5344CB8AC3E}">
        <p14:creationId xmlns:p14="http://schemas.microsoft.com/office/powerpoint/2010/main" val="38861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EAFA-2271-1C2B-6085-0DFF75D8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Transformer Background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AD38CB4-C68A-792E-E0ED-6E84C9820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74" y="1689301"/>
            <a:ext cx="3461934" cy="5002619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B72833-A4A8-52AF-DE67-8B4EEF43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392" y="2057399"/>
            <a:ext cx="2689588" cy="35754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2B4068-889B-2F81-77EE-4AE3D4711A7D}"/>
              </a:ext>
            </a:extLst>
          </p:cNvPr>
          <p:cNvSpPr/>
          <p:nvPr/>
        </p:nvSpPr>
        <p:spPr>
          <a:xfrm>
            <a:off x="8211139" y="3314315"/>
            <a:ext cx="410548" cy="64847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A3202-2786-5456-655D-F7832271A95B}"/>
              </a:ext>
            </a:extLst>
          </p:cNvPr>
          <p:cNvSpPr txBox="1"/>
          <p:nvPr/>
        </p:nvSpPr>
        <p:spPr>
          <a:xfrm>
            <a:off x="8005865" y="481532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07A774-3351-1C8D-E403-5DA05C332080}"/>
              </a:ext>
            </a:extLst>
          </p:cNvPr>
          <p:cNvSpPr/>
          <p:nvPr/>
        </p:nvSpPr>
        <p:spPr>
          <a:xfrm>
            <a:off x="9908912" y="3314315"/>
            <a:ext cx="410548" cy="6484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7D8DB-368C-B315-03F6-946A9D74318A}"/>
              </a:ext>
            </a:extLst>
          </p:cNvPr>
          <p:cNvSpPr txBox="1"/>
          <p:nvPr/>
        </p:nvSpPr>
        <p:spPr>
          <a:xfrm>
            <a:off x="9852930" y="481532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0264C6-81CA-181E-BEB1-5663339C5F2B}"/>
              </a:ext>
            </a:extLst>
          </p:cNvPr>
          <p:cNvSpPr/>
          <p:nvPr/>
        </p:nvSpPr>
        <p:spPr>
          <a:xfrm>
            <a:off x="9060025" y="4236100"/>
            <a:ext cx="410548" cy="64847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8A09CA-1B28-C9DB-EDF8-B3251AA96BF0}"/>
              </a:ext>
            </a:extLst>
          </p:cNvPr>
          <p:cNvSpPr txBox="1"/>
          <p:nvPr/>
        </p:nvSpPr>
        <p:spPr>
          <a:xfrm>
            <a:off x="8859317" y="482393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2048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21DD20-8146-1C9D-B667-C858A375D10D}"/>
              </a:ext>
            </a:extLst>
          </p:cNvPr>
          <p:cNvSpPr/>
          <p:nvPr/>
        </p:nvSpPr>
        <p:spPr>
          <a:xfrm>
            <a:off x="9060025" y="3587623"/>
            <a:ext cx="410548" cy="64847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931446-45A0-FDCD-79C3-A50450B827B3}"/>
              </a:ext>
            </a:extLst>
          </p:cNvPr>
          <p:cNvSpPr/>
          <p:nvPr/>
        </p:nvSpPr>
        <p:spPr>
          <a:xfrm>
            <a:off x="9060025" y="2953142"/>
            <a:ext cx="410548" cy="64847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558085-7650-0CC6-4369-B3A185CD0AB4}"/>
              </a:ext>
            </a:extLst>
          </p:cNvPr>
          <p:cNvSpPr/>
          <p:nvPr/>
        </p:nvSpPr>
        <p:spPr>
          <a:xfrm>
            <a:off x="9060025" y="2327992"/>
            <a:ext cx="410548" cy="64847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FE6DA1-61E0-D263-828D-3B8E7D9B65CC}"/>
              </a:ext>
            </a:extLst>
          </p:cNvPr>
          <p:cNvCxnSpPr/>
          <p:nvPr/>
        </p:nvCxnSpPr>
        <p:spPr>
          <a:xfrm>
            <a:off x="7800592" y="3643608"/>
            <a:ext cx="4105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C40719-40AB-B8C1-F3CD-EE14C162FE20}"/>
              </a:ext>
            </a:extLst>
          </p:cNvPr>
          <p:cNvCxnSpPr/>
          <p:nvPr/>
        </p:nvCxnSpPr>
        <p:spPr>
          <a:xfrm>
            <a:off x="10384571" y="3643608"/>
            <a:ext cx="4105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4832CD-43F2-A5F0-E3BF-590CB5CAEC58}"/>
              </a:ext>
            </a:extLst>
          </p:cNvPr>
          <p:cNvCxnSpPr>
            <a:cxnSpLocks/>
          </p:cNvCxnSpPr>
          <p:nvPr/>
        </p:nvCxnSpPr>
        <p:spPr>
          <a:xfrm flipV="1">
            <a:off x="8649478" y="2499733"/>
            <a:ext cx="354566" cy="90127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C442E3-031E-0D09-C2DD-49EF6D25620D}"/>
              </a:ext>
            </a:extLst>
          </p:cNvPr>
          <p:cNvCxnSpPr>
            <a:cxnSpLocks/>
          </p:cNvCxnSpPr>
          <p:nvPr/>
        </p:nvCxnSpPr>
        <p:spPr>
          <a:xfrm>
            <a:off x="8677668" y="3949187"/>
            <a:ext cx="326376" cy="80009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BD7295-CCEB-4B53-523F-8E39AA1A0A65}"/>
              </a:ext>
            </a:extLst>
          </p:cNvPr>
          <p:cNvCxnSpPr>
            <a:cxnSpLocks/>
          </p:cNvCxnSpPr>
          <p:nvPr/>
        </p:nvCxnSpPr>
        <p:spPr>
          <a:xfrm>
            <a:off x="9554346" y="2546046"/>
            <a:ext cx="298584" cy="8864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6C76DE-1A4A-45A6-B79B-A545FDCF258B}"/>
              </a:ext>
            </a:extLst>
          </p:cNvPr>
          <p:cNvCxnSpPr>
            <a:cxnSpLocks/>
          </p:cNvCxnSpPr>
          <p:nvPr/>
        </p:nvCxnSpPr>
        <p:spPr>
          <a:xfrm flipV="1">
            <a:off x="9526554" y="3995060"/>
            <a:ext cx="326376" cy="7083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597FF4-A444-31A6-33F7-074C40CC35BD}"/>
              </a:ext>
            </a:extLst>
          </p:cNvPr>
          <p:cNvCxnSpPr/>
          <p:nvPr/>
        </p:nvCxnSpPr>
        <p:spPr>
          <a:xfrm>
            <a:off x="8901605" y="3200403"/>
            <a:ext cx="0" cy="90506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C8DAC3-1E68-4661-1837-DDB91A9557AF}"/>
              </a:ext>
            </a:extLst>
          </p:cNvPr>
          <p:cNvCxnSpPr/>
          <p:nvPr/>
        </p:nvCxnSpPr>
        <p:spPr>
          <a:xfrm>
            <a:off x="9605965" y="3200403"/>
            <a:ext cx="0" cy="90506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C552E4-9C1A-90BD-55D8-83ADF7FDDB86}"/>
              </a:ext>
            </a:extLst>
          </p:cNvPr>
          <p:cNvCxnSpPr>
            <a:cxnSpLocks/>
          </p:cNvCxnSpPr>
          <p:nvPr/>
        </p:nvCxnSpPr>
        <p:spPr>
          <a:xfrm flipV="1">
            <a:off x="3415004" y="4236100"/>
            <a:ext cx="1140139" cy="3545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664B9B-695C-0FEE-D05C-1529B11FC41C}"/>
              </a:ext>
            </a:extLst>
          </p:cNvPr>
          <p:cNvCxnSpPr>
            <a:cxnSpLocks/>
          </p:cNvCxnSpPr>
          <p:nvPr/>
        </p:nvCxnSpPr>
        <p:spPr>
          <a:xfrm>
            <a:off x="6202017" y="2812770"/>
            <a:ext cx="1631788" cy="2099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ACB6160-8566-BD3E-6DA5-60457B7356FF}"/>
              </a:ext>
            </a:extLst>
          </p:cNvPr>
          <p:cNvSpPr txBox="1"/>
          <p:nvPr/>
        </p:nvSpPr>
        <p:spPr>
          <a:xfrm>
            <a:off x="7315199" y="1771806"/>
            <a:ext cx="416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= Feed Forward Network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CF2406-731F-B007-1D9E-534672FFF87F}"/>
              </a:ext>
            </a:extLst>
          </p:cNvPr>
          <p:cNvCxnSpPr>
            <a:cxnSpLocks/>
          </p:cNvCxnSpPr>
          <p:nvPr/>
        </p:nvCxnSpPr>
        <p:spPr>
          <a:xfrm flipV="1">
            <a:off x="3415004" y="3675967"/>
            <a:ext cx="1082351" cy="1867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7DF2286-75F0-B23A-C650-BE51ACF6E72B}"/>
              </a:ext>
            </a:extLst>
          </p:cNvPr>
          <p:cNvSpPr txBox="1"/>
          <p:nvPr/>
        </p:nvSpPr>
        <p:spPr>
          <a:xfrm>
            <a:off x="7545151" y="5449080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 Linear (512, </a:t>
            </a:r>
            <a:r>
              <a:rPr lang="en-US" sz="2400" dirty="0">
                <a:solidFill>
                  <a:srgbClr val="FF0000"/>
                </a:solidFill>
              </a:rPr>
              <a:t>2048</a:t>
            </a:r>
            <a:r>
              <a:rPr lang="en-US" sz="2400" dirty="0"/>
              <a:t>)</a:t>
            </a:r>
          </a:p>
          <a:p>
            <a:r>
              <a:rPr lang="en-US" sz="2400" dirty="0"/>
              <a:t>2) </a:t>
            </a:r>
            <a:r>
              <a:rPr lang="en-US" sz="2400" dirty="0" err="1"/>
              <a:t>Relu</a:t>
            </a:r>
            <a:endParaRPr lang="en-US" sz="2400" dirty="0"/>
          </a:p>
          <a:p>
            <a:r>
              <a:rPr lang="en-US" sz="2400" dirty="0"/>
              <a:t>3) Linear(</a:t>
            </a:r>
            <a:r>
              <a:rPr lang="en-US" sz="2400" dirty="0">
                <a:solidFill>
                  <a:srgbClr val="FF0000"/>
                </a:solidFill>
              </a:rPr>
              <a:t>2048</a:t>
            </a:r>
            <a:r>
              <a:rPr lang="en-US" sz="2400" dirty="0"/>
              <a:t>, 512)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B87AD2-7634-5A5C-E05B-7A6C082D6694}"/>
              </a:ext>
            </a:extLst>
          </p:cNvPr>
          <p:cNvSpPr txBox="1"/>
          <p:nvPr/>
        </p:nvSpPr>
        <p:spPr>
          <a:xfrm>
            <a:off x="10384571" y="5699498"/>
            <a:ext cx="125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35387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E641F49-9C5F-C363-D497-2CF83E73F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38" y="2394543"/>
            <a:ext cx="6234153" cy="372796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32C66-5DBC-4EF0-B98C-5E8955D4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Preliminary White Paper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4CC21-89E1-15CE-C499-7997880E27FD}"/>
              </a:ext>
            </a:extLst>
          </p:cNvPr>
          <p:cNvSpPr txBox="1"/>
          <p:nvPr/>
        </p:nvSpPr>
        <p:spPr>
          <a:xfrm>
            <a:off x="1550504" y="1767101"/>
            <a:ext cx="209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Attention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5D665-33F7-8A7B-21A7-11A7809C4A8A}"/>
              </a:ext>
            </a:extLst>
          </p:cNvPr>
          <p:cNvSpPr/>
          <p:nvPr/>
        </p:nvSpPr>
        <p:spPr>
          <a:xfrm>
            <a:off x="1248354" y="2305179"/>
            <a:ext cx="1240404" cy="3880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C3D04-464A-E185-5293-ADE24DA0E7E3}"/>
              </a:ext>
            </a:extLst>
          </p:cNvPr>
          <p:cNvSpPr/>
          <p:nvPr/>
        </p:nvSpPr>
        <p:spPr>
          <a:xfrm>
            <a:off x="5963386" y="2305178"/>
            <a:ext cx="533905" cy="883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5D99E-F9DF-7540-A394-1D818B521AC9}"/>
              </a:ext>
            </a:extLst>
          </p:cNvPr>
          <p:cNvSpPr/>
          <p:nvPr/>
        </p:nvSpPr>
        <p:spPr>
          <a:xfrm>
            <a:off x="5963386" y="5199453"/>
            <a:ext cx="533905" cy="883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5C389-5AF3-E57F-551C-AF43532FDB43}"/>
              </a:ext>
            </a:extLst>
          </p:cNvPr>
          <p:cNvSpPr txBox="1"/>
          <p:nvPr/>
        </p:nvSpPr>
        <p:spPr>
          <a:xfrm>
            <a:off x="7564836" y="1655242"/>
            <a:ext cx="3614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GPT-NeoX-20B 2022</a:t>
            </a:r>
          </a:p>
          <a:p>
            <a:pPr algn="ctr"/>
            <a:r>
              <a:rPr lang="en-US" sz="2400" dirty="0"/>
              <a:t>(Parallel FFN and Attention)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0D3533-B8E3-5A33-21B5-F0735B21093B}"/>
              </a:ext>
            </a:extLst>
          </p:cNvPr>
          <p:cNvSpPr/>
          <p:nvPr/>
        </p:nvSpPr>
        <p:spPr>
          <a:xfrm>
            <a:off x="8505980" y="4838386"/>
            <a:ext cx="1856790" cy="3051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LayerNorm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EFE502-020A-700A-721B-2C5D15B23D10}"/>
              </a:ext>
            </a:extLst>
          </p:cNvPr>
          <p:cNvSpPr/>
          <p:nvPr/>
        </p:nvSpPr>
        <p:spPr>
          <a:xfrm>
            <a:off x="10223394" y="3648796"/>
            <a:ext cx="1856790" cy="62048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M-H Attention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204DE-DF10-2CFC-2AF1-CE481D2562B4}"/>
              </a:ext>
            </a:extLst>
          </p:cNvPr>
          <p:cNvCxnSpPr>
            <a:cxnSpLocks/>
          </p:cNvCxnSpPr>
          <p:nvPr/>
        </p:nvCxnSpPr>
        <p:spPr>
          <a:xfrm flipV="1">
            <a:off x="11151789" y="4288417"/>
            <a:ext cx="0" cy="2690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2C7966-B543-6A71-268B-765E77E2CB6A}"/>
              </a:ext>
            </a:extLst>
          </p:cNvPr>
          <p:cNvCxnSpPr>
            <a:cxnSpLocks/>
          </p:cNvCxnSpPr>
          <p:nvPr/>
        </p:nvCxnSpPr>
        <p:spPr>
          <a:xfrm flipV="1">
            <a:off x="11151789" y="3469543"/>
            <a:ext cx="0" cy="15373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AFCFAC-FDA6-B2D2-FC02-BF7E028BA5F6}"/>
              </a:ext>
            </a:extLst>
          </p:cNvPr>
          <p:cNvSpPr/>
          <p:nvPr/>
        </p:nvSpPr>
        <p:spPr>
          <a:xfrm>
            <a:off x="9105858" y="3343604"/>
            <a:ext cx="665831" cy="3051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7799F8-4628-1617-84F7-919A45EA5057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V="1">
            <a:off x="9434375" y="3648796"/>
            <a:ext cx="4399" cy="118959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61A19C-827E-4A47-96DE-1B18D07D39D3}"/>
              </a:ext>
            </a:extLst>
          </p:cNvPr>
          <p:cNvSpPr txBox="1"/>
          <p:nvPr/>
        </p:nvSpPr>
        <p:spPr>
          <a:xfrm>
            <a:off x="9013816" y="540466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79759-CA2C-43B6-5A61-8CFB40D48316}"/>
              </a:ext>
            </a:extLst>
          </p:cNvPr>
          <p:cNvSpPr txBox="1"/>
          <p:nvPr/>
        </p:nvSpPr>
        <p:spPr>
          <a:xfrm>
            <a:off x="8920653" y="261312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EABCD9-2E3C-5CC1-6278-79A9E07E1DBB}"/>
              </a:ext>
            </a:extLst>
          </p:cNvPr>
          <p:cNvCxnSpPr>
            <a:cxnSpLocks/>
          </p:cNvCxnSpPr>
          <p:nvPr/>
        </p:nvCxnSpPr>
        <p:spPr>
          <a:xfrm flipH="1" flipV="1">
            <a:off x="9801285" y="3469543"/>
            <a:ext cx="1377936" cy="39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BFEE79-A9B7-7746-9984-755F3C816A69}"/>
              </a:ext>
            </a:extLst>
          </p:cNvPr>
          <p:cNvCxnSpPr>
            <a:cxnSpLocks/>
          </p:cNvCxnSpPr>
          <p:nvPr/>
        </p:nvCxnSpPr>
        <p:spPr>
          <a:xfrm flipH="1">
            <a:off x="9438773" y="4577760"/>
            <a:ext cx="174044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9AF450-4D52-E2A2-AE07-835548E450E7}"/>
              </a:ext>
            </a:extLst>
          </p:cNvPr>
          <p:cNvCxnSpPr>
            <a:cxnSpLocks/>
          </p:cNvCxnSpPr>
          <p:nvPr/>
        </p:nvCxnSpPr>
        <p:spPr>
          <a:xfrm flipV="1">
            <a:off x="9438773" y="2999705"/>
            <a:ext cx="0" cy="2690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4950C2B-CB90-D5EA-A990-E52FCB226D0D}"/>
              </a:ext>
            </a:extLst>
          </p:cNvPr>
          <p:cNvSpPr/>
          <p:nvPr/>
        </p:nvSpPr>
        <p:spPr>
          <a:xfrm flipH="1">
            <a:off x="6792964" y="3648566"/>
            <a:ext cx="1856790" cy="62048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 Forward Network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493B51-A302-5ACB-DAFC-794167973E3A}"/>
              </a:ext>
            </a:extLst>
          </p:cNvPr>
          <p:cNvCxnSpPr>
            <a:cxnSpLocks/>
          </p:cNvCxnSpPr>
          <p:nvPr/>
        </p:nvCxnSpPr>
        <p:spPr>
          <a:xfrm flipH="1" flipV="1">
            <a:off x="7721359" y="4288187"/>
            <a:ext cx="0" cy="2690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E36F3B-ADA0-91A3-D8BD-4D14D8431EC9}"/>
              </a:ext>
            </a:extLst>
          </p:cNvPr>
          <p:cNvCxnSpPr>
            <a:cxnSpLocks/>
          </p:cNvCxnSpPr>
          <p:nvPr/>
        </p:nvCxnSpPr>
        <p:spPr>
          <a:xfrm flipH="1" flipV="1">
            <a:off x="7721359" y="3469313"/>
            <a:ext cx="0" cy="15373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AAA174-DDAD-B4E1-5BE9-F254DC95C013}"/>
              </a:ext>
            </a:extLst>
          </p:cNvPr>
          <p:cNvCxnSpPr>
            <a:cxnSpLocks/>
          </p:cNvCxnSpPr>
          <p:nvPr/>
        </p:nvCxnSpPr>
        <p:spPr>
          <a:xfrm flipV="1">
            <a:off x="7693927" y="3469313"/>
            <a:ext cx="1377936" cy="39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852177-8A10-07A4-EB57-386F0EC5F34C}"/>
              </a:ext>
            </a:extLst>
          </p:cNvPr>
          <p:cNvCxnSpPr>
            <a:cxnSpLocks/>
          </p:cNvCxnSpPr>
          <p:nvPr/>
        </p:nvCxnSpPr>
        <p:spPr>
          <a:xfrm>
            <a:off x="7693927" y="4577530"/>
            <a:ext cx="174044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39636C-73F3-DA09-1374-BDD3C736D129}"/>
              </a:ext>
            </a:extLst>
          </p:cNvPr>
          <p:cNvCxnSpPr>
            <a:cxnSpLocks/>
          </p:cNvCxnSpPr>
          <p:nvPr/>
        </p:nvCxnSpPr>
        <p:spPr>
          <a:xfrm flipV="1">
            <a:off x="9438774" y="5164818"/>
            <a:ext cx="0" cy="3927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0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EAFA-2271-1C2B-6085-0DFF75D8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Proposed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9801-1711-8E5F-A060-D3BA29F4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7"/>
            <a:ext cx="5590592" cy="50193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/>
              <a:t>Run architecture ablation study on FFN</a:t>
            </a:r>
            <a:br>
              <a:rPr lang="en-US" sz="2400" dirty="0"/>
            </a:br>
            <a:r>
              <a:rPr lang="en-US" sz="2400" dirty="0"/>
              <a:t>- Inner dim.: 0.5x, 1x, 2x, 4x</a:t>
            </a:r>
            <a:br>
              <a:rPr lang="en-US" sz="2400" dirty="0"/>
            </a:br>
            <a:r>
              <a:rPr lang="en-US" sz="2400" dirty="0"/>
              <a:t>- More layers: 1, 2, 3</a:t>
            </a:r>
            <a:br>
              <a:rPr lang="en-US" sz="2400" dirty="0"/>
            </a:br>
            <a:r>
              <a:rPr lang="en-US" sz="2400" dirty="0"/>
              <a:t>- Parallel vs series FFN</a:t>
            </a:r>
            <a:br>
              <a:rPr lang="en-US" sz="2400" dirty="0"/>
            </a:br>
            <a:r>
              <a:rPr lang="en-US" sz="2400" dirty="0"/>
              <a:t>- TBD . . .</a:t>
            </a:r>
          </a:p>
          <a:p>
            <a:pPr marL="514350" indent="-514350">
              <a:buFont typeface="+mj-lt"/>
              <a:buAutoNum type="arabicParenR" startAt="2"/>
            </a:pPr>
            <a:r>
              <a:rPr lang="en-US" sz="2400" dirty="0"/>
              <a:t>Use </a:t>
            </a:r>
            <a:r>
              <a:rPr lang="en-US" sz="2400" dirty="0" err="1"/>
              <a:t>Karpathy’s</a:t>
            </a:r>
            <a:r>
              <a:rPr lang="en-US" sz="2400" dirty="0"/>
              <a:t> </a:t>
            </a:r>
            <a:r>
              <a:rPr lang="en-US" sz="2400" dirty="0" err="1"/>
              <a:t>nanoGPT</a:t>
            </a:r>
            <a:r>
              <a:rPr lang="en-US" sz="2400" dirty="0"/>
              <a:t> GitHub repo</a:t>
            </a:r>
            <a:br>
              <a:rPr lang="en-US" sz="2400" dirty="0"/>
            </a:br>
            <a:r>
              <a:rPr lang="en-US" sz="2400" dirty="0"/>
              <a:t>- Simple code, might have bugs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PyTorch</a:t>
            </a:r>
            <a:r>
              <a:rPr lang="en-US" sz="2400" dirty="0"/>
              <a:t> 2.0</a:t>
            </a:r>
            <a:br>
              <a:rPr lang="en-US" sz="2400" dirty="0"/>
            </a:br>
            <a:r>
              <a:rPr lang="en-US" sz="2400" dirty="0"/>
              <a:t>- Measure perplexity (language gen.)</a:t>
            </a:r>
            <a:br>
              <a:rPr lang="en-US" sz="2400" dirty="0"/>
            </a:br>
            <a:r>
              <a:rPr lang="en-US" sz="2400" dirty="0"/>
              <a:t>- Data: tiny Shakespeare</a:t>
            </a:r>
            <a:br>
              <a:rPr lang="en-US" sz="2400" dirty="0"/>
            </a:br>
            <a:r>
              <a:rPr lang="en-US" sz="2400" dirty="0"/>
              <a:t>- Time frame: 2 months</a:t>
            </a:r>
            <a:br>
              <a:rPr lang="en-US" sz="2400" dirty="0"/>
            </a:br>
            <a:r>
              <a:rPr lang="en-US" sz="2400" dirty="0"/>
              <a:t>- Deliverable: Blog post</a:t>
            </a:r>
          </a:p>
          <a:p>
            <a:pPr marL="514350" indent="-514350">
              <a:buFont typeface="+mj-lt"/>
              <a:buAutoNum type="arabicParenR"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372CC5-6D81-EA0C-289A-2D51997CAE46}"/>
              </a:ext>
            </a:extLst>
          </p:cNvPr>
          <p:cNvSpPr/>
          <p:nvPr/>
        </p:nvSpPr>
        <p:spPr>
          <a:xfrm>
            <a:off x="8458204" y="5251824"/>
            <a:ext cx="1856790" cy="3051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LayerNorm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0B5A-C1D5-7AB0-D0F9-6E3E37910F47}"/>
              </a:ext>
            </a:extLst>
          </p:cNvPr>
          <p:cNvSpPr/>
          <p:nvPr/>
        </p:nvSpPr>
        <p:spPr>
          <a:xfrm>
            <a:off x="8458204" y="4308754"/>
            <a:ext cx="1856790" cy="62048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M-H Attention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240B9-4764-5A25-790B-71F161D6CE61}"/>
              </a:ext>
            </a:extLst>
          </p:cNvPr>
          <p:cNvCxnSpPr>
            <a:cxnSpLocks/>
          </p:cNvCxnSpPr>
          <p:nvPr/>
        </p:nvCxnSpPr>
        <p:spPr>
          <a:xfrm flipV="1">
            <a:off x="9386599" y="4948375"/>
            <a:ext cx="0" cy="2690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A80F74-6D21-57FA-91C0-7CE511EB421A}"/>
              </a:ext>
            </a:extLst>
          </p:cNvPr>
          <p:cNvCxnSpPr>
            <a:cxnSpLocks/>
          </p:cNvCxnSpPr>
          <p:nvPr/>
        </p:nvCxnSpPr>
        <p:spPr>
          <a:xfrm flipV="1">
            <a:off x="9386599" y="4129501"/>
            <a:ext cx="0" cy="15373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31AF5ED-97D2-EF00-5A06-60B259CFB82F}"/>
              </a:ext>
            </a:extLst>
          </p:cNvPr>
          <p:cNvSpPr/>
          <p:nvPr/>
        </p:nvSpPr>
        <p:spPr>
          <a:xfrm>
            <a:off x="7340668" y="4003562"/>
            <a:ext cx="665831" cy="3051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CE2F78-713E-E1EC-E337-FB075A6F3B9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673584" y="4308754"/>
            <a:ext cx="0" cy="176740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17F862-4F68-E917-6CFA-29051BD4A894}"/>
              </a:ext>
            </a:extLst>
          </p:cNvPr>
          <p:cNvSpPr txBox="1"/>
          <p:nvPr/>
        </p:nvSpPr>
        <p:spPr>
          <a:xfrm>
            <a:off x="7248626" y="603899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3DD7B-52A1-8680-29BD-3546A8C61209}"/>
              </a:ext>
            </a:extLst>
          </p:cNvPr>
          <p:cNvSpPr txBox="1"/>
          <p:nvPr/>
        </p:nvSpPr>
        <p:spPr>
          <a:xfrm>
            <a:off x="7134011" y="1236813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E09148-F1DC-54E7-8161-D831D8541C10}"/>
              </a:ext>
            </a:extLst>
          </p:cNvPr>
          <p:cNvCxnSpPr>
            <a:cxnSpLocks/>
          </p:cNvCxnSpPr>
          <p:nvPr/>
        </p:nvCxnSpPr>
        <p:spPr>
          <a:xfrm flipH="1" flipV="1">
            <a:off x="8036095" y="4129501"/>
            <a:ext cx="1377936" cy="39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F12C94-BD69-82FC-C855-571AA911829F}"/>
              </a:ext>
            </a:extLst>
          </p:cNvPr>
          <p:cNvCxnSpPr>
            <a:cxnSpLocks/>
          </p:cNvCxnSpPr>
          <p:nvPr/>
        </p:nvCxnSpPr>
        <p:spPr>
          <a:xfrm flipV="1">
            <a:off x="9386599" y="5557016"/>
            <a:ext cx="0" cy="2690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7CD38F-7C86-2936-56F8-B14B777CC4B7}"/>
              </a:ext>
            </a:extLst>
          </p:cNvPr>
          <p:cNvCxnSpPr>
            <a:cxnSpLocks/>
          </p:cNvCxnSpPr>
          <p:nvPr/>
        </p:nvCxnSpPr>
        <p:spPr>
          <a:xfrm flipH="1">
            <a:off x="7673583" y="5830061"/>
            <a:ext cx="174044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E571C97-50F1-B7D7-C723-EABF6EEC7A81}"/>
              </a:ext>
            </a:extLst>
          </p:cNvPr>
          <p:cNvSpPr/>
          <p:nvPr/>
        </p:nvSpPr>
        <p:spPr>
          <a:xfrm>
            <a:off x="8458204" y="3164580"/>
            <a:ext cx="1856790" cy="3051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LayerNorm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1D8F1-64E2-CF5A-D91B-03614FD64516}"/>
              </a:ext>
            </a:extLst>
          </p:cNvPr>
          <p:cNvSpPr/>
          <p:nvPr/>
        </p:nvSpPr>
        <p:spPr>
          <a:xfrm>
            <a:off x="8458204" y="2221510"/>
            <a:ext cx="1856790" cy="62048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 Forward Network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6696AB-EB6C-74DA-F7C8-00E00985C008}"/>
              </a:ext>
            </a:extLst>
          </p:cNvPr>
          <p:cNvCxnSpPr>
            <a:cxnSpLocks/>
          </p:cNvCxnSpPr>
          <p:nvPr/>
        </p:nvCxnSpPr>
        <p:spPr>
          <a:xfrm flipV="1">
            <a:off x="9386599" y="2861131"/>
            <a:ext cx="0" cy="2690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0A7511-14B2-E188-CFCA-7E841259DD56}"/>
              </a:ext>
            </a:extLst>
          </p:cNvPr>
          <p:cNvCxnSpPr>
            <a:cxnSpLocks/>
          </p:cNvCxnSpPr>
          <p:nvPr/>
        </p:nvCxnSpPr>
        <p:spPr>
          <a:xfrm flipV="1">
            <a:off x="9386599" y="2042257"/>
            <a:ext cx="0" cy="15373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E27271D-1EE2-D621-A59C-1F2AB75D6BC1}"/>
              </a:ext>
            </a:extLst>
          </p:cNvPr>
          <p:cNvSpPr/>
          <p:nvPr/>
        </p:nvSpPr>
        <p:spPr>
          <a:xfrm>
            <a:off x="7340668" y="1916318"/>
            <a:ext cx="665831" cy="3051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E1D741-F4FA-211C-87DB-E620CA451BB9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673584" y="2221510"/>
            <a:ext cx="0" cy="176740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62EF43-89B1-BEE9-5465-3FDCD8F07A98}"/>
              </a:ext>
            </a:extLst>
          </p:cNvPr>
          <p:cNvCxnSpPr>
            <a:cxnSpLocks/>
          </p:cNvCxnSpPr>
          <p:nvPr/>
        </p:nvCxnSpPr>
        <p:spPr>
          <a:xfrm flipH="1" flipV="1">
            <a:off x="8036095" y="2042257"/>
            <a:ext cx="1377936" cy="39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7A7E16-74C5-EE9C-335A-5630BEE50C82}"/>
              </a:ext>
            </a:extLst>
          </p:cNvPr>
          <p:cNvCxnSpPr>
            <a:cxnSpLocks/>
          </p:cNvCxnSpPr>
          <p:nvPr/>
        </p:nvCxnSpPr>
        <p:spPr>
          <a:xfrm flipV="1">
            <a:off x="9386599" y="3469772"/>
            <a:ext cx="0" cy="2690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64C04F-65EB-338B-4A44-AFC7B5476073}"/>
              </a:ext>
            </a:extLst>
          </p:cNvPr>
          <p:cNvCxnSpPr>
            <a:cxnSpLocks/>
          </p:cNvCxnSpPr>
          <p:nvPr/>
        </p:nvCxnSpPr>
        <p:spPr>
          <a:xfrm flipH="1">
            <a:off x="7673583" y="3742817"/>
            <a:ext cx="174044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0E8302-91EC-0EDE-61D8-A8AD6121148C}"/>
              </a:ext>
            </a:extLst>
          </p:cNvPr>
          <p:cNvCxnSpPr>
            <a:cxnSpLocks/>
          </p:cNvCxnSpPr>
          <p:nvPr/>
        </p:nvCxnSpPr>
        <p:spPr>
          <a:xfrm flipV="1">
            <a:off x="7673583" y="1623391"/>
            <a:ext cx="0" cy="2690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3627C3-B6BE-FDF8-0C33-4C8A1E84581D}"/>
              </a:ext>
            </a:extLst>
          </p:cNvPr>
          <p:cNvSpPr txBox="1"/>
          <p:nvPr/>
        </p:nvSpPr>
        <p:spPr>
          <a:xfrm>
            <a:off x="8543807" y="896950"/>
            <a:ext cx="279640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nanoGPT</a:t>
            </a:r>
            <a:r>
              <a:rPr lang="en-US" sz="2400" dirty="0"/>
              <a:t> Block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LayerNorm</a:t>
            </a:r>
            <a:r>
              <a:rPr lang="en-US" sz="2400" dirty="0"/>
              <a:t> at input)</a:t>
            </a:r>
          </a:p>
        </p:txBody>
      </p:sp>
    </p:spTree>
    <p:extLst>
      <p:ext uri="{BB962C8B-B14F-4D97-AF65-F5344CB8AC3E}">
        <p14:creationId xmlns:p14="http://schemas.microsoft.com/office/powerpoint/2010/main" val="127749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4EAE-D315-4F6B-A18E-9F83A8DF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8747D0-33F1-886F-218C-B646DDA6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/>
          <a:lstStyle/>
          <a:p>
            <a:r>
              <a:rPr lang="en-US" dirty="0"/>
              <a:t>GitHub code just needs to be slightly modified to run the ablation studies</a:t>
            </a:r>
          </a:p>
          <a:p>
            <a:r>
              <a:rPr lang="en-US" dirty="0"/>
              <a:t>Test run:</a:t>
            </a:r>
            <a:br>
              <a:rPr lang="en-US" dirty="0"/>
            </a:br>
            <a:r>
              <a:rPr lang="en-US" dirty="0"/>
              <a:t>- LR: 2e-4, 6e-4, 1.8 e-3</a:t>
            </a:r>
            <a:br>
              <a:rPr lang="en-US" dirty="0"/>
            </a:br>
            <a:r>
              <a:rPr lang="en-US" dirty="0"/>
              <a:t>- FFN inner factor: 4 (base)</a:t>
            </a:r>
            <a:br>
              <a:rPr lang="en-US" dirty="0"/>
            </a:br>
            <a:r>
              <a:rPr lang="en-US" dirty="0"/>
              <a:t>- Data: </a:t>
            </a:r>
            <a:r>
              <a:rPr lang="en-US" dirty="0" err="1"/>
              <a:t>shakespeare_char</a:t>
            </a:r>
            <a:br>
              <a:rPr lang="en-US" dirty="0"/>
            </a:br>
            <a:r>
              <a:rPr lang="en-US" dirty="0"/>
              <a:t>- *Parameters in train.py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9E2C242-31EF-95ED-A36F-6D69F383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7254"/>
            <a:ext cx="5895396" cy="4203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F6276E-A318-9C50-D3BC-0ADB31B703D4}"/>
              </a:ext>
            </a:extLst>
          </p:cNvPr>
          <p:cNvSpPr txBox="1"/>
          <p:nvPr/>
        </p:nvSpPr>
        <p:spPr>
          <a:xfrm>
            <a:off x="5447717" y="3013500"/>
            <a:ext cx="71686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Val.</a:t>
            </a:r>
          </a:p>
          <a:p>
            <a:r>
              <a:rPr lang="en-US" sz="2400" dirty="0"/>
              <a:t>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74227-0C29-06D8-B3B1-F6D744D59713}"/>
              </a:ext>
            </a:extLst>
          </p:cNvPr>
          <p:cNvSpPr txBox="1"/>
          <p:nvPr/>
        </p:nvSpPr>
        <p:spPr>
          <a:xfrm>
            <a:off x="8647166" y="5530745"/>
            <a:ext cx="138307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Eval. Step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59A2C-0A44-1A2C-F7FA-C0E525B9BFEA}"/>
              </a:ext>
            </a:extLst>
          </p:cNvPr>
          <p:cNvSpPr txBox="1"/>
          <p:nvPr/>
        </p:nvSpPr>
        <p:spPr>
          <a:xfrm>
            <a:off x="7253772" y="741869"/>
            <a:ext cx="378885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Val. Loss for 3 Learning Rates</a:t>
            </a:r>
          </a:p>
        </p:txBody>
      </p:sp>
    </p:spTree>
    <p:extLst>
      <p:ext uri="{BB962C8B-B14F-4D97-AF65-F5344CB8AC3E}">
        <p14:creationId xmlns:p14="http://schemas.microsoft.com/office/powerpoint/2010/main" val="96863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7D80-4476-E0F6-E3A2-6C3902F2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383C-BB8D-3D5C-1715-C0B949E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Attention Is All You Need. Ashish Vaswani, Noam </a:t>
            </a:r>
            <a:r>
              <a:rPr lang="en-US" sz="2000" dirty="0" err="1"/>
              <a:t>Shazeer</a:t>
            </a:r>
            <a:r>
              <a:rPr lang="en-US" sz="2000" dirty="0"/>
              <a:t>, Niki Parmar, Jakob </a:t>
            </a:r>
            <a:r>
              <a:rPr lang="en-US" sz="2000" dirty="0" err="1"/>
              <a:t>Uszkoreit</a:t>
            </a:r>
            <a:r>
              <a:rPr lang="en-US" sz="2000" dirty="0"/>
              <a:t>, </a:t>
            </a:r>
            <a:r>
              <a:rPr lang="en-US" sz="2000" dirty="0" err="1"/>
              <a:t>Llion</a:t>
            </a:r>
            <a:r>
              <a:rPr lang="en-US" sz="2000" dirty="0"/>
              <a:t> Jones, Aidan N. Gomez, Lukasz Kaiser, </a:t>
            </a:r>
            <a:r>
              <a:rPr lang="en-US" sz="2000" dirty="0" err="1"/>
              <a:t>Illia</a:t>
            </a:r>
            <a:r>
              <a:rPr lang="en-US" sz="2000" dirty="0"/>
              <a:t> </a:t>
            </a:r>
            <a:r>
              <a:rPr lang="en-US" sz="2000" dirty="0" err="1"/>
              <a:t>Polosukhin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https://arxiv.org/abs/1706.03762</a:t>
            </a:r>
            <a:endParaRPr lang="en-US" sz="2000" dirty="0"/>
          </a:p>
          <a:p>
            <a:r>
              <a:rPr lang="en-US" sz="2000" dirty="0"/>
              <a:t>GPT-NeoX-20B: An Open-Source Autoregressive Language Model. Sid Black, Stella </a:t>
            </a:r>
            <a:r>
              <a:rPr lang="en-US" sz="2000" dirty="0" err="1"/>
              <a:t>Biderman</a:t>
            </a:r>
            <a:r>
              <a:rPr lang="en-US" sz="2000" dirty="0"/>
              <a:t>, Eric Hallahan, Quentin Anthony, Leo Gao, Laurence Golding, Horace He, Connor Leahy, Kyle McDonell, Jason </a:t>
            </a:r>
            <a:r>
              <a:rPr lang="en-US" sz="2000" dirty="0" err="1"/>
              <a:t>Phang</a:t>
            </a:r>
            <a:r>
              <a:rPr lang="en-US" sz="2000" dirty="0"/>
              <a:t>, Michael </a:t>
            </a:r>
            <a:r>
              <a:rPr lang="en-US" sz="2000" dirty="0" err="1"/>
              <a:t>Pieler</a:t>
            </a:r>
            <a:r>
              <a:rPr lang="en-US" sz="2000" dirty="0"/>
              <a:t>, USVSN Sai Prashanth, </a:t>
            </a:r>
            <a:r>
              <a:rPr lang="en-US" sz="2000" dirty="0" err="1"/>
              <a:t>Shivanshu</a:t>
            </a:r>
            <a:r>
              <a:rPr lang="en-US" sz="2000" dirty="0"/>
              <a:t> Purohit, </a:t>
            </a:r>
            <a:r>
              <a:rPr lang="en-US" sz="2000" dirty="0" err="1"/>
              <a:t>Laria</a:t>
            </a:r>
            <a:r>
              <a:rPr lang="en-US" sz="2000" dirty="0"/>
              <a:t> Reynolds, Jonathan Tow, Ben Wang, Samuel </a:t>
            </a:r>
            <a:r>
              <a:rPr lang="en-US" sz="2000" dirty="0" err="1"/>
              <a:t>Weinbach</a:t>
            </a:r>
            <a:r>
              <a:rPr lang="en-US" sz="2000" dirty="0"/>
              <a:t>. </a:t>
            </a:r>
            <a:r>
              <a:rPr lang="en-US" sz="2000" dirty="0">
                <a:hlinkClick r:id="rId3"/>
              </a:rPr>
              <a:t>http://arxiv.org/abs/2204.06745</a:t>
            </a:r>
            <a:endParaRPr lang="en-US" sz="2000" dirty="0"/>
          </a:p>
          <a:p>
            <a:r>
              <a:rPr lang="en-US" sz="2000" dirty="0"/>
              <a:t>Cramming: Training a Language Model on a Single GPU in One Day. Jonas </a:t>
            </a:r>
            <a:r>
              <a:rPr lang="en-US" sz="2000" dirty="0" err="1"/>
              <a:t>Geiping</a:t>
            </a:r>
            <a:r>
              <a:rPr lang="en-US" sz="2000" dirty="0"/>
              <a:t>, Tom Goldstein. </a:t>
            </a:r>
            <a:r>
              <a:rPr lang="en-US" sz="2000" dirty="0">
                <a:hlinkClick r:id="rId4"/>
              </a:rPr>
              <a:t>https://arxiv.org/abs/2212.14034</a:t>
            </a:r>
            <a:endParaRPr lang="en-US" sz="2000" dirty="0"/>
          </a:p>
          <a:p>
            <a:r>
              <a:rPr lang="en-US" sz="2000" dirty="0"/>
              <a:t>Improving Transformer Models by Reordering their Sublayers. </a:t>
            </a:r>
            <a:r>
              <a:rPr lang="en-US" sz="2000" dirty="0" err="1"/>
              <a:t>Ofir</a:t>
            </a:r>
            <a:r>
              <a:rPr lang="en-US" sz="2000" dirty="0"/>
              <a:t> Press, Noah A. Smith, Omer Levy. </a:t>
            </a:r>
            <a:r>
              <a:rPr lang="en-US" sz="2000" dirty="0">
                <a:hlinkClick r:id="rId5"/>
              </a:rPr>
              <a:t>https://arxiv.org/abs/1911.03864</a:t>
            </a:r>
            <a:endParaRPr lang="en-US" sz="2000" dirty="0"/>
          </a:p>
          <a:p>
            <a:r>
              <a:rPr lang="en-US" sz="2000" dirty="0"/>
              <a:t>Transformer Feed-Forward Layers Are Key-Value Memories.</a:t>
            </a:r>
            <a:r>
              <a:rPr lang="nl-NL" sz="2000" dirty="0"/>
              <a:t> Mor Geva, Roei Schuster, Jonathan Berant, Omer Levy.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https://arxiv.org/abs/2012.14913</a:t>
            </a:r>
            <a:endParaRPr lang="en-US" sz="2000" dirty="0"/>
          </a:p>
          <a:p>
            <a:r>
              <a:rPr lang="en-US" sz="2000" dirty="0"/>
              <a:t>GitHub repo: </a:t>
            </a:r>
            <a:r>
              <a:rPr lang="en-US" sz="2000" dirty="0" err="1"/>
              <a:t>nanoGPT</a:t>
            </a:r>
            <a:r>
              <a:rPr lang="en-US" sz="2000" dirty="0"/>
              <a:t>. Andrej </a:t>
            </a:r>
            <a:r>
              <a:rPr lang="en-US" sz="2000" dirty="0" err="1"/>
              <a:t>Karpathy</a:t>
            </a:r>
            <a:r>
              <a:rPr lang="en-US" sz="2000" dirty="0"/>
              <a:t>. </a:t>
            </a:r>
            <a:r>
              <a:rPr lang="en-US" sz="2000" dirty="0">
                <a:hlinkClick r:id="rId7"/>
              </a:rPr>
              <a:t>https://github.com/karpathy/nanoGPT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97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462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Transformer Feed Forward Networks Why is the inner width larger than the input/output?</vt:lpstr>
      <vt:lpstr>Transformer Background</vt:lpstr>
      <vt:lpstr>Preliminary White Paper Study</vt:lpstr>
      <vt:lpstr>Proposed Experiment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Feed Forward Networks – Why is the inner width larger than the input/output?</dc:title>
  <dc:creator>Daniel</dc:creator>
  <cp:lastModifiedBy>Daniel</cp:lastModifiedBy>
  <cp:revision>32</cp:revision>
  <dcterms:created xsi:type="dcterms:W3CDTF">2023-02-15T03:48:48Z</dcterms:created>
  <dcterms:modified xsi:type="dcterms:W3CDTF">2023-02-15T07:15:35Z</dcterms:modified>
</cp:coreProperties>
</file>