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embeddedFontLst>
    <p:embeddedFont>
      <p:font typeface="Arial Black" panose="020B0A04020102020204" pitchFamily="34" charset="0"/>
      <p:regular r:id="rId23"/>
      <p:bold r:id="rId24"/>
    </p:embeddedFont>
    <p:embeddedFont>
      <p:font typeface="Calibri" panose="020F0502020204030204" pitchFamily="34" charset="0"/>
      <p:regular r:id="rId25"/>
      <p:bold r:id="rId26"/>
      <p:italic r:id="rId27"/>
      <p:boldItalic r:id="rId28"/>
    </p:embeddedFont>
    <p:embeddedFont>
      <p:font typeface="Century Gothic" panose="020B0502020202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62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532f2453c4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532f2453c4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bf20e30ec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bf20e30ec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532f2453c4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532f2453c4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c04ac385c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c04ac385c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532f2453c4_0_8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532f2453c4_0_8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532f2453c4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532f2453c4_0_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79b28e58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79b28e58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532f2453c4_0_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532f2453c4_0_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a0482c95e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a0482c95e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32f2453c4_0_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32f2453c4_0_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9b28e58f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9b28e58f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f20e30ec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6" name="Google Shape;686;gbf20e30ec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32f2453c4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32f2453c4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a0482c95ea_0_0:notes"/>
          <p:cNvSpPr txBox="1">
            <a:spLocks noGrp="1"/>
          </p:cNvSpPr>
          <p:nvPr>
            <p:ph type="body" idx="1"/>
          </p:nvPr>
        </p:nvSpPr>
        <p:spPr>
          <a:xfrm>
            <a:off x="686421" y="4400240"/>
            <a:ext cx="5485200" cy="36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a0482c95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01951" y="1143000"/>
            <a:ext cx="5454000" cy="3085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f20e30ec9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f20e30ec9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79b28e58f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79b28e58f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bf20e30ec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bf20e30ec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928987202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928987202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IDs vs. a file in some arbitrary path as this is the main culprit in data handling errors (a collaborator using the wrong data)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9b28e58f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9b28e58f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6_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0" y="240030"/>
            <a:ext cx="205800" cy="3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205740" y="240030"/>
            <a:ext cx="1059600" cy="38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741" y="805815"/>
            <a:ext cx="8500939" cy="317493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"/>
          <p:cNvSpPr txBox="1"/>
          <p:nvPr/>
        </p:nvSpPr>
        <p:spPr>
          <a:xfrm>
            <a:off x="200370" y="4007876"/>
            <a:ext cx="4038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ORNL is managed by UT-Battelle LLC for the US Department of Energy</a:t>
            </a:r>
            <a:endParaRPr sz="1100"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321552" y="1041722"/>
            <a:ext cx="65085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335611" y="2260091"/>
            <a:ext cx="4080300" cy="15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847" y="342183"/>
            <a:ext cx="816102" cy="1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2"/>
          <p:cNvSpPr/>
          <p:nvPr/>
        </p:nvSpPr>
        <p:spPr>
          <a:xfrm>
            <a:off x="4572000" y="0"/>
            <a:ext cx="4571996" cy="5143497"/>
          </a:xfrm>
          <a:custGeom>
            <a:avLst/>
            <a:gdLst/>
            <a:ahLst/>
            <a:cxnLst/>
            <a:rect l="l" t="t" r="r" b="b"/>
            <a:pathLst>
              <a:path w="3388" h="3815" extrusionOk="0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50932" y="4057116"/>
            <a:ext cx="1202817" cy="291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k green picture layout">
  <p:cSld name="Dk green picture layou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"/>
          <p:cNvSpPr>
            <a:spLocks noGrp="1"/>
          </p:cNvSpPr>
          <p:nvPr>
            <p:ph type="pic" idx="2"/>
          </p:nvPr>
        </p:nvSpPr>
        <p:spPr>
          <a:xfrm>
            <a:off x="4571728" y="812816"/>
            <a:ext cx="4115100" cy="31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8" name="Google Shape;128;p11"/>
          <p:cNvSpPr/>
          <p:nvPr/>
        </p:nvSpPr>
        <p:spPr>
          <a:xfrm>
            <a:off x="205740" y="809244"/>
            <a:ext cx="4366200" cy="31662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 txBox="1">
            <a:spLocks noGrp="1"/>
          </p:cNvSpPr>
          <p:nvPr>
            <p:ph type="title"/>
          </p:nvPr>
        </p:nvSpPr>
        <p:spPr>
          <a:xfrm>
            <a:off x="291059" y="956841"/>
            <a:ext cx="4153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1"/>
          <p:cNvSpPr/>
          <p:nvPr/>
        </p:nvSpPr>
        <p:spPr>
          <a:xfrm>
            <a:off x="0" y="240030"/>
            <a:ext cx="205800" cy="3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205740" y="240030"/>
            <a:ext cx="1059600" cy="38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"/>
          <p:cNvSpPr/>
          <p:nvPr/>
        </p:nvSpPr>
        <p:spPr>
          <a:xfrm flipH="1">
            <a:off x="-3292" y="4969599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" name="Google Shape;13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847" y="342183"/>
            <a:ext cx="816102" cy="1963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11"/>
          <p:cNvCxnSpPr/>
          <p:nvPr/>
        </p:nvCxnSpPr>
        <p:spPr>
          <a:xfrm>
            <a:off x="6003131" y="61674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cxnSp>
        <p:nvCxnSpPr>
          <p:cNvPr id="135" name="Google Shape;135;p11"/>
          <p:cNvCxnSpPr/>
          <p:nvPr/>
        </p:nvCxnSpPr>
        <p:spPr>
          <a:xfrm>
            <a:off x="6003131" y="616744"/>
            <a:ext cx="0" cy="0"/>
          </a:xfrm>
          <a:prstGeom prst="straightConnector1">
            <a:avLst/>
          </a:prstGeom>
          <a:noFill/>
          <a:ln>
            <a:noFill/>
          </a:ln>
        </p:spPr>
      </p:cxnSp>
      <p:sp>
        <p:nvSpPr>
          <p:cNvPr id="136" name="Google Shape;136;p11"/>
          <p:cNvSpPr/>
          <p:nvPr/>
        </p:nvSpPr>
        <p:spPr>
          <a:xfrm>
            <a:off x="4572000" y="0"/>
            <a:ext cx="4571996" cy="5143497"/>
          </a:xfrm>
          <a:custGeom>
            <a:avLst/>
            <a:gdLst/>
            <a:ahLst/>
            <a:cxnLst/>
            <a:rect l="l" t="t" r="r" b="b"/>
            <a:pathLst>
              <a:path w="3388" h="3815" extrusionOk="0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p11"/>
          <p:cNvSpPr txBox="1">
            <a:spLocks noGrp="1"/>
          </p:cNvSpPr>
          <p:nvPr>
            <p:ph type="body" idx="1"/>
          </p:nvPr>
        </p:nvSpPr>
        <p:spPr>
          <a:xfrm>
            <a:off x="291059" y="1839988"/>
            <a:ext cx="4134600" cy="20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5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–"/>
              <a:def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»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k green picture layout 2">
  <p:cSld name="Dk green picture layout 2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>
            <a:spLocks noGrp="1"/>
          </p:cNvSpPr>
          <p:nvPr>
            <p:ph type="pic" idx="2"/>
          </p:nvPr>
        </p:nvSpPr>
        <p:spPr>
          <a:xfrm>
            <a:off x="4571727" y="809244"/>
            <a:ext cx="4115400" cy="3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0" name="Google Shape;140;p12"/>
          <p:cNvSpPr/>
          <p:nvPr/>
        </p:nvSpPr>
        <p:spPr>
          <a:xfrm>
            <a:off x="205740" y="809244"/>
            <a:ext cx="4366200" cy="43344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2"/>
          <p:cNvSpPr txBox="1">
            <a:spLocks noGrp="1"/>
          </p:cNvSpPr>
          <p:nvPr>
            <p:ph type="title"/>
          </p:nvPr>
        </p:nvSpPr>
        <p:spPr>
          <a:xfrm>
            <a:off x="291059" y="956841"/>
            <a:ext cx="4153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2"/>
          <p:cNvSpPr txBox="1">
            <a:spLocks noGrp="1"/>
          </p:cNvSpPr>
          <p:nvPr>
            <p:ph type="body" idx="1"/>
          </p:nvPr>
        </p:nvSpPr>
        <p:spPr>
          <a:xfrm>
            <a:off x="291059" y="1839987"/>
            <a:ext cx="4134600" cy="3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5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–"/>
              <a:def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»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43" name="Google Shape;143;p12"/>
          <p:cNvSpPr/>
          <p:nvPr/>
        </p:nvSpPr>
        <p:spPr>
          <a:xfrm>
            <a:off x="0" y="240030"/>
            <a:ext cx="205800" cy="3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205740" y="240030"/>
            <a:ext cx="1059600" cy="38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2"/>
          <p:cNvSpPr/>
          <p:nvPr/>
        </p:nvSpPr>
        <p:spPr>
          <a:xfrm flipH="1">
            <a:off x="-3292" y="4969599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6" name="Google Shape;14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847" y="342183"/>
            <a:ext cx="816102" cy="1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2"/>
          <p:cNvSpPr/>
          <p:nvPr/>
        </p:nvSpPr>
        <p:spPr>
          <a:xfrm>
            <a:off x="4572000" y="0"/>
            <a:ext cx="4571996" cy="5143497"/>
          </a:xfrm>
          <a:custGeom>
            <a:avLst/>
            <a:gdLst/>
            <a:ahLst/>
            <a:cxnLst/>
            <a:rect l="l" t="t" r="r" b="b"/>
            <a:pathLst>
              <a:path w="3388" h="3815" extrusionOk="0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Dk green picture layout wide">
  <p:cSld name="2_Dk green picture layout wide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"/>
          <p:cNvSpPr>
            <a:spLocks noGrp="1"/>
          </p:cNvSpPr>
          <p:nvPr>
            <p:ph type="pic" idx="2"/>
          </p:nvPr>
        </p:nvSpPr>
        <p:spPr>
          <a:xfrm>
            <a:off x="3090446" y="809242"/>
            <a:ext cx="5598000" cy="31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/>
          <p:nvPr/>
        </p:nvSpPr>
        <p:spPr>
          <a:xfrm>
            <a:off x="205741" y="809243"/>
            <a:ext cx="2884800" cy="43344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/>
          </p:nvPr>
        </p:nvSpPr>
        <p:spPr>
          <a:xfrm>
            <a:off x="291059" y="956841"/>
            <a:ext cx="2682300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body" idx="1"/>
          </p:nvPr>
        </p:nvSpPr>
        <p:spPr>
          <a:xfrm>
            <a:off x="291059" y="2100263"/>
            <a:ext cx="26565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5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–"/>
              <a:defRPr sz="1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»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53" name="Google Shape;153;p13"/>
          <p:cNvSpPr/>
          <p:nvPr/>
        </p:nvSpPr>
        <p:spPr>
          <a:xfrm>
            <a:off x="0" y="240030"/>
            <a:ext cx="205800" cy="3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/>
          <p:nvPr/>
        </p:nvSpPr>
        <p:spPr>
          <a:xfrm>
            <a:off x="205740" y="240030"/>
            <a:ext cx="1059600" cy="38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3"/>
          <p:cNvSpPr/>
          <p:nvPr/>
        </p:nvSpPr>
        <p:spPr>
          <a:xfrm flipH="1">
            <a:off x="-3292" y="4969599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6" name="Google Shape;15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847" y="342183"/>
            <a:ext cx="816102" cy="1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3"/>
          <p:cNvSpPr/>
          <p:nvPr/>
        </p:nvSpPr>
        <p:spPr>
          <a:xfrm>
            <a:off x="3090446" y="1"/>
            <a:ext cx="6053553" cy="5143497"/>
          </a:xfrm>
          <a:custGeom>
            <a:avLst/>
            <a:gdLst/>
            <a:ahLst/>
            <a:cxnLst/>
            <a:rect l="l" t="t" r="r" b="b"/>
            <a:pathLst>
              <a:path w="4490" h="3815" extrusionOk="0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ull picture layout ">
  <p:cSld name="Full picture layout 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"/>
          <p:cNvSpPr>
            <a:spLocks noGrp="1"/>
          </p:cNvSpPr>
          <p:nvPr>
            <p:ph type="pic" idx="2"/>
          </p:nvPr>
        </p:nvSpPr>
        <p:spPr>
          <a:xfrm>
            <a:off x="205740" y="1786"/>
            <a:ext cx="8484600" cy="47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None/>
              <a:def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322327" y="205740"/>
            <a:ext cx="82503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4"/>
          <p:cNvSpPr txBox="1"/>
          <p:nvPr/>
        </p:nvSpPr>
        <p:spPr>
          <a:xfrm>
            <a:off x="6007712" y="4857750"/>
            <a:ext cx="2895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</p:txBody>
      </p:sp>
      <p:sp>
        <p:nvSpPr>
          <p:cNvPr id="162" name="Google Shape;162;p14"/>
          <p:cNvSpPr/>
          <p:nvPr/>
        </p:nvSpPr>
        <p:spPr>
          <a:xfrm>
            <a:off x="4519613" y="0"/>
            <a:ext cx="4624388" cy="5143500"/>
          </a:xfrm>
          <a:custGeom>
            <a:avLst/>
            <a:gdLst/>
            <a:ahLst/>
            <a:cxnLst/>
            <a:rect l="l" t="t" r="r" b="b"/>
            <a:pathLst>
              <a:path w="3884" h="4320" extrusionOk="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p14"/>
          <p:cNvSpPr/>
          <p:nvPr/>
        </p:nvSpPr>
        <p:spPr>
          <a:xfrm>
            <a:off x="0" y="4758301"/>
            <a:ext cx="205800" cy="383100"/>
          </a:xfrm>
          <a:prstGeom prst="rect">
            <a:avLst/>
          </a:prstGeom>
          <a:solidFill>
            <a:srgbClr val="397D5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4"/>
          <p:cNvSpPr/>
          <p:nvPr/>
        </p:nvSpPr>
        <p:spPr>
          <a:xfrm flipH="1">
            <a:off x="-3292" y="4969599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692" y="4843995"/>
            <a:ext cx="1258384" cy="21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9250" rtl="0">
              <a:spcBef>
                <a:spcPts val="1100"/>
              </a:spcBef>
              <a:spcAft>
                <a:spcPts val="0"/>
              </a:spcAft>
              <a:buSzPts val="1900"/>
              <a:buChar char="•"/>
              <a:defRPr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–"/>
              <a:defRPr/>
            </a:lvl2pPr>
            <a:lvl3pPr marL="1371600" lvl="2" indent="-317500" rtl="0">
              <a:spcBef>
                <a:spcPts val="600"/>
              </a:spcBef>
              <a:spcAft>
                <a:spcPts val="0"/>
              </a:spcAft>
              <a:buSzPts val="1400"/>
              <a:buChar char="•"/>
              <a:defRPr/>
            </a:lvl3pPr>
            <a:lvl4pPr marL="1828800" lvl="3" indent="-317500" rtl="0">
              <a:spcBef>
                <a:spcPts val="600"/>
              </a:spcBef>
              <a:spcAft>
                <a:spcPts val="0"/>
              </a:spcAft>
              <a:buSzPts val="1400"/>
              <a:buChar char="–"/>
              <a:defRPr/>
            </a:lvl4pPr>
            <a:lvl5pPr marL="2286000" lvl="4" indent="-317500" rtl="0">
              <a:spcBef>
                <a:spcPts val="500"/>
              </a:spcBef>
              <a:spcAft>
                <a:spcPts val="0"/>
              </a:spcAft>
              <a:buSzPts val="1400"/>
              <a:buChar char="»"/>
              <a:defRPr/>
            </a:lvl5pPr>
            <a:lvl6pPr marL="2743200" lvl="5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6pPr>
            <a:lvl7pPr marL="3200400" lvl="6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7pPr>
            <a:lvl8pPr marL="3657600" lvl="7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8pPr>
            <a:lvl9pPr marL="4114800" lvl="8" indent="-323850" rtl="0">
              <a:spcBef>
                <a:spcPts val="300"/>
              </a:spcBef>
              <a:spcAft>
                <a:spcPts val="0"/>
              </a:spcAft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"/>
          <p:cNvSpPr txBox="1">
            <a:spLocks noGrp="1"/>
          </p:cNvSpPr>
          <p:nvPr>
            <p:ph type="title"/>
          </p:nvPr>
        </p:nvSpPr>
        <p:spPr>
          <a:xfrm>
            <a:off x="193385" y="190147"/>
            <a:ext cx="8628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and Content">
  <p:cSld name="1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322325" y="205740"/>
            <a:ext cx="85725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336041" y="1240301"/>
            <a:ext cx="8572500" cy="30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925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Char char="•"/>
              <a:defRPr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30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240030"/>
            <a:ext cx="205800" cy="49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/>
          <p:nvPr/>
        </p:nvSpPr>
        <p:spPr>
          <a:xfrm flipH="1">
            <a:off x="-3292" y="4969599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" name="Google Shape;28;p3"/>
          <p:cNvSpPr txBox="1"/>
          <p:nvPr/>
        </p:nvSpPr>
        <p:spPr>
          <a:xfrm>
            <a:off x="6007712" y="4937760"/>
            <a:ext cx="2895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</p:txBody>
      </p:sp>
      <p:pic>
        <p:nvPicPr>
          <p:cNvPr id="29" name="Google Shape;29;p3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692" y="4843995"/>
            <a:ext cx="1258384" cy="21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break">
  <p:cSld name="Section brea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r="-400" b="-1"/>
          <a:stretch/>
        </p:blipFill>
        <p:spPr>
          <a:xfrm>
            <a:off x="4571999" y="809244"/>
            <a:ext cx="4151268" cy="317150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/>
          <p:nvPr/>
        </p:nvSpPr>
        <p:spPr>
          <a:xfrm>
            <a:off x="205740" y="809244"/>
            <a:ext cx="4366200" cy="31716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322326" y="1014359"/>
            <a:ext cx="4060200" cy="8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309163" y="2168912"/>
            <a:ext cx="4073400" cy="16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5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–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Char char="–"/>
              <a:defRPr sz="1100"/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»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0" y="240030"/>
            <a:ext cx="205800" cy="3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205740" y="240030"/>
            <a:ext cx="1059600" cy="38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9847" y="342183"/>
            <a:ext cx="816102" cy="1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4"/>
          <p:cNvSpPr/>
          <p:nvPr/>
        </p:nvSpPr>
        <p:spPr>
          <a:xfrm>
            <a:off x="4572000" y="0"/>
            <a:ext cx="4571996" cy="5143497"/>
          </a:xfrm>
          <a:custGeom>
            <a:avLst/>
            <a:gdLst/>
            <a:ahLst/>
            <a:cxnLst/>
            <a:rect l="l" t="t" r="r" b="b"/>
            <a:pathLst>
              <a:path w="3388" h="3815" extrusionOk="0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7_Title only">
  <p:cSld name="7_Title 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/>
          <p:nvPr/>
        </p:nvSpPr>
        <p:spPr>
          <a:xfrm>
            <a:off x="0" y="240030"/>
            <a:ext cx="205800" cy="49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>
            <a:spLocks noGrp="1"/>
          </p:cNvSpPr>
          <p:nvPr>
            <p:ph type="title"/>
          </p:nvPr>
        </p:nvSpPr>
        <p:spPr>
          <a:xfrm>
            <a:off x="322326" y="205740"/>
            <a:ext cx="85689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/>
          <p:nvPr/>
        </p:nvSpPr>
        <p:spPr>
          <a:xfrm flipH="1">
            <a:off x="-3292" y="4969599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5"/>
          <p:cNvSpPr txBox="1"/>
          <p:nvPr/>
        </p:nvSpPr>
        <p:spPr>
          <a:xfrm>
            <a:off x="6007712" y="4937760"/>
            <a:ext cx="2895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</p:txBody>
      </p:sp>
      <p:pic>
        <p:nvPicPr>
          <p:cNvPr id="44" name="Google Shape;44;p5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692" y="4843995"/>
            <a:ext cx="1258384" cy="21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/>
          <p:nvPr/>
        </p:nvSpPr>
        <p:spPr>
          <a:xfrm>
            <a:off x="0" y="240030"/>
            <a:ext cx="205800" cy="49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322326" y="205740"/>
            <a:ext cx="8628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>
                <a:solidFill>
                  <a:schemeClr val="dk1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312758" y="1083564"/>
            <a:ext cx="41310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  <a:defRPr sz="18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2"/>
          </p:nvPr>
        </p:nvSpPr>
        <p:spPr>
          <a:xfrm>
            <a:off x="312758" y="1706600"/>
            <a:ext cx="4131000" cy="25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5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–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•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None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•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3"/>
          </p:nvPr>
        </p:nvSpPr>
        <p:spPr>
          <a:xfrm>
            <a:off x="4645026" y="1083564"/>
            <a:ext cx="4128600" cy="6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None/>
              <a:defRPr sz="18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4"/>
          </p:nvPr>
        </p:nvSpPr>
        <p:spPr>
          <a:xfrm>
            <a:off x="4645026" y="1706600"/>
            <a:ext cx="4128600" cy="25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175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5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04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–"/>
              <a:defRPr sz="14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•"/>
              <a:defRPr sz="12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•"/>
              <a:defRPr sz="11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52" name="Google Shape;52;p6"/>
          <p:cNvSpPr/>
          <p:nvPr/>
        </p:nvSpPr>
        <p:spPr>
          <a:xfrm flipH="1">
            <a:off x="-3292" y="4969599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6"/>
          <p:cNvSpPr txBox="1"/>
          <p:nvPr/>
        </p:nvSpPr>
        <p:spPr>
          <a:xfrm>
            <a:off x="6007712" y="4937760"/>
            <a:ext cx="2895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</p:txBody>
      </p:sp>
      <p:pic>
        <p:nvPicPr>
          <p:cNvPr id="54" name="Google Shape;54;p6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692" y="4843995"/>
            <a:ext cx="1258384" cy="21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 content boxes with reverse headers">
  <p:cSld name="3 content boxes with reverse header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"/>
          <p:cNvSpPr/>
          <p:nvPr/>
        </p:nvSpPr>
        <p:spPr>
          <a:xfrm>
            <a:off x="0" y="240030"/>
            <a:ext cx="205800" cy="49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7"/>
          <p:cNvSpPr txBox="1">
            <a:spLocks noGrp="1"/>
          </p:cNvSpPr>
          <p:nvPr>
            <p:ph type="title"/>
          </p:nvPr>
        </p:nvSpPr>
        <p:spPr>
          <a:xfrm>
            <a:off x="322326" y="205740"/>
            <a:ext cx="86286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"/>
          </p:nvPr>
        </p:nvSpPr>
        <p:spPr>
          <a:xfrm>
            <a:off x="402522" y="1040701"/>
            <a:ext cx="2707800" cy="6159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2"/>
          </p:nvPr>
        </p:nvSpPr>
        <p:spPr>
          <a:xfrm>
            <a:off x="402522" y="1656594"/>
            <a:ext cx="2707800" cy="285990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•"/>
              <a:defRPr sz="1400"/>
            </a:lvl1pPr>
            <a:lvl2pPr marL="914400" lvl="1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–"/>
              <a:defRPr sz="1200"/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Char char="•"/>
              <a:defRPr sz="11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Char char="–"/>
              <a:defRPr sz="9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3"/>
          </p:nvPr>
        </p:nvSpPr>
        <p:spPr>
          <a:xfrm>
            <a:off x="3295244" y="1040701"/>
            <a:ext cx="2706300" cy="6159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4"/>
          </p:nvPr>
        </p:nvSpPr>
        <p:spPr>
          <a:xfrm>
            <a:off x="3295244" y="1659888"/>
            <a:ext cx="2706300" cy="285990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•"/>
              <a:defRPr sz="1400"/>
            </a:lvl1pPr>
            <a:lvl2pPr marL="914400" lvl="1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–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Char char="•"/>
              <a:defRPr sz="11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Char char="–"/>
              <a:defRPr sz="9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5"/>
          </p:nvPr>
        </p:nvSpPr>
        <p:spPr>
          <a:xfrm>
            <a:off x="6186421" y="1040701"/>
            <a:ext cx="2706300" cy="615900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6"/>
          </p:nvPr>
        </p:nvSpPr>
        <p:spPr>
          <a:xfrm>
            <a:off x="6186421" y="1659888"/>
            <a:ext cx="2706300" cy="2859900"/>
          </a:xfrm>
          <a:prstGeom prst="rect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Char char="•"/>
              <a:defRPr sz="1400"/>
            </a:lvl1pPr>
            <a:lvl2pPr marL="914400" lvl="1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entury Gothic"/>
              <a:buChar char="–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Char char="•"/>
              <a:defRPr sz="11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entury Gothic"/>
              <a:buChar char="–"/>
              <a:defRPr sz="9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Char char="»"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64" name="Google Shape;64;p7"/>
          <p:cNvSpPr/>
          <p:nvPr/>
        </p:nvSpPr>
        <p:spPr>
          <a:xfrm flipH="1">
            <a:off x="-3292" y="4969599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7"/>
          <p:cNvSpPr txBox="1"/>
          <p:nvPr/>
        </p:nvSpPr>
        <p:spPr>
          <a:xfrm>
            <a:off x="6007712" y="4937760"/>
            <a:ext cx="2895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</p:txBody>
      </p:sp>
      <p:pic>
        <p:nvPicPr>
          <p:cNvPr id="66" name="Google Shape;66;p7" descr="A close up of a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7692" y="4843995"/>
            <a:ext cx="1258384" cy="211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3 section science highlight">
  <p:cSld name="1_3 section science highligh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/>
          <p:nvPr/>
        </p:nvSpPr>
        <p:spPr>
          <a:xfrm>
            <a:off x="205740" y="1076663"/>
            <a:ext cx="4380600" cy="3918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F2F2F2"/>
              </a:gs>
              <a:gs pos="100000">
                <a:srgbClr val="CFCFCF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4763689" y="1076663"/>
            <a:ext cx="4380300" cy="3918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F2F2F2"/>
              </a:gs>
              <a:gs pos="100000">
                <a:srgbClr val="CFCFCF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205740" y="711028"/>
            <a:ext cx="4379100" cy="36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4763688" y="711028"/>
            <a:ext cx="4380300" cy="36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1"/>
          </p:nvPr>
        </p:nvSpPr>
        <p:spPr>
          <a:xfrm>
            <a:off x="210603" y="724624"/>
            <a:ext cx="4361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2"/>
          </p:nvPr>
        </p:nvSpPr>
        <p:spPr>
          <a:xfrm>
            <a:off x="210603" y="1138142"/>
            <a:ext cx="4361400" cy="3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685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Century Gothic"/>
              <a:buChar char="•"/>
              <a:defRPr sz="1400"/>
            </a:lvl1pPr>
            <a:lvl2pPr marL="914400" lvl="1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Century Gothic"/>
              <a:buChar char="–"/>
              <a:defRPr sz="1200"/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Century Gothic"/>
              <a:buChar char="•"/>
              <a:defRPr sz="11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Century Gothic"/>
              <a:buChar char="–"/>
              <a:defRPr sz="9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3"/>
          </p:nvPr>
        </p:nvSpPr>
        <p:spPr>
          <a:xfrm>
            <a:off x="4768008" y="724624"/>
            <a:ext cx="4359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4"/>
          </p:nvPr>
        </p:nvSpPr>
        <p:spPr>
          <a:xfrm>
            <a:off x="4768008" y="1138142"/>
            <a:ext cx="4359000" cy="3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685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Century Gothic"/>
              <a:buChar char="•"/>
              <a:defRPr sz="1400"/>
            </a:lvl1pPr>
            <a:lvl2pPr marL="914400" lvl="1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Century Gothic"/>
              <a:buChar char="–"/>
              <a:defRPr sz="1200"/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Century Gothic"/>
              <a:buChar char="•"/>
              <a:defRPr sz="11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Century Gothic"/>
              <a:buChar char="–"/>
              <a:defRPr sz="9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1330252" y="240030"/>
            <a:ext cx="7813800" cy="38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8"/>
          <p:cNvSpPr txBox="1">
            <a:spLocks noGrp="1"/>
          </p:cNvSpPr>
          <p:nvPr>
            <p:ph type="title"/>
          </p:nvPr>
        </p:nvSpPr>
        <p:spPr>
          <a:xfrm>
            <a:off x="1330252" y="257053"/>
            <a:ext cx="7749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0" y="240030"/>
            <a:ext cx="205800" cy="3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>
            <a:off x="205740" y="240030"/>
            <a:ext cx="1059600" cy="38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8"/>
          <p:cNvSpPr/>
          <p:nvPr/>
        </p:nvSpPr>
        <p:spPr>
          <a:xfrm flipH="1">
            <a:off x="-3292" y="4969599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1" name="Google Shape;8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847" y="342183"/>
            <a:ext cx="816102" cy="1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8"/>
          <p:cNvSpPr txBox="1"/>
          <p:nvPr/>
        </p:nvSpPr>
        <p:spPr>
          <a:xfrm>
            <a:off x="6008302" y="4909560"/>
            <a:ext cx="2895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3 section science highlight">
  <p:cSld name="2_3 section science highligh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/>
          <p:nvPr/>
        </p:nvSpPr>
        <p:spPr>
          <a:xfrm>
            <a:off x="205740" y="1076663"/>
            <a:ext cx="2901000" cy="3918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F2F2F2"/>
              </a:gs>
              <a:gs pos="100000">
                <a:srgbClr val="CFCFCF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9"/>
          <p:cNvSpPr/>
          <p:nvPr/>
        </p:nvSpPr>
        <p:spPr>
          <a:xfrm>
            <a:off x="3224317" y="1076663"/>
            <a:ext cx="2901000" cy="3918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F2F2F2"/>
              </a:gs>
              <a:gs pos="100000">
                <a:srgbClr val="CFCFCF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9"/>
          <p:cNvSpPr/>
          <p:nvPr/>
        </p:nvSpPr>
        <p:spPr>
          <a:xfrm>
            <a:off x="6242895" y="1076663"/>
            <a:ext cx="2901000" cy="39183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F2F2F2"/>
              </a:gs>
              <a:gs pos="100000">
                <a:srgbClr val="CFCFCF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9"/>
          <p:cNvSpPr/>
          <p:nvPr/>
        </p:nvSpPr>
        <p:spPr>
          <a:xfrm>
            <a:off x="205740" y="711028"/>
            <a:ext cx="2900100" cy="36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9"/>
          <p:cNvSpPr/>
          <p:nvPr/>
        </p:nvSpPr>
        <p:spPr>
          <a:xfrm>
            <a:off x="3224317" y="711028"/>
            <a:ext cx="2901000" cy="36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6242895" y="711028"/>
            <a:ext cx="2914500" cy="36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"/>
          </p:nvPr>
        </p:nvSpPr>
        <p:spPr>
          <a:xfrm>
            <a:off x="208500" y="724624"/>
            <a:ext cx="2875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2"/>
          </p:nvPr>
        </p:nvSpPr>
        <p:spPr>
          <a:xfrm>
            <a:off x="212598" y="1138428"/>
            <a:ext cx="2875500" cy="3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685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Century Gothic"/>
              <a:buChar char="•"/>
              <a:defRPr sz="1400"/>
            </a:lvl1pPr>
            <a:lvl2pPr marL="914400" lvl="1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Century Gothic"/>
              <a:buChar char="–"/>
              <a:defRPr sz="1200"/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Century Gothic"/>
              <a:buChar char="•"/>
              <a:defRPr sz="11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Century Gothic"/>
              <a:buChar char="–"/>
              <a:defRPr sz="9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3"/>
          </p:nvPr>
        </p:nvSpPr>
        <p:spPr>
          <a:xfrm>
            <a:off x="3234012" y="724624"/>
            <a:ext cx="2873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4"/>
          </p:nvPr>
        </p:nvSpPr>
        <p:spPr>
          <a:xfrm>
            <a:off x="3239873" y="1138428"/>
            <a:ext cx="2873700" cy="3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685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Century Gothic"/>
              <a:buChar char="•"/>
              <a:defRPr sz="1400"/>
            </a:lvl1pPr>
            <a:lvl2pPr marL="914400" lvl="1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Century Gothic"/>
              <a:buChar char="–"/>
              <a:defRPr sz="1200"/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Century Gothic"/>
              <a:buChar char="•"/>
              <a:defRPr sz="11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Century Gothic"/>
              <a:buChar char="–"/>
              <a:defRPr sz="9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5"/>
          </p:nvPr>
        </p:nvSpPr>
        <p:spPr>
          <a:xfrm>
            <a:off x="6253454" y="724624"/>
            <a:ext cx="28479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6"/>
          </p:nvPr>
        </p:nvSpPr>
        <p:spPr>
          <a:xfrm>
            <a:off x="6259315" y="1138428"/>
            <a:ext cx="2847900" cy="3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685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Char char="•"/>
              <a:defRPr sz="1400"/>
            </a:lvl1pPr>
            <a:lvl2pPr marL="914400" lvl="1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Century Gothic"/>
              <a:buChar char="–"/>
              <a:defRPr sz="1200"/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Century Gothic"/>
              <a:buChar char="•"/>
              <a:defRPr sz="11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Century Gothic"/>
              <a:buChar char="–"/>
              <a:defRPr sz="9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1330252" y="240030"/>
            <a:ext cx="7813800" cy="38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1330452" y="260604"/>
            <a:ext cx="7749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0" y="240030"/>
            <a:ext cx="205800" cy="3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/>
          <p:nvPr/>
        </p:nvSpPr>
        <p:spPr>
          <a:xfrm>
            <a:off x="205740" y="240030"/>
            <a:ext cx="1059600" cy="38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/>
          <p:nvPr/>
        </p:nvSpPr>
        <p:spPr>
          <a:xfrm flipH="1">
            <a:off x="-3292" y="4969599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847" y="342183"/>
            <a:ext cx="816102" cy="1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/>
          <p:nvPr/>
        </p:nvSpPr>
        <p:spPr>
          <a:xfrm>
            <a:off x="6008302" y="4909560"/>
            <a:ext cx="2895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3 section science highlight">
  <p:cSld name="4_3 section science highlight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205740" y="711028"/>
            <a:ext cx="2156100" cy="36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 txBox="1">
            <a:spLocks noGrp="1"/>
          </p:cNvSpPr>
          <p:nvPr>
            <p:ph type="body" idx="1"/>
          </p:nvPr>
        </p:nvSpPr>
        <p:spPr>
          <a:xfrm>
            <a:off x="209112" y="724844"/>
            <a:ext cx="216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5739" y="1076194"/>
            <a:ext cx="2156100" cy="390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F2F2F2"/>
              </a:gs>
              <a:gs pos="100000">
                <a:srgbClr val="CFCFCF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/>
          <p:nvPr/>
        </p:nvSpPr>
        <p:spPr>
          <a:xfrm>
            <a:off x="2466458" y="1076194"/>
            <a:ext cx="2156100" cy="390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F2F2F2"/>
              </a:gs>
              <a:gs pos="100000">
                <a:srgbClr val="CFCFCF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/>
          <p:nvPr/>
        </p:nvSpPr>
        <p:spPr>
          <a:xfrm>
            <a:off x="2466458" y="711028"/>
            <a:ext cx="2156100" cy="36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/>
          <p:nvPr/>
        </p:nvSpPr>
        <p:spPr>
          <a:xfrm>
            <a:off x="4727175" y="1076194"/>
            <a:ext cx="2156100" cy="390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F2F2F2"/>
              </a:gs>
              <a:gs pos="100000">
                <a:srgbClr val="CFCFCF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4727176" y="711028"/>
            <a:ext cx="2156100" cy="36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/>
          <p:nvPr/>
        </p:nvSpPr>
        <p:spPr>
          <a:xfrm>
            <a:off x="6987894" y="1076194"/>
            <a:ext cx="2156100" cy="39012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2000">
                <a:srgbClr val="F2F2F2"/>
              </a:gs>
              <a:gs pos="100000">
                <a:srgbClr val="CFCFCF"/>
              </a:gs>
            </a:gsLst>
            <a:lin ang="16200000" scaled="0"/>
          </a:gra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0"/>
          <p:cNvSpPr/>
          <p:nvPr/>
        </p:nvSpPr>
        <p:spPr>
          <a:xfrm>
            <a:off x="6987895" y="711028"/>
            <a:ext cx="2156100" cy="365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"/>
          <p:cNvSpPr txBox="1">
            <a:spLocks noGrp="1"/>
          </p:cNvSpPr>
          <p:nvPr>
            <p:ph type="body" idx="2"/>
          </p:nvPr>
        </p:nvSpPr>
        <p:spPr>
          <a:xfrm>
            <a:off x="212598" y="1138428"/>
            <a:ext cx="21327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685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Century Gothic"/>
              <a:buChar char="•"/>
              <a:defRPr sz="1400"/>
            </a:lvl1pPr>
            <a:lvl2pPr marL="914400" lvl="1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Century Gothic"/>
              <a:buChar char="–"/>
              <a:defRPr sz="1200"/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Century Gothic"/>
              <a:buChar char="•"/>
              <a:defRPr sz="1100"/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Century Gothic"/>
              <a:buChar char="–"/>
              <a:defRPr sz="9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3"/>
          </p:nvPr>
        </p:nvSpPr>
        <p:spPr>
          <a:xfrm>
            <a:off x="2462937" y="726948"/>
            <a:ext cx="21612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5" name="Google Shape;115;p10"/>
          <p:cNvSpPr txBox="1">
            <a:spLocks noGrp="1"/>
          </p:cNvSpPr>
          <p:nvPr>
            <p:ph type="body" idx="4"/>
          </p:nvPr>
        </p:nvSpPr>
        <p:spPr>
          <a:xfrm>
            <a:off x="2479034" y="1138428"/>
            <a:ext cx="21327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685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Century Gothic"/>
              <a:buChar char="•"/>
              <a:defRPr sz="1400"/>
            </a:lvl1pPr>
            <a:lvl2pPr marL="914400" lvl="1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Century Gothic"/>
              <a:buChar char="–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Century Gothic"/>
              <a:buChar char="•"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Char char="–"/>
              <a:defRPr sz="9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6" name="Google Shape;116;p10"/>
          <p:cNvSpPr txBox="1">
            <a:spLocks noGrp="1"/>
          </p:cNvSpPr>
          <p:nvPr>
            <p:ph type="body" idx="5"/>
          </p:nvPr>
        </p:nvSpPr>
        <p:spPr>
          <a:xfrm>
            <a:off x="4728691" y="726948"/>
            <a:ext cx="2151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17" name="Google Shape;117;p10"/>
          <p:cNvSpPr txBox="1">
            <a:spLocks noGrp="1"/>
          </p:cNvSpPr>
          <p:nvPr>
            <p:ph type="body" idx="6"/>
          </p:nvPr>
        </p:nvSpPr>
        <p:spPr>
          <a:xfrm>
            <a:off x="4734714" y="1138428"/>
            <a:ext cx="21327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685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Century Gothic"/>
              <a:buChar char="•"/>
              <a:defRPr sz="1400"/>
            </a:lvl1pPr>
            <a:lvl2pPr marL="914400" lvl="1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Century Gothic"/>
              <a:buChar char="–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Century Gothic"/>
              <a:buChar char="•"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Century Gothic"/>
              <a:buChar char="–"/>
              <a:defRPr sz="9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  <p:sp>
        <p:nvSpPr>
          <p:cNvPr id="118" name="Google Shape;118;p10"/>
          <p:cNvSpPr/>
          <p:nvPr/>
        </p:nvSpPr>
        <p:spPr>
          <a:xfrm>
            <a:off x="1330252" y="240030"/>
            <a:ext cx="7813800" cy="38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>
            <a:spLocks noGrp="1"/>
          </p:cNvSpPr>
          <p:nvPr>
            <p:ph type="title"/>
          </p:nvPr>
        </p:nvSpPr>
        <p:spPr>
          <a:xfrm>
            <a:off x="1330252" y="260604"/>
            <a:ext cx="7749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800" b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0"/>
          <p:cNvSpPr/>
          <p:nvPr/>
        </p:nvSpPr>
        <p:spPr>
          <a:xfrm>
            <a:off x="0" y="240030"/>
            <a:ext cx="205800" cy="383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0"/>
          <p:cNvSpPr/>
          <p:nvPr/>
        </p:nvSpPr>
        <p:spPr>
          <a:xfrm>
            <a:off x="205740" y="240030"/>
            <a:ext cx="1059600" cy="3831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0"/>
          <p:cNvSpPr/>
          <p:nvPr/>
        </p:nvSpPr>
        <p:spPr>
          <a:xfrm flipH="1">
            <a:off x="-3292" y="4969599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3" name="Google Shape;12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09847" y="342183"/>
            <a:ext cx="816102" cy="196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>
            <a:spLocks noGrp="1"/>
          </p:cNvSpPr>
          <p:nvPr>
            <p:ph type="body" idx="7"/>
          </p:nvPr>
        </p:nvSpPr>
        <p:spPr>
          <a:xfrm>
            <a:off x="6984373" y="726948"/>
            <a:ext cx="21597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15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8"/>
          </p:nvPr>
        </p:nvSpPr>
        <p:spPr>
          <a:xfrm>
            <a:off x="6998954" y="1138428"/>
            <a:ext cx="21327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68575" anchor="t" anchorCtr="0">
            <a:noAutofit/>
          </a:bodyPr>
          <a:lstStyle>
            <a:lvl1pPr marL="457200" lvl="0" indent="-304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200"/>
              <a:buFont typeface="Century Gothic"/>
              <a:buChar char="•"/>
              <a:defRPr sz="1400"/>
            </a:lvl1pPr>
            <a:lvl2pPr marL="914400" lvl="1" indent="-2984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Century Gothic"/>
              <a:buChar char="–"/>
              <a:defRPr sz="1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28575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900"/>
              <a:buFont typeface="Century Gothic"/>
              <a:buChar char="•"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279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800"/>
              <a:buFont typeface="Century Gothic"/>
              <a:buChar char="–"/>
              <a:defRPr sz="900"/>
            </a:lvl4pPr>
            <a:lvl5pPr marL="2286000" lvl="4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»"/>
              <a:defRPr sz="1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marL="3200400" lvl="6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marL="3657600" lvl="7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marL="4114800" lvl="8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A close up of a logo&#10;&#10;Description automatically generated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317692" y="4843995"/>
            <a:ext cx="1258384" cy="21155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22326" y="205740"/>
            <a:ext cx="85725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R="0" lvl="2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R="0" lvl="3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R="0" lvl="4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R="0" lvl="5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R="0" lvl="6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R="0" lvl="7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R="0" lvl="8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300" b="0" i="0" u="none" strike="noStrike" cap="none">
                <a:solidFill>
                  <a:srgbClr val="006C3A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38711" y="1237522"/>
            <a:ext cx="8564700" cy="30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92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Gothic"/>
              <a:buChar char="•"/>
              <a:defRPr sz="21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–"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 flipH="1">
            <a:off x="-3292" y="4969599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240030"/>
            <a:ext cx="205800" cy="490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/>
          <p:nvPr/>
        </p:nvSpPr>
        <p:spPr>
          <a:xfrm flipH="1">
            <a:off x="-3292" y="4962455"/>
            <a:ext cx="210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12;p1"/>
          <p:cNvSpPr txBox="1"/>
          <p:nvPr/>
        </p:nvSpPr>
        <p:spPr>
          <a:xfrm>
            <a:off x="6007712" y="4937760"/>
            <a:ext cx="2895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BFBFB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fed.ornl.gov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mailto:somnaths@ornl.gov" TargetMode="External"/><Relationship Id="rId4" Type="http://schemas.openxmlformats.org/officeDocument/2006/relationships/hyperlink" Target="mailto:stansberrydv@ornl.go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"/>
          <p:cNvSpPr txBox="1">
            <a:spLocks noGrp="1"/>
          </p:cNvSpPr>
          <p:nvPr>
            <p:ph type="ctrTitle"/>
          </p:nvPr>
        </p:nvSpPr>
        <p:spPr>
          <a:xfrm>
            <a:off x="321550" y="1041725"/>
            <a:ext cx="6818700" cy="116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DataFed - A Scalable, Cross-Facility Scientific Data Management and Collaboration System</a:t>
            </a:r>
            <a:endParaRPr sz="2100"/>
          </a:p>
        </p:txBody>
      </p:sp>
      <p:sp>
        <p:nvSpPr>
          <p:cNvPr id="177" name="Google Shape;177;p17"/>
          <p:cNvSpPr txBox="1">
            <a:spLocks noGrp="1"/>
          </p:cNvSpPr>
          <p:nvPr>
            <p:ph type="subTitle" idx="1"/>
          </p:nvPr>
        </p:nvSpPr>
        <p:spPr>
          <a:xfrm>
            <a:off x="321550" y="2593675"/>
            <a:ext cx="4879800" cy="13299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Dale Stansberry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 Lifecycle and Scalable Workflows Group</a:t>
            </a: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Oak Ridge Leadership Computing Facility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6"/>
          <p:cNvSpPr txBox="1">
            <a:spLocks noGrp="1"/>
          </p:cNvSpPr>
          <p:nvPr>
            <p:ph type="title"/>
          </p:nvPr>
        </p:nvSpPr>
        <p:spPr>
          <a:xfrm>
            <a:off x="310896" y="228600"/>
            <a:ext cx="8572500" cy="40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DataFed Core Services and Repositories</a:t>
            </a:r>
            <a:endParaRPr b="1"/>
          </a:p>
        </p:txBody>
      </p:sp>
      <p:sp>
        <p:nvSpPr>
          <p:cNvPr id="531" name="Google Shape;531;p26"/>
          <p:cNvSpPr txBox="1">
            <a:spLocks noGrp="1"/>
          </p:cNvSpPr>
          <p:nvPr>
            <p:ph type="body" idx="1"/>
          </p:nvPr>
        </p:nvSpPr>
        <p:spPr>
          <a:xfrm>
            <a:off x="3264425" y="766025"/>
            <a:ext cx="5568000" cy="3590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DataFed Core Services:</a:t>
            </a:r>
            <a:endParaRPr sz="19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Control servers</a:t>
            </a:r>
            <a:endParaRPr sz="17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Web servers</a:t>
            </a:r>
            <a:endParaRPr sz="17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Metadata database</a:t>
            </a:r>
            <a:endParaRPr sz="17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Sharing, discovery, concurrency</a:t>
            </a:r>
            <a:endParaRPr sz="17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65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1700"/>
              <a:buChar char="●"/>
            </a:pPr>
            <a:r>
              <a:rPr lang="en" sz="1900"/>
              <a:t>DataFed Data Repository:</a:t>
            </a:r>
            <a:endParaRPr sz="19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Any data storage supported by Globus</a:t>
            </a:r>
            <a:endParaRPr sz="17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Raw binary data, any size</a:t>
            </a:r>
            <a:endParaRPr sz="1700"/>
          </a:p>
          <a:p>
            <a:pPr marL="91440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Kept synchronized with metadata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No direct user access (managed by DataFed)</a:t>
            </a:r>
            <a:endParaRPr sz="1700"/>
          </a:p>
        </p:txBody>
      </p:sp>
      <p:pic>
        <p:nvPicPr>
          <p:cNvPr id="532" name="Google Shape;53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9725" y="836675"/>
            <a:ext cx="2171524" cy="38942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3" name="Google Shape;533;p26"/>
          <p:cNvCxnSpPr/>
          <p:nvPr/>
        </p:nvCxnSpPr>
        <p:spPr>
          <a:xfrm flipH="1">
            <a:off x="1844100" y="3378050"/>
            <a:ext cx="249600" cy="215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27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DataFed is </a:t>
            </a:r>
            <a:r>
              <a:rPr lang="en" b="1">
                <a:solidFill>
                  <a:schemeClr val="accent6"/>
                </a:solidFill>
              </a:rPr>
              <a:t>not</a:t>
            </a:r>
            <a:r>
              <a:rPr lang="en" b="1"/>
              <a:t> ...</a:t>
            </a:r>
            <a:endParaRPr b="1"/>
          </a:p>
        </p:txBody>
      </p:sp>
      <p:sp>
        <p:nvSpPr>
          <p:cNvPr id="539" name="Google Shape;539;p27"/>
          <p:cNvSpPr txBox="1">
            <a:spLocks noGrp="1"/>
          </p:cNvSpPr>
          <p:nvPr>
            <p:ph type="body" idx="1"/>
          </p:nvPr>
        </p:nvSpPr>
        <p:spPr>
          <a:xfrm>
            <a:off x="667500" y="896112"/>
            <a:ext cx="8164800" cy="3591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a distributed file system</a:t>
            </a:r>
            <a:endParaRPr/>
          </a:p>
          <a:p>
            <a:pPr marL="914400" lvl="0" indent="-330200" algn="l" rtl="0">
              <a:spcBef>
                <a:spcPts val="1100"/>
              </a:spcBef>
              <a:spcAft>
                <a:spcPts val="0"/>
              </a:spcAft>
              <a:buSzPts val="1600"/>
              <a:buChar char="➔"/>
            </a:pPr>
            <a:r>
              <a:rPr lang="en" sz="1800"/>
              <a:t>DataFed uses database semantics, logical view of data</a:t>
            </a:r>
            <a:endParaRPr sz="1800"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a data catalog</a:t>
            </a:r>
            <a:endParaRPr/>
          </a:p>
          <a:p>
            <a:pPr marL="914400" lvl="0" indent="-330200" algn="l" rtl="0">
              <a:spcBef>
                <a:spcPts val="1100"/>
              </a:spcBef>
              <a:spcAft>
                <a:spcPts val="0"/>
              </a:spcAft>
              <a:buSzPts val="1600"/>
              <a:buChar char="➔"/>
            </a:pPr>
            <a:r>
              <a:rPr lang="en" sz="1800"/>
              <a:t>DataFed is for dynamic / working data, fine-grained permissions</a:t>
            </a:r>
            <a:endParaRPr sz="1800"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a publishing system</a:t>
            </a:r>
            <a:endParaRPr/>
          </a:p>
          <a:p>
            <a:pPr marL="914400" lvl="0" indent="-3302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600"/>
              <a:buChar char="➔"/>
            </a:pPr>
            <a:r>
              <a:rPr lang="en" sz="1800"/>
              <a:t>DataFed helps organize and prepare for publication</a:t>
            </a:r>
            <a:endParaRPr sz="1500"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a workflow engine</a:t>
            </a:r>
            <a:endParaRPr/>
          </a:p>
          <a:p>
            <a:pPr marL="914400" lvl="0" indent="-34290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800"/>
              <a:buChar char="➔"/>
            </a:pPr>
            <a:r>
              <a:rPr lang="en" sz="1800"/>
              <a:t>DataFed can be used to stage data in/out within a workflow</a:t>
            </a:r>
            <a:endParaRPr sz="1800"/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28"/>
          <p:cNvSpPr txBox="1">
            <a:spLocks noGrp="1"/>
          </p:cNvSpPr>
          <p:nvPr>
            <p:ph type="title"/>
          </p:nvPr>
        </p:nvSpPr>
        <p:spPr>
          <a:xfrm>
            <a:off x="310896" y="228600"/>
            <a:ext cx="8568900" cy="401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Lifecycle of Scientific Datasets</a:t>
            </a:r>
            <a:endParaRPr b="1"/>
          </a:p>
        </p:txBody>
      </p:sp>
      <p:pic>
        <p:nvPicPr>
          <p:cNvPr id="545" name="Google Shape;5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25" y="807524"/>
            <a:ext cx="7804698" cy="3852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6" name="Google Shape;546;p28"/>
          <p:cNvGrpSpPr/>
          <p:nvPr/>
        </p:nvGrpSpPr>
        <p:grpSpPr>
          <a:xfrm>
            <a:off x="1982375" y="1564125"/>
            <a:ext cx="3924175" cy="1162325"/>
            <a:chOff x="1982375" y="1564125"/>
            <a:chExt cx="3924175" cy="1162325"/>
          </a:xfrm>
        </p:grpSpPr>
        <p:sp>
          <p:nvSpPr>
            <p:cNvPr id="547" name="Google Shape;547;p28"/>
            <p:cNvSpPr/>
            <p:nvPr/>
          </p:nvSpPr>
          <p:spPr>
            <a:xfrm>
              <a:off x="5525850" y="2324750"/>
              <a:ext cx="380700" cy="4017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 flipH="1">
              <a:off x="3402000" y="2324750"/>
              <a:ext cx="380700" cy="40170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9" name="Google Shape;549;p28"/>
            <p:cNvCxnSpPr>
              <a:stCxn id="548" idx="0"/>
              <a:endCxn id="547" idx="0"/>
            </p:cNvCxnSpPr>
            <p:nvPr/>
          </p:nvCxnSpPr>
          <p:spPr>
            <a:xfrm>
              <a:off x="3592350" y="2324750"/>
              <a:ext cx="2124000" cy="0"/>
            </a:xfrm>
            <a:prstGeom prst="straightConnector1">
              <a:avLst/>
            </a:prstGeom>
            <a:noFill/>
            <a:ln w="76200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3683750" y="1921500"/>
              <a:ext cx="404100" cy="380700"/>
            </a:xfrm>
            <a:prstGeom prst="straightConnector1">
              <a:avLst/>
            </a:prstGeom>
            <a:noFill/>
            <a:ln w="76200" cap="rnd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1" name="Google Shape;551;p28"/>
            <p:cNvSpPr/>
            <p:nvPr/>
          </p:nvSpPr>
          <p:spPr>
            <a:xfrm>
              <a:off x="1982375" y="1564125"/>
              <a:ext cx="2221800" cy="489300"/>
            </a:xfrm>
            <a:prstGeom prst="roundRect">
              <a:avLst>
                <a:gd name="adj" fmla="val 16667"/>
              </a:avLst>
            </a:prstGeom>
            <a:solidFill>
              <a:srgbClr val="FFD966"/>
            </a:solidFill>
            <a:ln w="28575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/>
                <a:t>DataFed Support</a:t>
              </a:r>
              <a:endParaRPr sz="1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9"/>
          <p:cNvSpPr txBox="1">
            <a:spLocks noGrp="1"/>
          </p:cNvSpPr>
          <p:nvPr>
            <p:ph type="title"/>
          </p:nvPr>
        </p:nvSpPr>
        <p:spPr>
          <a:xfrm>
            <a:off x="310896" y="228600"/>
            <a:ext cx="8572500" cy="404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Inside a DataFed Integrated Facility</a:t>
            </a:r>
            <a:endParaRPr b="1"/>
          </a:p>
        </p:txBody>
      </p:sp>
      <p:cxnSp>
        <p:nvCxnSpPr>
          <p:cNvPr id="557" name="Google Shape;557;p29"/>
          <p:cNvCxnSpPr/>
          <p:nvPr/>
        </p:nvCxnSpPr>
        <p:spPr>
          <a:xfrm rot="10800000">
            <a:off x="6640250" y="1786475"/>
            <a:ext cx="1905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29"/>
          <p:cNvCxnSpPr>
            <a:stCxn id="559" idx="3"/>
            <a:endCxn id="560" idx="3"/>
          </p:cNvCxnSpPr>
          <p:nvPr/>
        </p:nvCxnSpPr>
        <p:spPr>
          <a:xfrm rot="10800000">
            <a:off x="5080023" y="1196925"/>
            <a:ext cx="1611600" cy="5496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61" name="Google Shape;561;p29"/>
          <p:cNvSpPr/>
          <p:nvPr/>
        </p:nvSpPr>
        <p:spPr>
          <a:xfrm>
            <a:off x="6335450" y="3005675"/>
            <a:ext cx="838200" cy="838200"/>
          </a:xfrm>
          <a:prstGeom prst="ellipse">
            <a:avLst/>
          </a:prstGeom>
          <a:solidFill>
            <a:srgbClr val="D3BF9E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2" name="Google Shape;562;p29"/>
          <p:cNvGrpSpPr/>
          <p:nvPr/>
        </p:nvGrpSpPr>
        <p:grpSpPr>
          <a:xfrm>
            <a:off x="6563968" y="3158351"/>
            <a:ext cx="380954" cy="533278"/>
            <a:chOff x="1905000" y="4953000"/>
            <a:chExt cx="533400" cy="685800"/>
          </a:xfrm>
        </p:grpSpPr>
        <p:sp>
          <p:nvSpPr>
            <p:cNvPr id="563" name="Google Shape;563;p29"/>
            <p:cNvSpPr/>
            <p:nvPr/>
          </p:nvSpPr>
          <p:spPr>
            <a:xfrm rot="10800000">
              <a:off x="1905000" y="5257800"/>
              <a:ext cx="533400" cy="3048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 rot="10800000">
              <a:off x="1905000" y="55626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 rot="10800000" flipH="1">
              <a:off x="2286000" y="55626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 flipH="1">
              <a:off x="2286000" y="51816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1905000" y="51816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 rot="10800000">
              <a:off x="2057400" y="4953000"/>
              <a:ext cx="228600" cy="2286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 rot="10800000">
              <a:off x="1905000" y="51054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 rot="10800000" flipH="1">
              <a:off x="2286000" y="51054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 rot="10800000">
              <a:off x="1905000" y="5029200"/>
              <a:ext cx="533400" cy="76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 flipH="1">
              <a:off x="1905000" y="49530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2286000" y="49530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 rot="10800000">
              <a:off x="2057400" y="5562600"/>
              <a:ext cx="228600" cy="76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5" name="Google Shape;575;p29"/>
          <p:cNvGrpSpPr/>
          <p:nvPr/>
        </p:nvGrpSpPr>
        <p:grpSpPr>
          <a:xfrm>
            <a:off x="4582850" y="872075"/>
            <a:ext cx="685800" cy="685800"/>
            <a:chOff x="4038600" y="76200"/>
            <a:chExt cx="685800" cy="685800"/>
          </a:xfrm>
        </p:grpSpPr>
        <p:sp>
          <p:nvSpPr>
            <p:cNvPr id="576" name="Google Shape;576;p29"/>
            <p:cNvSpPr/>
            <p:nvPr/>
          </p:nvSpPr>
          <p:spPr>
            <a:xfrm>
              <a:off x="4038600" y="76200"/>
              <a:ext cx="685800" cy="685800"/>
            </a:xfrm>
            <a:prstGeom prst="ellipse">
              <a:avLst/>
            </a:prstGeom>
            <a:solidFill>
              <a:srgbClr val="FFE599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60" name="Google Shape;560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0948" y="210476"/>
              <a:ext cx="304803" cy="3809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7" name="Google Shape;577;p29"/>
          <p:cNvSpPr/>
          <p:nvPr/>
        </p:nvSpPr>
        <p:spPr>
          <a:xfrm>
            <a:off x="6259250" y="1253075"/>
            <a:ext cx="990600" cy="990600"/>
          </a:xfrm>
          <a:prstGeom prst="ellipse">
            <a:avLst/>
          </a:prstGeom>
          <a:solidFill>
            <a:srgbClr val="D3BF9E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29"/>
          <p:cNvGrpSpPr/>
          <p:nvPr/>
        </p:nvGrpSpPr>
        <p:grpSpPr>
          <a:xfrm>
            <a:off x="6732260" y="1517906"/>
            <a:ext cx="325100" cy="457238"/>
            <a:chOff x="3581400" y="1295400"/>
            <a:chExt cx="609600" cy="838200"/>
          </a:xfrm>
        </p:grpSpPr>
        <p:sp>
          <p:nvSpPr>
            <p:cNvPr id="579" name="Google Shape;579;p29"/>
            <p:cNvSpPr/>
            <p:nvPr/>
          </p:nvSpPr>
          <p:spPr>
            <a:xfrm>
              <a:off x="3657600" y="1600200"/>
              <a:ext cx="304800" cy="5334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9"/>
            <p:cNvSpPr/>
            <p:nvPr/>
          </p:nvSpPr>
          <p:spPr>
            <a:xfrm>
              <a:off x="3657600" y="1447800"/>
              <a:ext cx="304800" cy="76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3657600" y="1295400"/>
              <a:ext cx="304800" cy="76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3962400" y="1295400"/>
              <a:ext cx="76200" cy="838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3581400" y="1295400"/>
              <a:ext cx="76200" cy="838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 rot="5400000">
              <a:off x="3709950" y="1652550"/>
              <a:ext cx="838200" cy="123900"/>
            </a:xfrm>
            <a:prstGeom prst="trapezoid">
              <a:avLst>
                <a:gd name="adj" fmla="val 59382"/>
              </a:avLst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5" name="Google Shape;585;p29"/>
          <p:cNvGrpSpPr/>
          <p:nvPr/>
        </p:nvGrpSpPr>
        <p:grpSpPr>
          <a:xfrm>
            <a:off x="6447798" y="1517906"/>
            <a:ext cx="243825" cy="457238"/>
            <a:chOff x="3048000" y="1295400"/>
            <a:chExt cx="457200" cy="838200"/>
          </a:xfrm>
        </p:grpSpPr>
        <p:sp>
          <p:nvSpPr>
            <p:cNvPr id="586" name="Google Shape;586;p29"/>
            <p:cNvSpPr/>
            <p:nvPr/>
          </p:nvSpPr>
          <p:spPr>
            <a:xfrm>
              <a:off x="3124200" y="1600200"/>
              <a:ext cx="304800" cy="5334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3124200" y="1447800"/>
              <a:ext cx="304800" cy="76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3124200" y="1295400"/>
              <a:ext cx="304800" cy="76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9"/>
            <p:cNvSpPr/>
            <p:nvPr/>
          </p:nvSpPr>
          <p:spPr>
            <a:xfrm>
              <a:off x="3429000" y="1295400"/>
              <a:ext cx="76200" cy="838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3048000" y="1295400"/>
              <a:ext cx="76200" cy="838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0" name="Google Shape;590;p29"/>
          <p:cNvSpPr/>
          <p:nvPr/>
        </p:nvSpPr>
        <p:spPr>
          <a:xfrm>
            <a:off x="3211250" y="4224875"/>
            <a:ext cx="1447740" cy="685800"/>
          </a:xfrm>
          <a:prstGeom prst="cloud">
            <a:avLst/>
          </a:prstGeom>
          <a:solidFill>
            <a:srgbClr val="9FC5E8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/>
              <a:t>Globus</a:t>
            </a:r>
            <a:endParaRPr sz="1500" b="1"/>
          </a:p>
        </p:txBody>
      </p:sp>
      <p:sp>
        <p:nvSpPr>
          <p:cNvPr id="591" name="Google Shape;591;p29"/>
          <p:cNvSpPr/>
          <p:nvPr/>
        </p:nvSpPr>
        <p:spPr>
          <a:xfrm>
            <a:off x="4354250" y="3234275"/>
            <a:ext cx="1143000" cy="381000"/>
          </a:xfrm>
          <a:prstGeom prst="roundRect">
            <a:avLst>
              <a:gd name="adj" fmla="val 50000"/>
            </a:avLst>
          </a:prstGeom>
          <a:solidFill>
            <a:srgbClr val="9FC5E8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Endpoint</a:t>
            </a:r>
            <a:endParaRPr b="1"/>
          </a:p>
        </p:txBody>
      </p:sp>
      <p:sp>
        <p:nvSpPr>
          <p:cNvPr id="592" name="Google Shape;592;p29"/>
          <p:cNvSpPr/>
          <p:nvPr/>
        </p:nvSpPr>
        <p:spPr>
          <a:xfrm>
            <a:off x="6640250" y="2396075"/>
            <a:ext cx="228600" cy="4572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3" name="Google Shape;593;p29"/>
          <p:cNvCxnSpPr/>
          <p:nvPr/>
        </p:nvCxnSpPr>
        <p:spPr>
          <a:xfrm flipH="1">
            <a:off x="4506650" y="3691475"/>
            <a:ext cx="381000" cy="4572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94" name="Google Shape;594;p29"/>
          <p:cNvSpPr/>
          <p:nvPr/>
        </p:nvSpPr>
        <p:spPr>
          <a:xfrm rot="5400000">
            <a:off x="5791700" y="3147725"/>
            <a:ext cx="228600" cy="5541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rgbClr val="99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9"/>
          <p:cNvSpPr txBox="1"/>
          <p:nvPr/>
        </p:nvSpPr>
        <p:spPr>
          <a:xfrm>
            <a:off x="6106850" y="3849875"/>
            <a:ext cx="12954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Local Filesystem</a:t>
            </a:r>
            <a:endParaRPr b="1"/>
          </a:p>
        </p:txBody>
      </p:sp>
      <p:sp>
        <p:nvSpPr>
          <p:cNvPr id="596" name="Google Shape;596;p29"/>
          <p:cNvSpPr/>
          <p:nvPr/>
        </p:nvSpPr>
        <p:spPr>
          <a:xfrm>
            <a:off x="7935650" y="1253075"/>
            <a:ext cx="990600" cy="990600"/>
          </a:xfrm>
          <a:prstGeom prst="ellipse">
            <a:avLst/>
          </a:prstGeom>
          <a:solidFill>
            <a:srgbClr val="D3BF9E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7" name="Google Shape;597;p29"/>
          <p:cNvGrpSpPr/>
          <p:nvPr/>
        </p:nvGrpSpPr>
        <p:grpSpPr>
          <a:xfrm>
            <a:off x="8240450" y="1405475"/>
            <a:ext cx="380983" cy="685800"/>
            <a:chOff x="5181600" y="152400"/>
            <a:chExt cx="459459" cy="762000"/>
          </a:xfrm>
        </p:grpSpPr>
        <p:sp>
          <p:nvSpPr>
            <p:cNvPr id="598" name="Google Shape;598;p29"/>
            <p:cNvSpPr/>
            <p:nvPr/>
          </p:nvSpPr>
          <p:spPr>
            <a:xfrm>
              <a:off x="5181600" y="838200"/>
              <a:ext cx="4572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9"/>
            <p:cNvSpPr/>
            <p:nvPr/>
          </p:nvSpPr>
          <p:spPr>
            <a:xfrm>
              <a:off x="5257800" y="6858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/>
            <p:nvPr/>
          </p:nvSpPr>
          <p:spPr>
            <a:xfrm>
              <a:off x="5538800" y="533400"/>
              <a:ext cx="99900" cy="228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 rot="-5400000">
              <a:off x="5372100" y="571500"/>
              <a:ext cx="304800" cy="228600"/>
            </a:xfrm>
            <a:prstGeom prst="rtTriangl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9"/>
            <p:cNvSpPr/>
            <p:nvPr/>
          </p:nvSpPr>
          <p:spPr>
            <a:xfrm rot="-2854484">
              <a:off x="5437126" y="292874"/>
              <a:ext cx="99166" cy="32744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9"/>
            <p:cNvSpPr/>
            <p:nvPr/>
          </p:nvSpPr>
          <p:spPr>
            <a:xfrm>
              <a:off x="5257800" y="228600"/>
              <a:ext cx="152400" cy="381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9"/>
            <p:cNvSpPr/>
            <p:nvPr/>
          </p:nvSpPr>
          <p:spPr>
            <a:xfrm>
              <a:off x="5295900" y="152400"/>
              <a:ext cx="76200" cy="228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29"/>
          <p:cNvSpPr txBox="1"/>
          <p:nvPr/>
        </p:nvSpPr>
        <p:spPr>
          <a:xfrm>
            <a:off x="7783250" y="2313875"/>
            <a:ext cx="14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Instrument(s)</a:t>
            </a:r>
            <a:endParaRPr b="1"/>
          </a:p>
        </p:txBody>
      </p:sp>
      <p:sp>
        <p:nvSpPr>
          <p:cNvPr id="606" name="Google Shape;606;p29"/>
          <p:cNvSpPr txBox="1"/>
          <p:nvPr/>
        </p:nvSpPr>
        <p:spPr>
          <a:xfrm>
            <a:off x="6030650" y="795875"/>
            <a:ext cx="14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Control / DAQ</a:t>
            </a:r>
            <a:endParaRPr b="1"/>
          </a:p>
        </p:txBody>
      </p:sp>
      <p:grpSp>
        <p:nvGrpSpPr>
          <p:cNvPr id="607" name="Google Shape;607;p29"/>
          <p:cNvGrpSpPr/>
          <p:nvPr/>
        </p:nvGrpSpPr>
        <p:grpSpPr>
          <a:xfrm>
            <a:off x="391850" y="872075"/>
            <a:ext cx="6012470" cy="3587400"/>
            <a:chOff x="391850" y="872075"/>
            <a:chExt cx="6012470" cy="3587400"/>
          </a:xfrm>
        </p:grpSpPr>
        <p:cxnSp>
          <p:nvCxnSpPr>
            <p:cNvPr id="608" name="Google Shape;608;p29"/>
            <p:cNvCxnSpPr/>
            <p:nvPr/>
          </p:nvCxnSpPr>
          <p:spPr>
            <a:xfrm rot="10800000">
              <a:off x="1611050" y="2548475"/>
              <a:ext cx="990600" cy="8382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09" name="Google Shape;609;p29"/>
            <p:cNvCxnSpPr/>
            <p:nvPr/>
          </p:nvCxnSpPr>
          <p:spPr>
            <a:xfrm rot="10800000">
              <a:off x="1687250" y="1481675"/>
              <a:ext cx="990600" cy="7620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10" name="Google Shape;610;p29"/>
            <p:cNvCxnSpPr>
              <a:stCxn id="577" idx="3"/>
              <a:endCxn id="611" idx="3"/>
            </p:cNvCxnSpPr>
            <p:nvPr/>
          </p:nvCxnSpPr>
          <p:spPr>
            <a:xfrm flipH="1">
              <a:off x="5497120" y="2098605"/>
              <a:ext cx="907200" cy="1833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612" name="Google Shape;612;p29"/>
            <p:cNvSpPr/>
            <p:nvPr/>
          </p:nvSpPr>
          <p:spPr>
            <a:xfrm>
              <a:off x="696650" y="3005675"/>
              <a:ext cx="838200" cy="838200"/>
            </a:xfrm>
            <a:prstGeom prst="ellipse">
              <a:avLst/>
            </a:prstGeom>
            <a:solidFill>
              <a:srgbClr val="CDE0AC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3" name="Google Shape;613;p29"/>
            <p:cNvGrpSpPr/>
            <p:nvPr/>
          </p:nvGrpSpPr>
          <p:grpSpPr>
            <a:xfrm>
              <a:off x="925168" y="3157985"/>
              <a:ext cx="380954" cy="533552"/>
              <a:chOff x="1905000" y="4953000"/>
              <a:chExt cx="533400" cy="685800"/>
            </a:xfrm>
          </p:grpSpPr>
          <p:sp>
            <p:nvSpPr>
              <p:cNvPr id="614" name="Google Shape;614;p29"/>
              <p:cNvSpPr/>
              <p:nvPr/>
            </p:nvSpPr>
            <p:spPr>
              <a:xfrm rot="10800000">
                <a:off x="1905000" y="5257800"/>
                <a:ext cx="533400" cy="3048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9"/>
              <p:cNvSpPr/>
              <p:nvPr/>
            </p:nvSpPr>
            <p:spPr>
              <a:xfrm rot="10800000">
                <a:off x="1905000" y="55626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9"/>
              <p:cNvSpPr/>
              <p:nvPr/>
            </p:nvSpPr>
            <p:spPr>
              <a:xfrm rot="10800000" flipH="1">
                <a:off x="2286000" y="55626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9"/>
              <p:cNvSpPr/>
              <p:nvPr/>
            </p:nvSpPr>
            <p:spPr>
              <a:xfrm flipH="1">
                <a:off x="2286000" y="51816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9"/>
              <p:cNvSpPr/>
              <p:nvPr/>
            </p:nvSpPr>
            <p:spPr>
              <a:xfrm>
                <a:off x="1905000" y="51816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9"/>
              <p:cNvSpPr/>
              <p:nvPr/>
            </p:nvSpPr>
            <p:spPr>
              <a:xfrm rot="10800000">
                <a:off x="2057400" y="4953000"/>
                <a:ext cx="228600" cy="2286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9"/>
              <p:cNvSpPr/>
              <p:nvPr/>
            </p:nvSpPr>
            <p:spPr>
              <a:xfrm rot="10800000">
                <a:off x="1905000" y="51054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9"/>
              <p:cNvSpPr/>
              <p:nvPr/>
            </p:nvSpPr>
            <p:spPr>
              <a:xfrm rot="10800000" flipH="1">
                <a:off x="2286000" y="51054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9"/>
              <p:cNvSpPr/>
              <p:nvPr/>
            </p:nvSpPr>
            <p:spPr>
              <a:xfrm rot="10800000">
                <a:off x="1905000" y="5029200"/>
                <a:ext cx="533400" cy="76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9"/>
              <p:cNvSpPr/>
              <p:nvPr/>
            </p:nvSpPr>
            <p:spPr>
              <a:xfrm flipH="1">
                <a:off x="1905000" y="49530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9"/>
              <p:cNvSpPr/>
              <p:nvPr/>
            </p:nvSpPr>
            <p:spPr>
              <a:xfrm>
                <a:off x="2286000" y="49530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9"/>
              <p:cNvSpPr/>
              <p:nvPr/>
            </p:nvSpPr>
            <p:spPr>
              <a:xfrm rot="10800000">
                <a:off x="2057400" y="5562600"/>
                <a:ext cx="228600" cy="76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6" name="Google Shape;626;p29"/>
            <p:cNvSpPr/>
            <p:nvPr/>
          </p:nvSpPr>
          <p:spPr>
            <a:xfrm>
              <a:off x="2373050" y="3234275"/>
              <a:ext cx="1143000" cy="381000"/>
            </a:xfrm>
            <a:prstGeom prst="roundRect">
              <a:avLst>
                <a:gd name="adj" fmla="val 50000"/>
              </a:avLst>
            </a:prstGeom>
            <a:solidFill>
              <a:srgbClr val="9FC5E8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Endpoint</a:t>
              </a:r>
              <a:endParaRPr b="1"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391850" y="872075"/>
              <a:ext cx="1447848" cy="685800"/>
            </a:xfrm>
            <a:prstGeom prst="cloud">
              <a:avLst/>
            </a:prstGeom>
            <a:solidFill>
              <a:srgbClr val="CDE0AC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/>
                <a:t>DataFed</a:t>
              </a:r>
              <a:endParaRPr sz="1500" b="1"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620450" y="2091275"/>
              <a:ext cx="990600" cy="381000"/>
            </a:xfrm>
            <a:prstGeom prst="roundRect">
              <a:avLst>
                <a:gd name="adj" fmla="val 50000"/>
              </a:avLst>
            </a:prstGeom>
            <a:solidFill>
              <a:srgbClr val="CDE0AC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/>
                <a:t>AUTHZ</a:t>
              </a:r>
              <a:endParaRPr sz="1300" b="1"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449250" y="1024475"/>
              <a:ext cx="990600" cy="381000"/>
            </a:xfrm>
            <a:prstGeom prst="roundRect">
              <a:avLst>
                <a:gd name="adj" fmla="val 50000"/>
              </a:avLst>
            </a:prstGeom>
            <a:solidFill>
              <a:srgbClr val="CDE0AC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/>
                <a:t>CLIENT</a:t>
              </a:r>
              <a:endParaRPr sz="1300" b="1"/>
            </a:p>
          </p:txBody>
        </p:sp>
        <p:cxnSp>
          <p:nvCxnSpPr>
            <p:cNvPr id="630" name="Google Shape;630;p29"/>
            <p:cNvCxnSpPr>
              <a:stCxn id="629" idx="2"/>
              <a:endCxn id="631" idx="0"/>
            </p:cNvCxnSpPr>
            <p:nvPr/>
          </p:nvCxnSpPr>
          <p:spPr>
            <a:xfrm>
              <a:off x="2944550" y="1405475"/>
              <a:ext cx="0" cy="685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31" name="Google Shape;631;p29"/>
            <p:cNvSpPr/>
            <p:nvPr/>
          </p:nvSpPr>
          <p:spPr>
            <a:xfrm>
              <a:off x="2449250" y="2091275"/>
              <a:ext cx="990600" cy="381000"/>
            </a:xfrm>
            <a:prstGeom prst="roundRect">
              <a:avLst>
                <a:gd name="adj" fmla="val 50000"/>
              </a:avLst>
            </a:prstGeom>
            <a:solidFill>
              <a:srgbClr val="CDE0AC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/>
                <a:t>API</a:t>
              </a:r>
              <a:endParaRPr sz="1300" b="1"/>
            </a:p>
          </p:txBody>
        </p:sp>
        <p:cxnSp>
          <p:nvCxnSpPr>
            <p:cNvPr id="632" name="Google Shape;632;p29"/>
            <p:cNvCxnSpPr>
              <a:stCxn id="576" idx="2"/>
              <a:endCxn id="629" idx="3"/>
            </p:cNvCxnSpPr>
            <p:nvPr/>
          </p:nvCxnSpPr>
          <p:spPr>
            <a:xfrm rot="10800000">
              <a:off x="3439850" y="1214975"/>
              <a:ext cx="11430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33" name="Google Shape;633;p29"/>
            <p:cNvCxnSpPr>
              <a:stCxn id="611" idx="1"/>
              <a:endCxn id="631" idx="3"/>
            </p:cNvCxnSpPr>
            <p:nvPr/>
          </p:nvCxnSpPr>
          <p:spPr>
            <a:xfrm rot="10800000">
              <a:off x="3439850" y="2281775"/>
              <a:ext cx="9144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634" name="Google Shape;634;p29"/>
            <p:cNvSpPr/>
            <p:nvPr/>
          </p:nvSpPr>
          <p:spPr>
            <a:xfrm rot="5400000">
              <a:off x="3831200" y="3147725"/>
              <a:ext cx="228600" cy="5541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 rot="5400000">
              <a:off x="1850000" y="3147725"/>
              <a:ext cx="228600" cy="5541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rgbClr val="99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36" name="Google Shape;636;p29"/>
            <p:cNvCxnSpPr>
              <a:stCxn id="628" idx="0"/>
              <a:endCxn id="627" idx="1"/>
            </p:cNvCxnSpPr>
            <p:nvPr/>
          </p:nvCxnSpPr>
          <p:spPr>
            <a:xfrm rot="10800000">
              <a:off x="1115750" y="1557275"/>
              <a:ext cx="0" cy="5340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37" name="Google Shape;637;p29"/>
            <p:cNvCxnSpPr/>
            <p:nvPr/>
          </p:nvCxnSpPr>
          <p:spPr>
            <a:xfrm>
              <a:off x="2982650" y="3691475"/>
              <a:ext cx="457200" cy="4572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38" name="Google Shape;638;p29"/>
            <p:cNvSpPr txBox="1"/>
            <p:nvPr/>
          </p:nvSpPr>
          <p:spPr>
            <a:xfrm>
              <a:off x="468050" y="3843875"/>
              <a:ext cx="1295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Local Repository</a:t>
              </a:r>
              <a:endParaRPr b="1"/>
            </a:p>
          </p:txBody>
        </p:sp>
        <p:sp>
          <p:nvSpPr>
            <p:cNvPr id="639" name="Google Shape;639;p29"/>
            <p:cNvSpPr txBox="1"/>
            <p:nvPr/>
          </p:nvSpPr>
          <p:spPr>
            <a:xfrm>
              <a:off x="943375" y="3327513"/>
              <a:ext cx="533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>
                  <a:solidFill>
                    <a:srgbClr val="CDE0AC"/>
                  </a:solidFill>
                </a:rPr>
                <a:t>R</a:t>
              </a:r>
              <a:endParaRPr sz="1600" b="1">
                <a:solidFill>
                  <a:srgbClr val="CDE0AC"/>
                </a:solidFill>
              </a:endParaRPr>
            </a:p>
          </p:txBody>
        </p:sp>
        <p:sp>
          <p:nvSpPr>
            <p:cNvPr id="611" name="Google Shape;611;p29"/>
            <p:cNvSpPr/>
            <p:nvPr/>
          </p:nvSpPr>
          <p:spPr>
            <a:xfrm>
              <a:off x="4354250" y="2091275"/>
              <a:ext cx="1143000" cy="381000"/>
            </a:xfrm>
            <a:prstGeom prst="roundRect">
              <a:avLst>
                <a:gd name="adj" fmla="val 50000"/>
              </a:avLst>
            </a:prstGeom>
            <a:solidFill>
              <a:srgbClr val="D3BF9E"/>
            </a:solidFill>
            <a:ln w="285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/>
                <a:t>Adapter</a:t>
              </a:r>
              <a:endParaRPr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0"/>
          <p:cNvSpPr txBox="1">
            <a:spLocks noGrp="1"/>
          </p:cNvSpPr>
          <p:nvPr>
            <p:ph type="title"/>
          </p:nvPr>
        </p:nvSpPr>
        <p:spPr>
          <a:xfrm>
            <a:off x="310896" y="228600"/>
            <a:ext cx="8628600" cy="36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DataFed Interfaces - Web Portal, CLI, and API</a:t>
            </a:r>
            <a:endParaRPr b="1"/>
          </a:p>
        </p:txBody>
      </p:sp>
      <p:pic>
        <p:nvPicPr>
          <p:cNvPr id="649" name="Google Shape;6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2700" y="1025156"/>
            <a:ext cx="3103501" cy="298091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50" name="Google Shape;6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45890" y="1047431"/>
            <a:ext cx="2977751" cy="295863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651" name="Google Shape;651;p30"/>
          <p:cNvSpPr txBox="1"/>
          <p:nvPr/>
        </p:nvSpPr>
        <p:spPr>
          <a:xfrm>
            <a:off x="723750" y="3838250"/>
            <a:ext cx="31035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2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Web application</a:t>
            </a:r>
            <a:endParaRPr sz="1800"/>
          </a:p>
        </p:txBody>
      </p:sp>
      <p:sp>
        <p:nvSpPr>
          <p:cNvPr id="652" name="Google Shape;652;p30"/>
          <p:cNvSpPr txBox="1"/>
          <p:nvPr/>
        </p:nvSpPr>
        <p:spPr>
          <a:xfrm>
            <a:off x="5145925" y="3838250"/>
            <a:ext cx="2977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2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Command-Line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3" name="Google Shape;653;p30"/>
          <p:cNvSpPr txBox="1"/>
          <p:nvPr/>
        </p:nvSpPr>
        <p:spPr>
          <a:xfrm>
            <a:off x="5145875" y="4160425"/>
            <a:ext cx="2977800" cy="7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2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(API in same client)</a:t>
            </a:r>
            <a:endParaRPr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429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Additional DataFed Features</a:t>
            </a:r>
            <a:endParaRPr b="1"/>
          </a:p>
        </p:txBody>
      </p:sp>
      <p:sp>
        <p:nvSpPr>
          <p:cNvPr id="659" name="Google Shape;659;p31"/>
          <p:cNvSpPr txBox="1">
            <a:spLocks noGrp="1"/>
          </p:cNvSpPr>
          <p:nvPr>
            <p:ph type="body" idx="1"/>
          </p:nvPr>
        </p:nvSpPr>
        <p:spPr>
          <a:xfrm>
            <a:off x="667512" y="896112"/>
            <a:ext cx="8042400" cy="3686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Collections of records</a:t>
            </a:r>
            <a:endParaRPr/>
          </a:p>
          <a:p>
            <a:pPr marL="457200" lvl="0" indent="-3619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Dynamic views - saved queries</a:t>
            </a:r>
            <a:endParaRPr/>
          </a:p>
          <a:p>
            <a:pPr marL="457200" lvl="0" indent="-3619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Allocations per user, project</a:t>
            </a:r>
            <a:endParaRPr/>
          </a:p>
          <a:p>
            <a:pPr marL="457200" lvl="0" indent="-3619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Exploring related data via provenance graphs, tags</a:t>
            </a:r>
            <a:endParaRPr/>
          </a:p>
          <a:p>
            <a:pPr marL="457200" lvl="0" indent="-3619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Provenance-driven annotation / impact assessment</a:t>
            </a:r>
            <a:endParaRPr/>
          </a:p>
          <a:p>
            <a:pPr marL="457200" lvl="0" indent="-3619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Catalog view of pre-published data - discoverable, explorable</a:t>
            </a:r>
            <a:endParaRPr/>
          </a:p>
          <a:p>
            <a:pPr marL="457200" lvl="0" indent="-3619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Scripting, batch processing and workflow support</a:t>
            </a:r>
            <a:endParaRPr/>
          </a:p>
          <a:p>
            <a:pPr marL="0" lvl="0" indent="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2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DataFed Suitability</a:t>
            </a:r>
            <a:endParaRPr b="1"/>
          </a:p>
        </p:txBody>
      </p:sp>
      <p:sp>
        <p:nvSpPr>
          <p:cNvPr id="665" name="Google Shape;665;p32"/>
          <p:cNvSpPr txBox="1">
            <a:spLocks noGrp="1"/>
          </p:cNvSpPr>
          <p:nvPr>
            <p:ph type="body" idx="1"/>
          </p:nvPr>
        </p:nvSpPr>
        <p:spPr>
          <a:xfrm>
            <a:off x="663150" y="898325"/>
            <a:ext cx="7817700" cy="3670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Individuals, collaborations, teams (multi-organization)</a:t>
            </a:r>
            <a:endParaRPr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Max data size limited by allocation only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Not latency sensitive (</a:t>
            </a:r>
            <a:r>
              <a:rPr lang="en" sz="1800"/>
              <a:t>shared resources)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Bandwidth limited by hardware</a:t>
            </a:r>
            <a:endParaRPr/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Latency from cloud services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Order of 1000’s of datasets per user/project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800"/>
              <a:t>Better to archive many small files</a:t>
            </a:r>
            <a:endParaRPr sz="1800"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Open / moderate security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Higher security being investigated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3"/>
          <p:cNvSpPr txBox="1">
            <a:spLocks noGrp="1"/>
          </p:cNvSpPr>
          <p:nvPr>
            <p:ph type="title"/>
          </p:nvPr>
        </p:nvSpPr>
        <p:spPr>
          <a:xfrm>
            <a:off x="193385" y="1561747"/>
            <a:ext cx="8628600" cy="363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DataFed</a:t>
            </a:r>
            <a:endParaRPr sz="3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Live Demonstration</a:t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4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Getting Started with DataFed as a User</a:t>
            </a:r>
            <a:endParaRPr b="1"/>
          </a:p>
        </p:txBody>
      </p:sp>
      <p:sp>
        <p:nvSpPr>
          <p:cNvPr id="676" name="Google Shape;676;p34"/>
          <p:cNvSpPr txBox="1">
            <a:spLocks noGrp="1"/>
          </p:cNvSpPr>
          <p:nvPr>
            <p:ph type="body" idx="1"/>
          </p:nvPr>
        </p:nvSpPr>
        <p:spPr>
          <a:xfrm>
            <a:off x="667512" y="896112"/>
            <a:ext cx="8520600" cy="3748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Get a Globus account at </a:t>
            </a:r>
            <a:r>
              <a:rPr lang="en" sz="1800">
                <a:solidFill>
                  <a:schemeClr val="accent4"/>
                </a:solidFill>
              </a:rPr>
              <a:t>https://globus.org</a:t>
            </a:r>
            <a:endParaRPr sz="1800">
              <a:solidFill>
                <a:schemeClr val="accent4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Register with DataFed at </a:t>
            </a:r>
            <a:r>
              <a:rPr lang="en" sz="1800">
                <a:solidFill>
                  <a:schemeClr val="accent4"/>
                </a:solidFill>
              </a:rPr>
              <a:t>https://datafed.ornl.gov</a:t>
            </a:r>
            <a:endParaRPr sz="1800">
              <a:solidFill>
                <a:schemeClr val="accent4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Request an allocation on a DataFed data repository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On-line documentation available at </a:t>
            </a:r>
            <a:r>
              <a:rPr lang="en" sz="1800">
                <a:solidFill>
                  <a:schemeClr val="accent4"/>
                </a:solidFill>
              </a:rPr>
              <a:t>https://ornl.github.io/DataFed</a:t>
            </a:r>
            <a:endParaRPr sz="1800">
              <a:solidFill>
                <a:schemeClr val="accent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 sz="400"/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/>
              <a:t>For CLI and/or scripting: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Install DataFed Python3 client from PyPi (pip install datafed)</a:t>
            </a:r>
            <a:endParaRPr sz="18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Minimal client configuration need (see online docs)</a:t>
            </a:r>
            <a:endParaRPr sz="18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800"/>
              <a:t>Optionally set-up auto-logon</a:t>
            </a:r>
            <a:endParaRPr sz="1800" b="1">
              <a:solidFill>
                <a:srgbClr val="FF0000"/>
              </a:solidFill>
            </a:endParaRPr>
          </a:p>
        </p:txBody>
      </p:sp>
      <p:sp>
        <p:nvSpPr>
          <p:cNvPr id="677" name="Google Shape;677;p34"/>
          <p:cNvSpPr txBox="1"/>
          <p:nvPr/>
        </p:nvSpPr>
        <p:spPr>
          <a:xfrm>
            <a:off x="348900" y="4276025"/>
            <a:ext cx="844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Currently in pre-production state - only test accounts available</a:t>
            </a:r>
            <a:endParaRPr sz="2000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429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DataFed - Development Roadmap</a:t>
            </a:r>
            <a:endParaRPr b="1"/>
          </a:p>
        </p:txBody>
      </p:sp>
      <p:sp>
        <p:nvSpPr>
          <p:cNvPr id="683" name="Google Shape;683;p35"/>
          <p:cNvSpPr txBox="1">
            <a:spLocks noGrp="1"/>
          </p:cNvSpPr>
          <p:nvPr>
            <p:ph type="body" idx="1"/>
          </p:nvPr>
        </p:nvSpPr>
        <p:spPr>
          <a:xfrm>
            <a:off x="667512" y="896112"/>
            <a:ext cx="6992400" cy="27645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Production Deployment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Solicit / respond to user feedback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Metadata schema support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 subscription &amp; notifications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Workflow notification hooks</a:t>
            </a:r>
            <a:endParaRPr/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Data publishing integration (maybe)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Personal Background &amp; Motivation</a:t>
            </a:r>
            <a:endParaRPr b="1"/>
          </a:p>
        </p:txBody>
      </p:sp>
      <p:sp>
        <p:nvSpPr>
          <p:cNvPr id="183" name="Google Shape;183;p18"/>
          <p:cNvSpPr txBox="1">
            <a:spLocks noGrp="1"/>
          </p:cNvSpPr>
          <p:nvPr>
            <p:ph type="body" idx="1"/>
          </p:nvPr>
        </p:nvSpPr>
        <p:spPr>
          <a:xfrm>
            <a:off x="667500" y="1017725"/>
            <a:ext cx="7809000" cy="3559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92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BSEE, software engineering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Prior nuclear, industrial, and commercial R&amp;D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Past two decades in scientific application R&amp;D</a:t>
            </a:r>
            <a:endParaRPr/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/>
              <a:t>8 years at ORNL: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ADARA project at SNS (DAQ, streaming analytics)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High performance graph databases</a:t>
            </a:r>
            <a:endParaRPr/>
          </a:p>
          <a:p>
            <a:pPr marL="91440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Data publishing systems</a:t>
            </a:r>
            <a:endParaRPr/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 sz="50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Direct observations &amp; personal experiences led to DataFed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6"/>
          <p:cNvSpPr txBox="1">
            <a:spLocks noGrp="1"/>
          </p:cNvSpPr>
          <p:nvPr>
            <p:ph type="title"/>
          </p:nvPr>
        </p:nvSpPr>
        <p:spPr>
          <a:xfrm>
            <a:off x="0" y="915175"/>
            <a:ext cx="9144000" cy="8562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/>
              <a:t>Questions?</a:t>
            </a:r>
            <a:endParaRPr sz="3600" b="1"/>
          </a:p>
        </p:txBody>
      </p:sp>
      <p:sp>
        <p:nvSpPr>
          <p:cNvPr id="689" name="Google Shape;689;p36"/>
          <p:cNvSpPr txBox="1"/>
          <p:nvPr/>
        </p:nvSpPr>
        <p:spPr>
          <a:xfrm>
            <a:off x="1191900" y="1771375"/>
            <a:ext cx="6760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DataFed URL: </a:t>
            </a:r>
            <a:r>
              <a:rPr lang="en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https://datafed.ornl.gov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latin typeface="Century Gothic"/>
                <a:ea typeface="Century Gothic"/>
                <a:cs typeface="Century Gothic"/>
                <a:sym typeface="Century Gothic"/>
              </a:rPr>
              <a:t>Contact:</a:t>
            </a: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Dale Stansberry (tech) </a:t>
            </a:r>
            <a:r>
              <a:rPr lang="en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stansberrydv@ornl.gov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Suhas Somnath (science) </a:t>
            </a:r>
            <a:r>
              <a:rPr lang="en" sz="21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somnaths@ornl.gov</a:t>
            </a:r>
            <a:r>
              <a:rPr lang="en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Today: Inadequate Scientific Data Infrastructure</a:t>
            </a:r>
            <a:endParaRPr b="1"/>
          </a:p>
        </p:txBody>
      </p:sp>
      <p:sp>
        <p:nvSpPr>
          <p:cNvPr id="189" name="Google Shape;189;p19"/>
          <p:cNvSpPr txBox="1">
            <a:spLocks noGrp="1"/>
          </p:cNvSpPr>
          <p:nvPr>
            <p:ph type="body" idx="1"/>
          </p:nvPr>
        </p:nvSpPr>
        <p:spPr>
          <a:xfrm>
            <a:off x="667512" y="1014984"/>
            <a:ext cx="7095300" cy="3258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Scientific metadata not captured</a:t>
            </a:r>
            <a:endParaRPr sz="2000"/>
          </a:p>
          <a:p>
            <a:pPr marL="914400" lvl="1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Lab notebooks - not findable / accessible</a:t>
            </a:r>
            <a:endParaRPr sz="1700"/>
          </a:p>
          <a:p>
            <a:pPr marL="45720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File systems lack capabilities</a:t>
            </a:r>
            <a:endParaRPr sz="2000"/>
          </a:p>
          <a:p>
            <a:pPr marL="914400" lvl="1" indent="-3238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Lacks metadata, tracking, provenance, and discovery</a:t>
            </a:r>
            <a:endParaRPr sz="1700"/>
          </a:p>
          <a:p>
            <a:pPr marL="914400" lvl="1" indent="-3365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Must pose a priori knowledge of data location (path)</a:t>
            </a:r>
            <a:endParaRPr sz="1700"/>
          </a:p>
          <a:p>
            <a:pPr marL="45720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Ad hoc data sharing / transfer</a:t>
            </a:r>
            <a:endParaRPr sz="2000"/>
          </a:p>
          <a:p>
            <a:pPr marL="914400" lvl="1" indent="-32385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700"/>
              <a:t>scp, email, dropboxes, portable storage</a:t>
            </a:r>
            <a:endParaRPr sz="1700"/>
          </a:p>
          <a:p>
            <a:pPr marL="45720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Publishing data difficult and error prone</a:t>
            </a:r>
            <a:endParaRPr sz="2000"/>
          </a:p>
        </p:txBody>
      </p:sp>
      <p:sp>
        <p:nvSpPr>
          <p:cNvPr id="190" name="Google Shape;190;p19"/>
          <p:cNvSpPr txBox="1"/>
          <p:nvPr/>
        </p:nvSpPr>
        <p:spPr>
          <a:xfrm>
            <a:off x="348900" y="4276025"/>
            <a:ext cx="84462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Misidentification and mishandling contribute to </a:t>
            </a:r>
            <a:br>
              <a:rPr lang="en" sz="200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n" sz="200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reproducibility crisis</a:t>
            </a:r>
            <a:endParaRPr sz="2000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310896" y="228600"/>
            <a:ext cx="8560800" cy="4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Example of Common Metadata “Capture”</a:t>
            </a:r>
            <a:endParaRPr b="1"/>
          </a:p>
        </p:txBody>
      </p:sp>
      <p:sp>
        <p:nvSpPr>
          <p:cNvPr id="196" name="Google Shape;196;p20"/>
          <p:cNvSpPr txBox="1"/>
          <p:nvPr/>
        </p:nvSpPr>
        <p:spPr>
          <a:xfrm>
            <a:off x="5336447" y="2539597"/>
            <a:ext cx="787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C1841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Date</a:t>
            </a:r>
            <a:endParaRPr sz="1800"/>
          </a:p>
        </p:txBody>
      </p:sp>
      <p:sp>
        <p:nvSpPr>
          <p:cNvPr id="197" name="Google Shape;197;p20"/>
          <p:cNvSpPr txBox="1"/>
          <p:nvPr/>
        </p:nvSpPr>
        <p:spPr>
          <a:xfrm>
            <a:off x="3817875" y="2539600"/>
            <a:ext cx="1129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Material</a:t>
            </a:r>
            <a:endParaRPr sz="1800"/>
          </a:p>
        </p:txBody>
      </p:sp>
      <p:sp>
        <p:nvSpPr>
          <p:cNvPr id="198" name="Google Shape;198;p20"/>
          <p:cNvSpPr txBox="1"/>
          <p:nvPr/>
        </p:nvSpPr>
        <p:spPr>
          <a:xfrm>
            <a:off x="1691502" y="2539594"/>
            <a:ext cx="787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User</a:t>
            </a:r>
            <a:endParaRPr sz="1800"/>
          </a:p>
        </p:txBody>
      </p:sp>
      <p:sp>
        <p:nvSpPr>
          <p:cNvPr id="199" name="Google Shape;199;p20"/>
          <p:cNvSpPr txBox="1"/>
          <p:nvPr/>
        </p:nvSpPr>
        <p:spPr>
          <a:xfrm>
            <a:off x="5528700" y="3826225"/>
            <a:ext cx="34062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entury Gothic"/>
                <a:ea typeface="Century Gothic"/>
                <a:cs typeface="Century Gothic"/>
                <a:sym typeface="Century Gothic"/>
              </a:rPr>
              <a:t>Other Experiment</a:t>
            </a:r>
            <a:endParaRPr sz="180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Century Gothic"/>
                <a:ea typeface="Century Gothic"/>
                <a:cs typeface="Century Gothic"/>
                <a:sym typeface="Century Gothic"/>
              </a:rPr>
              <a:t>Parameters</a:t>
            </a:r>
            <a:endParaRPr sz="180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(captured in parameters file)</a:t>
            </a:r>
            <a:endParaRPr sz="1800"/>
          </a:p>
        </p:txBody>
      </p:sp>
      <p:sp>
        <p:nvSpPr>
          <p:cNvPr id="200" name="Google Shape;200;p20"/>
          <p:cNvSpPr txBox="1"/>
          <p:nvPr/>
        </p:nvSpPr>
        <p:spPr>
          <a:xfrm>
            <a:off x="428083" y="3038407"/>
            <a:ext cx="87852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Cypher_1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</a:t>
            </a:r>
            <a:r>
              <a:rPr lang="en" sz="1800" b="1">
                <a:solidFill>
                  <a:schemeClr val="accent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Senli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</a:t>
            </a:r>
            <a:r>
              <a:rPr lang="en" sz="1800" b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</a:t>
            </a:r>
            <a:r>
              <a:rPr lang="en" sz="1800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</a:t>
            </a:r>
            <a:r>
              <a:rPr lang="en" sz="1800" b="1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KPFM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</a:t>
            </a:r>
            <a:r>
              <a:rPr lang="en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</a:t>
            </a:r>
            <a:r>
              <a:rPr lang="en" sz="1800" b="1">
                <a:solidFill>
                  <a:srgbClr val="C1841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2011_08_10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</a:t>
            </a:r>
            <a:r>
              <a:rPr lang="en" sz="1800" b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\</a:t>
            </a:r>
            <a:endParaRPr sz="180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NC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</a:t>
            </a:r>
            <a:r>
              <a:rPr lang="en" sz="1800" b="1">
                <a:solidFill>
                  <a:srgbClr val="FF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STO</a:t>
            </a: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_AC1V_73kHz_bw25kHz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</a:t>
            </a:r>
            <a:r>
              <a:rPr lang="en" sz="1800" b="1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5um</a:t>
            </a: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</a:t>
            </a: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DC2V_offset_0V_Tap1302kHz_64</a:t>
            </a:r>
            <a:r>
              <a:rPr lang="en" sz="1800" b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</a:t>
            </a: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_0009</a:t>
            </a:r>
            <a:endParaRPr sz="1800"/>
          </a:p>
        </p:txBody>
      </p:sp>
      <p:sp>
        <p:nvSpPr>
          <p:cNvPr id="201" name="Google Shape;201;p20"/>
          <p:cNvSpPr txBox="1"/>
          <p:nvPr/>
        </p:nvSpPr>
        <p:spPr>
          <a:xfrm>
            <a:off x="3553300" y="3826213"/>
            <a:ext cx="1563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9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Scan size</a:t>
            </a:r>
            <a:endParaRPr sz="1800">
              <a:solidFill>
                <a:srgbClr val="9900FF"/>
              </a:solidFill>
            </a:endParaRPr>
          </a:p>
        </p:txBody>
      </p:sp>
      <p:cxnSp>
        <p:nvCxnSpPr>
          <p:cNvPr id="202" name="Google Shape;202;p20"/>
          <p:cNvCxnSpPr>
            <a:stCxn id="199" idx="0"/>
          </p:cNvCxnSpPr>
          <p:nvPr/>
        </p:nvCxnSpPr>
        <p:spPr>
          <a:xfrm rot="10800000">
            <a:off x="7231800" y="3608125"/>
            <a:ext cx="0" cy="218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3" name="Google Shape;203;p20"/>
          <p:cNvCxnSpPr/>
          <p:nvPr/>
        </p:nvCxnSpPr>
        <p:spPr>
          <a:xfrm rot="10800000">
            <a:off x="4334958" y="3594298"/>
            <a:ext cx="0" cy="2559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04" name="Google Shape;204;p20"/>
          <p:cNvCxnSpPr>
            <a:endCxn id="198" idx="2"/>
          </p:cNvCxnSpPr>
          <p:nvPr/>
        </p:nvCxnSpPr>
        <p:spPr>
          <a:xfrm rot="10800000">
            <a:off x="2085402" y="2816494"/>
            <a:ext cx="0" cy="204300"/>
          </a:xfrm>
          <a:prstGeom prst="straightConnector1">
            <a:avLst/>
          </a:prstGeom>
          <a:noFill/>
          <a:ln w="2857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" name="Google Shape;205;p20"/>
          <p:cNvSpPr txBox="1"/>
          <p:nvPr/>
        </p:nvSpPr>
        <p:spPr>
          <a:xfrm>
            <a:off x="428075" y="800200"/>
            <a:ext cx="8236200" cy="15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Nowhere to put context / metadata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often embedded in file names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Naming and structure varies by user and time (no schema)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●"/>
            </a:pPr>
            <a:r>
              <a:rPr lang="en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Information is lost if file copied / moved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269675" y="2539600"/>
            <a:ext cx="149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Instrument</a:t>
            </a:r>
            <a:endParaRPr sz="1800">
              <a:solidFill>
                <a:srgbClr val="FF00FF"/>
              </a:solidFill>
            </a:endParaRPr>
          </a:p>
        </p:txBody>
      </p:sp>
      <p:cxnSp>
        <p:nvCxnSpPr>
          <p:cNvPr id="207" name="Google Shape;207;p20"/>
          <p:cNvCxnSpPr/>
          <p:nvPr/>
        </p:nvCxnSpPr>
        <p:spPr>
          <a:xfrm rot="10800000">
            <a:off x="945050" y="2837986"/>
            <a:ext cx="0" cy="202800"/>
          </a:xfrm>
          <a:prstGeom prst="straightConnector1">
            <a:avLst/>
          </a:prstGeom>
          <a:noFill/>
          <a:ln w="28575" cap="flat" cmpd="sng">
            <a:solidFill>
              <a:srgbClr val="FF00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8" name="Google Shape;208;p20"/>
          <p:cNvSpPr txBox="1"/>
          <p:nvPr/>
        </p:nvSpPr>
        <p:spPr>
          <a:xfrm>
            <a:off x="1886100" y="3828193"/>
            <a:ext cx="17007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000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Acquisition</a:t>
            </a:r>
            <a:endParaRPr sz="1800">
              <a:solidFill>
                <a:srgbClr val="0000FF"/>
              </a:solidFill>
            </a:endParaRPr>
          </a:p>
        </p:txBody>
      </p:sp>
      <p:cxnSp>
        <p:nvCxnSpPr>
          <p:cNvPr id="209" name="Google Shape;209;p20"/>
          <p:cNvCxnSpPr/>
          <p:nvPr/>
        </p:nvCxnSpPr>
        <p:spPr>
          <a:xfrm>
            <a:off x="2514850" y="3363925"/>
            <a:ext cx="0" cy="4623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0" name="Google Shape;210;p20"/>
          <p:cNvSpPr txBox="1"/>
          <p:nvPr/>
        </p:nvSpPr>
        <p:spPr>
          <a:xfrm>
            <a:off x="2479300" y="2539606"/>
            <a:ext cx="14133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98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Modality</a:t>
            </a:r>
            <a:endParaRPr sz="1800">
              <a:solidFill>
                <a:srgbClr val="980000"/>
              </a:solidFill>
            </a:endParaRPr>
          </a:p>
        </p:txBody>
      </p:sp>
      <p:cxnSp>
        <p:nvCxnSpPr>
          <p:cNvPr id="211" name="Google Shape;211;p20"/>
          <p:cNvCxnSpPr/>
          <p:nvPr/>
        </p:nvCxnSpPr>
        <p:spPr>
          <a:xfrm rot="10800000">
            <a:off x="3013975" y="2860481"/>
            <a:ext cx="0" cy="204300"/>
          </a:xfrm>
          <a:prstGeom prst="straightConnector1">
            <a:avLst/>
          </a:prstGeom>
          <a:noFill/>
          <a:ln w="28575" cap="flat" cmpd="sng">
            <a:solidFill>
              <a:srgbClr val="98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2" name="Google Shape;212;p20"/>
          <p:cNvSpPr txBox="1"/>
          <p:nvPr/>
        </p:nvSpPr>
        <p:spPr>
          <a:xfrm>
            <a:off x="322800" y="3844551"/>
            <a:ext cx="1563300" cy="4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38761D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Operation Mode</a:t>
            </a:r>
            <a:endParaRPr sz="1800">
              <a:solidFill>
                <a:srgbClr val="38761D"/>
              </a:solidFill>
            </a:endParaRPr>
          </a:p>
        </p:txBody>
      </p:sp>
      <p:cxnSp>
        <p:nvCxnSpPr>
          <p:cNvPr id="213" name="Google Shape;213;p20"/>
          <p:cNvCxnSpPr/>
          <p:nvPr/>
        </p:nvCxnSpPr>
        <p:spPr>
          <a:xfrm rot="10800000">
            <a:off x="671683" y="3621945"/>
            <a:ext cx="0" cy="222600"/>
          </a:xfrm>
          <a:prstGeom prst="straightConnector1">
            <a:avLst/>
          </a:prstGeom>
          <a:noFill/>
          <a:ln w="28575" cap="flat" cmpd="sng">
            <a:solidFill>
              <a:srgbClr val="3876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4" name="Google Shape;214;p20"/>
          <p:cNvCxnSpPr>
            <a:endCxn id="210" idx="3"/>
          </p:cNvCxnSpPr>
          <p:nvPr/>
        </p:nvCxnSpPr>
        <p:spPr>
          <a:xfrm rot="-5400000">
            <a:off x="3618700" y="2767756"/>
            <a:ext cx="363600" cy="184200"/>
          </a:xfrm>
          <a:prstGeom prst="bentConnector4">
            <a:avLst>
              <a:gd name="adj1" fmla="val 30961"/>
              <a:gd name="adj2" fmla="val 27"/>
            </a:avLst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" name="Google Shape;215;p20"/>
          <p:cNvCxnSpPr/>
          <p:nvPr/>
        </p:nvCxnSpPr>
        <p:spPr>
          <a:xfrm rot="-5400000">
            <a:off x="5026900" y="2767756"/>
            <a:ext cx="363600" cy="184200"/>
          </a:xfrm>
          <a:prstGeom prst="bentConnector4">
            <a:avLst>
              <a:gd name="adj1" fmla="val 30961"/>
              <a:gd name="adj2" fmla="val 27"/>
            </a:avLst>
          </a:prstGeom>
          <a:noFill/>
          <a:ln w="28575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1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Cross-Facility Research</a:t>
            </a:r>
            <a:endParaRPr b="1"/>
          </a:p>
        </p:txBody>
      </p:sp>
      <p:sp>
        <p:nvSpPr>
          <p:cNvPr id="221" name="Google Shape;221;p21"/>
          <p:cNvSpPr txBox="1">
            <a:spLocks noGrp="1"/>
          </p:cNvSpPr>
          <p:nvPr>
            <p:ph type="body" idx="1"/>
          </p:nvPr>
        </p:nvSpPr>
        <p:spPr>
          <a:xfrm>
            <a:off x="667512" y="1014984"/>
            <a:ext cx="82281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More problems when crossing organizational boundaries</a:t>
            </a:r>
            <a:endParaRPr sz="2000"/>
          </a:p>
          <a:p>
            <a:pPr marL="914400" marR="0" lvl="1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/>
              <a:t>Different user accounts</a:t>
            </a:r>
            <a:endParaRPr sz="2000"/>
          </a:p>
          <a:p>
            <a:pPr marL="914400" marR="0" lvl="1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/>
              <a:t>Must understand structure of each file system</a:t>
            </a:r>
            <a:endParaRPr sz="2000"/>
          </a:p>
          <a:p>
            <a:pPr marL="914400" marR="0" lvl="1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/>
              <a:t>Sharing only by local permissions (admin)</a:t>
            </a:r>
            <a:endParaRPr sz="2000"/>
          </a:p>
          <a:p>
            <a:pPr marL="914400" marR="0" lvl="1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2000"/>
              <a:t>Managing many security credentials (VOs)</a:t>
            </a:r>
            <a:endParaRPr sz="2000"/>
          </a:p>
          <a:p>
            <a:pPr marL="457200" marR="0" lvl="0" indent="-342900" algn="l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/>
              <a:t>Ad hoc approaches are non-interoperable and existing solutions do not scale</a:t>
            </a:r>
            <a:endParaRPr>
              <a:solidFill>
                <a:srgbClr val="CC0000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</a:endParaRPr>
          </a:p>
        </p:txBody>
      </p:sp>
      <p:sp>
        <p:nvSpPr>
          <p:cNvPr id="222" name="Google Shape;222;p21"/>
          <p:cNvSpPr txBox="1"/>
          <p:nvPr/>
        </p:nvSpPr>
        <p:spPr>
          <a:xfrm>
            <a:off x="348900" y="4123625"/>
            <a:ext cx="844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 a holistic, uniform, and scalable solution</a:t>
            </a:r>
            <a:endParaRPr sz="2000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Is Globus the Answer? (partially)</a:t>
            </a:r>
            <a:endParaRPr b="1"/>
          </a:p>
        </p:txBody>
      </p:sp>
      <p:sp>
        <p:nvSpPr>
          <p:cNvPr id="228" name="Google Shape;228;p22"/>
          <p:cNvSpPr txBox="1">
            <a:spLocks noGrp="1"/>
          </p:cNvSpPr>
          <p:nvPr>
            <p:ph type="body" idx="1"/>
          </p:nvPr>
        </p:nvSpPr>
        <p:spPr>
          <a:xfrm>
            <a:off x="667512" y="1014984"/>
            <a:ext cx="6672600" cy="3542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AA84F"/>
                </a:solidFill>
              </a:rPr>
              <a:t>✓</a:t>
            </a:r>
            <a:r>
              <a:rPr lang="en"/>
              <a:t>  Fast, reliable, and secure data transfer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AA84F"/>
                </a:solidFill>
              </a:rPr>
              <a:t>✓</a:t>
            </a:r>
            <a:r>
              <a:rPr lang="en"/>
              <a:t>  Federated IDs, open authentication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6AA84F"/>
                </a:solidFill>
              </a:rPr>
              <a:t>✓</a:t>
            </a:r>
            <a:r>
              <a:rPr lang="en"/>
              <a:t>  Provides coarse-grained sharing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✘</a:t>
            </a:r>
            <a:r>
              <a:rPr lang="en">
                <a:solidFill>
                  <a:srgbClr val="000000"/>
                </a:solidFill>
              </a:rPr>
              <a:t>  File system view of data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✘</a:t>
            </a:r>
            <a:r>
              <a:rPr lang="en"/>
              <a:t>  No</a:t>
            </a:r>
            <a:r>
              <a:rPr lang="en">
                <a:solidFill>
                  <a:srgbClr val="000000"/>
                </a:solidFill>
              </a:rPr>
              <a:t> metadata and search (</a:t>
            </a:r>
            <a:r>
              <a:rPr lang="en"/>
              <a:t>API)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</a:rPr>
              <a:t>✘</a:t>
            </a:r>
            <a:r>
              <a:rPr lang="en"/>
              <a:t>  </a:t>
            </a:r>
            <a:r>
              <a:rPr lang="en">
                <a:solidFill>
                  <a:srgbClr val="000000"/>
                </a:solidFill>
              </a:rPr>
              <a:t>Difficult to script, endpoint activation</a:t>
            </a:r>
            <a:endParaRPr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100"/>
              </a:spcBef>
              <a:spcAft>
                <a:spcPts val="0"/>
              </a:spcAft>
              <a:buNone/>
            </a:pPr>
            <a:endParaRPr>
              <a:solidFill>
                <a:srgbClr val="1155CC"/>
              </a:solidFill>
            </a:endParaRPr>
          </a:p>
        </p:txBody>
      </p:sp>
      <p:sp>
        <p:nvSpPr>
          <p:cNvPr id="229" name="Google Shape;229;p22"/>
          <p:cNvSpPr txBox="1"/>
          <p:nvPr/>
        </p:nvSpPr>
        <p:spPr>
          <a:xfrm>
            <a:off x="348900" y="4276025"/>
            <a:ext cx="8446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Most DOE facilities already support Globus</a:t>
            </a:r>
            <a:endParaRPr sz="2000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Toward a Scientific Data Federation</a:t>
            </a:r>
            <a:endParaRPr b="1"/>
          </a:p>
        </p:txBody>
      </p:sp>
      <p:grpSp>
        <p:nvGrpSpPr>
          <p:cNvPr id="235" name="Google Shape;235;p23"/>
          <p:cNvGrpSpPr/>
          <p:nvPr/>
        </p:nvGrpSpPr>
        <p:grpSpPr>
          <a:xfrm>
            <a:off x="3848100" y="3772875"/>
            <a:ext cx="838200" cy="838200"/>
            <a:chOff x="2971800" y="3867000"/>
            <a:chExt cx="838200" cy="838200"/>
          </a:xfrm>
        </p:grpSpPr>
        <p:sp>
          <p:nvSpPr>
            <p:cNvPr id="236" name="Google Shape;236;p23"/>
            <p:cNvSpPr/>
            <p:nvPr/>
          </p:nvSpPr>
          <p:spPr>
            <a:xfrm>
              <a:off x="2971800" y="3867000"/>
              <a:ext cx="838200" cy="838200"/>
            </a:xfrm>
            <a:prstGeom prst="ellipse">
              <a:avLst/>
            </a:prstGeom>
            <a:solidFill>
              <a:srgbClr val="E6B8AF"/>
            </a:solidFill>
            <a:ln w="28575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7" name="Google Shape;237;p23"/>
            <p:cNvGrpSpPr/>
            <p:nvPr/>
          </p:nvGrpSpPr>
          <p:grpSpPr>
            <a:xfrm>
              <a:off x="3200318" y="4019676"/>
              <a:ext cx="380954" cy="533278"/>
              <a:chOff x="1905000" y="4953000"/>
              <a:chExt cx="533400" cy="685800"/>
            </a:xfrm>
          </p:grpSpPr>
          <p:sp>
            <p:nvSpPr>
              <p:cNvPr id="238" name="Google Shape;238;p23"/>
              <p:cNvSpPr/>
              <p:nvPr/>
            </p:nvSpPr>
            <p:spPr>
              <a:xfrm rot="10800000">
                <a:off x="1905000" y="5257800"/>
                <a:ext cx="533400" cy="3048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3"/>
              <p:cNvSpPr/>
              <p:nvPr/>
            </p:nvSpPr>
            <p:spPr>
              <a:xfrm rot="10800000">
                <a:off x="1905000" y="55626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3"/>
              <p:cNvSpPr/>
              <p:nvPr/>
            </p:nvSpPr>
            <p:spPr>
              <a:xfrm rot="10800000" flipH="1">
                <a:off x="2286000" y="55626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2286000" y="51816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>
                <a:off x="1905000" y="51816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3"/>
              <p:cNvSpPr/>
              <p:nvPr/>
            </p:nvSpPr>
            <p:spPr>
              <a:xfrm rot="10800000">
                <a:off x="2057400" y="4953000"/>
                <a:ext cx="228600" cy="2286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 rot="10800000">
                <a:off x="1905000" y="51054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rot="10800000" flipH="1">
                <a:off x="2286000" y="51054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rot="10800000">
                <a:off x="1905000" y="5029200"/>
                <a:ext cx="533400" cy="76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1905000" y="49530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3"/>
              <p:cNvSpPr/>
              <p:nvPr/>
            </p:nvSpPr>
            <p:spPr>
              <a:xfrm>
                <a:off x="2286000" y="4953000"/>
                <a:ext cx="152400" cy="76200"/>
              </a:xfrm>
              <a:prstGeom prst="rtTriangle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3"/>
              <p:cNvSpPr/>
              <p:nvPr/>
            </p:nvSpPr>
            <p:spPr>
              <a:xfrm rot="10800000">
                <a:off x="2057400" y="5562600"/>
                <a:ext cx="228600" cy="76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0" name="Google Shape;250;p23"/>
          <p:cNvGrpSpPr/>
          <p:nvPr/>
        </p:nvGrpSpPr>
        <p:grpSpPr>
          <a:xfrm>
            <a:off x="7505700" y="1105928"/>
            <a:ext cx="990600" cy="990600"/>
            <a:chOff x="7086600" y="1123800"/>
            <a:chExt cx="990600" cy="990600"/>
          </a:xfrm>
        </p:grpSpPr>
        <p:sp>
          <p:nvSpPr>
            <p:cNvPr id="251" name="Google Shape;251;p23"/>
            <p:cNvSpPr/>
            <p:nvPr/>
          </p:nvSpPr>
          <p:spPr>
            <a:xfrm>
              <a:off x="7086600" y="1123800"/>
              <a:ext cx="990600" cy="990600"/>
            </a:xfrm>
            <a:prstGeom prst="ellipse">
              <a:avLst/>
            </a:prstGeom>
            <a:solidFill>
              <a:srgbClr val="F9CB9C"/>
            </a:solidFill>
            <a:ln w="28575" cap="flat" cmpd="sng">
              <a:solidFill>
                <a:srgbClr val="B45F0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23"/>
            <p:cNvGrpSpPr/>
            <p:nvPr/>
          </p:nvGrpSpPr>
          <p:grpSpPr>
            <a:xfrm>
              <a:off x="7559610" y="1388631"/>
              <a:ext cx="325100" cy="457238"/>
              <a:chOff x="3581400" y="1295400"/>
              <a:chExt cx="609600" cy="838200"/>
            </a:xfrm>
          </p:grpSpPr>
          <p:sp>
            <p:nvSpPr>
              <p:cNvPr id="253" name="Google Shape;253;p23"/>
              <p:cNvSpPr/>
              <p:nvPr/>
            </p:nvSpPr>
            <p:spPr>
              <a:xfrm>
                <a:off x="3657600" y="1600200"/>
                <a:ext cx="304800" cy="5334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3"/>
              <p:cNvSpPr/>
              <p:nvPr/>
            </p:nvSpPr>
            <p:spPr>
              <a:xfrm>
                <a:off x="3657600" y="1447800"/>
                <a:ext cx="304800" cy="76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>
                <a:off x="3657600" y="1295400"/>
                <a:ext cx="304800" cy="76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>
                <a:off x="3962400" y="1295400"/>
                <a:ext cx="76200" cy="838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3581400" y="1295400"/>
                <a:ext cx="76200" cy="838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rot="5400000">
                <a:off x="3709950" y="1652550"/>
                <a:ext cx="838200" cy="123900"/>
              </a:xfrm>
              <a:prstGeom prst="trapezoid">
                <a:avLst>
                  <a:gd name="adj" fmla="val 59382"/>
                </a:avLst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7275148" y="1388631"/>
              <a:ext cx="243825" cy="457238"/>
              <a:chOff x="3048000" y="1295400"/>
              <a:chExt cx="457200" cy="838200"/>
            </a:xfrm>
          </p:grpSpPr>
          <p:sp>
            <p:nvSpPr>
              <p:cNvPr id="260" name="Google Shape;260;p23"/>
              <p:cNvSpPr/>
              <p:nvPr/>
            </p:nvSpPr>
            <p:spPr>
              <a:xfrm>
                <a:off x="3124200" y="1600200"/>
                <a:ext cx="304800" cy="5334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>
                <a:off x="3124200" y="1447800"/>
                <a:ext cx="304800" cy="76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>
                <a:off x="3124200" y="1295400"/>
                <a:ext cx="304800" cy="76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>
                <a:off x="3429000" y="1295400"/>
                <a:ext cx="76200" cy="838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>
                <a:off x="3048000" y="1295400"/>
                <a:ext cx="76200" cy="838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" name="Google Shape;265;p23"/>
          <p:cNvGrpSpPr/>
          <p:nvPr/>
        </p:nvGrpSpPr>
        <p:grpSpPr>
          <a:xfrm>
            <a:off x="4457700" y="1353675"/>
            <a:ext cx="990600" cy="990600"/>
            <a:chOff x="3581400" y="1447800"/>
            <a:chExt cx="990600" cy="990600"/>
          </a:xfrm>
        </p:grpSpPr>
        <p:sp>
          <p:nvSpPr>
            <p:cNvPr id="266" name="Google Shape;266;p23"/>
            <p:cNvSpPr/>
            <p:nvPr/>
          </p:nvSpPr>
          <p:spPr>
            <a:xfrm>
              <a:off x="3581400" y="1447800"/>
              <a:ext cx="990600" cy="990600"/>
            </a:xfrm>
            <a:prstGeom prst="ellipse">
              <a:avLst/>
            </a:prstGeom>
            <a:solidFill>
              <a:srgbClr val="FFF2CC"/>
            </a:solidFill>
            <a:ln w="28575" cap="flat" cmpd="sng">
              <a:solidFill>
                <a:srgbClr val="7F6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7" name="Google Shape;267;p23"/>
            <p:cNvGrpSpPr/>
            <p:nvPr/>
          </p:nvGrpSpPr>
          <p:grpSpPr>
            <a:xfrm>
              <a:off x="3886200" y="1600200"/>
              <a:ext cx="380983" cy="685800"/>
              <a:chOff x="5181600" y="152400"/>
              <a:chExt cx="459459" cy="762000"/>
            </a:xfrm>
          </p:grpSpPr>
          <p:sp>
            <p:nvSpPr>
              <p:cNvPr id="268" name="Google Shape;268;p23"/>
              <p:cNvSpPr/>
              <p:nvPr/>
            </p:nvSpPr>
            <p:spPr>
              <a:xfrm>
                <a:off x="5181600" y="838200"/>
                <a:ext cx="457200" cy="76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3"/>
              <p:cNvSpPr/>
              <p:nvPr/>
            </p:nvSpPr>
            <p:spPr>
              <a:xfrm>
                <a:off x="5257800" y="685800"/>
                <a:ext cx="304800" cy="76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>
                <a:off x="5538800" y="533400"/>
                <a:ext cx="99900" cy="228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rot="-5400000">
                <a:off x="5372100" y="571500"/>
                <a:ext cx="304800" cy="228600"/>
              </a:xfrm>
              <a:prstGeom prst="rtTriangle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rot="-2854484">
                <a:off x="5437126" y="292874"/>
                <a:ext cx="99166" cy="32744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3"/>
              <p:cNvSpPr/>
              <p:nvPr/>
            </p:nvSpPr>
            <p:spPr>
              <a:xfrm>
                <a:off x="5257800" y="228600"/>
                <a:ext cx="152400" cy="381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>
                <a:off x="5295900" y="152400"/>
                <a:ext cx="76200" cy="2286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" name="Google Shape;275;p23"/>
          <p:cNvSpPr txBox="1"/>
          <p:nvPr/>
        </p:nvSpPr>
        <p:spPr>
          <a:xfrm>
            <a:off x="4229100" y="966675"/>
            <a:ext cx="1447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Observation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76" name="Google Shape;276;p23"/>
          <p:cNvSpPr txBox="1"/>
          <p:nvPr/>
        </p:nvSpPr>
        <p:spPr>
          <a:xfrm>
            <a:off x="6362700" y="972675"/>
            <a:ext cx="1143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Simulation / Modeling</a:t>
            </a:r>
            <a:endParaRPr b="1"/>
          </a:p>
        </p:txBody>
      </p:sp>
      <p:sp>
        <p:nvSpPr>
          <p:cNvPr id="277" name="Google Shape;277;p23"/>
          <p:cNvSpPr txBox="1"/>
          <p:nvPr/>
        </p:nvSpPr>
        <p:spPr>
          <a:xfrm>
            <a:off x="4533900" y="4325475"/>
            <a:ext cx="129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Publishing</a:t>
            </a:r>
            <a:endParaRPr b="1"/>
          </a:p>
        </p:txBody>
      </p:sp>
      <p:grpSp>
        <p:nvGrpSpPr>
          <p:cNvPr id="278" name="Google Shape;278;p23"/>
          <p:cNvGrpSpPr/>
          <p:nvPr/>
        </p:nvGrpSpPr>
        <p:grpSpPr>
          <a:xfrm>
            <a:off x="7048500" y="3334875"/>
            <a:ext cx="990600" cy="990600"/>
            <a:chOff x="6172200" y="3429000"/>
            <a:chExt cx="990600" cy="990600"/>
          </a:xfrm>
        </p:grpSpPr>
        <p:sp>
          <p:nvSpPr>
            <p:cNvPr id="279" name="Google Shape;279;p23"/>
            <p:cNvSpPr/>
            <p:nvPr/>
          </p:nvSpPr>
          <p:spPr>
            <a:xfrm>
              <a:off x="6172200" y="3429000"/>
              <a:ext cx="990600" cy="990600"/>
            </a:xfrm>
            <a:prstGeom prst="ellipse">
              <a:avLst/>
            </a:prstGeom>
            <a:solidFill>
              <a:srgbClr val="D9D2E9"/>
            </a:solidFill>
            <a:ln w="28575" cap="flat" cmpd="sng">
              <a:solidFill>
                <a:srgbClr val="351C7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0" name="Google Shape;280;p23"/>
            <p:cNvGrpSpPr/>
            <p:nvPr/>
          </p:nvGrpSpPr>
          <p:grpSpPr>
            <a:xfrm>
              <a:off x="6645210" y="3693831"/>
              <a:ext cx="325100" cy="457238"/>
              <a:chOff x="3581400" y="1295400"/>
              <a:chExt cx="609600" cy="838200"/>
            </a:xfrm>
          </p:grpSpPr>
          <p:sp>
            <p:nvSpPr>
              <p:cNvPr id="281" name="Google Shape;281;p23"/>
              <p:cNvSpPr/>
              <p:nvPr/>
            </p:nvSpPr>
            <p:spPr>
              <a:xfrm>
                <a:off x="3657600" y="1600200"/>
                <a:ext cx="304800" cy="5334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>
                <a:off x="3657600" y="1447800"/>
                <a:ext cx="304800" cy="76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>
                <a:off x="3657600" y="1295400"/>
                <a:ext cx="304800" cy="76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3"/>
              <p:cNvSpPr/>
              <p:nvPr/>
            </p:nvSpPr>
            <p:spPr>
              <a:xfrm>
                <a:off x="3962400" y="1295400"/>
                <a:ext cx="76200" cy="838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3"/>
              <p:cNvSpPr/>
              <p:nvPr/>
            </p:nvSpPr>
            <p:spPr>
              <a:xfrm>
                <a:off x="3581400" y="1295400"/>
                <a:ext cx="76200" cy="838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rot="5400000">
                <a:off x="3709950" y="1652550"/>
                <a:ext cx="838200" cy="123900"/>
              </a:xfrm>
              <a:prstGeom prst="trapezoid">
                <a:avLst>
                  <a:gd name="adj" fmla="val 59382"/>
                </a:avLst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7" name="Google Shape;287;p23"/>
            <p:cNvGrpSpPr/>
            <p:nvPr/>
          </p:nvGrpSpPr>
          <p:grpSpPr>
            <a:xfrm>
              <a:off x="6360748" y="3693831"/>
              <a:ext cx="243825" cy="457238"/>
              <a:chOff x="3048000" y="1295400"/>
              <a:chExt cx="457200" cy="838200"/>
            </a:xfrm>
          </p:grpSpPr>
          <p:sp>
            <p:nvSpPr>
              <p:cNvPr id="288" name="Google Shape;288;p23"/>
              <p:cNvSpPr/>
              <p:nvPr/>
            </p:nvSpPr>
            <p:spPr>
              <a:xfrm>
                <a:off x="3124200" y="1600200"/>
                <a:ext cx="304800" cy="5334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>
                <a:off x="3124200" y="1447800"/>
                <a:ext cx="304800" cy="76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>
                <a:off x="3124200" y="1295400"/>
                <a:ext cx="304800" cy="76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>
                <a:off x="3429000" y="1295400"/>
                <a:ext cx="76200" cy="838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>
                <a:off x="3048000" y="1295400"/>
                <a:ext cx="76200" cy="838200"/>
              </a:xfrm>
              <a:prstGeom prst="rect">
                <a:avLst/>
              </a:prstGeom>
              <a:solidFill>
                <a:srgbClr val="0000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93" name="Google Shape;293;p23"/>
          <p:cNvSpPr txBox="1"/>
          <p:nvPr/>
        </p:nvSpPr>
        <p:spPr>
          <a:xfrm>
            <a:off x="6819900" y="4325475"/>
            <a:ext cx="144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Analytics</a:t>
            </a:r>
            <a:endParaRPr b="1"/>
          </a:p>
        </p:txBody>
      </p:sp>
      <p:grpSp>
        <p:nvGrpSpPr>
          <p:cNvPr id="294" name="Google Shape;294;p23"/>
          <p:cNvGrpSpPr/>
          <p:nvPr/>
        </p:nvGrpSpPr>
        <p:grpSpPr>
          <a:xfrm>
            <a:off x="4647800" y="1955475"/>
            <a:ext cx="2997925" cy="2030825"/>
            <a:chOff x="3047600" y="2184075"/>
            <a:chExt cx="2997925" cy="2030825"/>
          </a:xfrm>
        </p:grpSpPr>
        <p:cxnSp>
          <p:nvCxnSpPr>
            <p:cNvPr id="295" name="Google Shape;295;p23"/>
            <p:cNvCxnSpPr/>
            <p:nvPr/>
          </p:nvCxnSpPr>
          <p:spPr>
            <a:xfrm>
              <a:off x="4917225" y="3755550"/>
              <a:ext cx="555900" cy="161400"/>
            </a:xfrm>
            <a:prstGeom prst="straightConnector1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23"/>
            <p:cNvCxnSpPr/>
            <p:nvPr/>
          </p:nvCxnSpPr>
          <p:spPr>
            <a:xfrm>
              <a:off x="3523075" y="2546725"/>
              <a:ext cx="419400" cy="1007400"/>
            </a:xfrm>
            <a:prstGeom prst="straightConnector1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7" name="Google Shape;297;p23"/>
            <p:cNvCxnSpPr/>
            <p:nvPr/>
          </p:nvCxnSpPr>
          <p:spPr>
            <a:xfrm rot="10800000" flipH="1">
              <a:off x="3047600" y="3771500"/>
              <a:ext cx="822000" cy="443400"/>
            </a:xfrm>
            <a:prstGeom prst="straightConnector1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23"/>
            <p:cNvCxnSpPr/>
            <p:nvPr/>
          </p:nvCxnSpPr>
          <p:spPr>
            <a:xfrm rot="10800000" flipH="1">
              <a:off x="4860825" y="2184075"/>
              <a:ext cx="1184700" cy="1410300"/>
            </a:xfrm>
            <a:prstGeom prst="straightConnector1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23"/>
            <p:cNvSpPr/>
            <p:nvPr/>
          </p:nvSpPr>
          <p:spPr>
            <a:xfrm>
              <a:off x="3848100" y="3563475"/>
              <a:ext cx="1066800" cy="304800"/>
            </a:xfrm>
            <a:prstGeom prst="roundRect">
              <a:avLst>
                <a:gd name="adj" fmla="val 50000"/>
              </a:avLst>
            </a:prstGeom>
            <a:solidFill>
              <a:srgbClr val="9FC5E8"/>
            </a:solidFill>
            <a:ln w="28575" cap="flat" cmpd="sng">
              <a:solidFill>
                <a:srgbClr val="1155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/>
                <a:t>Globus</a:t>
              </a:r>
              <a:endParaRPr sz="1500" b="1"/>
            </a:p>
          </p:txBody>
        </p:sp>
      </p:grpSp>
      <p:grpSp>
        <p:nvGrpSpPr>
          <p:cNvPr id="300" name="Google Shape;300;p23"/>
          <p:cNvGrpSpPr/>
          <p:nvPr/>
        </p:nvGrpSpPr>
        <p:grpSpPr>
          <a:xfrm>
            <a:off x="5905500" y="2039452"/>
            <a:ext cx="457223" cy="457223"/>
            <a:chOff x="4038600" y="76200"/>
            <a:chExt cx="685800" cy="685800"/>
          </a:xfrm>
        </p:grpSpPr>
        <p:sp>
          <p:nvSpPr>
            <p:cNvPr id="301" name="Google Shape;301;p23"/>
            <p:cNvSpPr/>
            <p:nvPr/>
          </p:nvSpPr>
          <p:spPr>
            <a:xfrm>
              <a:off x="4038600" y="76200"/>
              <a:ext cx="685800" cy="685800"/>
            </a:xfrm>
            <a:prstGeom prst="ellipse">
              <a:avLst/>
            </a:prstGeom>
            <a:solidFill>
              <a:srgbClr val="FFE599"/>
            </a:solidFill>
            <a:ln w="28575" cap="flat" cmpd="sng">
              <a:solidFill>
                <a:srgbClr val="F1C23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2" name="Google Shape;302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230948" y="210476"/>
              <a:ext cx="304803" cy="380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3" name="Google Shape;303;p23"/>
          <p:cNvGrpSpPr/>
          <p:nvPr/>
        </p:nvGrpSpPr>
        <p:grpSpPr>
          <a:xfrm>
            <a:off x="4152953" y="1887128"/>
            <a:ext cx="4267147" cy="2514493"/>
            <a:chOff x="2552753" y="2115728"/>
            <a:chExt cx="4267147" cy="2514493"/>
          </a:xfrm>
        </p:grpSpPr>
        <p:cxnSp>
          <p:nvCxnSpPr>
            <p:cNvPr id="304" name="Google Shape;304;p23"/>
            <p:cNvCxnSpPr>
              <a:stCxn id="299" idx="0"/>
              <a:endCxn id="305" idx="2"/>
            </p:cNvCxnSpPr>
            <p:nvPr/>
          </p:nvCxnSpPr>
          <p:spPr>
            <a:xfrm rot="10800000" flipH="1">
              <a:off x="4381500" y="3258675"/>
              <a:ext cx="152400" cy="304800"/>
            </a:xfrm>
            <a:prstGeom prst="straightConnector1">
              <a:avLst/>
            </a:prstGeom>
            <a:noFill/>
            <a:ln w="38100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5" name="Google Shape;305;p23"/>
            <p:cNvSpPr/>
            <p:nvPr/>
          </p:nvSpPr>
          <p:spPr>
            <a:xfrm>
              <a:off x="4000500" y="2953875"/>
              <a:ext cx="1066800" cy="304800"/>
            </a:xfrm>
            <a:prstGeom prst="roundRect">
              <a:avLst>
                <a:gd name="adj" fmla="val 50000"/>
              </a:avLst>
            </a:prstGeom>
            <a:solidFill>
              <a:srgbClr val="B6D7A8"/>
            </a:solidFill>
            <a:ln w="2857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 b="1"/>
                <a:t>DataFed</a:t>
              </a:r>
              <a:endParaRPr sz="1500" b="1"/>
            </a:p>
          </p:txBody>
        </p:sp>
        <p:grpSp>
          <p:nvGrpSpPr>
            <p:cNvPr id="306" name="Google Shape;306;p23"/>
            <p:cNvGrpSpPr/>
            <p:nvPr/>
          </p:nvGrpSpPr>
          <p:grpSpPr>
            <a:xfrm>
              <a:off x="6286553" y="2115728"/>
              <a:ext cx="533347" cy="533347"/>
              <a:chOff x="2971800" y="3867000"/>
              <a:chExt cx="838200" cy="838200"/>
            </a:xfrm>
          </p:grpSpPr>
          <p:sp>
            <p:nvSpPr>
              <p:cNvPr id="307" name="Google Shape;307;p23"/>
              <p:cNvSpPr/>
              <p:nvPr/>
            </p:nvSpPr>
            <p:spPr>
              <a:xfrm>
                <a:off x="2971800" y="3867000"/>
                <a:ext cx="838200" cy="838200"/>
              </a:xfrm>
              <a:prstGeom prst="ellipse">
                <a:avLst/>
              </a:prstGeom>
              <a:solidFill>
                <a:srgbClr val="B6D7A8"/>
              </a:solidFill>
              <a:ln w="2857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8" name="Google Shape;308;p23"/>
              <p:cNvGrpSpPr/>
              <p:nvPr/>
            </p:nvGrpSpPr>
            <p:grpSpPr>
              <a:xfrm>
                <a:off x="3200318" y="4019676"/>
                <a:ext cx="380954" cy="533278"/>
                <a:chOff x="1905000" y="4953000"/>
                <a:chExt cx="533400" cy="685800"/>
              </a:xfrm>
            </p:grpSpPr>
            <p:sp>
              <p:nvSpPr>
                <p:cNvPr id="309" name="Google Shape;309;p23"/>
                <p:cNvSpPr/>
                <p:nvPr/>
              </p:nvSpPr>
              <p:spPr>
                <a:xfrm rot="10800000">
                  <a:off x="1905000" y="5257800"/>
                  <a:ext cx="533400" cy="3048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3"/>
                <p:cNvSpPr/>
                <p:nvPr/>
              </p:nvSpPr>
              <p:spPr>
                <a:xfrm rot="10800000">
                  <a:off x="1905000" y="55626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3"/>
                <p:cNvSpPr/>
                <p:nvPr/>
              </p:nvSpPr>
              <p:spPr>
                <a:xfrm rot="10800000" flipH="1">
                  <a:off x="2286000" y="55626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3"/>
                <p:cNvSpPr/>
                <p:nvPr/>
              </p:nvSpPr>
              <p:spPr>
                <a:xfrm flipH="1">
                  <a:off x="2286000" y="51816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3"/>
                <p:cNvSpPr/>
                <p:nvPr/>
              </p:nvSpPr>
              <p:spPr>
                <a:xfrm>
                  <a:off x="1905000" y="51816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3"/>
                <p:cNvSpPr/>
                <p:nvPr/>
              </p:nvSpPr>
              <p:spPr>
                <a:xfrm rot="10800000">
                  <a:off x="2057400" y="4953000"/>
                  <a:ext cx="228600" cy="2286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3"/>
                <p:cNvSpPr/>
                <p:nvPr/>
              </p:nvSpPr>
              <p:spPr>
                <a:xfrm rot="10800000">
                  <a:off x="1905000" y="51054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3"/>
                <p:cNvSpPr/>
                <p:nvPr/>
              </p:nvSpPr>
              <p:spPr>
                <a:xfrm rot="10800000" flipH="1">
                  <a:off x="2286000" y="51054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3"/>
                <p:cNvSpPr/>
                <p:nvPr/>
              </p:nvSpPr>
              <p:spPr>
                <a:xfrm rot="10800000">
                  <a:off x="1905000" y="5029200"/>
                  <a:ext cx="533400" cy="762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 flipH="1">
                  <a:off x="1905000" y="49530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286000" y="49530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3"/>
                <p:cNvSpPr/>
                <p:nvPr/>
              </p:nvSpPr>
              <p:spPr>
                <a:xfrm rot="10800000">
                  <a:off x="2057400" y="5562600"/>
                  <a:ext cx="228600" cy="762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1" name="Google Shape;321;p23"/>
            <p:cNvGrpSpPr/>
            <p:nvPr/>
          </p:nvGrpSpPr>
          <p:grpSpPr>
            <a:xfrm>
              <a:off x="5067300" y="4096875"/>
              <a:ext cx="533347" cy="533347"/>
              <a:chOff x="2971800" y="3867000"/>
              <a:chExt cx="838200" cy="838200"/>
            </a:xfrm>
          </p:grpSpPr>
          <p:sp>
            <p:nvSpPr>
              <p:cNvPr id="322" name="Google Shape;322;p23"/>
              <p:cNvSpPr/>
              <p:nvPr/>
            </p:nvSpPr>
            <p:spPr>
              <a:xfrm>
                <a:off x="2971800" y="3867000"/>
                <a:ext cx="838200" cy="838200"/>
              </a:xfrm>
              <a:prstGeom prst="ellipse">
                <a:avLst/>
              </a:prstGeom>
              <a:solidFill>
                <a:srgbClr val="B6D7A8"/>
              </a:solidFill>
              <a:ln w="2857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23" name="Google Shape;323;p23"/>
              <p:cNvGrpSpPr/>
              <p:nvPr/>
            </p:nvGrpSpPr>
            <p:grpSpPr>
              <a:xfrm>
                <a:off x="3200318" y="4019676"/>
                <a:ext cx="380954" cy="533278"/>
                <a:chOff x="1905000" y="4953000"/>
                <a:chExt cx="533400" cy="685800"/>
              </a:xfrm>
            </p:grpSpPr>
            <p:sp>
              <p:nvSpPr>
                <p:cNvPr id="324" name="Google Shape;324;p23"/>
                <p:cNvSpPr/>
                <p:nvPr/>
              </p:nvSpPr>
              <p:spPr>
                <a:xfrm rot="10800000">
                  <a:off x="1905000" y="5257800"/>
                  <a:ext cx="533400" cy="3048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3"/>
                <p:cNvSpPr/>
                <p:nvPr/>
              </p:nvSpPr>
              <p:spPr>
                <a:xfrm rot="10800000">
                  <a:off x="1905000" y="55626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3"/>
                <p:cNvSpPr/>
                <p:nvPr/>
              </p:nvSpPr>
              <p:spPr>
                <a:xfrm rot="10800000" flipH="1">
                  <a:off x="2286000" y="55626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3"/>
                <p:cNvSpPr/>
                <p:nvPr/>
              </p:nvSpPr>
              <p:spPr>
                <a:xfrm flipH="1">
                  <a:off x="2286000" y="51816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1905000" y="51816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3"/>
                <p:cNvSpPr/>
                <p:nvPr/>
              </p:nvSpPr>
              <p:spPr>
                <a:xfrm rot="10800000">
                  <a:off x="2057400" y="4953000"/>
                  <a:ext cx="228600" cy="2286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3"/>
                <p:cNvSpPr/>
                <p:nvPr/>
              </p:nvSpPr>
              <p:spPr>
                <a:xfrm rot="10800000">
                  <a:off x="1905000" y="51054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3"/>
                <p:cNvSpPr/>
                <p:nvPr/>
              </p:nvSpPr>
              <p:spPr>
                <a:xfrm rot="10800000" flipH="1">
                  <a:off x="2286000" y="51054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3"/>
                <p:cNvSpPr/>
                <p:nvPr/>
              </p:nvSpPr>
              <p:spPr>
                <a:xfrm rot="10800000">
                  <a:off x="1905000" y="5029200"/>
                  <a:ext cx="533400" cy="762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3"/>
                <p:cNvSpPr/>
                <p:nvPr/>
              </p:nvSpPr>
              <p:spPr>
                <a:xfrm flipH="1">
                  <a:off x="1905000" y="49530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23"/>
                <p:cNvSpPr/>
                <p:nvPr/>
              </p:nvSpPr>
              <p:spPr>
                <a:xfrm>
                  <a:off x="2286000" y="49530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23"/>
                <p:cNvSpPr/>
                <p:nvPr/>
              </p:nvSpPr>
              <p:spPr>
                <a:xfrm rot="10800000">
                  <a:off x="2057400" y="5562600"/>
                  <a:ext cx="228600" cy="762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6" name="Google Shape;336;p23"/>
            <p:cNvGrpSpPr/>
            <p:nvPr/>
          </p:nvGrpSpPr>
          <p:grpSpPr>
            <a:xfrm>
              <a:off x="2552753" y="2191928"/>
              <a:ext cx="533347" cy="533347"/>
              <a:chOff x="2971800" y="3867000"/>
              <a:chExt cx="838200" cy="838200"/>
            </a:xfrm>
          </p:grpSpPr>
          <p:sp>
            <p:nvSpPr>
              <p:cNvPr id="337" name="Google Shape;337;p23"/>
              <p:cNvSpPr/>
              <p:nvPr/>
            </p:nvSpPr>
            <p:spPr>
              <a:xfrm>
                <a:off x="2971800" y="3867000"/>
                <a:ext cx="838200" cy="838200"/>
              </a:xfrm>
              <a:prstGeom prst="ellipse">
                <a:avLst/>
              </a:prstGeom>
              <a:solidFill>
                <a:srgbClr val="B6D7A8"/>
              </a:solidFill>
              <a:ln w="28575" cap="flat" cmpd="sng">
                <a:solidFill>
                  <a:srgbClr val="38761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38" name="Google Shape;338;p23"/>
              <p:cNvGrpSpPr/>
              <p:nvPr/>
            </p:nvGrpSpPr>
            <p:grpSpPr>
              <a:xfrm>
                <a:off x="3200318" y="4019676"/>
                <a:ext cx="380954" cy="533278"/>
                <a:chOff x="1905000" y="4953000"/>
                <a:chExt cx="533400" cy="685800"/>
              </a:xfrm>
            </p:grpSpPr>
            <p:sp>
              <p:nvSpPr>
                <p:cNvPr id="339" name="Google Shape;339;p23"/>
                <p:cNvSpPr/>
                <p:nvPr/>
              </p:nvSpPr>
              <p:spPr>
                <a:xfrm rot="10800000">
                  <a:off x="1905000" y="5257800"/>
                  <a:ext cx="533400" cy="3048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0" name="Google Shape;340;p23"/>
                <p:cNvSpPr/>
                <p:nvPr/>
              </p:nvSpPr>
              <p:spPr>
                <a:xfrm rot="10800000">
                  <a:off x="1905000" y="55626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1" name="Google Shape;341;p23"/>
                <p:cNvSpPr/>
                <p:nvPr/>
              </p:nvSpPr>
              <p:spPr>
                <a:xfrm rot="10800000" flipH="1">
                  <a:off x="2286000" y="55626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2" name="Google Shape;342;p23"/>
                <p:cNvSpPr/>
                <p:nvPr/>
              </p:nvSpPr>
              <p:spPr>
                <a:xfrm flipH="1">
                  <a:off x="2286000" y="51816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3" name="Google Shape;343;p23"/>
                <p:cNvSpPr/>
                <p:nvPr/>
              </p:nvSpPr>
              <p:spPr>
                <a:xfrm>
                  <a:off x="1905000" y="51816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4" name="Google Shape;344;p23"/>
                <p:cNvSpPr/>
                <p:nvPr/>
              </p:nvSpPr>
              <p:spPr>
                <a:xfrm rot="10800000">
                  <a:off x="2057400" y="4953000"/>
                  <a:ext cx="228600" cy="2286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23"/>
                <p:cNvSpPr/>
                <p:nvPr/>
              </p:nvSpPr>
              <p:spPr>
                <a:xfrm rot="10800000">
                  <a:off x="1905000" y="51054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6" name="Google Shape;346;p23"/>
                <p:cNvSpPr/>
                <p:nvPr/>
              </p:nvSpPr>
              <p:spPr>
                <a:xfrm rot="10800000" flipH="1">
                  <a:off x="2286000" y="51054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7" name="Google Shape;347;p23"/>
                <p:cNvSpPr/>
                <p:nvPr/>
              </p:nvSpPr>
              <p:spPr>
                <a:xfrm rot="10800000">
                  <a:off x="1905000" y="5029200"/>
                  <a:ext cx="533400" cy="762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23"/>
                <p:cNvSpPr/>
                <p:nvPr/>
              </p:nvSpPr>
              <p:spPr>
                <a:xfrm flipH="1">
                  <a:off x="1905000" y="49530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9" name="Google Shape;349;p23"/>
                <p:cNvSpPr/>
                <p:nvPr/>
              </p:nvSpPr>
              <p:spPr>
                <a:xfrm>
                  <a:off x="2286000" y="4953000"/>
                  <a:ext cx="152400" cy="76200"/>
                </a:xfrm>
                <a:prstGeom prst="rtTriangle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0" name="Google Shape;350;p23"/>
                <p:cNvSpPr/>
                <p:nvPr/>
              </p:nvSpPr>
              <p:spPr>
                <a:xfrm rot="10800000">
                  <a:off x="2057400" y="5562600"/>
                  <a:ext cx="228600" cy="76200"/>
                </a:xfrm>
                <a:prstGeom prst="rect">
                  <a:avLst/>
                </a:prstGeom>
                <a:solidFill>
                  <a:srgbClr val="000000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cxnSp>
          <p:nvCxnSpPr>
            <p:cNvPr id="351" name="Google Shape;351;p23"/>
            <p:cNvCxnSpPr/>
            <p:nvPr/>
          </p:nvCxnSpPr>
          <p:spPr>
            <a:xfrm rot="10800000" flipH="1">
              <a:off x="4893050" y="2522525"/>
              <a:ext cx="1434600" cy="1120200"/>
            </a:xfrm>
            <a:prstGeom prst="straightConnector1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23"/>
            <p:cNvCxnSpPr/>
            <p:nvPr/>
          </p:nvCxnSpPr>
          <p:spPr>
            <a:xfrm>
              <a:off x="3015350" y="2667600"/>
              <a:ext cx="878400" cy="926700"/>
            </a:xfrm>
            <a:prstGeom prst="straightConnector1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23"/>
            <p:cNvCxnSpPr/>
            <p:nvPr/>
          </p:nvCxnSpPr>
          <p:spPr>
            <a:xfrm>
              <a:off x="4860825" y="3844200"/>
              <a:ext cx="322500" cy="306300"/>
            </a:xfrm>
            <a:prstGeom prst="straightConnector1">
              <a:avLst/>
            </a:prstGeom>
            <a:noFill/>
            <a:ln w="38100" cap="flat" cmpd="sng">
              <a:solidFill>
                <a:srgbClr val="1155CC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23"/>
            <p:cNvCxnSpPr/>
            <p:nvPr/>
          </p:nvCxnSpPr>
          <p:spPr>
            <a:xfrm rot="10800000">
              <a:off x="4533911" y="2725275"/>
              <a:ext cx="4500" cy="224400"/>
            </a:xfrm>
            <a:prstGeom prst="straightConnector1">
              <a:avLst/>
            </a:prstGeom>
            <a:noFill/>
            <a:ln w="38100" cap="flat" cmpd="sng">
              <a:solidFill>
                <a:srgbClr val="F1C23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6" name="Google Shape;356;p23"/>
          <p:cNvSpPr txBox="1"/>
          <p:nvPr/>
        </p:nvSpPr>
        <p:spPr>
          <a:xfrm>
            <a:off x="311700" y="1119075"/>
            <a:ext cx="31620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" sz="2000">
                <a:latin typeface="Century Gothic"/>
                <a:ea typeface="Century Gothic"/>
                <a:cs typeface="Century Gothic"/>
                <a:sym typeface="Century Gothic"/>
              </a:rPr>
              <a:t>Federates facility storage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" sz="2000">
                <a:latin typeface="Century Gothic"/>
                <a:ea typeface="Century Gothic"/>
                <a:cs typeface="Century Gothic"/>
                <a:sym typeface="Century Gothic"/>
              </a:rPr>
              <a:t>Simple, uniform data access from anywhere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" sz="2000">
                <a:latin typeface="Century Gothic"/>
                <a:ea typeface="Century Gothic"/>
                <a:cs typeface="Century Gothic"/>
                <a:sym typeface="Century Gothic"/>
              </a:rPr>
              <a:t>FAIR principled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" sz="2000">
                <a:latin typeface="Century Gothic"/>
                <a:ea typeface="Century Gothic"/>
                <a:cs typeface="Century Gothic"/>
                <a:sym typeface="Century Gothic"/>
              </a:rPr>
              <a:t>Powerful search and discovery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SzPts val="2000"/>
              <a:buFont typeface="Century Gothic"/>
              <a:buChar char="●"/>
            </a:pPr>
            <a:r>
              <a:rPr lang="en" sz="2000">
                <a:latin typeface="Century Gothic"/>
                <a:ea typeface="Century Gothic"/>
                <a:cs typeface="Century Gothic"/>
                <a:sym typeface="Century Gothic"/>
              </a:rPr>
              <a:t>Web portal, CLI, API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429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DataFed Introduction</a:t>
            </a:r>
            <a:endParaRPr b="1"/>
          </a:p>
        </p:txBody>
      </p:sp>
      <p:sp>
        <p:nvSpPr>
          <p:cNvPr id="370" name="Google Shape;370;p24"/>
          <p:cNvSpPr txBox="1">
            <a:spLocks noGrp="1"/>
          </p:cNvSpPr>
          <p:nvPr>
            <p:ph type="body" idx="1"/>
          </p:nvPr>
        </p:nvSpPr>
        <p:spPr>
          <a:xfrm>
            <a:off x="667512" y="633984"/>
            <a:ext cx="8030100" cy="40053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900"/>
              <a:t>Basics:</a:t>
            </a:r>
            <a:endParaRPr sz="1900"/>
          </a:p>
          <a:p>
            <a:pPr marL="457200" lvl="0" indent="-3365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solidFill>
                  <a:schemeClr val="accent6"/>
                </a:solidFill>
              </a:rPr>
              <a:t>Federated</a:t>
            </a:r>
            <a:r>
              <a:rPr lang="en" sz="1700"/>
              <a:t> Scientific Data Management System (SDMS)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Centralized tracking and control, federated raw data storage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Simple, uniform data access from “anywhere”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>
                <a:solidFill>
                  <a:schemeClr val="accent6"/>
                </a:solidFill>
              </a:rPr>
              <a:t>Logical</a:t>
            </a:r>
            <a:r>
              <a:rPr lang="en" sz="1700"/>
              <a:t> view of data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Tracks data with </a:t>
            </a:r>
            <a:r>
              <a:rPr lang="en" sz="1700">
                <a:solidFill>
                  <a:schemeClr val="accent6"/>
                </a:solidFill>
              </a:rPr>
              <a:t>unique, stable IDs</a:t>
            </a:r>
            <a:endParaRPr sz="1700">
              <a:solidFill>
                <a:schemeClr val="accent6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Searchable structured </a:t>
            </a:r>
            <a:r>
              <a:rPr lang="en" sz="1700">
                <a:solidFill>
                  <a:schemeClr val="accent6"/>
                </a:solidFill>
              </a:rPr>
              <a:t>metadata &amp; provenance</a:t>
            </a:r>
            <a:endParaRPr sz="1700">
              <a:solidFill>
                <a:schemeClr val="accent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900"/>
              <a:t>Administration:</a:t>
            </a:r>
            <a:endParaRPr sz="1900"/>
          </a:p>
          <a:p>
            <a:pPr marL="457200" lvl="0" indent="-3365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Wraps Globus (federated ID, data transfer)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Scales-out without impact to facilities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sz="1700"/>
              <a:t>Local repository control / policy enforcement</a:t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5"/>
          <p:cNvSpPr txBox="1">
            <a:spLocks noGrp="1"/>
          </p:cNvSpPr>
          <p:nvPr>
            <p:ph type="title"/>
          </p:nvPr>
        </p:nvSpPr>
        <p:spPr>
          <a:xfrm>
            <a:off x="311700" y="228600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DataFed Ecosystem - Integration</a:t>
            </a:r>
            <a:endParaRPr b="1"/>
          </a:p>
        </p:txBody>
      </p:sp>
      <p:sp>
        <p:nvSpPr>
          <p:cNvPr id="376" name="Google Shape;376;p25"/>
          <p:cNvSpPr/>
          <p:nvPr/>
        </p:nvSpPr>
        <p:spPr>
          <a:xfrm>
            <a:off x="790863" y="3608705"/>
            <a:ext cx="7994700" cy="200400"/>
          </a:xfrm>
          <a:prstGeom prst="leftRightArrow">
            <a:avLst>
              <a:gd name="adj1" fmla="val 40616"/>
              <a:gd name="adj2" fmla="val 49579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</p:txBody>
      </p:sp>
      <p:sp>
        <p:nvSpPr>
          <p:cNvPr id="377" name="Google Shape;377;p25"/>
          <p:cNvSpPr/>
          <p:nvPr/>
        </p:nvSpPr>
        <p:spPr>
          <a:xfrm rot="10800000">
            <a:off x="2271452" y="2856923"/>
            <a:ext cx="177600" cy="852000"/>
          </a:xfrm>
          <a:prstGeom prst="downArrow">
            <a:avLst>
              <a:gd name="adj1" fmla="val 36449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5"/>
          <p:cNvSpPr/>
          <p:nvPr/>
        </p:nvSpPr>
        <p:spPr>
          <a:xfrm rot="10800000">
            <a:off x="4521852" y="2856923"/>
            <a:ext cx="177600" cy="852000"/>
          </a:xfrm>
          <a:prstGeom prst="downArrow">
            <a:avLst>
              <a:gd name="adj1" fmla="val 36449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5"/>
          <p:cNvSpPr/>
          <p:nvPr/>
        </p:nvSpPr>
        <p:spPr>
          <a:xfrm rot="10800000">
            <a:off x="6535367" y="2856923"/>
            <a:ext cx="177600" cy="852000"/>
          </a:xfrm>
          <a:prstGeom prst="downArrow">
            <a:avLst>
              <a:gd name="adj1" fmla="val 36449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5"/>
          <p:cNvSpPr/>
          <p:nvPr/>
        </p:nvSpPr>
        <p:spPr>
          <a:xfrm rot="10800000">
            <a:off x="7779009" y="2856923"/>
            <a:ext cx="177600" cy="852000"/>
          </a:xfrm>
          <a:prstGeom prst="downArrow">
            <a:avLst>
              <a:gd name="adj1" fmla="val 36449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25"/>
          <p:cNvSpPr/>
          <p:nvPr/>
        </p:nvSpPr>
        <p:spPr>
          <a:xfrm rot="10800000">
            <a:off x="1027752" y="2856923"/>
            <a:ext cx="296100" cy="852000"/>
          </a:xfrm>
          <a:prstGeom prst="downArrow">
            <a:avLst>
              <a:gd name="adj1" fmla="val 48333"/>
              <a:gd name="adj2" fmla="val 50000"/>
            </a:avLst>
          </a:prstGeom>
          <a:solidFill>
            <a:srgbClr val="D9EAD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5"/>
          <p:cNvSpPr/>
          <p:nvPr/>
        </p:nvSpPr>
        <p:spPr>
          <a:xfrm>
            <a:off x="7542061" y="2055330"/>
            <a:ext cx="947400" cy="801300"/>
          </a:xfrm>
          <a:prstGeom prst="roundRect">
            <a:avLst>
              <a:gd name="adj" fmla="val 10555"/>
            </a:avLst>
          </a:prstGeom>
          <a:solidFill>
            <a:srgbClr val="EFEFE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25"/>
          <p:cNvSpPr/>
          <p:nvPr/>
        </p:nvSpPr>
        <p:spPr>
          <a:xfrm>
            <a:off x="3692694" y="2055330"/>
            <a:ext cx="2368800" cy="801300"/>
          </a:xfrm>
          <a:prstGeom prst="roundRect">
            <a:avLst>
              <a:gd name="adj" fmla="val 10079"/>
            </a:avLst>
          </a:prstGeom>
          <a:solidFill>
            <a:srgbClr val="EFEFE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25"/>
          <p:cNvSpPr/>
          <p:nvPr/>
        </p:nvSpPr>
        <p:spPr>
          <a:xfrm>
            <a:off x="358436" y="2055325"/>
            <a:ext cx="1202100" cy="801300"/>
          </a:xfrm>
          <a:prstGeom prst="roundRect">
            <a:avLst>
              <a:gd name="adj" fmla="val 9133"/>
            </a:avLst>
          </a:prstGeom>
          <a:solidFill>
            <a:srgbClr val="D9EAD3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1856842" y="2055330"/>
            <a:ext cx="1480500" cy="801300"/>
          </a:xfrm>
          <a:prstGeom prst="roundRect">
            <a:avLst>
              <a:gd name="adj" fmla="val 9490"/>
            </a:avLst>
          </a:prstGeom>
          <a:solidFill>
            <a:srgbClr val="EFEFE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25"/>
          <p:cNvSpPr/>
          <p:nvPr/>
        </p:nvSpPr>
        <p:spPr>
          <a:xfrm>
            <a:off x="6357641" y="2055330"/>
            <a:ext cx="888000" cy="801300"/>
          </a:xfrm>
          <a:prstGeom prst="roundRect">
            <a:avLst>
              <a:gd name="adj" fmla="val 10555"/>
            </a:avLst>
          </a:prstGeom>
          <a:solidFill>
            <a:srgbClr val="EFEFEF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613200" y="3157725"/>
            <a:ext cx="8054100" cy="401100"/>
          </a:xfrm>
          <a:prstGeom prst="leftRightArrow">
            <a:avLst>
              <a:gd name="adj1" fmla="val 68044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 Channel (Globus)</a:t>
            </a:r>
            <a:endParaRPr sz="1500"/>
          </a:p>
        </p:txBody>
      </p:sp>
      <p:pic>
        <p:nvPicPr>
          <p:cNvPr id="388" name="Google Shape;38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594525" y="2205657"/>
            <a:ext cx="414548" cy="523387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5"/>
          <p:cNvSpPr txBox="1"/>
          <p:nvPr/>
        </p:nvSpPr>
        <p:spPr>
          <a:xfrm>
            <a:off x="6120756" y="1457075"/>
            <a:ext cx="1361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Experimental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Facility</a:t>
            </a:r>
            <a:endParaRPr sz="1500"/>
          </a:p>
        </p:txBody>
      </p:sp>
      <p:sp>
        <p:nvSpPr>
          <p:cNvPr id="390" name="Google Shape;390;p25"/>
          <p:cNvSpPr txBox="1"/>
          <p:nvPr/>
        </p:nvSpPr>
        <p:spPr>
          <a:xfrm>
            <a:off x="1856842" y="1457075"/>
            <a:ext cx="14805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Observational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Facility</a:t>
            </a:r>
            <a:endParaRPr sz="1500"/>
          </a:p>
        </p:txBody>
      </p:sp>
      <p:sp>
        <p:nvSpPr>
          <p:cNvPr id="391" name="Google Shape;391;p25"/>
          <p:cNvSpPr txBox="1"/>
          <p:nvPr/>
        </p:nvSpPr>
        <p:spPr>
          <a:xfrm>
            <a:off x="3692694" y="1685675"/>
            <a:ext cx="23688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Computational Facility</a:t>
            </a:r>
            <a:endParaRPr sz="1500"/>
          </a:p>
        </p:txBody>
      </p:sp>
      <p:sp>
        <p:nvSpPr>
          <p:cNvPr id="392" name="Google Shape;392;p25"/>
          <p:cNvSpPr txBox="1"/>
          <p:nvPr/>
        </p:nvSpPr>
        <p:spPr>
          <a:xfrm>
            <a:off x="358437" y="1457075"/>
            <a:ext cx="12021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DataFed</a:t>
            </a:r>
            <a:endParaRPr sz="15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Service</a:t>
            </a:r>
            <a:endParaRPr sz="1500"/>
          </a:p>
        </p:txBody>
      </p:sp>
      <p:sp>
        <p:nvSpPr>
          <p:cNvPr id="393" name="Google Shape;393;p25"/>
          <p:cNvSpPr/>
          <p:nvPr/>
        </p:nvSpPr>
        <p:spPr>
          <a:xfrm rot="10800000">
            <a:off x="2508399" y="2856843"/>
            <a:ext cx="355200" cy="401100"/>
          </a:xfrm>
          <a:prstGeom prst="downArrow">
            <a:avLst>
              <a:gd name="adj1" fmla="val 50688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/>
          <p:nvPr/>
        </p:nvSpPr>
        <p:spPr>
          <a:xfrm>
            <a:off x="2567494" y="3226625"/>
            <a:ext cx="237000" cy="128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5" name="Google Shape;39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034504" y="2205657"/>
            <a:ext cx="414548" cy="523387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25"/>
          <p:cNvSpPr/>
          <p:nvPr/>
        </p:nvSpPr>
        <p:spPr>
          <a:xfrm rot="5400000">
            <a:off x="5557051" y="2439066"/>
            <a:ext cx="450900" cy="84300"/>
          </a:xfrm>
          <a:prstGeom prst="trapezoid">
            <a:avLst>
              <a:gd name="adj" fmla="val 59382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25"/>
          <p:cNvGrpSpPr/>
          <p:nvPr/>
        </p:nvGrpSpPr>
        <p:grpSpPr>
          <a:xfrm>
            <a:off x="968467" y="2255852"/>
            <a:ext cx="236875" cy="451035"/>
            <a:chOff x="3048000" y="1295400"/>
            <a:chExt cx="457200" cy="838200"/>
          </a:xfrm>
        </p:grpSpPr>
        <p:sp>
          <p:nvSpPr>
            <p:cNvPr id="398" name="Google Shape;398;p25"/>
            <p:cNvSpPr/>
            <p:nvPr/>
          </p:nvSpPr>
          <p:spPr>
            <a:xfrm>
              <a:off x="3124200" y="1600200"/>
              <a:ext cx="304800" cy="5334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5"/>
            <p:cNvSpPr/>
            <p:nvPr/>
          </p:nvSpPr>
          <p:spPr>
            <a:xfrm>
              <a:off x="3124200" y="1447800"/>
              <a:ext cx="304800" cy="76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5"/>
            <p:cNvSpPr/>
            <p:nvPr/>
          </p:nvSpPr>
          <p:spPr>
            <a:xfrm>
              <a:off x="3124200" y="1295400"/>
              <a:ext cx="304800" cy="76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5"/>
            <p:cNvSpPr/>
            <p:nvPr/>
          </p:nvSpPr>
          <p:spPr>
            <a:xfrm>
              <a:off x="3429000" y="1295400"/>
              <a:ext cx="76200" cy="838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5"/>
            <p:cNvSpPr/>
            <p:nvPr/>
          </p:nvSpPr>
          <p:spPr>
            <a:xfrm>
              <a:off x="3048000" y="1295400"/>
              <a:ext cx="76200" cy="838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25"/>
          <p:cNvSpPr/>
          <p:nvPr/>
        </p:nvSpPr>
        <p:spPr>
          <a:xfrm rot="5400000">
            <a:off x="1056252" y="2439066"/>
            <a:ext cx="450900" cy="84300"/>
          </a:xfrm>
          <a:prstGeom prst="trapezoid">
            <a:avLst>
              <a:gd name="adj" fmla="val 59382"/>
            </a:avLst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4" name="Google Shape;404;p25"/>
          <p:cNvGrpSpPr/>
          <p:nvPr/>
        </p:nvGrpSpPr>
        <p:grpSpPr>
          <a:xfrm>
            <a:off x="4580687" y="2255859"/>
            <a:ext cx="236875" cy="451035"/>
            <a:chOff x="6858000" y="1905000"/>
            <a:chExt cx="457200" cy="838200"/>
          </a:xfrm>
        </p:grpSpPr>
        <p:sp>
          <p:nvSpPr>
            <p:cNvPr id="405" name="Google Shape;405;p25"/>
            <p:cNvSpPr/>
            <p:nvPr/>
          </p:nvSpPr>
          <p:spPr>
            <a:xfrm>
              <a:off x="6934200" y="2514600"/>
              <a:ext cx="304800" cy="228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5"/>
            <p:cNvSpPr/>
            <p:nvPr/>
          </p:nvSpPr>
          <p:spPr>
            <a:xfrm>
              <a:off x="6934200" y="20574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5"/>
            <p:cNvSpPr/>
            <p:nvPr/>
          </p:nvSpPr>
          <p:spPr>
            <a:xfrm>
              <a:off x="6934200" y="19050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5"/>
            <p:cNvSpPr/>
            <p:nvPr/>
          </p:nvSpPr>
          <p:spPr>
            <a:xfrm>
              <a:off x="7239000" y="1905000"/>
              <a:ext cx="76200" cy="838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5"/>
            <p:cNvSpPr/>
            <p:nvPr/>
          </p:nvSpPr>
          <p:spPr>
            <a:xfrm>
              <a:off x="6858000" y="1905000"/>
              <a:ext cx="76200" cy="838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5"/>
            <p:cNvSpPr/>
            <p:nvPr/>
          </p:nvSpPr>
          <p:spPr>
            <a:xfrm>
              <a:off x="6934200" y="23622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5"/>
            <p:cNvSpPr/>
            <p:nvPr/>
          </p:nvSpPr>
          <p:spPr>
            <a:xfrm>
              <a:off x="6934200" y="22098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2" name="Google Shape;412;p25"/>
          <p:cNvGrpSpPr/>
          <p:nvPr/>
        </p:nvGrpSpPr>
        <p:grpSpPr>
          <a:xfrm>
            <a:off x="4876804" y="2255859"/>
            <a:ext cx="236875" cy="451035"/>
            <a:chOff x="6858000" y="1905000"/>
            <a:chExt cx="457200" cy="838200"/>
          </a:xfrm>
        </p:grpSpPr>
        <p:sp>
          <p:nvSpPr>
            <p:cNvPr id="413" name="Google Shape;413;p25"/>
            <p:cNvSpPr/>
            <p:nvPr/>
          </p:nvSpPr>
          <p:spPr>
            <a:xfrm>
              <a:off x="6934200" y="2514600"/>
              <a:ext cx="304800" cy="228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6934200" y="20574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6934200" y="19050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7239000" y="1905000"/>
              <a:ext cx="76200" cy="838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6858000" y="1905000"/>
              <a:ext cx="76200" cy="838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6934200" y="23622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6934200" y="22098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25"/>
          <p:cNvGrpSpPr/>
          <p:nvPr/>
        </p:nvGrpSpPr>
        <p:grpSpPr>
          <a:xfrm>
            <a:off x="5172898" y="2255859"/>
            <a:ext cx="236875" cy="451035"/>
            <a:chOff x="6858000" y="1905000"/>
            <a:chExt cx="457200" cy="838200"/>
          </a:xfrm>
        </p:grpSpPr>
        <p:sp>
          <p:nvSpPr>
            <p:cNvPr id="421" name="Google Shape;421;p25"/>
            <p:cNvSpPr/>
            <p:nvPr/>
          </p:nvSpPr>
          <p:spPr>
            <a:xfrm>
              <a:off x="6934200" y="2514600"/>
              <a:ext cx="304800" cy="228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6934200" y="20574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6934200" y="19050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7239000" y="1905000"/>
              <a:ext cx="76200" cy="838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6858000" y="1905000"/>
              <a:ext cx="76200" cy="838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5"/>
            <p:cNvSpPr/>
            <p:nvPr/>
          </p:nvSpPr>
          <p:spPr>
            <a:xfrm>
              <a:off x="6934200" y="23622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5"/>
            <p:cNvSpPr/>
            <p:nvPr/>
          </p:nvSpPr>
          <p:spPr>
            <a:xfrm>
              <a:off x="6934200" y="22098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25"/>
          <p:cNvGrpSpPr/>
          <p:nvPr/>
        </p:nvGrpSpPr>
        <p:grpSpPr>
          <a:xfrm>
            <a:off x="5469003" y="2255859"/>
            <a:ext cx="236875" cy="451035"/>
            <a:chOff x="6858000" y="1905000"/>
            <a:chExt cx="457200" cy="838200"/>
          </a:xfrm>
        </p:grpSpPr>
        <p:sp>
          <p:nvSpPr>
            <p:cNvPr id="429" name="Google Shape;429;p25"/>
            <p:cNvSpPr/>
            <p:nvPr/>
          </p:nvSpPr>
          <p:spPr>
            <a:xfrm>
              <a:off x="6934200" y="2514600"/>
              <a:ext cx="304800" cy="2286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5"/>
            <p:cNvSpPr/>
            <p:nvPr/>
          </p:nvSpPr>
          <p:spPr>
            <a:xfrm>
              <a:off x="6934200" y="20574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5"/>
            <p:cNvSpPr/>
            <p:nvPr/>
          </p:nvSpPr>
          <p:spPr>
            <a:xfrm>
              <a:off x="6934200" y="19050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5"/>
            <p:cNvSpPr/>
            <p:nvPr/>
          </p:nvSpPr>
          <p:spPr>
            <a:xfrm>
              <a:off x="7239000" y="1905000"/>
              <a:ext cx="76200" cy="838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6858000" y="1905000"/>
              <a:ext cx="76200" cy="838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6934200" y="23622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6934200" y="2209800"/>
              <a:ext cx="304800" cy="762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25"/>
          <p:cNvGrpSpPr/>
          <p:nvPr/>
        </p:nvGrpSpPr>
        <p:grpSpPr>
          <a:xfrm>
            <a:off x="7660471" y="2255813"/>
            <a:ext cx="710603" cy="350787"/>
            <a:chOff x="762000" y="2209800"/>
            <a:chExt cx="1143000" cy="685800"/>
          </a:xfrm>
        </p:grpSpPr>
        <p:grpSp>
          <p:nvGrpSpPr>
            <p:cNvPr id="437" name="Google Shape;437;p25"/>
            <p:cNvGrpSpPr/>
            <p:nvPr/>
          </p:nvGrpSpPr>
          <p:grpSpPr>
            <a:xfrm>
              <a:off x="762000" y="2209800"/>
              <a:ext cx="1143000" cy="685800"/>
              <a:chOff x="762000" y="2209800"/>
              <a:chExt cx="1143000" cy="685800"/>
            </a:xfrm>
          </p:grpSpPr>
          <p:sp>
            <p:nvSpPr>
              <p:cNvPr id="438" name="Google Shape;438;p25"/>
              <p:cNvSpPr/>
              <p:nvPr/>
            </p:nvSpPr>
            <p:spPr>
              <a:xfrm>
                <a:off x="762000" y="2209800"/>
                <a:ext cx="76200" cy="533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5"/>
              <p:cNvSpPr/>
              <p:nvPr/>
            </p:nvSpPr>
            <p:spPr>
              <a:xfrm>
                <a:off x="1600200" y="2209800"/>
                <a:ext cx="76200" cy="6858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5"/>
              <p:cNvSpPr/>
              <p:nvPr/>
            </p:nvSpPr>
            <p:spPr>
              <a:xfrm>
                <a:off x="762000" y="2819400"/>
                <a:ext cx="762000" cy="76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5"/>
              <p:cNvSpPr/>
              <p:nvPr/>
            </p:nvSpPr>
            <p:spPr>
              <a:xfrm>
                <a:off x="1066800" y="2667000"/>
                <a:ext cx="152400" cy="152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5"/>
              <p:cNvSpPr/>
              <p:nvPr/>
            </p:nvSpPr>
            <p:spPr>
              <a:xfrm>
                <a:off x="1828800" y="2209800"/>
                <a:ext cx="76200" cy="6858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5"/>
              <p:cNvSpPr/>
              <p:nvPr/>
            </p:nvSpPr>
            <p:spPr>
              <a:xfrm>
                <a:off x="1676400" y="2209800"/>
                <a:ext cx="152400" cy="76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5"/>
              <p:cNvSpPr/>
              <p:nvPr/>
            </p:nvSpPr>
            <p:spPr>
              <a:xfrm>
                <a:off x="1676400" y="2514600"/>
                <a:ext cx="152400" cy="3810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5"/>
              <p:cNvSpPr/>
              <p:nvPr/>
            </p:nvSpPr>
            <p:spPr>
              <a:xfrm>
                <a:off x="1447800" y="2209800"/>
                <a:ext cx="76200" cy="5334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5"/>
              <p:cNvSpPr/>
              <p:nvPr/>
            </p:nvSpPr>
            <p:spPr>
              <a:xfrm>
                <a:off x="838200" y="2209800"/>
                <a:ext cx="685800" cy="76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5"/>
              <p:cNvSpPr/>
              <p:nvPr/>
            </p:nvSpPr>
            <p:spPr>
              <a:xfrm>
                <a:off x="838200" y="2667000"/>
                <a:ext cx="609600" cy="76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5"/>
              <p:cNvSpPr/>
              <p:nvPr/>
            </p:nvSpPr>
            <p:spPr>
              <a:xfrm>
                <a:off x="1676400" y="2362200"/>
                <a:ext cx="152400" cy="7620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9" name="Google Shape;449;p25"/>
            <p:cNvCxnSpPr/>
            <p:nvPr/>
          </p:nvCxnSpPr>
          <p:spPr>
            <a:xfrm rot="10800000" flipH="1">
              <a:off x="1100138" y="2514600"/>
              <a:ext cx="76200" cy="76200"/>
            </a:xfrm>
            <a:prstGeom prst="straightConnector1">
              <a:avLst/>
            </a:pr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5"/>
            <p:cNvCxnSpPr/>
            <p:nvPr/>
          </p:nvCxnSpPr>
          <p:spPr>
            <a:xfrm>
              <a:off x="1176338" y="2514600"/>
              <a:ext cx="76200" cy="76200"/>
            </a:xfrm>
            <a:prstGeom prst="straightConnector1">
              <a:avLst/>
            </a:pr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5"/>
            <p:cNvCxnSpPr/>
            <p:nvPr/>
          </p:nvCxnSpPr>
          <p:spPr>
            <a:xfrm rot="10800000" flipH="1">
              <a:off x="1252538" y="2514600"/>
              <a:ext cx="76200" cy="76200"/>
            </a:xfrm>
            <a:prstGeom prst="straightConnector1">
              <a:avLst/>
            </a:pr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2" name="Google Shape;452;p25"/>
            <p:cNvCxnSpPr/>
            <p:nvPr/>
          </p:nvCxnSpPr>
          <p:spPr>
            <a:xfrm rot="10800000" flipH="1">
              <a:off x="1100138" y="2438400"/>
              <a:ext cx="76200" cy="76200"/>
            </a:xfrm>
            <a:prstGeom prst="straightConnector1">
              <a:avLst/>
            </a:pr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3" name="Google Shape;453;p25"/>
            <p:cNvCxnSpPr/>
            <p:nvPr/>
          </p:nvCxnSpPr>
          <p:spPr>
            <a:xfrm>
              <a:off x="1176338" y="2438400"/>
              <a:ext cx="76200" cy="76200"/>
            </a:xfrm>
            <a:prstGeom prst="straightConnector1">
              <a:avLst/>
            </a:pr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4" name="Google Shape;454;p25"/>
            <p:cNvCxnSpPr/>
            <p:nvPr/>
          </p:nvCxnSpPr>
          <p:spPr>
            <a:xfrm rot="10800000">
              <a:off x="1328738" y="2362200"/>
              <a:ext cx="76200" cy="152400"/>
            </a:xfrm>
            <a:prstGeom prst="straightConnector1">
              <a:avLst/>
            </a:pr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5" name="Google Shape;455;p25"/>
            <p:cNvCxnSpPr/>
            <p:nvPr/>
          </p:nvCxnSpPr>
          <p:spPr>
            <a:xfrm rot="10800000" flipH="1">
              <a:off x="1252538" y="2362200"/>
              <a:ext cx="76200" cy="152400"/>
            </a:xfrm>
            <a:prstGeom prst="straightConnector1">
              <a:avLst/>
            </a:pr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6" name="Google Shape;456;p25"/>
            <p:cNvCxnSpPr/>
            <p:nvPr/>
          </p:nvCxnSpPr>
          <p:spPr>
            <a:xfrm rot="10800000">
              <a:off x="1328738" y="2514600"/>
              <a:ext cx="76200" cy="76200"/>
            </a:xfrm>
            <a:prstGeom prst="straightConnector1">
              <a:avLst/>
            </a:pr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25"/>
            <p:cNvCxnSpPr/>
            <p:nvPr/>
          </p:nvCxnSpPr>
          <p:spPr>
            <a:xfrm>
              <a:off x="890588" y="2514600"/>
              <a:ext cx="152400" cy="0"/>
            </a:xfrm>
            <a:prstGeom prst="straightConnector1">
              <a:avLst/>
            </a:pr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8" name="Google Shape;458;p25"/>
            <p:cNvCxnSpPr/>
            <p:nvPr/>
          </p:nvCxnSpPr>
          <p:spPr>
            <a:xfrm>
              <a:off x="890588" y="2438400"/>
              <a:ext cx="152400" cy="0"/>
            </a:xfrm>
            <a:prstGeom prst="straightConnector1">
              <a:avLst/>
            </a:pr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9" name="Google Shape;459;p25"/>
            <p:cNvCxnSpPr/>
            <p:nvPr/>
          </p:nvCxnSpPr>
          <p:spPr>
            <a:xfrm>
              <a:off x="890588" y="2590800"/>
              <a:ext cx="152400" cy="0"/>
            </a:xfrm>
            <a:prstGeom prst="straightConnector1">
              <a:avLst/>
            </a:pr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0" name="Google Shape;460;p25"/>
            <p:cNvCxnSpPr/>
            <p:nvPr/>
          </p:nvCxnSpPr>
          <p:spPr>
            <a:xfrm>
              <a:off x="890588" y="2362200"/>
              <a:ext cx="152400" cy="0"/>
            </a:xfrm>
            <a:prstGeom prst="straightConnector1">
              <a:avLst/>
            </a:prstGeom>
            <a:noFill/>
            <a:ln w="1905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61" name="Google Shape;461;p25"/>
          <p:cNvSpPr txBox="1"/>
          <p:nvPr/>
        </p:nvSpPr>
        <p:spPr>
          <a:xfrm>
            <a:off x="7375250" y="1682225"/>
            <a:ext cx="12810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Workstation</a:t>
            </a:r>
            <a:endParaRPr sz="1500"/>
          </a:p>
        </p:txBody>
      </p:sp>
      <p:sp>
        <p:nvSpPr>
          <p:cNvPr id="462" name="Google Shape;462;p25"/>
          <p:cNvSpPr/>
          <p:nvPr/>
        </p:nvSpPr>
        <p:spPr>
          <a:xfrm rot="10800000">
            <a:off x="4758799" y="2860240"/>
            <a:ext cx="355200" cy="381000"/>
          </a:xfrm>
          <a:prstGeom prst="downArrow">
            <a:avLst>
              <a:gd name="adj1" fmla="val 50688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5"/>
          <p:cNvSpPr/>
          <p:nvPr/>
        </p:nvSpPr>
        <p:spPr>
          <a:xfrm>
            <a:off x="4817894" y="3225589"/>
            <a:ext cx="237000" cy="324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25"/>
          <p:cNvSpPr/>
          <p:nvPr/>
        </p:nvSpPr>
        <p:spPr>
          <a:xfrm rot="10800000">
            <a:off x="6713093" y="2859950"/>
            <a:ext cx="355200" cy="401100"/>
          </a:xfrm>
          <a:prstGeom prst="downArrow">
            <a:avLst>
              <a:gd name="adj1" fmla="val 50688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5"/>
          <p:cNvSpPr/>
          <p:nvPr/>
        </p:nvSpPr>
        <p:spPr>
          <a:xfrm>
            <a:off x="6772188" y="3229732"/>
            <a:ext cx="237000" cy="128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25"/>
          <p:cNvSpPr/>
          <p:nvPr/>
        </p:nvSpPr>
        <p:spPr>
          <a:xfrm rot="10800000">
            <a:off x="7956735" y="2856843"/>
            <a:ext cx="355200" cy="401100"/>
          </a:xfrm>
          <a:prstGeom prst="downArrow">
            <a:avLst>
              <a:gd name="adj1" fmla="val 50688"/>
              <a:gd name="adj2" fmla="val 50000"/>
            </a:avLst>
          </a:prstGeom>
          <a:solidFill>
            <a:srgbClr val="CFE2F3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25"/>
          <p:cNvSpPr/>
          <p:nvPr/>
        </p:nvSpPr>
        <p:spPr>
          <a:xfrm>
            <a:off x="8015830" y="3226625"/>
            <a:ext cx="237000" cy="1287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5"/>
          <p:cNvGrpSpPr/>
          <p:nvPr/>
        </p:nvGrpSpPr>
        <p:grpSpPr>
          <a:xfrm>
            <a:off x="2736365" y="2306183"/>
            <a:ext cx="364314" cy="400919"/>
            <a:chOff x="2608977" y="2314808"/>
            <a:chExt cx="364314" cy="400919"/>
          </a:xfrm>
        </p:grpSpPr>
        <p:grpSp>
          <p:nvGrpSpPr>
            <p:cNvPr id="469" name="Google Shape;469;p25"/>
            <p:cNvGrpSpPr/>
            <p:nvPr/>
          </p:nvGrpSpPr>
          <p:grpSpPr>
            <a:xfrm>
              <a:off x="2617940" y="2314808"/>
              <a:ext cx="355351" cy="400919"/>
              <a:chOff x="1905000" y="4953000"/>
              <a:chExt cx="533400" cy="685800"/>
            </a:xfrm>
          </p:grpSpPr>
          <p:sp>
            <p:nvSpPr>
              <p:cNvPr id="470" name="Google Shape;470;p25"/>
              <p:cNvSpPr/>
              <p:nvPr/>
            </p:nvSpPr>
            <p:spPr>
              <a:xfrm rot="10800000">
                <a:off x="1905000" y="5257800"/>
                <a:ext cx="533400" cy="304800"/>
              </a:xfrm>
              <a:prstGeom prst="rect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5"/>
              <p:cNvSpPr/>
              <p:nvPr/>
            </p:nvSpPr>
            <p:spPr>
              <a:xfrm rot="10800000">
                <a:off x="1905000" y="55626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5"/>
              <p:cNvSpPr/>
              <p:nvPr/>
            </p:nvSpPr>
            <p:spPr>
              <a:xfrm rot="10800000" flipH="1">
                <a:off x="2286000" y="55626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5"/>
              <p:cNvSpPr/>
              <p:nvPr/>
            </p:nvSpPr>
            <p:spPr>
              <a:xfrm flipH="1">
                <a:off x="2286000" y="51816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5"/>
              <p:cNvSpPr/>
              <p:nvPr/>
            </p:nvSpPr>
            <p:spPr>
              <a:xfrm>
                <a:off x="1905000" y="51816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5"/>
              <p:cNvSpPr/>
              <p:nvPr/>
            </p:nvSpPr>
            <p:spPr>
              <a:xfrm rot="10800000">
                <a:off x="2057400" y="4953000"/>
                <a:ext cx="228600" cy="228600"/>
              </a:xfrm>
              <a:prstGeom prst="rect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5"/>
              <p:cNvSpPr/>
              <p:nvPr/>
            </p:nvSpPr>
            <p:spPr>
              <a:xfrm rot="10800000">
                <a:off x="1905000" y="51054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5"/>
              <p:cNvSpPr/>
              <p:nvPr/>
            </p:nvSpPr>
            <p:spPr>
              <a:xfrm rot="10800000" flipH="1">
                <a:off x="2286000" y="51054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5"/>
              <p:cNvSpPr/>
              <p:nvPr/>
            </p:nvSpPr>
            <p:spPr>
              <a:xfrm rot="10800000">
                <a:off x="1905000" y="5029200"/>
                <a:ext cx="533400" cy="76200"/>
              </a:xfrm>
              <a:prstGeom prst="rect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5"/>
              <p:cNvSpPr/>
              <p:nvPr/>
            </p:nvSpPr>
            <p:spPr>
              <a:xfrm flipH="1">
                <a:off x="1905000" y="49530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5"/>
              <p:cNvSpPr/>
              <p:nvPr/>
            </p:nvSpPr>
            <p:spPr>
              <a:xfrm>
                <a:off x="2286000" y="49530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5"/>
              <p:cNvSpPr/>
              <p:nvPr/>
            </p:nvSpPr>
            <p:spPr>
              <a:xfrm rot="10800000">
                <a:off x="2057400" y="5562600"/>
                <a:ext cx="228600" cy="76200"/>
              </a:xfrm>
              <a:prstGeom prst="rect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2" name="Google Shape;482;p25"/>
            <p:cNvSpPr txBox="1"/>
            <p:nvPr/>
          </p:nvSpPr>
          <p:spPr>
            <a:xfrm>
              <a:off x="2608977" y="2371078"/>
              <a:ext cx="2961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rgbClr val="EFEFEF"/>
                  </a:solidFill>
                </a:rPr>
                <a:t>R</a:t>
              </a:r>
              <a:endParaRPr sz="1900" b="1">
                <a:solidFill>
                  <a:srgbClr val="EFEFEF"/>
                </a:solidFill>
              </a:endParaRPr>
            </a:p>
          </p:txBody>
        </p:sp>
      </p:grpSp>
      <p:sp>
        <p:nvSpPr>
          <p:cNvPr id="483" name="Google Shape;483;p25"/>
          <p:cNvSpPr/>
          <p:nvPr/>
        </p:nvSpPr>
        <p:spPr>
          <a:xfrm>
            <a:off x="1027747" y="3671341"/>
            <a:ext cx="6988200" cy="498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5"/>
          <p:cNvSpPr txBox="1"/>
          <p:nvPr/>
        </p:nvSpPr>
        <p:spPr>
          <a:xfrm>
            <a:off x="3485381" y="3708932"/>
            <a:ext cx="23097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Control Channel</a:t>
            </a:r>
            <a:endParaRPr sz="1500"/>
          </a:p>
        </p:txBody>
      </p:sp>
      <p:grpSp>
        <p:nvGrpSpPr>
          <p:cNvPr id="485" name="Google Shape;485;p25"/>
          <p:cNvGrpSpPr/>
          <p:nvPr/>
        </p:nvGrpSpPr>
        <p:grpSpPr>
          <a:xfrm>
            <a:off x="3912552" y="2306170"/>
            <a:ext cx="364314" cy="400919"/>
            <a:chOff x="2608977" y="2314808"/>
            <a:chExt cx="364314" cy="400919"/>
          </a:xfrm>
        </p:grpSpPr>
        <p:grpSp>
          <p:nvGrpSpPr>
            <p:cNvPr id="486" name="Google Shape;486;p25"/>
            <p:cNvGrpSpPr/>
            <p:nvPr/>
          </p:nvGrpSpPr>
          <p:grpSpPr>
            <a:xfrm>
              <a:off x="2617940" y="2314808"/>
              <a:ext cx="355351" cy="400919"/>
              <a:chOff x="1905000" y="4953000"/>
              <a:chExt cx="533400" cy="685800"/>
            </a:xfrm>
          </p:grpSpPr>
          <p:sp>
            <p:nvSpPr>
              <p:cNvPr id="487" name="Google Shape;487;p25"/>
              <p:cNvSpPr/>
              <p:nvPr/>
            </p:nvSpPr>
            <p:spPr>
              <a:xfrm rot="10800000">
                <a:off x="1905000" y="5257800"/>
                <a:ext cx="533400" cy="304800"/>
              </a:xfrm>
              <a:prstGeom prst="rect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5"/>
              <p:cNvSpPr/>
              <p:nvPr/>
            </p:nvSpPr>
            <p:spPr>
              <a:xfrm rot="10800000">
                <a:off x="1905000" y="55626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5"/>
              <p:cNvSpPr/>
              <p:nvPr/>
            </p:nvSpPr>
            <p:spPr>
              <a:xfrm rot="10800000" flipH="1">
                <a:off x="2286000" y="55626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5"/>
              <p:cNvSpPr/>
              <p:nvPr/>
            </p:nvSpPr>
            <p:spPr>
              <a:xfrm flipH="1">
                <a:off x="2286000" y="51816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5"/>
              <p:cNvSpPr/>
              <p:nvPr/>
            </p:nvSpPr>
            <p:spPr>
              <a:xfrm>
                <a:off x="1905000" y="51816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5"/>
              <p:cNvSpPr/>
              <p:nvPr/>
            </p:nvSpPr>
            <p:spPr>
              <a:xfrm rot="10800000">
                <a:off x="2057400" y="4953000"/>
                <a:ext cx="228600" cy="228600"/>
              </a:xfrm>
              <a:prstGeom prst="rect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5"/>
              <p:cNvSpPr/>
              <p:nvPr/>
            </p:nvSpPr>
            <p:spPr>
              <a:xfrm rot="10800000">
                <a:off x="1905000" y="51054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5"/>
              <p:cNvSpPr/>
              <p:nvPr/>
            </p:nvSpPr>
            <p:spPr>
              <a:xfrm rot="10800000" flipH="1">
                <a:off x="2286000" y="51054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5"/>
              <p:cNvSpPr/>
              <p:nvPr/>
            </p:nvSpPr>
            <p:spPr>
              <a:xfrm rot="10800000">
                <a:off x="1905000" y="5029200"/>
                <a:ext cx="533400" cy="76200"/>
              </a:xfrm>
              <a:prstGeom prst="rect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5"/>
              <p:cNvSpPr/>
              <p:nvPr/>
            </p:nvSpPr>
            <p:spPr>
              <a:xfrm flipH="1">
                <a:off x="1905000" y="49530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5"/>
              <p:cNvSpPr/>
              <p:nvPr/>
            </p:nvSpPr>
            <p:spPr>
              <a:xfrm>
                <a:off x="2286000" y="4953000"/>
                <a:ext cx="152400" cy="76200"/>
              </a:xfrm>
              <a:prstGeom prst="rtTriangle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5"/>
              <p:cNvSpPr/>
              <p:nvPr/>
            </p:nvSpPr>
            <p:spPr>
              <a:xfrm rot="10800000">
                <a:off x="2057400" y="5562600"/>
                <a:ext cx="228600" cy="76200"/>
              </a:xfrm>
              <a:prstGeom prst="rect">
                <a:avLst/>
              </a:prstGeom>
              <a:solidFill>
                <a:srgbClr val="6AA84F"/>
              </a:solidFill>
              <a:ln w="9525" cap="flat" cmpd="sng">
                <a:solidFill>
                  <a:srgbClr val="6AA84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99" name="Google Shape;499;p25"/>
            <p:cNvSpPr txBox="1"/>
            <p:nvPr/>
          </p:nvSpPr>
          <p:spPr>
            <a:xfrm>
              <a:off x="2608977" y="2371078"/>
              <a:ext cx="296100" cy="300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 b="1">
                  <a:solidFill>
                    <a:srgbClr val="EFEFEF"/>
                  </a:solidFill>
                </a:rPr>
                <a:t>R</a:t>
              </a:r>
              <a:endParaRPr sz="1900" b="1">
                <a:solidFill>
                  <a:srgbClr val="EFEFEF"/>
                </a:solidFill>
              </a:endParaRPr>
            </a:p>
          </p:txBody>
        </p:sp>
      </p:grpSp>
      <p:grpSp>
        <p:nvGrpSpPr>
          <p:cNvPr id="500" name="Google Shape;500;p25"/>
          <p:cNvGrpSpPr/>
          <p:nvPr/>
        </p:nvGrpSpPr>
        <p:grpSpPr>
          <a:xfrm>
            <a:off x="515208" y="2291591"/>
            <a:ext cx="296090" cy="401124"/>
            <a:chOff x="4419600" y="152400"/>
            <a:chExt cx="533400" cy="685800"/>
          </a:xfrm>
        </p:grpSpPr>
        <p:sp>
          <p:nvSpPr>
            <p:cNvPr id="501" name="Google Shape;501;p25"/>
            <p:cNvSpPr/>
            <p:nvPr/>
          </p:nvSpPr>
          <p:spPr>
            <a:xfrm rot="10800000">
              <a:off x="4572000" y="762000"/>
              <a:ext cx="228600" cy="76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 rot="10800000">
              <a:off x="4419600" y="7620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 rot="10800000" flipH="1">
              <a:off x="4800600" y="7620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 flipH="1">
              <a:off x="4800600" y="6858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4419600" y="6858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 rot="10800000">
              <a:off x="4572000" y="152400"/>
              <a:ext cx="228600" cy="2286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5"/>
            <p:cNvSpPr/>
            <p:nvPr/>
          </p:nvSpPr>
          <p:spPr>
            <a:xfrm rot="10800000">
              <a:off x="4419600" y="3048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5"/>
            <p:cNvSpPr/>
            <p:nvPr/>
          </p:nvSpPr>
          <p:spPr>
            <a:xfrm rot="10800000" flipH="1">
              <a:off x="4800600" y="3048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5"/>
            <p:cNvSpPr/>
            <p:nvPr/>
          </p:nvSpPr>
          <p:spPr>
            <a:xfrm rot="10800000">
              <a:off x="4419600" y="228600"/>
              <a:ext cx="533400" cy="76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5"/>
            <p:cNvSpPr/>
            <p:nvPr/>
          </p:nvSpPr>
          <p:spPr>
            <a:xfrm flipH="1">
              <a:off x="4419600" y="1524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5"/>
            <p:cNvSpPr/>
            <p:nvPr/>
          </p:nvSpPr>
          <p:spPr>
            <a:xfrm>
              <a:off x="4800600" y="1524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5"/>
            <p:cNvSpPr/>
            <p:nvPr/>
          </p:nvSpPr>
          <p:spPr>
            <a:xfrm rot="10800000">
              <a:off x="4572000" y="609600"/>
              <a:ext cx="228600" cy="76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5"/>
            <p:cNvSpPr/>
            <p:nvPr/>
          </p:nvSpPr>
          <p:spPr>
            <a:xfrm rot="10800000">
              <a:off x="4419600" y="6096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5"/>
            <p:cNvSpPr/>
            <p:nvPr/>
          </p:nvSpPr>
          <p:spPr>
            <a:xfrm rot="10800000" flipH="1">
              <a:off x="4800600" y="6096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5"/>
            <p:cNvSpPr/>
            <p:nvPr/>
          </p:nvSpPr>
          <p:spPr>
            <a:xfrm flipH="1">
              <a:off x="4800600" y="5334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5"/>
            <p:cNvSpPr/>
            <p:nvPr/>
          </p:nvSpPr>
          <p:spPr>
            <a:xfrm>
              <a:off x="4419600" y="5334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5"/>
            <p:cNvSpPr/>
            <p:nvPr/>
          </p:nvSpPr>
          <p:spPr>
            <a:xfrm rot="10800000">
              <a:off x="4572000" y="457200"/>
              <a:ext cx="228600" cy="7620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5"/>
            <p:cNvSpPr/>
            <p:nvPr/>
          </p:nvSpPr>
          <p:spPr>
            <a:xfrm rot="10800000">
              <a:off x="4419600" y="4572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5"/>
            <p:cNvSpPr/>
            <p:nvPr/>
          </p:nvSpPr>
          <p:spPr>
            <a:xfrm rot="10800000" flipH="1">
              <a:off x="4800600" y="4572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5"/>
            <p:cNvSpPr/>
            <p:nvPr/>
          </p:nvSpPr>
          <p:spPr>
            <a:xfrm flipH="1">
              <a:off x="4800600" y="3810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5"/>
            <p:cNvSpPr/>
            <p:nvPr/>
          </p:nvSpPr>
          <p:spPr>
            <a:xfrm>
              <a:off x="4419600" y="381000"/>
              <a:ext cx="152400" cy="76200"/>
            </a:xfrm>
            <a:prstGeom prst="rtTriangle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rgbClr val="000000"/>
      </a:dk1>
      <a:lt1>
        <a:srgbClr val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On-screen Show (16:9)</PresentationFormat>
  <Paragraphs>182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 Black</vt:lpstr>
      <vt:lpstr>Arial</vt:lpstr>
      <vt:lpstr>Calibri</vt:lpstr>
      <vt:lpstr>Century Gothic</vt:lpstr>
      <vt:lpstr>ORNL</vt:lpstr>
      <vt:lpstr>DataFed - A Scalable, Cross-Facility Scientific Data Management and Collaboration System</vt:lpstr>
      <vt:lpstr>Personal Background &amp; Motivation</vt:lpstr>
      <vt:lpstr>Today: Inadequate Scientific Data Infrastructure</vt:lpstr>
      <vt:lpstr>Example of Common Metadata “Capture”</vt:lpstr>
      <vt:lpstr>Cross-Facility Research</vt:lpstr>
      <vt:lpstr>Is Globus the Answer? (partially)</vt:lpstr>
      <vt:lpstr>Toward a Scientific Data Federation</vt:lpstr>
      <vt:lpstr>DataFed Introduction</vt:lpstr>
      <vt:lpstr>DataFed Ecosystem - Integration</vt:lpstr>
      <vt:lpstr>DataFed Core Services and Repositories</vt:lpstr>
      <vt:lpstr>DataFed is not ...</vt:lpstr>
      <vt:lpstr>Lifecycle of Scientific Datasets</vt:lpstr>
      <vt:lpstr>Inside a DataFed Integrated Facility</vt:lpstr>
      <vt:lpstr>DataFed Interfaces - Web Portal, CLI, and API</vt:lpstr>
      <vt:lpstr>Additional DataFed Features</vt:lpstr>
      <vt:lpstr>DataFed Suitability</vt:lpstr>
      <vt:lpstr>DataFed  Live Demonstration</vt:lpstr>
      <vt:lpstr>Getting Started with DataFed as a User</vt:lpstr>
      <vt:lpstr>DataFed - Development Roadmap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DataFed - A Scalable, Cross-Facility Scientific Data Management and Collaboration System</dc:title>
  <cp:lastModifiedBy>Stansberry, Dale</cp:lastModifiedBy>
  <cp:revision>1</cp:revision>
  <dcterms:modified xsi:type="dcterms:W3CDTF">2021-03-01T21:03:48Z</dcterms:modified>
</cp:coreProperties>
</file>