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5"/>
  </p:notesMasterIdLst>
  <p:sldIdLst>
    <p:sldId id="256" r:id="rId2"/>
    <p:sldId id="351" r:id="rId3"/>
    <p:sldId id="257" r:id="rId4"/>
    <p:sldId id="258" r:id="rId5"/>
    <p:sldId id="259" r:id="rId6"/>
    <p:sldId id="260" r:id="rId7"/>
    <p:sldId id="350" r:id="rId8"/>
    <p:sldId id="261" r:id="rId9"/>
    <p:sldId id="262" r:id="rId10"/>
    <p:sldId id="35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8D67611-0668-491A-B81F-D383209BA762}" type="datetimeFigureOut">
              <a:rPr lang="en-US" smtClean="0"/>
              <a:t>1/29/2018</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E7BA44F-C596-40B7-AAA7-BB363F8F57B9}" type="slidenum">
              <a:rPr lang="en-US" smtClean="0"/>
              <a:t>‹#›</a:t>
            </a:fld>
            <a:endParaRPr lang="en-US"/>
          </a:p>
        </p:txBody>
      </p:sp>
    </p:spTree>
    <p:extLst>
      <p:ext uri="{BB962C8B-B14F-4D97-AF65-F5344CB8AC3E}">
        <p14:creationId xmlns:p14="http://schemas.microsoft.com/office/powerpoint/2010/main" val="735361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1</a:t>
            </a:fld>
            <a:endParaRPr lang="en-US"/>
          </a:p>
        </p:txBody>
      </p:sp>
    </p:spTree>
    <p:extLst>
      <p:ext uri="{BB962C8B-B14F-4D97-AF65-F5344CB8AC3E}">
        <p14:creationId xmlns:p14="http://schemas.microsoft.com/office/powerpoint/2010/main" val="2263555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10</a:t>
            </a:fld>
            <a:endParaRPr lang="en-US"/>
          </a:p>
        </p:txBody>
      </p:sp>
    </p:spTree>
    <p:extLst>
      <p:ext uri="{BB962C8B-B14F-4D97-AF65-F5344CB8AC3E}">
        <p14:creationId xmlns:p14="http://schemas.microsoft.com/office/powerpoint/2010/main" val="180295184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100</a:t>
            </a:fld>
            <a:endParaRPr lang="en-US"/>
          </a:p>
        </p:txBody>
      </p:sp>
    </p:spTree>
    <p:extLst>
      <p:ext uri="{BB962C8B-B14F-4D97-AF65-F5344CB8AC3E}">
        <p14:creationId xmlns:p14="http://schemas.microsoft.com/office/powerpoint/2010/main" val="236065385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101</a:t>
            </a:fld>
            <a:endParaRPr lang="en-US"/>
          </a:p>
        </p:txBody>
      </p:sp>
    </p:spTree>
    <p:extLst>
      <p:ext uri="{BB962C8B-B14F-4D97-AF65-F5344CB8AC3E}">
        <p14:creationId xmlns:p14="http://schemas.microsoft.com/office/powerpoint/2010/main" val="415572080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102</a:t>
            </a:fld>
            <a:endParaRPr lang="en-US"/>
          </a:p>
        </p:txBody>
      </p:sp>
    </p:spTree>
    <p:extLst>
      <p:ext uri="{BB962C8B-B14F-4D97-AF65-F5344CB8AC3E}">
        <p14:creationId xmlns:p14="http://schemas.microsoft.com/office/powerpoint/2010/main" val="25739597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103</a:t>
            </a:fld>
            <a:endParaRPr lang="en-US"/>
          </a:p>
        </p:txBody>
      </p:sp>
    </p:spTree>
    <p:extLst>
      <p:ext uri="{BB962C8B-B14F-4D97-AF65-F5344CB8AC3E}">
        <p14:creationId xmlns:p14="http://schemas.microsoft.com/office/powerpoint/2010/main" val="138623074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104</a:t>
            </a:fld>
            <a:endParaRPr lang="en-US"/>
          </a:p>
        </p:txBody>
      </p:sp>
    </p:spTree>
    <p:extLst>
      <p:ext uri="{BB962C8B-B14F-4D97-AF65-F5344CB8AC3E}">
        <p14:creationId xmlns:p14="http://schemas.microsoft.com/office/powerpoint/2010/main" val="152520247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105</a:t>
            </a:fld>
            <a:endParaRPr lang="en-US"/>
          </a:p>
        </p:txBody>
      </p:sp>
    </p:spTree>
    <p:extLst>
      <p:ext uri="{BB962C8B-B14F-4D97-AF65-F5344CB8AC3E}">
        <p14:creationId xmlns:p14="http://schemas.microsoft.com/office/powerpoint/2010/main" val="256199103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106</a:t>
            </a:fld>
            <a:endParaRPr lang="en-US"/>
          </a:p>
        </p:txBody>
      </p:sp>
    </p:spTree>
    <p:extLst>
      <p:ext uri="{BB962C8B-B14F-4D97-AF65-F5344CB8AC3E}">
        <p14:creationId xmlns:p14="http://schemas.microsoft.com/office/powerpoint/2010/main" val="315430708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107</a:t>
            </a:fld>
            <a:endParaRPr lang="en-US"/>
          </a:p>
        </p:txBody>
      </p:sp>
    </p:spTree>
    <p:extLst>
      <p:ext uri="{BB962C8B-B14F-4D97-AF65-F5344CB8AC3E}">
        <p14:creationId xmlns:p14="http://schemas.microsoft.com/office/powerpoint/2010/main" val="133151857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108</a:t>
            </a:fld>
            <a:endParaRPr lang="en-US"/>
          </a:p>
        </p:txBody>
      </p:sp>
    </p:spTree>
    <p:extLst>
      <p:ext uri="{BB962C8B-B14F-4D97-AF65-F5344CB8AC3E}">
        <p14:creationId xmlns:p14="http://schemas.microsoft.com/office/powerpoint/2010/main" val="81234768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109</a:t>
            </a:fld>
            <a:endParaRPr lang="en-US"/>
          </a:p>
        </p:txBody>
      </p:sp>
    </p:spTree>
    <p:extLst>
      <p:ext uri="{BB962C8B-B14F-4D97-AF65-F5344CB8AC3E}">
        <p14:creationId xmlns:p14="http://schemas.microsoft.com/office/powerpoint/2010/main" val="3302454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11</a:t>
            </a:fld>
            <a:endParaRPr lang="en-US"/>
          </a:p>
        </p:txBody>
      </p:sp>
    </p:spTree>
    <p:extLst>
      <p:ext uri="{BB962C8B-B14F-4D97-AF65-F5344CB8AC3E}">
        <p14:creationId xmlns:p14="http://schemas.microsoft.com/office/powerpoint/2010/main" val="94193791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110</a:t>
            </a:fld>
            <a:endParaRPr lang="en-US"/>
          </a:p>
        </p:txBody>
      </p:sp>
    </p:spTree>
    <p:extLst>
      <p:ext uri="{BB962C8B-B14F-4D97-AF65-F5344CB8AC3E}">
        <p14:creationId xmlns:p14="http://schemas.microsoft.com/office/powerpoint/2010/main" val="234357909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111</a:t>
            </a:fld>
            <a:endParaRPr lang="en-US"/>
          </a:p>
        </p:txBody>
      </p:sp>
    </p:spTree>
    <p:extLst>
      <p:ext uri="{BB962C8B-B14F-4D97-AF65-F5344CB8AC3E}">
        <p14:creationId xmlns:p14="http://schemas.microsoft.com/office/powerpoint/2010/main" val="427748148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112</a:t>
            </a:fld>
            <a:endParaRPr lang="en-US"/>
          </a:p>
        </p:txBody>
      </p:sp>
    </p:spTree>
    <p:extLst>
      <p:ext uri="{BB962C8B-B14F-4D97-AF65-F5344CB8AC3E}">
        <p14:creationId xmlns:p14="http://schemas.microsoft.com/office/powerpoint/2010/main" val="261215383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113</a:t>
            </a:fld>
            <a:endParaRPr lang="en-US"/>
          </a:p>
        </p:txBody>
      </p:sp>
    </p:spTree>
    <p:extLst>
      <p:ext uri="{BB962C8B-B14F-4D97-AF65-F5344CB8AC3E}">
        <p14:creationId xmlns:p14="http://schemas.microsoft.com/office/powerpoint/2010/main" val="3148163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12</a:t>
            </a:fld>
            <a:endParaRPr lang="en-US"/>
          </a:p>
        </p:txBody>
      </p:sp>
    </p:spTree>
    <p:extLst>
      <p:ext uri="{BB962C8B-B14F-4D97-AF65-F5344CB8AC3E}">
        <p14:creationId xmlns:p14="http://schemas.microsoft.com/office/powerpoint/2010/main" val="3353965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13</a:t>
            </a:fld>
            <a:endParaRPr lang="en-US"/>
          </a:p>
        </p:txBody>
      </p:sp>
    </p:spTree>
    <p:extLst>
      <p:ext uri="{BB962C8B-B14F-4D97-AF65-F5344CB8AC3E}">
        <p14:creationId xmlns:p14="http://schemas.microsoft.com/office/powerpoint/2010/main" val="983330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14</a:t>
            </a:fld>
            <a:endParaRPr lang="en-US"/>
          </a:p>
        </p:txBody>
      </p:sp>
    </p:spTree>
    <p:extLst>
      <p:ext uri="{BB962C8B-B14F-4D97-AF65-F5344CB8AC3E}">
        <p14:creationId xmlns:p14="http://schemas.microsoft.com/office/powerpoint/2010/main" val="3090049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15</a:t>
            </a:fld>
            <a:endParaRPr lang="en-US"/>
          </a:p>
        </p:txBody>
      </p:sp>
    </p:spTree>
    <p:extLst>
      <p:ext uri="{BB962C8B-B14F-4D97-AF65-F5344CB8AC3E}">
        <p14:creationId xmlns:p14="http://schemas.microsoft.com/office/powerpoint/2010/main" val="1588768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16</a:t>
            </a:fld>
            <a:endParaRPr lang="en-US"/>
          </a:p>
        </p:txBody>
      </p:sp>
    </p:spTree>
    <p:extLst>
      <p:ext uri="{BB962C8B-B14F-4D97-AF65-F5344CB8AC3E}">
        <p14:creationId xmlns:p14="http://schemas.microsoft.com/office/powerpoint/2010/main" val="504138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17</a:t>
            </a:fld>
            <a:endParaRPr lang="en-US"/>
          </a:p>
        </p:txBody>
      </p:sp>
    </p:spTree>
    <p:extLst>
      <p:ext uri="{BB962C8B-B14F-4D97-AF65-F5344CB8AC3E}">
        <p14:creationId xmlns:p14="http://schemas.microsoft.com/office/powerpoint/2010/main" val="553972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18</a:t>
            </a:fld>
            <a:endParaRPr lang="en-US"/>
          </a:p>
        </p:txBody>
      </p:sp>
    </p:spTree>
    <p:extLst>
      <p:ext uri="{BB962C8B-B14F-4D97-AF65-F5344CB8AC3E}">
        <p14:creationId xmlns:p14="http://schemas.microsoft.com/office/powerpoint/2010/main" val="437999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19</a:t>
            </a:fld>
            <a:endParaRPr lang="en-US"/>
          </a:p>
        </p:txBody>
      </p:sp>
    </p:spTree>
    <p:extLst>
      <p:ext uri="{BB962C8B-B14F-4D97-AF65-F5344CB8AC3E}">
        <p14:creationId xmlns:p14="http://schemas.microsoft.com/office/powerpoint/2010/main" val="1234736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2</a:t>
            </a:fld>
            <a:endParaRPr lang="en-US"/>
          </a:p>
        </p:txBody>
      </p:sp>
    </p:spTree>
    <p:extLst>
      <p:ext uri="{BB962C8B-B14F-4D97-AF65-F5344CB8AC3E}">
        <p14:creationId xmlns:p14="http://schemas.microsoft.com/office/powerpoint/2010/main" val="404074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20</a:t>
            </a:fld>
            <a:endParaRPr lang="en-US"/>
          </a:p>
        </p:txBody>
      </p:sp>
    </p:spTree>
    <p:extLst>
      <p:ext uri="{BB962C8B-B14F-4D97-AF65-F5344CB8AC3E}">
        <p14:creationId xmlns:p14="http://schemas.microsoft.com/office/powerpoint/2010/main" val="15342099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21</a:t>
            </a:fld>
            <a:endParaRPr lang="en-US"/>
          </a:p>
        </p:txBody>
      </p:sp>
    </p:spTree>
    <p:extLst>
      <p:ext uri="{BB962C8B-B14F-4D97-AF65-F5344CB8AC3E}">
        <p14:creationId xmlns:p14="http://schemas.microsoft.com/office/powerpoint/2010/main" val="1445805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22</a:t>
            </a:fld>
            <a:endParaRPr lang="en-US"/>
          </a:p>
        </p:txBody>
      </p:sp>
    </p:spTree>
    <p:extLst>
      <p:ext uri="{BB962C8B-B14F-4D97-AF65-F5344CB8AC3E}">
        <p14:creationId xmlns:p14="http://schemas.microsoft.com/office/powerpoint/2010/main" val="2722584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23</a:t>
            </a:fld>
            <a:endParaRPr lang="en-US"/>
          </a:p>
        </p:txBody>
      </p:sp>
    </p:spTree>
    <p:extLst>
      <p:ext uri="{BB962C8B-B14F-4D97-AF65-F5344CB8AC3E}">
        <p14:creationId xmlns:p14="http://schemas.microsoft.com/office/powerpoint/2010/main" val="1469633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24</a:t>
            </a:fld>
            <a:endParaRPr lang="en-US"/>
          </a:p>
        </p:txBody>
      </p:sp>
    </p:spTree>
    <p:extLst>
      <p:ext uri="{BB962C8B-B14F-4D97-AF65-F5344CB8AC3E}">
        <p14:creationId xmlns:p14="http://schemas.microsoft.com/office/powerpoint/2010/main" val="31596442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25</a:t>
            </a:fld>
            <a:endParaRPr lang="en-US"/>
          </a:p>
        </p:txBody>
      </p:sp>
    </p:spTree>
    <p:extLst>
      <p:ext uri="{BB962C8B-B14F-4D97-AF65-F5344CB8AC3E}">
        <p14:creationId xmlns:p14="http://schemas.microsoft.com/office/powerpoint/2010/main" val="1703946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26</a:t>
            </a:fld>
            <a:endParaRPr lang="en-US"/>
          </a:p>
        </p:txBody>
      </p:sp>
    </p:spTree>
    <p:extLst>
      <p:ext uri="{BB962C8B-B14F-4D97-AF65-F5344CB8AC3E}">
        <p14:creationId xmlns:p14="http://schemas.microsoft.com/office/powerpoint/2010/main" val="469215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27</a:t>
            </a:fld>
            <a:endParaRPr lang="en-US"/>
          </a:p>
        </p:txBody>
      </p:sp>
    </p:spTree>
    <p:extLst>
      <p:ext uri="{BB962C8B-B14F-4D97-AF65-F5344CB8AC3E}">
        <p14:creationId xmlns:p14="http://schemas.microsoft.com/office/powerpoint/2010/main" val="21922973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28</a:t>
            </a:fld>
            <a:endParaRPr lang="en-US"/>
          </a:p>
        </p:txBody>
      </p:sp>
    </p:spTree>
    <p:extLst>
      <p:ext uri="{BB962C8B-B14F-4D97-AF65-F5344CB8AC3E}">
        <p14:creationId xmlns:p14="http://schemas.microsoft.com/office/powerpoint/2010/main" val="24879032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29</a:t>
            </a:fld>
            <a:endParaRPr lang="en-US"/>
          </a:p>
        </p:txBody>
      </p:sp>
    </p:spTree>
    <p:extLst>
      <p:ext uri="{BB962C8B-B14F-4D97-AF65-F5344CB8AC3E}">
        <p14:creationId xmlns:p14="http://schemas.microsoft.com/office/powerpoint/2010/main" val="3592568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3</a:t>
            </a:fld>
            <a:endParaRPr lang="en-US"/>
          </a:p>
        </p:txBody>
      </p:sp>
    </p:spTree>
    <p:extLst>
      <p:ext uri="{BB962C8B-B14F-4D97-AF65-F5344CB8AC3E}">
        <p14:creationId xmlns:p14="http://schemas.microsoft.com/office/powerpoint/2010/main" val="38524071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30</a:t>
            </a:fld>
            <a:endParaRPr lang="en-US"/>
          </a:p>
        </p:txBody>
      </p:sp>
    </p:spTree>
    <p:extLst>
      <p:ext uri="{BB962C8B-B14F-4D97-AF65-F5344CB8AC3E}">
        <p14:creationId xmlns:p14="http://schemas.microsoft.com/office/powerpoint/2010/main" val="40278523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31</a:t>
            </a:fld>
            <a:endParaRPr lang="en-US"/>
          </a:p>
        </p:txBody>
      </p:sp>
    </p:spTree>
    <p:extLst>
      <p:ext uri="{BB962C8B-B14F-4D97-AF65-F5344CB8AC3E}">
        <p14:creationId xmlns:p14="http://schemas.microsoft.com/office/powerpoint/2010/main" val="5912012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32</a:t>
            </a:fld>
            <a:endParaRPr lang="en-US"/>
          </a:p>
        </p:txBody>
      </p:sp>
    </p:spTree>
    <p:extLst>
      <p:ext uri="{BB962C8B-B14F-4D97-AF65-F5344CB8AC3E}">
        <p14:creationId xmlns:p14="http://schemas.microsoft.com/office/powerpoint/2010/main" val="4754353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33</a:t>
            </a:fld>
            <a:endParaRPr lang="en-US"/>
          </a:p>
        </p:txBody>
      </p:sp>
    </p:spTree>
    <p:extLst>
      <p:ext uri="{BB962C8B-B14F-4D97-AF65-F5344CB8AC3E}">
        <p14:creationId xmlns:p14="http://schemas.microsoft.com/office/powerpoint/2010/main" val="38607197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34</a:t>
            </a:fld>
            <a:endParaRPr lang="en-US"/>
          </a:p>
        </p:txBody>
      </p:sp>
    </p:spTree>
    <p:extLst>
      <p:ext uri="{BB962C8B-B14F-4D97-AF65-F5344CB8AC3E}">
        <p14:creationId xmlns:p14="http://schemas.microsoft.com/office/powerpoint/2010/main" val="3874662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35</a:t>
            </a:fld>
            <a:endParaRPr lang="en-US"/>
          </a:p>
        </p:txBody>
      </p:sp>
    </p:spTree>
    <p:extLst>
      <p:ext uri="{BB962C8B-B14F-4D97-AF65-F5344CB8AC3E}">
        <p14:creationId xmlns:p14="http://schemas.microsoft.com/office/powerpoint/2010/main" val="38176052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36</a:t>
            </a:fld>
            <a:endParaRPr lang="en-US"/>
          </a:p>
        </p:txBody>
      </p:sp>
    </p:spTree>
    <p:extLst>
      <p:ext uri="{BB962C8B-B14F-4D97-AF65-F5344CB8AC3E}">
        <p14:creationId xmlns:p14="http://schemas.microsoft.com/office/powerpoint/2010/main" val="33239445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37</a:t>
            </a:fld>
            <a:endParaRPr lang="en-US"/>
          </a:p>
        </p:txBody>
      </p:sp>
    </p:spTree>
    <p:extLst>
      <p:ext uri="{BB962C8B-B14F-4D97-AF65-F5344CB8AC3E}">
        <p14:creationId xmlns:p14="http://schemas.microsoft.com/office/powerpoint/2010/main" val="25743556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38</a:t>
            </a:fld>
            <a:endParaRPr lang="en-US"/>
          </a:p>
        </p:txBody>
      </p:sp>
    </p:spTree>
    <p:extLst>
      <p:ext uri="{BB962C8B-B14F-4D97-AF65-F5344CB8AC3E}">
        <p14:creationId xmlns:p14="http://schemas.microsoft.com/office/powerpoint/2010/main" val="30629200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39</a:t>
            </a:fld>
            <a:endParaRPr lang="en-US"/>
          </a:p>
        </p:txBody>
      </p:sp>
    </p:spTree>
    <p:extLst>
      <p:ext uri="{BB962C8B-B14F-4D97-AF65-F5344CB8AC3E}">
        <p14:creationId xmlns:p14="http://schemas.microsoft.com/office/powerpoint/2010/main" val="3242100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4</a:t>
            </a:fld>
            <a:endParaRPr lang="en-US"/>
          </a:p>
        </p:txBody>
      </p:sp>
    </p:spTree>
    <p:extLst>
      <p:ext uri="{BB962C8B-B14F-4D97-AF65-F5344CB8AC3E}">
        <p14:creationId xmlns:p14="http://schemas.microsoft.com/office/powerpoint/2010/main" val="40193049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40</a:t>
            </a:fld>
            <a:endParaRPr lang="en-US"/>
          </a:p>
        </p:txBody>
      </p:sp>
    </p:spTree>
    <p:extLst>
      <p:ext uri="{BB962C8B-B14F-4D97-AF65-F5344CB8AC3E}">
        <p14:creationId xmlns:p14="http://schemas.microsoft.com/office/powerpoint/2010/main" val="9697879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41</a:t>
            </a:fld>
            <a:endParaRPr lang="en-US"/>
          </a:p>
        </p:txBody>
      </p:sp>
    </p:spTree>
    <p:extLst>
      <p:ext uri="{BB962C8B-B14F-4D97-AF65-F5344CB8AC3E}">
        <p14:creationId xmlns:p14="http://schemas.microsoft.com/office/powerpoint/2010/main" val="10389619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42</a:t>
            </a:fld>
            <a:endParaRPr lang="en-US"/>
          </a:p>
        </p:txBody>
      </p:sp>
    </p:spTree>
    <p:extLst>
      <p:ext uri="{BB962C8B-B14F-4D97-AF65-F5344CB8AC3E}">
        <p14:creationId xmlns:p14="http://schemas.microsoft.com/office/powerpoint/2010/main" val="29921365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43</a:t>
            </a:fld>
            <a:endParaRPr lang="en-US"/>
          </a:p>
        </p:txBody>
      </p:sp>
    </p:spTree>
    <p:extLst>
      <p:ext uri="{BB962C8B-B14F-4D97-AF65-F5344CB8AC3E}">
        <p14:creationId xmlns:p14="http://schemas.microsoft.com/office/powerpoint/2010/main" val="10805616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44</a:t>
            </a:fld>
            <a:endParaRPr lang="en-US"/>
          </a:p>
        </p:txBody>
      </p:sp>
    </p:spTree>
    <p:extLst>
      <p:ext uri="{BB962C8B-B14F-4D97-AF65-F5344CB8AC3E}">
        <p14:creationId xmlns:p14="http://schemas.microsoft.com/office/powerpoint/2010/main" val="9293069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45</a:t>
            </a:fld>
            <a:endParaRPr lang="en-US"/>
          </a:p>
        </p:txBody>
      </p:sp>
    </p:spTree>
    <p:extLst>
      <p:ext uri="{BB962C8B-B14F-4D97-AF65-F5344CB8AC3E}">
        <p14:creationId xmlns:p14="http://schemas.microsoft.com/office/powerpoint/2010/main" val="23631569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46</a:t>
            </a:fld>
            <a:endParaRPr lang="en-US"/>
          </a:p>
        </p:txBody>
      </p:sp>
    </p:spTree>
    <p:extLst>
      <p:ext uri="{BB962C8B-B14F-4D97-AF65-F5344CB8AC3E}">
        <p14:creationId xmlns:p14="http://schemas.microsoft.com/office/powerpoint/2010/main" val="10812681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47</a:t>
            </a:fld>
            <a:endParaRPr lang="en-US"/>
          </a:p>
        </p:txBody>
      </p:sp>
    </p:spTree>
    <p:extLst>
      <p:ext uri="{BB962C8B-B14F-4D97-AF65-F5344CB8AC3E}">
        <p14:creationId xmlns:p14="http://schemas.microsoft.com/office/powerpoint/2010/main" val="10986308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48</a:t>
            </a:fld>
            <a:endParaRPr lang="en-US"/>
          </a:p>
        </p:txBody>
      </p:sp>
    </p:spTree>
    <p:extLst>
      <p:ext uri="{BB962C8B-B14F-4D97-AF65-F5344CB8AC3E}">
        <p14:creationId xmlns:p14="http://schemas.microsoft.com/office/powerpoint/2010/main" val="14596864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49</a:t>
            </a:fld>
            <a:endParaRPr lang="en-US"/>
          </a:p>
        </p:txBody>
      </p:sp>
    </p:spTree>
    <p:extLst>
      <p:ext uri="{BB962C8B-B14F-4D97-AF65-F5344CB8AC3E}">
        <p14:creationId xmlns:p14="http://schemas.microsoft.com/office/powerpoint/2010/main" val="3878648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5</a:t>
            </a:fld>
            <a:endParaRPr lang="en-US"/>
          </a:p>
        </p:txBody>
      </p:sp>
    </p:spTree>
    <p:extLst>
      <p:ext uri="{BB962C8B-B14F-4D97-AF65-F5344CB8AC3E}">
        <p14:creationId xmlns:p14="http://schemas.microsoft.com/office/powerpoint/2010/main" val="9737755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50</a:t>
            </a:fld>
            <a:endParaRPr lang="en-US"/>
          </a:p>
        </p:txBody>
      </p:sp>
    </p:spTree>
    <p:extLst>
      <p:ext uri="{BB962C8B-B14F-4D97-AF65-F5344CB8AC3E}">
        <p14:creationId xmlns:p14="http://schemas.microsoft.com/office/powerpoint/2010/main" val="6257057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51</a:t>
            </a:fld>
            <a:endParaRPr lang="en-US"/>
          </a:p>
        </p:txBody>
      </p:sp>
    </p:spTree>
    <p:extLst>
      <p:ext uri="{BB962C8B-B14F-4D97-AF65-F5344CB8AC3E}">
        <p14:creationId xmlns:p14="http://schemas.microsoft.com/office/powerpoint/2010/main" val="18668168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52</a:t>
            </a:fld>
            <a:endParaRPr lang="en-US"/>
          </a:p>
        </p:txBody>
      </p:sp>
    </p:spTree>
    <p:extLst>
      <p:ext uri="{BB962C8B-B14F-4D97-AF65-F5344CB8AC3E}">
        <p14:creationId xmlns:p14="http://schemas.microsoft.com/office/powerpoint/2010/main" val="13149851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53</a:t>
            </a:fld>
            <a:endParaRPr lang="en-US"/>
          </a:p>
        </p:txBody>
      </p:sp>
    </p:spTree>
    <p:extLst>
      <p:ext uri="{BB962C8B-B14F-4D97-AF65-F5344CB8AC3E}">
        <p14:creationId xmlns:p14="http://schemas.microsoft.com/office/powerpoint/2010/main" val="7572510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54</a:t>
            </a:fld>
            <a:endParaRPr lang="en-US"/>
          </a:p>
        </p:txBody>
      </p:sp>
    </p:spTree>
    <p:extLst>
      <p:ext uri="{BB962C8B-B14F-4D97-AF65-F5344CB8AC3E}">
        <p14:creationId xmlns:p14="http://schemas.microsoft.com/office/powerpoint/2010/main" val="14720867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55</a:t>
            </a:fld>
            <a:endParaRPr lang="en-US"/>
          </a:p>
        </p:txBody>
      </p:sp>
    </p:spTree>
    <p:extLst>
      <p:ext uri="{BB962C8B-B14F-4D97-AF65-F5344CB8AC3E}">
        <p14:creationId xmlns:p14="http://schemas.microsoft.com/office/powerpoint/2010/main" val="24300551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56</a:t>
            </a:fld>
            <a:endParaRPr lang="en-US"/>
          </a:p>
        </p:txBody>
      </p:sp>
    </p:spTree>
    <p:extLst>
      <p:ext uri="{BB962C8B-B14F-4D97-AF65-F5344CB8AC3E}">
        <p14:creationId xmlns:p14="http://schemas.microsoft.com/office/powerpoint/2010/main" val="36266269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57</a:t>
            </a:fld>
            <a:endParaRPr lang="en-US"/>
          </a:p>
        </p:txBody>
      </p:sp>
    </p:spTree>
    <p:extLst>
      <p:ext uri="{BB962C8B-B14F-4D97-AF65-F5344CB8AC3E}">
        <p14:creationId xmlns:p14="http://schemas.microsoft.com/office/powerpoint/2010/main" val="37801513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58</a:t>
            </a:fld>
            <a:endParaRPr lang="en-US"/>
          </a:p>
        </p:txBody>
      </p:sp>
    </p:spTree>
    <p:extLst>
      <p:ext uri="{BB962C8B-B14F-4D97-AF65-F5344CB8AC3E}">
        <p14:creationId xmlns:p14="http://schemas.microsoft.com/office/powerpoint/2010/main" val="40525863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59</a:t>
            </a:fld>
            <a:endParaRPr lang="en-US"/>
          </a:p>
        </p:txBody>
      </p:sp>
    </p:spTree>
    <p:extLst>
      <p:ext uri="{BB962C8B-B14F-4D97-AF65-F5344CB8AC3E}">
        <p14:creationId xmlns:p14="http://schemas.microsoft.com/office/powerpoint/2010/main" val="1210430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6</a:t>
            </a:fld>
            <a:endParaRPr lang="en-US"/>
          </a:p>
        </p:txBody>
      </p:sp>
    </p:spTree>
    <p:extLst>
      <p:ext uri="{BB962C8B-B14F-4D97-AF65-F5344CB8AC3E}">
        <p14:creationId xmlns:p14="http://schemas.microsoft.com/office/powerpoint/2010/main" val="259867767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60</a:t>
            </a:fld>
            <a:endParaRPr lang="en-US"/>
          </a:p>
        </p:txBody>
      </p:sp>
    </p:spTree>
    <p:extLst>
      <p:ext uri="{BB962C8B-B14F-4D97-AF65-F5344CB8AC3E}">
        <p14:creationId xmlns:p14="http://schemas.microsoft.com/office/powerpoint/2010/main" val="164949898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61</a:t>
            </a:fld>
            <a:endParaRPr lang="en-US"/>
          </a:p>
        </p:txBody>
      </p:sp>
    </p:spTree>
    <p:extLst>
      <p:ext uri="{BB962C8B-B14F-4D97-AF65-F5344CB8AC3E}">
        <p14:creationId xmlns:p14="http://schemas.microsoft.com/office/powerpoint/2010/main" val="3707662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62</a:t>
            </a:fld>
            <a:endParaRPr lang="en-US"/>
          </a:p>
        </p:txBody>
      </p:sp>
    </p:spTree>
    <p:extLst>
      <p:ext uri="{BB962C8B-B14F-4D97-AF65-F5344CB8AC3E}">
        <p14:creationId xmlns:p14="http://schemas.microsoft.com/office/powerpoint/2010/main" val="5257383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63</a:t>
            </a:fld>
            <a:endParaRPr lang="en-US"/>
          </a:p>
        </p:txBody>
      </p:sp>
    </p:spTree>
    <p:extLst>
      <p:ext uri="{BB962C8B-B14F-4D97-AF65-F5344CB8AC3E}">
        <p14:creationId xmlns:p14="http://schemas.microsoft.com/office/powerpoint/2010/main" val="18144625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64</a:t>
            </a:fld>
            <a:endParaRPr lang="en-US"/>
          </a:p>
        </p:txBody>
      </p:sp>
    </p:spTree>
    <p:extLst>
      <p:ext uri="{BB962C8B-B14F-4D97-AF65-F5344CB8AC3E}">
        <p14:creationId xmlns:p14="http://schemas.microsoft.com/office/powerpoint/2010/main" val="63164490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65</a:t>
            </a:fld>
            <a:endParaRPr lang="en-US"/>
          </a:p>
        </p:txBody>
      </p:sp>
    </p:spTree>
    <p:extLst>
      <p:ext uri="{BB962C8B-B14F-4D97-AF65-F5344CB8AC3E}">
        <p14:creationId xmlns:p14="http://schemas.microsoft.com/office/powerpoint/2010/main" val="27094004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66</a:t>
            </a:fld>
            <a:endParaRPr lang="en-US"/>
          </a:p>
        </p:txBody>
      </p:sp>
    </p:spTree>
    <p:extLst>
      <p:ext uri="{BB962C8B-B14F-4D97-AF65-F5344CB8AC3E}">
        <p14:creationId xmlns:p14="http://schemas.microsoft.com/office/powerpoint/2010/main" val="2060742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67</a:t>
            </a:fld>
            <a:endParaRPr lang="en-US"/>
          </a:p>
        </p:txBody>
      </p:sp>
    </p:spTree>
    <p:extLst>
      <p:ext uri="{BB962C8B-B14F-4D97-AF65-F5344CB8AC3E}">
        <p14:creationId xmlns:p14="http://schemas.microsoft.com/office/powerpoint/2010/main" val="328124456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68</a:t>
            </a:fld>
            <a:endParaRPr lang="en-US"/>
          </a:p>
        </p:txBody>
      </p:sp>
    </p:spTree>
    <p:extLst>
      <p:ext uri="{BB962C8B-B14F-4D97-AF65-F5344CB8AC3E}">
        <p14:creationId xmlns:p14="http://schemas.microsoft.com/office/powerpoint/2010/main" val="373260751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69</a:t>
            </a:fld>
            <a:endParaRPr lang="en-US"/>
          </a:p>
        </p:txBody>
      </p:sp>
    </p:spTree>
    <p:extLst>
      <p:ext uri="{BB962C8B-B14F-4D97-AF65-F5344CB8AC3E}">
        <p14:creationId xmlns:p14="http://schemas.microsoft.com/office/powerpoint/2010/main" val="898833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7</a:t>
            </a:fld>
            <a:endParaRPr lang="en-US"/>
          </a:p>
        </p:txBody>
      </p:sp>
    </p:spTree>
    <p:extLst>
      <p:ext uri="{BB962C8B-B14F-4D97-AF65-F5344CB8AC3E}">
        <p14:creationId xmlns:p14="http://schemas.microsoft.com/office/powerpoint/2010/main" val="108394975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70</a:t>
            </a:fld>
            <a:endParaRPr lang="en-US"/>
          </a:p>
        </p:txBody>
      </p:sp>
    </p:spTree>
    <p:extLst>
      <p:ext uri="{BB962C8B-B14F-4D97-AF65-F5344CB8AC3E}">
        <p14:creationId xmlns:p14="http://schemas.microsoft.com/office/powerpoint/2010/main" val="40168107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71</a:t>
            </a:fld>
            <a:endParaRPr lang="en-US"/>
          </a:p>
        </p:txBody>
      </p:sp>
    </p:spTree>
    <p:extLst>
      <p:ext uri="{BB962C8B-B14F-4D97-AF65-F5344CB8AC3E}">
        <p14:creationId xmlns:p14="http://schemas.microsoft.com/office/powerpoint/2010/main" val="259443213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72</a:t>
            </a:fld>
            <a:endParaRPr lang="en-US"/>
          </a:p>
        </p:txBody>
      </p:sp>
    </p:spTree>
    <p:extLst>
      <p:ext uri="{BB962C8B-B14F-4D97-AF65-F5344CB8AC3E}">
        <p14:creationId xmlns:p14="http://schemas.microsoft.com/office/powerpoint/2010/main" val="31171507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73</a:t>
            </a:fld>
            <a:endParaRPr lang="en-US"/>
          </a:p>
        </p:txBody>
      </p:sp>
    </p:spTree>
    <p:extLst>
      <p:ext uri="{BB962C8B-B14F-4D97-AF65-F5344CB8AC3E}">
        <p14:creationId xmlns:p14="http://schemas.microsoft.com/office/powerpoint/2010/main" val="127652829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74</a:t>
            </a:fld>
            <a:endParaRPr lang="en-US"/>
          </a:p>
        </p:txBody>
      </p:sp>
    </p:spTree>
    <p:extLst>
      <p:ext uri="{BB962C8B-B14F-4D97-AF65-F5344CB8AC3E}">
        <p14:creationId xmlns:p14="http://schemas.microsoft.com/office/powerpoint/2010/main" val="12427538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75</a:t>
            </a:fld>
            <a:endParaRPr lang="en-US"/>
          </a:p>
        </p:txBody>
      </p:sp>
    </p:spTree>
    <p:extLst>
      <p:ext uri="{BB962C8B-B14F-4D97-AF65-F5344CB8AC3E}">
        <p14:creationId xmlns:p14="http://schemas.microsoft.com/office/powerpoint/2010/main" val="25143833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76</a:t>
            </a:fld>
            <a:endParaRPr lang="en-US"/>
          </a:p>
        </p:txBody>
      </p:sp>
    </p:spTree>
    <p:extLst>
      <p:ext uri="{BB962C8B-B14F-4D97-AF65-F5344CB8AC3E}">
        <p14:creationId xmlns:p14="http://schemas.microsoft.com/office/powerpoint/2010/main" val="410338523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77</a:t>
            </a:fld>
            <a:endParaRPr lang="en-US"/>
          </a:p>
        </p:txBody>
      </p:sp>
    </p:spTree>
    <p:extLst>
      <p:ext uri="{BB962C8B-B14F-4D97-AF65-F5344CB8AC3E}">
        <p14:creationId xmlns:p14="http://schemas.microsoft.com/office/powerpoint/2010/main" val="242575223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78</a:t>
            </a:fld>
            <a:endParaRPr lang="en-US"/>
          </a:p>
        </p:txBody>
      </p:sp>
    </p:spTree>
    <p:extLst>
      <p:ext uri="{BB962C8B-B14F-4D97-AF65-F5344CB8AC3E}">
        <p14:creationId xmlns:p14="http://schemas.microsoft.com/office/powerpoint/2010/main" val="385720928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79</a:t>
            </a:fld>
            <a:endParaRPr lang="en-US"/>
          </a:p>
        </p:txBody>
      </p:sp>
    </p:spTree>
    <p:extLst>
      <p:ext uri="{BB962C8B-B14F-4D97-AF65-F5344CB8AC3E}">
        <p14:creationId xmlns:p14="http://schemas.microsoft.com/office/powerpoint/2010/main" val="2295124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8</a:t>
            </a:fld>
            <a:endParaRPr lang="en-US"/>
          </a:p>
        </p:txBody>
      </p:sp>
    </p:spTree>
    <p:extLst>
      <p:ext uri="{BB962C8B-B14F-4D97-AF65-F5344CB8AC3E}">
        <p14:creationId xmlns:p14="http://schemas.microsoft.com/office/powerpoint/2010/main" val="330185044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80</a:t>
            </a:fld>
            <a:endParaRPr lang="en-US"/>
          </a:p>
        </p:txBody>
      </p:sp>
    </p:spTree>
    <p:extLst>
      <p:ext uri="{BB962C8B-B14F-4D97-AF65-F5344CB8AC3E}">
        <p14:creationId xmlns:p14="http://schemas.microsoft.com/office/powerpoint/2010/main" val="221437824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81</a:t>
            </a:fld>
            <a:endParaRPr lang="en-US"/>
          </a:p>
        </p:txBody>
      </p:sp>
    </p:spTree>
    <p:extLst>
      <p:ext uri="{BB962C8B-B14F-4D97-AF65-F5344CB8AC3E}">
        <p14:creationId xmlns:p14="http://schemas.microsoft.com/office/powerpoint/2010/main" val="378070048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82</a:t>
            </a:fld>
            <a:endParaRPr lang="en-US"/>
          </a:p>
        </p:txBody>
      </p:sp>
    </p:spTree>
    <p:extLst>
      <p:ext uri="{BB962C8B-B14F-4D97-AF65-F5344CB8AC3E}">
        <p14:creationId xmlns:p14="http://schemas.microsoft.com/office/powerpoint/2010/main" val="327084842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83</a:t>
            </a:fld>
            <a:endParaRPr lang="en-US"/>
          </a:p>
        </p:txBody>
      </p:sp>
    </p:spTree>
    <p:extLst>
      <p:ext uri="{BB962C8B-B14F-4D97-AF65-F5344CB8AC3E}">
        <p14:creationId xmlns:p14="http://schemas.microsoft.com/office/powerpoint/2010/main" val="23700872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84</a:t>
            </a:fld>
            <a:endParaRPr lang="en-US"/>
          </a:p>
        </p:txBody>
      </p:sp>
    </p:spTree>
    <p:extLst>
      <p:ext uri="{BB962C8B-B14F-4D97-AF65-F5344CB8AC3E}">
        <p14:creationId xmlns:p14="http://schemas.microsoft.com/office/powerpoint/2010/main" val="188919461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85</a:t>
            </a:fld>
            <a:endParaRPr lang="en-US"/>
          </a:p>
        </p:txBody>
      </p:sp>
    </p:spTree>
    <p:extLst>
      <p:ext uri="{BB962C8B-B14F-4D97-AF65-F5344CB8AC3E}">
        <p14:creationId xmlns:p14="http://schemas.microsoft.com/office/powerpoint/2010/main" val="270078722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86</a:t>
            </a:fld>
            <a:endParaRPr lang="en-US"/>
          </a:p>
        </p:txBody>
      </p:sp>
    </p:spTree>
    <p:extLst>
      <p:ext uri="{BB962C8B-B14F-4D97-AF65-F5344CB8AC3E}">
        <p14:creationId xmlns:p14="http://schemas.microsoft.com/office/powerpoint/2010/main" val="404180611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87</a:t>
            </a:fld>
            <a:endParaRPr lang="en-US"/>
          </a:p>
        </p:txBody>
      </p:sp>
    </p:spTree>
    <p:extLst>
      <p:ext uri="{BB962C8B-B14F-4D97-AF65-F5344CB8AC3E}">
        <p14:creationId xmlns:p14="http://schemas.microsoft.com/office/powerpoint/2010/main" val="279641467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88</a:t>
            </a:fld>
            <a:endParaRPr lang="en-US"/>
          </a:p>
        </p:txBody>
      </p:sp>
    </p:spTree>
    <p:extLst>
      <p:ext uri="{BB962C8B-B14F-4D97-AF65-F5344CB8AC3E}">
        <p14:creationId xmlns:p14="http://schemas.microsoft.com/office/powerpoint/2010/main" val="363455454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89</a:t>
            </a:fld>
            <a:endParaRPr lang="en-US"/>
          </a:p>
        </p:txBody>
      </p:sp>
    </p:spTree>
    <p:extLst>
      <p:ext uri="{BB962C8B-B14F-4D97-AF65-F5344CB8AC3E}">
        <p14:creationId xmlns:p14="http://schemas.microsoft.com/office/powerpoint/2010/main" val="2628080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9</a:t>
            </a:fld>
            <a:endParaRPr lang="en-US"/>
          </a:p>
        </p:txBody>
      </p:sp>
    </p:spTree>
    <p:extLst>
      <p:ext uri="{BB962C8B-B14F-4D97-AF65-F5344CB8AC3E}">
        <p14:creationId xmlns:p14="http://schemas.microsoft.com/office/powerpoint/2010/main" val="122207942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90</a:t>
            </a:fld>
            <a:endParaRPr lang="en-US"/>
          </a:p>
        </p:txBody>
      </p:sp>
    </p:spTree>
    <p:extLst>
      <p:ext uri="{BB962C8B-B14F-4D97-AF65-F5344CB8AC3E}">
        <p14:creationId xmlns:p14="http://schemas.microsoft.com/office/powerpoint/2010/main" val="427763150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91</a:t>
            </a:fld>
            <a:endParaRPr lang="en-US"/>
          </a:p>
        </p:txBody>
      </p:sp>
    </p:spTree>
    <p:extLst>
      <p:ext uri="{BB962C8B-B14F-4D97-AF65-F5344CB8AC3E}">
        <p14:creationId xmlns:p14="http://schemas.microsoft.com/office/powerpoint/2010/main" val="350059550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92</a:t>
            </a:fld>
            <a:endParaRPr lang="en-US"/>
          </a:p>
        </p:txBody>
      </p:sp>
    </p:spTree>
    <p:extLst>
      <p:ext uri="{BB962C8B-B14F-4D97-AF65-F5344CB8AC3E}">
        <p14:creationId xmlns:p14="http://schemas.microsoft.com/office/powerpoint/2010/main" val="152850603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93</a:t>
            </a:fld>
            <a:endParaRPr lang="en-US"/>
          </a:p>
        </p:txBody>
      </p:sp>
    </p:spTree>
    <p:extLst>
      <p:ext uri="{BB962C8B-B14F-4D97-AF65-F5344CB8AC3E}">
        <p14:creationId xmlns:p14="http://schemas.microsoft.com/office/powerpoint/2010/main" val="54928855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94</a:t>
            </a:fld>
            <a:endParaRPr lang="en-US"/>
          </a:p>
        </p:txBody>
      </p:sp>
    </p:spTree>
    <p:extLst>
      <p:ext uri="{BB962C8B-B14F-4D97-AF65-F5344CB8AC3E}">
        <p14:creationId xmlns:p14="http://schemas.microsoft.com/office/powerpoint/2010/main" val="99670455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95</a:t>
            </a:fld>
            <a:endParaRPr lang="en-US"/>
          </a:p>
        </p:txBody>
      </p:sp>
    </p:spTree>
    <p:extLst>
      <p:ext uri="{BB962C8B-B14F-4D97-AF65-F5344CB8AC3E}">
        <p14:creationId xmlns:p14="http://schemas.microsoft.com/office/powerpoint/2010/main" val="156922092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96</a:t>
            </a:fld>
            <a:endParaRPr lang="en-US"/>
          </a:p>
        </p:txBody>
      </p:sp>
    </p:spTree>
    <p:extLst>
      <p:ext uri="{BB962C8B-B14F-4D97-AF65-F5344CB8AC3E}">
        <p14:creationId xmlns:p14="http://schemas.microsoft.com/office/powerpoint/2010/main" val="50871518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97</a:t>
            </a:fld>
            <a:endParaRPr lang="en-US"/>
          </a:p>
        </p:txBody>
      </p:sp>
    </p:spTree>
    <p:extLst>
      <p:ext uri="{BB962C8B-B14F-4D97-AF65-F5344CB8AC3E}">
        <p14:creationId xmlns:p14="http://schemas.microsoft.com/office/powerpoint/2010/main" val="39941568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98</a:t>
            </a:fld>
            <a:endParaRPr lang="en-US"/>
          </a:p>
        </p:txBody>
      </p:sp>
    </p:spTree>
    <p:extLst>
      <p:ext uri="{BB962C8B-B14F-4D97-AF65-F5344CB8AC3E}">
        <p14:creationId xmlns:p14="http://schemas.microsoft.com/office/powerpoint/2010/main" val="158121629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BA44F-C596-40B7-AAA7-BB363F8F57B9}" type="slidenum">
              <a:rPr lang="en-US" smtClean="0"/>
              <a:t>99</a:t>
            </a:fld>
            <a:endParaRPr lang="en-US"/>
          </a:p>
        </p:txBody>
      </p:sp>
    </p:spTree>
    <p:extLst>
      <p:ext uri="{BB962C8B-B14F-4D97-AF65-F5344CB8AC3E}">
        <p14:creationId xmlns:p14="http://schemas.microsoft.com/office/powerpoint/2010/main" val="22866251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4669" y="1532890"/>
            <a:ext cx="8074660" cy="315341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425"/>
              </a:lnSpc>
            </a:pPr>
            <a:r>
              <a:rPr dirty="0"/>
              <a:t>Chapter </a:t>
            </a:r>
            <a:r>
              <a:rPr spc="5" dirty="0"/>
              <a:t>1- </a:t>
            </a:r>
            <a:r>
              <a:rPr dirty="0"/>
              <a:t>Introduction to</a:t>
            </a:r>
            <a:r>
              <a:rPr spc="-55" dirty="0"/>
              <a:t> </a:t>
            </a:r>
            <a:r>
              <a:rPr spc="-5" dirty="0"/>
              <a:t>statistics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1/29/2018</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124460">
              <a:lnSpc>
                <a:spcPts val="1420"/>
              </a:lnSpc>
            </a:pPr>
            <a:fld id="{81D60167-4931-47E6-BA6A-407CBD079E47}" type="slidenum">
              <a:rPr sz="1400" dirty="0">
                <a:solidFill>
                  <a:srgbClr val="000000"/>
                </a:solidFill>
              </a:rPr>
              <a:t>‹#›</a:t>
            </a:fld>
            <a:endParaRPr sz="1400"/>
          </a:p>
          <a:p>
            <a:pPr marL="138430">
              <a:lnSpc>
                <a:spcPts val="1215"/>
              </a:lnSpc>
            </a:pPr>
            <a:r>
              <a:rPr dirty="0"/>
              <a:t>1</a:t>
            </a:r>
          </a:p>
        </p:txBody>
      </p:sp>
      <p:pic>
        <p:nvPicPr>
          <p:cNvPr id="7" name="Picture 6">
            <a:extLst>
              <a:ext uri="{FF2B5EF4-FFF2-40B4-BE49-F238E27FC236}">
                <a16:creationId xmlns:a16="http://schemas.microsoft.com/office/drawing/2014/main" id="{7711E8F9-5123-429E-A8A0-EDA1E21CAC63}"/>
              </a:ext>
            </a:extLst>
          </p:cNvPr>
          <p:cNvPicPr>
            <a:picLocks noChangeAspect="1"/>
          </p:cNvPicPr>
          <p:nvPr userDrawn="1"/>
        </p:nvPicPr>
        <p:blipFill>
          <a:blip r:embed="rId2"/>
          <a:stretch>
            <a:fillRect/>
          </a:stretch>
        </p:blipFill>
        <p:spPr>
          <a:xfrm>
            <a:off x="8019854" y="14051"/>
            <a:ext cx="1124146" cy="36694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425"/>
              </a:lnSpc>
            </a:pPr>
            <a:r>
              <a:rPr dirty="0"/>
              <a:t>Chapter </a:t>
            </a:r>
            <a:r>
              <a:rPr spc="5" dirty="0"/>
              <a:t>1- </a:t>
            </a:r>
            <a:r>
              <a:rPr dirty="0"/>
              <a:t>Introduction to</a:t>
            </a:r>
            <a:r>
              <a:rPr spc="-55" dirty="0"/>
              <a:t> </a:t>
            </a:r>
            <a:r>
              <a:rPr spc="-5" dirty="0"/>
              <a:t>statistics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1/29/2018</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124460">
              <a:lnSpc>
                <a:spcPts val="1420"/>
              </a:lnSpc>
            </a:pPr>
            <a:fld id="{81D60167-4931-47E6-BA6A-407CBD079E47}" type="slidenum">
              <a:rPr sz="1400" dirty="0">
                <a:solidFill>
                  <a:srgbClr val="000000"/>
                </a:solidFill>
              </a:rPr>
              <a:t>‹#›</a:t>
            </a:fld>
            <a:endParaRPr sz="1400"/>
          </a:p>
          <a:p>
            <a:pPr marL="138430">
              <a:lnSpc>
                <a:spcPts val="1215"/>
              </a:lnSpc>
            </a:pPr>
            <a:r>
              <a:rPr dirty="0"/>
              <a:t>1</a:t>
            </a:r>
          </a:p>
        </p:txBody>
      </p:sp>
      <p:pic>
        <p:nvPicPr>
          <p:cNvPr id="7" name="Picture 6">
            <a:extLst>
              <a:ext uri="{FF2B5EF4-FFF2-40B4-BE49-F238E27FC236}">
                <a16:creationId xmlns:a16="http://schemas.microsoft.com/office/drawing/2014/main" id="{D8EBCEAF-5332-44A3-B81D-B9FF28DF23F6}"/>
              </a:ext>
            </a:extLst>
          </p:cNvPr>
          <p:cNvPicPr>
            <a:picLocks noChangeAspect="1"/>
          </p:cNvPicPr>
          <p:nvPr userDrawn="1"/>
        </p:nvPicPr>
        <p:blipFill>
          <a:blip r:embed="rId2"/>
          <a:stretch>
            <a:fillRect/>
          </a:stretch>
        </p:blipFill>
        <p:spPr>
          <a:xfrm>
            <a:off x="8019854" y="14051"/>
            <a:ext cx="1124146" cy="36694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425"/>
              </a:lnSpc>
            </a:pPr>
            <a:r>
              <a:rPr dirty="0"/>
              <a:t>Chapter </a:t>
            </a:r>
            <a:r>
              <a:rPr spc="5" dirty="0"/>
              <a:t>1- </a:t>
            </a:r>
            <a:r>
              <a:rPr dirty="0"/>
              <a:t>Introduction to</a:t>
            </a:r>
            <a:r>
              <a:rPr spc="-55" dirty="0"/>
              <a:t> </a:t>
            </a:r>
            <a:r>
              <a:rPr spc="-5" dirty="0"/>
              <a:t>statistics</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1/29/2018</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124460">
              <a:lnSpc>
                <a:spcPts val="1420"/>
              </a:lnSpc>
            </a:pPr>
            <a:fld id="{81D60167-4931-47E6-BA6A-407CBD079E47}" type="slidenum">
              <a:rPr sz="1400" dirty="0">
                <a:solidFill>
                  <a:srgbClr val="000000"/>
                </a:solidFill>
              </a:rPr>
              <a:t>‹#›</a:t>
            </a:fld>
            <a:endParaRPr sz="1400"/>
          </a:p>
          <a:p>
            <a:pPr marL="138430">
              <a:lnSpc>
                <a:spcPts val="1215"/>
              </a:lnSpc>
            </a:pPr>
            <a:r>
              <a:rPr dirty="0"/>
              <a:t>1</a:t>
            </a:r>
          </a:p>
        </p:txBody>
      </p:sp>
      <p:pic>
        <p:nvPicPr>
          <p:cNvPr id="8" name="Picture 7">
            <a:extLst>
              <a:ext uri="{FF2B5EF4-FFF2-40B4-BE49-F238E27FC236}">
                <a16:creationId xmlns:a16="http://schemas.microsoft.com/office/drawing/2014/main" id="{D97BB4FB-2B89-4433-B457-9347383A0D56}"/>
              </a:ext>
            </a:extLst>
          </p:cNvPr>
          <p:cNvPicPr>
            <a:picLocks noChangeAspect="1"/>
          </p:cNvPicPr>
          <p:nvPr userDrawn="1"/>
        </p:nvPicPr>
        <p:blipFill>
          <a:blip r:embed="rId2"/>
          <a:stretch>
            <a:fillRect/>
          </a:stretch>
        </p:blipFill>
        <p:spPr>
          <a:xfrm>
            <a:off x="8019854" y="14051"/>
            <a:ext cx="1124146" cy="36694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425"/>
              </a:lnSpc>
            </a:pPr>
            <a:r>
              <a:rPr dirty="0"/>
              <a:t>Chapter </a:t>
            </a:r>
            <a:r>
              <a:rPr spc="5" dirty="0"/>
              <a:t>1- </a:t>
            </a:r>
            <a:r>
              <a:rPr dirty="0"/>
              <a:t>Introduction to</a:t>
            </a:r>
            <a:r>
              <a:rPr spc="-55" dirty="0"/>
              <a:t> </a:t>
            </a:r>
            <a:r>
              <a:rPr spc="-5" dirty="0"/>
              <a:t>statistics</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1/29/2018</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124460">
              <a:lnSpc>
                <a:spcPts val="1420"/>
              </a:lnSpc>
            </a:pPr>
            <a:fld id="{81D60167-4931-47E6-BA6A-407CBD079E47}" type="slidenum">
              <a:rPr sz="1400" dirty="0">
                <a:solidFill>
                  <a:srgbClr val="000000"/>
                </a:solidFill>
              </a:rPr>
              <a:t>‹#›</a:t>
            </a:fld>
            <a:endParaRPr sz="1400"/>
          </a:p>
          <a:p>
            <a:pPr marL="138430">
              <a:lnSpc>
                <a:spcPts val="1215"/>
              </a:lnSpc>
            </a:pPr>
            <a:r>
              <a:rPr dirty="0"/>
              <a:t>1</a:t>
            </a:r>
          </a:p>
        </p:txBody>
      </p:sp>
      <p:pic>
        <p:nvPicPr>
          <p:cNvPr id="6" name="Picture 5">
            <a:extLst>
              <a:ext uri="{FF2B5EF4-FFF2-40B4-BE49-F238E27FC236}">
                <a16:creationId xmlns:a16="http://schemas.microsoft.com/office/drawing/2014/main" id="{2DE66EEE-99F6-4ADD-AA80-820031BC4184}"/>
              </a:ext>
            </a:extLst>
          </p:cNvPr>
          <p:cNvPicPr>
            <a:picLocks noChangeAspect="1"/>
          </p:cNvPicPr>
          <p:nvPr userDrawn="1"/>
        </p:nvPicPr>
        <p:blipFill>
          <a:blip r:embed="rId2"/>
          <a:stretch>
            <a:fillRect/>
          </a:stretch>
        </p:blipFill>
        <p:spPr>
          <a:xfrm>
            <a:off x="8019854" y="14051"/>
            <a:ext cx="1124146" cy="366949"/>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425"/>
              </a:lnSpc>
            </a:pPr>
            <a:r>
              <a:rPr dirty="0"/>
              <a:t>Chapter </a:t>
            </a:r>
            <a:r>
              <a:rPr spc="5" dirty="0"/>
              <a:t>1- </a:t>
            </a:r>
            <a:r>
              <a:rPr dirty="0"/>
              <a:t>Introduction to</a:t>
            </a:r>
            <a:r>
              <a:rPr spc="-55" dirty="0"/>
              <a:t> </a:t>
            </a:r>
            <a:r>
              <a:rPr spc="-5" dirty="0"/>
              <a:t>statistics</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1/29/2018</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124460">
              <a:lnSpc>
                <a:spcPts val="1420"/>
              </a:lnSpc>
            </a:pPr>
            <a:fld id="{81D60167-4931-47E6-BA6A-407CBD079E47}" type="slidenum">
              <a:rPr sz="1400" dirty="0">
                <a:solidFill>
                  <a:srgbClr val="000000"/>
                </a:solidFill>
              </a:rPr>
              <a:t>‹#›</a:t>
            </a:fld>
            <a:endParaRPr sz="1400"/>
          </a:p>
          <a:p>
            <a:pPr marL="138430">
              <a:lnSpc>
                <a:spcPts val="1215"/>
              </a:lnSpc>
            </a:pPr>
            <a:r>
              <a:rPr dirty="0"/>
              <a:t>1</a:t>
            </a:r>
          </a:p>
        </p:txBody>
      </p:sp>
      <p:pic>
        <p:nvPicPr>
          <p:cNvPr id="6" name="Picture 5">
            <a:extLst>
              <a:ext uri="{FF2B5EF4-FFF2-40B4-BE49-F238E27FC236}">
                <a16:creationId xmlns:a16="http://schemas.microsoft.com/office/drawing/2014/main" id="{7CB8C535-9403-48B7-8A7F-082907E56336}"/>
              </a:ext>
            </a:extLst>
          </p:cNvPr>
          <p:cNvPicPr>
            <a:picLocks noChangeAspect="1"/>
          </p:cNvPicPr>
          <p:nvPr userDrawn="1"/>
        </p:nvPicPr>
        <p:blipFill>
          <a:blip r:embed="rId2"/>
          <a:stretch>
            <a:fillRect/>
          </a:stretch>
        </p:blipFill>
        <p:spPr>
          <a:xfrm>
            <a:off x="7936688" y="0"/>
            <a:ext cx="1121761" cy="37188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29870" y="186689"/>
            <a:ext cx="8684259" cy="1122680"/>
          </a:xfrm>
          <a:prstGeom prst="rect">
            <a:avLst/>
          </a:prstGeom>
        </p:spPr>
        <p:txBody>
          <a:bodyPr wrap="square" lIns="0" tIns="0" rIns="0" bIns="0">
            <a:spAutoFit/>
          </a:bodyPr>
          <a:lstStyle>
            <a:lvl1pPr>
              <a:defRPr sz="3200" b="1" i="0">
                <a:solidFill>
                  <a:schemeClr val="tx1"/>
                </a:solidFill>
                <a:latin typeface="Arial"/>
                <a:cs typeface="Arial"/>
              </a:defRPr>
            </a:lvl1pPr>
          </a:lstStyle>
          <a:p>
            <a:endParaRPr/>
          </a:p>
        </p:txBody>
      </p:sp>
      <p:sp>
        <p:nvSpPr>
          <p:cNvPr id="3" name="Holder 3"/>
          <p:cNvSpPr>
            <a:spLocks noGrp="1"/>
          </p:cNvSpPr>
          <p:nvPr>
            <p:ph type="body" idx="1"/>
          </p:nvPr>
        </p:nvSpPr>
        <p:spPr>
          <a:xfrm>
            <a:off x="218440" y="1451609"/>
            <a:ext cx="8707119" cy="3468370"/>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376929" y="6449526"/>
            <a:ext cx="2386329" cy="196215"/>
          </a:xfrm>
          <a:prstGeom prst="rect">
            <a:avLst/>
          </a:prstGeom>
        </p:spPr>
        <p:txBody>
          <a:bodyPr wrap="square" lIns="0" tIns="0" rIns="0" bIns="0">
            <a:spAutoFit/>
          </a:bodyPr>
          <a:lstStyle>
            <a:lvl1pPr>
              <a:defRPr sz="1200" b="0" i="0">
                <a:solidFill>
                  <a:srgbClr val="888888"/>
                </a:solidFill>
                <a:latin typeface="Arial"/>
                <a:cs typeface="Arial"/>
              </a:defRPr>
            </a:lvl1pPr>
          </a:lstStyle>
          <a:p>
            <a:pPr marL="12700">
              <a:lnSpc>
                <a:spcPts val="1425"/>
              </a:lnSpc>
            </a:pPr>
            <a:r>
              <a:rPr dirty="0"/>
              <a:t>Chapter </a:t>
            </a:r>
            <a:r>
              <a:rPr spc="5" dirty="0"/>
              <a:t>1- </a:t>
            </a:r>
            <a:r>
              <a:rPr dirty="0"/>
              <a:t>Introduction to</a:t>
            </a:r>
            <a:r>
              <a:rPr spc="-55" dirty="0"/>
              <a:t> </a:t>
            </a:r>
            <a:r>
              <a:rPr spc="-5" dirty="0"/>
              <a:t>statistics</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1/29/2018</a:t>
            </a:fld>
            <a:endParaRPr lang="en-US"/>
          </a:p>
        </p:txBody>
      </p:sp>
      <p:sp>
        <p:nvSpPr>
          <p:cNvPr id="6" name="Holder 6"/>
          <p:cNvSpPr>
            <a:spLocks noGrp="1"/>
          </p:cNvSpPr>
          <p:nvPr>
            <p:ph type="sldNum" sz="quarter" idx="7"/>
          </p:nvPr>
        </p:nvSpPr>
        <p:spPr>
          <a:xfrm>
            <a:off x="8373109" y="6295722"/>
            <a:ext cx="248920" cy="349884"/>
          </a:xfrm>
          <a:prstGeom prst="rect">
            <a:avLst/>
          </a:prstGeom>
        </p:spPr>
        <p:txBody>
          <a:bodyPr wrap="square" lIns="0" tIns="0" rIns="0" bIns="0">
            <a:spAutoFit/>
          </a:bodyPr>
          <a:lstStyle>
            <a:lvl1pPr>
              <a:defRPr sz="1200" b="0" i="0">
                <a:solidFill>
                  <a:srgbClr val="888888"/>
                </a:solidFill>
                <a:latin typeface="Arial"/>
                <a:cs typeface="Arial"/>
              </a:defRPr>
            </a:lvl1pPr>
          </a:lstStyle>
          <a:p>
            <a:pPr marL="124460">
              <a:lnSpc>
                <a:spcPts val="1420"/>
              </a:lnSpc>
            </a:pPr>
            <a:fld id="{81D60167-4931-47E6-BA6A-407CBD079E47}" type="slidenum">
              <a:rPr sz="1400" dirty="0">
                <a:solidFill>
                  <a:srgbClr val="000000"/>
                </a:solidFill>
              </a:rPr>
              <a:t>‹#›</a:t>
            </a:fld>
            <a:endParaRPr sz="1400"/>
          </a:p>
          <a:p>
            <a:pPr marL="138430">
              <a:lnSpc>
                <a:spcPts val="1215"/>
              </a:lnSpc>
            </a:pPr>
            <a:r>
              <a:rPr dirty="0"/>
              <a:t>1</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0.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1.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2.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3.xml"/><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4.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5.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6.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7.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8.xml"/><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0.xml"/><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1.xml"/><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2.xml"/><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3.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5.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8.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541270" y="619759"/>
            <a:ext cx="3904615" cy="787400"/>
          </a:xfrm>
          <a:prstGeom prst="rect">
            <a:avLst/>
          </a:prstGeom>
        </p:spPr>
        <p:txBody>
          <a:bodyPr vert="horz" wrap="square" lIns="0" tIns="12700" rIns="0" bIns="0" rtlCol="0">
            <a:spAutoFit/>
          </a:bodyPr>
          <a:lstStyle/>
          <a:p>
            <a:pPr marL="12700">
              <a:lnSpc>
                <a:spcPct val="100000"/>
              </a:lnSpc>
              <a:spcBef>
                <a:spcPts val="100"/>
              </a:spcBef>
            </a:pPr>
            <a:r>
              <a:rPr sz="5000" b="1" spc="-5" dirty="0">
                <a:solidFill>
                  <a:srgbClr val="006FBF"/>
                </a:solidFill>
                <a:latin typeface="Comic Sans MS"/>
                <a:cs typeface="Comic Sans MS"/>
              </a:rPr>
              <a:t>Chapter</a:t>
            </a:r>
            <a:r>
              <a:rPr sz="5000" b="1" spc="-90" dirty="0">
                <a:solidFill>
                  <a:srgbClr val="006FBF"/>
                </a:solidFill>
                <a:latin typeface="Comic Sans MS"/>
                <a:cs typeface="Comic Sans MS"/>
              </a:rPr>
              <a:t> </a:t>
            </a:r>
            <a:r>
              <a:rPr sz="5000" b="1" spc="-5" dirty="0">
                <a:solidFill>
                  <a:srgbClr val="006FBF"/>
                </a:solidFill>
                <a:latin typeface="Comic Sans MS"/>
                <a:cs typeface="Comic Sans MS"/>
              </a:rPr>
              <a:t>One</a:t>
            </a:r>
            <a:endParaRPr sz="5000">
              <a:latin typeface="Comic Sans MS"/>
              <a:cs typeface="Comic Sans MS"/>
            </a:endParaRPr>
          </a:p>
        </p:txBody>
      </p:sp>
      <p:sp>
        <p:nvSpPr>
          <p:cNvPr id="3" name="object 3"/>
          <p:cNvSpPr txBox="1"/>
          <p:nvPr/>
        </p:nvSpPr>
        <p:spPr>
          <a:xfrm>
            <a:off x="500380" y="2301240"/>
            <a:ext cx="7981950" cy="787400"/>
          </a:xfrm>
          <a:prstGeom prst="rect">
            <a:avLst/>
          </a:prstGeom>
        </p:spPr>
        <p:txBody>
          <a:bodyPr vert="horz" wrap="square" lIns="0" tIns="12700" rIns="0" bIns="0" rtlCol="0">
            <a:spAutoFit/>
          </a:bodyPr>
          <a:lstStyle/>
          <a:p>
            <a:pPr marL="12700">
              <a:lnSpc>
                <a:spcPct val="100000"/>
              </a:lnSpc>
              <a:spcBef>
                <a:spcPts val="100"/>
              </a:spcBef>
            </a:pPr>
            <a:r>
              <a:rPr sz="5000" b="1" spc="-10" dirty="0">
                <a:solidFill>
                  <a:srgbClr val="00AF4F"/>
                </a:solidFill>
                <a:latin typeface="Comic Sans MS"/>
                <a:cs typeface="Comic Sans MS"/>
              </a:rPr>
              <a:t>Introduction </a:t>
            </a:r>
            <a:r>
              <a:rPr sz="5000" b="1" spc="-5" dirty="0">
                <a:solidFill>
                  <a:srgbClr val="00AF4F"/>
                </a:solidFill>
                <a:latin typeface="Comic Sans MS"/>
                <a:cs typeface="Comic Sans MS"/>
              </a:rPr>
              <a:t>to </a:t>
            </a:r>
            <a:r>
              <a:rPr sz="5000" b="1" spc="-10" dirty="0">
                <a:solidFill>
                  <a:srgbClr val="00AF4F"/>
                </a:solidFill>
                <a:latin typeface="Comic Sans MS"/>
                <a:cs typeface="Comic Sans MS"/>
              </a:rPr>
              <a:t>Statistics</a:t>
            </a:r>
            <a:endParaRPr sz="5000">
              <a:latin typeface="Comic Sans MS"/>
              <a:cs typeface="Comic Sans MS"/>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4460">
              <a:lnSpc>
                <a:spcPts val="1420"/>
              </a:lnSpc>
            </a:pPr>
            <a:fld id="{81D60167-4931-47E6-BA6A-407CBD079E47}" type="slidenum">
              <a:rPr sz="1400" dirty="0">
                <a:solidFill>
                  <a:srgbClr val="000000"/>
                </a:solidFill>
              </a:rPr>
              <a:t>1</a:t>
            </a:fld>
            <a:endParaRPr sz="1400"/>
          </a:p>
          <a:p>
            <a:pPr marL="138430">
              <a:lnSpc>
                <a:spcPts val="1215"/>
              </a:lnSpc>
            </a:pPr>
            <a:r>
              <a:rPr dirty="0"/>
              <a:t>1</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bject 4">
            <a:extLst>
              <a:ext uri="{FF2B5EF4-FFF2-40B4-BE49-F238E27FC236}">
                <a16:creationId xmlns:a16="http://schemas.microsoft.com/office/drawing/2014/main" id="{24C4DAD1-9EBF-44D5-918F-0CCD557FEAA4}"/>
              </a:ext>
            </a:extLst>
          </p:cNvPr>
          <p:cNvSpPr/>
          <p:nvPr/>
        </p:nvSpPr>
        <p:spPr>
          <a:xfrm>
            <a:off x="455296" y="2514600"/>
            <a:ext cx="4419600" cy="0"/>
          </a:xfrm>
          <a:custGeom>
            <a:avLst/>
            <a:gdLst/>
            <a:ahLst/>
            <a:cxnLst/>
            <a:rect l="l" t="t" r="r" b="b"/>
            <a:pathLst>
              <a:path w="4419600">
                <a:moveTo>
                  <a:pt x="0" y="0"/>
                </a:moveTo>
                <a:lnTo>
                  <a:pt x="4419600" y="0"/>
                </a:lnTo>
              </a:path>
            </a:pathLst>
          </a:custGeom>
          <a:ln w="15240">
            <a:solidFill>
              <a:srgbClr val="000000"/>
            </a:solidFill>
          </a:ln>
        </p:spPr>
        <p:txBody>
          <a:bodyPr wrap="square" lIns="0" tIns="0" rIns="0" bIns="0" rtlCol="0"/>
          <a:lstStyle/>
          <a:p>
            <a:endParaRPr/>
          </a:p>
        </p:txBody>
      </p:sp>
      <p:sp>
        <p:nvSpPr>
          <p:cNvPr id="6" name="object 5">
            <a:extLst>
              <a:ext uri="{FF2B5EF4-FFF2-40B4-BE49-F238E27FC236}">
                <a16:creationId xmlns:a16="http://schemas.microsoft.com/office/drawing/2014/main" id="{4F75D18C-A41C-47CF-AF4A-CD7CCB88ABCA}"/>
              </a:ext>
            </a:extLst>
          </p:cNvPr>
          <p:cNvSpPr/>
          <p:nvPr/>
        </p:nvSpPr>
        <p:spPr>
          <a:xfrm>
            <a:off x="455296" y="906779"/>
            <a:ext cx="4419600" cy="0"/>
          </a:xfrm>
          <a:custGeom>
            <a:avLst/>
            <a:gdLst/>
            <a:ahLst/>
            <a:cxnLst/>
            <a:rect l="l" t="t" r="r" b="b"/>
            <a:pathLst>
              <a:path w="4419600">
                <a:moveTo>
                  <a:pt x="0" y="0"/>
                </a:moveTo>
                <a:lnTo>
                  <a:pt x="4419600" y="0"/>
                </a:lnTo>
              </a:path>
            </a:pathLst>
          </a:custGeom>
          <a:ln w="12192">
            <a:solidFill>
              <a:srgbClr val="000000"/>
            </a:solidFill>
          </a:ln>
        </p:spPr>
        <p:txBody>
          <a:bodyPr wrap="square" lIns="0" tIns="0" rIns="0" bIns="0" rtlCol="0"/>
          <a:lstStyle/>
          <a:p>
            <a:endParaRPr/>
          </a:p>
        </p:txBody>
      </p:sp>
      <p:graphicFrame>
        <p:nvGraphicFramePr>
          <p:cNvPr id="8" name="object 6">
            <a:extLst>
              <a:ext uri="{FF2B5EF4-FFF2-40B4-BE49-F238E27FC236}">
                <a16:creationId xmlns:a16="http://schemas.microsoft.com/office/drawing/2014/main" id="{71F6A020-946F-468F-BBC0-BEE7B0C89279}"/>
              </a:ext>
            </a:extLst>
          </p:cNvPr>
          <p:cNvGraphicFramePr>
            <a:graphicFrameLocks noGrp="1"/>
          </p:cNvGraphicFramePr>
          <p:nvPr>
            <p:extLst>
              <p:ext uri="{D42A27DB-BD31-4B8C-83A1-F6EECF244321}">
                <p14:modId xmlns:p14="http://schemas.microsoft.com/office/powerpoint/2010/main" val="637446845"/>
              </p:ext>
            </p:extLst>
          </p:nvPr>
        </p:nvGraphicFramePr>
        <p:xfrm>
          <a:off x="372999" y="480059"/>
          <a:ext cx="4572000" cy="3177541"/>
        </p:xfrm>
        <a:graphic>
          <a:graphicData uri="http://schemas.openxmlformats.org/drawingml/2006/table">
            <a:tbl>
              <a:tblPr firstRow="1" bandRow="1">
                <a:tableStyleId>{2D5ABB26-0587-4C30-8999-92F81FD0307C}</a:tableStyleId>
              </a:tblPr>
              <a:tblGrid>
                <a:gridCol w="4572000">
                  <a:extLst>
                    <a:ext uri="{9D8B030D-6E8A-4147-A177-3AD203B41FA5}">
                      <a16:colId xmlns:a16="http://schemas.microsoft.com/office/drawing/2014/main" val="20000"/>
                    </a:ext>
                  </a:extLst>
                </a:gridCol>
              </a:tblGrid>
              <a:tr h="119730">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solidFill>
                      <a:srgbClr val="7B7B7B"/>
                    </a:solidFill>
                  </a:tcPr>
                </a:tc>
                <a:extLst>
                  <a:ext uri="{0D108BD9-81ED-4DB2-BD59-A6C34878D82A}">
                    <a16:rowId xmlns:a16="http://schemas.microsoft.com/office/drawing/2014/main" val="10000"/>
                  </a:ext>
                </a:extLst>
              </a:tr>
              <a:tr h="2956978">
                <a:tc>
                  <a:txBody>
                    <a:bodyPr/>
                    <a:lstStyle/>
                    <a:p>
                      <a:pPr marL="127635">
                        <a:lnSpc>
                          <a:spcPct val="100000"/>
                        </a:lnSpc>
                        <a:spcBef>
                          <a:spcPts val="445"/>
                        </a:spcBef>
                      </a:pPr>
                      <a:r>
                        <a:rPr sz="1400" b="1" spc="-95" dirty="0">
                          <a:latin typeface="Arial"/>
                          <a:cs typeface="Arial"/>
                        </a:rPr>
                        <a:t>Software </a:t>
                      </a:r>
                      <a:r>
                        <a:rPr sz="1400" b="1" spc="-75" dirty="0">
                          <a:latin typeface="Arial"/>
                          <a:cs typeface="Arial"/>
                        </a:rPr>
                        <a:t>for </a:t>
                      </a:r>
                      <a:r>
                        <a:rPr sz="1400" b="1" spc="-175" dirty="0">
                          <a:latin typeface="Arial"/>
                          <a:cs typeface="Arial"/>
                        </a:rPr>
                        <a:t>Class </a:t>
                      </a:r>
                      <a:r>
                        <a:rPr sz="1400" b="1" spc="-100" dirty="0">
                          <a:latin typeface="Arial"/>
                          <a:cs typeface="Arial"/>
                        </a:rPr>
                        <a:t>(R,</a:t>
                      </a:r>
                      <a:r>
                        <a:rPr sz="1400" b="1" spc="-95" dirty="0">
                          <a:latin typeface="Arial"/>
                          <a:cs typeface="Arial"/>
                        </a:rPr>
                        <a:t> </a:t>
                      </a:r>
                      <a:r>
                        <a:rPr sz="1400" b="1" spc="-120" dirty="0">
                          <a:latin typeface="Arial"/>
                          <a:cs typeface="Arial"/>
                        </a:rPr>
                        <a:t>RStudio)</a:t>
                      </a:r>
                      <a:endParaRPr sz="1400" dirty="0">
                        <a:latin typeface="Arial"/>
                        <a:cs typeface="Arial"/>
                      </a:endParaRPr>
                    </a:p>
                    <a:p>
                      <a:pPr marL="283210" indent="-155575">
                        <a:lnSpc>
                          <a:spcPct val="100000"/>
                        </a:lnSpc>
                        <a:spcBef>
                          <a:spcPts val="980"/>
                        </a:spcBef>
                        <a:buFont typeface="Liberation Sans"/>
                        <a:buChar char="●"/>
                        <a:tabLst>
                          <a:tab pos="283845" algn="l"/>
                        </a:tabLst>
                      </a:pPr>
                      <a:r>
                        <a:rPr sz="900" spc="-50" dirty="0">
                          <a:latin typeface="Arial"/>
                          <a:cs typeface="Arial"/>
                        </a:rPr>
                        <a:t>Open</a:t>
                      </a:r>
                      <a:r>
                        <a:rPr sz="900" spc="-90" dirty="0">
                          <a:latin typeface="Arial"/>
                          <a:cs typeface="Arial"/>
                        </a:rPr>
                        <a:t> </a:t>
                      </a:r>
                      <a:r>
                        <a:rPr sz="900" spc="-45" dirty="0">
                          <a:latin typeface="Arial"/>
                          <a:cs typeface="Arial"/>
                        </a:rPr>
                        <a:t>source,</a:t>
                      </a:r>
                      <a:r>
                        <a:rPr sz="900" spc="-70" dirty="0">
                          <a:latin typeface="Arial"/>
                          <a:cs typeface="Arial"/>
                        </a:rPr>
                        <a:t> </a:t>
                      </a:r>
                      <a:r>
                        <a:rPr sz="900" spc="-20" dirty="0">
                          <a:latin typeface="Arial"/>
                          <a:cs typeface="Arial"/>
                        </a:rPr>
                        <a:t>free,</a:t>
                      </a:r>
                      <a:r>
                        <a:rPr sz="900" spc="-70" dirty="0">
                          <a:latin typeface="Arial"/>
                          <a:cs typeface="Arial"/>
                        </a:rPr>
                        <a:t> </a:t>
                      </a:r>
                      <a:r>
                        <a:rPr sz="900" spc="-35" dirty="0">
                          <a:latin typeface="Arial"/>
                          <a:cs typeface="Arial"/>
                        </a:rPr>
                        <a:t>becoming</a:t>
                      </a:r>
                      <a:r>
                        <a:rPr sz="900" spc="-80" dirty="0">
                          <a:latin typeface="Arial"/>
                          <a:cs typeface="Arial"/>
                        </a:rPr>
                        <a:t> </a:t>
                      </a:r>
                      <a:r>
                        <a:rPr sz="900" spc="-35" dirty="0">
                          <a:latin typeface="Arial"/>
                          <a:cs typeface="Arial"/>
                        </a:rPr>
                        <a:t>increasingly</a:t>
                      </a:r>
                      <a:r>
                        <a:rPr sz="900" spc="-114" dirty="0">
                          <a:latin typeface="Arial"/>
                          <a:cs typeface="Arial"/>
                        </a:rPr>
                        <a:t> </a:t>
                      </a:r>
                      <a:r>
                        <a:rPr sz="900" spc="-20" dirty="0">
                          <a:latin typeface="Arial"/>
                          <a:cs typeface="Arial"/>
                        </a:rPr>
                        <a:t>popular</a:t>
                      </a:r>
                      <a:endParaRPr sz="900" dirty="0">
                        <a:latin typeface="Arial"/>
                        <a:cs typeface="Arial"/>
                      </a:endParaRPr>
                    </a:p>
                    <a:p>
                      <a:pPr>
                        <a:lnSpc>
                          <a:spcPct val="100000"/>
                        </a:lnSpc>
                        <a:spcBef>
                          <a:spcPts val="35"/>
                        </a:spcBef>
                        <a:buFont typeface="Liberation Sans"/>
                        <a:buChar char="●"/>
                      </a:pPr>
                      <a:endParaRPr sz="1200" dirty="0">
                        <a:latin typeface="Times New Roman"/>
                        <a:cs typeface="Times New Roman"/>
                      </a:endParaRPr>
                    </a:p>
                    <a:p>
                      <a:pPr marL="283210" indent="-155575">
                        <a:lnSpc>
                          <a:spcPct val="100000"/>
                        </a:lnSpc>
                        <a:spcBef>
                          <a:spcPts val="5"/>
                        </a:spcBef>
                        <a:buFont typeface="Liberation Sans"/>
                        <a:buChar char="●"/>
                        <a:tabLst>
                          <a:tab pos="283845" algn="l"/>
                        </a:tabLst>
                      </a:pPr>
                      <a:r>
                        <a:rPr sz="900" spc="-60" dirty="0">
                          <a:latin typeface="Arial"/>
                          <a:cs typeface="Arial"/>
                        </a:rPr>
                        <a:t>Used</a:t>
                      </a:r>
                      <a:r>
                        <a:rPr sz="900" spc="-85" dirty="0">
                          <a:latin typeface="Arial"/>
                          <a:cs typeface="Arial"/>
                        </a:rPr>
                        <a:t> </a:t>
                      </a:r>
                      <a:r>
                        <a:rPr sz="900" spc="-35" dirty="0">
                          <a:latin typeface="Arial"/>
                          <a:cs typeface="Arial"/>
                        </a:rPr>
                        <a:t>sporadically</a:t>
                      </a:r>
                      <a:r>
                        <a:rPr sz="900" spc="-114" dirty="0">
                          <a:latin typeface="Arial"/>
                          <a:cs typeface="Arial"/>
                        </a:rPr>
                        <a:t> </a:t>
                      </a:r>
                      <a:r>
                        <a:rPr sz="900" spc="-5" dirty="0">
                          <a:latin typeface="Arial"/>
                          <a:cs typeface="Arial"/>
                        </a:rPr>
                        <a:t>in</a:t>
                      </a:r>
                      <a:r>
                        <a:rPr sz="900" spc="-60" dirty="0">
                          <a:latin typeface="Arial"/>
                          <a:cs typeface="Arial"/>
                        </a:rPr>
                        <a:t> </a:t>
                      </a:r>
                      <a:r>
                        <a:rPr sz="900" spc="-30" dirty="0">
                          <a:latin typeface="Arial"/>
                          <a:cs typeface="Arial"/>
                        </a:rPr>
                        <a:t>lectures,</a:t>
                      </a:r>
                      <a:r>
                        <a:rPr sz="900" spc="-90" dirty="0">
                          <a:latin typeface="Arial"/>
                          <a:cs typeface="Arial"/>
                        </a:rPr>
                        <a:t> </a:t>
                      </a:r>
                      <a:r>
                        <a:rPr sz="900" spc="-35" dirty="0">
                          <a:latin typeface="Arial"/>
                          <a:cs typeface="Arial"/>
                        </a:rPr>
                        <a:t>needed</a:t>
                      </a:r>
                      <a:r>
                        <a:rPr sz="900" spc="-85" dirty="0">
                          <a:latin typeface="Arial"/>
                          <a:cs typeface="Arial"/>
                        </a:rPr>
                        <a:t> </a:t>
                      </a:r>
                      <a:r>
                        <a:rPr sz="900" dirty="0">
                          <a:latin typeface="Arial"/>
                          <a:cs typeface="Arial"/>
                        </a:rPr>
                        <a:t>for</a:t>
                      </a:r>
                      <a:r>
                        <a:rPr sz="900" spc="-65" dirty="0">
                          <a:latin typeface="Arial"/>
                          <a:cs typeface="Arial"/>
                        </a:rPr>
                        <a:t> </a:t>
                      </a:r>
                      <a:r>
                        <a:rPr sz="900" spc="-25" dirty="0">
                          <a:latin typeface="Arial"/>
                          <a:cs typeface="Arial"/>
                        </a:rPr>
                        <a:t>working</a:t>
                      </a:r>
                      <a:r>
                        <a:rPr sz="900" spc="-75" dirty="0">
                          <a:latin typeface="Arial"/>
                          <a:cs typeface="Arial"/>
                        </a:rPr>
                        <a:t> </a:t>
                      </a:r>
                      <a:r>
                        <a:rPr sz="900" spc="-20" dirty="0">
                          <a:latin typeface="Arial"/>
                          <a:cs typeface="Arial"/>
                        </a:rPr>
                        <a:t>through</a:t>
                      </a:r>
                      <a:r>
                        <a:rPr sz="900" spc="-85" dirty="0">
                          <a:latin typeface="Arial"/>
                          <a:cs typeface="Arial"/>
                        </a:rPr>
                        <a:t> </a:t>
                      </a:r>
                      <a:r>
                        <a:rPr sz="900" spc="-45" dirty="0">
                          <a:latin typeface="Arial"/>
                          <a:cs typeface="Arial"/>
                        </a:rPr>
                        <a:t>assignments</a:t>
                      </a:r>
                      <a:endParaRPr sz="900" dirty="0">
                        <a:latin typeface="Arial"/>
                        <a:cs typeface="Arial"/>
                      </a:endParaRPr>
                    </a:p>
                    <a:p>
                      <a:pPr marL="499745" lvl="1" indent="-125095">
                        <a:lnSpc>
                          <a:spcPct val="100000"/>
                        </a:lnSpc>
                        <a:spcBef>
                          <a:spcPts val="290"/>
                        </a:spcBef>
                        <a:buFont typeface="Liberation Sans"/>
                        <a:buChar char="–"/>
                        <a:tabLst>
                          <a:tab pos="500380" algn="l"/>
                        </a:tabLst>
                      </a:pPr>
                      <a:r>
                        <a:rPr sz="800" spc="-20" dirty="0">
                          <a:latin typeface="Arial"/>
                          <a:cs typeface="Arial"/>
                        </a:rPr>
                        <a:t>Important </a:t>
                      </a:r>
                      <a:r>
                        <a:rPr sz="800" spc="5" dirty="0">
                          <a:latin typeface="Arial"/>
                          <a:cs typeface="Arial"/>
                        </a:rPr>
                        <a:t>to </a:t>
                      </a:r>
                      <a:r>
                        <a:rPr sz="800" spc="-10" dirty="0">
                          <a:latin typeface="Arial"/>
                          <a:cs typeface="Arial"/>
                        </a:rPr>
                        <a:t>“get </a:t>
                      </a:r>
                      <a:r>
                        <a:rPr sz="800" spc="-55" dirty="0">
                          <a:latin typeface="Arial"/>
                          <a:cs typeface="Arial"/>
                        </a:rPr>
                        <a:t>hands </a:t>
                      </a:r>
                      <a:r>
                        <a:rPr sz="800" spc="10" dirty="0">
                          <a:latin typeface="Arial"/>
                          <a:cs typeface="Arial"/>
                        </a:rPr>
                        <a:t>dirty” </a:t>
                      </a:r>
                      <a:r>
                        <a:rPr sz="800" spc="5" dirty="0">
                          <a:latin typeface="Arial"/>
                          <a:cs typeface="Arial"/>
                        </a:rPr>
                        <a:t>to</a:t>
                      </a:r>
                      <a:r>
                        <a:rPr sz="800" spc="-155" dirty="0">
                          <a:latin typeface="Arial"/>
                          <a:cs typeface="Arial"/>
                        </a:rPr>
                        <a:t> </a:t>
                      </a:r>
                      <a:r>
                        <a:rPr sz="800" spc="-30" dirty="0">
                          <a:latin typeface="Arial"/>
                          <a:cs typeface="Arial"/>
                        </a:rPr>
                        <a:t>learn </a:t>
                      </a:r>
                      <a:r>
                        <a:rPr sz="800" spc="-55" dirty="0">
                          <a:latin typeface="Arial"/>
                          <a:cs typeface="Arial"/>
                        </a:rPr>
                        <a:t>Stats</a:t>
                      </a:r>
                      <a:endParaRPr sz="800" dirty="0">
                        <a:latin typeface="Arial"/>
                        <a:cs typeface="Arial"/>
                      </a:endParaRPr>
                    </a:p>
                    <a:p>
                      <a:pPr lvl="1">
                        <a:lnSpc>
                          <a:spcPct val="100000"/>
                        </a:lnSpc>
                        <a:spcBef>
                          <a:spcPts val="30"/>
                        </a:spcBef>
                        <a:buFont typeface="Liberation Sans"/>
                        <a:buChar char="–"/>
                      </a:pPr>
                      <a:endParaRPr sz="1200" dirty="0">
                        <a:latin typeface="Times New Roman"/>
                        <a:cs typeface="Times New Roman"/>
                      </a:endParaRPr>
                    </a:p>
                    <a:p>
                      <a:pPr marL="283210" indent="-155575">
                        <a:lnSpc>
                          <a:spcPct val="100000"/>
                        </a:lnSpc>
                        <a:buFont typeface="Liberation Sans"/>
                        <a:buChar char="●"/>
                        <a:tabLst>
                          <a:tab pos="283845" algn="l"/>
                        </a:tabLst>
                      </a:pPr>
                      <a:r>
                        <a:rPr sz="900" spc="-90" dirty="0">
                          <a:latin typeface="Arial"/>
                          <a:cs typeface="Arial"/>
                        </a:rPr>
                        <a:t>You</a:t>
                      </a:r>
                      <a:r>
                        <a:rPr sz="900" spc="-85" dirty="0">
                          <a:latin typeface="Arial"/>
                          <a:cs typeface="Arial"/>
                        </a:rPr>
                        <a:t> </a:t>
                      </a:r>
                      <a:r>
                        <a:rPr sz="900" spc="5" dirty="0">
                          <a:latin typeface="Arial"/>
                          <a:cs typeface="Arial"/>
                        </a:rPr>
                        <a:t>will</a:t>
                      </a:r>
                      <a:r>
                        <a:rPr sz="900" spc="-80" dirty="0">
                          <a:latin typeface="Arial"/>
                          <a:cs typeface="Arial"/>
                        </a:rPr>
                        <a:t> </a:t>
                      </a:r>
                      <a:r>
                        <a:rPr sz="900" dirty="0">
                          <a:latin typeface="Arial"/>
                          <a:cs typeface="Arial"/>
                        </a:rPr>
                        <a:t>not</a:t>
                      </a:r>
                      <a:r>
                        <a:rPr sz="900" spc="-80" dirty="0">
                          <a:latin typeface="Arial"/>
                          <a:cs typeface="Arial"/>
                        </a:rPr>
                        <a:t> </a:t>
                      </a:r>
                      <a:r>
                        <a:rPr sz="900" spc="-35" dirty="0">
                          <a:latin typeface="Arial"/>
                          <a:cs typeface="Arial"/>
                        </a:rPr>
                        <a:t>be </a:t>
                      </a:r>
                      <a:r>
                        <a:rPr sz="900" spc="-25" dirty="0">
                          <a:latin typeface="Arial"/>
                          <a:cs typeface="Arial"/>
                        </a:rPr>
                        <a:t>required</a:t>
                      </a:r>
                      <a:r>
                        <a:rPr sz="900" spc="-60" dirty="0">
                          <a:latin typeface="Arial"/>
                          <a:cs typeface="Arial"/>
                        </a:rPr>
                        <a:t> </a:t>
                      </a:r>
                      <a:r>
                        <a:rPr sz="900" spc="20" dirty="0">
                          <a:latin typeface="Arial"/>
                          <a:cs typeface="Arial"/>
                        </a:rPr>
                        <a:t>to</a:t>
                      </a:r>
                      <a:r>
                        <a:rPr sz="900" spc="-85" dirty="0">
                          <a:latin typeface="Arial"/>
                          <a:cs typeface="Arial"/>
                        </a:rPr>
                        <a:t> </a:t>
                      </a:r>
                      <a:r>
                        <a:rPr sz="900" spc="-50" dirty="0">
                          <a:latin typeface="Arial"/>
                          <a:cs typeface="Arial"/>
                        </a:rPr>
                        <a:t>analyze</a:t>
                      </a:r>
                      <a:r>
                        <a:rPr sz="900" spc="-80" dirty="0">
                          <a:latin typeface="Arial"/>
                          <a:cs typeface="Arial"/>
                        </a:rPr>
                        <a:t> </a:t>
                      </a:r>
                      <a:r>
                        <a:rPr sz="900" spc="-25" dirty="0">
                          <a:latin typeface="Arial"/>
                          <a:cs typeface="Arial"/>
                        </a:rPr>
                        <a:t>data</a:t>
                      </a:r>
                      <a:r>
                        <a:rPr sz="900" spc="-90" dirty="0">
                          <a:latin typeface="Arial"/>
                          <a:cs typeface="Arial"/>
                        </a:rPr>
                        <a:t> </a:t>
                      </a:r>
                      <a:r>
                        <a:rPr sz="900" spc="-40" dirty="0">
                          <a:latin typeface="Arial"/>
                          <a:cs typeface="Arial"/>
                        </a:rPr>
                        <a:t>using</a:t>
                      </a:r>
                      <a:r>
                        <a:rPr sz="900" spc="-80" dirty="0">
                          <a:latin typeface="Arial"/>
                          <a:cs typeface="Arial"/>
                        </a:rPr>
                        <a:t> </a:t>
                      </a:r>
                      <a:r>
                        <a:rPr sz="900" spc="-5" dirty="0">
                          <a:latin typeface="Arial"/>
                          <a:cs typeface="Arial"/>
                        </a:rPr>
                        <a:t>the</a:t>
                      </a:r>
                      <a:r>
                        <a:rPr sz="900" spc="-60" dirty="0">
                          <a:latin typeface="Arial"/>
                          <a:cs typeface="Arial"/>
                        </a:rPr>
                        <a:t> </a:t>
                      </a:r>
                      <a:r>
                        <a:rPr sz="900" spc="-20" dirty="0">
                          <a:latin typeface="Arial"/>
                          <a:cs typeface="Arial"/>
                        </a:rPr>
                        <a:t>software</a:t>
                      </a:r>
                      <a:r>
                        <a:rPr sz="900" spc="-80" dirty="0">
                          <a:latin typeface="Arial"/>
                          <a:cs typeface="Arial"/>
                        </a:rPr>
                        <a:t> </a:t>
                      </a:r>
                      <a:r>
                        <a:rPr sz="900" spc="-5" dirty="0">
                          <a:latin typeface="Arial"/>
                          <a:cs typeface="Arial"/>
                        </a:rPr>
                        <a:t>in</a:t>
                      </a:r>
                      <a:r>
                        <a:rPr sz="900" spc="-60" dirty="0">
                          <a:latin typeface="Arial"/>
                          <a:cs typeface="Arial"/>
                        </a:rPr>
                        <a:t> </a:t>
                      </a:r>
                      <a:r>
                        <a:rPr sz="900" spc="-75" dirty="0">
                          <a:latin typeface="Arial"/>
                          <a:cs typeface="Arial"/>
                        </a:rPr>
                        <a:t>exams</a:t>
                      </a:r>
                      <a:endParaRPr sz="900" dirty="0">
                        <a:latin typeface="Arial"/>
                        <a:cs typeface="Arial"/>
                      </a:endParaRPr>
                    </a:p>
                    <a:p>
                      <a:pPr marL="499745" lvl="1" indent="-125095">
                        <a:lnSpc>
                          <a:spcPct val="100000"/>
                        </a:lnSpc>
                        <a:spcBef>
                          <a:spcPts val="320"/>
                        </a:spcBef>
                        <a:buFont typeface="Liberation Sans"/>
                        <a:buChar char="–"/>
                        <a:tabLst>
                          <a:tab pos="500380" algn="l"/>
                        </a:tabLst>
                      </a:pPr>
                      <a:r>
                        <a:rPr sz="800" spc="-45" dirty="0">
                          <a:latin typeface="Arial"/>
                          <a:cs typeface="Arial"/>
                        </a:rPr>
                        <a:t>However, </a:t>
                      </a:r>
                      <a:r>
                        <a:rPr sz="800" spc="-40" dirty="0">
                          <a:latin typeface="Arial"/>
                          <a:cs typeface="Arial"/>
                        </a:rPr>
                        <a:t>you should </a:t>
                      </a:r>
                      <a:r>
                        <a:rPr sz="800" spc="-35" dirty="0">
                          <a:latin typeface="Arial"/>
                          <a:cs typeface="Arial"/>
                        </a:rPr>
                        <a:t>know </a:t>
                      </a:r>
                      <a:r>
                        <a:rPr sz="800" spc="-30" dirty="0">
                          <a:latin typeface="Arial"/>
                          <a:cs typeface="Arial"/>
                        </a:rPr>
                        <a:t>how </a:t>
                      </a:r>
                      <a:r>
                        <a:rPr sz="800" spc="5" dirty="0">
                          <a:latin typeface="Arial"/>
                          <a:cs typeface="Arial"/>
                        </a:rPr>
                        <a:t>to </a:t>
                      </a:r>
                      <a:r>
                        <a:rPr sz="800" spc="-10" dirty="0">
                          <a:latin typeface="Arial"/>
                          <a:cs typeface="Arial"/>
                        </a:rPr>
                        <a:t>interpret </a:t>
                      </a:r>
                      <a:r>
                        <a:rPr sz="800" spc="-35" dirty="0">
                          <a:latin typeface="Arial"/>
                          <a:cs typeface="Arial"/>
                        </a:rPr>
                        <a:t>results </a:t>
                      </a:r>
                      <a:r>
                        <a:rPr sz="800" spc="-10" dirty="0">
                          <a:latin typeface="Arial"/>
                          <a:cs typeface="Arial"/>
                        </a:rPr>
                        <a:t>of </a:t>
                      </a:r>
                      <a:r>
                        <a:rPr sz="800" spc="-50" dirty="0">
                          <a:latin typeface="Arial"/>
                          <a:cs typeface="Arial"/>
                        </a:rPr>
                        <a:t>analysis </a:t>
                      </a:r>
                      <a:r>
                        <a:rPr sz="800" spc="-40" dirty="0">
                          <a:latin typeface="Arial"/>
                          <a:cs typeface="Arial"/>
                        </a:rPr>
                        <a:t>presented </a:t>
                      </a:r>
                      <a:r>
                        <a:rPr sz="800" spc="-45" dirty="0">
                          <a:latin typeface="Arial"/>
                          <a:cs typeface="Arial"/>
                        </a:rPr>
                        <a:t>by </a:t>
                      </a:r>
                      <a:r>
                        <a:rPr sz="800" spc="-20" dirty="0">
                          <a:latin typeface="Arial"/>
                          <a:cs typeface="Arial"/>
                        </a:rPr>
                        <a:t>the</a:t>
                      </a:r>
                      <a:r>
                        <a:rPr sz="800" spc="75" dirty="0">
                          <a:latin typeface="Arial"/>
                          <a:cs typeface="Arial"/>
                        </a:rPr>
                        <a:t> </a:t>
                      </a:r>
                      <a:r>
                        <a:rPr sz="800" spc="-25" dirty="0">
                          <a:latin typeface="Arial"/>
                          <a:cs typeface="Arial"/>
                        </a:rPr>
                        <a:t>software</a:t>
                      </a:r>
                      <a:endParaRPr sz="800" dirty="0">
                        <a:latin typeface="Arial"/>
                        <a:cs typeface="Arial"/>
                      </a:endParaRPr>
                    </a:p>
                    <a:p>
                      <a:pPr marL="499745" lvl="1" indent="-125095">
                        <a:lnSpc>
                          <a:spcPct val="100000"/>
                        </a:lnSpc>
                        <a:spcBef>
                          <a:spcPts val="285"/>
                        </a:spcBef>
                        <a:buFont typeface="Liberation Sans"/>
                        <a:buChar char="–"/>
                        <a:tabLst>
                          <a:tab pos="500380" algn="l"/>
                        </a:tabLst>
                      </a:pPr>
                      <a:r>
                        <a:rPr sz="800" spc="-100" dirty="0">
                          <a:latin typeface="Arial"/>
                          <a:cs typeface="Arial"/>
                        </a:rPr>
                        <a:t>You </a:t>
                      </a:r>
                      <a:r>
                        <a:rPr sz="800" spc="-35" dirty="0">
                          <a:latin typeface="Arial"/>
                          <a:cs typeface="Arial"/>
                        </a:rPr>
                        <a:t>do </a:t>
                      </a:r>
                      <a:r>
                        <a:rPr sz="800" spc="-50" dirty="0">
                          <a:latin typeface="Arial"/>
                          <a:cs typeface="Arial"/>
                        </a:rPr>
                        <a:t>need </a:t>
                      </a:r>
                      <a:r>
                        <a:rPr sz="800" spc="5" dirty="0">
                          <a:latin typeface="Arial"/>
                          <a:cs typeface="Arial"/>
                        </a:rPr>
                        <a:t>to </a:t>
                      </a:r>
                      <a:r>
                        <a:rPr sz="800" spc="-60" dirty="0">
                          <a:latin typeface="Arial"/>
                          <a:cs typeface="Arial"/>
                        </a:rPr>
                        <a:t>use </a:t>
                      </a:r>
                      <a:r>
                        <a:rPr sz="800" spc="-25" dirty="0">
                          <a:latin typeface="Arial"/>
                          <a:cs typeface="Arial"/>
                        </a:rPr>
                        <a:t>software </a:t>
                      </a:r>
                      <a:r>
                        <a:rPr sz="800" spc="5" dirty="0">
                          <a:latin typeface="Arial"/>
                          <a:cs typeface="Arial"/>
                        </a:rPr>
                        <a:t>to </a:t>
                      </a:r>
                      <a:r>
                        <a:rPr sz="800" spc="-35" dirty="0">
                          <a:latin typeface="Arial"/>
                          <a:cs typeface="Arial"/>
                        </a:rPr>
                        <a:t>do </a:t>
                      </a:r>
                      <a:r>
                        <a:rPr sz="800" spc="-50" dirty="0">
                          <a:latin typeface="Arial"/>
                          <a:cs typeface="Arial"/>
                        </a:rPr>
                        <a:t>assignments </a:t>
                      </a:r>
                      <a:r>
                        <a:rPr sz="800" spc="-65" dirty="0">
                          <a:latin typeface="Arial"/>
                          <a:cs typeface="Arial"/>
                        </a:rPr>
                        <a:t>(20% </a:t>
                      </a:r>
                      <a:r>
                        <a:rPr sz="800" spc="-10" dirty="0">
                          <a:latin typeface="Arial"/>
                          <a:cs typeface="Arial"/>
                        </a:rPr>
                        <a:t>of </a:t>
                      </a:r>
                      <a:r>
                        <a:rPr sz="800" spc="-45" dirty="0">
                          <a:latin typeface="Arial"/>
                          <a:cs typeface="Arial"/>
                        </a:rPr>
                        <a:t>grade)</a:t>
                      </a:r>
                      <a:endParaRPr sz="800" dirty="0">
                        <a:latin typeface="Arial"/>
                        <a:cs typeface="Arial"/>
                      </a:endParaRPr>
                    </a:p>
                  </a:txBody>
                  <a:tcPr marL="0" marR="0" marT="56515"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1"/>
                  </a:ext>
                </a:extLst>
              </a:tr>
              <a:tr h="100833">
                <a:tc>
                  <a:txBody>
                    <a:bodyPr/>
                    <a:lstStyle/>
                    <a:p>
                      <a:pPr marR="136525" algn="ctr">
                        <a:lnSpc>
                          <a:spcPts val="625"/>
                        </a:lnSpc>
                      </a:pPr>
                      <a:r>
                        <a:rPr sz="600" dirty="0">
                          <a:latin typeface="Arial"/>
                          <a:cs typeface="Arial"/>
                        </a:rPr>
                        <a:t>7</a:t>
                      </a:r>
                    </a:p>
                  </a:txBody>
                  <a:tcPr marL="0" marR="0" marT="0" marB="0">
                    <a:lnL w="12700">
                      <a:solidFill>
                        <a:srgbClr val="000000"/>
                      </a:solidFill>
                      <a:prstDash val="solid"/>
                    </a:lnL>
                    <a:lnR w="12700">
                      <a:solidFill>
                        <a:srgbClr val="000000"/>
                      </a:solidFill>
                      <a:prstDash val="solid"/>
                    </a:lnR>
                    <a:lnB w="12700">
                      <a:solidFill>
                        <a:srgbClr val="000000"/>
                      </a:solidFill>
                      <a:prstDash val="solid"/>
                    </a:lnB>
                    <a:solidFill>
                      <a:srgbClr val="7B7B7B"/>
                    </a:solidFill>
                  </a:tcPr>
                </a:tc>
                <a:extLst>
                  <a:ext uri="{0D108BD9-81ED-4DB2-BD59-A6C34878D82A}">
                    <a16:rowId xmlns:a16="http://schemas.microsoft.com/office/drawing/2014/main" val="10002"/>
                  </a:ext>
                </a:extLst>
              </a:tr>
            </a:tbl>
          </a:graphicData>
        </a:graphic>
      </p:graphicFrame>
      <p:sp>
        <p:nvSpPr>
          <p:cNvPr id="10" name="object 7">
            <a:extLst>
              <a:ext uri="{FF2B5EF4-FFF2-40B4-BE49-F238E27FC236}">
                <a16:creationId xmlns:a16="http://schemas.microsoft.com/office/drawing/2014/main" id="{AB0CA8C4-D906-4A71-9FE8-DCE3B9EB8B2D}"/>
              </a:ext>
            </a:extLst>
          </p:cNvPr>
          <p:cNvSpPr/>
          <p:nvPr/>
        </p:nvSpPr>
        <p:spPr>
          <a:xfrm>
            <a:off x="4331590" y="6158230"/>
            <a:ext cx="4419600" cy="0"/>
          </a:xfrm>
          <a:custGeom>
            <a:avLst/>
            <a:gdLst/>
            <a:ahLst/>
            <a:cxnLst/>
            <a:rect l="l" t="t" r="r" b="b"/>
            <a:pathLst>
              <a:path w="4419600">
                <a:moveTo>
                  <a:pt x="0" y="0"/>
                </a:moveTo>
                <a:lnTo>
                  <a:pt x="4419600" y="0"/>
                </a:lnTo>
              </a:path>
            </a:pathLst>
          </a:custGeom>
          <a:ln w="15240">
            <a:solidFill>
              <a:srgbClr val="000000"/>
            </a:solidFill>
          </a:ln>
        </p:spPr>
        <p:txBody>
          <a:bodyPr wrap="square" lIns="0" tIns="0" rIns="0" bIns="0" rtlCol="0"/>
          <a:lstStyle/>
          <a:p>
            <a:endParaRPr/>
          </a:p>
        </p:txBody>
      </p:sp>
      <p:sp>
        <p:nvSpPr>
          <p:cNvPr id="11" name="object 8">
            <a:extLst>
              <a:ext uri="{FF2B5EF4-FFF2-40B4-BE49-F238E27FC236}">
                <a16:creationId xmlns:a16="http://schemas.microsoft.com/office/drawing/2014/main" id="{4DB79E14-1613-4E26-8C12-21576F22C6D4}"/>
              </a:ext>
            </a:extLst>
          </p:cNvPr>
          <p:cNvSpPr/>
          <p:nvPr/>
        </p:nvSpPr>
        <p:spPr>
          <a:xfrm>
            <a:off x="4331590" y="4038600"/>
            <a:ext cx="4419600" cy="0"/>
          </a:xfrm>
          <a:custGeom>
            <a:avLst/>
            <a:gdLst/>
            <a:ahLst/>
            <a:cxnLst/>
            <a:rect l="l" t="t" r="r" b="b"/>
            <a:pathLst>
              <a:path w="4419600">
                <a:moveTo>
                  <a:pt x="0" y="0"/>
                </a:moveTo>
                <a:lnTo>
                  <a:pt x="4419600" y="0"/>
                </a:lnTo>
              </a:path>
            </a:pathLst>
          </a:custGeom>
          <a:ln w="12192">
            <a:solidFill>
              <a:srgbClr val="000000"/>
            </a:solidFill>
          </a:ln>
        </p:spPr>
        <p:txBody>
          <a:bodyPr wrap="square" lIns="0" tIns="0" rIns="0" bIns="0" rtlCol="0"/>
          <a:lstStyle/>
          <a:p>
            <a:endParaRPr/>
          </a:p>
        </p:txBody>
      </p:sp>
      <p:graphicFrame>
        <p:nvGraphicFramePr>
          <p:cNvPr id="12" name="object 9">
            <a:extLst>
              <a:ext uri="{FF2B5EF4-FFF2-40B4-BE49-F238E27FC236}">
                <a16:creationId xmlns:a16="http://schemas.microsoft.com/office/drawing/2014/main" id="{281AF4BA-D85F-4433-B2B3-ACCA0CA4DB93}"/>
              </a:ext>
            </a:extLst>
          </p:cNvPr>
          <p:cNvGraphicFramePr>
            <a:graphicFrameLocks noGrp="1"/>
          </p:cNvGraphicFramePr>
          <p:nvPr>
            <p:extLst>
              <p:ext uri="{D42A27DB-BD31-4B8C-83A1-F6EECF244321}">
                <p14:modId xmlns:p14="http://schemas.microsoft.com/office/powerpoint/2010/main" val="3232112936"/>
              </p:ext>
            </p:extLst>
          </p:nvPr>
        </p:nvGraphicFramePr>
        <p:xfrm>
          <a:off x="4249293" y="3657600"/>
          <a:ext cx="4572000" cy="2720339"/>
        </p:xfrm>
        <a:graphic>
          <a:graphicData uri="http://schemas.openxmlformats.org/drawingml/2006/table">
            <a:tbl>
              <a:tblPr firstRow="1" bandRow="1">
                <a:tableStyleId>{2D5ABB26-0587-4C30-8999-92F81FD0307C}</a:tableStyleId>
              </a:tblPr>
              <a:tblGrid>
                <a:gridCol w="4572000">
                  <a:extLst>
                    <a:ext uri="{9D8B030D-6E8A-4147-A177-3AD203B41FA5}">
                      <a16:colId xmlns:a16="http://schemas.microsoft.com/office/drawing/2014/main" val="20000"/>
                    </a:ext>
                  </a:extLst>
                </a:gridCol>
              </a:tblGrid>
              <a:tr h="91719">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solidFill>
                      <a:srgbClr val="7B7B7B"/>
                    </a:solidFill>
                  </a:tcPr>
                </a:tc>
                <a:extLst>
                  <a:ext uri="{0D108BD9-81ED-4DB2-BD59-A6C34878D82A}">
                    <a16:rowId xmlns:a16="http://schemas.microsoft.com/office/drawing/2014/main" val="10000"/>
                  </a:ext>
                </a:extLst>
              </a:tr>
              <a:tr h="2541940">
                <a:tc>
                  <a:txBody>
                    <a:bodyPr/>
                    <a:lstStyle/>
                    <a:p>
                      <a:pPr marL="127635">
                        <a:lnSpc>
                          <a:spcPct val="100000"/>
                        </a:lnSpc>
                        <a:spcBef>
                          <a:spcPts val="445"/>
                        </a:spcBef>
                      </a:pPr>
                      <a:r>
                        <a:rPr sz="1400" b="1" spc="-45" dirty="0">
                          <a:latin typeface="Arial"/>
                          <a:cs typeface="Arial"/>
                        </a:rPr>
                        <a:t>Materials/</a:t>
                      </a:r>
                      <a:r>
                        <a:rPr sz="1400" b="1" spc="-55" dirty="0">
                          <a:latin typeface="Arial"/>
                          <a:cs typeface="Arial"/>
                        </a:rPr>
                        <a:t> </a:t>
                      </a:r>
                      <a:r>
                        <a:rPr sz="1400" b="1" spc="-155" dirty="0">
                          <a:latin typeface="Arial"/>
                          <a:cs typeface="Arial"/>
                        </a:rPr>
                        <a:t>Resources</a:t>
                      </a:r>
                      <a:endParaRPr sz="1400" dirty="0">
                        <a:latin typeface="Arial"/>
                        <a:cs typeface="Arial"/>
                      </a:endParaRPr>
                    </a:p>
                    <a:p>
                      <a:pPr marL="283210" indent="-155575">
                        <a:lnSpc>
                          <a:spcPct val="100000"/>
                        </a:lnSpc>
                        <a:spcBef>
                          <a:spcPts val="980"/>
                        </a:spcBef>
                        <a:buFont typeface="Liberation Sans"/>
                        <a:buChar char="●"/>
                        <a:tabLst>
                          <a:tab pos="283845" algn="l"/>
                        </a:tabLst>
                      </a:pPr>
                      <a:r>
                        <a:rPr sz="900" spc="-85" dirty="0">
                          <a:latin typeface="Arial"/>
                          <a:cs typeface="Arial"/>
                        </a:rPr>
                        <a:t>Class</a:t>
                      </a:r>
                      <a:r>
                        <a:rPr sz="900" spc="-110" dirty="0">
                          <a:latin typeface="Arial"/>
                          <a:cs typeface="Arial"/>
                        </a:rPr>
                        <a:t> </a:t>
                      </a:r>
                      <a:r>
                        <a:rPr sz="900" spc="-30" dirty="0">
                          <a:latin typeface="Arial"/>
                          <a:cs typeface="Arial"/>
                        </a:rPr>
                        <a:t>handouts</a:t>
                      </a:r>
                      <a:endParaRPr sz="900" dirty="0">
                        <a:latin typeface="Arial"/>
                        <a:cs typeface="Arial"/>
                      </a:endParaRPr>
                    </a:p>
                    <a:p>
                      <a:pPr marL="481330" lvl="1" indent="-125095">
                        <a:lnSpc>
                          <a:spcPct val="100000"/>
                        </a:lnSpc>
                        <a:spcBef>
                          <a:spcPts val="315"/>
                        </a:spcBef>
                        <a:buFont typeface="Liberation Sans"/>
                        <a:buChar char="–"/>
                        <a:tabLst>
                          <a:tab pos="481965" algn="l"/>
                        </a:tabLst>
                      </a:pPr>
                      <a:r>
                        <a:rPr sz="800" spc="-40" dirty="0">
                          <a:latin typeface="Arial"/>
                          <a:cs typeface="Arial"/>
                        </a:rPr>
                        <a:t>Lecture</a:t>
                      </a:r>
                      <a:r>
                        <a:rPr sz="800" spc="-45" dirty="0">
                          <a:latin typeface="Arial"/>
                          <a:cs typeface="Arial"/>
                        </a:rPr>
                        <a:t> slides</a:t>
                      </a:r>
                      <a:r>
                        <a:rPr lang="en-US" sz="800" spc="-45" dirty="0">
                          <a:latin typeface="Arial"/>
                          <a:cs typeface="Arial"/>
                        </a:rPr>
                        <a:t>, Kelly material</a:t>
                      </a:r>
                      <a:endParaRPr sz="800" dirty="0">
                        <a:latin typeface="Arial"/>
                        <a:cs typeface="Arial"/>
                      </a:endParaRPr>
                    </a:p>
                    <a:p>
                      <a:pPr lvl="1">
                        <a:lnSpc>
                          <a:spcPct val="100000"/>
                        </a:lnSpc>
                        <a:buFont typeface="Liberation Sans"/>
                        <a:buChar char="–"/>
                      </a:pPr>
                      <a:endParaRPr sz="900" dirty="0">
                        <a:latin typeface="Times New Roman"/>
                        <a:cs typeface="Times New Roman"/>
                      </a:endParaRPr>
                    </a:p>
                    <a:p>
                      <a:pPr marL="283210" indent="-155575">
                        <a:lnSpc>
                          <a:spcPct val="100000"/>
                        </a:lnSpc>
                        <a:spcBef>
                          <a:spcPts val="645"/>
                        </a:spcBef>
                        <a:buFont typeface="Liberation Sans"/>
                        <a:buChar char="●"/>
                        <a:tabLst>
                          <a:tab pos="283845" algn="l"/>
                        </a:tabLst>
                      </a:pPr>
                      <a:r>
                        <a:rPr sz="900" spc="-45" dirty="0">
                          <a:latin typeface="Arial"/>
                          <a:cs typeface="Arial"/>
                        </a:rPr>
                        <a:t>Learning</a:t>
                      </a:r>
                      <a:r>
                        <a:rPr sz="900" spc="-105" dirty="0">
                          <a:latin typeface="Arial"/>
                          <a:cs typeface="Arial"/>
                        </a:rPr>
                        <a:t> </a:t>
                      </a:r>
                      <a:r>
                        <a:rPr sz="900" spc="-35" dirty="0">
                          <a:latin typeface="Arial"/>
                          <a:cs typeface="Arial"/>
                        </a:rPr>
                        <a:t>Management</a:t>
                      </a:r>
                      <a:r>
                        <a:rPr sz="900" spc="-100" dirty="0">
                          <a:latin typeface="Arial"/>
                          <a:cs typeface="Arial"/>
                        </a:rPr>
                        <a:t> </a:t>
                      </a:r>
                      <a:r>
                        <a:rPr sz="900" spc="-60" dirty="0">
                          <a:latin typeface="Arial"/>
                          <a:cs typeface="Arial"/>
                        </a:rPr>
                        <a:t>System</a:t>
                      </a:r>
                      <a:r>
                        <a:rPr sz="900" spc="-114" dirty="0">
                          <a:latin typeface="Arial"/>
                          <a:cs typeface="Arial"/>
                        </a:rPr>
                        <a:t> </a:t>
                      </a:r>
                      <a:r>
                        <a:rPr sz="900" spc="-70" dirty="0">
                          <a:latin typeface="Arial"/>
                          <a:cs typeface="Arial"/>
                        </a:rPr>
                        <a:t>(</a:t>
                      </a:r>
                      <a:r>
                        <a:rPr lang="en-US" sz="900" spc="-70" dirty="0">
                          <a:latin typeface="Arial"/>
                          <a:cs typeface="Arial"/>
                        </a:rPr>
                        <a:t>Mrinal’s GitHub)</a:t>
                      </a:r>
                      <a:endParaRPr sz="900" dirty="0">
                        <a:latin typeface="Arial"/>
                        <a:cs typeface="Arial"/>
                      </a:endParaRPr>
                    </a:p>
                    <a:p>
                      <a:pPr marL="481330" lvl="1" indent="-125095">
                        <a:lnSpc>
                          <a:spcPct val="100000"/>
                        </a:lnSpc>
                        <a:spcBef>
                          <a:spcPts val="290"/>
                        </a:spcBef>
                        <a:buFont typeface="Liberation Sans"/>
                        <a:buChar char="–"/>
                        <a:tabLst>
                          <a:tab pos="481965" algn="l"/>
                        </a:tabLst>
                      </a:pPr>
                      <a:r>
                        <a:rPr sz="800" spc="-50" dirty="0">
                          <a:latin typeface="Arial"/>
                          <a:cs typeface="Arial"/>
                        </a:rPr>
                        <a:t>Assignments</a:t>
                      </a:r>
                      <a:endParaRPr sz="800" dirty="0">
                        <a:latin typeface="Arial"/>
                        <a:cs typeface="Arial"/>
                      </a:endParaRPr>
                    </a:p>
                    <a:p>
                      <a:pPr marL="481330" lvl="1" indent="-125095">
                        <a:lnSpc>
                          <a:spcPct val="100000"/>
                        </a:lnSpc>
                        <a:spcBef>
                          <a:spcPts val="315"/>
                        </a:spcBef>
                        <a:buFont typeface="Liberation Sans"/>
                        <a:buChar char="–"/>
                        <a:tabLst>
                          <a:tab pos="481965" algn="l"/>
                        </a:tabLst>
                      </a:pPr>
                      <a:r>
                        <a:rPr sz="800" spc="-50" dirty="0">
                          <a:latin typeface="Arial"/>
                          <a:cs typeface="Arial"/>
                        </a:rPr>
                        <a:t>Datasets</a:t>
                      </a:r>
                      <a:endParaRPr sz="800" dirty="0">
                        <a:latin typeface="Arial"/>
                        <a:cs typeface="Arial"/>
                      </a:endParaRPr>
                    </a:p>
                    <a:p>
                      <a:pPr marL="481330" lvl="1" indent="-125095">
                        <a:lnSpc>
                          <a:spcPct val="100000"/>
                        </a:lnSpc>
                        <a:spcBef>
                          <a:spcPts val="285"/>
                        </a:spcBef>
                        <a:buFont typeface="Liberation Sans"/>
                        <a:buChar char="–"/>
                        <a:tabLst>
                          <a:tab pos="481965" algn="l"/>
                        </a:tabLst>
                      </a:pPr>
                      <a:r>
                        <a:rPr sz="800" spc="-45" dirty="0">
                          <a:latin typeface="Arial"/>
                          <a:cs typeface="Arial"/>
                        </a:rPr>
                        <a:t>Practice Problem </a:t>
                      </a:r>
                      <a:r>
                        <a:rPr sz="800" spc="-55" dirty="0">
                          <a:latin typeface="Arial"/>
                          <a:cs typeface="Arial"/>
                        </a:rPr>
                        <a:t>sets </a:t>
                      </a:r>
                      <a:r>
                        <a:rPr sz="800" dirty="0">
                          <a:latin typeface="Arial"/>
                          <a:cs typeface="Arial"/>
                        </a:rPr>
                        <a:t>with</a:t>
                      </a:r>
                      <a:r>
                        <a:rPr sz="800" spc="10" dirty="0">
                          <a:latin typeface="Arial"/>
                          <a:cs typeface="Arial"/>
                        </a:rPr>
                        <a:t> </a:t>
                      </a:r>
                      <a:r>
                        <a:rPr sz="800" spc="-35" dirty="0">
                          <a:latin typeface="Arial"/>
                          <a:cs typeface="Arial"/>
                        </a:rPr>
                        <a:t>solutions</a:t>
                      </a:r>
                      <a:endParaRPr sz="800" dirty="0">
                        <a:latin typeface="Arial"/>
                        <a:cs typeface="Arial"/>
                      </a:endParaRPr>
                    </a:p>
                  </a:txBody>
                  <a:tcPr marL="0" marR="0" marT="56515"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1"/>
                  </a:ext>
                </a:extLst>
              </a:tr>
              <a:tr h="86680">
                <a:tc>
                  <a:txBody>
                    <a:bodyPr/>
                    <a:lstStyle/>
                    <a:p>
                      <a:pPr marR="136525" algn="ctr">
                        <a:lnSpc>
                          <a:spcPts val="625"/>
                        </a:lnSpc>
                      </a:pPr>
                      <a:r>
                        <a:rPr sz="600" dirty="0">
                          <a:latin typeface="Arial"/>
                          <a:cs typeface="Arial"/>
                        </a:rPr>
                        <a:t>8</a:t>
                      </a:r>
                    </a:p>
                  </a:txBody>
                  <a:tcPr marL="0" marR="0" marT="0" marB="0">
                    <a:lnL w="12700">
                      <a:solidFill>
                        <a:srgbClr val="000000"/>
                      </a:solidFill>
                      <a:prstDash val="solid"/>
                    </a:lnL>
                    <a:lnR w="12700">
                      <a:solidFill>
                        <a:srgbClr val="000000"/>
                      </a:solidFill>
                      <a:prstDash val="solid"/>
                    </a:lnR>
                    <a:lnB w="12700">
                      <a:solidFill>
                        <a:srgbClr val="000000"/>
                      </a:solidFill>
                      <a:prstDash val="solid"/>
                    </a:lnB>
                    <a:solidFill>
                      <a:srgbClr val="7B7B7B"/>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248969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FF99BD-075F-4761-A995-6FC574BD25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B21A54-9BA3-4EA9-B460-5A829ADD905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A8F714-B9D8-488A-8CCA-E9948FF913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643468"/>
            <a:ext cx="8178800"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F19EFCF-78E8-4971-B674-BEBD252D2179}"/>
              </a:ext>
            </a:extLst>
          </p:cNvPr>
          <p:cNvPicPr>
            <a:picLocks noChangeAspect="1"/>
          </p:cNvPicPr>
          <p:nvPr/>
        </p:nvPicPr>
        <p:blipFill>
          <a:blip r:embed="rId3"/>
          <a:stretch>
            <a:fillRect/>
          </a:stretch>
        </p:blipFill>
        <p:spPr>
          <a:xfrm>
            <a:off x="840357" y="2129182"/>
            <a:ext cx="7463281" cy="2593490"/>
          </a:xfrm>
          <a:prstGeom prst="rect">
            <a:avLst/>
          </a:prstGeom>
        </p:spPr>
      </p:pic>
    </p:spTree>
    <p:extLst>
      <p:ext uri="{BB962C8B-B14F-4D97-AF65-F5344CB8AC3E}">
        <p14:creationId xmlns:p14="http://schemas.microsoft.com/office/powerpoint/2010/main" val="11807694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315016-BCB9-4270-B815-C8CB965F34DE}"/>
              </a:ext>
            </a:extLst>
          </p:cNvPr>
          <p:cNvPicPr>
            <a:picLocks noChangeAspect="1"/>
          </p:cNvPicPr>
          <p:nvPr/>
        </p:nvPicPr>
        <p:blipFill>
          <a:blip r:embed="rId3"/>
          <a:stretch>
            <a:fillRect/>
          </a:stretch>
        </p:blipFill>
        <p:spPr>
          <a:xfrm>
            <a:off x="482600" y="858520"/>
            <a:ext cx="8178799" cy="5140959"/>
          </a:xfrm>
          <a:prstGeom prst="rect">
            <a:avLst/>
          </a:prstGeom>
        </p:spPr>
      </p:pic>
    </p:spTree>
    <p:extLst>
      <p:ext uri="{BB962C8B-B14F-4D97-AF65-F5344CB8AC3E}">
        <p14:creationId xmlns:p14="http://schemas.microsoft.com/office/powerpoint/2010/main" val="10378852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2509F26-B5DC-4BA7-B476-4CB044237A2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9" name="Rectangle 8">
            <a:extLst>
              <a:ext uri="{FF2B5EF4-FFF2-40B4-BE49-F238E27FC236}">
                <a16:creationId xmlns:a16="http://schemas.microsoft.com/office/drawing/2014/main" id="{DB103EB1-B135-4526-B883-33228FC27FF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611505" y="683404"/>
            <a:ext cx="792099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3" name="Picture 2">
            <a:extLst>
              <a:ext uri="{FF2B5EF4-FFF2-40B4-BE49-F238E27FC236}">
                <a16:creationId xmlns:a16="http://schemas.microsoft.com/office/drawing/2014/main" id="{77CF68E1-55BC-4F43-8025-E20150810E58}"/>
              </a:ext>
            </a:extLst>
          </p:cNvPr>
          <p:cNvPicPr>
            <a:picLocks noChangeAspect="1"/>
          </p:cNvPicPr>
          <p:nvPr/>
        </p:nvPicPr>
        <p:blipFill>
          <a:blip r:embed="rId3"/>
          <a:stretch>
            <a:fillRect/>
          </a:stretch>
        </p:blipFill>
        <p:spPr>
          <a:xfrm>
            <a:off x="1981200" y="1524000"/>
            <a:ext cx="5943600" cy="3429000"/>
          </a:xfrm>
          <a:prstGeom prst="rect">
            <a:avLst/>
          </a:prstGeom>
        </p:spPr>
      </p:pic>
    </p:spTree>
    <p:extLst>
      <p:ext uri="{BB962C8B-B14F-4D97-AF65-F5344CB8AC3E}">
        <p14:creationId xmlns:p14="http://schemas.microsoft.com/office/powerpoint/2010/main" val="331869181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9FF99BD-075F-4761-A995-6FC574BD25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B21A54-9BA3-4EA9-B460-5A829ADD905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FA8F714-B9D8-488A-8CCA-E9948FF913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643468"/>
            <a:ext cx="8178800"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5940719-DEBA-4A3D-8B52-137B3EDD0475}"/>
              </a:ext>
            </a:extLst>
          </p:cNvPr>
          <p:cNvPicPr>
            <a:picLocks noChangeAspect="1"/>
          </p:cNvPicPr>
          <p:nvPr/>
        </p:nvPicPr>
        <p:blipFill rotWithShape="1">
          <a:blip r:embed="rId3"/>
          <a:srcRect/>
          <a:stretch/>
        </p:blipFill>
        <p:spPr>
          <a:xfrm rot="21600000">
            <a:off x="840357" y="1295400"/>
            <a:ext cx="7463281" cy="4038600"/>
          </a:xfrm>
          <a:prstGeom prst="rect">
            <a:avLst/>
          </a:prstGeom>
        </p:spPr>
      </p:pic>
    </p:spTree>
    <p:extLst>
      <p:ext uri="{BB962C8B-B14F-4D97-AF65-F5344CB8AC3E}">
        <p14:creationId xmlns:p14="http://schemas.microsoft.com/office/powerpoint/2010/main" val="338101143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FE69C6-DF86-4E26-804B-FE3D28A2A41F}"/>
              </a:ext>
            </a:extLst>
          </p:cNvPr>
          <p:cNvPicPr>
            <a:picLocks noChangeAspect="1"/>
          </p:cNvPicPr>
          <p:nvPr/>
        </p:nvPicPr>
        <p:blipFill rotWithShape="1">
          <a:blip r:embed="rId3"/>
          <a:srcRect r="16894" b="2"/>
          <a:stretch/>
        </p:blipFill>
        <p:spPr>
          <a:xfrm>
            <a:off x="482600" y="643467"/>
            <a:ext cx="8178799" cy="5571066"/>
          </a:xfrm>
          <a:prstGeom prst="rect">
            <a:avLst/>
          </a:prstGeom>
        </p:spPr>
      </p:pic>
    </p:spTree>
    <p:extLst>
      <p:ext uri="{BB962C8B-B14F-4D97-AF65-F5344CB8AC3E}">
        <p14:creationId xmlns:p14="http://schemas.microsoft.com/office/powerpoint/2010/main" val="105964043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9DBA00-04BB-4398-812E-107840957B9D}"/>
              </a:ext>
            </a:extLst>
          </p:cNvPr>
          <p:cNvPicPr>
            <a:picLocks noChangeAspect="1"/>
          </p:cNvPicPr>
          <p:nvPr/>
        </p:nvPicPr>
        <p:blipFill>
          <a:blip r:embed="rId3"/>
          <a:stretch>
            <a:fillRect/>
          </a:stretch>
        </p:blipFill>
        <p:spPr>
          <a:xfrm>
            <a:off x="482600" y="1227906"/>
            <a:ext cx="8178799" cy="4402186"/>
          </a:xfrm>
          <a:prstGeom prst="rect">
            <a:avLst/>
          </a:prstGeom>
        </p:spPr>
      </p:pic>
    </p:spTree>
    <p:extLst>
      <p:ext uri="{BB962C8B-B14F-4D97-AF65-F5344CB8AC3E}">
        <p14:creationId xmlns:p14="http://schemas.microsoft.com/office/powerpoint/2010/main" val="271638710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A0E89A-93A7-4441-9A2D-ED3321769F6D}"/>
              </a:ext>
            </a:extLst>
          </p:cNvPr>
          <p:cNvPicPr>
            <a:picLocks noChangeAspect="1"/>
          </p:cNvPicPr>
          <p:nvPr/>
        </p:nvPicPr>
        <p:blipFill>
          <a:blip r:embed="rId3"/>
          <a:stretch>
            <a:fillRect/>
          </a:stretch>
        </p:blipFill>
        <p:spPr>
          <a:xfrm>
            <a:off x="1103041" y="1295400"/>
            <a:ext cx="6937917" cy="4495800"/>
          </a:xfrm>
          <a:prstGeom prst="rect">
            <a:avLst/>
          </a:prstGeom>
        </p:spPr>
      </p:pic>
    </p:spTree>
    <p:extLst>
      <p:ext uri="{BB962C8B-B14F-4D97-AF65-F5344CB8AC3E}">
        <p14:creationId xmlns:p14="http://schemas.microsoft.com/office/powerpoint/2010/main" val="41109017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491CDE-ACC7-4983-9BC8-10D9A4F58D08}"/>
              </a:ext>
            </a:extLst>
          </p:cNvPr>
          <p:cNvPicPr>
            <a:picLocks noChangeAspect="1"/>
          </p:cNvPicPr>
          <p:nvPr/>
        </p:nvPicPr>
        <p:blipFill>
          <a:blip r:embed="rId3"/>
          <a:stretch>
            <a:fillRect/>
          </a:stretch>
        </p:blipFill>
        <p:spPr>
          <a:xfrm>
            <a:off x="482600" y="975360"/>
            <a:ext cx="8178799" cy="4907278"/>
          </a:xfrm>
          <a:prstGeom prst="rect">
            <a:avLst/>
          </a:prstGeom>
        </p:spPr>
      </p:pic>
    </p:spTree>
    <p:extLst>
      <p:ext uri="{BB962C8B-B14F-4D97-AF65-F5344CB8AC3E}">
        <p14:creationId xmlns:p14="http://schemas.microsoft.com/office/powerpoint/2010/main" val="421581209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10A207-FA26-4D19-A55F-A017ADE77894}"/>
              </a:ext>
            </a:extLst>
          </p:cNvPr>
          <p:cNvPicPr>
            <a:picLocks noChangeAspect="1"/>
          </p:cNvPicPr>
          <p:nvPr/>
        </p:nvPicPr>
        <p:blipFill>
          <a:blip r:embed="rId3"/>
          <a:stretch>
            <a:fillRect/>
          </a:stretch>
        </p:blipFill>
        <p:spPr>
          <a:xfrm>
            <a:off x="482600" y="1062069"/>
            <a:ext cx="8178799" cy="4733860"/>
          </a:xfrm>
          <a:prstGeom prst="rect">
            <a:avLst/>
          </a:prstGeom>
        </p:spPr>
      </p:pic>
    </p:spTree>
    <p:extLst>
      <p:ext uri="{BB962C8B-B14F-4D97-AF65-F5344CB8AC3E}">
        <p14:creationId xmlns:p14="http://schemas.microsoft.com/office/powerpoint/2010/main" val="399352389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2026FD4-7983-4901-9587-2A18136431FA}"/>
              </a:ext>
            </a:extLst>
          </p:cNvPr>
          <p:cNvPicPr>
            <a:picLocks noChangeAspect="1"/>
          </p:cNvPicPr>
          <p:nvPr/>
        </p:nvPicPr>
        <p:blipFill>
          <a:blip r:embed="rId3"/>
          <a:stretch>
            <a:fillRect/>
          </a:stretch>
        </p:blipFill>
        <p:spPr>
          <a:xfrm>
            <a:off x="482600" y="656130"/>
            <a:ext cx="8178799" cy="5545738"/>
          </a:xfrm>
          <a:prstGeom prst="rect">
            <a:avLst/>
          </a:prstGeom>
        </p:spPr>
      </p:pic>
    </p:spTree>
    <p:extLst>
      <p:ext uri="{BB962C8B-B14F-4D97-AF65-F5344CB8AC3E}">
        <p14:creationId xmlns:p14="http://schemas.microsoft.com/office/powerpoint/2010/main" val="1113236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24460">
              <a:lnSpc>
                <a:spcPts val="1420"/>
              </a:lnSpc>
            </a:pPr>
            <a:fld id="{81D60167-4931-47E6-BA6A-407CBD079E47}" type="slidenum">
              <a:rPr sz="1400" dirty="0">
                <a:solidFill>
                  <a:srgbClr val="000000"/>
                </a:solidFill>
              </a:rPr>
              <a:t>11</a:t>
            </a:fld>
            <a:endParaRPr sz="1400"/>
          </a:p>
          <a:p>
            <a:pPr marL="138430">
              <a:lnSpc>
                <a:spcPts val="1215"/>
              </a:lnSpc>
            </a:pPr>
            <a:r>
              <a:rPr dirty="0"/>
              <a:t>8</a:t>
            </a: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2" name="object 2"/>
          <p:cNvSpPr txBox="1">
            <a:spLocks noGrp="1"/>
          </p:cNvSpPr>
          <p:nvPr>
            <p:ph type="title"/>
          </p:nvPr>
        </p:nvSpPr>
        <p:spPr>
          <a:xfrm>
            <a:off x="77469" y="257809"/>
            <a:ext cx="7526020" cy="452120"/>
          </a:xfrm>
          <a:prstGeom prst="rect">
            <a:avLst/>
          </a:prstGeom>
        </p:spPr>
        <p:txBody>
          <a:bodyPr vert="horz" wrap="square" lIns="0" tIns="12700" rIns="0" bIns="0" rtlCol="0">
            <a:spAutoFit/>
          </a:bodyPr>
          <a:lstStyle/>
          <a:p>
            <a:pPr marL="12700">
              <a:lnSpc>
                <a:spcPct val="100000"/>
              </a:lnSpc>
              <a:spcBef>
                <a:spcPts val="100"/>
              </a:spcBef>
            </a:pPr>
            <a:r>
              <a:rPr sz="2800" spc="-5" dirty="0">
                <a:solidFill>
                  <a:srgbClr val="006FBF"/>
                </a:solidFill>
                <a:latin typeface="Comic Sans MS"/>
                <a:cs typeface="Comic Sans MS"/>
              </a:rPr>
              <a:t>There </a:t>
            </a:r>
            <a:r>
              <a:rPr sz="2800" spc="-10" dirty="0">
                <a:solidFill>
                  <a:srgbClr val="006FBF"/>
                </a:solidFill>
                <a:latin typeface="Comic Sans MS"/>
                <a:cs typeface="Comic Sans MS"/>
              </a:rPr>
              <a:t>are </a:t>
            </a:r>
            <a:r>
              <a:rPr sz="2800" spc="-5" dirty="0">
                <a:solidFill>
                  <a:srgbClr val="006FBF"/>
                </a:solidFill>
                <a:latin typeface="Comic Sans MS"/>
                <a:cs typeface="Comic Sans MS"/>
              </a:rPr>
              <a:t>two </a:t>
            </a:r>
            <a:r>
              <a:rPr sz="2800" spc="-10" dirty="0">
                <a:solidFill>
                  <a:srgbClr val="006FBF"/>
                </a:solidFill>
                <a:latin typeface="Comic Sans MS"/>
                <a:cs typeface="Comic Sans MS"/>
              </a:rPr>
              <a:t>main </a:t>
            </a:r>
            <a:r>
              <a:rPr sz="2800" spc="-5" dirty="0">
                <a:solidFill>
                  <a:srgbClr val="006FBF"/>
                </a:solidFill>
                <a:latin typeface="Comic Sans MS"/>
                <a:cs typeface="Comic Sans MS"/>
              </a:rPr>
              <a:t>branches </a:t>
            </a:r>
            <a:r>
              <a:rPr sz="2800" dirty="0">
                <a:solidFill>
                  <a:srgbClr val="006FBF"/>
                </a:solidFill>
                <a:latin typeface="Comic Sans MS"/>
                <a:cs typeface="Comic Sans MS"/>
              </a:rPr>
              <a:t>of</a:t>
            </a:r>
            <a:r>
              <a:rPr sz="2800" spc="-55" dirty="0">
                <a:solidFill>
                  <a:srgbClr val="006FBF"/>
                </a:solidFill>
                <a:latin typeface="Comic Sans MS"/>
                <a:cs typeface="Comic Sans MS"/>
              </a:rPr>
              <a:t> </a:t>
            </a:r>
            <a:r>
              <a:rPr sz="2800" spc="-10" dirty="0">
                <a:solidFill>
                  <a:srgbClr val="006FBF"/>
                </a:solidFill>
                <a:latin typeface="Comic Sans MS"/>
                <a:cs typeface="Comic Sans MS"/>
              </a:rPr>
              <a:t>statistics:</a:t>
            </a:r>
            <a:endParaRPr sz="2800">
              <a:latin typeface="Comic Sans MS"/>
              <a:cs typeface="Comic Sans MS"/>
            </a:endParaRPr>
          </a:p>
        </p:txBody>
      </p:sp>
      <p:sp>
        <p:nvSpPr>
          <p:cNvPr id="3" name="object 3"/>
          <p:cNvSpPr txBox="1"/>
          <p:nvPr/>
        </p:nvSpPr>
        <p:spPr>
          <a:xfrm>
            <a:off x="77469" y="684530"/>
            <a:ext cx="5546725" cy="1577340"/>
          </a:xfrm>
          <a:prstGeom prst="rect">
            <a:avLst/>
          </a:prstGeom>
        </p:spPr>
        <p:txBody>
          <a:bodyPr vert="horz" wrap="square" lIns="0" tIns="64769" rIns="0" bIns="0" rtlCol="0">
            <a:spAutoFit/>
          </a:bodyPr>
          <a:lstStyle/>
          <a:p>
            <a:pPr marL="1421130" indent="-609600">
              <a:lnSpc>
                <a:spcPct val="100000"/>
              </a:lnSpc>
              <a:spcBef>
                <a:spcPts val="509"/>
              </a:spcBef>
              <a:buAutoNum type="arabicPeriod"/>
              <a:tabLst>
                <a:tab pos="1420495" algn="l"/>
                <a:tab pos="1421130" algn="l"/>
              </a:tabLst>
            </a:pPr>
            <a:r>
              <a:rPr sz="3200" spc="-5" dirty="0">
                <a:latin typeface="Comic Sans MS"/>
                <a:cs typeface="Comic Sans MS"/>
              </a:rPr>
              <a:t>Descriptive</a:t>
            </a:r>
            <a:r>
              <a:rPr sz="3200" spc="-25" dirty="0">
                <a:latin typeface="Comic Sans MS"/>
                <a:cs typeface="Comic Sans MS"/>
              </a:rPr>
              <a:t> </a:t>
            </a:r>
            <a:r>
              <a:rPr sz="3200" spc="-5" dirty="0">
                <a:latin typeface="Comic Sans MS"/>
                <a:cs typeface="Comic Sans MS"/>
              </a:rPr>
              <a:t>statistics</a:t>
            </a:r>
            <a:endParaRPr sz="3200">
              <a:latin typeface="Comic Sans MS"/>
              <a:cs typeface="Comic Sans MS"/>
            </a:endParaRPr>
          </a:p>
          <a:p>
            <a:pPr marL="1421130" indent="-609600">
              <a:lnSpc>
                <a:spcPct val="100000"/>
              </a:lnSpc>
              <a:spcBef>
                <a:spcPts val="409"/>
              </a:spcBef>
              <a:buAutoNum type="arabicPeriod"/>
              <a:tabLst>
                <a:tab pos="1420495" algn="l"/>
                <a:tab pos="1421130" algn="l"/>
              </a:tabLst>
            </a:pPr>
            <a:r>
              <a:rPr sz="3200" spc="-5" dirty="0">
                <a:latin typeface="Comic Sans MS"/>
                <a:cs typeface="Comic Sans MS"/>
              </a:rPr>
              <a:t>Inferential</a:t>
            </a:r>
            <a:r>
              <a:rPr sz="3200" spc="-20" dirty="0">
                <a:latin typeface="Comic Sans MS"/>
                <a:cs typeface="Comic Sans MS"/>
              </a:rPr>
              <a:t> </a:t>
            </a:r>
            <a:r>
              <a:rPr sz="3200" spc="-5" dirty="0">
                <a:latin typeface="Comic Sans MS"/>
                <a:cs typeface="Comic Sans MS"/>
              </a:rPr>
              <a:t>statistics</a:t>
            </a:r>
            <a:endParaRPr sz="3200">
              <a:latin typeface="Comic Sans MS"/>
              <a:cs typeface="Comic Sans MS"/>
            </a:endParaRPr>
          </a:p>
          <a:p>
            <a:pPr marL="12700">
              <a:lnSpc>
                <a:spcPct val="100000"/>
              </a:lnSpc>
              <a:spcBef>
                <a:spcPts val="360"/>
              </a:spcBef>
              <a:tabLst>
                <a:tab pos="620395" algn="l"/>
              </a:tabLst>
            </a:pPr>
            <a:r>
              <a:rPr sz="2800" b="1" spc="-5" dirty="0">
                <a:solidFill>
                  <a:srgbClr val="006FBF"/>
                </a:solidFill>
                <a:latin typeface="Comic Sans MS"/>
                <a:cs typeface="Comic Sans MS"/>
              </a:rPr>
              <a:t>1.	Descriptive</a:t>
            </a:r>
            <a:r>
              <a:rPr sz="2800" b="1" spc="-25" dirty="0">
                <a:solidFill>
                  <a:srgbClr val="006FBF"/>
                </a:solidFill>
                <a:latin typeface="Comic Sans MS"/>
                <a:cs typeface="Comic Sans MS"/>
              </a:rPr>
              <a:t> </a:t>
            </a:r>
            <a:r>
              <a:rPr sz="2800" b="1" spc="-10" dirty="0">
                <a:solidFill>
                  <a:srgbClr val="006FBF"/>
                </a:solidFill>
                <a:latin typeface="Comic Sans MS"/>
                <a:cs typeface="Comic Sans MS"/>
              </a:rPr>
              <a:t>statistics:</a:t>
            </a:r>
            <a:endParaRPr sz="2800">
              <a:latin typeface="Comic Sans MS"/>
              <a:cs typeface="Comic Sans MS"/>
            </a:endParaRPr>
          </a:p>
        </p:txBody>
      </p:sp>
      <p:sp>
        <p:nvSpPr>
          <p:cNvPr id="4" name="object 4"/>
          <p:cNvSpPr txBox="1"/>
          <p:nvPr/>
        </p:nvSpPr>
        <p:spPr>
          <a:xfrm>
            <a:off x="77469" y="2205989"/>
            <a:ext cx="268605" cy="835660"/>
          </a:xfrm>
          <a:prstGeom prst="rect">
            <a:avLst/>
          </a:prstGeom>
        </p:spPr>
        <p:txBody>
          <a:bodyPr vert="horz" wrap="square" lIns="0" tIns="52069" rIns="0" bIns="0" rtlCol="0">
            <a:spAutoFit/>
          </a:bodyPr>
          <a:lstStyle/>
          <a:p>
            <a:pPr marL="12700">
              <a:lnSpc>
                <a:spcPct val="100000"/>
              </a:lnSpc>
              <a:spcBef>
                <a:spcPts val="409"/>
              </a:spcBef>
            </a:pPr>
            <a:r>
              <a:rPr sz="2400" spc="200" dirty="0">
                <a:latin typeface="Symbol"/>
                <a:cs typeface="Symbol"/>
              </a:rPr>
              <a:t></a:t>
            </a:r>
            <a:endParaRPr sz="2400">
              <a:latin typeface="Symbol"/>
              <a:cs typeface="Symbol"/>
            </a:endParaRPr>
          </a:p>
          <a:p>
            <a:pPr marL="12700">
              <a:lnSpc>
                <a:spcPct val="100000"/>
              </a:lnSpc>
              <a:spcBef>
                <a:spcPts val="310"/>
              </a:spcBef>
            </a:pPr>
            <a:r>
              <a:rPr sz="2400" spc="200" dirty="0">
                <a:latin typeface="Symbol"/>
                <a:cs typeface="Symbol"/>
              </a:rPr>
              <a:t></a:t>
            </a:r>
            <a:endParaRPr sz="2400">
              <a:latin typeface="Symbol"/>
              <a:cs typeface="Symbol"/>
            </a:endParaRPr>
          </a:p>
        </p:txBody>
      </p:sp>
      <p:sp>
        <p:nvSpPr>
          <p:cNvPr id="5" name="object 5"/>
          <p:cNvSpPr txBox="1"/>
          <p:nvPr/>
        </p:nvSpPr>
        <p:spPr>
          <a:xfrm>
            <a:off x="685800" y="2236470"/>
            <a:ext cx="7762875" cy="1164590"/>
          </a:xfrm>
          <a:prstGeom prst="rect">
            <a:avLst/>
          </a:prstGeom>
        </p:spPr>
        <p:txBody>
          <a:bodyPr vert="horz" wrap="square" lIns="0" tIns="52069" rIns="0" bIns="0" rtlCol="0">
            <a:spAutoFit/>
          </a:bodyPr>
          <a:lstStyle/>
          <a:p>
            <a:pPr marL="12700">
              <a:lnSpc>
                <a:spcPct val="100000"/>
              </a:lnSpc>
              <a:spcBef>
                <a:spcPts val="409"/>
              </a:spcBef>
            </a:pPr>
            <a:r>
              <a:rPr sz="2400" spc="-5" dirty="0">
                <a:latin typeface="Comic Sans MS"/>
                <a:cs typeface="Comic Sans MS"/>
              </a:rPr>
              <a:t>It is the </a:t>
            </a:r>
            <a:r>
              <a:rPr sz="2400" b="1" spc="-5" dirty="0">
                <a:solidFill>
                  <a:srgbClr val="00AF4F"/>
                </a:solidFill>
                <a:latin typeface="Comic Sans MS"/>
                <a:cs typeface="Comic Sans MS"/>
              </a:rPr>
              <a:t>first phase </a:t>
            </a:r>
            <a:r>
              <a:rPr sz="2400" spc="-5" dirty="0">
                <a:latin typeface="Comic Sans MS"/>
                <a:cs typeface="Comic Sans MS"/>
              </a:rPr>
              <a:t>of</a:t>
            </a:r>
            <a:r>
              <a:rPr sz="2400" spc="30" dirty="0">
                <a:latin typeface="Comic Sans MS"/>
                <a:cs typeface="Comic Sans MS"/>
              </a:rPr>
              <a:t> </a:t>
            </a:r>
            <a:r>
              <a:rPr sz="2400" spc="-5" dirty="0">
                <a:latin typeface="Comic Sans MS"/>
                <a:cs typeface="Comic Sans MS"/>
              </a:rPr>
              <a:t>Statistics;</a:t>
            </a:r>
            <a:endParaRPr sz="2400">
              <a:latin typeface="Comic Sans MS"/>
              <a:cs typeface="Comic Sans MS"/>
            </a:endParaRPr>
          </a:p>
          <a:p>
            <a:pPr marL="12700" marR="5080">
              <a:lnSpc>
                <a:spcPts val="2590"/>
              </a:lnSpc>
              <a:spcBef>
                <a:spcPts val="635"/>
              </a:spcBef>
              <a:tabLst>
                <a:tab pos="1120775" algn="l"/>
                <a:tab pos="1616710" algn="l"/>
                <a:tab pos="1749425" algn="l"/>
                <a:tab pos="2493010" algn="l"/>
                <a:tab pos="2962910" algn="l"/>
                <a:tab pos="3600450" algn="l"/>
                <a:tab pos="3751579" algn="l"/>
                <a:tab pos="5401945" algn="l"/>
                <a:tab pos="5647055" algn="l"/>
                <a:tab pos="6304280" algn="l"/>
                <a:tab pos="6804025" algn="l"/>
                <a:tab pos="7262495" algn="l"/>
              </a:tabLst>
            </a:pPr>
            <a:r>
              <a:rPr sz="2400" dirty="0">
                <a:latin typeface="Comic Sans MS"/>
                <a:cs typeface="Comic Sans MS"/>
              </a:rPr>
              <a:t>in</a:t>
            </a:r>
            <a:r>
              <a:rPr sz="2400" spc="-10" dirty="0">
                <a:latin typeface="Comic Sans MS"/>
                <a:cs typeface="Comic Sans MS"/>
              </a:rPr>
              <a:t>v</a:t>
            </a:r>
            <a:r>
              <a:rPr sz="2400" spc="-5" dirty="0">
                <a:latin typeface="Comic Sans MS"/>
                <a:cs typeface="Comic Sans MS"/>
              </a:rPr>
              <a:t>o</a:t>
            </a:r>
            <a:r>
              <a:rPr sz="2400" dirty="0">
                <a:latin typeface="Comic Sans MS"/>
                <a:cs typeface="Comic Sans MS"/>
              </a:rPr>
              <a:t>l</a:t>
            </a:r>
            <a:r>
              <a:rPr sz="2400" spc="-10" dirty="0">
                <a:latin typeface="Comic Sans MS"/>
                <a:cs typeface="Comic Sans MS"/>
              </a:rPr>
              <a:t>v</a:t>
            </a:r>
            <a:r>
              <a:rPr sz="2400" dirty="0">
                <a:latin typeface="Comic Sans MS"/>
                <a:cs typeface="Comic Sans MS"/>
              </a:rPr>
              <a:t>e	</a:t>
            </a:r>
            <a:r>
              <a:rPr sz="2400" spc="-10" dirty="0">
                <a:latin typeface="Comic Sans MS"/>
                <a:cs typeface="Comic Sans MS"/>
              </a:rPr>
              <a:t>a</a:t>
            </a:r>
            <a:r>
              <a:rPr sz="2400" dirty="0">
                <a:latin typeface="Comic Sans MS"/>
                <a:cs typeface="Comic Sans MS"/>
              </a:rPr>
              <a:t>ny		</a:t>
            </a:r>
            <a:r>
              <a:rPr sz="2400" spc="-10" dirty="0">
                <a:latin typeface="Comic Sans MS"/>
                <a:cs typeface="Comic Sans MS"/>
              </a:rPr>
              <a:t>k</a:t>
            </a:r>
            <a:r>
              <a:rPr sz="2400" dirty="0">
                <a:latin typeface="Comic Sans MS"/>
                <a:cs typeface="Comic Sans MS"/>
              </a:rPr>
              <a:t>i</a:t>
            </a:r>
            <a:r>
              <a:rPr sz="2400" spc="-10" dirty="0">
                <a:latin typeface="Comic Sans MS"/>
                <a:cs typeface="Comic Sans MS"/>
              </a:rPr>
              <a:t>n</a:t>
            </a:r>
            <a:r>
              <a:rPr sz="2400" dirty="0">
                <a:latin typeface="Comic Sans MS"/>
                <a:cs typeface="Comic Sans MS"/>
              </a:rPr>
              <a:t>d	</a:t>
            </a:r>
            <a:r>
              <a:rPr sz="2400" spc="-5" dirty="0">
                <a:latin typeface="Comic Sans MS"/>
                <a:cs typeface="Comic Sans MS"/>
              </a:rPr>
              <a:t>o</a:t>
            </a:r>
            <a:r>
              <a:rPr sz="2400" dirty="0">
                <a:latin typeface="Comic Sans MS"/>
                <a:cs typeface="Comic Sans MS"/>
              </a:rPr>
              <a:t>f	</a:t>
            </a:r>
            <a:r>
              <a:rPr sz="2400" spc="-5" dirty="0">
                <a:latin typeface="Comic Sans MS"/>
                <a:cs typeface="Comic Sans MS"/>
              </a:rPr>
              <a:t>d</a:t>
            </a:r>
            <a:r>
              <a:rPr sz="2400" spc="-10" dirty="0">
                <a:latin typeface="Comic Sans MS"/>
                <a:cs typeface="Comic Sans MS"/>
              </a:rPr>
              <a:t>a</a:t>
            </a:r>
            <a:r>
              <a:rPr sz="2400" spc="-5" dirty="0">
                <a:latin typeface="Comic Sans MS"/>
                <a:cs typeface="Comic Sans MS"/>
              </a:rPr>
              <a:t>t</a:t>
            </a:r>
            <a:r>
              <a:rPr sz="2400" dirty="0">
                <a:latin typeface="Comic Sans MS"/>
                <a:cs typeface="Comic Sans MS"/>
              </a:rPr>
              <a:t>a		</a:t>
            </a:r>
            <a:r>
              <a:rPr sz="2400" spc="5" dirty="0">
                <a:latin typeface="Comic Sans MS"/>
                <a:cs typeface="Comic Sans MS"/>
              </a:rPr>
              <a:t>p</a:t>
            </a:r>
            <a:r>
              <a:rPr sz="2400" spc="-5" dirty="0">
                <a:latin typeface="Comic Sans MS"/>
                <a:cs typeface="Comic Sans MS"/>
              </a:rPr>
              <a:t>roc</a:t>
            </a:r>
            <a:r>
              <a:rPr sz="2400" dirty="0">
                <a:latin typeface="Comic Sans MS"/>
                <a:cs typeface="Comic Sans MS"/>
              </a:rPr>
              <a:t>es</a:t>
            </a:r>
            <a:r>
              <a:rPr sz="2400" spc="-10" dirty="0">
                <a:latin typeface="Comic Sans MS"/>
                <a:cs typeface="Comic Sans MS"/>
              </a:rPr>
              <a:t>s</a:t>
            </a:r>
            <a:r>
              <a:rPr sz="2400" spc="-5" dirty="0">
                <a:latin typeface="Comic Sans MS"/>
                <a:cs typeface="Comic Sans MS"/>
              </a:rPr>
              <a:t>i</a:t>
            </a:r>
            <a:r>
              <a:rPr sz="2400" dirty="0">
                <a:latin typeface="Comic Sans MS"/>
                <a:cs typeface="Comic Sans MS"/>
              </a:rPr>
              <a:t>ng	</a:t>
            </a:r>
            <a:r>
              <a:rPr sz="2400" spc="-5" dirty="0">
                <a:latin typeface="Comic Sans MS"/>
                <a:cs typeface="Comic Sans MS"/>
              </a:rPr>
              <a:t>d</a:t>
            </a:r>
            <a:r>
              <a:rPr sz="2400" dirty="0">
                <a:latin typeface="Comic Sans MS"/>
                <a:cs typeface="Comic Sans MS"/>
              </a:rPr>
              <a:t>e</a:t>
            </a:r>
            <a:r>
              <a:rPr sz="2400" spc="-10" dirty="0">
                <a:latin typeface="Comic Sans MS"/>
                <a:cs typeface="Comic Sans MS"/>
              </a:rPr>
              <a:t>s</a:t>
            </a:r>
            <a:r>
              <a:rPr sz="2400" spc="-5" dirty="0">
                <a:latin typeface="Comic Sans MS"/>
                <a:cs typeface="Comic Sans MS"/>
              </a:rPr>
              <a:t>ig</a:t>
            </a:r>
            <a:r>
              <a:rPr sz="2400" spc="10" dirty="0">
                <a:latin typeface="Comic Sans MS"/>
                <a:cs typeface="Comic Sans MS"/>
              </a:rPr>
              <a:t>n</a:t>
            </a:r>
            <a:r>
              <a:rPr sz="2400" spc="-5" dirty="0">
                <a:latin typeface="Comic Sans MS"/>
                <a:cs typeface="Comic Sans MS"/>
              </a:rPr>
              <a:t>e</a:t>
            </a:r>
            <a:r>
              <a:rPr sz="2400" dirty="0">
                <a:latin typeface="Comic Sans MS"/>
                <a:cs typeface="Comic Sans MS"/>
              </a:rPr>
              <a:t>d	</a:t>
            </a:r>
            <a:r>
              <a:rPr sz="2400" spc="-5" dirty="0">
                <a:latin typeface="Comic Sans MS"/>
                <a:cs typeface="Comic Sans MS"/>
              </a:rPr>
              <a:t>t</a:t>
            </a:r>
            <a:r>
              <a:rPr sz="2400" dirty="0">
                <a:latin typeface="Comic Sans MS"/>
                <a:cs typeface="Comic Sans MS"/>
              </a:rPr>
              <a:t>o	</a:t>
            </a:r>
            <a:r>
              <a:rPr sz="2400" spc="-5" dirty="0">
                <a:latin typeface="Comic Sans MS"/>
                <a:cs typeface="Comic Sans MS"/>
              </a:rPr>
              <a:t>t</a:t>
            </a:r>
            <a:r>
              <a:rPr sz="2400" dirty="0">
                <a:latin typeface="Comic Sans MS"/>
                <a:cs typeface="Comic Sans MS"/>
              </a:rPr>
              <a:t>he  </a:t>
            </a:r>
            <a:r>
              <a:rPr sz="2400" spc="-5" dirty="0">
                <a:latin typeface="Comic Sans MS"/>
                <a:cs typeface="Comic Sans MS"/>
              </a:rPr>
              <a:t>collection,	organization,	presentation,	and	analyzing</a:t>
            </a:r>
            <a:endParaRPr sz="2400">
              <a:latin typeface="Comic Sans MS"/>
              <a:cs typeface="Comic Sans MS"/>
            </a:endParaRPr>
          </a:p>
        </p:txBody>
      </p:sp>
      <p:sp>
        <p:nvSpPr>
          <p:cNvPr id="6" name="object 6"/>
          <p:cNvSpPr txBox="1"/>
          <p:nvPr/>
        </p:nvSpPr>
        <p:spPr>
          <a:xfrm>
            <a:off x="685800" y="3338829"/>
            <a:ext cx="7770495" cy="391160"/>
          </a:xfrm>
          <a:prstGeom prst="rect">
            <a:avLst/>
          </a:prstGeom>
        </p:spPr>
        <p:txBody>
          <a:bodyPr vert="horz" wrap="square" lIns="0" tIns="12700" rIns="0" bIns="0" rtlCol="0">
            <a:spAutoFit/>
          </a:bodyPr>
          <a:lstStyle/>
          <a:p>
            <a:pPr marL="12700">
              <a:lnSpc>
                <a:spcPct val="100000"/>
              </a:lnSpc>
              <a:spcBef>
                <a:spcPts val="100"/>
              </a:spcBef>
              <a:tabLst>
                <a:tab pos="796290" algn="l"/>
                <a:tab pos="2483485" algn="l"/>
                <a:tab pos="4020185" algn="l"/>
                <a:tab pos="4630420" algn="l"/>
                <a:tab pos="5413375" algn="l"/>
                <a:tab pos="6345555" algn="l"/>
                <a:tab pos="7296150" algn="l"/>
              </a:tabLst>
            </a:pPr>
            <a:r>
              <a:rPr sz="2400" spc="-5" dirty="0">
                <a:latin typeface="Comic Sans MS"/>
                <a:cs typeface="Comic Sans MS"/>
              </a:rPr>
              <a:t>t</a:t>
            </a:r>
            <a:r>
              <a:rPr sz="2400" dirty="0">
                <a:latin typeface="Comic Sans MS"/>
                <a:cs typeface="Comic Sans MS"/>
              </a:rPr>
              <a:t>he	</a:t>
            </a:r>
            <a:r>
              <a:rPr sz="2400" spc="-5" dirty="0">
                <a:latin typeface="Comic Sans MS"/>
                <a:cs typeface="Comic Sans MS"/>
              </a:rPr>
              <a:t>import</a:t>
            </a:r>
            <a:r>
              <a:rPr sz="2400" dirty="0">
                <a:latin typeface="Comic Sans MS"/>
                <a:cs typeface="Comic Sans MS"/>
              </a:rPr>
              <a:t>a</a:t>
            </a:r>
            <a:r>
              <a:rPr sz="2400" spc="-10" dirty="0">
                <a:latin typeface="Comic Sans MS"/>
                <a:cs typeface="Comic Sans MS"/>
              </a:rPr>
              <a:t>n</a:t>
            </a:r>
            <a:r>
              <a:rPr sz="2400" dirty="0">
                <a:latin typeface="Comic Sans MS"/>
                <a:cs typeface="Comic Sans MS"/>
              </a:rPr>
              <a:t>t	</a:t>
            </a:r>
            <a:r>
              <a:rPr sz="2400" spc="5" dirty="0">
                <a:latin typeface="Comic Sans MS"/>
                <a:cs typeface="Comic Sans MS"/>
              </a:rPr>
              <a:t>f</a:t>
            </a:r>
            <a:r>
              <a:rPr sz="2400" dirty="0">
                <a:latin typeface="Comic Sans MS"/>
                <a:cs typeface="Comic Sans MS"/>
              </a:rPr>
              <a:t>e</a:t>
            </a:r>
            <a:r>
              <a:rPr sz="2400" spc="-10" dirty="0">
                <a:latin typeface="Comic Sans MS"/>
                <a:cs typeface="Comic Sans MS"/>
              </a:rPr>
              <a:t>a</a:t>
            </a:r>
            <a:r>
              <a:rPr sz="2400" spc="-5" dirty="0">
                <a:latin typeface="Comic Sans MS"/>
                <a:cs typeface="Comic Sans MS"/>
              </a:rPr>
              <a:t>tur</a:t>
            </a:r>
            <a:r>
              <a:rPr sz="2400" dirty="0">
                <a:latin typeface="Comic Sans MS"/>
                <a:cs typeface="Comic Sans MS"/>
              </a:rPr>
              <a:t>es	</a:t>
            </a:r>
            <a:r>
              <a:rPr sz="2400" spc="-5" dirty="0">
                <a:latin typeface="Comic Sans MS"/>
                <a:cs typeface="Comic Sans MS"/>
              </a:rPr>
              <a:t>o</a:t>
            </a:r>
            <a:r>
              <a:rPr sz="2400" dirty="0">
                <a:latin typeface="Comic Sans MS"/>
                <a:cs typeface="Comic Sans MS"/>
              </a:rPr>
              <a:t>f	</a:t>
            </a:r>
            <a:r>
              <a:rPr sz="2400" spc="-5" dirty="0">
                <a:latin typeface="Comic Sans MS"/>
                <a:cs typeface="Comic Sans MS"/>
              </a:rPr>
              <a:t>t</a:t>
            </a:r>
            <a:r>
              <a:rPr sz="2400" dirty="0">
                <a:latin typeface="Comic Sans MS"/>
                <a:cs typeface="Comic Sans MS"/>
              </a:rPr>
              <a:t>he	</a:t>
            </a:r>
            <a:r>
              <a:rPr sz="2400" spc="-15" dirty="0">
                <a:latin typeface="Comic Sans MS"/>
                <a:cs typeface="Comic Sans MS"/>
              </a:rPr>
              <a:t>d</a:t>
            </a:r>
            <a:r>
              <a:rPr sz="2400" dirty="0">
                <a:latin typeface="Comic Sans MS"/>
                <a:cs typeface="Comic Sans MS"/>
              </a:rPr>
              <a:t>a</a:t>
            </a:r>
            <a:r>
              <a:rPr sz="2400" spc="-5" dirty="0">
                <a:latin typeface="Comic Sans MS"/>
                <a:cs typeface="Comic Sans MS"/>
              </a:rPr>
              <a:t>t</a:t>
            </a:r>
            <a:r>
              <a:rPr sz="2400" dirty="0">
                <a:latin typeface="Comic Sans MS"/>
                <a:cs typeface="Comic Sans MS"/>
              </a:rPr>
              <a:t>a	</a:t>
            </a:r>
            <a:r>
              <a:rPr sz="2400" b="1" spc="-5" dirty="0">
                <a:solidFill>
                  <a:srgbClr val="00AF4F"/>
                </a:solidFill>
                <a:latin typeface="Comic Sans MS"/>
                <a:cs typeface="Comic Sans MS"/>
              </a:rPr>
              <a:t>w</a:t>
            </a:r>
            <a:r>
              <a:rPr sz="2400" b="1" dirty="0">
                <a:solidFill>
                  <a:srgbClr val="00AF4F"/>
                </a:solidFill>
                <a:latin typeface="Comic Sans MS"/>
                <a:cs typeface="Comic Sans MS"/>
              </a:rPr>
              <a:t>i</a:t>
            </a:r>
            <a:r>
              <a:rPr sz="2400" b="1" spc="-15" dirty="0">
                <a:solidFill>
                  <a:srgbClr val="00AF4F"/>
                </a:solidFill>
                <a:latin typeface="Comic Sans MS"/>
                <a:cs typeface="Comic Sans MS"/>
              </a:rPr>
              <a:t>t</a:t>
            </a:r>
            <a:r>
              <a:rPr sz="2400" b="1" dirty="0">
                <a:solidFill>
                  <a:srgbClr val="00AF4F"/>
                </a:solidFill>
                <a:latin typeface="Comic Sans MS"/>
                <a:cs typeface="Comic Sans MS"/>
              </a:rPr>
              <a:t>h	</a:t>
            </a:r>
            <a:r>
              <a:rPr sz="2400" b="1" spc="-5" dirty="0">
                <a:solidFill>
                  <a:srgbClr val="00AF4F"/>
                </a:solidFill>
                <a:latin typeface="Comic Sans MS"/>
                <a:cs typeface="Comic Sans MS"/>
              </a:rPr>
              <a:t>o</a:t>
            </a:r>
            <a:r>
              <a:rPr sz="2400" b="1" spc="-10" dirty="0">
                <a:solidFill>
                  <a:srgbClr val="00AF4F"/>
                </a:solidFill>
                <a:latin typeface="Comic Sans MS"/>
                <a:cs typeface="Comic Sans MS"/>
              </a:rPr>
              <a:t>u</a:t>
            </a:r>
            <a:r>
              <a:rPr sz="2400" b="1" dirty="0">
                <a:solidFill>
                  <a:srgbClr val="00AF4F"/>
                </a:solidFill>
                <a:latin typeface="Comic Sans MS"/>
                <a:cs typeface="Comic Sans MS"/>
              </a:rPr>
              <a:t>t</a:t>
            </a:r>
            <a:endParaRPr sz="2400">
              <a:latin typeface="Comic Sans MS"/>
              <a:cs typeface="Comic Sans MS"/>
            </a:endParaRPr>
          </a:p>
        </p:txBody>
      </p:sp>
      <p:sp>
        <p:nvSpPr>
          <p:cNvPr id="7" name="object 7"/>
          <p:cNvSpPr txBox="1"/>
          <p:nvPr/>
        </p:nvSpPr>
        <p:spPr>
          <a:xfrm>
            <a:off x="77469" y="4371340"/>
            <a:ext cx="268605" cy="391160"/>
          </a:xfrm>
          <a:prstGeom prst="rect">
            <a:avLst/>
          </a:prstGeom>
        </p:spPr>
        <p:txBody>
          <a:bodyPr vert="horz" wrap="square" lIns="0" tIns="12700" rIns="0" bIns="0" rtlCol="0">
            <a:spAutoFit/>
          </a:bodyPr>
          <a:lstStyle/>
          <a:p>
            <a:pPr marL="12700">
              <a:lnSpc>
                <a:spcPct val="100000"/>
              </a:lnSpc>
              <a:spcBef>
                <a:spcPts val="100"/>
              </a:spcBef>
            </a:pPr>
            <a:r>
              <a:rPr sz="2400" spc="200" dirty="0">
                <a:latin typeface="Symbol"/>
                <a:cs typeface="Symbol"/>
              </a:rPr>
              <a:t></a:t>
            </a:r>
            <a:endParaRPr sz="2400">
              <a:latin typeface="Symbol"/>
              <a:cs typeface="Symbol"/>
            </a:endParaRPr>
          </a:p>
        </p:txBody>
      </p:sp>
      <p:sp>
        <p:nvSpPr>
          <p:cNvPr id="8" name="object 8"/>
          <p:cNvSpPr txBox="1"/>
          <p:nvPr/>
        </p:nvSpPr>
        <p:spPr>
          <a:xfrm>
            <a:off x="685800" y="3667759"/>
            <a:ext cx="7766050" cy="1125220"/>
          </a:xfrm>
          <a:prstGeom prst="rect">
            <a:avLst/>
          </a:prstGeom>
        </p:spPr>
        <p:txBody>
          <a:bodyPr vert="horz" wrap="square" lIns="0" tIns="53975" rIns="0" bIns="0" rtlCol="0">
            <a:spAutoFit/>
          </a:bodyPr>
          <a:lstStyle/>
          <a:p>
            <a:pPr marL="12700" marR="5080">
              <a:lnSpc>
                <a:spcPts val="2590"/>
              </a:lnSpc>
              <a:spcBef>
                <a:spcPts val="425"/>
              </a:spcBef>
              <a:tabLst>
                <a:tab pos="1799589" algn="l"/>
                <a:tab pos="2315210" algn="l"/>
                <a:tab pos="4622165" algn="l"/>
                <a:tab pos="5331460" algn="l"/>
                <a:tab pos="6269355" algn="l"/>
                <a:tab pos="7112000" algn="l"/>
              </a:tabLst>
            </a:pPr>
            <a:r>
              <a:rPr sz="2400" b="1" dirty="0">
                <a:solidFill>
                  <a:srgbClr val="00AF4F"/>
                </a:solidFill>
                <a:latin typeface="Comic Sans MS"/>
                <a:cs typeface="Comic Sans MS"/>
              </a:rPr>
              <a:t>a</a:t>
            </a:r>
            <a:r>
              <a:rPr sz="2400" b="1" spc="-5" dirty="0">
                <a:solidFill>
                  <a:srgbClr val="00AF4F"/>
                </a:solidFill>
                <a:latin typeface="Comic Sans MS"/>
                <a:cs typeface="Comic Sans MS"/>
              </a:rPr>
              <a:t>t</a:t>
            </a:r>
            <a:r>
              <a:rPr sz="2400" b="1" spc="-15" dirty="0">
                <a:solidFill>
                  <a:srgbClr val="00AF4F"/>
                </a:solidFill>
                <a:latin typeface="Comic Sans MS"/>
                <a:cs typeface="Comic Sans MS"/>
              </a:rPr>
              <a:t>t</a:t>
            </a:r>
            <a:r>
              <a:rPr sz="2400" b="1" spc="5" dirty="0">
                <a:solidFill>
                  <a:srgbClr val="00AF4F"/>
                </a:solidFill>
                <a:latin typeface="Comic Sans MS"/>
                <a:cs typeface="Comic Sans MS"/>
              </a:rPr>
              <a:t>e</a:t>
            </a:r>
            <a:r>
              <a:rPr sz="2400" b="1" spc="-5" dirty="0">
                <a:solidFill>
                  <a:srgbClr val="00AF4F"/>
                </a:solidFill>
                <a:latin typeface="Comic Sans MS"/>
                <a:cs typeface="Comic Sans MS"/>
              </a:rPr>
              <a:t>mpti</a:t>
            </a:r>
            <a:r>
              <a:rPr sz="2400" b="1" dirty="0">
                <a:solidFill>
                  <a:srgbClr val="00AF4F"/>
                </a:solidFill>
                <a:latin typeface="Comic Sans MS"/>
                <a:cs typeface="Comic Sans MS"/>
              </a:rPr>
              <a:t>ng	</a:t>
            </a:r>
            <a:r>
              <a:rPr sz="2400" b="1" spc="-5" dirty="0">
                <a:solidFill>
                  <a:srgbClr val="00AF4F"/>
                </a:solidFill>
                <a:latin typeface="Comic Sans MS"/>
                <a:cs typeface="Comic Sans MS"/>
              </a:rPr>
              <a:t>t</a:t>
            </a:r>
            <a:r>
              <a:rPr sz="2400" b="1" dirty="0">
                <a:solidFill>
                  <a:srgbClr val="00AF4F"/>
                </a:solidFill>
                <a:latin typeface="Comic Sans MS"/>
                <a:cs typeface="Comic Sans MS"/>
              </a:rPr>
              <a:t>o	</a:t>
            </a:r>
            <a:r>
              <a:rPr sz="2400" b="1" spc="-5" dirty="0">
                <a:solidFill>
                  <a:srgbClr val="00AF4F"/>
                </a:solidFill>
                <a:latin typeface="Comic Sans MS"/>
                <a:cs typeface="Comic Sans MS"/>
              </a:rPr>
              <a:t>i</a:t>
            </a:r>
            <a:r>
              <a:rPr sz="2400" b="1" dirty="0">
                <a:solidFill>
                  <a:srgbClr val="00AF4F"/>
                </a:solidFill>
                <a:latin typeface="Comic Sans MS"/>
                <a:cs typeface="Comic Sans MS"/>
              </a:rPr>
              <a:t>n</a:t>
            </a:r>
            <a:r>
              <a:rPr sz="2400" b="1" spc="-5" dirty="0">
                <a:solidFill>
                  <a:srgbClr val="00AF4F"/>
                </a:solidFill>
                <a:latin typeface="Comic Sans MS"/>
                <a:cs typeface="Comic Sans MS"/>
              </a:rPr>
              <a:t>f</a:t>
            </a:r>
            <a:r>
              <a:rPr sz="2400" b="1" spc="5" dirty="0">
                <a:solidFill>
                  <a:srgbClr val="00AF4F"/>
                </a:solidFill>
                <a:latin typeface="Comic Sans MS"/>
                <a:cs typeface="Comic Sans MS"/>
              </a:rPr>
              <a:t>e</a:t>
            </a:r>
            <a:r>
              <a:rPr sz="2400" b="1" spc="-5" dirty="0">
                <a:solidFill>
                  <a:srgbClr val="00AF4F"/>
                </a:solidFill>
                <a:latin typeface="Comic Sans MS"/>
                <a:cs typeface="Comic Sans MS"/>
              </a:rPr>
              <a:t>r</a:t>
            </a:r>
            <a:r>
              <a:rPr sz="2400" b="1" spc="-10" dirty="0">
                <a:solidFill>
                  <a:srgbClr val="00AF4F"/>
                </a:solidFill>
                <a:latin typeface="Comic Sans MS"/>
                <a:cs typeface="Comic Sans MS"/>
              </a:rPr>
              <a:t>/</a:t>
            </a:r>
            <a:r>
              <a:rPr sz="2400" b="1" spc="5" dirty="0">
                <a:solidFill>
                  <a:srgbClr val="00AF4F"/>
                </a:solidFill>
                <a:latin typeface="Comic Sans MS"/>
                <a:cs typeface="Comic Sans MS"/>
              </a:rPr>
              <a:t>c</a:t>
            </a:r>
            <a:r>
              <a:rPr sz="2400" b="1" spc="-5" dirty="0">
                <a:solidFill>
                  <a:srgbClr val="00AF4F"/>
                </a:solidFill>
                <a:latin typeface="Comic Sans MS"/>
                <a:cs typeface="Comic Sans MS"/>
              </a:rPr>
              <a:t>o</a:t>
            </a:r>
            <a:r>
              <a:rPr sz="2400" b="1" dirty="0">
                <a:solidFill>
                  <a:srgbClr val="00AF4F"/>
                </a:solidFill>
                <a:latin typeface="Comic Sans MS"/>
                <a:cs typeface="Comic Sans MS"/>
              </a:rPr>
              <a:t>n</a:t>
            </a:r>
            <a:r>
              <a:rPr sz="2400" b="1" spc="-5" dirty="0">
                <a:solidFill>
                  <a:srgbClr val="00AF4F"/>
                </a:solidFill>
                <a:latin typeface="Comic Sans MS"/>
                <a:cs typeface="Comic Sans MS"/>
              </a:rPr>
              <a:t>c</a:t>
            </a:r>
            <a:r>
              <a:rPr sz="2400" b="1" dirty="0">
                <a:solidFill>
                  <a:srgbClr val="00AF4F"/>
                </a:solidFill>
                <a:latin typeface="Comic Sans MS"/>
                <a:cs typeface="Comic Sans MS"/>
              </a:rPr>
              <a:t>lu</a:t>
            </a:r>
            <a:r>
              <a:rPr sz="2400" b="1" spc="-10" dirty="0">
                <a:solidFill>
                  <a:srgbClr val="00AF4F"/>
                </a:solidFill>
                <a:latin typeface="Comic Sans MS"/>
                <a:cs typeface="Comic Sans MS"/>
              </a:rPr>
              <a:t>d</a:t>
            </a:r>
            <a:r>
              <a:rPr sz="2400" b="1" dirty="0">
                <a:solidFill>
                  <a:srgbClr val="00AF4F"/>
                </a:solidFill>
                <a:latin typeface="Comic Sans MS"/>
                <a:cs typeface="Comic Sans MS"/>
              </a:rPr>
              <a:t>e	</a:t>
            </a:r>
            <a:r>
              <a:rPr sz="2400" b="1" spc="-5" dirty="0">
                <a:solidFill>
                  <a:srgbClr val="00AF4F"/>
                </a:solidFill>
                <a:latin typeface="Comic Sans MS"/>
                <a:cs typeface="Comic Sans MS"/>
              </a:rPr>
              <a:t>a</a:t>
            </a:r>
            <a:r>
              <a:rPr sz="2400" b="1" dirty="0">
                <a:solidFill>
                  <a:srgbClr val="00AF4F"/>
                </a:solidFill>
                <a:latin typeface="Comic Sans MS"/>
                <a:cs typeface="Comic Sans MS"/>
              </a:rPr>
              <a:t>ny	</a:t>
            </a:r>
            <a:r>
              <a:rPr sz="2400" b="1" spc="-5" dirty="0">
                <a:solidFill>
                  <a:srgbClr val="00AF4F"/>
                </a:solidFill>
                <a:latin typeface="Comic Sans MS"/>
                <a:cs typeface="Comic Sans MS"/>
              </a:rPr>
              <a:t>t</a:t>
            </a:r>
            <a:r>
              <a:rPr sz="2400" b="1" dirty="0">
                <a:solidFill>
                  <a:srgbClr val="00AF4F"/>
                </a:solidFill>
                <a:latin typeface="Comic Sans MS"/>
                <a:cs typeface="Comic Sans MS"/>
              </a:rPr>
              <a:t>h</a:t>
            </a:r>
            <a:r>
              <a:rPr sz="2400" b="1" spc="-5" dirty="0">
                <a:solidFill>
                  <a:srgbClr val="00AF4F"/>
                </a:solidFill>
                <a:latin typeface="Comic Sans MS"/>
                <a:cs typeface="Comic Sans MS"/>
              </a:rPr>
              <a:t>i</a:t>
            </a:r>
            <a:r>
              <a:rPr sz="2400" b="1" dirty="0">
                <a:solidFill>
                  <a:srgbClr val="00AF4F"/>
                </a:solidFill>
                <a:latin typeface="Comic Sans MS"/>
                <a:cs typeface="Comic Sans MS"/>
              </a:rPr>
              <a:t>ng	</a:t>
            </a:r>
            <a:r>
              <a:rPr sz="2400" b="1" spc="-5" dirty="0">
                <a:solidFill>
                  <a:srgbClr val="00AF4F"/>
                </a:solidFill>
                <a:latin typeface="Comic Sans MS"/>
                <a:cs typeface="Comic Sans MS"/>
              </a:rPr>
              <a:t>t</a:t>
            </a:r>
            <a:r>
              <a:rPr sz="2400" b="1" dirty="0">
                <a:solidFill>
                  <a:srgbClr val="00AF4F"/>
                </a:solidFill>
                <a:latin typeface="Comic Sans MS"/>
                <a:cs typeface="Comic Sans MS"/>
              </a:rPr>
              <a:t>h</a:t>
            </a:r>
            <a:r>
              <a:rPr sz="2400" b="1" spc="-5" dirty="0">
                <a:solidFill>
                  <a:srgbClr val="00AF4F"/>
                </a:solidFill>
                <a:latin typeface="Comic Sans MS"/>
                <a:cs typeface="Comic Sans MS"/>
              </a:rPr>
              <a:t>a</a:t>
            </a:r>
            <a:r>
              <a:rPr sz="2400" b="1" dirty="0">
                <a:solidFill>
                  <a:srgbClr val="00AF4F"/>
                </a:solidFill>
                <a:latin typeface="Comic Sans MS"/>
                <a:cs typeface="Comic Sans MS"/>
              </a:rPr>
              <a:t>t	g</a:t>
            </a:r>
            <a:r>
              <a:rPr sz="2400" b="1" spc="-15" dirty="0">
                <a:solidFill>
                  <a:srgbClr val="00AF4F"/>
                </a:solidFill>
                <a:latin typeface="Comic Sans MS"/>
                <a:cs typeface="Comic Sans MS"/>
              </a:rPr>
              <a:t>o</a:t>
            </a:r>
            <a:r>
              <a:rPr sz="2400" b="1" spc="5" dirty="0">
                <a:solidFill>
                  <a:srgbClr val="00AF4F"/>
                </a:solidFill>
                <a:latin typeface="Comic Sans MS"/>
                <a:cs typeface="Comic Sans MS"/>
              </a:rPr>
              <a:t>e</a:t>
            </a:r>
            <a:r>
              <a:rPr sz="2400" b="1" dirty="0">
                <a:solidFill>
                  <a:srgbClr val="00AF4F"/>
                </a:solidFill>
                <a:latin typeface="Comic Sans MS"/>
                <a:cs typeface="Comic Sans MS"/>
              </a:rPr>
              <a:t>s  beyond </a:t>
            </a:r>
            <a:r>
              <a:rPr sz="2400" b="1" spc="-5" dirty="0">
                <a:solidFill>
                  <a:srgbClr val="00AF4F"/>
                </a:solidFill>
                <a:latin typeface="Comic Sans MS"/>
                <a:cs typeface="Comic Sans MS"/>
              </a:rPr>
              <a:t>the known</a:t>
            </a:r>
            <a:r>
              <a:rPr sz="2400" b="1" dirty="0">
                <a:solidFill>
                  <a:srgbClr val="00AF4F"/>
                </a:solidFill>
                <a:latin typeface="Comic Sans MS"/>
                <a:cs typeface="Comic Sans MS"/>
              </a:rPr>
              <a:t> </a:t>
            </a:r>
            <a:r>
              <a:rPr sz="2400" b="1" spc="-5" dirty="0">
                <a:solidFill>
                  <a:srgbClr val="00AF4F"/>
                </a:solidFill>
                <a:latin typeface="Comic Sans MS"/>
                <a:cs typeface="Comic Sans MS"/>
              </a:rPr>
              <a:t>data.</a:t>
            </a:r>
            <a:endParaRPr sz="2400">
              <a:latin typeface="Comic Sans MS"/>
              <a:cs typeface="Comic Sans MS"/>
            </a:endParaRPr>
          </a:p>
          <a:p>
            <a:pPr marL="12700">
              <a:lnSpc>
                <a:spcPct val="100000"/>
              </a:lnSpc>
              <a:spcBef>
                <a:spcPts val="275"/>
              </a:spcBef>
            </a:pPr>
            <a:r>
              <a:rPr sz="2400" spc="-5" dirty="0">
                <a:latin typeface="Comic Sans MS"/>
                <a:cs typeface="Comic Sans MS"/>
              </a:rPr>
              <a:t>In</a:t>
            </a:r>
            <a:r>
              <a:rPr sz="2400" spc="260" dirty="0">
                <a:latin typeface="Comic Sans MS"/>
                <a:cs typeface="Comic Sans MS"/>
              </a:rPr>
              <a:t> </a:t>
            </a:r>
            <a:r>
              <a:rPr sz="2400" spc="-5" dirty="0">
                <a:latin typeface="Comic Sans MS"/>
                <a:cs typeface="Comic Sans MS"/>
              </a:rPr>
              <a:t>short,</a:t>
            </a:r>
            <a:r>
              <a:rPr sz="2400" spc="260" dirty="0">
                <a:latin typeface="Comic Sans MS"/>
                <a:cs typeface="Comic Sans MS"/>
              </a:rPr>
              <a:t> </a:t>
            </a:r>
            <a:r>
              <a:rPr sz="2400" spc="-5" dirty="0">
                <a:latin typeface="Comic Sans MS"/>
                <a:cs typeface="Comic Sans MS"/>
              </a:rPr>
              <a:t>descriptive</a:t>
            </a:r>
            <a:r>
              <a:rPr sz="2400" spc="265" dirty="0">
                <a:latin typeface="Comic Sans MS"/>
                <a:cs typeface="Comic Sans MS"/>
              </a:rPr>
              <a:t> </a:t>
            </a:r>
            <a:r>
              <a:rPr sz="2400" spc="-5" dirty="0">
                <a:latin typeface="Comic Sans MS"/>
                <a:cs typeface="Comic Sans MS"/>
              </a:rPr>
              <a:t>Statistics</a:t>
            </a:r>
            <a:r>
              <a:rPr sz="2400" spc="265" dirty="0">
                <a:latin typeface="Comic Sans MS"/>
                <a:cs typeface="Comic Sans MS"/>
              </a:rPr>
              <a:t> </a:t>
            </a:r>
            <a:r>
              <a:rPr sz="2400" spc="-5" dirty="0">
                <a:latin typeface="Comic Sans MS"/>
                <a:cs typeface="Comic Sans MS"/>
              </a:rPr>
              <a:t>describes</a:t>
            </a:r>
            <a:r>
              <a:rPr sz="2400" spc="254" dirty="0">
                <a:latin typeface="Comic Sans MS"/>
                <a:cs typeface="Comic Sans MS"/>
              </a:rPr>
              <a:t> </a:t>
            </a:r>
            <a:r>
              <a:rPr sz="2400" spc="-5" dirty="0">
                <a:latin typeface="Comic Sans MS"/>
                <a:cs typeface="Comic Sans MS"/>
              </a:rPr>
              <a:t>the</a:t>
            </a:r>
            <a:r>
              <a:rPr sz="2400" spc="265" dirty="0">
                <a:latin typeface="Comic Sans MS"/>
                <a:cs typeface="Comic Sans MS"/>
              </a:rPr>
              <a:t> </a:t>
            </a:r>
            <a:r>
              <a:rPr sz="2400" spc="-5" dirty="0">
                <a:latin typeface="Comic Sans MS"/>
                <a:cs typeface="Comic Sans MS"/>
              </a:rPr>
              <a:t>nature</a:t>
            </a:r>
            <a:endParaRPr sz="2400">
              <a:latin typeface="Comic Sans MS"/>
              <a:cs typeface="Comic Sans MS"/>
            </a:endParaRPr>
          </a:p>
        </p:txBody>
      </p:sp>
      <p:sp>
        <p:nvSpPr>
          <p:cNvPr id="9" name="object 9"/>
          <p:cNvSpPr txBox="1"/>
          <p:nvPr/>
        </p:nvSpPr>
        <p:spPr>
          <a:xfrm>
            <a:off x="685800" y="4730750"/>
            <a:ext cx="7766050" cy="1049020"/>
          </a:xfrm>
          <a:prstGeom prst="rect">
            <a:avLst/>
          </a:prstGeom>
        </p:spPr>
        <p:txBody>
          <a:bodyPr vert="horz" wrap="square" lIns="0" tIns="53975" rIns="0" bIns="0" rtlCol="0">
            <a:spAutoFit/>
          </a:bodyPr>
          <a:lstStyle/>
          <a:p>
            <a:pPr marL="12700" marR="5080" algn="just">
              <a:lnSpc>
                <a:spcPts val="2590"/>
              </a:lnSpc>
              <a:spcBef>
                <a:spcPts val="425"/>
              </a:spcBef>
              <a:tabLst>
                <a:tab pos="2209165" algn="l"/>
              </a:tabLst>
            </a:pPr>
            <a:r>
              <a:rPr sz="2400" dirty="0">
                <a:latin typeface="Comic Sans MS"/>
                <a:cs typeface="Comic Sans MS"/>
              </a:rPr>
              <a:t>or </a:t>
            </a:r>
            <a:r>
              <a:rPr sz="2400" spc="-5" dirty="0">
                <a:latin typeface="Comic Sans MS"/>
                <a:cs typeface="Comic Sans MS"/>
              </a:rPr>
              <a:t>characteristics of the observed </a:t>
            </a:r>
            <a:r>
              <a:rPr sz="2400" spc="-10" dirty="0">
                <a:latin typeface="Comic Sans MS"/>
                <a:cs typeface="Comic Sans MS"/>
              </a:rPr>
              <a:t>data </a:t>
            </a:r>
            <a:r>
              <a:rPr sz="2400" spc="-5" dirty="0">
                <a:latin typeface="Comic Sans MS"/>
                <a:cs typeface="Comic Sans MS"/>
              </a:rPr>
              <a:t>(usually </a:t>
            </a:r>
            <a:r>
              <a:rPr sz="2400" dirty="0">
                <a:latin typeface="Comic Sans MS"/>
                <a:cs typeface="Comic Sans MS"/>
              </a:rPr>
              <a:t>a  </a:t>
            </a:r>
            <a:r>
              <a:rPr sz="2400" spc="-5" dirty="0">
                <a:latin typeface="Comic Sans MS"/>
                <a:cs typeface="Comic Sans MS"/>
              </a:rPr>
              <a:t>sample)	</a:t>
            </a:r>
            <a:r>
              <a:rPr sz="2400" b="1" spc="-5" dirty="0">
                <a:solidFill>
                  <a:srgbClr val="00AF4F"/>
                </a:solidFill>
                <a:latin typeface="Comic Sans MS"/>
                <a:cs typeface="Comic Sans MS"/>
              </a:rPr>
              <a:t>without making conclusion or  generalization.</a:t>
            </a:r>
            <a:endParaRPr sz="2400">
              <a:latin typeface="Comic Sans MS"/>
              <a:cs typeface="Comic Sans MS"/>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A3E66C-C4BD-45B4-8C16-D3FDCC6BC572}"/>
              </a:ext>
            </a:extLst>
          </p:cNvPr>
          <p:cNvPicPr>
            <a:picLocks noChangeAspect="1"/>
          </p:cNvPicPr>
          <p:nvPr/>
        </p:nvPicPr>
        <p:blipFill>
          <a:blip r:embed="rId3"/>
          <a:stretch>
            <a:fillRect/>
          </a:stretch>
        </p:blipFill>
        <p:spPr>
          <a:xfrm>
            <a:off x="597519" y="643466"/>
            <a:ext cx="7948961" cy="5571067"/>
          </a:xfrm>
          <a:prstGeom prst="rect">
            <a:avLst/>
          </a:prstGeom>
        </p:spPr>
      </p:pic>
    </p:spTree>
    <p:extLst>
      <p:ext uri="{BB962C8B-B14F-4D97-AF65-F5344CB8AC3E}">
        <p14:creationId xmlns:p14="http://schemas.microsoft.com/office/powerpoint/2010/main" val="236409152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EC3669-54BD-4DFD-A970-CE254552E1E4}"/>
              </a:ext>
            </a:extLst>
          </p:cNvPr>
          <p:cNvPicPr>
            <a:picLocks noChangeAspect="1"/>
          </p:cNvPicPr>
          <p:nvPr/>
        </p:nvPicPr>
        <p:blipFill>
          <a:blip r:embed="rId3"/>
          <a:stretch>
            <a:fillRect/>
          </a:stretch>
        </p:blipFill>
        <p:spPr>
          <a:xfrm>
            <a:off x="562696" y="643466"/>
            <a:ext cx="8018606" cy="5571067"/>
          </a:xfrm>
          <a:prstGeom prst="rect">
            <a:avLst/>
          </a:prstGeom>
        </p:spPr>
      </p:pic>
    </p:spTree>
    <p:extLst>
      <p:ext uri="{BB962C8B-B14F-4D97-AF65-F5344CB8AC3E}">
        <p14:creationId xmlns:p14="http://schemas.microsoft.com/office/powerpoint/2010/main" val="108543312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7A2040-65A4-4433-9F55-682CCD2F1FA9}"/>
              </a:ext>
            </a:extLst>
          </p:cNvPr>
          <p:cNvPicPr>
            <a:picLocks noChangeAspect="1"/>
          </p:cNvPicPr>
          <p:nvPr/>
        </p:nvPicPr>
        <p:blipFill>
          <a:blip r:embed="rId3"/>
          <a:stretch>
            <a:fillRect/>
          </a:stretch>
        </p:blipFill>
        <p:spPr>
          <a:xfrm>
            <a:off x="482600" y="1363852"/>
            <a:ext cx="8178799" cy="4130294"/>
          </a:xfrm>
          <a:prstGeom prst="rect">
            <a:avLst/>
          </a:prstGeom>
        </p:spPr>
      </p:pic>
    </p:spTree>
    <p:extLst>
      <p:ext uri="{BB962C8B-B14F-4D97-AF65-F5344CB8AC3E}">
        <p14:creationId xmlns:p14="http://schemas.microsoft.com/office/powerpoint/2010/main" val="201090333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2509F26-B5DC-4BA7-B476-4CB044237A2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9" name="Rectangle 8">
            <a:extLst>
              <a:ext uri="{FF2B5EF4-FFF2-40B4-BE49-F238E27FC236}">
                <a16:creationId xmlns:a16="http://schemas.microsoft.com/office/drawing/2014/main" id="{DB103EB1-B135-4526-B883-33228FC27FF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611505" y="683404"/>
            <a:ext cx="792099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2" name="Picture 1">
            <a:extLst>
              <a:ext uri="{FF2B5EF4-FFF2-40B4-BE49-F238E27FC236}">
                <a16:creationId xmlns:a16="http://schemas.microsoft.com/office/drawing/2014/main" id="{110F82A3-4553-46CC-A86F-B82AFFEA0F3E}"/>
              </a:ext>
            </a:extLst>
          </p:cNvPr>
          <p:cNvPicPr>
            <a:picLocks noChangeAspect="1"/>
          </p:cNvPicPr>
          <p:nvPr/>
        </p:nvPicPr>
        <p:blipFill rotWithShape="1">
          <a:blip r:embed="rId3"/>
          <a:srcRect b="605"/>
          <a:stretch/>
        </p:blipFill>
        <p:spPr>
          <a:xfrm rot="21480000">
            <a:off x="853377" y="1003258"/>
            <a:ext cx="7437246" cy="4764396"/>
          </a:xfrm>
          <a:prstGeom prst="rect">
            <a:avLst/>
          </a:prstGeom>
        </p:spPr>
      </p:pic>
    </p:spTree>
    <p:extLst>
      <p:ext uri="{BB962C8B-B14F-4D97-AF65-F5344CB8AC3E}">
        <p14:creationId xmlns:p14="http://schemas.microsoft.com/office/powerpoint/2010/main" val="3336721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124460">
              <a:lnSpc>
                <a:spcPts val="1420"/>
              </a:lnSpc>
            </a:pPr>
            <a:fld id="{81D60167-4931-47E6-BA6A-407CBD079E47}" type="slidenum">
              <a:rPr sz="1400" dirty="0">
                <a:solidFill>
                  <a:srgbClr val="000000"/>
                </a:solidFill>
              </a:rPr>
              <a:t>12</a:t>
            </a:fld>
            <a:endParaRPr sz="1400"/>
          </a:p>
          <a:p>
            <a:pPr marL="138430">
              <a:lnSpc>
                <a:spcPts val="1215"/>
              </a:lnSpc>
            </a:pPr>
            <a:r>
              <a:rPr dirty="0"/>
              <a:t>9</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2" name="object 2"/>
          <p:cNvSpPr txBox="1"/>
          <p:nvPr/>
        </p:nvSpPr>
        <p:spPr>
          <a:xfrm>
            <a:off x="77469" y="401320"/>
            <a:ext cx="8601710" cy="4794250"/>
          </a:xfrm>
          <a:prstGeom prst="rect">
            <a:avLst/>
          </a:prstGeom>
        </p:spPr>
        <p:txBody>
          <a:bodyPr vert="horz" wrap="square" lIns="0" tIns="12700" rIns="0" bIns="0" rtlCol="0">
            <a:spAutoFit/>
          </a:bodyPr>
          <a:lstStyle/>
          <a:p>
            <a:pPr marL="622300" marR="5715" indent="-609600">
              <a:lnSpc>
                <a:spcPct val="100000"/>
              </a:lnSpc>
              <a:spcBef>
                <a:spcPts val="100"/>
              </a:spcBef>
              <a:tabLst>
                <a:tab pos="960119" algn="l"/>
                <a:tab pos="2605405" algn="l"/>
                <a:tab pos="3479800" algn="l"/>
                <a:tab pos="4582160" algn="l"/>
                <a:tab pos="6290945" algn="l"/>
                <a:tab pos="6993255" algn="l"/>
              </a:tabLst>
            </a:pPr>
            <a:r>
              <a:rPr sz="2400" b="1" spc="-5" dirty="0">
                <a:solidFill>
                  <a:srgbClr val="006FBF"/>
                </a:solidFill>
                <a:latin typeface="Comic Sans MS"/>
                <a:cs typeface="Comic Sans MS"/>
              </a:rPr>
              <a:t>T</a:t>
            </a:r>
            <a:r>
              <a:rPr sz="2400" b="1" dirty="0">
                <a:solidFill>
                  <a:srgbClr val="006FBF"/>
                </a:solidFill>
                <a:latin typeface="Comic Sans MS"/>
                <a:cs typeface="Comic Sans MS"/>
              </a:rPr>
              <a:t>he		</a:t>
            </a:r>
            <a:r>
              <a:rPr sz="2400" b="1" spc="-5" dirty="0">
                <a:solidFill>
                  <a:srgbClr val="006FBF"/>
                </a:solidFill>
                <a:latin typeface="Comic Sans MS"/>
                <a:cs typeface="Comic Sans MS"/>
              </a:rPr>
              <a:t>fo</a:t>
            </a:r>
            <a:r>
              <a:rPr sz="2400" b="1" dirty="0">
                <a:solidFill>
                  <a:srgbClr val="006FBF"/>
                </a:solidFill>
                <a:latin typeface="Comic Sans MS"/>
                <a:cs typeface="Comic Sans MS"/>
              </a:rPr>
              <a:t>ll</a:t>
            </a:r>
            <a:r>
              <a:rPr sz="2400" b="1" spc="-5" dirty="0">
                <a:solidFill>
                  <a:srgbClr val="006FBF"/>
                </a:solidFill>
                <a:latin typeface="Comic Sans MS"/>
                <a:cs typeface="Comic Sans MS"/>
              </a:rPr>
              <a:t>owi</a:t>
            </a:r>
            <a:r>
              <a:rPr sz="2400" b="1" spc="10" dirty="0">
                <a:solidFill>
                  <a:srgbClr val="006FBF"/>
                </a:solidFill>
                <a:latin typeface="Comic Sans MS"/>
                <a:cs typeface="Comic Sans MS"/>
              </a:rPr>
              <a:t>n</a:t>
            </a:r>
            <a:r>
              <a:rPr sz="2400" b="1" dirty="0">
                <a:solidFill>
                  <a:srgbClr val="006FBF"/>
                </a:solidFill>
                <a:latin typeface="Comic Sans MS"/>
                <a:cs typeface="Comic Sans MS"/>
              </a:rPr>
              <a:t>g	</a:t>
            </a:r>
            <a:r>
              <a:rPr sz="2400" b="1" spc="-5" dirty="0">
                <a:solidFill>
                  <a:srgbClr val="006FBF"/>
                </a:solidFill>
                <a:latin typeface="Comic Sans MS"/>
                <a:cs typeface="Comic Sans MS"/>
              </a:rPr>
              <a:t>ar</a:t>
            </a:r>
            <a:r>
              <a:rPr sz="2400" b="1" dirty="0">
                <a:solidFill>
                  <a:srgbClr val="006FBF"/>
                </a:solidFill>
                <a:latin typeface="Comic Sans MS"/>
                <a:cs typeface="Comic Sans MS"/>
              </a:rPr>
              <a:t>e	</a:t>
            </a:r>
            <a:r>
              <a:rPr sz="2400" b="1" spc="-10" dirty="0">
                <a:solidFill>
                  <a:srgbClr val="006FBF"/>
                </a:solidFill>
                <a:latin typeface="Comic Sans MS"/>
                <a:cs typeface="Comic Sans MS"/>
              </a:rPr>
              <a:t>s</a:t>
            </a:r>
            <a:r>
              <a:rPr sz="2400" b="1" spc="-5" dirty="0">
                <a:solidFill>
                  <a:srgbClr val="006FBF"/>
                </a:solidFill>
                <a:latin typeface="Comic Sans MS"/>
                <a:cs typeface="Comic Sans MS"/>
              </a:rPr>
              <a:t>om</a:t>
            </a:r>
            <a:r>
              <a:rPr sz="2400" b="1" dirty="0">
                <a:solidFill>
                  <a:srgbClr val="006FBF"/>
                </a:solidFill>
                <a:latin typeface="Comic Sans MS"/>
                <a:cs typeface="Comic Sans MS"/>
              </a:rPr>
              <a:t>e	</a:t>
            </a:r>
            <a:r>
              <a:rPr sz="2400" b="1" spc="5" dirty="0">
                <a:solidFill>
                  <a:srgbClr val="006FBF"/>
                </a:solidFill>
                <a:latin typeface="Comic Sans MS"/>
                <a:cs typeface="Comic Sans MS"/>
              </a:rPr>
              <a:t>e</a:t>
            </a:r>
            <a:r>
              <a:rPr sz="2400" b="1" spc="-10" dirty="0">
                <a:solidFill>
                  <a:srgbClr val="006FBF"/>
                </a:solidFill>
                <a:latin typeface="Comic Sans MS"/>
                <a:cs typeface="Comic Sans MS"/>
              </a:rPr>
              <a:t>x</a:t>
            </a:r>
            <a:r>
              <a:rPr sz="2400" b="1" dirty="0">
                <a:solidFill>
                  <a:srgbClr val="006FBF"/>
                </a:solidFill>
                <a:latin typeface="Comic Sans MS"/>
                <a:cs typeface="Comic Sans MS"/>
              </a:rPr>
              <a:t>a</a:t>
            </a:r>
            <a:r>
              <a:rPr sz="2400" b="1" spc="-5" dirty="0">
                <a:solidFill>
                  <a:srgbClr val="006FBF"/>
                </a:solidFill>
                <a:latin typeface="Comic Sans MS"/>
                <a:cs typeface="Comic Sans MS"/>
              </a:rPr>
              <a:t>mp</a:t>
            </a:r>
            <a:r>
              <a:rPr sz="2400" b="1" dirty="0">
                <a:solidFill>
                  <a:srgbClr val="006FBF"/>
                </a:solidFill>
                <a:latin typeface="Comic Sans MS"/>
                <a:cs typeface="Comic Sans MS"/>
              </a:rPr>
              <a:t>l</a:t>
            </a:r>
            <a:r>
              <a:rPr sz="2400" b="1" spc="-5" dirty="0">
                <a:solidFill>
                  <a:srgbClr val="006FBF"/>
                </a:solidFill>
                <a:latin typeface="Comic Sans MS"/>
                <a:cs typeface="Comic Sans MS"/>
              </a:rPr>
              <a:t>e</a:t>
            </a:r>
            <a:r>
              <a:rPr sz="2400" b="1" dirty="0">
                <a:solidFill>
                  <a:srgbClr val="006FBF"/>
                </a:solidFill>
                <a:latin typeface="Comic Sans MS"/>
                <a:cs typeface="Comic Sans MS"/>
              </a:rPr>
              <a:t>s	</a:t>
            </a:r>
            <a:r>
              <a:rPr sz="2400" b="1" spc="-5" dirty="0">
                <a:solidFill>
                  <a:srgbClr val="006FBF"/>
                </a:solidFill>
                <a:latin typeface="Comic Sans MS"/>
                <a:cs typeface="Comic Sans MS"/>
              </a:rPr>
              <a:t>o</a:t>
            </a:r>
            <a:r>
              <a:rPr sz="2400" b="1" dirty="0">
                <a:solidFill>
                  <a:srgbClr val="006FBF"/>
                </a:solidFill>
                <a:latin typeface="Comic Sans MS"/>
                <a:cs typeface="Comic Sans MS"/>
              </a:rPr>
              <a:t>f	</a:t>
            </a:r>
            <a:r>
              <a:rPr sz="2400" b="1" spc="-5" dirty="0">
                <a:solidFill>
                  <a:srgbClr val="006FBF"/>
                </a:solidFill>
                <a:latin typeface="Comic Sans MS"/>
                <a:cs typeface="Comic Sans MS"/>
              </a:rPr>
              <a:t>de</a:t>
            </a:r>
            <a:r>
              <a:rPr sz="2400" b="1" spc="-10" dirty="0">
                <a:solidFill>
                  <a:srgbClr val="006FBF"/>
                </a:solidFill>
                <a:latin typeface="Comic Sans MS"/>
                <a:cs typeface="Comic Sans MS"/>
              </a:rPr>
              <a:t>s</a:t>
            </a:r>
            <a:r>
              <a:rPr sz="2400" b="1" spc="5" dirty="0">
                <a:solidFill>
                  <a:srgbClr val="006FBF"/>
                </a:solidFill>
                <a:latin typeface="Comic Sans MS"/>
                <a:cs typeface="Comic Sans MS"/>
              </a:rPr>
              <a:t>c</a:t>
            </a:r>
            <a:r>
              <a:rPr sz="2400" b="1" spc="-5" dirty="0">
                <a:solidFill>
                  <a:srgbClr val="006FBF"/>
                </a:solidFill>
                <a:latin typeface="Comic Sans MS"/>
                <a:cs typeface="Comic Sans MS"/>
              </a:rPr>
              <a:t>ri</a:t>
            </a:r>
            <a:r>
              <a:rPr sz="2400" b="1" spc="5" dirty="0">
                <a:solidFill>
                  <a:srgbClr val="006FBF"/>
                </a:solidFill>
                <a:latin typeface="Comic Sans MS"/>
                <a:cs typeface="Comic Sans MS"/>
              </a:rPr>
              <a:t>p</a:t>
            </a:r>
            <a:r>
              <a:rPr sz="2400" b="1" spc="-15" dirty="0">
                <a:solidFill>
                  <a:srgbClr val="006FBF"/>
                </a:solidFill>
                <a:latin typeface="Comic Sans MS"/>
                <a:cs typeface="Comic Sans MS"/>
              </a:rPr>
              <a:t>t</a:t>
            </a:r>
            <a:r>
              <a:rPr sz="2400" b="1" dirty="0">
                <a:solidFill>
                  <a:srgbClr val="006FBF"/>
                </a:solidFill>
                <a:latin typeface="Comic Sans MS"/>
                <a:cs typeface="Comic Sans MS"/>
              </a:rPr>
              <a:t>i</a:t>
            </a:r>
            <a:r>
              <a:rPr sz="2400" b="1" spc="-10" dirty="0">
                <a:solidFill>
                  <a:srgbClr val="006FBF"/>
                </a:solidFill>
                <a:latin typeface="Comic Sans MS"/>
                <a:cs typeface="Comic Sans MS"/>
              </a:rPr>
              <a:t>v</a:t>
            </a:r>
            <a:r>
              <a:rPr sz="2400" b="1" dirty="0">
                <a:solidFill>
                  <a:srgbClr val="006FBF"/>
                </a:solidFill>
                <a:latin typeface="Comic Sans MS"/>
                <a:cs typeface="Comic Sans MS"/>
              </a:rPr>
              <a:t>e  </a:t>
            </a:r>
            <a:r>
              <a:rPr sz="2400" b="1" spc="-5" dirty="0">
                <a:solidFill>
                  <a:srgbClr val="006FBF"/>
                </a:solidFill>
                <a:latin typeface="Comic Sans MS"/>
                <a:cs typeface="Comic Sans MS"/>
              </a:rPr>
              <a:t>Statistics:</a:t>
            </a:r>
            <a:endParaRPr sz="2400">
              <a:latin typeface="Comic Sans MS"/>
              <a:cs typeface="Comic Sans MS"/>
            </a:endParaRPr>
          </a:p>
          <a:p>
            <a:pPr marL="824230" marR="6985" indent="-411480" algn="just">
              <a:lnSpc>
                <a:spcPct val="100000"/>
              </a:lnSpc>
              <a:spcBef>
                <a:spcPts val="600"/>
              </a:spcBef>
              <a:buFont typeface="Symbol"/>
              <a:buChar char=""/>
              <a:tabLst>
                <a:tab pos="824230" algn="l"/>
              </a:tabLst>
            </a:pPr>
            <a:r>
              <a:rPr sz="2400" spc="-5" dirty="0">
                <a:latin typeface="Comic Sans MS"/>
                <a:cs typeface="Comic Sans MS"/>
              </a:rPr>
              <a:t>The daily average temperature range </a:t>
            </a:r>
            <a:r>
              <a:rPr sz="2400" dirty="0">
                <a:latin typeface="Comic Sans MS"/>
                <a:cs typeface="Comic Sans MS"/>
              </a:rPr>
              <a:t>of AA </a:t>
            </a:r>
            <a:r>
              <a:rPr sz="2400" spc="-5" dirty="0">
                <a:latin typeface="Comic Sans MS"/>
                <a:cs typeface="Comic Sans MS"/>
              </a:rPr>
              <a:t>was </a:t>
            </a:r>
            <a:r>
              <a:rPr sz="2400" dirty="0">
                <a:latin typeface="Comic Sans MS"/>
                <a:cs typeface="Comic Sans MS"/>
              </a:rPr>
              <a:t>25 </a:t>
            </a:r>
            <a:r>
              <a:rPr sz="2400" spc="-5" dirty="0">
                <a:latin typeface="Comic Sans MS"/>
                <a:cs typeface="Comic Sans MS"/>
              </a:rPr>
              <a:t>0c  last week </a:t>
            </a:r>
            <a:r>
              <a:rPr sz="2400" dirty="0">
                <a:latin typeface="Comic Sans MS"/>
                <a:cs typeface="Comic Sans MS"/>
              </a:rPr>
              <a:t>.</a:t>
            </a:r>
            <a:endParaRPr sz="2400">
              <a:latin typeface="Comic Sans MS"/>
              <a:cs typeface="Comic Sans MS"/>
            </a:endParaRPr>
          </a:p>
          <a:p>
            <a:pPr marL="824230" marR="5080" indent="-411480" algn="just">
              <a:lnSpc>
                <a:spcPct val="100000"/>
              </a:lnSpc>
              <a:spcBef>
                <a:spcPts val="600"/>
              </a:spcBef>
              <a:buFont typeface="Symbol"/>
              <a:buChar char=""/>
              <a:tabLst>
                <a:tab pos="824230" algn="l"/>
              </a:tabLst>
            </a:pPr>
            <a:r>
              <a:rPr sz="2400" spc="-5" dirty="0">
                <a:latin typeface="Comic Sans MS"/>
                <a:cs typeface="Comic Sans MS"/>
              </a:rPr>
              <a:t>The maximum amount of coffee export of Eth. (as  observed from the last </a:t>
            </a:r>
            <a:r>
              <a:rPr sz="2400" dirty="0">
                <a:latin typeface="Comic Sans MS"/>
                <a:cs typeface="Comic Sans MS"/>
              </a:rPr>
              <a:t>20 </a:t>
            </a:r>
            <a:r>
              <a:rPr sz="2400" spc="-5" dirty="0">
                <a:latin typeface="Comic Sans MS"/>
                <a:cs typeface="Comic Sans MS"/>
              </a:rPr>
              <a:t>years) </a:t>
            </a:r>
            <a:r>
              <a:rPr sz="2400" spc="-10" dirty="0">
                <a:latin typeface="Comic Sans MS"/>
                <a:cs typeface="Comic Sans MS"/>
              </a:rPr>
              <a:t>was </a:t>
            </a:r>
            <a:r>
              <a:rPr sz="2400" spc="-5" dirty="0">
                <a:latin typeface="Comic Sans MS"/>
                <a:cs typeface="Comic Sans MS"/>
              </a:rPr>
              <a:t>in the year  </a:t>
            </a:r>
            <a:r>
              <a:rPr sz="2400" spc="-10" dirty="0">
                <a:latin typeface="Comic Sans MS"/>
                <a:cs typeface="Comic Sans MS"/>
              </a:rPr>
              <a:t>2004.</a:t>
            </a:r>
            <a:endParaRPr sz="2400">
              <a:latin typeface="Comic Sans MS"/>
              <a:cs typeface="Comic Sans MS"/>
            </a:endParaRPr>
          </a:p>
          <a:p>
            <a:pPr marL="824230" marR="5715" indent="-411480" algn="just">
              <a:lnSpc>
                <a:spcPct val="100000"/>
              </a:lnSpc>
              <a:spcBef>
                <a:spcPts val="600"/>
              </a:spcBef>
              <a:buFont typeface="Symbol"/>
              <a:buChar char=""/>
              <a:tabLst>
                <a:tab pos="824230" algn="l"/>
              </a:tabLst>
            </a:pPr>
            <a:r>
              <a:rPr sz="2400" spc="-5" dirty="0">
                <a:latin typeface="Comic Sans MS"/>
                <a:cs typeface="Comic Sans MS"/>
              </a:rPr>
              <a:t>The average age of athletes participated in London  Marathon was 25</a:t>
            </a:r>
            <a:r>
              <a:rPr sz="2400" spc="-10" dirty="0">
                <a:latin typeface="Comic Sans MS"/>
                <a:cs typeface="Comic Sans MS"/>
              </a:rPr>
              <a:t> </a:t>
            </a:r>
            <a:r>
              <a:rPr sz="2400" spc="-5" dirty="0">
                <a:latin typeface="Comic Sans MS"/>
                <a:cs typeface="Comic Sans MS"/>
              </a:rPr>
              <a:t>years.</a:t>
            </a:r>
            <a:endParaRPr sz="2400">
              <a:latin typeface="Comic Sans MS"/>
              <a:cs typeface="Comic Sans MS"/>
            </a:endParaRPr>
          </a:p>
          <a:p>
            <a:pPr marL="824230" indent="-411480">
              <a:lnSpc>
                <a:spcPct val="100000"/>
              </a:lnSpc>
              <a:spcBef>
                <a:spcPts val="590"/>
              </a:spcBef>
              <a:buFont typeface="Symbol"/>
              <a:buChar char=""/>
              <a:tabLst>
                <a:tab pos="823594" algn="l"/>
                <a:tab pos="824230" algn="l"/>
              </a:tabLst>
            </a:pPr>
            <a:r>
              <a:rPr sz="2400" spc="-10" dirty="0">
                <a:latin typeface="Comic Sans MS"/>
                <a:cs typeface="Comic Sans MS"/>
              </a:rPr>
              <a:t>75% </a:t>
            </a:r>
            <a:r>
              <a:rPr sz="2400" spc="-5" dirty="0">
                <a:latin typeface="Comic Sans MS"/>
                <a:cs typeface="Comic Sans MS"/>
              </a:rPr>
              <a:t>of the instructors in </a:t>
            </a:r>
            <a:r>
              <a:rPr sz="2400" spc="-10" dirty="0">
                <a:latin typeface="Comic Sans MS"/>
                <a:cs typeface="Comic Sans MS"/>
              </a:rPr>
              <a:t>AAU </a:t>
            </a:r>
            <a:r>
              <a:rPr sz="2400" spc="-5" dirty="0">
                <a:latin typeface="Comic Sans MS"/>
                <a:cs typeface="Comic Sans MS"/>
              </a:rPr>
              <a:t>are</a:t>
            </a:r>
            <a:r>
              <a:rPr sz="2400" spc="15" dirty="0">
                <a:latin typeface="Comic Sans MS"/>
                <a:cs typeface="Comic Sans MS"/>
              </a:rPr>
              <a:t> </a:t>
            </a:r>
            <a:r>
              <a:rPr sz="2400" spc="-5" dirty="0">
                <a:latin typeface="Comic Sans MS"/>
                <a:cs typeface="Comic Sans MS"/>
              </a:rPr>
              <a:t>male.</a:t>
            </a:r>
            <a:endParaRPr sz="2400">
              <a:latin typeface="Comic Sans MS"/>
              <a:cs typeface="Comic Sans MS"/>
            </a:endParaRPr>
          </a:p>
          <a:p>
            <a:pPr marL="824230" marR="6985" indent="-411480" algn="just">
              <a:lnSpc>
                <a:spcPct val="100000"/>
              </a:lnSpc>
              <a:spcBef>
                <a:spcPts val="600"/>
              </a:spcBef>
              <a:buFont typeface="Symbol"/>
              <a:buChar char=""/>
              <a:tabLst>
                <a:tab pos="824230" algn="l"/>
              </a:tabLst>
            </a:pPr>
            <a:r>
              <a:rPr sz="2400" spc="-5" dirty="0">
                <a:latin typeface="Comic Sans MS"/>
                <a:cs typeface="Comic Sans MS"/>
              </a:rPr>
              <a:t>The scores of 50 students in </a:t>
            </a:r>
            <a:r>
              <a:rPr sz="2400" dirty="0">
                <a:latin typeface="Comic Sans MS"/>
                <a:cs typeface="Comic Sans MS"/>
              </a:rPr>
              <a:t>a </a:t>
            </a:r>
            <a:r>
              <a:rPr sz="2400" spc="-5" dirty="0">
                <a:latin typeface="Comic Sans MS"/>
                <a:cs typeface="Comic Sans MS"/>
              </a:rPr>
              <a:t>Mathematics exam are  found to range from </a:t>
            </a:r>
            <a:r>
              <a:rPr sz="2400" dirty="0">
                <a:latin typeface="Comic Sans MS"/>
                <a:cs typeface="Comic Sans MS"/>
              </a:rPr>
              <a:t>20 </a:t>
            </a:r>
            <a:r>
              <a:rPr sz="2400" spc="-5" dirty="0">
                <a:latin typeface="Comic Sans MS"/>
                <a:cs typeface="Comic Sans MS"/>
              </a:rPr>
              <a:t>to</a:t>
            </a:r>
            <a:r>
              <a:rPr sz="2400" spc="-30" dirty="0">
                <a:latin typeface="Comic Sans MS"/>
                <a:cs typeface="Comic Sans MS"/>
              </a:rPr>
              <a:t> </a:t>
            </a:r>
            <a:r>
              <a:rPr sz="2400" spc="-5" dirty="0">
                <a:latin typeface="Comic Sans MS"/>
                <a:cs typeface="Comic Sans MS"/>
              </a:rPr>
              <a:t>90.</a:t>
            </a:r>
            <a:endParaRPr sz="2400">
              <a:latin typeface="Comic Sans MS"/>
              <a:cs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420"/>
              </a:lnSpc>
            </a:pPr>
            <a:fld id="{81D60167-4931-47E6-BA6A-407CBD079E47}" type="slidenum">
              <a:rPr sz="1400" dirty="0">
                <a:solidFill>
                  <a:srgbClr val="000000"/>
                </a:solidFill>
              </a:rPr>
              <a:t>13</a:t>
            </a:fld>
            <a:endParaRPr sz="1400"/>
          </a:p>
          <a:p>
            <a:pPr marL="53340">
              <a:lnSpc>
                <a:spcPts val="1215"/>
              </a:lnSpc>
            </a:pPr>
            <a:r>
              <a:rPr dirty="0"/>
              <a:t>10</a:t>
            </a: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2" name="object 2"/>
          <p:cNvSpPr txBox="1">
            <a:spLocks noGrp="1"/>
          </p:cNvSpPr>
          <p:nvPr>
            <p:ph type="title"/>
          </p:nvPr>
        </p:nvSpPr>
        <p:spPr>
          <a:xfrm>
            <a:off x="77469" y="257809"/>
            <a:ext cx="8154670" cy="452120"/>
          </a:xfrm>
          <a:prstGeom prst="rect">
            <a:avLst/>
          </a:prstGeom>
        </p:spPr>
        <p:txBody>
          <a:bodyPr vert="horz" wrap="square" lIns="0" tIns="12700" rIns="0" bIns="0" rtlCol="0">
            <a:spAutoFit/>
          </a:bodyPr>
          <a:lstStyle/>
          <a:p>
            <a:pPr marL="12700">
              <a:lnSpc>
                <a:spcPct val="100000"/>
              </a:lnSpc>
              <a:spcBef>
                <a:spcPts val="100"/>
              </a:spcBef>
            </a:pPr>
            <a:r>
              <a:rPr sz="2800" spc="-5" dirty="0">
                <a:solidFill>
                  <a:srgbClr val="006FBF"/>
                </a:solidFill>
                <a:latin typeface="Comic Sans MS"/>
                <a:cs typeface="Comic Sans MS"/>
              </a:rPr>
              <a:t>2. </a:t>
            </a:r>
            <a:r>
              <a:rPr sz="2800" spc="-10" dirty="0">
                <a:solidFill>
                  <a:srgbClr val="006FBF"/>
                </a:solidFill>
                <a:latin typeface="Comic Sans MS"/>
                <a:cs typeface="Comic Sans MS"/>
              </a:rPr>
              <a:t>Inferential statistics (Inductive</a:t>
            </a:r>
            <a:r>
              <a:rPr sz="2800" spc="40" dirty="0">
                <a:solidFill>
                  <a:srgbClr val="006FBF"/>
                </a:solidFill>
                <a:latin typeface="Comic Sans MS"/>
                <a:cs typeface="Comic Sans MS"/>
              </a:rPr>
              <a:t> </a:t>
            </a:r>
            <a:r>
              <a:rPr sz="2800" spc="-10" dirty="0">
                <a:solidFill>
                  <a:srgbClr val="006FBF"/>
                </a:solidFill>
                <a:latin typeface="Comic Sans MS"/>
                <a:cs typeface="Comic Sans MS"/>
              </a:rPr>
              <a:t>Statistics):</a:t>
            </a:r>
            <a:endParaRPr sz="2800">
              <a:latin typeface="Comic Sans MS"/>
              <a:cs typeface="Comic Sans MS"/>
            </a:endParaRPr>
          </a:p>
        </p:txBody>
      </p:sp>
      <p:sp>
        <p:nvSpPr>
          <p:cNvPr id="3" name="object 3"/>
          <p:cNvSpPr txBox="1"/>
          <p:nvPr/>
        </p:nvSpPr>
        <p:spPr>
          <a:xfrm>
            <a:off x="77469" y="1098550"/>
            <a:ext cx="268605" cy="391160"/>
          </a:xfrm>
          <a:prstGeom prst="rect">
            <a:avLst/>
          </a:prstGeom>
        </p:spPr>
        <p:txBody>
          <a:bodyPr vert="horz" wrap="square" lIns="0" tIns="12700" rIns="0" bIns="0" rtlCol="0">
            <a:spAutoFit/>
          </a:bodyPr>
          <a:lstStyle/>
          <a:p>
            <a:pPr marL="12700">
              <a:lnSpc>
                <a:spcPct val="100000"/>
              </a:lnSpc>
              <a:spcBef>
                <a:spcPts val="100"/>
              </a:spcBef>
            </a:pPr>
            <a:r>
              <a:rPr sz="2400" spc="200" dirty="0">
                <a:latin typeface="Symbol"/>
                <a:cs typeface="Symbol"/>
              </a:rPr>
              <a:t></a:t>
            </a:r>
            <a:endParaRPr sz="2400">
              <a:latin typeface="Symbol"/>
              <a:cs typeface="Symbol"/>
            </a:endParaRPr>
          </a:p>
        </p:txBody>
      </p:sp>
      <p:sp>
        <p:nvSpPr>
          <p:cNvPr id="4" name="object 4"/>
          <p:cNvSpPr txBox="1"/>
          <p:nvPr/>
        </p:nvSpPr>
        <p:spPr>
          <a:xfrm>
            <a:off x="685800" y="1129029"/>
            <a:ext cx="7768590" cy="1049020"/>
          </a:xfrm>
          <a:prstGeom prst="rect">
            <a:avLst/>
          </a:prstGeom>
        </p:spPr>
        <p:txBody>
          <a:bodyPr vert="horz" wrap="square" lIns="0" tIns="53975" rIns="0" bIns="0" rtlCol="0">
            <a:spAutoFit/>
          </a:bodyPr>
          <a:lstStyle/>
          <a:p>
            <a:pPr marL="12700" marR="5080" algn="just">
              <a:lnSpc>
                <a:spcPts val="2590"/>
              </a:lnSpc>
              <a:spcBef>
                <a:spcPts val="425"/>
              </a:spcBef>
            </a:pPr>
            <a:r>
              <a:rPr sz="2400" spc="-5" dirty="0">
                <a:latin typeface="Comic Sans MS"/>
                <a:cs typeface="Comic Sans MS"/>
              </a:rPr>
              <a:t>It is </a:t>
            </a:r>
            <a:r>
              <a:rPr sz="2400" dirty="0">
                <a:latin typeface="Comic Sans MS"/>
                <a:cs typeface="Comic Sans MS"/>
              </a:rPr>
              <a:t>a </a:t>
            </a:r>
            <a:r>
              <a:rPr sz="2400" b="1" spc="-5" dirty="0">
                <a:solidFill>
                  <a:srgbClr val="00AF4F"/>
                </a:solidFill>
                <a:latin typeface="Comic Sans MS"/>
                <a:cs typeface="Comic Sans MS"/>
              </a:rPr>
              <a:t>second phase </a:t>
            </a:r>
            <a:r>
              <a:rPr sz="2400" spc="-5" dirty="0">
                <a:latin typeface="Comic Sans MS"/>
                <a:cs typeface="Comic Sans MS"/>
              </a:rPr>
              <a:t>of Statistics which deals </a:t>
            </a:r>
            <a:r>
              <a:rPr sz="2400" spc="-10" dirty="0">
                <a:latin typeface="Comic Sans MS"/>
                <a:cs typeface="Comic Sans MS"/>
              </a:rPr>
              <a:t>with  </a:t>
            </a:r>
            <a:r>
              <a:rPr sz="2400" spc="-5" dirty="0">
                <a:latin typeface="Comic Sans MS"/>
                <a:cs typeface="Comic Sans MS"/>
              </a:rPr>
              <a:t>techniques of making </a:t>
            </a:r>
            <a:r>
              <a:rPr sz="2400" dirty="0">
                <a:latin typeface="Comic Sans MS"/>
                <a:cs typeface="Comic Sans MS"/>
              </a:rPr>
              <a:t>a </a:t>
            </a:r>
            <a:r>
              <a:rPr sz="2400" b="1" spc="-5" dirty="0">
                <a:solidFill>
                  <a:srgbClr val="00AF4F"/>
                </a:solidFill>
                <a:latin typeface="Comic Sans MS"/>
                <a:cs typeface="Comic Sans MS"/>
              </a:rPr>
              <a:t>generalization </a:t>
            </a:r>
            <a:r>
              <a:rPr sz="2400" spc="-5" dirty="0">
                <a:latin typeface="Comic Sans MS"/>
                <a:cs typeface="Comic Sans MS"/>
              </a:rPr>
              <a:t>that lie outside  the scope of </a:t>
            </a:r>
            <a:r>
              <a:rPr sz="2400" b="1" spc="-5" dirty="0">
                <a:solidFill>
                  <a:srgbClr val="00AF4F"/>
                </a:solidFill>
                <a:latin typeface="Comic Sans MS"/>
                <a:cs typeface="Comic Sans MS"/>
              </a:rPr>
              <a:t>Descriptive</a:t>
            </a:r>
            <a:r>
              <a:rPr sz="2400" b="1" spc="40" dirty="0">
                <a:solidFill>
                  <a:srgbClr val="00AF4F"/>
                </a:solidFill>
                <a:latin typeface="Comic Sans MS"/>
                <a:cs typeface="Comic Sans MS"/>
              </a:rPr>
              <a:t> </a:t>
            </a:r>
            <a:r>
              <a:rPr sz="2400" b="1" spc="-5" dirty="0">
                <a:solidFill>
                  <a:srgbClr val="00AF4F"/>
                </a:solidFill>
                <a:latin typeface="Comic Sans MS"/>
                <a:cs typeface="Comic Sans MS"/>
              </a:rPr>
              <a:t>Statistics;</a:t>
            </a:r>
            <a:endParaRPr sz="2400">
              <a:latin typeface="Comic Sans MS"/>
              <a:cs typeface="Comic Sans MS"/>
            </a:endParaRPr>
          </a:p>
        </p:txBody>
      </p:sp>
      <p:sp>
        <p:nvSpPr>
          <p:cNvPr id="5" name="object 5"/>
          <p:cNvSpPr txBox="1"/>
          <p:nvPr/>
        </p:nvSpPr>
        <p:spPr>
          <a:xfrm>
            <a:off x="77469" y="2161540"/>
            <a:ext cx="268605" cy="391160"/>
          </a:xfrm>
          <a:prstGeom prst="rect">
            <a:avLst/>
          </a:prstGeom>
        </p:spPr>
        <p:txBody>
          <a:bodyPr vert="horz" wrap="square" lIns="0" tIns="12700" rIns="0" bIns="0" rtlCol="0">
            <a:spAutoFit/>
          </a:bodyPr>
          <a:lstStyle/>
          <a:p>
            <a:pPr marL="12700">
              <a:lnSpc>
                <a:spcPct val="100000"/>
              </a:lnSpc>
              <a:spcBef>
                <a:spcPts val="100"/>
              </a:spcBef>
            </a:pPr>
            <a:r>
              <a:rPr sz="2400" spc="200" dirty="0">
                <a:latin typeface="Symbol"/>
                <a:cs typeface="Symbol"/>
              </a:rPr>
              <a:t></a:t>
            </a:r>
            <a:endParaRPr sz="2400">
              <a:latin typeface="Symbol"/>
              <a:cs typeface="Symbol"/>
            </a:endParaRPr>
          </a:p>
        </p:txBody>
      </p:sp>
      <p:sp>
        <p:nvSpPr>
          <p:cNvPr id="6" name="object 6"/>
          <p:cNvSpPr txBox="1"/>
          <p:nvPr/>
        </p:nvSpPr>
        <p:spPr>
          <a:xfrm>
            <a:off x="685800" y="2192020"/>
            <a:ext cx="7771130" cy="391160"/>
          </a:xfrm>
          <a:prstGeom prst="rect">
            <a:avLst/>
          </a:prstGeom>
        </p:spPr>
        <p:txBody>
          <a:bodyPr vert="horz" wrap="square" lIns="0" tIns="12700" rIns="0" bIns="0" rtlCol="0">
            <a:spAutoFit/>
          </a:bodyPr>
          <a:lstStyle/>
          <a:p>
            <a:pPr marL="12700">
              <a:lnSpc>
                <a:spcPct val="100000"/>
              </a:lnSpc>
              <a:spcBef>
                <a:spcPts val="100"/>
              </a:spcBef>
              <a:tabLst>
                <a:tab pos="626745" algn="l"/>
                <a:tab pos="1164590" algn="l"/>
                <a:tab pos="2921000" algn="l"/>
                <a:tab pos="3837304" algn="l"/>
                <a:tab pos="4629150" algn="l"/>
                <a:tab pos="6022340" algn="l"/>
                <a:tab pos="6649084" algn="l"/>
              </a:tabLst>
            </a:pPr>
            <a:r>
              <a:rPr sz="2400" spc="-5" dirty="0">
                <a:latin typeface="Comic Sans MS"/>
                <a:cs typeface="Comic Sans MS"/>
              </a:rPr>
              <a:t>I</a:t>
            </a:r>
            <a:r>
              <a:rPr sz="2400" dirty="0">
                <a:latin typeface="Comic Sans MS"/>
                <a:cs typeface="Comic Sans MS"/>
              </a:rPr>
              <a:t>t	</a:t>
            </a:r>
            <a:r>
              <a:rPr sz="2400" spc="-5" dirty="0">
                <a:latin typeface="Comic Sans MS"/>
                <a:cs typeface="Comic Sans MS"/>
              </a:rPr>
              <a:t>i</a:t>
            </a:r>
            <a:r>
              <a:rPr sz="2400" dirty="0">
                <a:latin typeface="Comic Sans MS"/>
                <a:cs typeface="Comic Sans MS"/>
              </a:rPr>
              <a:t>s	</a:t>
            </a:r>
            <a:r>
              <a:rPr sz="2400" spc="-5" dirty="0">
                <a:latin typeface="Comic Sans MS"/>
                <a:cs typeface="Comic Sans MS"/>
              </a:rPr>
              <a:t>c</a:t>
            </a:r>
            <a:r>
              <a:rPr sz="2400" spc="5" dirty="0">
                <a:latin typeface="Comic Sans MS"/>
                <a:cs typeface="Comic Sans MS"/>
              </a:rPr>
              <a:t>o</a:t>
            </a:r>
            <a:r>
              <a:rPr sz="2400" spc="-10" dirty="0">
                <a:latin typeface="Comic Sans MS"/>
                <a:cs typeface="Comic Sans MS"/>
              </a:rPr>
              <a:t>n</a:t>
            </a:r>
            <a:r>
              <a:rPr sz="2400" spc="5" dirty="0">
                <a:latin typeface="Comic Sans MS"/>
                <a:cs typeface="Comic Sans MS"/>
              </a:rPr>
              <a:t>c</a:t>
            </a:r>
            <a:r>
              <a:rPr sz="2400" dirty="0">
                <a:latin typeface="Comic Sans MS"/>
                <a:cs typeface="Comic Sans MS"/>
              </a:rPr>
              <a:t>e</a:t>
            </a:r>
            <a:r>
              <a:rPr sz="2400" spc="-5" dirty="0">
                <a:latin typeface="Comic Sans MS"/>
                <a:cs typeface="Comic Sans MS"/>
              </a:rPr>
              <a:t>r</a:t>
            </a:r>
            <a:r>
              <a:rPr sz="2400" dirty="0">
                <a:latin typeface="Comic Sans MS"/>
                <a:cs typeface="Comic Sans MS"/>
              </a:rPr>
              <a:t>ned	</a:t>
            </a:r>
            <a:r>
              <a:rPr sz="2400" spc="-15" dirty="0">
                <a:latin typeface="Comic Sans MS"/>
                <a:cs typeface="Comic Sans MS"/>
              </a:rPr>
              <a:t>w</a:t>
            </a:r>
            <a:r>
              <a:rPr sz="2400" spc="-5" dirty="0">
                <a:latin typeface="Comic Sans MS"/>
                <a:cs typeface="Comic Sans MS"/>
              </a:rPr>
              <a:t>it</a:t>
            </a:r>
            <a:r>
              <a:rPr sz="2400" dirty="0">
                <a:latin typeface="Comic Sans MS"/>
                <a:cs typeface="Comic Sans MS"/>
              </a:rPr>
              <a:t>h	</a:t>
            </a:r>
            <a:r>
              <a:rPr sz="2400" spc="-5" dirty="0">
                <a:latin typeface="Comic Sans MS"/>
                <a:cs typeface="Comic Sans MS"/>
              </a:rPr>
              <a:t>t</a:t>
            </a:r>
            <a:r>
              <a:rPr sz="2400" dirty="0">
                <a:latin typeface="Comic Sans MS"/>
                <a:cs typeface="Comic Sans MS"/>
              </a:rPr>
              <a:t>he	</a:t>
            </a:r>
            <a:r>
              <a:rPr sz="2400" spc="5" dirty="0">
                <a:latin typeface="Comic Sans MS"/>
                <a:cs typeface="Comic Sans MS"/>
              </a:rPr>
              <a:t>p</a:t>
            </a:r>
            <a:r>
              <a:rPr sz="2400" spc="-5" dirty="0">
                <a:latin typeface="Comic Sans MS"/>
                <a:cs typeface="Comic Sans MS"/>
              </a:rPr>
              <a:t>ro</a:t>
            </a:r>
            <a:r>
              <a:rPr sz="2400" spc="5" dirty="0">
                <a:latin typeface="Comic Sans MS"/>
                <a:cs typeface="Comic Sans MS"/>
              </a:rPr>
              <a:t>c</a:t>
            </a:r>
            <a:r>
              <a:rPr sz="2400" dirty="0">
                <a:latin typeface="Comic Sans MS"/>
                <a:cs typeface="Comic Sans MS"/>
              </a:rPr>
              <a:t>e</a:t>
            </a:r>
            <a:r>
              <a:rPr sz="2400" spc="-10" dirty="0">
                <a:latin typeface="Comic Sans MS"/>
                <a:cs typeface="Comic Sans MS"/>
              </a:rPr>
              <a:t>s</a:t>
            </a:r>
            <a:r>
              <a:rPr sz="2400" dirty="0">
                <a:latin typeface="Comic Sans MS"/>
                <a:cs typeface="Comic Sans MS"/>
              </a:rPr>
              <a:t>s	</a:t>
            </a:r>
            <a:r>
              <a:rPr sz="2400" spc="-5" dirty="0">
                <a:latin typeface="Comic Sans MS"/>
                <a:cs typeface="Comic Sans MS"/>
              </a:rPr>
              <a:t>o</a:t>
            </a:r>
            <a:r>
              <a:rPr sz="2400" dirty="0">
                <a:latin typeface="Comic Sans MS"/>
                <a:cs typeface="Comic Sans MS"/>
              </a:rPr>
              <a:t>f	</a:t>
            </a:r>
            <a:r>
              <a:rPr sz="2400" b="1" spc="-15" dirty="0">
                <a:solidFill>
                  <a:srgbClr val="00AF4F"/>
                </a:solidFill>
                <a:latin typeface="Comic Sans MS"/>
                <a:cs typeface="Comic Sans MS"/>
              </a:rPr>
              <a:t>d</a:t>
            </a:r>
            <a:r>
              <a:rPr sz="2400" b="1" spc="-5" dirty="0">
                <a:solidFill>
                  <a:srgbClr val="00AF4F"/>
                </a:solidFill>
                <a:latin typeface="Comic Sans MS"/>
                <a:cs typeface="Comic Sans MS"/>
              </a:rPr>
              <a:t>r</a:t>
            </a:r>
            <a:r>
              <a:rPr sz="2400" b="1" dirty="0">
                <a:solidFill>
                  <a:srgbClr val="00AF4F"/>
                </a:solidFill>
                <a:latin typeface="Comic Sans MS"/>
                <a:cs typeface="Comic Sans MS"/>
              </a:rPr>
              <a:t>a</a:t>
            </a:r>
            <a:r>
              <a:rPr sz="2400" b="1" spc="-5" dirty="0">
                <a:solidFill>
                  <a:srgbClr val="00AF4F"/>
                </a:solidFill>
                <a:latin typeface="Comic Sans MS"/>
                <a:cs typeface="Comic Sans MS"/>
              </a:rPr>
              <a:t>wi</a:t>
            </a:r>
            <a:r>
              <a:rPr sz="2400" b="1" dirty="0">
                <a:solidFill>
                  <a:srgbClr val="00AF4F"/>
                </a:solidFill>
                <a:latin typeface="Comic Sans MS"/>
                <a:cs typeface="Comic Sans MS"/>
              </a:rPr>
              <a:t>ng</a:t>
            </a:r>
            <a:endParaRPr sz="2400">
              <a:latin typeface="Comic Sans MS"/>
              <a:cs typeface="Comic Sans MS"/>
            </a:endParaRPr>
          </a:p>
        </p:txBody>
      </p:sp>
      <p:sp>
        <p:nvSpPr>
          <p:cNvPr id="7" name="object 7"/>
          <p:cNvSpPr txBox="1"/>
          <p:nvPr/>
        </p:nvSpPr>
        <p:spPr>
          <a:xfrm>
            <a:off x="685800" y="2520950"/>
            <a:ext cx="7769859" cy="720090"/>
          </a:xfrm>
          <a:prstGeom prst="rect">
            <a:avLst/>
          </a:prstGeom>
        </p:spPr>
        <p:txBody>
          <a:bodyPr vert="horz" wrap="square" lIns="0" tIns="53975" rIns="0" bIns="0" rtlCol="0">
            <a:spAutoFit/>
          </a:bodyPr>
          <a:lstStyle/>
          <a:p>
            <a:pPr marL="12700" marR="5080">
              <a:lnSpc>
                <a:spcPts val="2590"/>
              </a:lnSpc>
              <a:spcBef>
                <a:spcPts val="425"/>
              </a:spcBef>
              <a:tabLst>
                <a:tab pos="2327910" algn="l"/>
                <a:tab pos="2451100" algn="l"/>
                <a:tab pos="2787650" algn="l"/>
                <a:tab pos="3088005" algn="l"/>
                <a:tab pos="4664075" algn="l"/>
                <a:tab pos="5019675" algn="l"/>
                <a:tab pos="5639435" algn="l"/>
                <a:tab pos="6103620" algn="l"/>
                <a:tab pos="6638290" algn="l"/>
              </a:tabLst>
            </a:pPr>
            <a:r>
              <a:rPr sz="2400" b="1" spc="5" dirty="0">
                <a:solidFill>
                  <a:srgbClr val="00AF4F"/>
                </a:solidFill>
                <a:latin typeface="Comic Sans MS"/>
                <a:cs typeface="Comic Sans MS"/>
              </a:rPr>
              <a:t>c</a:t>
            </a:r>
            <a:r>
              <a:rPr sz="2400" b="1" spc="-5" dirty="0">
                <a:solidFill>
                  <a:srgbClr val="00AF4F"/>
                </a:solidFill>
                <a:latin typeface="Comic Sans MS"/>
                <a:cs typeface="Comic Sans MS"/>
              </a:rPr>
              <a:t>o</a:t>
            </a:r>
            <a:r>
              <a:rPr sz="2400" b="1" dirty="0">
                <a:solidFill>
                  <a:srgbClr val="00AF4F"/>
                </a:solidFill>
                <a:latin typeface="Comic Sans MS"/>
                <a:cs typeface="Comic Sans MS"/>
              </a:rPr>
              <a:t>n</a:t>
            </a:r>
            <a:r>
              <a:rPr sz="2400" b="1" spc="5" dirty="0">
                <a:solidFill>
                  <a:srgbClr val="00AF4F"/>
                </a:solidFill>
                <a:latin typeface="Comic Sans MS"/>
                <a:cs typeface="Comic Sans MS"/>
              </a:rPr>
              <a:t>c</a:t>
            </a:r>
            <a:r>
              <a:rPr sz="2400" b="1" dirty="0">
                <a:solidFill>
                  <a:srgbClr val="00AF4F"/>
                </a:solidFill>
                <a:latin typeface="Comic Sans MS"/>
                <a:cs typeface="Comic Sans MS"/>
              </a:rPr>
              <a:t>l</a:t>
            </a:r>
            <a:r>
              <a:rPr sz="2400" b="1" spc="-10" dirty="0">
                <a:solidFill>
                  <a:srgbClr val="00AF4F"/>
                </a:solidFill>
                <a:latin typeface="Comic Sans MS"/>
                <a:cs typeface="Comic Sans MS"/>
              </a:rPr>
              <a:t>u</a:t>
            </a:r>
            <a:r>
              <a:rPr sz="2400" b="1" dirty="0">
                <a:solidFill>
                  <a:srgbClr val="00AF4F"/>
                </a:solidFill>
                <a:latin typeface="Comic Sans MS"/>
                <a:cs typeface="Comic Sans MS"/>
              </a:rPr>
              <a:t>s</a:t>
            </a:r>
            <a:r>
              <a:rPr sz="2400" b="1" spc="-5" dirty="0">
                <a:solidFill>
                  <a:srgbClr val="00AF4F"/>
                </a:solidFill>
                <a:latin typeface="Comic Sans MS"/>
                <a:cs typeface="Comic Sans MS"/>
              </a:rPr>
              <a:t>io</a:t>
            </a:r>
            <a:r>
              <a:rPr sz="2400" b="1" dirty="0">
                <a:solidFill>
                  <a:srgbClr val="00AF4F"/>
                </a:solidFill>
                <a:latin typeface="Comic Sans MS"/>
                <a:cs typeface="Comic Sans MS"/>
              </a:rPr>
              <a:t>ns		</a:t>
            </a:r>
            <a:r>
              <a:rPr sz="2400" b="1" spc="-15" dirty="0">
                <a:solidFill>
                  <a:srgbClr val="00AF4F"/>
                </a:solidFill>
                <a:latin typeface="Comic Sans MS"/>
                <a:cs typeface="Comic Sans MS"/>
              </a:rPr>
              <a:t>(</a:t>
            </a:r>
            <a:r>
              <a:rPr sz="2400" b="1" spc="-5" dirty="0">
                <a:solidFill>
                  <a:srgbClr val="00AF4F"/>
                </a:solidFill>
                <a:latin typeface="Comic Sans MS"/>
                <a:cs typeface="Comic Sans MS"/>
              </a:rPr>
              <a:t>i</a:t>
            </a:r>
            <a:r>
              <a:rPr sz="2400" b="1" dirty="0">
                <a:solidFill>
                  <a:srgbClr val="00AF4F"/>
                </a:solidFill>
                <a:latin typeface="Comic Sans MS"/>
                <a:cs typeface="Comic Sans MS"/>
              </a:rPr>
              <a:t>n</a:t>
            </a:r>
            <a:r>
              <a:rPr sz="2400" b="1" spc="5" dirty="0">
                <a:solidFill>
                  <a:srgbClr val="00AF4F"/>
                </a:solidFill>
                <a:latin typeface="Comic Sans MS"/>
                <a:cs typeface="Comic Sans MS"/>
              </a:rPr>
              <a:t>f</a:t>
            </a:r>
            <a:r>
              <a:rPr sz="2400" b="1" spc="-5" dirty="0">
                <a:solidFill>
                  <a:srgbClr val="00AF4F"/>
                </a:solidFill>
                <a:latin typeface="Comic Sans MS"/>
                <a:cs typeface="Comic Sans MS"/>
              </a:rPr>
              <a:t>er</a:t>
            </a:r>
            <a:r>
              <a:rPr sz="2400" b="1" spc="5" dirty="0">
                <a:solidFill>
                  <a:srgbClr val="00AF4F"/>
                </a:solidFill>
                <a:latin typeface="Comic Sans MS"/>
                <a:cs typeface="Comic Sans MS"/>
              </a:rPr>
              <a:t>e</a:t>
            </a:r>
            <a:r>
              <a:rPr sz="2400" b="1" dirty="0">
                <a:solidFill>
                  <a:srgbClr val="00AF4F"/>
                </a:solidFill>
                <a:latin typeface="Comic Sans MS"/>
                <a:cs typeface="Comic Sans MS"/>
              </a:rPr>
              <a:t>n</a:t>
            </a:r>
            <a:r>
              <a:rPr sz="2400" b="1" spc="-5" dirty="0">
                <a:solidFill>
                  <a:srgbClr val="00AF4F"/>
                </a:solidFill>
                <a:latin typeface="Comic Sans MS"/>
                <a:cs typeface="Comic Sans MS"/>
              </a:rPr>
              <a:t>c</a:t>
            </a:r>
            <a:r>
              <a:rPr sz="2400" b="1" spc="5" dirty="0">
                <a:solidFill>
                  <a:srgbClr val="00AF4F"/>
                </a:solidFill>
                <a:latin typeface="Comic Sans MS"/>
                <a:cs typeface="Comic Sans MS"/>
              </a:rPr>
              <a:t>e</a:t>
            </a:r>
            <a:r>
              <a:rPr sz="2400" b="1" spc="-10" dirty="0">
                <a:solidFill>
                  <a:srgbClr val="00AF4F"/>
                </a:solidFill>
                <a:latin typeface="Comic Sans MS"/>
                <a:cs typeface="Comic Sans MS"/>
              </a:rPr>
              <a:t>s</a:t>
            </a:r>
            <a:r>
              <a:rPr sz="2400" b="1" dirty="0">
                <a:solidFill>
                  <a:srgbClr val="00AF4F"/>
                </a:solidFill>
                <a:latin typeface="Comic Sans MS"/>
                <a:cs typeface="Comic Sans MS"/>
              </a:rPr>
              <a:t>)		</a:t>
            </a:r>
            <a:r>
              <a:rPr sz="2400" dirty="0">
                <a:latin typeface="Comic Sans MS"/>
                <a:cs typeface="Comic Sans MS"/>
              </a:rPr>
              <a:t>ab</a:t>
            </a:r>
            <a:r>
              <a:rPr sz="2400" spc="-15" dirty="0">
                <a:latin typeface="Comic Sans MS"/>
                <a:cs typeface="Comic Sans MS"/>
              </a:rPr>
              <a:t>o</a:t>
            </a:r>
            <a:r>
              <a:rPr sz="2400" spc="-5" dirty="0">
                <a:latin typeface="Comic Sans MS"/>
                <a:cs typeface="Comic Sans MS"/>
              </a:rPr>
              <a:t>u</a:t>
            </a:r>
            <a:r>
              <a:rPr sz="2400" dirty="0">
                <a:latin typeface="Comic Sans MS"/>
                <a:cs typeface="Comic Sans MS"/>
              </a:rPr>
              <a:t>t		s</a:t>
            </a:r>
            <a:r>
              <a:rPr sz="2400" spc="-5" dirty="0">
                <a:latin typeface="Comic Sans MS"/>
                <a:cs typeface="Comic Sans MS"/>
              </a:rPr>
              <a:t>p</a:t>
            </a:r>
            <a:r>
              <a:rPr sz="2400" dirty="0">
                <a:latin typeface="Comic Sans MS"/>
                <a:cs typeface="Comic Sans MS"/>
              </a:rPr>
              <a:t>e</a:t>
            </a:r>
            <a:r>
              <a:rPr sz="2400" spc="5" dirty="0">
                <a:latin typeface="Comic Sans MS"/>
                <a:cs typeface="Comic Sans MS"/>
              </a:rPr>
              <a:t>c</a:t>
            </a:r>
            <a:r>
              <a:rPr sz="2400" spc="-5" dirty="0">
                <a:latin typeface="Comic Sans MS"/>
                <a:cs typeface="Comic Sans MS"/>
              </a:rPr>
              <a:t>if</a:t>
            </a:r>
            <a:r>
              <a:rPr sz="2400" dirty="0">
                <a:latin typeface="Comic Sans MS"/>
                <a:cs typeface="Comic Sans MS"/>
              </a:rPr>
              <a:t>ic  </a:t>
            </a:r>
            <a:r>
              <a:rPr sz="2400" spc="5" dirty="0">
                <a:latin typeface="Comic Sans MS"/>
                <a:cs typeface="Comic Sans MS"/>
              </a:rPr>
              <a:t>c</a:t>
            </a:r>
            <a:r>
              <a:rPr sz="2400" dirty="0">
                <a:latin typeface="Comic Sans MS"/>
                <a:cs typeface="Comic Sans MS"/>
              </a:rPr>
              <a:t>ha</a:t>
            </a:r>
            <a:r>
              <a:rPr sz="2400" spc="-5" dirty="0">
                <a:latin typeface="Comic Sans MS"/>
                <a:cs typeface="Comic Sans MS"/>
              </a:rPr>
              <a:t>r</a:t>
            </a:r>
            <a:r>
              <a:rPr sz="2400" spc="-10" dirty="0">
                <a:latin typeface="Comic Sans MS"/>
                <a:cs typeface="Comic Sans MS"/>
              </a:rPr>
              <a:t>a</a:t>
            </a:r>
            <a:r>
              <a:rPr sz="2400" spc="5" dirty="0">
                <a:latin typeface="Comic Sans MS"/>
                <a:cs typeface="Comic Sans MS"/>
              </a:rPr>
              <a:t>c</a:t>
            </a:r>
            <a:r>
              <a:rPr sz="2400" spc="-5" dirty="0">
                <a:latin typeface="Comic Sans MS"/>
                <a:cs typeface="Comic Sans MS"/>
              </a:rPr>
              <a:t>t</a:t>
            </a:r>
            <a:r>
              <a:rPr sz="2400" dirty="0">
                <a:latin typeface="Comic Sans MS"/>
                <a:cs typeface="Comic Sans MS"/>
              </a:rPr>
              <a:t>e</a:t>
            </a:r>
            <a:r>
              <a:rPr sz="2400" spc="-5" dirty="0">
                <a:latin typeface="Comic Sans MS"/>
                <a:cs typeface="Comic Sans MS"/>
              </a:rPr>
              <a:t>ri</a:t>
            </a:r>
            <a:r>
              <a:rPr sz="2400" dirty="0">
                <a:latin typeface="Comic Sans MS"/>
                <a:cs typeface="Comic Sans MS"/>
              </a:rPr>
              <a:t>s</a:t>
            </a:r>
            <a:r>
              <a:rPr sz="2400" spc="-15" dirty="0">
                <a:latin typeface="Comic Sans MS"/>
                <a:cs typeface="Comic Sans MS"/>
              </a:rPr>
              <a:t>t</a:t>
            </a:r>
            <a:r>
              <a:rPr sz="2400" dirty="0">
                <a:latin typeface="Comic Sans MS"/>
                <a:cs typeface="Comic Sans MS"/>
              </a:rPr>
              <a:t>i</a:t>
            </a:r>
            <a:r>
              <a:rPr sz="2400" spc="-5" dirty="0">
                <a:latin typeface="Comic Sans MS"/>
                <a:cs typeface="Comic Sans MS"/>
              </a:rPr>
              <a:t>c</a:t>
            </a:r>
            <a:r>
              <a:rPr sz="2400" dirty="0">
                <a:latin typeface="Comic Sans MS"/>
                <a:cs typeface="Comic Sans MS"/>
              </a:rPr>
              <a:t>s	</a:t>
            </a:r>
            <a:r>
              <a:rPr sz="2400" spc="-5" dirty="0">
                <a:latin typeface="Comic Sans MS"/>
                <a:cs typeface="Comic Sans MS"/>
              </a:rPr>
              <a:t>o</a:t>
            </a:r>
            <a:r>
              <a:rPr sz="2400" dirty="0">
                <a:latin typeface="Comic Sans MS"/>
                <a:cs typeface="Comic Sans MS"/>
              </a:rPr>
              <a:t>f	a	</a:t>
            </a:r>
            <a:r>
              <a:rPr sz="2400" spc="-5" dirty="0">
                <a:latin typeface="Comic Sans MS"/>
                <a:cs typeface="Comic Sans MS"/>
              </a:rPr>
              <a:t>po</a:t>
            </a:r>
            <a:r>
              <a:rPr sz="2400" spc="5" dirty="0">
                <a:latin typeface="Comic Sans MS"/>
                <a:cs typeface="Comic Sans MS"/>
              </a:rPr>
              <a:t>p</a:t>
            </a:r>
            <a:r>
              <a:rPr sz="2400" spc="-10" dirty="0">
                <a:latin typeface="Comic Sans MS"/>
                <a:cs typeface="Comic Sans MS"/>
              </a:rPr>
              <a:t>u</a:t>
            </a:r>
            <a:r>
              <a:rPr sz="2400" dirty="0">
                <a:latin typeface="Comic Sans MS"/>
                <a:cs typeface="Comic Sans MS"/>
              </a:rPr>
              <a:t>la</a:t>
            </a:r>
            <a:r>
              <a:rPr sz="2400" spc="-5" dirty="0">
                <a:latin typeface="Comic Sans MS"/>
                <a:cs typeface="Comic Sans MS"/>
              </a:rPr>
              <a:t>tio</a:t>
            </a:r>
            <a:r>
              <a:rPr sz="2400" dirty="0">
                <a:latin typeface="Comic Sans MS"/>
                <a:cs typeface="Comic Sans MS"/>
              </a:rPr>
              <a:t>n	ba</a:t>
            </a:r>
            <a:r>
              <a:rPr sz="2400" spc="-10" dirty="0">
                <a:latin typeface="Comic Sans MS"/>
                <a:cs typeface="Comic Sans MS"/>
              </a:rPr>
              <a:t>s</a:t>
            </a:r>
            <a:r>
              <a:rPr sz="2400" dirty="0">
                <a:latin typeface="Comic Sans MS"/>
                <a:cs typeface="Comic Sans MS"/>
              </a:rPr>
              <a:t>ed	</a:t>
            </a:r>
            <a:r>
              <a:rPr sz="2400" spc="-5" dirty="0">
                <a:latin typeface="Comic Sans MS"/>
                <a:cs typeface="Comic Sans MS"/>
              </a:rPr>
              <a:t>o</a:t>
            </a:r>
            <a:r>
              <a:rPr sz="2400" dirty="0">
                <a:latin typeface="Comic Sans MS"/>
                <a:cs typeface="Comic Sans MS"/>
              </a:rPr>
              <a:t>n	</a:t>
            </a:r>
            <a:r>
              <a:rPr sz="2400" spc="-5" dirty="0">
                <a:latin typeface="Comic Sans MS"/>
                <a:cs typeface="Comic Sans MS"/>
              </a:rPr>
              <a:t>i</a:t>
            </a:r>
            <a:r>
              <a:rPr sz="2400" dirty="0">
                <a:latin typeface="Comic Sans MS"/>
                <a:cs typeface="Comic Sans MS"/>
              </a:rPr>
              <a:t>n</a:t>
            </a:r>
            <a:r>
              <a:rPr sz="2400" spc="5" dirty="0">
                <a:latin typeface="Comic Sans MS"/>
                <a:cs typeface="Comic Sans MS"/>
              </a:rPr>
              <a:t>f</a:t>
            </a:r>
            <a:r>
              <a:rPr sz="2400" spc="-5" dirty="0">
                <a:latin typeface="Comic Sans MS"/>
                <a:cs typeface="Comic Sans MS"/>
              </a:rPr>
              <a:t>orm</a:t>
            </a:r>
            <a:r>
              <a:rPr sz="2400" spc="-10" dirty="0">
                <a:latin typeface="Comic Sans MS"/>
                <a:cs typeface="Comic Sans MS"/>
              </a:rPr>
              <a:t>a</a:t>
            </a:r>
            <a:r>
              <a:rPr sz="2400" spc="-5" dirty="0">
                <a:latin typeface="Comic Sans MS"/>
                <a:cs typeface="Comic Sans MS"/>
              </a:rPr>
              <a:t>tion</a:t>
            </a:r>
            <a:endParaRPr sz="2400">
              <a:latin typeface="Comic Sans MS"/>
              <a:cs typeface="Comic Sans MS"/>
            </a:endParaRPr>
          </a:p>
        </p:txBody>
      </p:sp>
      <p:sp>
        <p:nvSpPr>
          <p:cNvPr id="8" name="object 8"/>
          <p:cNvSpPr txBox="1"/>
          <p:nvPr/>
        </p:nvSpPr>
        <p:spPr>
          <a:xfrm>
            <a:off x="77469" y="3553459"/>
            <a:ext cx="268605" cy="391160"/>
          </a:xfrm>
          <a:prstGeom prst="rect">
            <a:avLst/>
          </a:prstGeom>
        </p:spPr>
        <p:txBody>
          <a:bodyPr vert="horz" wrap="square" lIns="0" tIns="12700" rIns="0" bIns="0" rtlCol="0">
            <a:spAutoFit/>
          </a:bodyPr>
          <a:lstStyle/>
          <a:p>
            <a:pPr marL="12700">
              <a:lnSpc>
                <a:spcPct val="100000"/>
              </a:lnSpc>
              <a:spcBef>
                <a:spcPts val="100"/>
              </a:spcBef>
            </a:pPr>
            <a:r>
              <a:rPr sz="2400" spc="200" dirty="0">
                <a:latin typeface="Symbol"/>
                <a:cs typeface="Symbol"/>
              </a:rPr>
              <a:t></a:t>
            </a:r>
            <a:endParaRPr sz="2400">
              <a:latin typeface="Symbol"/>
              <a:cs typeface="Symbol"/>
            </a:endParaRPr>
          </a:p>
        </p:txBody>
      </p:sp>
      <p:sp>
        <p:nvSpPr>
          <p:cNvPr id="9" name="object 9"/>
          <p:cNvSpPr txBox="1"/>
          <p:nvPr/>
        </p:nvSpPr>
        <p:spPr>
          <a:xfrm>
            <a:off x="77469" y="4616450"/>
            <a:ext cx="268605" cy="391160"/>
          </a:xfrm>
          <a:prstGeom prst="rect">
            <a:avLst/>
          </a:prstGeom>
        </p:spPr>
        <p:txBody>
          <a:bodyPr vert="horz" wrap="square" lIns="0" tIns="12700" rIns="0" bIns="0" rtlCol="0">
            <a:spAutoFit/>
          </a:bodyPr>
          <a:lstStyle/>
          <a:p>
            <a:pPr marL="12700">
              <a:lnSpc>
                <a:spcPct val="100000"/>
              </a:lnSpc>
              <a:spcBef>
                <a:spcPts val="100"/>
              </a:spcBef>
            </a:pPr>
            <a:r>
              <a:rPr sz="2400" spc="200" dirty="0">
                <a:solidFill>
                  <a:srgbClr val="00AF4F"/>
                </a:solidFill>
                <a:latin typeface="Symbol"/>
                <a:cs typeface="Symbol"/>
              </a:rPr>
              <a:t></a:t>
            </a:r>
            <a:endParaRPr sz="2400">
              <a:latin typeface="Symbol"/>
              <a:cs typeface="Symbol"/>
            </a:endParaRPr>
          </a:p>
        </p:txBody>
      </p:sp>
      <p:sp>
        <p:nvSpPr>
          <p:cNvPr id="10" name="object 10"/>
          <p:cNvSpPr txBox="1"/>
          <p:nvPr/>
        </p:nvSpPr>
        <p:spPr>
          <a:xfrm>
            <a:off x="685800" y="3139439"/>
            <a:ext cx="7764780" cy="2556510"/>
          </a:xfrm>
          <a:prstGeom prst="rect">
            <a:avLst/>
          </a:prstGeom>
        </p:spPr>
        <p:txBody>
          <a:bodyPr vert="horz" wrap="square" lIns="0" tIns="52069" rIns="0" bIns="0" rtlCol="0">
            <a:spAutoFit/>
          </a:bodyPr>
          <a:lstStyle/>
          <a:p>
            <a:pPr marL="12700">
              <a:lnSpc>
                <a:spcPct val="100000"/>
              </a:lnSpc>
              <a:spcBef>
                <a:spcPts val="409"/>
              </a:spcBef>
            </a:pPr>
            <a:r>
              <a:rPr sz="2400" spc="-5" dirty="0">
                <a:latin typeface="Comic Sans MS"/>
                <a:cs typeface="Comic Sans MS"/>
              </a:rPr>
              <a:t>obtained from</a:t>
            </a:r>
            <a:r>
              <a:rPr sz="2400" spc="-20" dirty="0">
                <a:latin typeface="Comic Sans MS"/>
                <a:cs typeface="Comic Sans MS"/>
              </a:rPr>
              <a:t> </a:t>
            </a:r>
            <a:r>
              <a:rPr sz="2400" spc="-5" dirty="0">
                <a:latin typeface="Comic Sans MS"/>
                <a:cs typeface="Comic Sans MS"/>
              </a:rPr>
              <a:t>samples;</a:t>
            </a:r>
            <a:endParaRPr sz="2400">
              <a:latin typeface="Comic Sans MS"/>
              <a:cs typeface="Comic Sans MS"/>
            </a:endParaRPr>
          </a:p>
          <a:p>
            <a:pPr marL="12700" marR="5715" algn="just">
              <a:lnSpc>
                <a:spcPts val="2590"/>
              </a:lnSpc>
              <a:spcBef>
                <a:spcPts val="635"/>
              </a:spcBef>
            </a:pPr>
            <a:r>
              <a:rPr sz="2400" spc="-5" dirty="0">
                <a:latin typeface="Comic Sans MS"/>
                <a:cs typeface="Comic Sans MS"/>
              </a:rPr>
              <a:t>It is </a:t>
            </a:r>
            <a:r>
              <a:rPr sz="2400" dirty="0">
                <a:latin typeface="Comic Sans MS"/>
                <a:cs typeface="Comic Sans MS"/>
              </a:rPr>
              <a:t>a </a:t>
            </a:r>
            <a:r>
              <a:rPr sz="2400" spc="-5" dirty="0">
                <a:latin typeface="Comic Sans MS"/>
                <a:cs typeface="Comic Sans MS"/>
              </a:rPr>
              <a:t>process of performing hypothesis testing,  determining relationships among variables, </a:t>
            </a:r>
            <a:r>
              <a:rPr sz="2400" dirty="0">
                <a:latin typeface="Comic Sans MS"/>
                <a:cs typeface="Comic Sans MS"/>
              </a:rPr>
              <a:t>and </a:t>
            </a:r>
            <a:r>
              <a:rPr sz="2400" spc="-5" dirty="0">
                <a:latin typeface="Comic Sans MS"/>
                <a:cs typeface="Comic Sans MS"/>
              </a:rPr>
              <a:t>making  predictions.</a:t>
            </a:r>
            <a:endParaRPr sz="2400">
              <a:latin typeface="Comic Sans MS"/>
              <a:cs typeface="Comic Sans MS"/>
            </a:endParaRPr>
          </a:p>
          <a:p>
            <a:pPr marL="12700" marR="5080" algn="just">
              <a:lnSpc>
                <a:spcPts val="2590"/>
              </a:lnSpc>
              <a:spcBef>
                <a:spcPts val="600"/>
              </a:spcBef>
            </a:pPr>
            <a:r>
              <a:rPr sz="2400" b="1" dirty="0">
                <a:solidFill>
                  <a:srgbClr val="00AF4F"/>
                </a:solidFill>
                <a:latin typeface="Comic Sans MS"/>
                <a:cs typeface="Comic Sans MS"/>
              </a:rPr>
              <a:t>The </a:t>
            </a:r>
            <a:r>
              <a:rPr sz="2400" b="1" spc="-5" dirty="0">
                <a:solidFill>
                  <a:srgbClr val="00AF4F"/>
                </a:solidFill>
                <a:latin typeface="Comic Sans MS"/>
                <a:cs typeface="Comic Sans MS"/>
              </a:rPr>
              <a:t>area of inferential statistics entirely needs  the </a:t>
            </a:r>
            <a:r>
              <a:rPr sz="2400" b="1" dirty="0">
                <a:solidFill>
                  <a:srgbClr val="00AF4F"/>
                </a:solidFill>
                <a:latin typeface="Comic Sans MS"/>
                <a:cs typeface="Comic Sans MS"/>
              </a:rPr>
              <a:t>whole </a:t>
            </a:r>
            <a:r>
              <a:rPr sz="2400" b="1" spc="-5" dirty="0">
                <a:solidFill>
                  <a:srgbClr val="00AF4F"/>
                </a:solidFill>
                <a:latin typeface="Comic Sans MS"/>
                <a:cs typeface="Comic Sans MS"/>
              </a:rPr>
              <a:t>aims to give reasonable estimates of  unknown population</a:t>
            </a:r>
            <a:r>
              <a:rPr sz="2400" b="1" spc="5" dirty="0">
                <a:solidFill>
                  <a:srgbClr val="00AF4F"/>
                </a:solidFill>
                <a:latin typeface="Comic Sans MS"/>
                <a:cs typeface="Comic Sans MS"/>
              </a:rPr>
              <a:t> </a:t>
            </a:r>
            <a:r>
              <a:rPr sz="2400" b="1" spc="-5" dirty="0">
                <a:solidFill>
                  <a:srgbClr val="00AF4F"/>
                </a:solidFill>
                <a:latin typeface="Comic Sans MS"/>
                <a:cs typeface="Comic Sans MS"/>
              </a:rPr>
              <a:t>parameters.</a:t>
            </a:r>
            <a:endParaRPr sz="2400">
              <a:latin typeface="Comic Sans MS"/>
              <a:cs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6" name="object 6"/>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14</a:t>
            </a:fld>
            <a:endParaRPr dirty="0"/>
          </a:p>
        </p:txBody>
      </p:sp>
      <p:sp>
        <p:nvSpPr>
          <p:cNvPr id="2" name="object 2"/>
          <p:cNvSpPr txBox="1">
            <a:spLocks noGrp="1"/>
          </p:cNvSpPr>
          <p:nvPr>
            <p:ph type="title"/>
          </p:nvPr>
        </p:nvSpPr>
        <p:spPr>
          <a:xfrm>
            <a:off x="306070" y="146050"/>
            <a:ext cx="2254250" cy="391160"/>
          </a:xfrm>
          <a:prstGeom prst="rect">
            <a:avLst/>
          </a:prstGeom>
        </p:spPr>
        <p:txBody>
          <a:bodyPr vert="horz" wrap="square" lIns="0" tIns="12700" rIns="0" bIns="0" rtlCol="0">
            <a:spAutoFit/>
          </a:bodyPr>
          <a:lstStyle/>
          <a:p>
            <a:pPr marL="12700">
              <a:lnSpc>
                <a:spcPct val="100000"/>
              </a:lnSpc>
              <a:spcBef>
                <a:spcPts val="100"/>
              </a:spcBef>
              <a:tabLst>
                <a:tab pos="982980" algn="l"/>
              </a:tabLst>
            </a:pPr>
            <a:r>
              <a:rPr sz="2400" dirty="0">
                <a:solidFill>
                  <a:srgbClr val="006FBF"/>
                </a:solidFill>
                <a:latin typeface="Comic Sans MS"/>
                <a:cs typeface="Comic Sans MS"/>
              </a:rPr>
              <a:t>The	</a:t>
            </a:r>
            <a:r>
              <a:rPr sz="2400" spc="-5" dirty="0">
                <a:solidFill>
                  <a:srgbClr val="006FBF"/>
                </a:solidFill>
                <a:latin typeface="Comic Sans MS"/>
                <a:cs typeface="Comic Sans MS"/>
              </a:rPr>
              <a:t>following</a:t>
            </a:r>
            <a:endParaRPr sz="2400">
              <a:latin typeface="Comic Sans MS"/>
              <a:cs typeface="Comic Sans MS"/>
            </a:endParaRPr>
          </a:p>
        </p:txBody>
      </p:sp>
      <p:sp>
        <p:nvSpPr>
          <p:cNvPr id="3" name="object 3"/>
          <p:cNvSpPr txBox="1"/>
          <p:nvPr/>
        </p:nvSpPr>
        <p:spPr>
          <a:xfrm>
            <a:off x="2945152" y="146050"/>
            <a:ext cx="6036945" cy="391160"/>
          </a:xfrm>
          <a:prstGeom prst="rect">
            <a:avLst/>
          </a:prstGeom>
        </p:spPr>
        <p:txBody>
          <a:bodyPr vert="horz" wrap="square" lIns="0" tIns="12700" rIns="0" bIns="0" rtlCol="0">
            <a:spAutoFit/>
          </a:bodyPr>
          <a:lstStyle/>
          <a:p>
            <a:pPr marL="12700">
              <a:lnSpc>
                <a:spcPct val="100000"/>
              </a:lnSpc>
              <a:spcBef>
                <a:spcPts val="100"/>
              </a:spcBef>
              <a:tabLst>
                <a:tab pos="910590" algn="l"/>
                <a:tab pos="2036445" algn="l"/>
                <a:tab pos="3768090" algn="l"/>
                <a:tab pos="4495165" algn="l"/>
              </a:tabLst>
            </a:pPr>
            <a:r>
              <a:rPr sz="2400" b="1" spc="-5" dirty="0">
                <a:solidFill>
                  <a:srgbClr val="006FBF"/>
                </a:solidFill>
                <a:latin typeface="Comic Sans MS"/>
                <a:cs typeface="Comic Sans MS"/>
              </a:rPr>
              <a:t>are	some	examples	</a:t>
            </a:r>
            <a:r>
              <a:rPr sz="2400" b="1" dirty="0">
                <a:solidFill>
                  <a:srgbClr val="006FBF"/>
                </a:solidFill>
                <a:latin typeface="Comic Sans MS"/>
                <a:cs typeface="Comic Sans MS"/>
              </a:rPr>
              <a:t>of	</a:t>
            </a:r>
            <a:r>
              <a:rPr sz="2400" b="1" spc="-5" dirty="0">
                <a:solidFill>
                  <a:srgbClr val="006FBF"/>
                </a:solidFill>
                <a:latin typeface="Comic Sans MS"/>
                <a:cs typeface="Comic Sans MS"/>
              </a:rPr>
              <a:t>inferential</a:t>
            </a:r>
            <a:endParaRPr sz="2400">
              <a:latin typeface="Comic Sans MS"/>
              <a:cs typeface="Comic Sans MS"/>
            </a:endParaRPr>
          </a:p>
        </p:txBody>
      </p:sp>
      <p:sp>
        <p:nvSpPr>
          <p:cNvPr id="4" name="object 4"/>
          <p:cNvSpPr txBox="1"/>
          <p:nvPr/>
        </p:nvSpPr>
        <p:spPr>
          <a:xfrm>
            <a:off x="306070" y="511809"/>
            <a:ext cx="8678545" cy="5417820"/>
          </a:xfrm>
          <a:prstGeom prst="rect">
            <a:avLst/>
          </a:prstGeom>
        </p:spPr>
        <p:txBody>
          <a:bodyPr vert="horz" wrap="square" lIns="0" tIns="12700" rIns="0" bIns="0" rtlCol="0">
            <a:spAutoFit/>
          </a:bodyPr>
          <a:lstStyle/>
          <a:p>
            <a:pPr marL="12700" algn="just">
              <a:lnSpc>
                <a:spcPts val="2875"/>
              </a:lnSpc>
              <a:spcBef>
                <a:spcPts val="100"/>
              </a:spcBef>
            </a:pPr>
            <a:r>
              <a:rPr sz="2400" b="1" spc="-5" dirty="0">
                <a:solidFill>
                  <a:srgbClr val="006FBF"/>
                </a:solidFill>
                <a:latin typeface="Comic Sans MS"/>
                <a:cs typeface="Comic Sans MS"/>
              </a:rPr>
              <a:t>Statistics:</a:t>
            </a:r>
            <a:endParaRPr sz="2400">
              <a:latin typeface="Comic Sans MS"/>
              <a:cs typeface="Comic Sans MS"/>
            </a:endParaRPr>
          </a:p>
          <a:p>
            <a:pPr marL="12700" marR="5715" algn="just">
              <a:lnSpc>
                <a:spcPts val="2640"/>
              </a:lnSpc>
              <a:spcBef>
                <a:spcPts val="80"/>
              </a:spcBef>
            </a:pPr>
            <a:r>
              <a:rPr sz="3300" spc="262" baseline="5050" dirty="0">
                <a:latin typeface="Symbol"/>
                <a:cs typeface="Symbol"/>
              </a:rPr>
              <a:t></a:t>
            </a:r>
            <a:r>
              <a:rPr sz="2200" spc="175" dirty="0">
                <a:latin typeface="Comic Sans MS"/>
                <a:cs typeface="Comic Sans MS"/>
              </a:rPr>
              <a:t>The </a:t>
            </a:r>
            <a:r>
              <a:rPr sz="2200" spc="-10" dirty="0">
                <a:latin typeface="Comic Sans MS"/>
                <a:cs typeface="Comic Sans MS"/>
              </a:rPr>
              <a:t>result </a:t>
            </a:r>
            <a:r>
              <a:rPr sz="2200" spc="-5" dirty="0">
                <a:latin typeface="Comic Sans MS"/>
                <a:cs typeface="Comic Sans MS"/>
              </a:rPr>
              <a:t>obtained from the analysis of the </a:t>
            </a:r>
            <a:r>
              <a:rPr sz="2200" spc="-10" dirty="0">
                <a:latin typeface="Comic Sans MS"/>
                <a:cs typeface="Comic Sans MS"/>
              </a:rPr>
              <a:t>income </a:t>
            </a:r>
            <a:r>
              <a:rPr sz="2200" spc="-5" dirty="0">
                <a:latin typeface="Comic Sans MS"/>
                <a:cs typeface="Comic Sans MS"/>
              </a:rPr>
              <a:t>of 1000  randomly </a:t>
            </a:r>
            <a:r>
              <a:rPr sz="2200" spc="-10" dirty="0">
                <a:latin typeface="Comic Sans MS"/>
                <a:cs typeface="Comic Sans MS"/>
              </a:rPr>
              <a:t>selected citizens </a:t>
            </a:r>
            <a:r>
              <a:rPr sz="2200" spc="-5" dirty="0">
                <a:latin typeface="Comic Sans MS"/>
                <a:cs typeface="Comic Sans MS"/>
              </a:rPr>
              <a:t>in Ethiopia </a:t>
            </a:r>
            <a:r>
              <a:rPr sz="2200" spc="-10" dirty="0">
                <a:latin typeface="Comic Sans MS"/>
                <a:cs typeface="Comic Sans MS"/>
              </a:rPr>
              <a:t>suggests </a:t>
            </a:r>
            <a:r>
              <a:rPr sz="2200" spc="-5" dirty="0">
                <a:latin typeface="Comic Sans MS"/>
                <a:cs typeface="Comic Sans MS"/>
              </a:rPr>
              <a:t>that the average  monthly </a:t>
            </a:r>
            <a:r>
              <a:rPr sz="2200" spc="-10" dirty="0">
                <a:latin typeface="Comic Sans MS"/>
                <a:cs typeface="Comic Sans MS"/>
              </a:rPr>
              <a:t>income </a:t>
            </a:r>
            <a:r>
              <a:rPr sz="2200" dirty="0">
                <a:latin typeface="Comic Sans MS"/>
                <a:cs typeface="Comic Sans MS"/>
              </a:rPr>
              <a:t>of a </a:t>
            </a:r>
            <a:r>
              <a:rPr sz="2200" spc="-10" dirty="0">
                <a:latin typeface="Comic Sans MS"/>
                <a:cs typeface="Comic Sans MS"/>
              </a:rPr>
              <a:t>citizen </a:t>
            </a:r>
            <a:r>
              <a:rPr sz="2200" spc="-5" dirty="0">
                <a:latin typeface="Comic Sans MS"/>
                <a:cs typeface="Comic Sans MS"/>
              </a:rPr>
              <a:t>is </a:t>
            </a:r>
            <a:r>
              <a:rPr sz="2200" spc="-10" dirty="0">
                <a:latin typeface="Comic Sans MS"/>
                <a:cs typeface="Comic Sans MS"/>
              </a:rPr>
              <a:t>estimated </a:t>
            </a:r>
            <a:r>
              <a:rPr sz="2200" spc="-5" dirty="0">
                <a:latin typeface="Comic Sans MS"/>
                <a:cs typeface="Comic Sans MS"/>
              </a:rPr>
              <a:t>to </a:t>
            </a:r>
            <a:r>
              <a:rPr sz="2200" dirty="0">
                <a:latin typeface="Comic Sans MS"/>
                <a:cs typeface="Comic Sans MS"/>
              </a:rPr>
              <a:t>be 600</a:t>
            </a:r>
            <a:r>
              <a:rPr sz="2200" spc="-20" dirty="0">
                <a:latin typeface="Comic Sans MS"/>
                <a:cs typeface="Comic Sans MS"/>
              </a:rPr>
              <a:t> </a:t>
            </a:r>
            <a:r>
              <a:rPr sz="2200" spc="-5" dirty="0">
                <a:latin typeface="Comic Sans MS"/>
                <a:cs typeface="Comic Sans MS"/>
              </a:rPr>
              <a:t>Birr.</a:t>
            </a:r>
            <a:endParaRPr sz="2200">
              <a:latin typeface="Comic Sans MS"/>
              <a:cs typeface="Comic Sans MS"/>
            </a:endParaRPr>
          </a:p>
          <a:p>
            <a:pPr marL="12700" marR="5080" algn="just">
              <a:lnSpc>
                <a:spcPts val="2640"/>
              </a:lnSpc>
            </a:pPr>
            <a:r>
              <a:rPr sz="3300" spc="209" baseline="5050" dirty="0">
                <a:latin typeface="Symbol"/>
                <a:cs typeface="Symbol"/>
              </a:rPr>
              <a:t></a:t>
            </a:r>
            <a:r>
              <a:rPr sz="2200" spc="140" dirty="0">
                <a:latin typeface="Comic Sans MS"/>
                <a:cs typeface="Comic Sans MS"/>
              </a:rPr>
              <a:t>Here </a:t>
            </a:r>
            <a:r>
              <a:rPr sz="2200" spc="-5" dirty="0">
                <a:latin typeface="Comic Sans MS"/>
                <a:cs typeface="Comic Sans MS"/>
              </a:rPr>
              <a:t>in the above </a:t>
            </a:r>
            <a:r>
              <a:rPr sz="2200" spc="-10" dirty="0">
                <a:latin typeface="Comic Sans MS"/>
                <a:cs typeface="Comic Sans MS"/>
              </a:rPr>
              <a:t>example </a:t>
            </a:r>
            <a:r>
              <a:rPr sz="2200" spc="-5" dirty="0">
                <a:latin typeface="Comic Sans MS"/>
                <a:cs typeface="Comic Sans MS"/>
              </a:rPr>
              <a:t>we are </a:t>
            </a:r>
            <a:r>
              <a:rPr sz="2200" spc="-10" dirty="0">
                <a:latin typeface="Comic Sans MS"/>
                <a:cs typeface="Comic Sans MS"/>
              </a:rPr>
              <a:t>trying </a:t>
            </a:r>
            <a:r>
              <a:rPr sz="2200" spc="-5" dirty="0">
                <a:latin typeface="Comic Sans MS"/>
                <a:cs typeface="Comic Sans MS"/>
              </a:rPr>
              <a:t>to </a:t>
            </a:r>
            <a:r>
              <a:rPr sz="2200" spc="-10" dirty="0">
                <a:latin typeface="Comic Sans MS"/>
                <a:cs typeface="Comic Sans MS"/>
              </a:rPr>
              <a:t>represent the  income </a:t>
            </a:r>
            <a:r>
              <a:rPr sz="2200" spc="-5" dirty="0">
                <a:latin typeface="Comic Sans MS"/>
                <a:cs typeface="Comic Sans MS"/>
              </a:rPr>
              <a:t>of about </a:t>
            </a:r>
            <a:r>
              <a:rPr sz="2200" spc="-10" dirty="0">
                <a:latin typeface="Comic Sans MS"/>
                <a:cs typeface="Comic Sans MS"/>
              </a:rPr>
              <a:t>entire population </a:t>
            </a:r>
            <a:r>
              <a:rPr sz="2200" spc="-5" dirty="0">
                <a:latin typeface="Comic Sans MS"/>
                <a:cs typeface="Comic Sans MS"/>
              </a:rPr>
              <a:t>of Ethiopia </a:t>
            </a:r>
            <a:r>
              <a:rPr sz="2200" dirty="0">
                <a:latin typeface="Comic Sans MS"/>
                <a:cs typeface="Comic Sans MS"/>
              </a:rPr>
              <a:t>by a </a:t>
            </a:r>
            <a:r>
              <a:rPr sz="2200" spc="-5" dirty="0">
                <a:latin typeface="Comic Sans MS"/>
                <a:cs typeface="Comic Sans MS"/>
              </a:rPr>
              <a:t>sample of 1000  </a:t>
            </a:r>
            <a:r>
              <a:rPr sz="2200" spc="-10" dirty="0">
                <a:latin typeface="Comic Sans MS"/>
                <a:cs typeface="Comic Sans MS"/>
              </a:rPr>
              <a:t>citizens, </a:t>
            </a:r>
            <a:r>
              <a:rPr sz="2200" spc="-5" dirty="0">
                <a:solidFill>
                  <a:srgbClr val="00AF4F"/>
                </a:solidFill>
                <a:latin typeface="Comic Sans MS"/>
                <a:cs typeface="Comic Sans MS"/>
              </a:rPr>
              <a:t>hence we are making </a:t>
            </a:r>
            <a:r>
              <a:rPr sz="2200" spc="-10" dirty="0">
                <a:solidFill>
                  <a:srgbClr val="00AF4F"/>
                </a:solidFill>
                <a:latin typeface="Comic Sans MS"/>
                <a:cs typeface="Comic Sans MS"/>
              </a:rPr>
              <a:t>inference </a:t>
            </a:r>
            <a:r>
              <a:rPr sz="2200" spc="-5" dirty="0">
                <a:solidFill>
                  <a:srgbClr val="00AF4F"/>
                </a:solidFill>
                <a:latin typeface="Comic Sans MS"/>
                <a:cs typeface="Comic Sans MS"/>
              </a:rPr>
              <a:t>or</a:t>
            </a:r>
            <a:r>
              <a:rPr sz="2200" spc="25" dirty="0">
                <a:solidFill>
                  <a:srgbClr val="00AF4F"/>
                </a:solidFill>
                <a:latin typeface="Comic Sans MS"/>
                <a:cs typeface="Comic Sans MS"/>
              </a:rPr>
              <a:t> </a:t>
            </a:r>
            <a:r>
              <a:rPr sz="2200" spc="-5" dirty="0">
                <a:solidFill>
                  <a:srgbClr val="00AF4F"/>
                </a:solidFill>
                <a:latin typeface="Comic Sans MS"/>
                <a:cs typeface="Comic Sans MS"/>
              </a:rPr>
              <a:t>generalization.</a:t>
            </a:r>
            <a:endParaRPr sz="2200">
              <a:latin typeface="Comic Sans MS"/>
              <a:cs typeface="Comic Sans MS"/>
            </a:endParaRPr>
          </a:p>
          <a:p>
            <a:pPr marL="12700" marR="6350" algn="just">
              <a:lnSpc>
                <a:spcPts val="2640"/>
              </a:lnSpc>
            </a:pPr>
            <a:r>
              <a:rPr sz="3300" spc="172" baseline="6313" dirty="0">
                <a:latin typeface="Symbol"/>
                <a:cs typeface="Symbol"/>
              </a:rPr>
              <a:t></a:t>
            </a:r>
            <a:r>
              <a:rPr sz="2200" spc="114" dirty="0">
                <a:latin typeface="Comic Sans MS"/>
                <a:cs typeface="Comic Sans MS"/>
              </a:rPr>
              <a:t>Based </a:t>
            </a:r>
            <a:r>
              <a:rPr sz="2200" spc="-5" dirty="0">
                <a:latin typeface="Comic Sans MS"/>
                <a:cs typeface="Comic Sans MS"/>
              </a:rPr>
              <a:t>on the trend analysis on the past observations/data, </a:t>
            </a:r>
            <a:r>
              <a:rPr sz="2200" spc="-10" dirty="0">
                <a:latin typeface="Comic Sans MS"/>
                <a:cs typeface="Comic Sans MS"/>
              </a:rPr>
              <a:t>the  </a:t>
            </a:r>
            <a:r>
              <a:rPr sz="2200" spc="-5" dirty="0">
                <a:latin typeface="Comic Sans MS"/>
                <a:cs typeface="Comic Sans MS"/>
              </a:rPr>
              <a:t>average exchange rate </a:t>
            </a:r>
            <a:r>
              <a:rPr sz="2200" spc="-10" dirty="0">
                <a:latin typeface="Comic Sans MS"/>
                <a:cs typeface="Comic Sans MS"/>
              </a:rPr>
              <a:t>for </a:t>
            </a:r>
            <a:r>
              <a:rPr sz="2200" dirty="0">
                <a:latin typeface="Comic Sans MS"/>
                <a:cs typeface="Comic Sans MS"/>
              </a:rPr>
              <a:t>a </a:t>
            </a:r>
            <a:r>
              <a:rPr sz="2200" spc="-5" dirty="0">
                <a:latin typeface="Comic Sans MS"/>
                <a:cs typeface="Comic Sans MS"/>
              </a:rPr>
              <a:t>dollar </a:t>
            </a:r>
            <a:r>
              <a:rPr sz="2200" dirty="0">
                <a:latin typeface="Comic Sans MS"/>
                <a:cs typeface="Comic Sans MS"/>
              </a:rPr>
              <a:t>is </a:t>
            </a:r>
            <a:r>
              <a:rPr sz="2200" spc="-10" dirty="0">
                <a:latin typeface="Comic Sans MS"/>
                <a:cs typeface="Comic Sans MS"/>
              </a:rPr>
              <a:t>expected </a:t>
            </a:r>
            <a:r>
              <a:rPr sz="2200" dirty="0">
                <a:latin typeface="Comic Sans MS"/>
                <a:cs typeface="Comic Sans MS"/>
              </a:rPr>
              <a:t>to </a:t>
            </a:r>
            <a:r>
              <a:rPr sz="2200" spc="-5" dirty="0">
                <a:latin typeface="Comic Sans MS"/>
                <a:cs typeface="Comic Sans MS"/>
              </a:rPr>
              <a:t>be </a:t>
            </a:r>
            <a:r>
              <a:rPr sz="2200" spc="-10" dirty="0">
                <a:latin typeface="Comic Sans MS"/>
                <a:cs typeface="Comic Sans MS"/>
              </a:rPr>
              <a:t>18 </a:t>
            </a:r>
            <a:r>
              <a:rPr sz="2200" spc="-5" dirty="0">
                <a:latin typeface="Comic Sans MS"/>
                <a:cs typeface="Comic Sans MS"/>
              </a:rPr>
              <a:t>birr in  the coming</a:t>
            </a:r>
            <a:r>
              <a:rPr sz="2200" spc="-20" dirty="0">
                <a:latin typeface="Comic Sans MS"/>
                <a:cs typeface="Comic Sans MS"/>
              </a:rPr>
              <a:t> </a:t>
            </a:r>
            <a:r>
              <a:rPr sz="2200" spc="-10" dirty="0">
                <a:latin typeface="Comic Sans MS"/>
                <a:cs typeface="Comic Sans MS"/>
              </a:rPr>
              <a:t>month.</a:t>
            </a:r>
            <a:endParaRPr sz="2200">
              <a:latin typeface="Comic Sans MS"/>
              <a:cs typeface="Comic Sans MS"/>
            </a:endParaRPr>
          </a:p>
          <a:p>
            <a:pPr marL="12700" marR="5080" algn="just">
              <a:lnSpc>
                <a:spcPts val="2630"/>
              </a:lnSpc>
              <a:spcBef>
                <a:spcPts val="10"/>
              </a:spcBef>
            </a:pPr>
            <a:r>
              <a:rPr sz="3300" spc="262" baseline="6313" dirty="0">
                <a:latin typeface="Symbol"/>
                <a:cs typeface="Symbol"/>
              </a:rPr>
              <a:t></a:t>
            </a:r>
            <a:r>
              <a:rPr sz="2200" spc="175" dirty="0">
                <a:latin typeface="Comic Sans MS"/>
                <a:cs typeface="Comic Sans MS"/>
              </a:rPr>
              <a:t>The </a:t>
            </a:r>
            <a:r>
              <a:rPr sz="2200" spc="-5" dirty="0">
                <a:latin typeface="Comic Sans MS"/>
                <a:cs typeface="Comic Sans MS"/>
              </a:rPr>
              <a:t>national </a:t>
            </a:r>
            <a:r>
              <a:rPr sz="2200" spc="-10" dirty="0">
                <a:latin typeface="Comic Sans MS"/>
                <a:cs typeface="Comic Sans MS"/>
              </a:rPr>
              <a:t>statistical Bereau </a:t>
            </a:r>
            <a:r>
              <a:rPr sz="2200" spc="-5" dirty="0">
                <a:latin typeface="Comic Sans MS"/>
                <a:cs typeface="Comic Sans MS"/>
              </a:rPr>
              <a:t>of </a:t>
            </a:r>
            <a:r>
              <a:rPr sz="2200" spc="-10" dirty="0">
                <a:latin typeface="Comic Sans MS"/>
                <a:cs typeface="Comic Sans MS"/>
              </a:rPr>
              <a:t>Ethiopia </a:t>
            </a:r>
            <a:r>
              <a:rPr sz="2200" spc="-5" dirty="0">
                <a:latin typeface="Comic Sans MS"/>
                <a:cs typeface="Comic Sans MS"/>
              </a:rPr>
              <a:t>declares the out  </a:t>
            </a:r>
            <a:r>
              <a:rPr sz="2200" spc="-10" dirty="0">
                <a:latin typeface="Comic Sans MS"/>
                <a:cs typeface="Comic Sans MS"/>
              </a:rPr>
              <a:t>come </a:t>
            </a:r>
            <a:r>
              <a:rPr sz="2200" spc="-5" dirty="0">
                <a:latin typeface="Comic Sans MS"/>
                <a:cs typeface="Comic Sans MS"/>
              </a:rPr>
              <a:t>of its </a:t>
            </a:r>
            <a:r>
              <a:rPr sz="2200" spc="-10" dirty="0">
                <a:latin typeface="Comic Sans MS"/>
                <a:cs typeface="Comic Sans MS"/>
              </a:rPr>
              <a:t>survey </a:t>
            </a:r>
            <a:r>
              <a:rPr sz="2200" dirty="0">
                <a:latin typeface="Comic Sans MS"/>
                <a:cs typeface="Comic Sans MS"/>
              </a:rPr>
              <a:t>as </a:t>
            </a:r>
            <a:r>
              <a:rPr sz="2200" spc="-5" dirty="0">
                <a:latin typeface="Comic Sans MS"/>
                <a:cs typeface="Comic Sans MS"/>
              </a:rPr>
              <a:t>“The population </a:t>
            </a:r>
            <a:r>
              <a:rPr sz="2200" dirty="0">
                <a:latin typeface="Comic Sans MS"/>
                <a:cs typeface="Comic Sans MS"/>
              </a:rPr>
              <a:t>of </a:t>
            </a:r>
            <a:r>
              <a:rPr sz="2200" spc="-5" dirty="0">
                <a:latin typeface="Comic Sans MS"/>
                <a:cs typeface="Comic Sans MS"/>
              </a:rPr>
              <a:t>Eth. </a:t>
            </a:r>
            <a:r>
              <a:rPr sz="2200" dirty="0">
                <a:latin typeface="Comic Sans MS"/>
                <a:cs typeface="Comic Sans MS"/>
              </a:rPr>
              <a:t>in </a:t>
            </a:r>
            <a:r>
              <a:rPr sz="2200" spc="-5" dirty="0">
                <a:latin typeface="Comic Sans MS"/>
                <a:cs typeface="Comic Sans MS"/>
              </a:rPr>
              <a:t>the year 2020</a:t>
            </a:r>
            <a:r>
              <a:rPr sz="2200" spc="390" dirty="0">
                <a:latin typeface="Comic Sans MS"/>
                <a:cs typeface="Comic Sans MS"/>
              </a:rPr>
              <a:t> </a:t>
            </a:r>
            <a:r>
              <a:rPr sz="2200" spc="-10" dirty="0">
                <a:latin typeface="Comic Sans MS"/>
                <a:cs typeface="Comic Sans MS"/>
              </a:rPr>
              <a:t>will</a:t>
            </a:r>
            <a:endParaRPr sz="2200">
              <a:latin typeface="Comic Sans MS"/>
              <a:cs typeface="Comic Sans MS"/>
            </a:endParaRPr>
          </a:p>
          <a:p>
            <a:pPr marL="12700" algn="just">
              <a:lnSpc>
                <a:spcPts val="2555"/>
              </a:lnSpc>
            </a:pPr>
            <a:r>
              <a:rPr sz="2200" spc="-5" dirty="0">
                <a:latin typeface="Comic Sans MS"/>
                <a:cs typeface="Comic Sans MS"/>
              </a:rPr>
              <a:t>likely to </a:t>
            </a:r>
            <a:r>
              <a:rPr sz="2200" dirty="0">
                <a:latin typeface="Comic Sans MS"/>
                <a:cs typeface="Comic Sans MS"/>
              </a:rPr>
              <a:t>be</a:t>
            </a:r>
            <a:r>
              <a:rPr sz="2200" spc="-25" dirty="0">
                <a:latin typeface="Comic Sans MS"/>
                <a:cs typeface="Comic Sans MS"/>
              </a:rPr>
              <a:t> </a:t>
            </a:r>
            <a:r>
              <a:rPr sz="2200" spc="-5" dirty="0">
                <a:latin typeface="Comic Sans MS"/>
                <a:cs typeface="Comic Sans MS"/>
              </a:rPr>
              <a:t>120,000,000.”</a:t>
            </a:r>
            <a:endParaRPr sz="2200">
              <a:latin typeface="Comic Sans MS"/>
              <a:cs typeface="Comic Sans MS"/>
            </a:endParaRPr>
          </a:p>
          <a:p>
            <a:pPr marL="12700" marR="6985" algn="just">
              <a:lnSpc>
                <a:spcPct val="100000"/>
              </a:lnSpc>
            </a:pPr>
            <a:r>
              <a:rPr sz="3300" spc="209" baseline="5050" dirty="0">
                <a:latin typeface="Symbol"/>
                <a:cs typeface="Symbol"/>
              </a:rPr>
              <a:t></a:t>
            </a:r>
            <a:r>
              <a:rPr sz="2200" spc="140" dirty="0">
                <a:latin typeface="Comic Sans MS"/>
                <a:cs typeface="Comic Sans MS"/>
              </a:rPr>
              <a:t>From </a:t>
            </a:r>
            <a:r>
              <a:rPr sz="2200" spc="-5" dirty="0">
                <a:latin typeface="Comic Sans MS"/>
                <a:cs typeface="Comic Sans MS"/>
              </a:rPr>
              <a:t>the </a:t>
            </a:r>
            <a:r>
              <a:rPr sz="2200" spc="-10" dirty="0">
                <a:latin typeface="Comic Sans MS"/>
                <a:cs typeface="Comic Sans MS"/>
              </a:rPr>
              <a:t>survey </a:t>
            </a:r>
            <a:r>
              <a:rPr sz="2200" spc="-5" dirty="0">
                <a:latin typeface="Comic Sans MS"/>
                <a:cs typeface="Comic Sans MS"/>
              </a:rPr>
              <a:t>obtained on 15 randomly </a:t>
            </a:r>
            <a:r>
              <a:rPr sz="2200" spc="-10" dirty="0">
                <a:latin typeface="Comic Sans MS"/>
                <a:cs typeface="Comic Sans MS"/>
              </a:rPr>
              <a:t>selected towns </a:t>
            </a:r>
            <a:r>
              <a:rPr sz="2200" spc="-5" dirty="0">
                <a:latin typeface="Comic Sans MS"/>
                <a:cs typeface="Comic Sans MS"/>
              </a:rPr>
              <a:t>of </a:t>
            </a:r>
            <a:r>
              <a:rPr sz="2200" spc="-10" dirty="0">
                <a:latin typeface="Comic Sans MS"/>
                <a:cs typeface="Comic Sans MS"/>
              </a:rPr>
              <a:t>Eth.  </a:t>
            </a:r>
            <a:r>
              <a:rPr sz="2200" spc="-5" dirty="0">
                <a:latin typeface="Comic Sans MS"/>
                <a:cs typeface="Comic Sans MS"/>
              </a:rPr>
              <a:t>it is </a:t>
            </a:r>
            <a:r>
              <a:rPr sz="2200" spc="-10" dirty="0">
                <a:latin typeface="Comic Sans MS"/>
                <a:cs typeface="Comic Sans MS"/>
              </a:rPr>
              <a:t>estimated </a:t>
            </a:r>
            <a:r>
              <a:rPr sz="2200" spc="-5" dirty="0">
                <a:latin typeface="Comic Sans MS"/>
                <a:cs typeface="Comic Sans MS"/>
              </a:rPr>
              <a:t>that 0.1% </a:t>
            </a:r>
            <a:r>
              <a:rPr sz="2200" dirty="0">
                <a:latin typeface="Comic Sans MS"/>
                <a:cs typeface="Comic Sans MS"/>
              </a:rPr>
              <a:t>of </a:t>
            </a:r>
            <a:r>
              <a:rPr sz="2200" spc="-5" dirty="0">
                <a:latin typeface="Comic Sans MS"/>
                <a:cs typeface="Comic Sans MS"/>
              </a:rPr>
              <a:t>the whole urban </a:t>
            </a:r>
            <a:r>
              <a:rPr sz="2200" spc="-10" dirty="0">
                <a:latin typeface="Comic Sans MS"/>
                <a:cs typeface="Comic Sans MS"/>
              </a:rPr>
              <a:t>dwellers </a:t>
            </a:r>
            <a:r>
              <a:rPr sz="2200" dirty="0">
                <a:latin typeface="Comic Sans MS"/>
                <a:cs typeface="Comic Sans MS"/>
              </a:rPr>
              <a:t>are </a:t>
            </a:r>
            <a:r>
              <a:rPr sz="2200" spc="-10" dirty="0">
                <a:latin typeface="Comic Sans MS"/>
                <a:cs typeface="Comic Sans MS"/>
              </a:rPr>
              <a:t>victims  </a:t>
            </a:r>
            <a:r>
              <a:rPr sz="2200" spc="-5" dirty="0">
                <a:latin typeface="Comic Sans MS"/>
                <a:cs typeface="Comic Sans MS"/>
              </a:rPr>
              <a:t>of AIDS</a:t>
            </a:r>
            <a:r>
              <a:rPr sz="2200" spc="-10" dirty="0">
                <a:latin typeface="Comic Sans MS"/>
                <a:cs typeface="Comic Sans MS"/>
              </a:rPr>
              <a:t> virus.</a:t>
            </a:r>
            <a:endParaRPr sz="2200">
              <a:latin typeface="Comic Sans MS"/>
              <a:cs typeface="Comic Sans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4" name="object 4"/>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15</a:t>
            </a:fld>
            <a:endParaRPr dirty="0"/>
          </a:p>
        </p:txBody>
      </p:sp>
      <p:sp>
        <p:nvSpPr>
          <p:cNvPr id="2" name="object 2"/>
          <p:cNvSpPr txBox="1"/>
          <p:nvPr/>
        </p:nvSpPr>
        <p:spPr>
          <a:xfrm>
            <a:off x="271779" y="337820"/>
            <a:ext cx="8709025" cy="551180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6FBF"/>
                </a:solidFill>
                <a:latin typeface="Comic Sans MS"/>
                <a:cs typeface="Comic Sans MS"/>
              </a:rPr>
              <a:t>Exercise: Descriptive Statistics </a:t>
            </a:r>
            <a:r>
              <a:rPr sz="1800" b="1" dirty="0">
                <a:solidFill>
                  <a:srgbClr val="006FBF"/>
                </a:solidFill>
                <a:latin typeface="Comic Sans MS"/>
                <a:cs typeface="Comic Sans MS"/>
              </a:rPr>
              <a:t>or </a:t>
            </a:r>
            <a:r>
              <a:rPr sz="1800" b="1" spc="-5" dirty="0">
                <a:solidFill>
                  <a:srgbClr val="006FBF"/>
                </a:solidFill>
                <a:latin typeface="Comic Sans MS"/>
                <a:cs typeface="Comic Sans MS"/>
              </a:rPr>
              <a:t>Inferential</a:t>
            </a:r>
            <a:r>
              <a:rPr sz="1800" b="1" spc="-10" dirty="0">
                <a:solidFill>
                  <a:srgbClr val="006FBF"/>
                </a:solidFill>
                <a:latin typeface="Comic Sans MS"/>
                <a:cs typeface="Comic Sans MS"/>
              </a:rPr>
              <a:t> </a:t>
            </a:r>
            <a:r>
              <a:rPr sz="1800" b="1" spc="-5" dirty="0">
                <a:solidFill>
                  <a:srgbClr val="006FBF"/>
                </a:solidFill>
                <a:latin typeface="Comic Sans MS"/>
                <a:cs typeface="Comic Sans MS"/>
              </a:rPr>
              <a:t>Statistics</a:t>
            </a:r>
            <a:endParaRPr sz="1800">
              <a:latin typeface="Comic Sans MS"/>
              <a:cs typeface="Comic Sans MS"/>
            </a:endParaRPr>
          </a:p>
          <a:p>
            <a:pPr marL="200660" marR="5080" indent="-187960" algn="just">
              <a:lnSpc>
                <a:spcPct val="100000"/>
              </a:lnSpc>
              <a:buAutoNum type="arabicPeriod"/>
              <a:tabLst>
                <a:tab pos="200660" algn="l"/>
              </a:tabLst>
            </a:pPr>
            <a:r>
              <a:rPr sz="1800" dirty="0">
                <a:latin typeface="Comic Sans MS"/>
                <a:cs typeface="Comic Sans MS"/>
              </a:rPr>
              <a:t>The </a:t>
            </a:r>
            <a:r>
              <a:rPr sz="1800" spc="-5" dirty="0">
                <a:latin typeface="Comic Sans MS"/>
                <a:cs typeface="Comic Sans MS"/>
              </a:rPr>
              <a:t>manager </a:t>
            </a:r>
            <a:r>
              <a:rPr sz="1800" dirty="0">
                <a:latin typeface="Comic Sans MS"/>
                <a:cs typeface="Comic Sans MS"/>
              </a:rPr>
              <a:t>of </a:t>
            </a:r>
            <a:r>
              <a:rPr sz="1800" spc="-5" dirty="0">
                <a:latin typeface="Comic Sans MS"/>
                <a:cs typeface="Comic Sans MS"/>
              </a:rPr>
              <a:t>quality control declares the </a:t>
            </a:r>
            <a:r>
              <a:rPr sz="1800" dirty="0">
                <a:latin typeface="Comic Sans MS"/>
                <a:cs typeface="Comic Sans MS"/>
              </a:rPr>
              <a:t>out </a:t>
            </a:r>
            <a:r>
              <a:rPr sz="1800" spc="-5" dirty="0">
                <a:latin typeface="Comic Sans MS"/>
                <a:cs typeface="Comic Sans MS"/>
              </a:rPr>
              <a:t>come of its survey as “the  average life span of </a:t>
            </a:r>
            <a:r>
              <a:rPr sz="1800" dirty="0">
                <a:latin typeface="Comic Sans MS"/>
                <a:cs typeface="Comic Sans MS"/>
              </a:rPr>
              <a:t>the </a:t>
            </a:r>
            <a:r>
              <a:rPr sz="1800" spc="-5" dirty="0">
                <a:latin typeface="Comic Sans MS"/>
                <a:cs typeface="Comic Sans MS"/>
              </a:rPr>
              <a:t>imported light bulbs is </a:t>
            </a:r>
            <a:r>
              <a:rPr sz="1800" dirty="0">
                <a:latin typeface="Comic Sans MS"/>
                <a:cs typeface="Comic Sans MS"/>
              </a:rPr>
              <a:t>3000</a:t>
            </a:r>
            <a:r>
              <a:rPr sz="1800" spc="15" dirty="0">
                <a:latin typeface="Comic Sans MS"/>
                <a:cs typeface="Comic Sans MS"/>
              </a:rPr>
              <a:t> </a:t>
            </a:r>
            <a:r>
              <a:rPr sz="1800" dirty="0">
                <a:latin typeface="Comic Sans MS"/>
                <a:cs typeface="Comic Sans MS"/>
              </a:rPr>
              <a:t>hrs.</a:t>
            </a:r>
            <a:endParaRPr sz="1800">
              <a:latin typeface="Comic Sans MS"/>
              <a:cs typeface="Comic Sans MS"/>
            </a:endParaRPr>
          </a:p>
          <a:p>
            <a:pPr marL="200660" marR="5715" indent="-187960" algn="just">
              <a:lnSpc>
                <a:spcPct val="100000"/>
              </a:lnSpc>
              <a:buAutoNum type="arabicPeriod"/>
              <a:tabLst>
                <a:tab pos="210185" algn="l"/>
              </a:tabLst>
            </a:pPr>
            <a:r>
              <a:rPr sz="1800" dirty="0">
                <a:latin typeface="Comic Sans MS"/>
                <a:cs typeface="Comic Sans MS"/>
              </a:rPr>
              <a:t>Of </a:t>
            </a:r>
            <a:r>
              <a:rPr sz="1800" spc="-5" dirty="0">
                <a:latin typeface="Comic Sans MS"/>
                <a:cs typeface="Comic Sans MS"/>
              </a:rPr>
              <a:t>all </a:t>
            </a:r>
            <a:r>
              <a:rPr sz="1800" dirty="0">
                <a:latin typeface="Comic Sans MS"/>
                <a:cs typeface="Comic Sans MS"/>
              </a:rPr>
              <a:t>the </a:t>
            </a:r>
            <a:r>
              <a:rPr sz="1800" spc="-5" dirty="0">
                <a:latin typeface="Comic Sans MS"/>
                <a:cs typeface="Comic Sans MS"/>
              </a:rPr>
              <a:t>patients taking </a:t>
            </a:r>
            <a:r>
              <a:rPr sz="1800" dirty="0">
                <a:latin typeface="Comic Sans MS"/>
                <a:cs typeface="Comic Sans MS"/>
              </a:rPr>
              <a:t>the </a:t>
            </a:r>
            <a:r>
              <a:rPr sz="1800" spc="-5" dirty="0">
                <a:latin typeface="Comic Sans MS"/>
                <a:cs typeface="Comic Sans MS"/>
              </a:rPr>
              <a:t>drug at </a:t>
            </a:r>
            <a:r>
              <a:rPr sz="1800" dirty="0">
                <a:latin typeface="Comic Sans MS"/>
                <a:cs typeface="Comic Sans MS"/>
              </a:rPr>
              <a:t>a </a:t>
            </a:r>
            <a:r>
              <a:rPr sz="1800" spc="-5" dirty="0">
                <a:latin typeface="Comic Sans MS"/>
                <a:cs typeface="Comic Sans MS"/>
              </a:rPr>
              <a:t>local health center </a:t>
            </a:r>
            <a:r>
              <a:rPr sz="1800" dirty="0">
                <a:latin typeface="Comic Sans MS"/>
                <a:cs typeface="Comic Sans MS"/>
              </a:rPr>
              <a:t>80% of </a:t>
            </a:r>
            <a:r>
              <a:rPr sz="1800" spc="-5" dirty="0">
                <a:latin typeface="Comic Sans MS"/>
                <a:cs typeface="Comic Sans MS"/>
              </a:rPr>
              <a:t>them suffer  from side effect</a:t>
            </a:r>
            <a:r>
              <a:rPr sz="1800" spc="20" dirty="0">
                <a:latin typeface="Comic Sans MS"/>
                <a:cs typeface="Comic Sans MS"/>
              </a:rPr>
              <a:t> </a:t>
            </a:r>
            <a:r>
              <a:rPr sz="1800" spc="-5" dirty="0">
                <a:latin typeface="Comic Sans MS"/>
                <a:cs typeface="Comic Sans MS"/>
              </a:rPr>
              <a:t>developed</a:t>
            </a:r>
            <a:r>
              <a:rPr sz="1800" spc="-5" dirty="0">
                <a:solidFill>
                  <a:srgbClr val="00AF4F"/>
                </a:solidFill>
                <a:latin typeface="Comic Sans MS"/>
                <a:cs typeface="Comic Sans MS"/>
              </a:rPr>
              <a:t>.</a:t>
            </a:r>
            <a:endParaRPr sz="1800">
              <a:latin typeface="Comic Sans MS"/>
              <a:cs typeface="Comic Sans MS"/>
            </a:endParaRPr>
          </a:p>
          <a:p>
            <a:pPr marL="209550" indent="-196850">
              <a:lnSpc>
                <a:spcPct val="100000"/>
              </a:lnSpc>
              <a:buAutoNum type="arabicPeriod"/>
              <a:tabLst>
                <a:tab pos="210185" algn="l"/>
              </a:tabLst>
            </a:pPr>
            <a:r>
              <a:rPr sz="1800" spc="-5" dirty="0">
                <a:latin typeface="Comic Sans MS"/>
                <a:cs typeface="Comic Sans MS"/>
              </a:rPr>
              <a:t>The average score </a:t>
            </a:r>
            <a:r>
              <a:rPr sz="1800" dirty="0">
                <a:latin typeface="Comic Sans MS"/>
                <a:cs typeface="Comic Sans MS"/>
              </a:rPr>
              <a:t>of all the </a:t>
            </a:r>
            <a:r>
              <a:rPr sz="1800" spc="-5" dirty="0">
                <a:latin typeface="Comic Sans MS"/>
                <a:cs typeface="Comic Sans MS"/>
              </a:rPr>
              <a:t>students taking the exam is found to be</a:t>
            </a:r>
            <a:r>
              <a:rPr sz="1800" spc="15" dirty="0">
                <a:latin typeface="Comic Sans MS"/>
                <a:cs typeface="Comic Sans MS"/>
              </a:rPr>
              <a:t> </a:t>
            </a:r>
            <a:r>
              <a:rPr sz="1800" spc="30" dirty="0">
                <a:latin typeface="Comic Sans MS"/>
                <a:cs typeface="Comic Sans MS"/>
              </a:rPr>
              <a:t>72</a:t>
            </a:r>
            <a:r>
              <a:rPr sz="1800" spc="30" dirty="0">
                <a:solidFill>
                  <a:srgbClr val="00AF4F"/>
                </a:solidFill>
                <a:latin typeface="Comic Sans MS"/>
                <a:cs typeface="Comic Sans MS"/>
              </a:rPr>
              <a:t>.</a:t>
            </a:r>
            <a:endParaRPr sz="1800">
              <a:latin typeface="Comic Sans MS"/>
              <a:cs typeface="Comic Sans MS"/>
            </a:endParaRPr>
          </a:p>
          <a:p>
            <a:pPr marL="200660" marR="6350" indent="-187960" algn="just">
              <a:lnSpc>
                <a:spcPct val="100000"/>
              </a:lnSpc>
              <a:buAutoNum type="arabicPeriod"/>
              <a:tabLst>
                <a:tab pos="210185" algn="l"/>
              </a:tabLst>
            </a:pPr>
            <a:r>
              <a:rPr sz="1800" spc="-5" dirty="0">
                <a:latin typeface="Comic Sans MS"/>
                <a:cs typeface="Comic Sans MS"/>
              </a:rPr>
              <a:t>The </a:t>
            </a:r>
            <a:r>
              <a:rPr sz="1800" dirty="0">
                <a:latin typeface="Comic Sans MS"/>
                <a:cs typeface="Comic Sans MS"/>
              </a:rPr>
              <a:t>national </a:t>
            </a:r>
            <a:r>
              <a:rPr sz="1800" spc="-5" dirty="0">
                <a:latin typeface="Comic Sans MS"/>
                <a:cs typeface="Comic Sans MS"/>
              </a:rPr>
              <a:t>statistical bureau </a:t>
            </a:r>
            <a:r>
              <a:rPr sz="1800" dirty="0">
                <a:latin typeface="Comic Sans MS"/>
                <a:cs typeface="Comic Sans MS"/>
              </a:rPr>
              <a:t>of </a:t>
            </a:r>
            <a:r>
              <a:rPr sz="1800" spc="-5" dirty="0">
                <a:latin typeface="Comic Sans MS"/>
                <a:cs typeface="Comic Sans MS"/>
              </a:rPr>
              <a:t>Eth. declares the </a:t>
            </a:r>
            <a:r>
              <a:rPr sz="1800" dirty="0">
                <a:latin typeface="Comic Sans MS"/>
                <a:cs typeface="Comic Sans MS"/>
              </a:rPr>
              <a:t>out </a:t>
            </a:r>
            <a:r>
              <a:rPr sz="1800" spc="-5" dirty="0">
                <a:latin typeface="Comic Sans MS"/>
                <a:cs typeface="Comic Sans MS"/>
              </a:rPr>
              <a:t>come </a:t>
            </a:r>
            <a:r>
              <a:rPr sz="1800" dirty="0">
                <a:latin typeface="Comic Sans MS"/>
                <a:cs typeface="Comic Sans MS"/>
              </a:rPr>
              <a:t>of its </a:t>
            </a:r>
            <a:r>
              <a:rPr sz="1800" spc="-5" dirty="0">
                <a:latin typeface="Comic Sans MS"/>
                <a:cs typeface="Comic Sans MS"/>
              </a:rPr>
              <a:t>survey for  </a:t>
            </a:r>
            <a:r>
              <a:rPr sz="1800" dirty="0">
                <a:latin typeface="Comic Sans MS"/>
                <a:cs typeface="Comic Sans MS"/>
              </a:rPr>
              <a:t>the </a:t>
            </a:r>
            <a:r>
              <a:rPr sz="1800" spc="-5" dirty="0">
                <a:latin typeface="Comic Sans MS"/>
                <a:cs typeface="Comic Sans MS"/>
              </a:rPr>
              <a:t>last 30 years </a:t>
            </a:r>
            <a:r>
              <a:rPr sz="1800" dirty="0">
                <a:latin typeface="Comic Sans MS"/>
                <a:cs typeface="Comic Sans MS"/>
              </a:rPr>
              <a:t>as </a:t>
            </a:r>
            <a:r>
              <a:rPr sz="1800" spc="-5" dirty="0">
                <a:latin typeface="Comic Sans MS"/>
                <a:cs typeface="Comic Sans MS"/>
              </a:rPr>
              <a:t>“the average </a:t>
            </a:r>
            <a:r>
              <a:rPr sz="1800" dirty="0">
                <a:latin typeface="Comic Sans MS"/>
                <a:cs typeface="Comic Sans MS"/>
              </a:rPr>
              <a:t>annual </a:t>
            </a:r>
            <a:r>
              <a:rPr sz="1800" spc="-5" dirty="0">
                <a:latin typeface="Comic Sans MS"/>
                <a:cs typeface="Comic Sans MS"/>
              </a:rPr>
              <a:t>growth of </a:t>
            </a:r>
            <a:r>
              <a:rPr sz="1800" dirty="0">
                <a:latin typeface="Comic Sans MS"/>
                <a:cs typeface="Comic Sans MS"/>
              </a:rPr>
              <a:t>the </a:t>
            </a:r>
            <a:r>
              <a:rPr sz="1800" spc="-5" dirty="0">
                <a:latin typeface="Comic Sans MS"/>
                <a:cs typeface="Comic Sans MS"/>
              </a:rPr>
              <a:t>people </a:t>
            </a:r>
            <a:r>
              <a:rPr sz="1800" dirty="0">
                <a:latin typeface="Comic Sans MS"/>
                <a:cs typeface="Comic Sans MS"/>
              </a:rPr>
              <a:t>of </a:t>
            </a:r>
            <a:r>
              <a:rPr sz="1800" spc="-5" dirty="0">
                <a:latin typeface="Comic Sans MS"/>
                <a:cs typeface="Comic Sans MS"/>
              </a:rPr>
              <a:t>Ethiopia is   2.8%.</a:t>
            </a:r>
            <a:endParaRPr sz="1800">
              <a:latin typeface="Comic Sans MS"/>
              <a:cs typeface="Comic Sans MS"/>
            </a:endParaRPr>
          </a:p>
          <a:p>
            <a:pPr marL="200660" marR="6350" indent="-187960" algn="just">
              <a:lnSpc>
                <a:spcPct val="100000"/>
              </a:lnSpc>
              <a:buAutoNum type="arabicPeriod"/>
              <a:tabLst>
                <a:tab pos="210185" algn="l"/>
              </a:tabLst>
            </a:pPr>
            <a:r>
              <a:rPr sz="1800" spc="-5" dirty="0">
                <a:latin typeface="Comic Sans MS"/>
                <a:cs typeface="Comic Sans MS"/>
              </a:rPr>
              <a:t>The </a:t>
            </a:r>
            <a:r>
              <a:rPr sz="1800" dirty="0">
                <a:latin typeface="Comic Sans MS"/>
                <a:cs typeface="Comic Sans MS"/>
              </a:rPr>
              <a:t>national </a:t>
            </a:r>
            <a:r>
              <a:rPr sz="1800" spc="-5" dirty="0">
                <a:latin typeface="Comic Sans MS"/>
                <a:cs typeface="Comic Sans MS"/>
              </a:rPr>
              <a:t>statistical bureau </a:t>
            </a:r>
            <a:r>
              <a:rPr sz="1800" dirty="0">
                <a:latin typeface="Comic Sans MS"/>
                <a:cs typeface="Comic Sans MS"/>
              </a:rPr>
              <a:t>of </a:t>
            </a:r>
            <a:r>
              <a:rPr sz="1800" spc="-5" dirty="0">
                <a:latin typeface="Comic Sans MS"/>
                <a:cs typeface="Comic Sans MS"/>
              </a:rPr>
              <a:t>Eth. declares the </a:t>
            </a:r>
            <a:r>
              <a:rPr sz="1800" dirty="0">
                <a:latin typeface="Comic Sans MS"/>
                <a:cs typeface="Comic Sans MS"/>
              </a:rPr>
              <a:t>out </a:t>
            </a:r>
            <a:r>
              <a:rPr sz="1800" spc="-5" dirty="0">
                <a:latin typeface="Comic Sans MS"/>
                <a:cs typeface="Comic Sans MS"/>
              </a:rPr>
              <a:t>come </a:t>
            </a:r>
            <a:r>
              <a:rPr sz="1800" dirty="0">
                <a:latin typeface="Comic Sans MS"/>
                <a:cs typeface="Comic Sans MS"/>
              </a:rPr>
              <a:t>of its </a:t>
            </a:r>
            <a:r>
              <a:rPr sz="1800" spc="-5" dirty="0">
                <a:latin typeface="Comic Sans MS"/>
                <a:cs typeface="Comic Sans MS"/>
              </a:rPr>
              <a:t>survey for  </a:t>
            </a:r>
            <a:r>
              <a:rPr sz="1800" dirty="0">
                <a:latin typeface="Comic Sans MS"/>
                <a:cs typeface="Comic Sans MS"/>
              </a:rPr>
              <a:t>the </a:t>
            </a:r>
            <a:r>
              <a:rPr sz="1800" spc="-5" dirty="0">
                <a:latin typeface="Comic Sans MS"/>
                <a:cs typeface="Comic Sans MS"/>
              </a:rPr>
              <a:t>last 30 years as “the population </a:t>
            </a:r>
            <a:r>
              <a:rPr sz="1800" dirty="0">
                <a:latin typeface="Comic Sans MS"/>
                <a:cs typeface="Comic Sans MS"/>
              </a:rPr>
              <a:t>of </a:t>
            </a:r>
            <a:r>
              <a:rPr sz="1800" spc="-5" dirty="0">
                <a:latin typeface="Comic Sans MS"/>
                <a:cs typeface="Comic Sans MS"/>
              </a:rPr>
              <a:t>Ethiopia in the year </a:t>
            </a:r>
            <a:r>
              <a:rPr sz="1800" dirty="0">
                <a:latin typeface="Comic Sans MS"/>
                <a:cs typeface="Comic Sans MS"/>
              </a:rPr>
              <a:t>2015 </a:t>
            </a:r>
            <a:r>
              <a:rPr sz="1800" spc="-5" dirty="0">
                <a:latin typeface="Comic Sans MS"/>
                <a:cs typeface="Comic Sans MS"/>
              </a:rPr>
              <a:t>will likely to  be</a:t>
            </a:r>
            <a:r>
              <a:rPr sz="1800" spc="-15" dirty="0">
                <a:latin typeface="Comic Sans MS"/>
                <a:cs typeface="Comic Sans MS"/>
              </a:rPr>
              <a:t> </a:t>
            </a:r>
            <a:r>
              <a:rPr sz="1800" dirty="0">
                <a:latin typeface="Comic Sans MS"/>
                <a:cs typeface="Comic Sans MS"/>
              </a:rPr>
              <a:t>100,000,000.</a:t>
            </a:r>
            <a:endParaRPr sz="1800">
              <a:latin typeface="Comic Sans MS"/>
              <a:cs typeface="Comic Sans MS"/>
            </a:endParaRPr>
          </a:p>
          <a:p>
            <a:pPr marL="200660" marR="6985" indent="-187960" algn="just">
              <a:lnSpc>
                <a:spcPct val="100000"/>
              </a:lnSpc>
              <a:buAutoNum type="arabicPeriod"/>
              <a:tabLst>
                <a:tab pos="210185" algn="l"/>
              </a:tabLst>
            </a:pPr>
            <a:r>
              <a:rPr sz="1800" spc="-5" dirty="0">
                <a:latin typeface="Comic Sans MS"/>
                <a:cs typeface="Comic Sans MS"/>
              </a:rPr>
              <a:t>Based </a:t>
            </a:r>
            <a:r>
              <a:rPr sz="1800" dirty="0">
                <a:latin typeface="Comic Sans MS"/>
                <a:cs typeface="Comic Sans MS"/>
              </a:rPr>
              <a:t>on the </a:t>
            </a:r>
            <a:r>
              <a:rPr sz="1800" spc="-5" dirty="0">
                <a:latin typeface="Comic Sans MS"/>
                <a:cs typeface="Comic Sans MS"/>
              </a:rPr>
              <a:t>survey made for the last 10 years 30,000 tourists are expected  to visit </a:t>
            </a:r>
            <a:r>
              <a:rPr sz="1800" dirty="0">
                <a:latin typeface="Comic Sans MS"/>
                <a:cs typeface="Comic Sans MS"/>
              </a:rPr>
              <a:t>Ethiopia</a:t>
            </a:r>
            <a:r>
              <a:rPr sz="1800" dirty="0">
                <a:solidFill>
                  <a:srgbClr val="00AF4F"/>
                </a:solidFill>
                <a:latin typeface="Comic Sans MS"/>
                <a:cs typeface="Comic Sans MS"/>
              </a:rPr>
              <a:t>.</a:t>
            </a:r>
            <a:endParaRPr sz="1800">
              <a:latin typeface="Comic Sans MS"/>
              <a:cs typeface="Comic Sans MS"/>
            </a:endParaRPr>
          </a:p>
          <a:p>
            <a:pPr marL="200660" marR="5715" indent="-187960" algn="just">
              <a:lnSpc>
                <a:spcPct val="100000"/>
              </a:lnSpc>
              <a:buAutoNum type="arabicPeriod"/>
              <a:tabLst>
                <a:tab pos="210185" algn="l"/>
              </a:tabLst>
            </a:pPr>
            <a:r>
              <a:rPr sz="1800" spc="-5" dirty="0">
                <a:latin typeface="Comic Sans MS"/>
                <a:cs typeface="Comic Sans MS"/>
              </a:rPr>
              <a:t>Based </a:t>
            </a:r>
            <a:r>
              <a:rPr sz="1800" dirty="0">
                <a:latin typeface="Comic Sans MS"/>
                <a:cs typeface="Comic Sans MS"/>
              </a:rPr>
              <a:t>on </a:t>
            </a:r>
            <a:r>
              <a:rPr sz="1800" spc="-5" dirty="0">
                <a:latin typeface="Comic Sans MS"/>
                <a:cs typeface="Comic Sans MS"/>
              </a:rPr>
              <a:t>the survey </a:t>
            </a:r>
            <a:r>
              <a:rPr sz="1800" dirty="0">
                <a:latin typeface="Comic Sans MS"/>
                <a:cs typeface="Comic Sans MS"/>
              </a:rPr>
              <a:t>made </a:t>
            </a:r>
            <a:r>
              <a:rPr sz="1800" spc="-5" dirty="0">
                <a:latin typeface="Comic Sans MS"/>
                <a:cs typeface="Comic Sans MS"/>
              </a:rPr>
              <a:t>for </a:t>
            </a:r>
            <a:r>
              <a:rPr sz="1800" dirty="0">
                <a:latin typeface="Comic Sans MS"/>
                <a:cs typeface="Comic Sans MS"/>
              </a:rPr>
              <a:t>the </a:t>
            </a:r>
            <a:r>
              <a:rPr sz="1800" spc="-5" dirty="0">
                <a:latin typeface="Comic Sans MS"/>
                <a:cs typeface="Comic Sans MS"/>
              </a:rPr>
              <a:t>last </a:t>
            </a:r>
            <a:r>
              <a:rPr sz="1800" spc="5" dirty="0">
                <a:latin typeface="Comic Sans MS"/>
                <a:cs typeface="Comic Sans MS"/>
              </a:rPr>
              <a:t>20 </a:t>
            </a:r>
            <a:r>
              <a:rPr sz="1800" spc="-5" dirty="0">
                <a:latin typeface="Comic Sans MS"/>
                <a:cs typeface="Comic Sans MS"/>
              </a:rPr>
              <a:t>years </a:t>
            </a:r>
            <a:r>
              <a:rPr sz="1800" dirty="0">
                <a:latin typeface="Comic Sans MS"/>
                <a:cs typeface="Comic Sans MS"/>
              </a:rPr>
              <a:t>the </a:t>
            </a:r>
            <a:r>
              <a:rPr sz="1800" spc="-5" dirty="0">
                <a:latin typeface="Comic Sans MS"/>
                <a:cs typeface="Comic Sans MS"/>
              </a:rPr>
              <a:t>maximum number </a:t>
            </a:r>
            <a:r>
              <a:rPr sz="1800" dirty="0">
                <a:latin typeface="Comic Sans MS"/>
                <a:cs typeface="Comic Sans MS"/>
              </a:rPr>
              <a:t>of  </a:t>
            </a:r>
            <a:r>
              <a:rPr sz="1800" spc="-5" dirty="0">
                <a:latin typeface="Comic Sans MS"/>
                <a:cs typeface="Comic Sans MS"/>
              </a:rPr>
              <a:t>tourists visited Eth. were in the year</a:t>
            </a:r>
            <a:r>
              <a:rPr sz="1800" spc="30" dirty="0">
                <a:latin typeface="Comic Sans MS"/>
                <a:cs typeface="Comic Sans MS"/>
              </a:rPr>
              <a:t> </a:t>
            </a:r>
            <a:r>
              <a:rPr sz="1800" spc="5" dirty="0">
                <a:latin typeface="Comic Sans MS"/>
                <a:cs typeface="Comic Sans MS"/>
              </a:rPr>
              <a:t>1993</a:t>
            </a:r>
            <a:r>
              <a:rPr sz="1600" spc="5" dirty="0">
                <a:solidFill>
                  <a:srgbClr val="00AF4F"/>
                </a:solidFill>
                <a:latin typeface="Comic Sans MS"/>
                <a:cs typeface="Comic Sans MS"/>
              </a:rPr>
              <a:t>.</a:t>
            </a:r>
            <a:endParaRPr sz="1600">
              <a:latin typeface="Comic Sans MS"/>
              <a:cs typeface="Comic Sans MS"/>
            </a:endParaRPr>
          </a:p>
          <a:p>
            <a:pPr marL="200660" marR="6350" indent="-187960" algn="just">
              <a:lnSpc>
                <a:spcPct val="100000"/>
              </a:lnSpc>
              <a:buAutoNum type="arabicPeriod"/>
              <a:tabLst>
                <a:tab pos="210185" algn="l"/>
              </a:tabLst>
            </a:pPr>
            <a:r>
              <a:rPr sz="1800" spc="-5" dirty="0">
                <a:latin typeface="Comic Sans MS"/>
                <a:cs typeface="Comic Sans MS"/>
              </a:rPr>
              <a:t>The Ethiopian tourism commission </a:t>
            </a:r>
            <a:r>
              <a:rPr sz="1800" dirty="0">
                <a:latin typeface="Comic Sans MS"/>
                <a:cs typeface="Comic Sans MS"/>
              </a:rPr>
              <a:t>has </a:t>
            </a:r>
            <a:r>
              <a:rPr sz="1800" spc="-5" dirty="0">
                <a:latin typeface="Comic Sans MS"/>
                <a:cs typeface="Comic Sans MS"/>
              </a:rPr>
              <a:t>announced that </a:t>
            </a:r>
            <a:r>
              <a:rPr sz="1800" dirty="0">
                <a:latin typeface="Comic Sans MS"/>
                <a:cs typeface="Comic Sans MS"/>
              </a:rPr>
              <a:t>(as </a:t>
            </a:r>
            <a:r>
              <a:rPr sz="1800" spc="-5" dirty="0">
                <a:latin typeface="Comic Sans MS"/>
                <a:cs typeface="Comic Sans MS"/>
              </a:rPr>
              <a:t>observed for </a:t>
            </a:r>
            <a:r>
              <a:rPr sz="1800" dirty="0">
                <a:latin typeface="Comic Sans MS"/>
                <a:cs typeface="Comic Sans MS"/>
              </a:rPr>
              <a:t>the </a:t>
            </a:r>
            <a:r>
              <a:rPr sz="1800" spc="-5" dirty="0">
                <a:latin typeface="Comic Sans MS"/>
                <a:cs typeface="Comic Sans MS"/>
              </a:rPr>
              <a:t>last  20 years) </a:t>
            </a:r>
            <a:r>
              <a:rPr sz="1800" dirty="0">
                <a:latin typeface="Comic Sans MS"/>
                <a:cs typeface="Comic Sans MS"/>
              </a:rPr>
              <a:t>the </a:t>
            </a:r>
            <a:r>
              <a:rPr sz="1800" spc="-5" dirty="0">
                <a:latin typeface="Comic Sans MS"/>
                <a:cs typeface="Comic Sans MS"/>
              </a:rPr>
              <a:t>average number </a:t>
            </a:r>
            <a:r>
              <a:rPr sz="1800" dirty="0">
                <a:latin typeface="Comic Sans MS"/>
                <a:cs typeface="Comic Sans MS"/>
              </a:rPr>
              <a:t>of </a:t>
            </a:r>
            <a:r>
              <a:rPr sz="1800" spc="-5" dirty="0">
                <a:latin typeface="Comic Sans MS"/>
                <a:cs typeface="Comic Sans MS"/>
              </a:rPr>
              <a:t>tourists arrived Ethiopia per year is</a:t>
            </a:r>
            <a:r>
              <a:rPr sz="1800" spc="40" dirty="0">
                <a:latin typeface="Comic Sans MS"/>
                <a:cs typeface="Comic Sans MS"/>
              </a:rPr>
              <a:t> </a:t>
            </a:r>
            <a:r>
              <a:rPr sz="1800" dirty="0">
                <a:latin typeface="Comic Sans MS"/>
                <a:cs typeface="Comic Sans MS"/>
              </a:rPr>
              <a:t>3000.</a:t>
            </a:r>
            <a:endParaRPr sz="1800">
              <a:latin typeface="Comic Sans MS"/>
              <a:cs typeface="Comic Sans MS"/>
            </a:endParaRPr>
          </a:p>
          <a:p>
            <a:pPr marL="200660" marR="5080" indent="-187960" algn="just">
              <a:lnSpc>
                <a:spcPct val="100000"/>
              </a:lnSpc>
              <a:buAutoNum type="arabicPeriod"/>
              <a:tabLst>
                <a:tab pos="210185" algn="l"/>
              </a:tabLst>
            </a:pPr>
            <a:r>
              <a:rPr sz="1800" spc="-5" dirty="0">
                <a:latin typeface="Comic Sans MS"/>
                <a:cs typeface="Comic Sans MS"/>
              </a:rPr>
              <a:t>The </a:t>
            </a:r>
            <a:r>
              <a:rPr sz="1800" dirty="0">
                <a:latin typeface="Comic Sans MS"/>
                <a:cs typeface="Comic Sans MS"/>
              </a:rPr>
              <a:t>maximum </a:t>
            </a:r>
            <a:r>
              <a:rPr sz="1800" spc="-5" dirty="0">
                <a:latin typeface="Comic Sans MS"/>
                <a:cs typeface="Comic Sans MS"/>
              </a:rPr>
              <a:t>difference of </a:t>
            </a:r>
            <a:r>
              <a:rPr sz="1800" dirty="0">
                <a:latin typeface="Comic Sans MS"/>
                <a:cs typeface="Comic Sans MS"/>
              </a:rPr>
              <a:t>the </a:t>
            </a:r>
            <a:r>
              <a:rPr sz="1800" spc="-5" dirty="0">
                <a:latin typeface="Comic Sans MS"/>
                <a:cs typeface="Comic Sans MS"/>
              </a:rPr>
              <a:t>salaries </a:t>
            </a:r>
            <a:r>
              <a:rPr sz="1800" dirty="0">
                <a:latin typeface="Comic Sans MS"/>
                <a:cs typeface="Comic Sans MS"/>
              </a:rPr>
              <a:t>of </a:t>
            </a:r>
            <a:r>
              <a:rPr sz="1800" spc="-5" dirty="0">
                <a:latin typeface="Comic Sans MS"/>
                <a:cs typeface="Comic Sans MS"/>
              </a:rPr>
              <a:t>the workers </a:t>
            </a:r>
            <a:r>
              <a:rPr sz="1800" dirty="0">
                <a:latin typeface="Comic Sans MS"/>
                <a:cs typeface="Comic Sans MS"/>
              </a:rPr>
              <a:t>of the </a:t>
            </a:r>
            <a:r>
              <a:rPr sz="1800" spc="-5" dirty="0">
                <a:latin typeface="Comic Sans MS"/>
                <a:cs typeface="Comic Sans MS"/>
              </a:rPr>
              <a:t>company until  </a:t>
            </a:r>
            <a:r>
              <a:rPr sz="1800" dirty="0">
                <a:latin typeface="Comic Sans MS"/>
                <a:cs typeface="Comic Sans MS"/>
              </a:rPr>
              <a:t>the </a:t>
            </a:r>
            <a:r>
              <a:rPr sz="1800" spc="-5" dirty="0">
                <a:latin typeface="Comic Sans MS"/>
                <a:cs typeface="Comic Sans MS"/>
              </a:rPr>
              <a:t>end </a:t>
            </a:r>
            <a:r>
              <a:rPr sz="1800" dirty="0">
                <a:latin typeface="Comic Sans MS"/>
                <a:cs typeface="Comic Sans MS"/>
              </a:rPr>
              <a:t>of </a:t>
            </a:r>
            <a:r>
              <a:rPr sz="1800" spc="-5" dirty="0">
                <a:latin typeface="Comic Sans MS"/>
                <a:cs typeface="Comic Sans MS"/>
              </a:rPr>
              <a:t>last year </a:t>
            </a:r>
            <a:r>
              <a:rPr sz="1800" dirty="0">
                <a:latin typeface="Comic Sans MS"/>
                <a:cs typeface="Comic Sans MS"/>
              </a:rPr>
              <a:t>was </a:t>
            </a:r>
            <a:r>
              <a:rPr sz="1800" spc="-5" dirty="0">
                <a:latin typeface="Comic Sans MS"/>
                <a:cs typeface="Comic Sans MS"/>
              </a:rPr>
              <a:t>birr</a:t>
            </a:r>
            <a:r>
              <a:rPr sz="1800" spc="-25" dirty="0">
                <a:latin typeface="Comic Sans MS"/>
                <a:cs typeface="Comic Sans MS"/>
              </a:rPr>
              <a:t> </a:t>
            </a:r>
            <a:r>
              <a:rPr sz="1800" dirty="0">
                <a:latin typeface="Comic Sans MS"/>
                <a:cs typeface="Comic Sans MS"/>
              </a:rPr>
              <a:t>5000.</a:t>
            </a:r>
            <a:endParaRPr sz="1800">
              <a:latin typeface="Comic Sans MS"/>
              <a:cs typeface="Comic Sans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5" name="object 5"/>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16</a:t>
            </a:fld>
            <a:endParaRPr dirty="0"/>
          </a:p>
        </p:txBody>
      </p:sp>
      <p:sp>
        <p:nvSpPr>
          <p:cNvPr id="2" name="object 2"/>
          <p:cNvSpPr txBox="1">
            <a:spLocks noGrp="1"/>
          </p:cNvSpPr>
          <p:nvPr>
            <p:ph type="title"/>
          </p:nvPr>
        </p:nvSpPr>
        <p:spPr>
          <a:xfrm>
            <a:off x="610869" y="186690"/>
            <a:ext cx="4302125" cy="452120"/>
          </a:xfrm>
          <a:prstGeom prst="rect">
            <a:avLst/>
          </a:prstGeom>
        </p:spPr>
        <p:txBody>
          <a:bodyPr vert="horz" wrap="square" lIns="0" tIns="12700" rIns="0" bIns="0" rtlCol="0">
            <a:spAutoFit/>
          </a:bodyPr>
          <a:lstStyle/>
          <a:p>
            <a:pPr marL="12700">
              <a:lnSpc>
                <a:spcPct val="100000"/>
              </a:lnSpc>
              <a:spcBef>
                <a:spcPts val="100"/>
              </a:spcBef>
            </a:pPr>
            <a:r>
              <a:rPr sz="2800" spc="-5" dirty="0">
                <a:solidFill>
                  <a:srgbClr val="001F5F"/>
                </a:solidFill>
                <a:latin typeface="Comic Sans MS"/>
                <a:cs typeface="Comic Sans MS"/>
              </a:rPr>
              <a:t>Main terms in</a:t>
            </a:r>
            <a:r>
              <a:rPr sz="2800" spc="-75" dirty="0">
                <a:solidFill>
                  <a:srgbClr val="001F5F"/>
                </a:solidFill>
                <a:latin typeface="Comic Sans MS"/>
                <a:cs typeface="Comic Sans MS"/>
              </a:rPr>
              <a:t> </a:t>
            </a:r>
            <a:r>
              <a:rPr sz="2800" spc="-10" dirty="0">
                <a:solidFill>
                  <a:srgbClr val="001F5F"/>
                </a:solidFill>
                <a:latin typeface="Comic Sans MS"/>
                <a:cs typeface="Comic Sans MS"/>
              </a:rPr>
              <a:t>statistics:</a:t>
            </a:r>
            <a:endParaRPr sz="2800">
              <a:latin typeface="Comic Sans MS"/>
              <a:cs typeface="Comic Sans MS"/>
            </a:endParaRPr>
          </a:p>
        </p:txBody>
      </p:sp>
      <p:sp>
        <p:nvSpPr>
          <p:cNvPr id="3" name="object 3"/>
          <p:cNvSpPr txBox="1"/>
          <p:nvPr/>
        </p:nvSpPr>
        <p:spPr>
          <a:xfrm>
            <a:off x="610869" y="688340"/>
            <a:ext cx="8455660" cy="5829300"/>
          </a:xfrm>
          <a:prstGeom prst="rect">
            <a:avLst/>
          </a:prstGeom>
        </p:spPr>
        <p:txBody>
          <a:bodyPr vert="horz" wrap="square" lIns="0" tIns="12700" rIns="0" bIns="0" rtlCol="0">
            <a:spAutoFit/>
          </a:bodyPr>
          <a:lstStyle/>
          <a:p>
            <a:pPr marL="12700" marR="12065" algn="just">
              <a:lnSpc>
                <a:spcPct val="100000"/>
              </a:lnSpc>
              <a:spcBef>
                <a:spcPts val="100"/>
              </a:spcBef>
            </a:pPr>
            <a:r>
              <a:rPr sz="2400" b="1" spc="-5" dirty="0">
                <a:solidFill>
                  <a:srgbClr val="001F5F"/>
                </a:solidFill>
                <a:latin typeface="Comic Sans MS"/>
                <a:cs typeface="Comic Sans MS"/>
              </a:rPr>
              <a:t>Data: </a:t>
            </a:r>
            <a:r>
              <a:rPr sz="2400" spc="-5" dirty="0">
                <a:latin typeface="Comic Sans MS"/>
                <a:cs typeface="Comic Sans MS"/>
              </a:rPr>
              <a:t>Certainly known facts from which conclusions may  </a:t>
            </a:r>
            <a:r>
              <a:rPr sz="2400" dirty="0">
                <a:latin typeface="Comic Sans MS"/>
                <a:cs typeface="Comic Sans MS"/>
              </a:rPr>
              <a:t>be</a:t>
            </a:r>
            <a:r>
              <a:rPr sz="2400" spc="-5" dirty="0">
                <a:latin typeface="Comic Sans MS"/>
                <a:cs typeface="Comic Sans MS"/>
              </a:rPr>
              <a:t> </a:t>
            </a:r>
            <a:r>
              <a:rPr sz="2400" spc="-10" dirty="0">
                <a:latin typeface="Comic Sans MS"/>
                <a:cs typeface="Comic Sans MS"/>
              </a:rPr>
              <a:t>drawn.</a:t>
            </a:r>
            <a:endParaRPr sz="2400">
              <a:latin typeface="Comic Sans MS"/>
              <a:cs typeface="Comic Sans MS"/>
            </a:endParaRPr>
          </a:p>
          <a:p>
            <a:pPr marL="12700" marR="5080" algn="just">
              <a:lnSpc>
                <a:spcPct val="100000"/>
              </a:lnSpc>
              <a:spcBef>
                <a:spcPts val="600"/>
              </a:spcBef>
            </a:pPr>
            <a:r>
              <a:rPr sz="2400" b="1" spc="-5" dirty="0">
                <a:solidFill>
                  <a:srgbClr val="001F5F"/>
                </a:solidFill>
                <a:latin typeface="Comic Sans MS"/>
                <a:cs typeface="Comic Sans MS"/>
              </a:rPr>
              <a:t>Statistical data: </a:t>
            </a:r>
            <a:r>
              <a:rPr sz="2400" spc="-5" dirty="0">
                <a:latin typeface="Comic Sans MS"/>
                <a:cs typeface="Comic Sans MS"/>
              </a:rPr>
              <a:t>Raw material for </a:t>
            </a:r>
            <a:r>
              <a:rPr sz="2400" dirty="0">
                <a:latin typeface="Comic Sans MS"/>
                <a:cs typeface="Comic Sans MS"/>
              </a:rPr>
              <a:t>a </a:t>
            </a:r>
            <a:r>
              <a:rPr sz="2400" spc="-5" dirty="0">
                <a:latin typeface="Comic Sans MS"/>
                <a:cs typeface="Comic Sans MS"/>
              </a:rPr>
              <a:t>statistical  investigation which are obtained when ever </a:t>
            </a:r>
            <a:r>
              <a:rPr sz="2400" b="1" spc="-5" dirty="0">
                <a:solidFill>
                  <a:srgbClr val="00AF4F"/>
                </a:solidFill>
                <a:latin typeface="Comic Sans MS"/>
                <a:cs typeface="Comic Sans MS"/>
              </a:rPr>
              <a:t>measurements  or observations are</a:t>
            </a:r>
            <a:r>
              <a:rPr sz="2400" b="1" dirty="0">
                <a:solidFill>
                  <a:srgbClr val="00AF4F"/>
                </a:solidFill>
                <a:latin typeface="Comic Sans MS"/>
                <a:cs typeface="Comic Sans MS"/>
              </a:rPr>
              <a:t> </a:t>
            </a:r>
            <a:r>
              <a:rPr sz="2400" b="1" spc="-5" dirty="0">
                <a:solidFill>
                  <a:srgbClr val="00AF4F"/>
                </a:solidFill>
                <a:latin typeface="Comic Sans MS"/>
                <a:cs typeface="Comic Sans MS"/>
              </a:rPr>
              <a:t>made.</a:t>
            </a:r>
            <a:endParaRPr sz="2400">
              <a:latin typeface="Comic Sans MS"/>
              <a:cs typeface="Comic Sans MS"/>
            </a:endParaRPr>
          </a:p>
          <a:p>
            <a:pPr marL="12700" marR="8890" algn="just">
              <a:lnSpc>
                <a:spcPct val="100000"/>
              </a:lnSpc>
              <a:spcBef>
                <a:spcPts val="600"/>
              </a:spcBef>
              <a:buAutoNum type="romanLcPeriod"/>
              <a:tabLst>
                <a:tab pos="270510" algn="l"/>
              </a:tabLst>
            </a:pPr>
            <a:r>
              <a:rPr sz="2400" b="1" spc="-5" dirty="0">
                <a:solidFill>
                  <a:srgbClr val="001F5F"/>
                </a:solidFill>
                <a:latin typeface="Comic Sans MS"/>
                <a:cs typeface="Comic Sans MS"/>
              </a:rPr>
              <a:t>Quantitative </a:t>
            </a:r>
            <a:r>
              <a:rPr sz="2400" b="1" spc="-10" dirty="0">
                <a:solidFill>
                  <a:srgbClr val="001F5F"/>
                </a:solidFill>
                <a:latin typeface="Comic Sans MS"/>
                <a:cs typeface="Comic Sans MS"/>
              </a:rPr>
              <a:t>data: </a:t>
            </a:r>
            <a:r>
              <a:rPr sz="2400" spc="-10" dirty="0">
                <a:latin typeface="Comic Sans MS"/>
                <a:cs typeface="Comic Sans MS"/>
              </a:rPr>
              <a:t>data </a:t>
            </a:r>
            <a:r>
              <a:rPr sz="2400" spc="-5" dirty="0">
                <a:latin typeface="Comic Sans MS"/>
                <a:cs typeface="Comic Sans MS"/>
              </a:rPr>
              <a:t>of </a:t>
            </a:r>
            <a:r>
              <a:rPr sz="2400" dirty="0">
                <a:latin typeface="Comic Sans MS"/>
                <a:cs typeface="Comic Sans MS"/>
              </a:rPr>
              <a:t>a </a:t>
            </a:r>
            <a:r>
              <a:rPr sz="2400" spc="-5" dirty="0">
                <a:latin typeface="Comic Sans MS"/>
                <a:cs typeface="Comic Sans MS"/>
              </a:rPr>
              <a:t>certain group of individuals  which </a:t>
            </a:r>
            <a:r>
              <a:rPr sz="2400" dirty="0">
                <a:latin typeface="Comic Sans MS"/>
                <a:cs typeface="Comic Sans MS"/>
              </a:rPr>
              <a:t>is </a:t>
            </a:r>
            <a:r>
              <a:rPr sz="2400" spc="-5" dirty="0">
                <a:latin typeface="Comic Sans MS"/>
                <a:cs typeface="Comic Sans MS"/>
              </a:rPr>
              <a:t>expressed</a:t>
            </a:r>
            <a:r>
              <a:rPr sz="2400" spc="-25" dirty="0">
                <a:latin typeface="Comic Sans MS"/>
                <a:cs typeface="Comic Sans MS"/>
              </a:rPr>
              <a:t> </a:t>
            </a:r>
            <a:r>
              <a:rPr sz="2400" spc="-5" dirty="0">
                <a:latin typeface="Comic Sans MS"/>
                <a:cs typeface="Comic Sans MS"/>
              </a:rPr>
              <a:t>numerically.</a:t>
            </a:r>
            <a:endParaRPr sz="2400">
              <a:latin typeface="Comic Sans MS"/>
              <a:cs typeface="Comic Sans MS"/>
            </a:endParaRPr>
          </a:p>
          <a:p>
            <a:pPr marL="12700" marR="13335" algn="just">
              <a:lnSpc>
                <a:spcPct val="100000"/>
              </a:lnSpc>
              <a:spcBef>
                <a:spcPts val="600"/>
              </a:spcBef>
            </a:pPr>
            <a:r>
              <a:rPr sz="2400" spc="-5" dirty="0">
                <a:latin typeface="Comic Sans MS"/>
                <a:cs typeface="Comic Sans MS"/>
              </a:rPr>
              <a:t>Example: Heights, Weights, Ages </a:t>
            </a:r>
            <a:r>
              <a:rPr sz="2400" spc="-10" dirty="0">
                <a:latin typeface="Comic Sans MS"/>
                <a:cs typeface="Comic Sans MS"/>
              </a:rPr>
              <a:t>and, </a:t>
            </a:r>
            <a:r>
              <a:rPr sz="2400" spc="-5" dirty="0">
                <a:latin typeface="Comic Sans MS"/>
                <a:cs typeface="Comic Sans MS"/>
              </a:rPr>
              <a:t>etc of </a:t>
            </a:r>
            <a:r>
              <a:rPr sz="2400" dirty="0">
                <a:latin typeface="Comic Sans MS"/>
                <a:cs typeface="Comic Sans MS"/>
              </a:rPr>
              <a:t>a </a:t>
            </a:r>
            <a:r>
              <a:rPr sz="2400" spc="-5" dirty="0">
                <a:latin typeface="Comic Sans MS"/>
                <a:cs typeface="Comic Sans MS"/>
              </a:rPr>
              <a:t>certain  group </a:t>
            </a:r>
            <a:r>
              <a:rPr sz="2400" spc="-10" dirty="0">
                <a:latin typeface="Comic Sans MS"/>
                <a:cs typeface="Comic Sans MS"/>
              </a:rPr>
              <a:t>of</a:t>
            </a:r>
            <a:r>
              <a:rPr sz="2400" spc="10" dirty="0">
                <a:latin typeface="Comic Sans MS"/>
                <a:cs typeface="Comic Sans MS"/>
              </a:rPr>
              <a:t> </a:t>
            </a:r>
            <a:r>
              <a:rPr sz="2400" spc="-5" dirty="0">
                <a:latin typeface="Comic Sans MS"/>
                <a:cs typeface="Comic Sans MS"/>
              </a:rPr>
              <a:t>individuals.</a:t>
            </a:r>
            <a:endParaRPr sz="2400">
              <a:latin typeface="Comic Sans MS"/>
              <a:cs typeface="Comic Sans MS"/>
            </a:endParaRPr>
          </a:p>
          <a:p>
            <a:pPr marL="12700" marR="10160" algn="just">
              <a:lnSpc>
                <a:spcPct val="100000"/>
              </a:lnSpc>
              <a:spcBef>
                <a:spcPts val="600"/>
              </a:spcBef>
              <a:buAutoNum type="romanLcPeriod" startAt="2"/>
              <a:tabLst>
                <a:tab pos="457200" algn="l"/>
              </a:tabLst>
            </a:pPr>
            <a:r>
              <a:rPr sz="2400" b="1" spc="-5" dirty="0">
                <a:solidFill>
                  <a:srgbClr val="001F5F"/>
                </a:solidFill>
                <a:latin typeface="Comic Sans MS"/>
                <a:cs typeface="Comic Sans MS"/>
              </a:rPr>
              <a:t>Qualitative data: </a:t>
            </a:r>
            <a:r>
              <a:rPr sz="2400" spc="-5" dirty="0">
                <a:latin typeface="Comic Sans MS"/>
                <a:cs typeface="Comic Sans MS"/>
              </a:rPr>
              <a:t>data of </a:t>
            </a:r>
            <a:r>
              <a:rPr sz="2400" dirty="0">
                <a:latin typeface="Comic Sans MS"/>
                <a:cs typeface="Comic Sans MS"/>
              </a:rPr>
              <a:t>a </a:t>
            </a:r>
            <a:r>
              <a:rPr sz="2400" spc="-5" dirty="0">
                <a:latin typeface="Comic Sans MS"/>
                <a:cs typeface="Comic Sans MS"/>
              </a:rPr>
              <a:t>certain group of individuals  that is not expressed</a:t>
            </a:r>
            <a:r>
              <a:rPr sz="2400" spc="-25" dirty="0">
                <a:latin typeface="Comic Sans MS"/>
                <a:cs typeface="Comic Sans MS"/>
              </a:rPr>
              <a:t> </a:t>
            </a:r>
            <a:r>
              <a:rPr sz="2400" spc="-5" dirty="0">
                <a:latin typeface="Comic Sans MS"/>
                <a:cs typeface="Comic Sans MS"/>
              </a:rPr>
              <a:t>numerically.</a:t>
            </a:r>
            <a:endParaRPr sz="2400">
              <a:latin typeface="Comic Sans MS"/>
              <a:cs typeface="Comic Sans MS"/>
            </a:endParaRPr>
          </a:p>
          <a:p>
            <a:pPr marL="12700" marR="12700" indent="967740">
              <a:lnSpc>
                <a:spcPct val="100000"/>
              </a:lnSpc>
              <a:spcBef>
                <a:spcPts val="590"/>
              </a:spcBef>
            </a:pPr>
            <a:r>
              <a:rPr sz="2400" spc="-5" dirty="0">
                <a:latin typeface="Comic Sans MS"/>
                <a:cs typeface="Comic Sans MS"/>
              </a:rPr>
              <a:t>Example: Colors, Languages, Nationalities, Religions,  health, poverty etc of </a:t>
            </a:r>
            <a:r>
              <a:rPr sz="2400" dirty="0">
                <a:latin typeface="Comic Sans MS"/>
                <a:cs typeface="Comic Sans MS"/>
              </a:rPr>
              <a:t>a </a:t>
            </a:r>
            <a:r>
              <a:rPr sz="2400" spc="-5" dirty="0">
                <a:latin typeface="Comic Sans MS"/>
                <a:cs typeface="Comic Sans MS"/>
              </a:rPr>
              <a:t>certain group of</a:t>
            </a:r>
            <a:r>
              <a:rPr sz="2400" dirty="0">
                <a:latin typeface="Comic Sans MS"/>
                <a:cs typeface="Comic Sans MS"/>
              </a:rPr>
              <a:t> </a:t>
            </a:r>
            <a:r>
              <a:rPr sz="2400" spc="-5" dirty="0">
                <a:latin typeface="Comic Sans MS"/>
                <a:cs typeface="Comic Sans MS"/>
              </a:rPr>
              <a:t>individuals.</a:t>
            </a:r>
            <a:endParaRPr sz="2400">
              <a:latin typeface="Comic Sans MS"/>
              <a:cs typeface="Comic Sans MS"/>
            </a:endParaRPr>
          </a:p>
          <a:p>
            <a:pPr marL="103505">
              <a:lnSpc>
                <a:spcPct val="100000"/>
              </a:lnSpc>
              <a:spcBef>
                <a:spcPts val="600"/>
              </a:spcBef>
            </a:pPr>
            <a:r>
              <a:rPr sz="2400" b="1" spc="-5" dirty="0">
                <a:solidFill>
                  <a:srgbClr val="001F5F"/>
                </a:solidFill>
                <a:latin typeface="Comic Sans MS"/>
                <a:cs typeface="Comic Sans MS"/>
              </a:rPr>
              <a:t>Primary </a:t>
            </a:r>
            <a:r>
              <a:rPr sz="2400" b="1" spc="-10" dirty="0">
                <a:solidFill>
                  <a:srgbClr val="001F5F"/>
                </a:solidFill>
                <a:latin typeface="Comic Sans MS"/>
                <a:cs typeface="Comic Sans MS"/>
              </a:rPr>
              <a:t>data </a:t>
            </a:r>
            <a:r>
              <a:rPr sz="2400" spc="-5" dirty="0">
                <a:latin typeface="Comic Sans MS"/>
                <a:cs typeface="Comic Sans MS"/>
              </a:rPr>
              <a:t>and </a:t>
            </a:r>
            <a:r>
              <a:rPr sz="2400" b="1" spc="-5" dirty="0">
                <a:solidFill>
                  <a:srgbClr val="001F5F"/>
                </a:solidFill>
                <a:latin typeface="Comic Sans MS"/>
                <a:cs typeface="Comic Sans MS"/>
              </a:rPr>
              <a:t>Secondary</a:t>
            </a:r>
            <a:r>
              <a:rPr sz="2400" b="1" spc="45" dirty="0">
                <a:solidFill>
                  <a:srgbClr val="001F5F"/>
                </a:solidFill>
                <a:latin typeface="Comic Sans MS"/>
                <a:cs typeface="Comic Sans MS"/>
              </a:rPr>
              <a:t> </a:t>
            </a:r>
            <a:r>
              <a:rPr sz="2400" b="1" spc="-10" dirty="0">
                <a:solidFill>
                  <a:srgbClr val="001F5F"/>
                </a:solidFill>
                <a:latin typeface="Comic Sans MS"/>
                <a:cs typeface="Comic Sans MS"/>
              </a:rPr>
              <a:t>data</a:t>
            </a:r>
            <a:endParaRPr sz="2400">
              <a:latin typeface="Comic Sans MS"/>
              <a:cs typeface="Comic Sans MS"/>
            </a:endParaRPr>
          </a:p>
          <a:p>
            <a:pPr marR="462280" algn="r">
              <a:lnSpc>
                <a:spcPct val="100000"/>
              </a:lnSpc>
              <a:spcBef>
                <a:spcPts val="110"/>
              </a:spcBef>
            </a:pPr>
            <a:r>
              <a:rPr sz="1400" spc="-5" dirty="0">
                <a:latin typeface="Arial"/>
                <a:cs typeface="Arial"/>
              </a:rPr>
              <a:t>13</a:t>
            </a:r>
            <a:endParaRPr sz="14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25400">
              <a:lnSpc>
                <a:spcPts val="1420"/>
              </a:lnSpc>
            </a:pPr>
            <a:fld id="{81D60167-4931-47E6-BA6A-407CBD079E47}" type="slidenum">
              <a:rPr sz="1400" dirty="0">
                <a:solidFill>
                  <a:srgbClr val="000000"/>
                </a:solidFill>
              </a:rPr>
              <a:t>17</a:t>
            </a:fld>
            <a:endParaRPr sz="1400"/>
          </a:p>
          <a:p>
            <a:pPr marL="53340">
              <a:lnSpc>
                <a:spcPts val="1215"/>
              </a:lnSpc>
            </a:pPr>
            <a:r>
              <a:rPr dirty="0"/>
              <a:t>14</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2" name="object 2"/>
          <p:cNvSpPr txBox="1"/>
          <p:nvPr/>
        </p:nvSpPr>
        <p:spPr>
          <a:xfrm>
            <a:off x="382270" y="226059"/>
            <a:ext cx="8455660" cy="6000750"/>
          </a:xfrm>
          <a:prstGeom prst="rect">
            <a:avLst/>
          </a:prstGeom>
        </p:spPr>
        <p:txBody>
          <a:bodyPr vert="horz" wrap="square" lIns="0" tIns="53975" rIns="0" bIns="0" rtlCol="0">
            <a:spAutoFit/>
          </a:bodyPr>
          <a:lstStyle/>
          <a:p>
            <a:pPr marL="373380" marR="5080" indent="-360680" algn="just">
              <a:lnSpc>
                <a:spcPts val="2590"/>
              </a:lnSpc>
              <a:spcBef>
                <a:spcPts val="425"/>
              </a:spcBef>
            </a:pPr>
            <a:r>
              <a:rPr sz="2400" b="1" spc="-5" dirty="0">
                <a:solidFill>
                  <a:srgbClr val="006FBF"/>
                </a:solidFill>
                <a:latin typeface="Comic Sans MS"/>
                <a:cs typeface="Comic Sans MS"/>
              </a:rPr>
              <a:t>Variable: </a:t>
            </a:r>
            <a:r>
              <a:rPr sz="2400" dirty="0">
                <a:latin typeface="Comic Sans MS"/>
                <a:cs typeface="Comic Sans MS"/>
              </a:rPr>
              <a:t>A </a:t>
            </a:r>
            <a:r>
              <a:rPr sz="2400" spc="-5" dirty="0">
                <a:latin typeface="Comic Sans MS"/>
                <a:cs typeface="Comic Sans MS"/>
              </a:rPr>
              <a:t>variable is </a:t>
            </a:r>
            <a:r>
              <a:rPr sz="2400" dirty="0">
                <a:latin typeface="Comic Sans MS"/>
                <a:cs typeface="Comic Sans MS"/>
              </a:rPr>
              <a:t>a </a:t>
            </a:r>
            <a:r>
              <a:rPr sz="2400" spc="-5" dirty="0">
                <a:solidFill>
                  <a:srgbClr val="00AF4F"/>
                </a:solidFill>
                <a:latin typeface="Comic Sans MS"/>
                <a:cs typeface="Comic Sans MS"/>
              </a:rPr>
              <a:t>factor or characteristic </a:t>
            </a:r>
            <a:r>
              <a:rPr sz="2400" spc="-5" dirty="0">
                <a:latin typeface="Comic Sans MS"/>
                <a:cs typeface="Comic Sans MS"/>
              </a:rPr>
              <a:t>that can  take </a:t>
            </a:r>
            <a:r>
              <a:rPr sz="2400" spc="-10" dirty="0">
                <a:latin typeface="Comic Sans MS"/>
                <a:cs typeface="Comic Sans MS"/>
              </a:rPr>
              <a:t>on </a:t>
            </a:r>
            <a:r>
              <a:rPr sz="2400" spc="-5" dirty="0">
                <a:solidFill>
                  <a:srgbClr val="00AF4F"/>
                </a:solidFill>
                <a:latin typeface="Comic Sans MS"/>
                <a:cs typeface="Comic Sans MS"/>
              </a:rPr>
              <a:t>different possible values or</a:t>
            </a:r>
            <a:r>
              <a:rPr sz="2400" spc="25" dirty="0">
                <a:solidFill>
                  <a:srgbClr val="00AF4F"/>
                </a:solidFill>
                <a:latin typeface="Comic Sans MS"/>
                <a:cs typeface="Comic Sans MS"/>
              </a:rPr>
              <a:t> </a:t>
            </a:r>
            <a:r>
              <a:rPr sz="2400" dirty="0">
                <a:solidFill>
                  <a:srgbClr val="00AF4F"/>
                </a:solidFill>
                <a:latin typeface="Comic Sans MS"/>
                <a:cs typeface="Comic Sans MS"/>
              </a:rPr>
              <a:t>outcomes</a:t>
            </a:r>
            <a:r>
              <a:rPr sz="2400" dirty="0">
                <a:latin typeface="Comic Sans MS"/>
                <a:cs typeface="Comic Sans MS"/>
              </a:rPr>
              <a:t>.</a:t>
            </a:r>
            <a:endParaRPr sz="2400">
              <a:latin typeface="Comic Sans MS"/>
              <a:cs typeface="Comic Sans MS"/>
            </a:endParaRPr>
          </a:p>
          <a:p>
            <a:pPr marL="377825">
              <a:lnSpc>
                <a:spcPct val="100000"/>
              </a:lnSpc>
              <a:spcBef>
                <a:spcPts val="275"/>
              </a:spcBef>
            </a:pPr>
            <a:r>
              <a:rPr sz="2400" dirty="0">
                <a:latin typeface="Comic Sans MS"/>
                <a:cs typeface="Comic Sans MS"/>
              </a:rPr>
              <a:t>A </a:t>
            </a:r>
            <a:r>
              <a:rPr sz="2400" spc="-5" dirty="0">
                <a:latin typeface="Comic Sans MS"/>
                <a:cs typeface="Comic Sans MS"/>
              </a:rPr>
              <a:t>variable can </a:t>
            </a:r>
            <a:r>
              <a:rPr sz="2400" dirty="0">
                <a:latin typeface="Comic Sans MS"/>
                <a:cs typeface="Comic Sans MS"/>
              </a:rPr>
              <a:t>be </a:t>
            </a:r>
            <a:r>
              <a:rPr sz="2400" spc="-5" dirty="0">
                <a:latin typeface="Comic Sans MS"/>
                <a:cs typeface="Comic Sans MS"/>
              </a:rPr>
              <a:t>qualitative or quantitative</a:t>
            </a:r>
            <a:r>
              <a:rPr sz="2400" spc="-25" dirty="0">
                <a:latin typeface="Comic Sans MS"/>
                <a:cs typeface="Comic Sans MS"/>
              </a:rPr>
              <a:t> </a:t>
            </a:r>
            <a:r>
              <a:rPr sz="2400" spc="-5" dirty="0">
                <a:latin typeface="Comic Sans MS"/>
                <a:cs typeface="Comic Sans MS"/>
              </a:rPr>
              <a:t>(numeric).</a:t>
            </a:r>
            <a:endParaRPr sz="2400">
              <a:latin typeface="Comic Sans MS"/>
              <a:cs typeface="Comic Sans MS"/>
            </a:endParaRPr>
          </a:p>
          <a:p>
            <a:pPr marL="373380" marR="12065" indent="232410">
              <a:lnSpc>
                <a:spcPts val="2590"/>
              </a:lnSpc>
              <a:spcBef>
                <a:spcPts val="635"/>
              </a:spcBef>
              <a:tabLst>
                <a:tab pos="2166620" algn="l"/>
                <a:tab pos="3444875" algn="l"/>
                <a:tab pos="4587875" algn="l"/>
                <a:tab pos="5760720" algn="l"/>
                <a:tab pos="6485890" algn="l"/>
                <a:tab pos="7200900" algn="l"/>
                <a:tab pos="7816215" algn="l"/>
                <a:tab pos="8279130" algn="l"/>
              </a:tabLst>
            </a:pPr>
            <a:r>
              <a:rPr sz="2400" spc="-5" dirty="0">
                <a:latin typeface="Comic Sans MS"/>
                <a:cs typeface="Comic Sans MS"/>
              </a:rPr>
              <a:t>E</a:t>
            </a:r>
            <a:r>
              <a:rPr sz="2400" dirty="0">
                <a:latin typeface="Comic Sans MS"/>
                <a:cs typeface="Comic Sans MS"/>
              </a:rPr>
              <a:t>x</a:t>
            </a:r>
            <a:r>
              <a:rPr sz="2400" spc="-10" dirty="0">
                <a:latin typeface="Comic Sans MS"/>
                <a:cs typeface="Comic Sans MS"/>
              </a:rPr>
              <a:t>a</a:t>
            </a:r>
            <a:r>
              <a:rPr sz="2400" spc="-5" dirty="0">
                <a:latin typeface="Comic Sans MS"/>
                <a:cs typeface="Comic Sans MS"/>
              </a:rPr>
              <a:t>m</a:t>
            </a:r>
            <a:r>
              <a:rPr sz="2400" spc="5" dirty="0">
                <a:latin typeface="Comic Sans MS"/>
                <a:cs typeface="Comic Sans MS"/>
              </a:rPr>
              <a:t>p</a:t>
            </a:r>
            <a:r>
              <a:rPr sz="2400" spc="-10" dirty="0">
                <a:latin typeface="Comic Sans MS"/>
                <a:cs typeface="Comic Sans MS"/>
              </a:rPr>
              <a:t>l</a:t>
            </a:r>
            <a:r>
              <a:rPr sz="2400" dirty="0">
                <a:latin typeface="Comic Sans MS"/>
                <a:cs typeface="Comic Sans MS"/>
              </a:rPr>
              <a:t>e:	</a:t>
            </a:r>
            <a:r>
              <a:rPr sz="2400" spc="-5" dirty="0">
                <a:latin typeface="Comic Sans MS"/>
                <a:cs typeface="Comic Sans MS"/>
              </a:rPr>
              <a:t>I</a:t>
            </a:r>
            <a:r>
              <a:rPr sz="2400" dirty="0">
                <a:latin typeface="Comic Sans MS"/>
                <a:cs typeface="Comic Sans MS"/>
              </a:rPr>
              <a:t>n</a:t>
            </a:r>
            <a:r>
              <a:rPr sz="2400" spc="5" dirty="0">
                <a:latin typeface="Comic Sans MS"/>
                <a:cs typeface="Comic Sans MS"/>
              </a:rPr>
              <a:t>c</a:t>
            </a:r>
            <a:r>
              <a:rPr sz="2400" spc="-5" dirty="0">
                <a:latin typeface="Comic Sans MS"/>
                <a:cs typeface="Comic Sans MS"/>
              </a:rPr>
              <a:t>om</a:t>
            </a:r>
            <a:r>
              <a:rPr sz="2400" dirty="0">
                <a:latin typeface="Comic Sans MS"/>
                <a:cs typeface="Comic Sans MS"/>
              </a:rPr>
              <a:t>e,	</a:t>
            </a:r>
            <a:r>
              <a:rPr sz="2400" spc="10" dirty="0">
                <a:latin typeface="Comic Sans MS"/>
                <a:cs typeface="Comic Sans MS"/>
              </a:rPr>
              <a:t>h</a:t>
            </a:r>
            <a:r>
              <a:rPr sz="2400" dirty="0">
                <a:latin typeface="Comic Sans MS"/>
                <a:cs typeface="Comic Sans MS"/>
              </a:rPr>
              <a:t>e</a:t>
            </a:r>
            <a:r>
              <a:rPr sz="2400" spc="-5" dirty="0">
                <a:latin typeface="Comic Sans MS"/>
                <a:cs typeface="Comic Sans MS"/>
              </a:rPr>
              <a:t>ig</a:t>
            </a:r>
            <a:r>
              <a:rPr sz="2400" dirty="0">
                <a:latin typeface="Comic Sans MS"/>
                <a:cs typeface="Comic Sans MS"/>
              </a:rPr>
              <a:t>h</a:t>
            </a:r>
            <a:r>
              <a:rPr sz="2400" spc="-5" dirty="0">
                <a:latin typeface="Comic Sans MS"/>
                <a:cs typeface="Comic Sans MS"/>
              </a:rPr>
              <a:t>t</a:t>
            </a:r>
            <a:r>
              <a:rPr sz="2400" dirty="0">
                <a:latin typeface="Comic Sans MS"/>
                <a:cs typeface="Comic Sans MS"/>
              </a:rPr>
              <a:t>,	</a:t>
            </a:r>
            <a:r>
              <a:rPr sz="2400" spc="-15" dirty="0">
                <a:latin typeface="Comic Sans MS"/>
                <a:cs typeface="Comic Sans MS"/>
              </a:rPr>
              <a:t>w</a:t>
            </a:r>
            <a:r>
              <a:rPr sz="2400" dirty="0">
                <a:latin typeface="Comic Sans MS"/>
                <a:cs typeface="Comic Sans MS"/>
              </a:rPr>
              <a:t>e</a:t>
            </a:r>
            <a:r>
              <a:rPr sz="2400" spc="-5" dirty="0">
                <a:latin typeface="Comic Sans MS"/>
                <a:cs typeface="Comic Sans MS"/>
              </a:rPr>
              <a:t>ig</a:t>
            </a:r>
            <a:r>
              <a:rPr sz="2400" dirty="0">
                <a:latin typeface="Comic Sans MS"/>
                <a:cs typeface="Comic Sans MS"/>
              </a:rPr>
              <a:t>h</a:t>
            </a:r>
            <a:r>
              <a:rPr sz="2400" spc="-5" dirty="0">
                <a:latin typeface="Comic Sans MS"/>
                <a:cs typeface="Comic Sans MS"/>
              </a:rPr>
              <a:t>t</a:t>
            </a:r>
            <a:r>
              <a:rPr sz="2400" dirty="0">
                <a:latin typeface="Comic Sans MS"/>
                <a:cs typeface="Comic Sans MS"/>
              </a:rPr>
              <a:t>,	</a:t>
            </a:r>
            <a:r>
              <a:rPr sz="2400" spc="-10" dirty="0">
                <a:latin typeface="Comic Sans MS"/>
                <a:cs typeface="Comic Sans MS"/>
              </a:rPr>
              <a:t>s</a:t>
            </a:r>
            <a:r>
              <a:rPr sz="2400" dirty="0">
                <a:latin typeface="Comic Sans MS"/>
                <a:cs typeface="Comic Sans MS"/>
              </a:rPr>
              <a:t>ex,	</a:t>
            </a:r>
            <a:r>
              <a:rPr sz="2400" spc="-10" dirty="0">
                <a:latin typeface="Comic Sans MS"/>
                <a:cs typeface="Comic Sans MS"/>
              </a:rPr>
              <a:t>a</a:t>
            </a:r>
            <a:r>
              <a:rPr sz="2400" dirty="0">
                <a:latin typeface="Comic Sans MS"/>
                <a:cs typeface="Comic Sans MS"/>
              </a:rPr>
              <a:t>ge,	e</a:t>
            </a:r>
            <a:r>
              <a:rPr sz="2400" spc="-5" dirty="0">
                <a:latin typeface="Comic Sans MS"/>
                <a:cs typeface="Comic Sans MS"/>
              </a:rPr>
              <a:t>t</a:t>
            </a:r>
            <a:r>
              <a:rPr sz="2400" dirty="0">
                <a:latin typeface="Comic Sans MS"/>
                <a:cs typeface="Comic Sans MS"/>
              </a:rPr>
              <a:t>c	</a:t>
            </a:r>
            <a:r>
              <a:rPr sz="2400" spc="-5" dirty="0">
                <a:latin typeface="Comic Sans MS"/>
                <a:cs typeface="Comic Sans MS"/>
              </a:rPr>
              <a:t>o</a:t>
            </a:r>
            <a:r>
              <a:rPr sz="2400" dirty="0">
                <a:latin typeface="Comic Sans MS"/>
                <a:cs typeface="Comic Sans MS"/>
              </a:rPr>
              <a:t>f	a  </a:t>
            </a:r>
            <a:r>
              <a:rPr sz="2400" spc="-5" dirty="0">
                <a:latin typeface="Comic Sans MS"/>
                <a:cs typeface="Comic Sans MS"/>
              </a:rPr>
              <a:t>certain group </a:t>
            </a:r>
            <a:r>
              <a:rPr sz="2400" dirty="0">
                <a:latin typeface="Comic Sans MS"/>
                <a:cs typeface="Comic Sans MS"/>
              </a:rPr>
              <a:t>of </a:t>
            </a:r>
            <a:r>
              <a:rPr sz="2400" spc="-5" dirty="0">
                <a:latin typeface="Comic Sans MS"/>
                <a:cs typeface="Comic Sans MS"/>
              </a:rPr>
              <a:t>individuals are examples of</a:t>
            </a:r>
            <a:r>
              <a:rPr sz="2400" spc="-10" dirty="0">
                <a:latin typeface="Comic Sans MS"/>
                <a:cs typeface="Comic Sans MS"/>
              </a:rPr>
              <a:t> </a:t>
            </a:r>
            <a:r>
              <a:rPr sz="2400" spc="-5" dirty="0">
                <a:latin typeface="Comic Sans MS"/>
                <a:cs typeface="Comic Sans MS"/>
              </a:rPr>
              <a:t>variables.</a:t>
            </a:r>
            <a:endParaRPr sz="2400">
              <a:latin typeface="Comic Sans MS"/>
              <a:cs typeface="Comic Sans MS"/>
            </a:endParaRPr>
          </a:p>
          <a:p>
            <a:pPr marL="373380" marR="12065" indent="-360680" algn="just">
              <a:lnSpc>
                <a:spcPts val="2590"/>
              </a:lnSpc>
              <a:spcBef>
                <a:spcPts val="1920"/>
              </a:spcBef>
            </a:pPr>
            <a:r>
              <a:rPr sz="2400" b="1" spc="-5" dirty="0">
                <a:solidFill>
                  <a:srgbClr val="006FBF"/>
                </a:solidFill>
                <a:latin typeface="Comic Sans MS"/>
                <a:cs typeface="Comic Sans MS"/>
              </a:rPr>
              <a:t>Population: </a:t>
            </a:r>
            <a:r>
              <a:rPr sz="2400" dirty="0">
                <a:latin typeface="Comic Sans MS"/>
                <a:cs typeface="Comic Sans MS"/>
              </a:rPr>
              <a:t>A </a:t>
            </a:r>
            <a:r>
              <a:rPr sz="2400" spc="-5" dirty="0">
                <a:latin typeface="Comic Sans MS"/>
                <a:cs typeface="Comic Sans MS"/>
              </a:rPr>
              <a:t>complete set of observation </a:t>
            </a:r>
            <a:r>
              <a:rPr sz="2400" spc="-10" dirty="0">
                <a:latin typeface="Comic Sans MS"/>
                <a:cs typeface="Comic Sans MS"/>
              </a:rPr>
              <a:t>(data) </a:t>
            </a:r>
            <a:r>
              <a:rPr sz="2400" spc="-5" dirty="0">
                <a:latin typeface="Comic Sans MS"/>
                <a:cs typeface="Comic Sans MS"/>
              </a:rPr>
              <a:t>of the  entire group </a:t>
            </a:r>
            <a:r>
              <a:rPr sz="2400" dirty="0">
                <a:latin typeface="Comic Sans MS"/>
                <a:cs typeface="Comic Sans MS"/>
              </a:rPr>
              <a:t>of </a:t>
            </a:r>
            <a:r>
              <a:rPr sz="2400" spc="-5" dirty="0">
                <a:latin typeface="Comic Sans MS"/>
                <a:cs typeface="Comic Sans MS"/>
              </a:rPr>
              <a:t>individuals under consideration</a:t>
            </a:r>
            <a:r>
              <a:rPr sz="2400" spc="-20" dirty="0">
                <a:latin typeface="Comic Sans MS"/>
                <a:cs typeface="Comic Sans MS"/>
              </a:rPr>
              <a:t> </a:t>
            </a:r>
            <a:r>
              <a:rPr sz="2400" dirty="0">
                <a:latin typeface="Comic Sans MS"/>
                <a:cs typeface="Comic Sans MS"/>
              </a:rPr>
              <a:t>.</a:t>
            </a:r>
            <a:endParaRPr sz="2400">
              <a:latin typeface="Comic Sans MS"/>
              <a:cs typeface="Comic Sans MS"/>
            </a:endParaRPr>
          </a:p>
          <a:p>
            <a:pPr marL="377825">
              <a:lnSpc>
                <a:spcPct val="100000"/>
              </a:lnSpc>
              <a:spcBef>
                <a:spcPts val="275"/>
              </a:spcBef>
              <a:tabLst>
                <a:tab pos="4195445" algn="l"/>
              </a:tabLst>
            </a:pPr>
            <a:r>
              <a:rPr sz="2400" dirty="0">
                <a:latin typeface="Comic Sans MS"/>
                <a:cs typeface="Comic Sans MS"/>
              </a:rPr>
              <a:t>A </a:t>
            </a:r>
            <a:r>
              <a:rPr sz="2400" spc="-5" dirty="0">
                <a:latin typeface="Comic Sans MS"/>
                <a:cs typeface="Comic Sans MS"/>
              </a:rPr>
              <a:t>population can</a:t>
            </a:r>
            <a:r>
              <a:rPr sz="2400" spc="15" dirty="0">
                <a:latin typeface="Comic Sans MS"/>
                <a:cs typeface="Comic Sans MS"/>
              </a:rPr>
              <a:t> </a:t>
            </a:r>
            <a:r>
              <a:rPr sz="2400" dirty="0">
                <a:latin typeface="Comic Sans MS"/>
                <a:cs typeface="Comic Sans MS"/>
              </a:rPr>
              <a:t>be</a:t>
            </a:r>
            <a:r>
              <a:rPr sz="2400" spc="5" dirty="0">
                <a:latin typeface="Comic Sans MS"/>
                <a:cs typeface="Comic Sans MS"/>
              </a:rPr>
              <a:t> </a:t>
            </a:r>
            <a:r>
              <a:rPr sz="2400" spc="-5" dirty="0">
                <a:latin typeface="Comic Sans MS"/>
                <a:cs typeface="Comic Sans MS"/>
              </a:rPr>
              <a:t>finite	or infinite.</a:t>
            </a:r>
            <a:endParaRPr sz="2400">
              <a:latin typeface="Comic Sans MS"/>
              <a:cs typeface="Comic Sans MS"/>
            </a:endParaRPr>
          </a:p>
          <a:p>
            <a:pPr marL="373380" marR="12700" indent="285750">
              <a:lnSpc>
                <a:spcPts val="2590"/>
              </a:lnSpc>
              <a:spcBef>
                <a:spcPts val="635"/>
              </a:spcBef>
              <a:tabLst>
                <a:tab pos="2087245" algn="l"/>
                <a:tab pos="2798445" algn="l"/>
                <a:tab pos="4008754" algn="l"/>
                <a:tab pos="4483735" algn="l"/>
                <a:tab pos="5891530" algn="l"/>
                <a:tab pos="6297295" algn="l"/>
                <a:tab pos="7011034" algn="l"/>
                <a:tab pos="7947025" algn="l"/>
              </a:tabLst>
            </a:pPr>
            <a:r>
              <a:rPr sz="2400" spc="-5" dirty="0">
                <a:latin typeface="Comic Sans MS"/>
                <a:cs typeface="Comic Sans MS"/>
              </a:rPr>
              <a:t>E</a:t>
            </a:r>
            <a:r>
              <a:rPr sz="2400" dirty="0">
                <a:latin typeface="Comic Sans MS"/>
                <a:cs typeface="Comic Sans MS"/>
              </a:rPr>
              <a:t>x</a:t>
            </a:r>
            <a:r>
              <a:rPr sz="2400" spc="-10" dirty="0">
                <a:latin typeface="Comic Sans MS"/>
                <a:cs typeface="Comic Sans MS"/>
              </a:rPr>
              <a:t>a</a:t>
            </a:r>
            <a:r>
              <a:rPr sz="2400" spc="-5" dirty="0">
                <a:latin typeface="Comic Sans MS"/>
                <a:cs typeface="Comic Sans MS"/>
              </a:rPr>
              <a:t>m</a:t>
            </a:r>
            <a:r>
              <a:rPr sz="2400" spc="5" dirty="0">
                <a:latin typeface="Comic Sans MS"/>
                <a:cs typeface="Comic Sans MS"/>
              </a:rPr>
              <a:t>p</a:t>
            </a:r>
            <a:r>
              <a:rPr sz="2400" spc="-10" dirty="0">
                <a:latin typeface="Comic Sans MS"/>
                <a:cs typeface="Comic Sans MS"/>
              </a:rPr>
              <a:t>l</a:t>
            </a:r>
            <a:r>
              <a:rPr sz="2400" dirty="0">
                <a:latin typeface="Comic Sans MS"/>
                <a:cs typeface="Comic Sans MS"/>
              </a:rPr>
              <a:t>e:	</a:t>
            </a:r>
            <a:r>
              <a:rPr sz="2400" spc="-5" dirty="0">
                <a:latin typeface="Comic Sans MS"/>
                <a:cs typeface="Comic Sans MS"/>
              </a:rPr>
              <a:t>T</a:t>
            </a:r>
            <a:r>
              <a:rPr sz="2400" dirty="0">
                <a:latin typeface="Comic Sans MS"/>
                <a:cs typeface="Comic Sans MS"/>
              </a:rPr>
              <a:t>he	nu</a:t>
            </a:r>
            <a:r>
              <a:rPr sz="2400" spc="-5" dirty="0">
                <a:latin typeface="Comic Sans MS"/>
                <a:cs typeface="Comic Sans MS"/>
              </a:rPr>
              <a:t>m</a:t>
            </a:r>
            <a:r>
              <a:rPr sz="2400" dirty="0">
                <a:latin typeface="Comic Sans MS"/>
                <a:cs typeface="Comic Sans MS"/>
              </a:rPr>
              <a:t>ber	</a:t>
            </a:r>
            <a:r>
              <a:rPr sz="2400" spc="-5" dirty="0">
                <a:latin typeface="Comic Sans MS"/>
                <a:cs typeface="Comic Sans MS"/>
              </a:rPr>
              <a:t>o</a:t>
            </a:r>
            <a:r>
              <a:rPr sz="2400" dirty="0">
                <a:latin typeface="Comic Sans MS"/>
                <a:cs typeface="Comic Sans MS"/>
              </a:rPr>
              <a:t>f	s</a:t>
            </a:r>
            <a:r>
              <a:rPr sz="2400" spc="-15" dirty="0">
                <a:latin typeface="Comic Sans MS"/>
                <a:cs typeface="Comic Sans MS"/>
              </a:rPr>
              <a:t>t</a:t>
            </a:r>
            <a:r>
              <a:rPr sz="2400" dirty="0">
                <a:latin typeface="Comic Sans MS"/>
                <a:cs typeface="Comic Sans MS"/>
              </a:rPr>
              <a:t>uden</a:t>
            </a:r>
            <a:r>
              <a:rPr sz="2400" spc="-5" dirty="0">
                <a:latin typeface="Comic Sans MS"/>
                <a:cs typeface="Comic Sans MS"/>
              </a:rPr>
              <a:t>t</a:t>
            </a:r>
            <a:r>
              <a:rPr sz="2400" dirty="0">
                <a:latin typeface="Comic Sans MS"/>
                <a:cs typeface="Comic Sans MS"/>
              </a:rPr>
              <a:t>s	</a:t>
            </a:r>
            <a:r>
              <a:rPr sz="2400" spc="-5" dirty="0">
                <a:latin typeface="Comic Sans MS"/>
                <a:cs typeface="Comic Sans MS"/>
              </a:rPr>
              <a:t>i</a:t>
            </a:r>
            <a:r>
              <a:rPr sz="2400" dirty="0">
                <a:latin typeface="Comic Sans MS"/>
                <a:cs typeface="Comic Sans MS"/>
              </a:rPr>
              <a:t>n	</a:t>
            </a:r>
            <a:r>
              <a:rPr sz="2400" spc="-5" dirty="0">
                <a:latin typeface="Comic Sans MS"/>
                <a:cs typeface="Comic Sans MS"/>
              </a:rPr>
              <a:t>t</a:t>
            </a:r>
            <a:r>
              <a:rPr sz="2400" dirty="0">
                <a:latin typeface="Comic Sans MS"/>
                <a:cs typeface="Comic Sans MS"/>
              </a:rPr>
              <a:t>h</a:t>
            </a:r>
            <a:r>
              <a:rPr sz="2400" spc="-5" dirty="0">
                <a:latin typeface="Comic Sans MS"/>
                <a:cs typeface="Comic Sans MS"/>
              </a:rPr>
              <a:t>i</a:t>
            </a:r>
            <a:r>
              <a:rPr sz="2400" dirty="0">
                <a:latin typeface="Comic Sans MS"/>
                <a:cs typeface="Comic Sans MS"/>
              </a:rPr>
              <a:t>s	</a:t>
            </a:r>
            <a:r>
              <a:rPr sz="2400" spc="-5" dirty="0">
                <a:latin typeface="Comic Sans MS"/>
                <a:cs typeface="Comic Sans MS"/>
              </a:rPr>
              <a:t>c</a:t>
            </a:r>
            <a:r>
              <a:rPr sz="2400" dirty="0">
                <a:latin typeface="Comic Sans MS"/>
                <a:cs typeface="Comic Sans MS"/>
              </a:rPr>
              <a:t>la</a:t>
            </a:r>
            <a:r>
              <a:rPr sz="2400" spc="-10" dirty="0">
                <a:latin typeface="Comic Sans MS"/>
                <a:cs typeface="Comic Sans MS"/>
              </a:rPr>
              <a:t>s</a:t>
            </a:r>
            <a:r>
              <a:rPr sz="2400" dirty="0">
                <a:latin typeface="Comic Sans MS"/>
                <a:cs typeface="Comic Sans MS"/>
              </a:rPr>
              <a:t>s,	</a:t>
            </a:r>
            <a:r>
              <a:rPr sz="2400" spc="-15" dirty="0">
                <a:latin typeface="Comic Sans MS"/>
                <a:cs typeface="Comic Sans MS"/>
              </a:rPr>
              <a:t>t</a:t>
            </a:r>
            <a:r>
              <a:rPr sz="2400" spc="10" dirty="0">
                <a:latin typeface="Comic Sans MS"/>
                <a:cs typeface="Comic Sans MS"/>
              </a:rPr>
              <a:t>h</a:t>
            </a:r>
            <a:r>
              <a:rPr sz="2400" dirty="0">
                <a:latin typeface="Comic Sans MS"/>
                <a:cs typeface="Comic Sans MS"/>
              </a:rPr>
              <a:t>e  </a:t>
            </a:r>
            <a:r>
              <a:rPr sz="2400" spc="-5" dirty="0">
                <a:latin typeface="Comic Sans MS"/>
                <a:cs typeface="Comic Sans MS"/>
              </a:rPr>
              <a:t>population in </a:t>
            </a:r>
            <a:r>
              <a:rPr sz="2400" spc="-10" dirty="0">
                <a:latin typeface="Comic Sans MS"/>
                <a:cs typeface="Comic Sans MS"/>
              </a:rPr>
              <a:t>Addis </a:t>
            </a:r>
            <a:r>
              <a:rPr sz="2400" spc="-5" dirty="0">
                <a:latin typeface="Comic Sans MS"/>
                <a:cs typeface="Comic Sans MS"/>
              </a:rPr>
              <a:t>Ababa etc.</a:t>
            </a:r>
            <a:endParaRPr sz="2400">
              <a:latin typeface="Comic Sans MS"/>
              <a:cs typeface="Comic Sans MS"/>
            </a:endParaRPr>
          </a:p>
          <a:p>
            <a:pPr>
              <a:lnSpc>
                <a:spcPct val="100000"/>
              </a:lnSpc>
            </a:pPr>
            <a:endParaRPr sz="2600">
              <a:latin typeface="Times New Roman"/>
              <a:cs typeface="Times New Roman"/>
            </a:endParaRPr>
          </a:p>
          <a:p>
            <a:pPr marL="373380" marR="5080" indent="-360680" algn="just">
              <a:lnSpc>
                <a:spcPts val="2590"/>
              </a:lnSpc>
            </a:pPr>
            <a:r>
              <a:rPr sz="2400" b="1" spc="-5" dirty="0">
                <a:solidFill>
                  <a:srgbClr val="006FBF"/>
                </a:solidFill>
                <a:latin typeface="Comic Sans MS"/>
                <a:cs typeface="Comic Sans MS"/>
              </a:rPr>
              <a:t>Sample: </a:t>
            </a:r>
            <a:r>
              <a:rPr sz="2400" dirty="0">
                <a:latin typeface="Comic Sans MS"/>
                <a:cs typeface="Comic Sans MS"/>
              </a:rPr>
              <a:t>A </a:t>
            </a:r>
            <a:r>
              <a:rPr sz="2400" spc="-5" dirty="0">
                <a:latin typeface="Comic Sans MS"/>
                <a:cs typeface="Comic Sans MS"/>
              </a:rPr>
              <a:t>set of data drawn from population </a:t>
            </a:r>
            <a:r>
              <a:rPr sz="2400" spc="-5" dirty="0">
                <a:solidFill>
                  <a:srgbClr val="00AF4F"/>
                </a:solidFill>
                <a:latin typeface="Comic Sans MS"/>
                <a:cs typeface="Comic Sans MS"/>
              </a:rPr>
              <a:t>containing </a:t>
            </a:r>
            <a:r>
              <a:rPr sz="2400" dirty="0">
                <a:solidFill>
                  <a:srgbClr val="00AF4F"/>
                </a:solidFill>
                <a:latin typeface="Comic Sans MS"/>
                <a:cs typeface="Comic Sans MS"/>
              </a:rPr>
              <a:t>a  </a:t>
            </a:r>
            <a:r>
              <a:rPr sz="2400" spc="-5" dirty="0">
                <a:solidFill>
                  <a:srgbClr val="00AF4F"/>
                </a:solidFill>
                <a:latin typeface="Comic Sans MS"/>
                <a:cs typeface="Comic Sans MS"/>
              </a:rPr>
              <a:t>part </a:t>
            </a:r>
            <a:r>
              <a:rPr sz="2400" spc="-5" dirty="0">
                <a:latin typeface="Comic Sans MS"/>
                <a:cs typeface="Comic Sans MS"/>
              </a:rPr>
              <a:t>which can reasonably serve as </a:t>
            </a:r>
            <a:r>
              <a:rPr sz="2400" dirty="0">
                <a:latin typeface="Comic Sans MS"/>
                <a:cs typeface="Comic Sans MS"/>
              </a:rPr>
              <a:t>a </a:t>
            </a:r>
            <a:r>
              <a:rPr sz="2400" spc="-5" dirty="0">
                <a:latin typeface="Comic Sans MS"/>
                <a:cs typeface="Comic Sans MS"/>
              </a:rPr>
              <a:t>basis </a:t>
            </a:r>
            <a:r>
              <a:rPr sz="2400" dirty="0">
                <a:latin typeface="Comic Sans MS"/>
                <a:cs typeface="Comic Sans MS"/>
              </a:rPr>
              <a:t>for</a:t>
            </a:r>
            <a:r>
              <a:rPr sz="2400" spc="440" dirty="0">
                <a:latin typeface="Comic Sans MS"/>
                <a:cs typeface="Comic Sans MS"/>
              </a:rPr>
              <a:t> </a:t>
            </a:r>
            <a:r>
              <a:rPr sz="2400" spc="-5" dirty="0">
                <a:latin typeface="Comic Sans MS"/>
                <a:cs typeface="Comic Sans MS"/>
              </a:rPr>
              <a:t>valid  generalization about the</a:t>
            </a:r>
            <a:r>
              <a:rPr sz="2400" dirty="0">
                <a:latin typeface="Comic Sans MS"/>
                <a:cs typeface="Comic Sans MS"/>
              </a:rPr>
              <a:t> </a:t>
            </a:r>
            <a:r>
              <a:rPr sz="2400" spc="-5" dirty="0">
                <a:latin typeface="Comic Sans MS"/>
                <a:cs typeface="Comic Sans MS"/>
              </a:rPr>
              <a:t>population.</a:t>
            </a:r>
            <a:endParaRPr sz="2400">
              <a:latin typeface="Comic Sans MS"/>
              <a:cs typeface="Comic Sans MS"/>
            </a:endParaRPr>
          </a:p>
          <a:p>
            <a:pPr marL="373380" marR="11430" indent="207010">
              <a:lnSpc>
                <a:spcPts val="2590"/>
              </a:lnSpc>
              <a:spcBef>
                <a:spcPts val="600"/>
              </a:spcBef>
              <a:tabLst>
                <a:tab pos="992505" algn="l"/>
                <a:tab pos="2134235" algn="l"/>
                <a:tab pos="2555240" algn="l"/>
                <a:tab pos="2899410" algn="l"/>
                <a:tab pos="4105910" algn="l"/>
                <a:tab pos="4608830" algn="l"/>
                <a:tab pos="4953000" algn="l"/>
                <a:tab pos="6573520" algn="l"/>
                <a:tab pos="7973695" algn="l"/>
              </a:tabLst>
            </a:pPr>
            <a:r>
              <a:rPr sz="2400" dirty="0">
                <a:latin typeface="Comic Sans MS"/>
                <a:cs typeface="Comic Sans MS"/>
              </a:rPr>
              <a:t>A	</a:t>
            </a:r>
            <a:r>
              <a:rPr sz="2400" spc="-10" dirty="0">
                <a:latin typeface="Comic Sans MS"/>
                <a:cs typeface="Comic Sans MS"/>
              </a:rPr>
              <a:t>s</a:t>
            </a:r>
            <a:r>
              <a:rPr sz="2400" dirty="0">
                <a:latin typeface="Comic Sans MS"/>
                <a:cs typeface="Comic Sans MS"/>
              </a:rPr>
              <a:t>a</a:t>
            </a:r>
            <a:r>
              <a:rPr sz="2400" spc="-15" dirty="0">
                <a:latin typeface="Comic Sans MS"/>
                <a:cs typeface="Comic Sans MS"/>
              </a:rPr>
              <a:t>m</a:t>
            </a:r>
            <a:r>
              <a:rPr sz="2400" spc="5" dirty="0">
                <a:latin typeface="Comic Sans MS"/>
                <a:cs typeface="Comic Sans MS"/>
              </a:rPr>
              <a:t>p</a:t>
            </a:r>
            <a:r>
              <a:rPr sz="2400" dirty="0">
                <a:latin typeface="Comic Sans MS"/>
                <a:cs typeface="Comic Sans MS"/>
              </a:rPr>
              <a:t>le	</a:t>
            </a:r>
            <a:r>
              <a:rPr sz="2400" spc="-5" dirty="0">
                <a:latin typeface="Comic Sans MS"/>
                <a:cs typeface="Comic Sans MS"/>
              </a:rPr>
              <a:t>i</a:t>
            </a:r>
            <a:r>
              <a:rPr sz="2400" dirty="0">
                <a:latin typeface="Comic Sans MS"/>
                <a:cs typeface="Comic Sans MS"/>
              </a:rPr>
              <a:t>s	a	</a:t>
            </a:r>
            <a:r>
              <a:rPr sz="2400" spc="5" dirty="0">
                <a:latin typeface="Comic Sans MS"/>
                <a:cs typeface="Comic Sans MS"/>
              </a:rPr>
              <a:t>p</a:t>
            </a:r>
            <a:r>
              <a:rPr sz="2400" spc="-5" dirty="0">
                <a:latin typeface="Comic Sans MS"/>
                <a:cs typeface="Comic Sans MS"/>
              </a:rPr>
              <a:t>ortio</a:t>
            </a:r>
            <a:r>
              <a:rPr sz="2400" dirty="0">
                <a:latin typeface="Comic Sans MS"/>
                <a:cs typeface="Comic Sans MS"/>
              </a:rPr>
              <a:t>n	</a:t>
            </a:r>
            <a:r>
              <a:rPr sz="2400" spc="-5" dirty="0">
                <a:latin typeface="Comic Sans MS"/>
                <a:cs typeface="Comic Sans MS"/>
              </a:rPr>
              <a:t>o</a:t>
            </a:r>
            <a:r>
              <a:rPr sz="2400" dirty="0">
                <a:latin typeface="Comic Sans MS"/>
                <a:cs typeface="Comic Sans MS"/>
              </a:rPr>
              <a:t>f	a	</a:t>
            </a:r>
            <a:r>
              <a:rPr sz="2400" spc="5" dirty="0">
                <a:latin typeface="Comic Sans MS"/>
                <a:cs typeface="Comic Sans MS"/>
              </a:rPr>
              <a:t>p</a:t>
            </a:r>
            <a:r>
              <a:rPr sz="2400" spc="-15" dirty="0">
                <a:latin typeface="Comic Sans MS"/>
                <a:cs typeface="Comic Sans MS"/>
              </a:rPr>
              <a:t>o</a:t>
            </a:r>
            <a:r>
              <a:rPr sz="2400" spc="5" dirty="0">
                <a:latin typeface="Comic Sans MS"/>
                <a:cs typeface="Comic Sans MS"/>
              </a:rPr>
              <a:t>p</a:t>
            </a:r>
            <a:r>
              <a:rPr sz="2400" dirty="0">
                <a:latin typeface="Comic Sans MS"/>
                <a:cs typeface="Comic Sans MS"/>
              </a:rPr>
              <a:t>ul</a:t>
            </a:r>
            <a:r>
              <a:rPr sz="2400" spc="-10" dirty="0">
                <a:latin typeface="Comic Sans MS"/>
                <a:cs typeface="Comic Sans MS"/>
              </a:rPr>
              <a:t>a</a:t>
            </a:r>
            <a:r>
              <a:rPr sz="2400" spc="-5" dirty="0">
                <a:latin typeface="Comic Sans MS"/>
                <a:cs typeface="Comic Sans MS"/>
              </a:rPr>
              <a:t>tio</a:t>
            </a:r>
            <a:r>
              <a:rPr sz="2400" dirty="0">
                <a:latin typeface="Comic Sans MS"/>
                <a:cs typeface="Comic Sans MS"/>
              </a:rPr>
              <a:t>n	</a:t>
            </a:r>
            <a:r>
              <a:rPr sz="2400" spc="-10" dirty="0">
                <a:latin typeface="Comic Sans MS"/>
                <a:cs typeface="Comic Sans MS"/>
              </a:rPr>
              <a:t>s</a:t>
            </a:r>
            <a:r>
              <a:rPr sz="2400" dirty="0">
                <a:latin typeface="Comic Sans MS"/>
                <a:cs typeface="Comic Sans MS"/>
              </a:rPr>
              <a:t>ele</a:t>
            </a:r>
            <a:r>
              <a:rPr sz="2400" spc="5" dirty="0">
                <a:latin typeface="Comic Sans MS"/>
                <a:cs typeface="Comic Sans MS"/>
              </a:rPr>
              <a:t>c</a:t>
            </a:r>
            <a:r>
              <a:rPr sz="2400" spc="-5" dirty="0">
                <a:latin typeface="Comic Sans MS"/>
                <a:cs typeface="Comic Sans MS"/>
              </a:rPr>
              <a:t>t</a:t>
            </a:r>
            <a:r>
              <a:rPr sz="2400" dirty="0">
                <a:latin typeface="Comic Sans MS"/>
                <a:cs typeface="Comic Sans MS"/>
              </a:rPr>
              <a:t>ed	</a:t>
            </a:r>
            <a:r>
              <a:rPr sz="2400" spc="-5" dirty="0">
                <a:latin typeface="Comic Sans MS"/>
                <a:cs typeface="Comic Sans MS"/>
              </a:rPr>
              <a:t>for  further</a:t>
            </a:r>
            <a:r>
              <a:rPr sz="2400" spc="-10" dirty="0">
                <a:latin typeface="Comic Sans MS"/>
                <a:cs typeface="Comic Sans MS"/>
              </a:rPr>
              <a:t> </a:t>
            </a:r>
            <a:r>
              <a:rPr sz="2400" spc="-5" dirty="0">
                <a:latin typeface="Comic Sans MS"/>
                <a:cs typeface="Comic Sans MS"/>
              </a:rPr>
              <a:t>analysis.</a:t>
            </a:r>
            <a:endParaRPr sz="2400">
              <a:latin typeface="Comic Sans MS"/>
              <a:cs typeface="Comic Sans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25400">
              <a:lnSpc>
                <a:spcPts val="1420"/>
              </a:lnSpc>
            </a:pPr>
            <a:fld id="{81D60167-4931-47E6-BA6A-407CBD079E47}" type="slidenum">
              <a:rPr sz="1400" dirty="0">
                <a:solidFill>
                  <a:srgbClr val="000000"/>
                </a:solidFill>
              </a:rPr>
              <a:t>18</a:t>
            </a:fld>
            <a:endParaRPr sz="1400"/>
          </a:p>
          <a:p>
            <a:pPr marL="53340">
              <a:lnSpc>
                <a:spcPts val="1215"/>
              </a:lnSpc>
            </a:pPr>
            <a:r>
              <a:rPr dirty="0"/>
              <a:t>15</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2" name="object 2"/>
          <p:cNvSpPr txBox="1"/>
          <p:nvPr/>
        </p:nvSpPr>
        <p:spPr>
          <a:xfrm>
            <a:off x="382270" y="567690"/>
            <a:ext cx="8279130" cy="3910329"/>
          </a:xfrm>
          <a:prstGeom prst="rect">
            <a:avLst/>
          </a:prstGeom>
        </p:spPr>
        <p:txBody>
          <a:bodyPr vert="horz" wrap="square" lIns="0" tIns="12700" rIns="0" bIns="0" rtlCol="0">
            <a:spAutoFit/>
          </a:bodyPr>
          <a:lstStyle/>
          <a:p>
            <a:pPr marL="355600" marR="27305" indent="-342900">
              <a:lnSpc>
                <a:spcPct val="100000"/>
              </a:lnSpc>
              <a:spcBef>
                <a:spcPts val="100"/>
              </a:spcBef>
              <a:tabLst>
                <a:tab pos="2145665" algn="l"/>
              </a:tabLst>
            </a:pPr>
            <a:r>
              <a:rPr sz="2400" b="1" spc="-5" dirty="0">
                <a:solidFill>
                  <a:srgbClr val="006FBF"/>
                </a:solidFill>
                <a:latin typeface="Comic Sans MS"/>
                <a:cs typeface="Comic Sans MS"/>
              </a:rPr>
              <a:t>Sample</a:t>
            </a:r>
            <a:r>
              <a:rPr sz="2400" b="1" spc="15" dirty="0">
                <a:solidFill>
                  <a:srgbClr val="006FBF"/>
                </a:solidFill>
                <a:latin typeface="Comic Sans MS"/>
                <a:cs typeface="Comic Sans MS"/>
              </a:rPr>
              <a:t> </a:t>
            </a:r>
            <a:r>
              <a:rPr sz="2400" b="1" spc="-5" dirty="0">
                <a:solidFill>
                  <a:srgbClr val="006FBF"/>
                </a:solidFill>
                <a:latin typeface="Comic Sans MS"/>
                <a:cs typeface="Comic Sans MS"/>
              </a:rPr>
              <a:t>size:	</a:t>
            </a:r>
            <a:r>
              <a:rPr sz="2400" dirty="0">
                <a:latin typeface="Comic Sans MS"/>
                <a:cs typeface="Comic Sans MS"/>
              </a:rPr>
              <a:t>The </a:t>
            </a:r>
            <a:r>
              <a:rPr sz="2400" spc="-5" dirty="0">
                <a:latin typeface="Comic Sans MS"/>
                <a:cs typeface="Comic Sans MS"/>
              </a:rPr>
              <a:t>number of items under investigation in  </a:t>
            </a:r>
            <a:r>
              <a:rPr sz="2400" dirty="0">
                <a:latin typeface="Comic Sans MS"/>
                <a:cs typeface="Comic Sans MS"/>
              </a:rPr>
              <a:t>a</a:t>
            </a:r>
            <a:r>
              <a:rPr sz="2400" spc="-15" dirty="0">
                <a:latin typeface="Comic Sans MS"/>
                <a:cs typeface="Comic Sans MS"/>
              </a:rPr>
              <a:t> </a:t>
            </a:r>
            <a:r>
              <a:rPr sz="2400" spc="-5" dirty="0">
                <a:latin typeface="Comic Sans MS"/>
                <a:cs typeface="Comic Sans MS"/>
              </a:rPr>
              <a:t>sample.</a:t>
            </a:r>
            <a:endParaRPr sz="2400">
              <a:latin typeface="Comic Sans MS"/>
              <a:cs typeface="Comic Sans MS"/>
            </a:endParaRPr>
          </a:p>
          <a:p>
            <a:pPr marL="355600" marR="703580" indent="-342900">
              <a:lnSpc>
                <a:spcPct val="100000"/>
              </a:lnSpc>
              <a:spcBef>
                <a:spcPts val="600"/>
              </a:spcBef>
            </a:pPr>
            <a:r>
              <a:rPr sz="2400" b="1" spc="-5" dirty="0">
                <a:solidFill>
                  <a:srgbClr val="006FBF"/>
                </a:solidFill>
                <a:latin typeface="Comic Sans MS"/>
                <a:cs typeface="Comic Sans MS"/>
              </a:rPr>
              <a:t>Survey (experiment): </a:t>
            </a:r>
            <a:r>
              <a:rPr sz="2400" spc="-5" dirty="0">
                <a:latin typeface="Comic Sans MS"/>
                <a:cs typeface="Comic Sans MS"/>
              </a:rPr>
              <a:t>it is </a:t>
            </a:r>
            <a:r>
              <a:rPr sz="2400" dirty="0">
                <a:latin typeface="Comic Sans MS"/>
                <a:cs typeface="Comic Sans MS"/>
              </a:rPr>
              <a:t>a </a:t>
            </a:r>
            <a:r>
              <a:rPr sz="2400" spc="-5" dirty="0">
                <a:latin typeface="Comic Sans MS"/>
                <a:cs typeface="Comic Sans MS"/>
              </a:rPr>
              <a:t>process of obtaining</a:t>
            </a:r>
            <a:r>
              <a:rPr sz="2400" spc="-305" dirty="0">
                <a:latin typeface="Comic Sans MS"/>
                <a:cs typeface="Comic Sans MS"/>
              </a:rPr>
              <a:t> </a:t>
            </a:r>
            <a:r>
              <a:rPr sz="2400" spc="-5" dirty="0">
                <a:latin typeface="Comic Sans MS"/>
                <a:cs typeface="Comic Sans MS"/>
              </a:rPr>
              <a:t>the  desired </a:t>
            </a:r>
            <a:r>
              <a:rPr sz="2400" spc="-10" dirty="0">
                <a:latin typeface="Comic Sans MS"/>
                <a:cs typeface="Comic Sans MS"/>
              </a:rPr>
              <a:t>data. Two </a:t>
            </a:r>
            <a:r>
              <a:rPr sz="2400" spc="-5" dirty="0">
                <a:latin typeface="Comic Sans MS"/>
                <a:cs typeface="Comic Sans MS"/>
              </a:rPr>
              <a:t>types of</a:t>
            </a:r>
            <a:r>
              <a:rPr sz="2400" spc="5" dirty="0">
                <a:latin typeface="Comic Sans MS"/>
                <a:cs typeface="Comic Sans MS"/>
              </a:rPr>
              <a:t> </a:t>
            </a:r>
            <a:r>
              <a:rPr sz="2400" spc="-5" dirty="0">
                <a:latin typeface="Comic Sans MS"/>
                <a:cs typeface="Comic Sans MS"/>
              </a:rPr>
              <a:t>survey:</a:t>
            </a:r>
            <a:endParaRPr sz="2400">
              <a:latin typeface="Comic Sans MS"/>
              <a:cs typeface="Comic Sans MS"/>
            </a:endParaRPr>
          </a:p>
          <a:p>
            <a:pPr marL="355600" marR="81915" indent="-342900">
              <a:lnSpc>
                <a:spcPct val="100000"/>
              </a:lnSpc>
              <a:spcBef>
                <a:spcPts val="590"/>
              </a:spcBef>
              <a:buAutoNum type="arabicPeriod"/>
              <a:tabLst>
                <a:tab pos="463550" algn="l"/>
              </a:tabLst>
            </a:pPr>
            <a:r>
              <a:rPr sz="2400" b="1" spc="-5" dirty="0">
                <a:solidFill>
                  <a:srgbClr val="006FBF"/>
                </a:solidFill>
                <a:latin typeface="Comic Sans MS"/>
                <a:cs typeface="Comic Sans MS"/>
              </a:rPr>
              <a:t>Census Survey: </a:t>
            </a:r>
            <a:r>
              <a:rPr sz="2400" dirty="0">
                <a:latin typeface="Comic Sans MS"/>
                <a:cs typeface="Comic Sans MS"/>
              </a:rPr>
              <a:t>A </a:t>
            </a:r>
            <a:r>
              <a:rPr sz="2400" spc="-5" dirty="0">
                <a:latin typeface="Comic Sans MS"/>
                <a:cs typeface="Comic Sans MS"/>
              </a:rPr>
              <a:t>way of obtaining </a:t>
            </a:r>
            <a:r>
              <a:rPr sz="2400" spc="-10" dirty="0">
                <a:latin typeface="Comic Sans MS"/>
                <a:cs typeface="Comic Sans MS"/>
              </a:rPr>
              <a:t>data </a:t>
            </a:r>
            <a:r>
              <a:rPr sz="2400" spc="-5" dirty="0">
                <a:latin typeface="Comic Sans MS"/>
                <a:cs typeface="Comic Sans MS"/>
              </a:rPr>
              <a:t>referring the  entire population including </a:t>
            </a:r>
            <a:r>
              <a:rPr sz="2400" dirty="0">
                <a:solidFill>
                  <a:srgbClr val="00AF4F"/>
                </a:solidFill>
                <a:latin typeface="Comic Sans MS"/>
                <a:cs typeface="Comic Sans MS"/>
              </a:rPr>
              <a:t>a </a:t>
            </a:r>
            <a:r>
              <a:rPr sz="2400" spc="-5" dirty="0">
                <a:solidFill>
                  <a:srgbClr val="00AF4F"/>
                </a:solidFill>
                <a:latin typeface="Comic Sans MS"/>
                <a:cs typeface="Comic Sans MS"/>
              </a:rPr>
              <a:t>total coverage of the  population.</a:t>
            </a:r>
            <a:endParaRPr sz="2400">
              <a:latin typeface="Comic Sans MS"/>
              <a:cs typeface="Comic Sans MS"/>
            </a:endParaRPr>
          </a:p>
          <a:p>
            <a:pPr marL="355600" marR="5080" indent="-342900">
              <a:lnSpc>
                <a:spcPct val="100000"/>
              </a:lnSpc>
              <a:spcBef>
                <a:spcPts val="600"/>
              </a:spcBef>
              <a:buAutoNum type="arabicPeriod"/>
              <a:tabLst>
                <a:tab pos="463550" algn="l"/>
              </a:tabLst>
            </a:pPr>
            <a:r>
              <a:rPr sz="2400" b="1" spc="-5" dirty="0">
                <a:solidFill>
                  <a:srgbClr val="006FBF"/>
                </a:solidFill>
                <a:latin typeface="Comic Sans MS"/>
                <a:cs typeface="Comic Sans MS"/>
              </a:rPr>
              <a:t>Sample Survey: </a:t>
            </a:r>
            <a:r>
              <a:rPr sz="2400" dirty="0">
                <a:latin typeface="Comic Sans MS"/>
                <a:cs typeface="Comic Sans MS"/>
              </a:rPr>
              <a:t>A </a:t>
            </a:r>
            <a:r>
              <a:rPr sz="2400" spc="-5" dirty="0">
                <a:latin typeface="Comic Sans MS"/>
                <a:cs typeface="Comic Sans MS"/>
              </a:rPr>
              <a:t>way </a:t>
            </a:r>
            <a:r>
              <a:rPr sz="2400" spc="-10" dirty="0">
                <a:latin typeface="Comic Sans MS"/>
                <a:cs typeface="Comic Sans MS"/>
              </a:rPr>
              <a:t>of </a:t>
            </a:r>
            <a:r>
              <a:rPr sz="2400" spc="-5" dirty="0">
                <a:latin typeface="Comic Sans MS"/>
                <a:cs typeface="Comic Sans MS"/>
              </a:rPr>
              <a:t>obtaining </a:t>
            </a:r>
            <a:r>
              <a:rPr sz="2400" spc="-10" dirty="0">
                <a:latin typeface="Comic Sans MS"/>
                <a:cs typeface="Comic Sans MS"/>
              </a:rPr>
              <a:t>data </a:t>
            </a:r>
            <a:r>
              <a:rPr sz="2400" spc="-5" dirty="0">
                <a:latin typeface="Comic Sans MS"/>
                <a:cs typeface="Comic Sans MS"/>
              </a:rPr>
              <a:t>referring </a:t>
            </a:r>
            <a:r>
              <a:rPr sz="2400" dirty="0">
                <a:latin typeface="Comic Sans MS"/>
                <a:cs typeface="Comic Sans MS"/>
              </a:rPr>
              <a:t>a  </a:t>
            </a:r>
            <a:r>
              <a:rPr sz="2400" spc="-5" dirty="0">
                <a:latin typeface="Comic Sans MS"/>
                <a:cs typeface="Comic Sans MS"/>
              </a:rPr>
              <a:t>portion of the entire population consisting </a:t>
            </a:r>
            <a:r>
              <a:rPr sz="2400" spc="-5" dirty="0">
                <a:solidFill>
                  <a:srgbClr val="00AF4F"/>
                </a:solidFill>
                <a:latin typeface="Comic Sans MS"/>
                <a:cs typeface="Comic Sans MS"/>
              </a:rPr>
              <a:t>only </a:t>
            </a:r>
            <a:r>
              <a:rPr sz="2400" dirty="0">
                <a:solidFill>
                  <a:srgbClr val="00AF4F"/>
                </a:solidFill>
                <a:latin typeface="Comic Sans MS"/>
                <a:cs typeface="Comic Sans MS"/>
              </a:rPr>
              <a:t>a </a:t>
            </a:r>
            <a:r>
              <a:rPr sz="2400" spc="-5" dirty="0">
                <a:solidFill>
                  <a:srgbClr val="00AF4F"/>
                </a:solidFill>
                <a:latin typeface="Comic Sans MS"/>
                <a:cs typeface="Comic Sans MS"/>
              </a:rPr>
              <a:t>partial  coverage </a:t>
            </a:r>
            <a:r>
              <a:rPr sz="2400" dirty="0">
                <a:solidFill>
                  <a:srgbClr val="00AF4F"/>
                </a:solidFill>
                <a:latin typeface="Comic Sans MS"/>
                <a:cs typeface="Comic Sans MS"/>
              </a:rPr>
              <a:t>of </a:t>
            </a:r>
            <a:r>
              <a:rPr sz="2400" spc="-5" dirty="0">
                <a:solidFill>
                  <a:srgbClr val="00AF4F"/>
                </a:solidFill>
                <a:latin typeface="Comic Sans MS"/>
                <a:cs typeface="Comic Sans MS"/>
              </a:rPr>
              <a:t>the</a:t>
            </a:r>
            <a:r>
              <a:rPr sz="2400" spc="-10" dirty="0">
                <a:solidFill>
                  <a:srgbClr val="00AF4F"/>
                </a:solidFill>
                <a:latin typeface="Comic Sans MS"/>
                <a:cs typeface="Comic Sans MS"/>
              </a:rPr>
              <a:t> </a:t>
            </a:r>
            <a:r>
              <a:rPr sz="2400" spc="-5" dirty="0">
                <a:solidFill>
                  <a:srgbClr val="00AF4F"/>
                </a:solidFill>
                <a:latin typeface="Comic Sans MS"/>
                <a:cs typeface="Comic Sans MS"/>
              </a:rPr>
              <a:t>population.</a:t>
            </a:r>
            <a:endParaRPr sz="2400">
              <a:latin typeface="Comic Sans MS"/>
              <a:cs typeface="Comic Sans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420"/>
              </a:lnSpc>
            </a:pPr>
            <a:fld id="{81D60167-4931-47E6-BA6A-407CBD079E47}" type="slidenum">
              <a:rPr sz="1400" dirty="0">
                <a:solidFill>
                  <a:srgbClr val="000000"/>
                </a:solidFill>
              </a:rPr>
              <a:t>19</a:t>
            </a:fld>
            <a:endParaRPr sz="1400"/>
          </a:p>
          <a:p>
            <a:pPr marL="53340">
              <a:lnSpc>
                <a:spcPts val="1215"/>
              </a:lnSpc>
            </a:pPr>
            <a:r>
              <a:rPr dirty="0"/>
              <a:t>16</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2" name="object 2"/>
          <p:cNvSpPr txBox="1">
            <a:spLocks noGrp="1"/>
          </p:cNvSpPr>
          <p:nvPr>
            <p:ph type="title"/>
          </p:nvPr>
        </p:nvSpPr>
        <p:spPr>
          <a:xfrm>
            <a:off x="306070" y="262890"/>
            <a:ext cx="812419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6FBF"/>
                </a:solidFill>
                <a:latin typeface="Comic Sans MS"/>
                <a:cs typeface="Comic Sans MS"/>
              </a:rPr>
              <a:t>STEPS/STAGES IN STATISTICAL</a:t>
            </a:r>
            <a:r>
              <a:rPr sz="2400" spc="-50" dirty="0">
                <a:solidFill>
                  <a:srgbClr val="006FBF"/>
                </a:solidFill>
                <a:latin typeface="Comic Sans MS"/>
                <a:cs typeface="Comic Sans MS"/>
              </a:rPr>
              <a:t> </a:t>
            </a:r>
            <a:r>
              <a:rPr sz="2400" spc="-5" dirty="0">
                <a:solidFill>
                  <a:srgbClr val="006FBF"/>
                </a:solidFill>
                <a:latin typeface="Comic Sans MS"/>
                <a:cs typeface="Comic Sans MS"/>
              </a:rPr>
              <a:t>INVESTIGATION</a:t>
            </a:r>
            <a:endParaRPr sz="2400">
              <a:latin typeface="Comic Sans MS"/>
              <a:cs typeface="Comic Sans MS"/>
            </a:endParaRPr>
          </a:p>
        </p:txBody>
      </p:sp>
      <p:sp>
        <p:nvSpPr>
          <p:cNvPr id="3" name="object 3"/>
          <p:cNvSpPr txBox="1"/>
          <p:nvPr/>
        </p:nvSpPr>
        <p:spPr>
          <a:xfrm>
            <a:off x="306070" y="996950"/>
            <a:ext cx="8454390" cy="5109210"/>
          </a:xfrm>
          <a:prstGeom prst="rect">
            <a:avLst/>
          </a:prstGeom>
        </p:spPr>
        <p:txBody>
          <a:bodyPr vert="horz" wrap="square" lIns="0" tIns="12700" rIns="0" bIns="0" rtlCol="0">
            <a:spAutoFit/>
          </a:bodyPr>
          <a:lstStyle/>
          <a:p>
            <a:pPr marL="462915" indent="-450215">
              <a:lnSpc>
                <a:spcPct val="100000"/>
              </a:lnSpc>
              <a:spcBef>
                <a:spcPts val="100"/>
              </a:spcBef>
              <a:buAutoNum type="arabicPeriod"/>
              <a:tabLst>
                <a:tab pos="463550" algn="l"/>
              </a:tabLst>
            </a:pPr>
            <a:r>
              <a:rPr sz="2400" b="1" spc="-5" dirty="0">
                <a:solidFill>
                  <a:srgbClr val="006FBF"/>
                </a:solidFill>
                <a:latin typeface="Comic Sans MS"/>
                <a:cs typeface="Comic Sans MS"/>
              </a:rPr>
              <a:t>Collection of</a:t>
            </a:r>
            <a:r>
              <a:rPr sz="2400" b="1" spc="5" dirty="0">
                <a:solidFill>
                  <a:srgbClr val="006FBF"/>
                </a:solidFill>
                <a:latin typeface="Comic Sans MS"/>
                <a:cs typeface="Comic Sans MS"/>
              </a:rPr>
              <a:t> </a:t>
            </a:r>
            <a:r>
              <a:rPr sz="2400" b="1" spc="-5" dirty="0">
                <a:solidFill>
                  <a:srgbClr val="006FBF"/>
                </a:solidFill>
                <a:latin typeface="Comic Sans MS"/>
                <a:cs typeface="Comic Sans MS"/>
              </a:rPr>
              <a:t>Data:</a:t>
            </a:r>
            <a:endParaRPr sz="2400">
              <a:latin typeface="Comic Sans MS"/>
              <a:cs typeface="Comic Sans MS"/>
            </a:endParaRPr>
          </a:p>
          <a:p>
            <a:pPr marL="355600" marR="5080" indent="44450" algn="just">
              <a:lnSpc>
                <a:spcPct val="100000"/>
              </a:lnSpc>
            </a:pPr>
            <a:r>
              <a:rPr sz="2400" b="1" spc="-5" dirty="0">
                <a:latin typeface="Comic Sans MS"/>
                <a:cs typeface="Comic Sans MS"/>
              </a:rPr>
              <a:t>Data collection </a:t>
            </a:r>
            <a:r>
              <a:rPr sz="2400" spc="-5" dirty="0">
                <a:latin typeface="Comic Sans MS"/>
                <a:cs typeface="Comic Sans MS"/>
              </a:rPr>
              <a:t>is the process of </a:t>
            </a:r>
            <a:r>
              <a:rPr sz="2400" spc="-5" dirty="0">
                <a:solidFill>
                  <a:srgbClr val="00AF4F"/>
                </a:solidFill>
                <a:latin typeface="Comic Sans MS"/>
                <a:cs typeface="Comic Sans MS"/>
              </a:rPr>
              <a:t>gathering information  or </a:t>
            </a:r>
            <a:r>
              <a:rPr sz="2400" spc="-10" dirty="0">
                <a:solidFill>
                  <a:srgbClr val="00AF4F"/>
                </a:solidFill>
                <a:latin typeface="Comic Sans MS"/>
                <a:cs typeface="Comic Sans MS"/>
              </a:rPr>
              <a:t>data </a:t>
            </a:r>
            <a:r>
              <a:rPr sz="2400" spc="-5" dirty="0">
                <a:solidFill>
                  <a:srgbClr val="00AF4F"/>
                </a:solidFill>
                <a:latin typeface="Comic Sans MS"/>
                <a:cs typeface="Comic Sans MS"/>
              </a:rPr>
              <a:t>about the variable of </a:t>
            </a:r>
            <a:r>
              <a:rPr sz="2400" dirty="0">
                <a:solidFill>
                  <a:srgbClr val="00AF4F"/>
                </a:solidFill>
                <a:latin typeface="Comic Sans MS"/>
                <a:cs typeface="Comic Sans MS"/>
              </a:rPr>
              <a:t>interest</a:t>
            </a:r>
            <a:r>
              <a:rPr sz="2400" dirty="0">
                <a:latin typeface="Comic Sans MS"/>
                <a:cs typeface="Comic Sans MS"/>
              </a:rPr>
              <a:t>. </a:t>
            </a:r>
            <a:r>
              <a:rPr sz="2400" spc="-5" dirty="0">
                <a:latin typeface="Comic Sans MS"/>
                <a:cs typeface="Comic Sans MS"/>
              </a:rPr>
              <a:t>Data are inputs  for Statistical investigation. Data may </a:t>
            </a:r>
            <a:r>
              <a:rPr sz="2400" dirty="0">
                <a:latin typeface="Comic Sans MS"/>
                <a:cs typeface="Comic Sans MS"/>
              </a:rPr>
              <a:t>be </a:t>
            </a:r>
            <a:r>
              <a:rPr sz="2400" spc="-5" dirty="0">
                <a:latin typeface="Comic Sans MS"/>
                <a:cs typeface="Comic Sans MS"/>
              </a:rPr>
              <a:t>obtained  either from </a:t>
            </a:r>
            <a:r>
              <a:rPr sz="2400" spc="-5" dirty="0">
                <a:solidFill>
                  <a:srgbClr val="00AF4F"/>
                </a:solidFill>
                <a:latin typeface="Comic Sans MS"/>
                <a:cs typeface="Comic Sans MS"/>
              </a:rPr>
              <a:t>primary source or secondary</a:t>
            </a:r>
            <a:r>
              <a:rPr sz="2400" spc="5" dirty="0">
                <a:solidFill>
                  <a:srgbClr val="00AF4F"/>
                </a:solidFill>
                <a:latin typeface="Comic Sans MS"/>
                <a:cs typeface="Comic Sans MS"/>
              </a:rPr>
              <a:t> </a:t>
            </a:r>
            <a:r>
              <a:rPr sz="2400" spc="-5" dirty="0">
                <a:solidFill>
                  <a:srgbClr val="00AF4F"/>
                </a:solidFill>
                <a:latin typeface="Comic Sans MS"/>
                <a:cs typeface="Comic Sans MS"/>
              </a:rPr>
              <a:t>source.</a:t>
            </a:r>
            <a:endParaRPr sz="2400">
              <a:latin typeface="Comic Sans MS"/>
              <a:cs typeface="Comic Sans MS"/>
            </a:endParaRPr>
          </a:p>
          <a:p>
            <a:pPr marL="463550" indent="-450850">
              <a:lnSpc>
                <a:spcPct val="100000"/>
              </a:lnSpc>
              <a:spcBef>
                <a:spcPts val="550"/>
              </a:spcBef>
              <a:buSzPct val="102083"/>
              <a:buFont typeface="Comic Sans MS"/>
              <a:buAutoNum type="arabicPeriod" startAt="2"/>
              <a:tabLst>
                <a:tab pos="463550" algn="l"/>
              </a:tabLst>
            </a:pPr>
            <a:r>
              <a:rPr sz="2400" b="1" spc="-5" dirty="0">
                <a:solidFill>
                  <a:srgbClr val="006FBF"/>
                </a:solidFill>
                <a:latin typeface="Comic Sans MS"/>
                <a:cs typeface="Comic Sans MS"/>
              </a:rPr>
              <a:t>Organization of</a:t>
            </a:r>
            <a:r>
              <a:rPr sz="2400" b="1" dirty="0">
                <a:solidFill>
                  <a:srgbClr val="006FBF"/>
                </a:solidFill>
                <a:latin typeface="Comic Sans MS"/>
                <a:cs typeface="Comic Sans MS"/>
              </a:rPr>
              <a:t> </a:t>
            </a:r>
            <a:r>
              <a:rPr sz="2400" b="1" spc="-5" dirty="0">
                <a:solidFill>
                  <a:srgbClr val="006FBF"/>
                </a:solidFill>
                <a:latin typeface="Comic Sans MS"/>
                <a:cs typeface="Comic Sans MS"/>
              </a:rPr>
              <a:t>Data</a:t>
            </a:r>
            <a:endParaRPr sz="2400">
              <a:latin typeface="Comic Sans MS"/>
              <a:cs typeface="Comic Sans MS"/>
            </a:endParaRPr>
          </a:p>
          <a:p>
            <a:pPr marL="287020">
              <a:lnSpc>
                <a:spcPct val="100000"/>
              </a:lnSpc>
              <a:spcBef>
                <a:spcPts val="590"/>
              </a:spcBef>
            </a:pPr>
            <a:r>
              <a:rPr sz="2400" spc="-5" dirty="0">
                <a:latin typeface="Comic Sans MS"/>
                <a:cs typeface="Comic Sans MS"/>
              </a:rPr>
              <a:t>Organization of data includes three major</a:t>
            </a:r>
            <a:r>
              <a:rPr sz="2400" spc="5" dirty="0">
                <a:latin typeface="Comic Sans MS"/>
                <a:cs typeface="Comic Sans MS"/>
              </a:rPr>
              <a:t> </a:t>
            </a:r>
            <a:r>
              <a:rPr sz="2400" spc="-5" dirty="0">
                <a:latin typeface="Comic Sans MS"/>
                <a:cs typeface="Comic Sans MS"/>
              </a:rPr>
              <a:t>steps.</a:t>
            </a:r>
            <a:endParaRPr sz="2400">
              <a:latin typeface="Comic Sans MS"/>
              <a:cs typeface="Comic Sans MS"/>
            </a:endParaRPr>
          </a:p>
          <a:p>
            <a:pPr marL="927100" marR="868044" lvl="1" indent="-514350">
              <a:lnSpc>
                <a:spcPts val="2880"/>
              </a:lnSpc>
              <a:spcBef>
                <a:spcPts val="495"/>
              </a:spcBef>
              <a:buAutoNum type="arabicPeriod"/>
              <a:tabLst>
                <a:tab pos="927100" algn="l"/>
              </a:tabLst>
            </a:pPr>
            <a:r>
              <a:rPr sz="2450" b="1" i="1" spc="-35" dirty="0">
                <a:solidFill>
                  <a:srgbClr val="00AF4F"/>
                </a:solidFill>
                <a:latin typeface="Comic Sans MS"/>
                <a:cs typeface="Comic Sans MS"/>
              </a:rPr>
              <a:t>Editing: </a:t>
            </a:r>
            <a:r>
              <a:rPr sz="2400" dirty="0">
                <a:solidFill>
                  <a:srgbClr val="1E487C"/>
                </a:solidFill>
                <a:latin typeface="Comic Sans MS"/>
                <a:cs typeface="Comic Sans MS"/>
              </a:rPr>
              <a:t>checking </a:t>
            </a:r>
            <a:r>
              <a:rPr sz="2400" spc="-5" dirty="0">
                <a:solidFill>
                  <a:srgbClr val="1E487C"/>
                </a:solidFill>
                <a:latin typeface="Comic Sans MS"/>
                <a:cs typeface="Comic Sans MS"/>
              </a:rPr>
              <a:t>and omitting inconsistencies,  irrelevancies</a:t>
            </a:r>
            <a:r>
              <a:rPr sz="1600" spc="-5" dirty="0">
                <a:solidFill>
                  <a:srgbClr val="1E487C"/>
                </a:solidFill>
                <a:latin typeface="Comic Sans MS"/>
                <a:cs typeface="Comic Sans MS"/>
              </a:rPr>
              <a:t>.</a:t>
            </a:r>
            <a:endParaRPr sz="1600">
              <a:latin typeface="Comic Sans MS"/>
              <a:cs typeface="Comic Sans MS"/>
            </a:endParaRPr>
          </a:p>
          <a:p>
            <a:pPr marL="927100" marR="328295" lvl="1" indent="-514350">
              <a:lnSpc>
                <a:spcPts val="2880"/>
              </a:lnSpc>
              <a:spcBef>
                <a:spcPts val="390"/>
              </a:spcBef>
              <a:buAutoNum type="arabicPeriod"/>
              <a:tabLst>
                <a:tab pos="927100" algn="l"/>
              </a:tabLst>
            </a:pPr>
            <a:r>
              <a:rPr sz="2450" b="1" i="1" spc="-30" dirty="0">
                <a:solidFill>
                  <a:srgbClr val="00AF4F"/>
                </a:solidFill>
                <a:latin typeface="Comic Sans MS"/>
                <a:cs typeface="Comic Sans MS"/>
              </a:rPr>
              <a:t>Classification </a:t>
            </a:r>
            <a:r>
              <a:rPr sz="2450" b="1" i="1" spc="-25" dirty="0">
                <a:solidFill>
                  <a:srgbClr val="00AF4F"/>
                </a:solidFill>
                <a:latin typeface="Comic Sans MS"/>
                <a:cs typeface="Comic Sans MS"/>
              </a:rPr>
              <a:t>: </a:t>
            </a:r>
            <a:r>
              <a:rPr sz="2400" spc="-10" dirty="0">
                <a:solidFill>
                  <a:srgbClr val="1E487C"/>
                </a:solidFill>
                <a:latin typeface="Comic Sans MS"/>
                <a:cs typeface="Comic Sans MS"/>
              </a:rPr>
              <a:t>task </a:t>
            </a:r>
            <a:r>
              <a:rPr sz="2400" spc="-5" dirty="0">
                <a:solidFill>
                  <a:srgbClr val="1E487C"/>
                </a:solidFill>
                <a:latin typeface="Comic Sans MS"/>
                <a:cs typeface="Comic Sans MS"/>
              </a:rPr>
              <a:t>of grouping the collected and  edited </a:t>
            </a:r>
            <a:r>
              <a:rPr sz="2400" spc="-10" dirty="0">
                <a:solidFill>
                  <a:srgbClr val="1E487C"/>
                </a:solidFill>
                <a:latin typeface="Comic Sans MS"/>
                <a:cs typeface="Comic Sans MS"/>
              </a:rPr>
              <a:t>data</a:t>
            </a:r>
            <a:r>
              <a:rPr sz="2400" spc="-235" dirty="0">
                <a:solidFill>
                  <a:srgbClr val="1E487C"/>
                </a:solidFill>
                <a:latin typeface="Comic Sans MS"/>
                <a:cs typeface="Comic Sans MS"/>
              </a:rPr>
              <a:t> </a:t>
            </a:r>
            <a:r>
              <a:rPr sz="1600" dirty="0">
                <a:solidFill>
                  <a:srgbClr val="1E487C"/>
                </a:solidFill>
                <a:latin typeface="Comic Sans MS"/>
                <a:cs typeface="Comic Sans MS"/>
              </a:rPr>
              <a:t>.</a:t>
            </a:r>
            <a:endParaRPr sz="1600">
              <a:latin typeface="Comic Sans MS"/>
              <a:cs typeface="Comic Sans MS"/>
            </a:endParaRPr>
          </a:p>
          <a:p>
            <a:pPr marL="927100" marR="402590" lvl="1" indent="-514350">
              <a:lnSpc>
                <a:spcPct val="100000"/>
              </a:lnSpc>
              <a:spcBef>
                <a:spcPts val="455"/>
              </a:spcBef>
              <a:buAutoNum type="arabicPeriod"/>
              <a:tabLst>
                <a:tab pos="927100" algn="l"/>
              </a:tabLst>
            </a:pPr>
            <a:r>
              <a:rPr sz="2450" b="1" i="1" spc="-30" dirty="0">
                <a:solidFill>
                  <a:srgbClr val="00AF4F"/>
                </a:solidFill>
                <a:latin typeface="Comic Sans MS"/>
                <a:cs typeface="Comic Sans MS"/>
              </a:rPr>
              <a:t>Tabulation: </a:t>
            </a:r>
            <a:r>
              <a:rPr sz="2400" spc="-5" dirty="0">
                <a:solidFill>
                  <a:srgbClr val="1E487C"/>
                </a:solidFill>
                <a:latin typeface="Comic Sans MS"/>
                <a:cs typeface="Comic Sans MS"/>
              </a:rPr>
              <a:t>put the classified data </a:t>
            </a:r>
            <a:r>
              <a:rPr sz="2400" dirty="0">
                <a:solidFill>
                  <a:srgbClr val="1E487C"/>
                </a:solidFill>
                <a:latin typeface="Comic Sans MS"/>
                <a:cs typeface="Comic Sans MS"/>
              </a:rPr>
              <a:t>in </a:t>
            </a:r>
            <a:r>
              <a:rPr sz="2400" spc="-5" dirty="0">
                <a:solidFill>
                  <a:srgbClr val="1E487C"/>
                </a:solidFill>
                <a:latin typeface="Comic Sans MS"/>
                <a:cs typeface="Comic Sans MS"/>
              </a:rPr>
              <a:t>the form of  table.</a:t>
            </a:r>
            <a:endParaRPr sz="2400">
              <a:latin typeface="Comic Sans MS"/>
              <a:cs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7E751FE1-2DAD-42DC-ADD3-69CAC09F3CEB}"/>
              </a:ext>
            </a:extLst>
          </p:cNvPr>
          <p:cNvSpPr/>
          <p:nvPr/>
        </p:nvSpPr>
        <p:spPr>
          <a:xfrm>
            <a:off x="2368297" y="3360419"/>
            <a:ext cx="4419600" cy="0"/>
          </a:xfrm>
          <a:custGeom>
            <a:avLst/>
            <a:gdLst/>
            <a:ahLst/>
            <a:cxnLst/>
            <a:rect l="l" t="t" r="r" b="b"/>
            <a:pathLst>
              <a:path w="4419600">
                <a:moveTo>
                  <a:pt x="0" y="0"/>
                </a:moveTo>
                <a:lnTo>
                  <a:pt x="4419600" y="0"/>
                </a:lnTo>
              </a:path>
            </a:pathLst>
          </a:custGeom>
          <a:ln w="15240">
            <a:solidFill>
              <a:srgbClr val="000000"/>
            </a:solidFill>
          </a:ln>
        </p:spPr>
        <p:txBody>
          <a:bodyPr wrap="square" lIns="0" tIns="0" rIns="0" bIns="0" rtlCol="0"/>
          <a:lstStyle/>
          <a:p>
            <a:endParaRPr/>
          </a:p>
        </p:txBody>
      </p:sp>
      <p:sp>
        <p:nvSpPr>
          <p:cNvPr id="3" name="object 5">
            <a:extLst>
              <a:ext uri="{FF2B5EF4-FFF2-40B4-BE49-F238E27FC236}">
                <a16:creationId xmlns:a16="http://schemas.microsoft.com/office/drawing/2014/main" id="{3F3A6B36-2369-40E3-BEF9-33C36A979B2C}"/>
              </a:ext>
            </a:extLst>
          </p:cNvPr>
          <p:cNvSpPr/>
          <p:nvPr/>
        </p:nvSpPr>
        <p:spPr>
          <a:xfrm>
            <a:off x="2368297" y="579119"/>
            <a:ext cx="4419600" cy="0"/>
          </a:xfrm>
          <a:custGeom>
            <a:avLst/>
            <a:gdLst/>
            <a:ahLst/>
            <a:cxnLst/>
            <a:rect l="l" t="t" r="r" b="b"/>
            <a:pathLst>
              <a:path w="4419600">
                <a:moveTo>
                  <a:pt x="0" y="0"/>
                </a:moveTo>
                <a:lnTo>
                  <a:pt x="4419600" y="0"/>
                </a:lnTo>
              </a:path>
            </a:pathLst>
          </a:custGeom>
          <a:ln w="12192">
            <a:solidFill>
              <a:srgbClr val="000000"/>
            </a:solidFill>
          </a:ln>
        </p:spPr>
        <p:txBody>
          <a:bodyPr wrap="square" lIns="0" tIns="0" rIns="0" bIns="0" rtlCol="0"/>
          <a:lstStyle/>
          <a:p>
            <a:endParaRPr/>
          </a:p>
        </p:txBody>
      </p:sp>
      <p:graphicFrame>
        <p:nvGraphicFramePr>
          <p:cNvPr id="4" name="object 6">
            <a:extLst>
              <a:ext uri="{FF2B5EF4-FFF2-40B4-BE49-F238E27FC236}">
                <a16:creationId xmlns:a16="http://schemas.microsoft.com/office/drawing/2014/main" id="{1DEA1466-3C7A-49EC-A1EE-74B37E4AADD6}"/>
              </a:ext>
            </a:extLst>
          </p:cNvPr>
          <p:cNvGraphicFramePr>
            <a:graphicFrameLocks noGrp="1"/>
          </p:cNvGraphicFramePr>
          <p:nvPr>
            <p:extLst>
              <p:ext uri="{D42A27DB-BD31-4B8C-83A1-F6EECF244321}">
                <p14:modId xmlns:p14="http://schemas.microsoft.com/office/powerpoint/2010/main" val="940674775"/>
              </p:ext>
            </p:extLst>
          </p:nvPr>
        </p:nvGraphicFramePr>
        <p:xfrm>
          <a:off x="2286000" y="152400"/>
          <a:ext cx="5181600" cy="3427729"/>
        </p:xfrm>
        <a:graphic>
          <a:graphicData uri="http://schemas.openxmlformats.org/drawingml/2006/table">
            <a:tbl>
              <a:tblPr firstRow="1" bandRow="1">
                <a:tableStyleId>{2D5ABB26-0587-4C30-8999-92F81FD0307C}</a:tableStyleId>
              </a:tblPr>
              <a:tblGrid>
                <a:gridCol w="5181600">
                  <a:extLst>
                    <a:ext uri="{9D8B030D-6E8A-4147-A177-3AD203B41FA5}">
                      <a16:colId xmlns:a16="http://schemas.microsoft.com/office/drawing/2014/main" val="20000"/>
                    </a:ext>
                  </a:extLst>
                </a:gridCol>
              </a:tblGrid>
              <a:tr h="115570">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solidFill>
                      <a:srgbClr val="7B7B7B"/>
                    </a:solidFill>
                  </a:tcPr>
                </a:tc>
                <a:extLst>
                  <a:ext uri="{0D108BD9-81ED-4DB2-BD59-A6C34878D82A}">
                    <a16:rowId xmlns:a16="http://schemas.microsoft.com/office/drawing/2014/main" val="10000"/>
                  </a:ext>
                </a:extLst>
              </a:tr>
              <a:tr h="3202939">
                <a:tc>
                  <a:txBody>
                    <a:bodyPr/>
                    <a:lstStyle/>
                    <a:p>
                      <a:pPr marL="127635">
                        <a:lnSpc>
                          <a:spcPct val="100000"/>
                        </a:lnSpc>
                        <a:spcBef>
                          <a:spcPts val="445"/>
                        </a:spcBef>
                      </a:pPr>
                      <a:r>
                        <a:rPr sz="1400" b="1" spc="-150" dirty="0">
                          <a:latin typeface="Arial"/>
                          <a:cs typeface="Arial"/>
                        </a:rPr>
                        <a:t>Course</a:t>
                      </a:r>
                      <a:r>
                        <a:rPr sz="1400" b="1" spc="-85" dirty="0">
                          <a:latin typeface="Arial"/>
                          <a:cs typeface="Arial"/>
                        </a:rPr>
                        <a:t> </a:t>
                      </a:r>
                      <a:r>
                        <a:rPr sz="1400" b="1" spc="-130" dirty="0">
                          <a:latin typeface="Arial"/>
                          <a:cs typeface="Arial"/>
                        </a:rPr>
                        <a:t>Summary</a:t>
                      </a:r>
                      <a:endParaRPr sz="1400" dirty="0">
                        <a:latin typeface="Arial"/>
                        <a:cs typeface="Arial"/>
                      </a:endParaRPr>
                    </a:p>
                    <a:p>
                      <a:pPr marL="283210" indent="-155575">
                        <a:lnSpc>
                          <a:spcPct val="100000"/>
                        </a:lnSpc>
                        <a:spcBef>
                          <a:spcPts val="980"/>
                        </a:spcBef>
                        <a:buFont typeface="Liberation Sans"/>
                        <a:buChar char="●"/>
                        <a:tabLst>
                          <a:tab pos="283845" algn="l"/>
                        </a:tabLst>
                      </a:pPr>
                      <a:r>
                        <a:rPr sz="900" spc="-30" dirty="0">
                          <a:latin typeface="Arial"/>
                          <a:cs typeface="Arial"/>
                        </a:rPr>
                        <a:t>Descriptive</a:t>
                      </a:r>
                      <a:r>
                        <a:rPr sz="900" spc="-130" dirty="0">
                          <a:latin typeface="Arial"/>
                          <a:cs typeface="Arial"/>
                        </a:rPr>
                        <a:t> </a:t>
                      </a:r>
                      <a:r>
                        <a:rPr sz="900" spc="-35" dirty="0">
                          <a:latin typeface="Arial"/>
                          <a:cs typeface="Arial"/>
                        </a:rPr>
                        <a:t>Statistics:</a:t>
                      </a:r>
                      <a:r>
                        <a:rPr sz="900" spc="-135" dirty="0">
                          <a:latin typeface="Arial"/>
                          <a:cs typeface="Arial"/>
                        </a:rPr>
                        <a:t> </a:t>
                      </a:r>
                      <a:r>
                        <a:rPr sz="900" spc="-25" dirty="0">
                          <a:latin typeface="Arial"/>
                          <a:cs typeface="Arial"/>
                        </a:rPr>
                        <a:t>Getting</a:t>
                      </a:r>
                      <a:r>
                        <a:rPr sz="900" spc="-105" dirty="0">
                          <a:latin typeface="Arial"/>
                          <a:cs typeface="Arial"/>
                        </a:rPr>
                        <a:t> </a:t>
                      </a:r>
                      <a:r>
                        <a:rPr sz="900" spc="-65" dirty="0">
                          <a:latin typeface="Arial"/>
                          <a:cs typeface="Arial"/>
                        </a:rPr>
                        <a:t>a</a:t>
                      </a:r>
                      <a:r>
                        <a:rPr sz="900" spc="-40" dirty="0">
                          <a:latin typeface="Arial"/>
                          <a:cs typeface="Arial"/>
                        </a:rPr>
                        <a:t> </a:t>
                      </a:r>
                      <a:r>
                        <a:rPr sz="900" spc="-5" dirty="0">
                          <a:latin typeface="Arial"/>
                          <a:cs typeface="Arial"/>
                        </a:rPr>
                        <a:t>better</a:t>
                      </a:r>
                      <a:r>
                        <a:rPr sz="900" spc="-90" dirty="0">
                          <a:latin typeface="Arial"/>
                          <a:cs typeface="Arial"/>
                        </a:rPr>
                        <a:t> </a:t>
                      </a:r>
                      <a:r>
                        <a:rPr sz="900" spc="-65" dirty="0">
                          <a:latin typeface="Arial"/>
                          <a:cs typeface="Arial"/>
                        </a:rPr>
                        <a:t>sense</a:t>
                      </a:r>
                      <a:r>
                        <a:rPr sz="900" spc="-80" dirty="0">
                          <a:latin typeface="Arial"/>
                          <a:cs typeface="Arial"/>
                        </a:rPr>
                        <a:t> </a:t>
                      </a:r>
                      <a:r>
                        <a:rPr sz="900" dirty="0">
                          <a:latin typeface="Arial"/>
                          <a:cs typeface="Arial"/>
                        </a:rPr>
                        <a:t>of</a:t>
                      </a:r>
                      <a:r>
                        <a:rPr sz="900" spc="-75" dirty="0">
                          <a:latin typeface="Arial"/>
                          <a:cs typeface="Arial"/>
                        </a:rPr>
                        <a:t> </a:t>
                      </a:r>
                      <a:r>
                        <a:rPr sz="900" spc="-25" dirty="0">
                          <a:latin typeface="Arial"/>
                          <a:cs typeface="Arial"/>
                        </a:rPr>
                        <a:t>data</a:t>
                      </a:r>
                      <a:endParaRPr sz="900" dirty="0">
                        <a:latin typeface="Arial"/>
                        <a:cs typeface="Arial"/>
                      </a:endParaRPr>
                    </a:p>
                    <a:p>
                      <a:pPr marL="481330" lvl="1" indent="-125095">
                        <a:lnSpc>
                          <a:spcPct val="100000"/>
                        </a:lnSpc>
                        <a:spcBef>
                          <a:spcPts val="220"/>
                        </a:spcBef>
                        <a:buFont typeface="Liberation Sans"/>
                        <a:buChar char="–"/>
                        <a:tabLst>
                          <a:tab pos="481965" algn="l"/>
                        </a:tabLst>
                      </a:pPr>
                      <a:r>
                        <a:rPr sz="800" spc="-40" dirty="0">
                          <a:latin typeface="Arial"/>
                          <a:cs typeface="Arial"/>
                        </a:rPr>
                        <a:t>Mean, </a:t>
                      </a:r>
                      <a:r>
                        <a:rPr sz="800" spc="-45" dirty="0">
                          <a:latin typeface="Arial"/>
                          <a:cs typeface="Arial"/>
                        </a:rPr>
                        <a:t>Standard </a:t>
                      </a:r>
                      <a:r>
                        <a:rPr sz="800" spc="-35" dirty="0">
                          <a:latin typeface="Arial"/>
                          <a:cs typeface="Arial"/>
                        </a:rPr>
                        <a:t>Deviation, Median, </a:t>
                      </a:r>
                      <a:r>
                        <a:rPr sz="800" spc="-30" dirty="0">
                          <a:latin typeface="Arial"/>
                          <a:cs typeface="Arial"/>
                        </a:rPr>
                        <a:t>Quartiles,</a:t>
                      </a:r>
                      <a:r>
                        <a:rPr sz="800" spc="30" dirty="0">
                          <a:latin typeface="Arial"/>
                          <a:cs typeface="Arial"/>
                        </a:rPr>
                        <a:t> </a:t>
                      </a:r>
                      <a:r>
                        <a:rPr sz="800" spc="-20" dirty="0">
                          <a:latin typeface="Arial"/>
                          <a:cs typeface="Arial"/>
                        </a:rPr>
                        <a:t>Distribution</a:t>
                      </a:r>
                      <a:endParaRPr sz="800" dirty="0">
                        <a:latin typeface="Arial"/>
                        <a:cs typeface="Arial"/>
                      </a:endParaRPr>
                    </a:p>
                    <a:p>
                      <a:pPr lvl="1">
                        <a:lnSpc>
                          <a:spcPct val="100000"/>
                        </a:lnSpc>
                        <a:spcBef>
                          <a:spcPts val="10"/>
                        </a:spcBef>
                        <a:buFont typeface="Liberation Sans"/>
                        <a:buChar char="–"/>
                      </a:pPr>
                      <a:endParaRPr sz="1200" dirty="0">
                        <a:latin typeface="Times New Roman"/>
                        <a:cs typeface="Times New Roman"/>
                      </a:endParaRPr>
                    </a:p>
                    <a:p>
                      <a:pPr marL="283210" indent="-155575">
                        <a:lnSpc>
                          <a:spcPct val="100000"/>
                        </a:lnSpc>
                        <a:buFont typeface="Liberation Sans"/>
                        <a:buChar char="●"/>
                        <a:tabLst>
                          <a:tab pos="283845" algn="l"/>
                        </a:tabLst>
                      </a:pPr>
                      <a:r>
                        <a:rPr sz="900" spc="-15" dirty="0">
                          <a:latin typeface="Arial"/>
                          <a:cs typeface="Arial"/>
                        </a:rPr>
                        <a:t>Inferential</a:t>
                      </a:r>
                      <a:r>
                        <a:rPr sz="900" spc="-125" dirty="0">
                          <a:latin typeface="Arial"/>
                          <a:cs typeface="Arial"/>
                        </a:rPr>
                        <a:t> </a:t>
                      </a:r>
                      <a:r>
                        <a:rPr sz="900" spc="-35" dirty="0">
                          <a:latin typeface="Arial"/>
                          <a:cs typeface="Arial"/>
                        </a:rPr>
                        <a:t>Statistics:</a:t>
                      </a:r>
                      <a:r>
                        <a:rPr sz="900" spc="-130" dirty="0">
                          <a:latin typeface="Arial"/>
                          <a:cs typeface="Arial"/>
                        </a:rPr>
                        <a:t> </a:t>
                      </a:r>
                      <a:r>
                        <a:rPr sz="900" spc="-40" dirty="0">
                          <a:latin typeface="Arial"/>
                          <a:cs typeface="Arial"/>
                        </a:rPr>
                        <a:t>Drawing</a:t>
                      </a:r>
                      <a:r>
                        <a:rPr sz="900" spc="-75" dirty="0">
                          <a:latin typeface="Arial"/>
                          <a:cs typeface="Arial"/>
                        </a:rPr>
                        <a:t> </a:t>
                      </a:r>
                      <a:r>
                        <a:rPr sz="900" spc="-40" dirty="0">
                          <a:latin typeface="Arial"/>
                          <a:cs typeface="Arial"/>
                        </a:rPr>
                        <a:t>conclusions</a:t>
                      </a:r>
                      <a:r>
                        <a:rPr sz="900" spc="-125" dirty="0">
                          <a:latin typeface="Arial"/>
                          <a:cs typeface="Arial"/>
                        </a:rPr>
                        <a:t> </a:t>
                      </a:r>
                      <a:r>
                        <a:rPr sz="900" spc="-20" dirty="0">
                          <a:latin typeface="Arial"/>
                          <a:cs typeface="Arial"/>
                        </a:rPr>
                        <a:t>about</a:t>
                      </a:r>
                      <a:r>
                        <a:rPr sz="900" spc="-45" dirty="0">
                          <a:latin typeface="Arial"/>
                          <a:cs typeface="Arial"/>
                        </a:rPr>
                        <a:t> </a:t>
                      </a:r>
                      <a:r>
                        <a:rPr sz="900" spc="-5" dirty="0">
                          <a:latin typeface="Arial"/>
                          <a:cs typeface="Arial"/>
                        </a:rPr>
                        <a:t>the</a:t>
                      </a:r>
                      <a:r>
                        <a:rPr sz="900" spc="-55" dirty="0">
                          <a:latin typeface="Arial"/>
                          <a:cs typeface="Arial"/>
                        </a:rPr>
                        <a:t> </a:t>
                      </a:r>
                      <a:r>
                        <a:rPr sz="900" spc="-15" dirty="0">
                          <a:latin typeface="Arial"/>
                          <a:cs typeface="Arial"/>
                        </a:rPr>
                        <a:t>population</a:t>
                      </a:r>
                      <a:r>
                        <a:rPr sz="900" spc="-125" dirty="0">
                          <a:latin typeface="Arial"/>
                          <a:cs typeface="Arial"/>
                        </a:rPr>
                        <a:t> </a:t>
                      </a:r>
                      <a:r>
                        <a:rPr sz="900" spc="-55" dirty="0">
                          <a:latin typeface="Arial"/>
                          <a:cs typeface="Arial"/>
                        </a:rPr>
                        <a:t>based </a:t>
                      </a:r>
                      <a:r>
                        <a:rPr sz="900" spc="-25" dirty="0">
                          <a:latin typeface="Arial"/>
                          <a:cs typeface="Arial"/>
                        </a:rPr>
                        <a:t>on</a:t>
                      </a:r>
                      <a:r>
                        <a:rPr sz="900" spc="-50" dirty="0">
                          <a:latin typeface="Arial"/>
                          <a:cs typeface="Arial"/>
                        </a:rPr>
                        <a:t> </a:t>
                      </a:r>
                      <a:r>
                        <a:rPr sz="900" spc="-45" dirty="0">
                          <a:latin typeface="Arial"/>
                          <a:cs typeface="Arial"/>
                        </a:rPr>
                        <a:t>sample</a:t>
                      </a:r>
                      <a:r>
                        <a:rPr sz="900" spc="-75" dirty="0">
                          <a:latin typeface="Arial"/>
                          <a:cs typeface="Arial"/>
                        </a:rPr>
                        <a:t> </a:t>
                      </a:r>
                      <a:r>
                        <a:rPr sz="900" spc="-25" dirty="0">
                          <a:latin typeface="Arial"/>
                          <a:cs typeface="Arial"/>
                        </a:rPr>
                        <a:t>data</a:t>
                      </a:r>
                      <a:endParaRPr sz="900" dirty="0">
                        <a:latin typeface="Arial"/>
                        <a:cs typeface="Arial"/>
                      </a:endParaRPr>
                    </a:p>
                    <a:p>
                      <a:pPr marL="481330" lvl="1" indent="-125095">
                        <a:lnSpc>
                          <a:spcPct val="100000"/>
                        </a:lnSpc>
                        <a:spcBef>
                          <a:spcPts val="220"/>
                        </a:spcBef>
                        <a:buFont typeface="Liberation Sans"/>
                        <a:buChar char="–"/>
                        <a:tabLst>
                          <a:tab pos="481965" algn="l"/>
                        </a:tabLst>
                      </a:pPr>
                      <a:r>
                        <a:rPr sz="800" spc="-40" dirty="0">
                          <a:latin typeface="Arial"/>
                          <a:cs typeface="Arial"/>
                        </a:rPr>
                        <a:t>Properties </a:t>
                      </a:r>
                      <a:r>
                        <a:rPr sz="800" spc="-10" dirty="0">
                          <a:latin typeface="Arial"/>
                          <a:cs typeface="Arial"/>
                        </a:rPr>
                        <a:t>of </a:t>
                      </a:r>
                      <a:r>
                        <a:rPr sz="800" spc="-70" dirty="0">
                          <a:latin typeface="Arial"/>
                          <a:cs typeface="Arial"/>
                        </a:rPr>
                        <a:t>a </a:t>
                      </a:r>
                      <a:r>
                        <a:rPr sz="800" spc="-40" dirty="0">
                          <a:latin typeface="Arial"/>
                          <a:cs typeface="Arial"/>
                        </a:rPr>
                        <a:t>single</a:t>
                      </a:r>
                      <a:r>
                        <a:rPr sz="800" spc="-15" dirty="0">
                          <a:latin typeface="Arial"/>
                          <a:cs typeface="Arial"/>
                        </a:rPr>
                        <a:t> </a:t>
                      </a:r>
                      <a:r>
                        <a:rPr sz="800" spc="-30" dirty="0">
                          <a:latin typeface="Arial"/>
                          <a:cs typeface="Arial"/>
                        </a:rPr>
                        <a:t>variable</a:t>
                      </a:r>
                      <a:endParaRPr sz="800" dirty="0">
                        <a:latin typeface="Arial"/>
                        <a:cs typeface="Arial"/>
                      </a:endParaRPr>
                    </a:p>
                  </a:txBody>
                  <a:tcPr marL="0" marR="0" marT="56515"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1"/>
                  </a:ext>
                </a:extLst>
              </a:tr>
              <a:tr h="109220">
                <a:tc>
                  <a:txBody>
                    <a:bodyPr/>
                    <a:lstStyle/>
                    <a:p>
                      <a:pPr marR="136525" algn="ctr">
                        <a:lnSpc>
                          <a:spcPts val="625"/>
                        </a:lnSpc>
                      </a:pPr>
                      <a:r>
                        <a:rPr sz="600" dirty="0">
                          <a:latin typeface="Arial"/>
                          <a:cs typeface="Arial"/>
                        </a:rPr>
                        <a:t>5</a:t>
                      </a:r>
                    </a:p>
                  </a:txBody>
                  <a:tcPr marL="0" marR="0" marT="0" marB="0">
                    <a:lnL w="12700">
                      <a:solidFill>
                        <a:srgbClr val="000000"/>
                      </a:solidFill>
                      <a:prstDash val="solid"/>
                    </a:lnL>
                    <a:lnR w="12700">
                      <a:solidFill>
                        <a:srgbClr val="000000"/>
                      </a:solidFill>
                      <a:prstDash val="solid"/>
                    </a:lnR>
                    <a:lnB w="12700">
                      <a:solidFill>
                        <a:srgbClr val="000000"/>
                      </a:solidFill>
                      <a:prstDash val="solid"/>
                    </a:lnB>
                    <a:solidFill>
                      <a:srgbClr val="7B7B7B"/>
                    </a:solidFill>
                  </a:tcPr>
                </a:tc>
                <a:extLst>
                  <a:ext uri="{0D108BD9-81ED-4DB2-BD59-A6C34878D82A}">
                    <a16:rowId xmlns:a16="http://schemas.microsoft.com/office/drawing/2014/main" val="10002"/>
                  </a:ext>
                </a:extLst>
              </a:tr>
            </a:tbl>
          </a:graphicData>
        </a:graphic>
      </p:graphicFrame>
      <p:sp>
        <p:nvSpPr>
          <p:cNvPr id="5" name="object 7">
            <a:extLst>
              <a:ext uri="{FF2B5EF4-FFF2-40B4-BE49-F238E27FC236}">
                <a16:creationId xmlns:a16="http://schemas.microsoft.com/office/drawing/2014/main" id="{81E3D988-F7FC-420F-A908-B14258F8AB7E}"/>
              </a:ext>
            </a:extLst>
          </p:cNvPr>
          <p:cNvSpPr/>
          <p:nvPr/>
        </p:nvSpPr>
        <p:spPr>
          <a:xfrm>
            <a:off x="2368297" y="8011667"/>
            <a:ext cx="4419600" cy="0"/>
          </a:xfrm>
          <a:custGeom>
            <a:avLst/>
            <a:gdLst/>
            <a:ahLst/>
            <a:cxnLst/>
            <a:rect l="l" t="t" r="r" b="b"/>
            <a:pathLst>
              <a:path w="4419600">
                <a:moveTo>
                  <a:pt x="0" y="0"/>
                </a:moveTo>
                <a:lnTo>
                  <a:pt x="4419600" y="0"/>
                </a:lnTo>
              </a:path>
            </a:pathLst>
          </a:custGeom>
          <a:ln w="15240">
            <a:solidFill>
              <a:srgbClr val="000000"/>
            </a:solidFill>
          </a:ln>
        </p:spPr>
        <p:txBody>
          <a:bodyPr wrap="square" lIns="0" tIns="0" rIns="0" bIns="0" rtlCol="0"/>
          <a:lstStyle/>
          <a:p>
            <a:endParaRPr/>
          </a:p>
        </p:txBody>
      </p:sp>
      <p:sp>
        <p:nvSpPr>
          <p:cNvPr id="6" name="object 8">
            <a:extLst>
              <a:ext uri="{FF2B5EF4-FFF2-40B4-BE49-F238E27FC236}">
                <a16:creationId xmlns:a16="http://schemas.microsoft.com/office/drawing/2014/main" id="{8AB4E0C1-8B4D-4A8A-BF35-623ADADB4A12}"/>
              </a:ext>
            </a:extLst>
          </p:cNvPr>
          <p:cNvSpPr/>
          <p:nvPr/>
        </p:nvSpPr>
        <p:spPr>
          <a:xfrm>
            <a:off x="2368297" y="5230368"/>
            <a:ext cx="4419600" cy="0"/>
          </a:xfrm>
          <a:custGeom>
            <a:avLst/>
            <a:gdLst/>
            <a:ahLst/>
            <a:cxnLst/>
            <a:rect l="l" t="t" r="r" b="b"/>
            <a:pathLst>
              <a:path w="4419600">
                <a:moveTo>
                  <a:pt x="0" y="0"/>
                </a:moveTo>
                <a:lnTo>
                  <a:pt x="4419600" y="0"/>
                </a:lnTo>
              </a:path>
            </a:pathLst>
          </a:custGeom>
          <a:ln w="12192">
            <a:solidFill>
              <a:srgbClr val="000000"/>
            </a:solidFill>
          </a:ln>
        </p:spPr>
        <p:txBody>
          <a:bodyPr wrap="square" lIns="0" tIns="0" rIns="0" bIns="0" rtlCol="0"/>
          <a:lstStyle/>
          <a:p>
            <a:endParaRPr/>
          </a:p>
        </p:txBody>
      </p:sp>
      <p:graphicFrame>
        <p:nvGraphicFramePr>
          <p:cNvPr id="7" name="object 9">
            <a:extLst>
              <a:ext uri="{FF2B5EF4-FFF2-40B4-BE49-F238E27FC236}">
                <a16:creationId xmlns:a16="http://schemas.microsoft.com/office/drawing/2014/main" id="{BE36777C-D834-4C4D-A81E-D312CFA90BDF}"/>
              </a:ext>
            </a:extLst>
          </p:cNvPr>
          <p:cNvGraphicFramePr>
            <a:graphicFrameLocks noGrp="1"/>
          </p:cNvGraphicFramePr>
          <p:nvPr>
            <p:extLst>
              <p:ext uri="{D42A27DB-BD31-4B8C-83A1-F6EECF244321}">
                <p14:modId xmlns:p14="http://schemas.microsoft.com/office/powerpoint/2010/main" val="2000565569"/>
              </p:ext>
            </p:extLst>
          </p:nvPr>
        </p:nvGraphicFramePr>
        <p:xfrm>
          <a:off x="2296160" y="3580130"/>
          <a:ext cx="5171440" cy="2973065"/>
        </p:xfrm>
        <a:graphic>
          <a:graphicData uri="http://schemas.openxmlformats.org/drawingml/2006/table">
            <a:tbl>
              <a:tblPr firstRow="1" bandRow="1">
                <a:tableStyleId>{2D5ABB26-0587-4C30-8999-92F81FD0307C}</a:tableStyleId>
              </a:tblPr>
              <a:tblGrid>
                <a:gridCol w="5171440">
                  <a:extLst>
                    <a:ext uri="{9D8B030D-6E8A-4147-A177-3AD203B41FA5}">
                      <a16:colId xmlns:a16="http://schemas.microsoft.com/office/drawing/2014/main" val="20000"/>
                    </a:ext>
                  </a:extLst>
                </a:gridCol>
              </a:tblGrid>
              <a:tr h="100240">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solidFill>
                      <a:srgbClr val="7B7B7B"/>
                    </a:solidFill>
                  </a:tcPr>
                </a:tc>
                <a:extLst>
                  <a:ext uri="{0D108BD9-81ED-4DB2-BD59-A6C34878D82A}">
                    <a16:rowId xmlns:a16="http://schemas.microsoft.com/office/drawing/2014/main" val="10000"/>
                  </a:ext>
                </a:extLst>
              </a:tr>
              <a:tr h="2778092">
                <a:tc>
                  <a:txBody>
                    <a:bodyPr/>
                    <a:lstStyle/>
                    <a:p>
                      <a:pPr marL="127635">
                        <a:lnSpc>
                          <a:spcPct val="100000"/>
                        </a:lnSpc>
                        <a:spcBef>
                          <a:spcPts val="445"/>
                        </a:spcBef>
                      </a:pPr>
                      <a:r>
                        <a:rPr sz="1400" b="1" spc="-140" dirty="0">
                          <a:latin typeface="Arial"/>
                          <a:cs typeface="Arial"/>
                        </a:rPr>
                        <a:t>Book </a:t>
                      </a:r>
                      <a:r>
                        <a:rPr sz="1400" b="1" spc="-75" dirty="0">
                          <a:latin typeface="Arial"/>
                          <a:cs typeface="Arial"/>
                        </a:rPr>
                        <a:t>for </a:t>
                      </a:r>
                      <a:r>
                        <a:rPr sz="1400" b="1" spc="-60" dirty="0">
                          <a:latin typeface="Arial"/>
                          <a:cs typeface="Arial"/>
                        </a:rPr>
                        <a:t>the</a:t>
                      </a:r>
                      <a:r>
                        <a:rPr sz="1400" b="1" spc="25" dirty="0">
                          <a:latin typeface="Arial"/>
                          <a:cs typeface="Arial"/>
                        </a:rPr>
                        <a:t> </a:t>
                      </a:r>
                      <a:r>
                        <a:rPr sz="1400" b="1" spc="-150" dirty="0">
                          <a:latin typeface="Arial"/>
                          <a:cs typeface="Arial"/>
                        </a:rPr>
                        <a:t>Course</a:t>
                      </a:r>
                      <a:endParaRPr sz="1400" dirty="0">
                        <a:latin typeface="Arial"/>
                        <a:cs typeface="Arial"/>
                      </a:endParaRPr>
                    </a:p>
                    <a:p>
                      <a:pPr marL="2453640" marR="272415" indent="-155575">
                        <a:lnSpc>
                          <a:spcPct val="100000"/>
                        </a:lnSpc>
                        <a:spcBef>
                          <a:spcPts val="860"/>
                        </a:spcBef>
                        <a:buFont typeface="Liberation Sans"/>
                        <a:buChar char="●"/>
                        <a:tabLst>
                          <a:tab pos="2453640" algn="l"/>
                        </a:tabLst>
                      </a:pPr>
                      <a:r>
                        <a:rPr sz="900" spc="-45" dirty="0">
                          <a:latin typeface="Arial"/>
                          <a:cs typeface="Arial"/>
                        </a:rPr>
                        <a:t>Textbook</a:t>
                      </a:r>
                      <a:r>
                        <a:rPr sz="900" spc="-120" dirty="0">
                          <a:latin typeface="Arial"/>
                          <a:cs typeface="Arial"/>
                        </a:rPr>
                        <a:t> </a:t>
                      </a:r>
                      <a:r>
                        <a:rPr sz="900" spc="-40" dirty="0">
                          <a:latin typeface="Arial"/>
                          <a:cs typeface="Arial"/>
                        </a:rPr>
                        <a:t>is</a:t>
                      </a:r>
                      <a:r>
                        <a:rPr sz="900" spc="-85" dirty="0">
                          <a:latin typeface="Arial"/>
                          <a:cs typeface="Arial"/>
                        </a:rPr>
                        <a:t> </a:t>
                      </a:r>
                      <a:r>
                        <a:rPr sz="900" spc="-40" dirty="0">
                          <a:latin typeface="Arial"/>
                          <a:cs typeface="Arial"/>
                        </a:rPr>
                        <a:t>much</a:t>
                      </a:r>
                      <a:r>
                        <a:rPr sz="900" spc="-65" dirty="0">
                          <a:latin typeface="Arial"/>
                          <a:cs typeface="Arial"/>
                        </a:rPr>
                        <a:t> </a:t>
                      </a:r>
                      <a:r>
                        <a:rPr sz="900" spc="-30" dirty="0">
                          <a:latin typeface="Arial"/>
                          <a:cs typeface="Arial"/>
                        </a:rPr>
                        <a:t>more</a:t>
                      </a:r>
                      <a:r>
                        <a:rPr sz="900" spc="-45" dirty="0">
                          <a:latin typeface="Arial"/>
                          <a:cs typeface="Arial"/>
                        </a:rPr>
                        <a:t> </a:t>
                      </a:r>
                      <a:r>
                        <a:rPr sz="900" spc="-40" dirty="0">
                          <a:latin typeface="Arial"/>
                          <a:cs typeface="Arial"/>
                        </a:rPr>
                        <a:t>exhaustive</a:t>
                      </a:r>
                      <a:r>
                        <a:rPr sz="900" spc="-105" dirty="0">
                          <a:latin typeface="Arial"/>
                          <a:cs typeface="Arial"/>
                        </a:rPr>
                        <a:t> </a:t>
                      </a:r>
                      <a:r>
                        <a:rPr sz="900" spc="-15" dirty="0">
                          <a:latin typeface="Arial"/>
                          <a:cs typeface="Arial"/>
                        </a:rPr>
                        <a:t>than  </a:t>
                      </a:r>
                      <a:r>
                        <a:rPr sz="900" spc="-10" dirty="0">
                          <a:latin typeface="Arial"/>
                          <a:cs typeface="Arial"/>
                        </a:rPr>
                        <a:t>what</a:t>
                      </a:r>
                      <a:r>
                        <a:rPr sz="900" spc="-105" dirty="0">
                          <a:latin typeface="Arial"/>
                          <a:cs typeface="Arial"/>
                        </a:rPr>
                        <a:t> </a:t>
                      </a:r>
                      <a:r>
                        <a:rPr sz="900" spc="-25" dirty="0">
                          <a:latin typeface="Arial"/>
                          <a:cs typeface="Arial"/>
                        </a:rPr>
                        <a:t>we</a:t>
                      </a:r>
                      <a:r>
                        <a:rPr sz="900" spc="-60" dirty="0">
                          <a:latin typeface="Arial"/>
                          <a:cs typeface="Arial"/>
                        </a:rPr>
                        <a:t> </a:t>
                      </a:r>
                      <a:r>
                        <a:rPr sz="900" spc="5" dirty="0">
                          <a:latin typeface="Arial"/>
                          <a:cs typeface="Arial"/>
                        </a:rPr>
                        <a:t>will</a:t>
                      </a:r>
                      <a:r>
                        <a:rPr sz="900" spc="-85" dirty="0">
                          <a:latin typeface="Arial"/>
                          <a:cs typeface="Arial"/>
                        </a:rPr>
                        <a:t> </a:t>
                      </a:r>
                      <a:r>
                        <a:rPr sz="900" spc="-35" dirty="0">
                          <a:latin typeface="Arial"/>
                          <a:cs typeface="Arial"/>
                        </a:rPr>
                        <a:t>cover</a:t>
                      </a:r>
                      <a:r>
                        <a:rPr sz="900" spc="-90" dirty="0">
                          <a:latin typeface="Arial"/>
                          <a:cs typeface="Arial"/>
                        </a:rPr>
                        <a:t> </a:t>
                      </a:r>
                      <a:r>
                        <a:rPr sz="900" spc="-5" dirty="0">
                          <a:latin typeface="Arial"/>
                          <a:cs typeface="Arial"/>
                        </a:rPr>
                        <a:t>in</a:t>
                      </a:r>
                      <a:r>
                        <a:rPr sz="900" spc="-60" dirty="0">
                          <a:latin typeface="Arial"/>
                          <a:cs typeface="Arial"/>
                        </a:rPr>
                        <a:t> </a:t>
                      </a:r>
                      <a:r>
                        <a:rPr sz="900" spc="-15" dirty="0">
                          <a:latin typeface="Arial"/>
                          <a:cs typeface="Arial"/>
                        </a:rPr>
                        <a:t>five</a:t>
                      </a:r>
                      <a:r>
                        <a:rPr sz="900" spc="-85" dirty="0">
                          <a:latin typeface="Arial"/>
                          <a:cs typeface="Arial"/>
                        </a:rPr>
                        <a:t> </a:t>
                      </a:r>
                      <a:r>
                        <a:rPr sz="900" spc="-50" dirty="0">
                          <a:latin typeface="Arial"/>
                          <a:cs typeface="Arial"/>
                        </a:rPr>
                        <a:t>weeks</a:t>
                      </a:r>
                      <a:endParaRPr sz="900" dirty="0">
                        <a:latin typeface="Arial"/>
                        <a:cs typeface="Arial"/>
                      </a:endParaRPr>
                    </a:p>
                    <a:p>
                      <a:pPr>
                        <a:lnSpc>
                          <a:spcPct val="100000"/>
                        </a:lnSpc>
                        <a:buFont typeface="Liberation Sans"/>
                        <a:buChar char="●"/>
                      </a:pPr>
                      <a:endParaRPr sz="900" dirty="0">
                        <a:latin typeface="Times New Roman"/>
                        <a:cs typeface="Times New Roman"/>
                      </a:endParaRPr>
                    </a:p>
                    <a:p>
                      <a:pPr marL="2453640" marR="158115" indent="-155575">
                        <a:lnSpc>
                          <a:spcPct val="100000"/>
                        </a:lnSpc>
                        <a:spcBef>
                          <a:spcPts val="550"/>
                        </a:spcBef>
                        <a:buFont typeface="Liberation Sans"/>
                        <a:buChar char="●"/>
                        <a:tabLst>
                          <a:tab pos="2453640" algn="l"/>
                        </a:tabLst>
                      </a:pPr>
                      <a:r>
                        <a:rPr sz="900" spc="-55" dirty="0">
                          <a:latin typeface="Arial"/>
                          <a:cs typeface="Arial"/>
                        </a:rPr>
                        <a:t>The</a:t>
                      </a:r>
                      <a:r>
                        <a:rPr sz="900" spc="-110" dirty="0">
                          <a:latin typeface="Arial"/>
                          <a:cs typeface="Arial"/>
                        </a:rPr>
                        <a:t> </a:t>
                      </a:r>
                      <a:r>
                        <a:rPr sz="900" spc="-30" dirty="0">
                          <a:latin typeface="Arial"/>
                          <a:cs typeface="Arial"/>
                        </a:rPr>
                        <a:t>best</a:t>
                      </a:r>
                      <a:r>
                        <a:rPr sz="900" spc="-80" dirty="0">
                          <a:latin typeface="Arial"/>
                          <a:cs typeface="Arial"/>
                        </a:rPr>
                        <a:t> </a:t>
                      </a:r>
                      <a:r>
                        <a:rPr sz="900" spc="-55" dirty="0">
                          <a:latin typeface="Arial"/>
                          <a:cs typeface="Arial"/>
                        </a:rPr>
                        <a:t>use</a:t>
                      </a:r>
                      <a:r>
                        <a:rPr sz="900" spc="-60" dirty="0">
                          <a:latin typeface="Arial"/>
                          <a:cs typeface="Arial"/>
                        </a:rPr>
                        <a:t> </a:t>
                      </a:r>
                      <a:r>
                        <a:rPr sz="900" dirty="0">
                          <a:latin typeface="Arial"/>
                          <a:cs typeface="Arial"/>
                        </a:rPr>
                        <a:t>of</a:t>
                      </a:r>
                      <a:r>
                        <a:rPr sz="900" spc="-50" dirty="0">
                          <a:latin typeface="Arial"/>
                          <a:cs typeface="Arial"/>
                        </a:rPr>
                        <a:t> </a:t>
                      </a:r>
                      <a:r>
                        <a:rPr sz="900" spc="-5" dirty="0">
                          <a:latin typeface="Arial"/>
                          <a:cs typeface="Arial"/>
                        </a:rPr>
                        <a:t>the</a:t>
                      </a:r>
                      <a:r>
                        <a:rPr sz="900" spc="-80" dirty="0">
                          <a:latin typeface="Arial"/>
                          <a:cs typeface="Arial"/>
                        </a:rPr>
                        <a:t> </a:t>
                      </a:r>
                      <a:r>
                        <a:rPr sz="900" spc="-30" dirty="0">
                          <a:latin typeface="Arial"/>
                          <a:cs typeface="Arial"/>
                        </a:rPr>
                        <a:t>book</a:t>
                      </a:r>
                      <a:r>
                        <a:rPr sz="900" spc="-65" dirty="0">
                          <a:latin typeface="Arial"/>
                          <a:cs typeface="Arial"/>
                        </a:rPr>
                        <a:t> </a:t>
                      </a:r>
                      <a:r>
                        <a:rPr sz="900" spc="-40" dirty="0">
                          <a:latin typeface="Arial"/>
                          <a:cs typeface="Arial"/>
                        </a:rPr>
                        <a:t>is</a:t>
                      </a:r>
                      <a:r>
                        <a:rPr sz="900" spc="-55" dirty="0">
                          <a:latin typeface="Arial"/>
                          <a:cs typeface="Arial"/>
                        </a:rPr>
                        <a:t> </a:t>
                      </a:r>
                      <a:r>
                        <a:rPr sz="900" spc="-85" dirty="0">
                          <a:latin typeface="Arial"/>
                          <a:cs typeface="Arial"/>
                        </a:rPr>
                        <a:t>as</a:t>
                      </a:r>
                      <a:r>
                        <a:rPr sz="900" spc="-60" dirty="0">
                          <a:latin typeface="Arial"/>
                          <a:cs typeface="Arial"/>
                        </a:rPr>
                        <a:t> </a:t>
                      </a:r>
                      <a:r>
                        <a:rPr sz="900" spc="-65" dirty="0">
                          <a:latin typeface="Arial"/>
                          <a:cs typeface="Arial"/>
                        </a:rPr>
                        <a:t>a</a:t>
                      </a:r>
                      <a:r>
                        <a:rPr sz="900" spc="-40" dirty="0">
                          <a:latin typeface="Arial"/>
                          <a:cs typeface="Arial"/>
                        </a:rPr>
                        <a:t> </a:t>
                      </a:r>
                      <a:r>
                        <a:rPr sz="900" spc="-35" dirty="0">
                          <a:latin typeface="Arial"/>
                          <a:cs typeface="Arial"/>
                        </a:rPr>
                        <a:t>reference,  </a:t>
                      </a:r>
                      <a:r>
                        <a:rPr sz="900" spc="-50" dirty="0">
                          <a:latin typeface="Arial"/>
                          <a:cs typeface="Arial"/>
                        </a:rPr>
                        <a:t>go </a:t>
                      </a:r>
                      <a:r>
                        <a:rPr sz="900" spc="20" dirty="0">
                          <a:latin typeface="Arial"/>
                          <a:cs typeface="Arial"/>
                        </a:rPr>
                        <a:t>to </a:t>
                      </a:r>
                      <a:r>
                        <a:rPr sz="900" spc="-30" dirty="0">
                          <a:latin typeface="Arial"/>
                          <a:cs typeface="Arial"/>
                        </a:rPr>
                        <a:t>specific </a:t>
                      </a:r>
                      <a:r>
                        <a:rPr sz="900" spc="-35" dirty="0">
                          <a:latin typeface="Arial"/>
                          <a:cs typeface="Arial"/>
                        </a:rPr>
                        <a:t>sections </a:t>
                      </a:r>
                      <a:r>
                        <a:rPr sz="900" dirty="0">
                          <a:latin typeface="Arial"/>
                          <a:cs typeface="Arial"/>
                        </a:rPr>
                        <a:t>of </a:t>
                      </a:r>
                      <a:r>
                        <a:rPr sz="900" spc="-25" dirty="0">
                          <a:latin typeface="Arial"/>
                          <a:cs typeface="Arial"/>
                        </a:rPr>
                        <a:t>chapter </a:t>
                      </a:r>
                      <a:r>
                        <a:rPr sz="900" spc="-30" dirty="0">
                          <a:latin typeface="Arial"/>
                          <a:cs typeface="Arial"/>
                        </a:rPr>
                        <a:t>where  you </a:t>
                      </a:r>
                      <a:r>
                        <a:rPr sz="900" spc="-35" dirty="0">
                          <a:latin typeface="Arial"/>
                          <a:cs typeface="Arial"/>
                        </a:rPr>
                        <a:t>need </a:t>
                      </a:r>
                      <a:r>
                        <a:rPr sz="900" spc="-30" dirty="0">
                          <a:latin typeface="Arial"/>
                          <a:cs typeface="Arial"/>
                        </a:rPr>
                        <a:t>more</a:t>
                      </a:r>
                      <a:r>
                        <a:rPr sz="900" spc="-145" dirty="0">
                          <a:latin typeface="Arial"/>
                          <a:cs typeface="Arial"/>
                        </a:rPr>
                        <a:t> </a:t>
                      </a:r>
                      <a:r>
                        <a:rPr sz="900" spc="-15" dirty="0">
                          <a:latin typeface="Arial"/>
                          <a:cs typeface="Arial"/>
                        </a:rPr>
                        <a:t>clarity</a:t>
                      </a:r>
                      <a:endParaRPr sz="900" dirty="0">
                        <a:latin typeface="Arial"/>
                        <a:cs typeface="Arial"/>
                      </a:endParaRPr>
                    </a:p>
                    <a:p>
                      <a:pPr>
                        <a:lnSpc>
                          <a:spcPct val="100000"/>
                        </a:lnSpc>
                        <a:buFont typeface="Liberation Sans"/>
                        <a:buChar char="●"/>
                      </a:pPr>
                      <a:endParaRPr sz="900" dirty="0">
                        <a:latin typeface="Times New Roman"/>
                        <a:cs typeface="Times New Roman"/>
                      </a:endParaRPr>
                    </a:p>
                    <a:p>
                      <a:pPr marL="2453640" marR="147955" indent="-155575">
                        <a:lnSpc>
                          <a:spcPct val="100000"/>
                        </a:lnSpc>
                        <a:spcBef>
                          <a:spcPts val="550"/>
                        </a:spcBef>
                        <a:buFont typeface="Liberation Sans"/>
                        <a:buChar char="●"/>
                        <a:tabLst>
                          <a:tab pos="2453640" algn="l"/>
                        </a:tabLst>
                      </a:pPr>
                      <a:r>
                        <a:rPr sz="900" spc="-40" dirty="0">
                          <a:latin typeface="Arial"/>
                          <a:cs typeface="Arial"/>
                        </a:rPr>
                        <a:t>First</a:t>
                      </a:r>
                      <a:r>
                        <a:rPr sz="900" spc="-100" dirty="0">
                          <a:latin typeface="Arial"/>
                          <a:cs typeface="Arial"/>
                        </a:rPr>
                        <a:t> </a:t>
                      </a:r>
                      <a:r>
                        <a:rPr sz="900" spc="-40" dirty="0">
                          <a:latin typeface="Arial"/>
                          <a:cs typeface="Arial"/>
                        </a:rPr>
                        <a:t>solve</a:t>
                      </a:r>
                      <a:r>
                        <a:rPr sz="900" spc="-80" dirty="0">
                          <a:latin typeface="Arial"/>
                          <a:cs typeface="Arial"/>
                        </a:rPr>
                        <a:t> </a:t>
                      </a:r>
                      <a:r>
                        <a:rPr sz="900" spc="-5" dirty="0">
                          <a:latin typeface="Arial"/>
                          <a:cs typeface="Arial"/>
                        </a:rPr>
                        <a:t>the</a:t>
                      </a:r>
                      <a:r>
                        <a:rPr sz="900" spc="-55" dirty="0">
                          <a:latin typeface="Arial"/>
                          <a:cs typeface="Arial"/>
                        </a:rPr>
                        <a:t> </a:t>
                      </a:r>
                      <a:r>
                        <a:rPr sz="900" spc="-60" dirty="0">
                          <a:latin typeface="Arial"/>
                          <a:cs typeface="Arial"/>
                        </a:rPr>
                        <a:t>exercises</a:t>
                      </a:r>
                      <a:r>
                        <a:rPr sz="900" spc="-80" dirty="0">
                          <a:latin typeface="Arial"/>
                          <a:cs typeface="Arial"/>
                        </a:rPr>
                        <a:t> </a:t>
                      </a:r>
                      <a:r>
                        <a:rPr sz="900" spc="-10" dirty="0">
                          <a:latin typeface="Arial"/>
                          <a:cs typeface="Arial"/>
                        </a:rPr>
                        <a:t>from</a:t>
                      </a:r>
                      <a:r>
                        <a:rPr sz="900" spc="-40" dirty="0">
                          <a:latin typeface="Arial"/>
                          <a:cs typeface="Arial"/>
                        </a:rPr>
                        <a:t> </a:t>
                      </a:r>
                      <a:r>
                        <a:rPr sz="900" spc="-5" dirty="0">
                          <a:latin typeface="Arial"/>
                          <a:cs typeface="Arial"/>
                        </a:rPr>
                        <a:t>the</a:t>
                      </a:r>
                      <a:r>
                        <a:rPr sz="900" spc="-80" dirty="0">
                          <a:latin typeface="Arial"/>
                          <a:cs typeface="Arial"/>
                        </a:rPr>
                        <a:t> </a:t>
                      </a:r>
                      <a:r>
                        <a:rPr sz="900" spc="-20" dirty="0">
                          <a:latin typeface="Arial"/>
                          <a:cs typeface="Arial"/>
                        </a:rPr>
                        <a:t>textbook  </a:t>
                      </a:r>
                      <a:r>
                        <a:rPr sz="900" spc="-25" dirty="0">
                          <a:latin typeface="Arial"/>
                          <a:cs typeface="Arial"/>
                        </a:rPr>
                        <a:t>before</a:t>
                      </a:r>
                      <a:r>
                        <a:rPr sz="900" spc="-110" dirty="0">
                          <a:latin typeface="Arial"/>
                          <a:cs typeface="Arial"/>
                        </a:rPr>
                        <a:t> </a:t>
                      </a:r>
                      <a:r>
                        <a:rPr sz="900" spc="-15" dirty="0">
                          <a:latin typeface="Arial"/>
                          <a:cs typeface="Arial"/>
                        </a:rPr>
                        <a:t>thinking</a:t>
                      </a:r>
                      <a:r>
                        <a:rPr sz="900" spc="-85" dirty="0">
                          <a:latin typeface="Arial"/>
                          <a:cs typeface="Arial"/>
                        </a:rPr>
                        <a:t> </a:t>
                      </a:r>
                      <a:r>
                        <a:rPr sz="900" dirty="0">
                          <a:latin typeface="Arial"/>
                          <a:cs typeface="Arial"/>
                        </a:rPr>
                        <a:t>of</a:t>
                      </a:r>
                      <a:r>
                        <a:rPr sz="900" spc="-55" dirty="0">
                          <a:latin typeface="Arial"/>
                          <a:cs typeface="Arial"/>
                        </a:rPr>
                        <a:t> </a:t>
                      </a:r>
                      <a:r>
                        <a:rPr sz="900" spc="-30" dirty="0">
                          <a:latin typeface="Arial"/>
                          <a:cs typeface="Arial"/>
                        </a:rPr>
                        <a:t>more</a:t>
                      </a:r>
                      <a:r>
                        <a:rPr sz="900" spc="-60" dirty="0">
                          <a:latin typeface="Arial"/>
                          <a:cs typeface="Arial"/>
                        </a:rPr>
                        <a:t> </a:t>
                      </a:r>
                      <a:r>
                        <a:rPr sz="900" spc="-30" dirty="0">
                          <a:latin typeface="Arial"/>
                          <a:cs typeface="Arial"/>
                        </a:rPr>
                        <a:t>practice</a:t>
                      </a:r>
                      <a:r>
                        <a:rPr sz="900" spc="-85" dirty="0">
                          <a:latin typeface="Arial"/>
                          <a:cs typeface="Arial"/>
                        </a:rPr>
                        <a:t> </a:t>
                      </a:r>
                      <a:r>
                        <a:rPr sz="900" spc="-30" dirty="0">
                          <a:latin typeface="Arial"/>
                          <a:cs typeface="Arial"/>
                        </a:rPr>
                        <a:t>problems</a:t>
                      </a:r>
                      <a:endParaRPr sz="900" dirty="0">
                        <a:latin typeface="Arial"/>
                        <a:cs typeface="Arial"/>
                      </a:endParaRPr>
                    </a:p>
                  </a:txBody>
                  <a:tcPr marL="0" marR="0" marT="56515"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1"/>
                  </a:ext>
                </a:extLst>
              </a:tr>
              <a:tr h="94733">
                <a:tc>
                  <a:txBody>
                    <a:bodyPr/>
                    <a:lstStyle/>
                    <a:p>
                      <a:pPr marR="136525" algn="ctr">
                        <a:lnSpc>
                          <a:spcPts val="625"/>
                        </a:lnSpc>
                      </a:pPr>
                      <a:r>
                        <a:rPr sz="600" dirty="0">
                          <a:latin typeface="Arial"/>
                          <a:cs typeface="Arial"/>
                        </a:rPr>
                        <a:t>6</a:t>
                      </a:r>
                    </a:p>
                  </a:txBody>
                  <a:tcPr marL="0" marR="0" marT="0" marB="0">
                    <a:lnL w="12700">
                      <a:solidFill>
                        <a:srgbClr val="000000"/>
                      </a:solidFill>
                      <a:prstDash val="solid"/>
                    </a:lnL>
                    <a:lnR w="12700">
                      <a:solidFill>
                        <a:srgbClr val="000000"/>
                      </a:solidFill>
                      <a:prstDash val="solid"/>
                    </a:lnR>
                    <a:lnB w="12700">
                      <a:solidFill>
                        <a:srgbClr val="000000"/>
                      </a:solidFill>
                      <a:prstDash val="solid"/>
                    </a:lnB>
                    <a:solidFill>
                      <a:srgbClr val="7B7B7B"/>
                    </a:solidFill>
                  </a:tcPr>
                </a:tc>
                <a:extLst>
                  <a:ext uri="{0D108BD9-81ED-4DB2-BD59-A6C34878D82A}">
                    <a16:rowId xmlns:a16="http://schemas.microsoft.com/office/drawing/2014/main" val="10002"/>
                  </a:ext>
                </a:extLst>
              </a:tr>
            </a:tbl>
          </a:graphicData>
        </a:graphic>
      </p:graphicFrame>
      <p:sp>
        <p:nvSpPr>
          <p:cNvPr id="8" name="object 10">
            <a:extLst>
              <a:ext uri="{FF2B5EF4-FFF2-40B4-BE49-F238E27FC236}">
                <a16:creationId xmlns:a16="http://schemas.microsoft.com/office/drawing/2014/main" id="{C65910EF-B9E6-4447-802F-5C2386E30624}"/>
              </a:ext>
            </a:extLst>
          </p:cNvPr>
          <p:cNvSpPr/>
          <p:nvPr/>
        </p:nvSpPr>
        <p:spPr>
          <a:xfrm>
            <a:off x="2590800" y="4253951"/>
            <a:ext cx="1243467" cy="1433657"/>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82560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420"/>
              </a:lnSpc>
            </a:pPr>
            <a:fld id="{81D60167-4931-47E6-BA6A-407CBD079E47}" type="slidenum">
              <a:rPr sz="1400" dirty="0">
                <a:solidFill>
                  <a:srgbClr val="000000"/>
                </a:solidFill>
              </a:rPr>
              <a:t>20</a:t>
            </a:fld>
            <a:endParaRPr sz="1400"/>
          </a:p>
          <a:p>
            <a:pPr marL="53340">
              <a:lnSpc>
                <a:spcPts val="1215"/>
              </a:lnSpc>
            </a:pPr>
            <a:r>
              <a:rPr dirty="0"/>
              <a:t>17</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2" name="object 2"/>
          <p:cNvSpPr txBox="1">
            <a:spLocks noGrp="1"/>
          </p:cNvSpPr>
          <p:nvPr>
            <p:ph type="title"/>
          </p:nvPr>
        </p:nvSpPr>
        <p:spPr>
          <a:xfrm>
            <a:off x="153670" y="21377"/>
            <a:ext cx="8837295" cy="1890395"/>
          </a:xfrm>
          <a:prstGeom prst="rect">
            <a:avLst/>
          </a:prstGeom>
        </p:spPr>
        <p:txBody>
          <a:bodyPr vert="horz" wrap="square" lIns="0" tIns="58419" rIns="0" bIns="0" rtlCol="0">
            <a:spAutoFit/>
          </a:bodyPr>
          <a:lstStyle/>
          <a:p>
            <a:pPr marL="12700">
              <a:lnSpc>
                <a:spcPct val="100000"/>
              </a:lnSpc>
              <a:spcBef>
                <a:spcPts val="459"/>
              </a:spcBef>
            </a:pPr>
            <a:r>
              <a:rPr sz="2800" spc="-5" dirty="0">
                <a:solidFill>
                  <a:srgbClr val="006FBF"/>
                </a:solidFill>
                <a:latin typeface="Comic Sans MS"/>
                <a:cs typeface="Comic Sans MS"/>
              </a:rPr>
              <a:t>3. </a:t>
            </a:r>
            <a:r>
              <a:rPr sz="2800" spc="-10" dirty="0">
                <a:solidFill>
                  <a:srgbClr val="006FBF"/>
                </a:solidFill>
                <a:latin typeface="Comic Sans MS"/>
                <a:cs typeface="Comic Sans MS"/>
              </a:rPr>
              <a:t>Presentation </a:t>
            </a:r>
            <a:r>
              <a:rPr sz="2800" dirty="0">
                <a:solidFill>
                  <a:srgbClr val="006FBF"/>
                </a:solidFill>
                <a:latin typeface="Comic Sans MS"/>
                <a:cs typeface="Comic Sans MS"/>
              </a:rPr>
              <a:t>of</a:t>
            </a:r>
            <a:r>
              <a:rPr sz="2800" spc="-60" dirty="0">
                <a:solidFill>
                  <a:srgbClr val="006FBF"/>
                </a:solidFill>
                <a:latin typeface="Comic Sans MS"/>
                <a:cs typeface="Comic Sans MS"/>
              </a:rPr>
              <a:t> </a:t>
            </a:r>
            <a:r>
              <a:rPr sz="2800" spc="-5" dirty="0">
                <a:solidFill>
                  <a:srgbClr val="006FBF"/>
                </a:solidFill>
                <a:latin typeface="Comic Sans MS"/>
                <a:cs typeface="Comic Sans MS"/>
              </a:rPr>
              <a:t>Data</a:t>
            </a:r>
            <a:endParaRPr sz="2800">
              <a:latin typeface="Comic Sans MS"/>
              <a:cs typeface="Comic Sans MS"/>
            </a:endParaRPr>
          </a:p>
          <a:p>
            <a:pPr marL="355600" marR="5080" indent="-36830" algn="just">
              <a:lnSpc>
                <a:spcPts val="2590"/>
              </a:lnSpc>
              <a:spcBef>
                <a:spcPts val="640"/>
              </a:spcBef>
            </a:pPr>
            <a:r>
              <a:rPr sz="2400" b="0" dirty="0">
                <a:latin typeface="Comic Sans MS"/>
                <a:cs typeface="Comic Sans MS"/>
              </a:rPr>
              <a:t>The </a:t>
            </a:r>
            <a:r>
              <a:rPr sz="2400" b="0" spc="-5" dirty="0">
                <a:latin typeface="Comic Sans MS"/>
                <a:cs typeface="Comic Sans MS"/>
              </a:rPr>
              <a:t>purpose of presentation in the statistical analysis </a:t>
            </a:r>
            <a:r>
              <a:rPr sz="2400" b="0" dirty="0">
                <a:latin typeface="Comic Sans MS"/>
                <a:cs typeface="Comic Sans MS"/>
              </a:rPr>
              <a:t>is </a:t>
            </a:r>
            <a:r>
              <a:rPr sz="2400" b="0" spc="-10" dirty="0">
                <a:solidFill>
                  <a:srgbClr val="00AF4F"/>
                </a:solidFill>
                <a:latin typeface="Comic Sans MS"/>
                <a:cs typeface="Comic Sans MS"/>
              </a:rPr>
              <a:t>to  </a:t>
            </a:r>
            <a:r>
              <a:rPr sz="2400" b="0" spc="-5" dirty="0">
                <a:solidFill>
                  <a:srgbClr val="00AF4F"/>
                </a:solidFill>
                <a:latin typeface="Comic Sans MS"/>
                <a:cs typeface="Comic Sans MS"/>
              </a:rPr>
              <a:t>display </a:t>
            </a:r>
            <a:r>
              <a:rPr sz="2400" b="0" spc="-10" dirty="0">
                <a:solidFill>
                  <a:srgbClr val="00AF4F"/>
                </a:solidFill>
                <a:latin typeface="Comic Sans MS"/>
                <a:cs typeface="Comic Sans MS"/>
              </a:rPr>
              <a:t>what </a:t>
            </a:r>
            <a:r>
              <a:rPr sz="2400" b="0" dirty="0">
                <a:solidFill>
                  <a:srgbClr val="00AF4F"/>
                </a:solidFill>
                <a:latin typeface="Comic Sans MS"/>
                <a:cs typeface="Comic Sans MS"/>
              </a:rPr>
              <a:t>is </a:t>
            </a:r>
            <a:r>
              <a:rPr sz="2400" b="0" spc="-5" dirty="0">
                <a:solidFill>
                  <a:srgbClr val="00AF4F"/>
                </a:solidFill>
                <a:latin typeface="Comic Sans MS"/>
                <a:cs typeface="Comic Sans MS"/>
              </a:rPr>
              <a:t>contained in the </a:t>
            </a:r>
            <a:r>
              <a:rPr sz="2400" b="0" spc="-10" dirty="0">
                <a:solidFill>
                  <a:srgbClr val="00AF4F"/>
                </a:solidFill>
                <a:latin typeface="Comic Sans MS"/>
                <a:cs typeface="Comic Sans MS"/>
              </a:rPr>
              <a:t>data </a:t>
            </a:r>
            <a:r>
              <a:rPr sz="2400" b="0" spc="-5" dirty="0">
                <a:solidFill>
                  <a:srgbClr val="00AF4F"/>
                </a:solidFill>
                <a:latin typeface="Comic Sans MS"/>
                <a:cs typeface="Comic Sans MS"/>
              </a:rPr>
              <a:t>in the form of Charts,  Pictures, Diagrams </a:t>
            </a:r>
            <a:r>
              <a:rPr sz="2400" b="0" dirty="0">
                <a:solidFill>
                  <a:srgbClr val="00AF4F"/>
                </a:solidFill>
                <a:latin typeface="Comic Sans MS"/>
                <a:cs typeface="Comic Sans MS"/>
              </a:rPr>
              <a:t>and </a:t>
            </a:r>
            <a:r>
              <a:rPr sz="2400" b="0" spc="-5" dirty="0">
                <a:solidFill>
                  <a:srgbClr val="00AF4F"/>
                </a:solidFill>
                <a:latin typeface="Comic Sans MS"/>
                <a:cs typeface="Comic Sans MS"/>
              </a:rPr>
              <a:t>Graphs </a:t>
            </a:r>
            <a:r>
              <a:rPr sz="2400" b="0" dirty="0">
                <a:latin typeface="Comic Sans MS"/>
                <a:cs typeface="Comic Sans MS"/>
              </a:rPr>
              <a:t>for </a:t>
            </a:r>
            <a:r>
              <a:rPr sz="2400" b="0" spc="-5" dirty="0">
                <a:latin typeface="Comic Sans MS"/>
                <a:cs typeface="Comic Sans MS"/>
              </a:rPr>
              <a:t>an easy </a:t>
            </a:r>
            <a:r>
              <a:rPr sz="2400" b="0" dirty="0">
                <a:latin typeface="Comic Sans MS"/>
                <a:cs typeface="Comic Sans MS"/>
              </a:rPr>
              <a:t>and </a:t>
            </a:r>
            <a:r>
              <a:rPr sz="2400" b="0" spc="-5" dirty="0">
                <a:latin typeface="Comic Sans MS"/>
                <a:cs typeface="Comic Sans MS"/>
              </a:rPr>
              <a:t>better  understanding of the</a:t>
            </a:r>
            <a:r>
              <a:rPr sz="2400" b="0" dirty="0">
                <a:latin typeface="Comic Sans MS"/>
                <a:cs typeface="Comic Sans MS"/>
              </a:rPr>
              <a:t> </a:t>
            </a:r>
            <a:r>
              <a:rPr sz="2400" b="0" spc="-10" dirty="0">
                <a:latin typeface="Comic Sans MS"/>
                <a:cs typeface="Comic Sans MS"/>
              </a:rPr>
              <a:t>data.</a:t>
            </a:r>
            <a:endParaRPr sz="2400">
              <a:latin typeface="Comic Sans MS"/>
              <a:cs typeface="Comic Sans MS"/>
            </a:endParaRPr>
          </a:p>
        </p:txBody>
      </p:sp>
      <p:sp>
        <p:nvSpPr>
          <p:cNvPr id="3" name="object 3"/>
          <p:cNvSpPr txBox="1"/>
          <p:nvPr/>
        </p:nvSpPr>
        <p:spPr>
          <a:xfrm>
            <a:off x="153670" y="2223770"/>
            <a:ext cx="8832215" cy="3873500"/>
          </a:xfrm>
          <a:prstGeom prst="rect">
            <a:avLst/>
          </a:prstGeom>
        </p:spPr>
        <p:txBody>
          <a:bodyPr vert="horz" wrap="square" lIns="0" tIns="52069" rIns="0" bIns="0" rtlCol="0">
            <a:spAutoFit/>
          </a:bodyPr>
          <a:lstStyle/>
          <a:p>
            <a:pPr marL="462915" indent="-450215">
              <a:lnSpc>
                <a:spcPct val="100000"/>
              </a:lnSpc>
              <a:spcBef>
                <a:spcPts val="409"/>
              </a:spcBef>
              <a:buAutoNum type="arabicPeriod" startAt="4"/>
              <a:tabLst>
                <a:tab pos="463550" algn="l"/>
                <a:tab pos="2101215" algn="l"/>
              </a:tabLst>
            </a:pPr>
            <a:r>
              <a:rPr sz="2400" b="1" spc="-5" dirty="0">
                <a:solidFill>
                  <a:srgbClr val="006FBF"/>
                </a:solidFill>
                <a:latin typeface="Comic Sans MS"/>
                <a:cs typeface="Comic Sans MS"/>
              </a:rPr>
              <a:t>Analyzing	</a:t>
            </a:r>
            <a:r>
              <a:rPr sz="2400" b="1" dirty="0">
                <a:solidFill>
                  <a:srgbClr val="006FBF"/>
                </a:solidFill>
                <a:latin typeface="Comic Sans MS"/>
                <a:cs typeface="Comic Sans MS"/>
              </a:rPr>
              <a:t>of</a:t>
            </a:r>
            <a:r>
              <a:rPr sz="2400" b="1" spc="-10" dirty="0">
                <a:solidFill>
                  <a:srgbClr val="006FBF"/>
                </a:solidFill>
                <a:latin typeface="Comic Sans MS"/>
                <a:cs typeface="Comic Sans MS"/>
              </a:rPr>
              <a:t> </a:t>
            </a:r>
            <a:r>
              <a:rPr sz="2400" b="1" spc="-5" dirty="0">
                <a:solidFill>
                  <a:srgbClr val="006FBF"/>
                </a:solidFill>
                <a:latin typeface="Comic Sans MS"/>
                <a:cs typeface="Comic Sans MS"/>
              </a:rPr>
              <a:t>Data</a:t>
            </a:r>
            <a:endParaRPr sz="2400">
              <a:latin typeface="Comic Sans MS"/>
              <a:cs typeface="Comic Sans MS"/>
            </a:endParaRPr>
          </a:p>
          <a:p>
            <a:pPr marL="755650" marR="5080" lvl="1" indent="-285750" algn="just">
              <a:lnSpc>
                <a:spcPts val="2590"/>
              </a:lnSpc>
              <a:spcBef>
                <a:spcPts val="635"/>
              </a:spcBef>
              <a:buFont typeface="Symbol"/>
              <a:buChar char=""/>
              <a:tabLst>
                <a:tab pos="755650" algn="l"/>
              </a:tabLst>
            </a:pPr>
            <a:r>
              <a:rPr sz="2400" spc="-10" dirty="0">
                <a:latin typeface="Comic Sans MS"/>
                <a:cs typeface="Comic Sans MS"/>
              </a:rPr>
              <a:t>In </a:t>
            </a:r>
            <a:r>
              <a:rPr sz="2400" dirty="0">
                <a:latin typeface="Comic Sans MS"/>
                <a:cs typeface="Comic Sans MS"/>
              </a:rPr>
              <a:t>a </a:t>
            </a:r>
            <a:r>
              <a:rPr sz="2400" spc="-5" dirty="0">
                <a:latin typeface="Comic Sans MS"/>
                <a:cs typeface="Comic Sans MS"/>
              </a:rPr>
              <a:t>statistical investigation, the process </a:t>
            </a:r>
            <a:r>
              <a:rPr sz="2400" spc="-10" dirty="0">
                <a:latin typeface="Comic Sans MS"/>
                <a:cs typeface="Comic Sans MS"/>
              </a:rPr>
              <a:t>of </a:t>
            </a:r>
            <a:r>
              <a:rPr sz="2400" spc="-5" dirty="0">
                <a:latin typeface="Comic Sans MS"/>
                <a:cs typeface="Comic Sans MS"/>
              </a:rPr>
              <a:t>analyzing  </a:t>
            </a:r>
            <a:r>
              <a:rPr sz="2400" spc="-10" dirty="0">
                <a:latin typeface="Comic Sans MS"/>
                <a:cs typeface="Comic Sans MS"/>
              </a:rPr>
              <a:t>data </a:t>
            </a:r>
            <a:r>
              <a:rPr sz="2400" spc="-5" dirty="0">
                <a:latin typeface="Comic Sans MS"/>
                <a:cs typeface="Comic Sans MS"/>
              </a:rPr>
              <a:t>includes</a:t>
            </a:r>
            <a:r>
              <a:rPr sz="2400" spc="-5" dirty="0">
                <a:solidFill>
                  <a:srgbClr val="00AF4F"/>
                </a:solidFill>
                <a:latin typeface="Comic Sans MS"/>
                <a:cs typeface="Comic Sans MS"/>
              </a:rPr>
              <a:t> finding the various statistical constants  from the collected mass of data such as measures of  central tendencies (averages) </a:t>
            </a:r>
            <a:r>
              <a:rPr sz="2400" dirty="0">
                <a:solidFill>
                  <a:srgbClr val="00AF4F"/>
                </a:solidFill>
                <a:latin typeface="Comic Sans MS"/>
                <a:cs typeface="Comic Sans MS"/>
              </a:rPr>
              <a:t>, </a:t>
            </a:r>
            <a:r>
              <a:rPr sz="2400" spc="-5" dirty="0">
                <a:solidFill>
                  <a:srgbClr val="00AF4F"/>
                </a:solidFill>
                <a:latin typeface="Comic Sans MS"/>
                <a:cs typeface="Comic Sans MS"/>
              </a:rPr>
              <a:t>measures of dispersions  and</a:t>
            </a:r>
            <a:r>
              <a:rPr sz="2400" spc="-10" dirty="0">
                <a:solidFill>
                  <a:srgbClr val="00AF4F"/>
                </a:solidFill>
                <a:latin typeface="Comic Sans MS"/>
                <a:cs typeface="Comic Sans MS"/>
              </a:rPr>
              <a:t> </a:t>
            </a:r>
            <a:r>
              <a:rPr sz="2400" spc="-5" dirty="0">
                <a:solidFill>
                  <a:srgbClr val="00AF4F"/>
                </a:solidFill>
                <a:latin typeface="Comic Sans MS"/>
                <a:cs typeface="Comic Sans MS"/>
              </a:rPr>
              <a:t>soon.</a:t>
            </a:r>
            <a:endParaRPr sz="2400">
              <a:latin typeface="Comic Sans MS"/>
              <a:cs typeface="Comic Sans MS"/>
            </a:endParaRPr>
          </a:p>
          <a:p>
            <a:pPr marL="755650" marR="6985" lvl="1" indent="-285750" algn="just">
              <a:lnSpc>
                <a:spcPct val="90000"/>
              </a:lnSpc>
              <a:spcBef>
                <a:spcPts val="560"/>
              </a:spcBef>
              <a:buFont typeface="Symbol"/>
              <a:buChar char=""/>
              <a:tabLst>
                <a:tab pos="755650" algn="l"/>
              </a:tabLst>
            </a:pPr>
            <a:r>
              <a:rPr sz="2400" spc="-10" dirty="0">
                <a:latin typeface="Comic Sans MS"/>
                <a:cs typeface="Comic Sans MS"/>
              </a:rPr>
              <a:t>It </a:t>
            </a:r>
            <a:r>
              <a:rPr sz="2400" spc="-5" dirty="0">
                <a:latin typeface="Comic Sans MS"/>
                <a:cs typeface="Comic Sans MS"/>
              </a:rPr>
              <a:t>merely involves mathematical operations: different  measures of central tendencies (averages), measures of  variations, regression analysis etc. In its extreme case,  analysis requires the knowledge of advanced  mathematics.</a:t>
            </a:r>
            <a:endParaRPr sz="2400">
              <a:latin typeface="Comic Sans MS"/>
              <a:cs typeface="Comic Sans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420"/>
              </a:lnSpc>
            </a:pPr>
            <a:fld id="{81D60167-4931-47E6-BA6A-407CBD079E47}" type="slidenum">
              <a:rPr sz="1400" dirty="0">
                <a:solidFill>
                  <a:srgbClr val="000000"/>
                </a:solidFill>
              </a:rPr>
              <a:t>21</a:t>
            </a:fld>
            <a:endParaRPr sz="1400"/>
          </a:p>
          <a:p>
            <a:pPr marL="53340">
              <a:lnSpc>
                <a:spcPts val="1215"/>
              </a:lnSpc>
            </a:pPr>
            <a:r>
              <a:rPr dirty="0"/>
              <a:t>18</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2" name="object 2"/>
          <p:cNvSpPr txBox="1">
            <a:spLocks noGrp="1"/>
          </p:cNvSpPr>
          <p:nvPr>
            <p:ph type="title"/>
          </p:nvPr>
        </p:nvSpPr>
        <p:spPr>
          <a:xfrm>
            <a:off x="457200" y="567690"/>
            <a:ext cx="4521200" cy="452120"/>
          </a:xfrm>
          <a:prstGeom prst="rect">
            <a:avLst/>
          </a:prstGeom>
        </p:spPr>
        <p:txBody>
          <a:bodyPr vert="horz" wrap="square" lIns="0" tIns="12700" rIns="0" bIns="0" rtlCol="0">
            <a:spAutoFit/>
          </a:bodyPr>
          <a:lstStyle/>
          <a:p>
            <a:pPr marL="12700">
              <a:lnSpc>
                <a:spcPct val="100000"/>
              </a:lnSpc>
              <a:spcBef>
                <a:spcPts val="100"/>
              </a:spcBef>
            </a:pPr>
            <a:r>
              <a:rPr sz="2800" spc="-5" dirty="0">
                <a:solidFill>
                  <a:srgbClr val="006FBF"/>
                </a:solidFill>
                <a:latin typeface="Comic Sans MS"/>
                <a:cs typeface="Comic Sans MS"/>
              </a:rPr>
              <a:t>5. Interpretation of</a:t>
            </a:r>
            <a:r>
              <a:rPr sz="2800" spc="-105" dirty="0">
                <a:solidFill>
                  <a:srgbClr val="006FBF"/>
                </a:solidFill>
                <a:latin typeface="Comic Sans MS"/>
                <a:cs typeface="Comic Sans MS"/>
              </a:rPr>
              <a:t> </a:t>
            </a:r>
            <a:r>
              <a:rPr sz="2800" spc="-5" dirty="0">
                <a:solidFill>
                  <a:srgbClr val="006FBF"/>
                </a:solidFill>
                <a:latin typeface="Comic Sans MS"/>
                <a:cs typeface="Comic Sans MS"/>
              </a:rPr>
              <a:t>Data</a:t>
            </a:r>
            <a:endParaRPr sz="2800">
              <a:latin typeface="Comic Sans MS"/>
              <a:cs typeface="Comic Sans MS"/>
            </a:endParaRPr>
          </a:p>
        </p:txBody>
      </p:sp>
      <p:sp>
        <p:nvSpPr>
          <p:cNvPr id="3" name="object 3"/>
          <p:cNvSpPr txBox="1"/>
          <p:nvPr/>
        </p:nvSpPr>
        <p:spPr>
          <a:xfrm>
            <a:off x="914400" y="1069340"/>
            <a:ext cx="7883525" cy="4719320"/>
          </a:xfrm>
          <a:prstGeom prst="rect">
            <a:avLst/>
          </a:prstGeom>
        </p:spPr>
        <p:txBody>
          <a:bodyPr vert="horz" wrap="square" lIns="0" tIns="12700" rIns="0" bIns="0" rtlCol="0">
            <a:spAutoFit/>
          </a:bodyPr>
          <a:lstStyle/>
          <a:p>
            <a:pPr marL="298450" marR="5080" indent="-285750">
              <a:lnSpc>
                <a:spcPct val="100000"/>
              </a:lnSpc>
              <a:spcBef>
                <a:spcPts val="100"/>
              </a:spcBef>
              <a:tabLst>
                <a:tab pos="374015" algn="l"/>
              </a:tabLst>
            </a:pPr>
            <a:r>
              <a:rPr sz="3000" spc="997" baseline="9722" dirty="0">
                <a:solidFill>
                  <a:srgbClr val="1E487C"/>
                </a:solidFill>
                <a:latin typeface="Symbol"/>
                <a:cs typeface="Symbol"/>
              </a:rPr>
              <a:t></a:t>
            </a:r>
            <a:r>
              <a:rPr sz="3000" spc="997" baseline="9722" dirty="0">
                <a:solidFill>
                  <a:srgbClr val="1E487C"/>
                </a:solidFill>
                <a:latin typeface="Times New Roman"/>
                <a:cs typeface="Times New Roman"/>
              </a:rPr>
              <a:t>		</a:t>
            </a:r>
            <a:r>
              <a:rPr sz="2400" spc="-5" dirty="0">
                <a:latin typeface="Comic Sans MS"/>
                <a:cs typeface="Comic Sans MS"/>
              </a:rPr>
              <a:t>involve interpreting the statistical constants  computed </a:t>
            </a:r>
            <a:r>
              <a:rPr sz="2400" dirty="0">
                <a:latin typeface="Comic Sans MS"/>
                <a:cs typeface="Comic Sans MS"/>
              </a:rPr>
              <a:t>in </a:t>
            </a:r>
            <a:r>
              <a:rPr sz="2400" spc="-5" dirty="0">
                <a:latin typeface="Comic Sans MS"/>
                <a:cs typeface="Comic Sans MS"/>
              </a:rPr>
              <a:t>analyzing data</a:t>
            </a:r>
            <a:r>
              <a:rPr sz="2400" spc="-5" dirty="0">
                <a:solidFill>
                  <a:srgbClr val="00AF4F"/>
                </a:solidFill>
                <a:latin typeface="Comic Sans MS"/>
                <a:cs typeface="Comic Sans MS"/>
              </a:rPr>
              <a:t> for the formation of valid  conclusions </a:t>
            </a:r>
            <a:r>
              <a:rPr sz="2400" dirty="0">
                <a:solidFill>
                  <a:srgbClr val="00AF4F"/>
                </a:solidFill>
                <a:latin typeface="Comic Sans MS"/>
                <a:cs typeface="Comic Sans MS"/>
              </a:rPr>
              <a:t>and</a:t>
            </a:r>
            <a:r>
              <a:rPr sz="2400" spc="-25" dirty="0">
                <a:solidFill>
                  <a:srgbClr val="00AF4F"/>
                </a:solidFill>
                <a:latin typeface="Comic Sans MS"/>
                <a:cs typeface="Comic Sans MS"/>
              </a:rPr>
              <a:t> </a:t>
            </a:r>
            <a:r>
              <a:rPr sz="2400" spc="-5" dirty="0">
                <a:solidFill>
                  <a:srgbClr val="00AF4F"/>
                </a:solidFill>
                <a:latin typeface="Comic Sans MS"/>
                <a:cs typeface="Comic Sans MS"/>
              </a:rPr>
              <a:t>inferences.</a:t>
            </a:r>
            <a:endParaRPr sz="2400">
              <a:latin typeface="Comic Sans MS"/>
              <a:cs typeface="Comic Sans MS"/>
            </a:endParaRPr>
          </a:p>
          <a:p>
            <a:pPr marL="12700">
              <a:lnSpc>
                <a:spcPct val="100000"/>
              </a:lnSpc>
              <a:spcBef>
                <a:spcPts val="600"/>
              </a:spcBef>
            </a:pPr>
            <a:r>
              <a:rPr sz="3600" spc="1200" baseline="5787" dirty="0">
                <a:latin typeface="Symbol"/>
                <a:cs typeface="Symbol"/>
              </a:rPr>
              <a:t></a:t>
            </a:r>
            <a:r>
              <a:rPr sz="3600" spc="-532" baseline="5787" dirty="0">
                <a:latin typeface="Times New Roman"/>
                <a:cs typeface="Times New Roman"/>
              </a:rPr>
              <a:t> </a:t>
            </a:r>
            <a:r>
              <a:rPr sz="2400" spc="-5" dirty="0">
                <a:latin typeface="Comic Sans MS"/>
                <a:cs typeface="Comic Sans MS"/>
              </a:rPr>
              <a:t>It is the most difficult </a:t>
            </a:r>
            <a:r>
              <a:rPr sz="2400" dirty="0">
                <a:latin typeface="Comic Sans MS"/>
                <a:cs typeface="Comic Sans MS"/>
              </a:rPr>
              <a:t>and </a:t>
            </a:r>
            <a:r>
              <a:rPr sz="2400" spc="-5" dirty="0">
                <a:latin typeface="Comic Sans MS"/>
                <a:cs typeface="Comic Sans MS"/>
              </a:rPr>
              <a:t>skill requiring stage.</a:t>
            </a:r>
            <a:endParaRPr sz="2400">
              <a:latin typeface="Comic Sans MS"/>
              <a:cs typeface="Comic Sans MS"/>
            </a:endParaRPr>
          </a:p>
          <a:p>
            <a:pPr marL="298450" marR="320040" indent="-285750">
              <a:lnSpc>
                <a:spcPct val="100000"/>
              </a:lnSpc>
              <a:spcBef>
                <a:spcPts val="600"/>
              </a:spcBef>
            </a:pPr>
            <a:r>
              <a:rPr sz="3600" spc="1200" baseline="5787" dirty="0">
                <a:latin typeface="Symbol"/>
                <a:cs typeface="Symbol"/>
              </a:rPr>
              <a:t></a:t>
            </a:r>
            <a:r>
              <a:rPr sz="3600" spc="-569" baseline="5787" dirty="0">
                <a:latin typeface="Times New Roman"/>
                <a:cs typeface="Times New Roman"/>
              </a:rPr>
              <a:t> </a:t>
            </a:r>
            <a:r>
              <a:rPr sz="2400" spc="-5" dirty="0">
                <a:latin typeface="Comic Sans MS"/>
                <a:cs typeface="Comic Sans MS"/>
              </a:rPr>
              <a:t>It is </a:t>
            </a:r>
            <a:r>
              <a:rPr sz="2400" dirty="0">
                <a:latin typeface="Comic Sans MS"/>
                <a:cs typeface="Comic Sans MS"/>
              </a:rPr>
              <a:t>at </a:t>
            </a:r>
            <a:r>
              <a:rPr sz="2400" spc="-5" dirty="0">
                <a:latin typeface="Comic Sans MS"/>
                <a:cs typeface="Comic Sans MS"/>
              </a:rPr>
              <a:t>this stage that Statistics seems to </a:t>
            </a:r>
            <a:r>
              <a:rPr sz="2400" dirty="0">
                <a:latin typeface="Comic Sans MS"/>
                <a:cs typeface="Comic Sans MS"/>
              </a:rPr>
              <a:t>be </a:t>
            </a:r>
            <a:r>
              <a:rPr sz="2400" spc="-5" dirty="0">
                <a:latin typeface="Comic Sans MS"/>
                <a:cs typeface="Comic Sans MS"/>
              </a:rPr>
              <a:t>very  </a:t>
            </a:r>
            <a:r>
              <a:rPr sz="2400" dirty="0">
                <a:latin typeface="Comic Sans MS"/>
                <a:cs typeface="Comic Sans MS"/>
              </a:rPr>
              <a:t>much </a:t>
            </a:r>
            <a:r>
              <a:rPr sz="2400" spc="-5" dirty="0">
                <a:latin typeface="Comic Sans MS"/>
                <a:cs typeface="Comic Sans MS"/>
              </a:rPr>
              <a:t>viable </a:t>
            </a:r>
            <a:r>
              <a:rPr sz="2400" spc="-10" dirty="0">
                <a:latin typeface="Comic Sans MS"/>
                <a:cs typeface="Comic Sans MS"/>
              </a:rPr>
              <a:t>to </a:t>
            </a:r>
            <a:r>
              <a:rPr sz="2400" spc="-5" dirty="0">
                <a:latin typeface="Comic Sans MS"/>
                <a:cs typeface="Comic Sans MS"/>
              </a:rPr>
              <a:t>be</a:t>
            </a:r>
            <a:r>
              <a:rPr sz="2400" spc="10" dirty="0">
                <a:latin typeface="Comic Sans MS"/>
                <a:cs typeface="Comic Sans MS"/>
              </a:rPr>
              <a:t> </a:t>
            </a:r>
            <a:r>
              <a:rPr sz="2400" spc="-5" dirty="0">
                <a:latin typeface="Comic Sans MS"/>
                <a:cs typeface="Comic Sans MS"/>
              </a:rPr>
              <a:t>misused.</a:t>
            </a:r>
            <a:endParaRPr sz="2400">
              <a:latin typeface="Comic Sans MS"/>
              <a:cs typeface="Comic Sans MS"/>
            </a:endParaRPr>
          </a:p>
          <a:p>
            <a:pPr marL="298450" marR="255270" indent="-285750">
              <a:lnSpc>
                <a:spcPct val="100000"/>
              </a:lnSpc>
              <a:spcBef>
                <a:spcPts val="600"/>
              </a:spcBef>
            </a:pPr>
            <a:r>
              <a:rPr sz="3600" spc="1200" baseline="5787" dirty="0">
                <a:latin typeface="Symbol"/>
                <a:cs typeface="Symbol"/>
              </a:rPr>
              <a:t></a:t>
            </a:r>
            <a:r>
              <a:rPr sz="3600" spc="-502" baseline="5787" dirty="0">
                <a:latin typeface="Times New Roman"/>
                <a:cs typeface="Times New Roman"/>
              </a:rPr>
              <a:t> </a:t>
            </a:r>
            <a:r>
              <a:rPr sz="2400" spc="-5" dirty="0">
                <a:latin typeface="Comic Sans MS"/>
                <a:cs typeface="Comic Sans MS"/>
              </a:rPr>
              <a:t>Correct interpretation of results will lead to </a:t>
            </a:r>
            <a:r>
              <a:rPr sz="2400" dirty="0">
                <a:latin typeface="Comic Sans MS"/>
                <a:cs typeface="Comic Sans MS"/>
              </a:rPr>
              <a:t>a </a:t>
            </a:r>
            <a:r>
              <a:rPr sz="2400" spc="-5" dirty="0">
                <a:latin typeface="Comic Sans MS"/>
                <a:cs typeface="Comic Sans MS"/>
              </a:rPr>
              <a:t>valid  conclusion of the study </a:t>
            </a:r>
            <a:r>
              <a:rPr sz="2400" dirty="0">
                <a:latin typeface="Comic Sans MS"/>
                <a:cs typeface="Comic Sans MS"/>
              </a:rPr>
              <a:t>and hence </a:t>
            </a:r>
            <a:r>
              <a:rPr sz="2400" spc="-5" dirty="0">
                <a:latin typeface="Comic Sans MS"/>
                <a:cs typeface="Comic Sans MS"/>
              </a:rPr>
              <a:t>can aid in taking  correct</a:t>
            </a:r>
            <a:r>
              <a:rPr sz="2400" spc="-10" dirty="0">
                <a:latin typeface="Comic Sans MS"/>
                <a:cs typeface="Comic Sans MS"/>
              </a:rPr>
              <a:t> </a:t>
            </a:r>
            <a:r>
              <a:rPr sz="2400" spc="-5" dirty="0">
                <a:latin typeface="Comic Sans MS"/>
                <a:cs typeface="Comic Sans MS"/>
              </a:rPr>
              <a:t>decisions.</a:t>
            </a:r>
            <a:endParaRPr sz="2400">
              <a:latin typeface="Comic Sans MS"/>
              <a:cs typeface="Comic Sans MS"/>
            </a:endParaRPr>
          </a:p>
          <a:p>
            <a:pPr marL="298450" marR="235585" indent="-285750">
              <a:lnSpc>
                <a:spcPct val="100000"/>
              </a:lnSpc>
              <a:spcBef>
                <a:spcPts val="600"/>
              </a:spcBef>
            </a:pPr>
            <a:r>
              <a:rPr sz="3600" spc="1200" baseline="5787" dirty="0">
                <a:latin typeface="Symbol"/>
                <a:cs typeface="Symbol"/>
              </a:rPr>
              <a:t></a:t>
            </a:r>
            <a:r>
              <a:rPr sz="3600" spc="1200" baseline="5787" dirty="0">
                <a:latin typeface="Times New Roman"/>
                <a:cs typeface="Times New Roman"/>
              </a:rPr>
              <a:t> </a:t>
            </a:r>
            <a:r>
              <a:rPr sz="2400" spc="-5" dirty="0">
                <a:latin typeface="Comic Sans MS"/>
                <a:cs typeface="Comic Sans MS"/>
              </a:rPr>
              <a:t>Improper (incorrect) interpretation may </a:t>
            </a:r>
            <a:r>
              <a:rPr sz="2400" dirty="0">
                <a:latin typeface="Comic Sans MS"/>
                <a:cs typeface="Comic Sans MS"/>
              </a:rPr>
              <a:t>lead </a:t>
            </a:r>
            <a:r>
              <a:rPr sz="2400" spc="-5" dirty="0">
                <a:latin typeface="Comic Sans MS"/>
                <a:cs typeface="Comic Sans MS"/>
              </a:rPr>
              <a:t>to  wrong conclusions and makes the whole objective </a:t>
            </a:r>
            <a:r>
              <a:rPr sz="2400" dirty="0">
                <a:latin typeface="Comic Sans MS"/>
                <a:cs typeface="Comic Sans MS"/>
              </a:rPr>
              <a:t>of  </a:t>
            </a:r>
            <a:r>
              <a:rPr sz="2400" spc="-5" dirty="0">
                <a:latin typeface="Comic Sans MS"/>
                <a:cs typeface="Comic Sans MS"/>
              </a:rPr>
              <a:t>the study</a:t>
            </a:r>
            <a:r>
              <a:rPr sz="2400" spc="-10" dirty="0">
                <a:latin typeface="Comic Sans MS"/>
                <a:cs typeface="Comic Sans MS"/>
              </a:rPr>
              <a:t> </a:t>
            </a:r>
            <a:r>
              <a:rPr sz="2400" spc="-5" dirty="0">
                <a:latin typeface="Comic Sans MS"/>
                <a:cs typeface="Comic Sans MS"/>
              </a:rPr>
              <a:t>useless.</a:t>
            </a:r>
            <a:endParaRPr sz="2400">
              <a:latin typeface="Comic Sans MS"/>
              <a:cs typeface="Comic Sans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4" name="object 4"/>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22</a:t>
            </a:fld>
            <a:endParaRPr dirty="0"/>
          </a:p>
        </p:txBody>
      </p:sp>
      <p:sp>
        <p:nvSpPr>
          <p:cNvPr id="2" name="object 2"/>
          <p:cNvSpPr txBox="1"/>
          <p:nvPr/>
        </p:nvSpPr>
        <p:spPr>
          <a:xfrm>
            <a:off x="534669" y="406400"/>
            <a:ext cx="8069580" cy="4843780"/>
          </a:xfrm>
          <a:prstGeom prst="rect">
            <a:avLst/>
          </a:prstGeom>
        </p:spPr>
        <p:txBody>
          <a:bodyPr vert="horz" wrap="square" lIns="0" tIns="12700" rIns="0" bIns="0" rtlCol="0">
            <a:spAutoFit/>
          </a:bodyPr>
          <a:lstStyle/>
          <a:p>
            <a:pPr marL="1484630" marR="1142365" indent="-791210">
              <a:lnSpc>
                <a:spcPct val="100000"/>
              </a:lnSpc>
              <a:spcBef>
                <a:spcPts val="100"/>
              </a:spcBef>
            </a:pPr>
            <a:r>
              <a:rPr sz="2800" b="1" spc="-5" dirty="0">
                <a:solidFill>
                  <a:srgbClr val="006FBF"/>
                </a:solidFill>
                <a:latin typeface="Comic Sans MS"/>
                <a:cs typeface="Comic Sans MS"/>
              </a:rPr>
              <a:t>THE </a:t>
            </a:r>
            <a:r>
              <a:rPr sz="2800" b="1" spc="-10" dirty="0">
                <a:solidFill>
                  <a:srgbClr val="006FBF"/>
                </a:solidFill>
                <a:latin typeface="Comic Sans MS"/>
                <a:cs typeface="Comic Sans MS"/>
              </a:rPr>
              <a:t>ENGINEERING </a:t>
            </a:r>
            <a:r>
              <a:rPr sz="2800" b="1" spc="-5" dirty="0">
                <a:solidFill>
                  <a:srgbClr val="006FBF"/>
                </a:solidFill>
                <a:latin typeface="Comic Sans MS"/>
                <a:cs typeface="Comic Sans MS"/>
              </a:rPr>
              <a:t>METHOD</a:t>
            </a:r>
            <a:r>
              <a:rPr sz="2800" b="1" spc="-65" dirty="0">
                <a:solidFill>
                  <a:srgbClr val="006FBF"/>
                </a:solidFill>
                <a:latin typeface="Comic Sans MS"/>
                <a:cs typeface="Comic Sans MS"/>
              </a:rPr>
              <a:t> </a:t>
            </a:r>
            <a:r>
              <a:rPr sz="2800" b="1" spc="-10" dirty="0">
                <a:solidFill>
                  <a:srgbClr val="006FBF"/>
                </a:solidFill>
                <a:latin typeface="Comic Sans MS"/>
                <a:cs typeface="Comic Sans MS"/>
              </a:rPr>
              <a:t>AND  STATISTICAL</a:t>
            </a:r>
            <a:r>
              <a:rPr sz="2800" b="1" spc="-20" dirty="0">
                <a:solidFill>
                  <a:srgbClr val="006FBF"/>
                </a:solidFill>
                <a:latin typeface="Comic Sans MS"/>
                <a:cs typeface="Comic Sans MS"/>
              </a:rPr>
              <a:t> </a:t>
            </a:r>
            <a:r>
              <a:rPr sz="2800" b="1" spc="-10" dirty="0">
                <a:solidFill>
                  <a:srgbClr val="006FBF"/>
                </a:solidFill>
                <a:latin typeface="Comic Sans MS"/>
                <a:cs typeface="Comic Sans MS"/>
              </a:rPr>
              <a:t>THINKING</a:t>
            </a:r>
            <a:endParaRPr sz="2800">
              <a:latin typeface="Comic Sans MS"/>
              <a:cs typeface="Comic Sans MS"/>
            </a:endParaRPr>
          </a:p>
          <a:p>
            <a:pPr marL="355600" marR="5080" indent="-342900" algn="just">
              <a:lnSpc>
                <a:spcPct val="100000"/>
              </a:lnSpc>
              <a:spcBef>
                <a:spcPts val="2950"/>
              </a:spcBef>
              <a:buFont typeface="Symbol"/>
              <a:buChar char=""/>
              <a:tabLst>
                <a:tab pos="355600" algn="l"/>
              </a:tabLst>
            </a:pPr>
            <a:r>
              <a:rPr sz="2800" spc="-5" dirty="0">
                <a:latin typeface="Comic Sans MS"/>
                <a:cs typeface="Comic Sans MS"/>
              </a:rPr>
              <a:t>An engineer is someone who solves problems  of interest to society by the </a:t>
            </a:r>
            <a:r>
              <a:rPr sz="2800" spc="-10" dirty="0">
                <a:latin typeface="Comic Sans MS"/>
                <a:cs typeface="Comic Sans MS"/>
              </a:rPr>
              <a:t>efficient  </a:t>
            </a:r>
            <a:r>
              <a:rPr sz="2800" spc="-5" dirty="0">
                <a:latin typeface="Comic Sans MS"/>
                <a:cs typeface="Comic Sans MS"/>
              </a:rPr>
              <a:t>application </a:t>
            </a:r>
            <a:r>
              <a:rPr sz="2800" dirty="0">
                <a:latin typeface="Comic Sans MS"/>
                <a:cs typeface="Comic Sans MS"/>
              </a:rPr>
              <a:t>of </a:t>
            </a:r>
            <a:r>
              <a:rPr sz="2800" spc="-10" dirty="0">
                <a:latin typeface="Comic Sans MS"/>
                <a:cs typeface="Comic Sans MS"/>
              </a:rPr>
              <a:t>scientific</a:t>
            </a:r>
            <a:r>
              <a:rPr sz="2800" spc="-20" dirty="0">
                <a:latin typeface="Comic Sans MS"/>
                <a:cs typeface="Comic Sans MS"/>
              </a:rPr>
              <a:t> </a:t>
            </a:r>
            <a:r>
              <a:rPr sz="2800" spc="-5" dirty="0">
                <a:latin typeface="Comic Sans MS"/>
                <a:cs typeface="Comic Sans MS"/>
              </a:rPr>
              <a:t>principles.</a:t>
            </a:r>
            <a:endParaRPr sz="2800">
              <a:latin typeface="Comic Sans MS"/>
              <a:cs typeface="Comic Sans MS"/>
            </a:endParaRPr>
          </a:p>
          <a:p>
            <a:pPr>
              <a:lnSpc>
                <a:spcPct val="100000"/>
              </a:lnSpc>
              <a:spcBef>
                <a:spcPts val="35"/>
              </a:spcBef>
              <a:buFont typeface="Symbol"/>
              <a:buChar char=""/>
            </a:pPr>
            <a:endParaRPr sz="4100">
              <a:latin typeface="Times New Roman"/>
              <a:cs typeface="Times New Roman"/>
            </a:endParaRPr>
          </a:p>
          <a:p>
            <a:pPr marL="355600" marR="5080" indent="-342900" algn="just">
              <a:lnSpc>
                <a:spcPct val="100000"/>
              </a:lnSpc>
              <a:buFont typeface="Symbol"/>
              <a:buChar char=""/>
              <a:tabLst>
                <a:tab pos="355600" algn="l"/>
              </a:tabLst>
            </a:pPr>
            <a:r>
              <a:rPr sz="2800" spc="-5" dirty="0">
                <a:latin typeface="Comic Sans MS"/>
                <a:cs typeface="Comic Sans MS"/>
              </a:rPr>
              <a:t>Engineers accomplish this by either refining  an </a:t>
            </a:r>
            <a:r>
              <a:rPr sz="2800" spc="-10" dirty="0">
                <a:latin typeface="Comic Sans MS"/>
                <a:cs typeface="Comic Sans MS"/>
              </a:rPr>
              <a:t>existing </a:t>
            </a:r>
            <a:r>
              <a:rPr sz="2800" spc="-5" dirty="0">
                <a:latin typeface="Comic Sans MS"/>
                <a:cs typeface="Comic Sans MS"/>
              </a:rPr>
              <a:t>product </a:t>
            </a:r>
            <a:r>
              <a:rPr sz="2800" dirty="0">
                <a:latin typeface="Comic Sans MS"/>
                <a:cs typeface="Comic Sans MS"/>
              </a:rPr>
              <a:t>or </a:t>
            </a:r>
            <a:r>
              <a:rPr sz="2800" spc="-5" dirty="0">
                <a:latin typeface="Comic Sans MS"/>
                <a:cs typeface="Comic Sans MS"/>
              </a:rPr>
              <a:t>process or </a:t>
            </a:r>
            <a:r>
              <a:rPr sz="2800" spc="-10" dirty="0">
                <a:latin typeface="Comic Sans MS"/>
                <a:cs typeface="Comic Sans MS"/>
              </a:rPr>
              <a:t>by </a:t>
            </a:r>
            <a:r>
              <a:rPr sz="2800" spc="-5" dirty="0">
                <a:latin typeface="Comic Sans MS"/>
                <a:cs typeface="Comic Sans MS"/>
              </a:rPr>
              <a:t>designing  </a:t>
            </a:r>
            <a:r>
              <a:rPr sz="2800" dirty="0">
                <a:latin typeface="Comic Sans MS"/>
                <a:cs typeface="Comic Sans MS"/>
              </a:rPr>
              <a:t>a </a:t>
            </a:r>
            <a:r>
              <a:rPr sz="2800" spc="-5" dirty="0">
                <a:latin typeface="Comic Sans MS"/>
                <a:cs typeface="Comic Sans MS"/>
              </a:rPr>
              <a:t>new product or process that meets  customers’ expectations and</a:t>
            </a:r>
            <a:r>
              <a:rPr sz="2800" spc="-15" dirty="0">
                <a:latin typeface="Comic Sans MS"/>
                <a:cs typeface="Comic Sans MS"/>
              </a:rPr>
              <a:t> </a:t>
            </a:r>
            <a:r>
              <a:rPr sz="2800" spc="-5" dirty="0">
                <a:latin typeface="Comic Sans MS"/>
                <a:cs typeface="Comic Sans MS"/>
              </a:rPr>
              <a:t>needs.</a:t>
            </a:r>
            <a:endParaRPr sz="2800">
              <a:latin typeface="Comic Sans MS"/>
              <a:cs typeface="Comic Sans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5" name="object 5"/>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23</a:t>
            </a:fld>
            <a:endParaRPr dirty="0"/>
          </a:p>
        </p:txBody>
      </p:sp>
      <p:sp>
        <p:nvSpPr>
          <p:cNvPr id="2" name="object 2"/>
          <p:cNvSpPr txBox="1">
            <a:spLocks noGrp="1"/>
          </p:cNvSpPr>
          <p:nvPr>
            <p:ph type="title"/>
          </p:nvPr>
        </p:nvSpPr>
        <p:spPr>
          <a:xfrm>
            <a:off x="534669" y="289559"/>
            <a:ext cx="7257415" cy="952500"/>
          </a:xfrm>
          <a:prstGeom prst="rect">
            <a:avLst/>
          </a:prstGeom>
        </p:spPr>
        <p:txBody>
          <a:bodyPr vert="horz" wrap="square" lIns="0" tIns="67310" rIns="0" bIns="0" rtlCol="0">
            <a:spAutoFit/>
          </a:bodyPr>
          <a:lstStyle/>
          <a:p>
            <a:pPr marL="354965" marR="5080" indent="-342900">
              <a:lnSpc>
                <a:spcPts val="3460"/>
              </a:lnSpc>
              <a:spcBef>
                <a:spcPts val="530"/>
              </a:spcBef>
            </a:pPr>
            <a:r>
              <a:rPr spc="-5" dirty="0">
                <a:solidFill>
                  <a:srgbClr val="006FBF"/>
                </a:solidFill>
                <a:latin typeface="Comic Sans MS"/>
                <a:cs typeface="Comic Sans MS"/>
              </a:rPr>
              <a:t>The steps in the engineering </a:t>
            </a:r>
            <a:r>
              <a:rPr spc="-10" dirty="0">
                <a:solidFill>
                  <a:srgbClr val="006FBF"/>
                </a:solidFill>
                <a:latin typeface="Comic Sans MS"/>
                <a:cs typeface="Comic Sans MS"/>
              </a:rPr>
              <a:t>method  </a:t>
            </a:r>
            <a:r>
              <a:rPr spc="-5" dirty="0">
                <a:solidFill>
                  <a:srgbClr val="006FBF"/>
                </a:solidFill>
                <a:latin typeface="Comic Sans MS"/>
                <a:cs typeface="Comic Sans MS"/>
              </a:rPr>
              <a:t>are as</a:t>
            </a:r>
            <a:r>
              <a:rPr spc="-10" dirty="0">
                <a:solidFill>
                  <a:srgbClr val="006FBF"/>
                </a:solidFill>
                <a:latin typeface="Comic Sans MS"/>
                <a:cs typeface="Comic Sans MS"/>
              </a:rPr>
              <a:t> </a:t>
            </a:r>
            <a:r>
              <a:rPr spc="-5" dirty="0">
                <a:solidFill>
                  <a:srgbClr val="006FBF"/>
                </a:solidFill>
                <a:latin typeface="Comic Sans MS"/>
                <a:cs typeface="Comic Sans MS"/>
              </a:rPr>
              <a:t>follows:</a:t>
            </a:r>
          </a:p>
        </p:txBody>
      </p:sp>
      <p:sp>
        <p:nvSpPr>
          <p:cNvPr id="3" name="object 3"/>
          <p:cNvSpPr txBox="1"/>
          <p:nvPr/>
        </p:nvSpPr>
        <p:spPr>
          <a:xfrm>
            <a:off x="534669" y="1262379"/>
            <a:ext cx="8070850" cy="4939030"/>
          </a:xfrm>
          <a:prstGeom prst="rect">
            <a:avLst/>
          </a:prstGeom>
        </p:spPr>
        <p:txBody>
          <a:bodyPr vert="horz" wrap="square" lIns="0" tIns="60960" rIns="0" bIns="0" rtlCol="0">
            <a:spAutoFit/>
          </a:bodyPr>
          <a:lstStyle/>
          <a:p>
            <a:pPr marL="355600" marR="6350" indent="-342900" algn="just">
              <a:lnSpc>
                <a:spcPts val="3020"/>
              </a:lnSpc>
              <a:spcBef>
                <a:spcPts val="480"/>
              </a:spcBef>
              <a:buFont typeface="Comic Sans MS"/>
              <a:buAutoNum type="arabicPeriod"/>
              <a:tabLst>
                <a:tab pos="618490" algn="l"/>
              </a:tabLst>
            </a:pPr>
            <a:r>
              <a:rPr sz="2800" spc="-5" dirty="0">
                <a:latin typeface="Comic Sans MS"/>
                <a:cs typeface="Comic Sans MS"/>
              </a:rPr>
              <a:t>Develop </a:t>
            </a:r>
            <a:r>
              <a:rPr sz="2800" dirty="0">
                <a:latin typeface="Comic Sans MS"/>
                <a:cs typeface="Comic Sans MS"/>
              </a:rPr>
              <a:t>a </a:t>
            </a:r>
            <a:r>
              <a:rPr sz="2800" spc="-5" dirty="0">
                <a:latin typeface="Comic Sans MS"/>
                <a:cs typeface="Comic Sans MS"/>
              </a:rPr>
              <a:t>clear and concise description </a:t>
            </a:r>
            <a:r>
              <a:rPr sz="2800" dirty="0">
                <a:latin typeface="Comic Sans MS"/>
                <a:cs typeface="Comic Sans MS"/>
              </a:rPr>
              <a:t>of  </a:t>
            </a:r>
            <a:r>
              <a:rPr sz="2800" spc="-5" dirty="0">
                <a:latin typeface="Comic Sans MS"/>
                <a:cs typeface="Comic Sans MS"/>
              </a:rPr>
              <a:t>the</a:t>
            </a:r>
            <a:r>
              <a:rPr sz="2800" spc="-10" dirty="0">
                <a:latin typeface="Comic Sans MS"/>
                <a:cs typeface="Comic Sans MS"/>
              </a:rPr>
              <a:t> </a:t>
            </a:r>
            <a:r>
              <a:rPr sz="2800" spc="-5" dirty="0">
                <a:latin typeface="Comic Sans MS"/>
                <a:cs typeface="Comic Sans MS"/>
              </a:rPr>
              <a:t>problem.</a:t>
            </a:r>
            <a:endParaRPr sz="2800">
              <a:latin typeface="Comic Sans MS"/>
              <a:cs typeface="Comic Sans MS"/>
            </a:endParaRPr>
          </a:p>
          <a:p>
            <a:pPr marL="355600" marR="6985" indent="-342900" algn="just">
              <a:lnSpc>
                <a:spcPts val="3020"/>
              </a:lnSpc>
              <a:spcBef>
                <a:spcPts val="700"/>
              </a:spcBef>
              <a:buFont typeface="Comic Sans MS"/>
              <a:buAutoNum type="arabicPeriod"/>
              <a:tabLst>
                <a:tab pos="575310" algn="l"/>
              </a:tabLst>
            </a:pPr>
            <a:r>
              <a:rPr sz="2800" spc="-10" dirty="0">
                <a:latin typeface="Comic Sans MS"/>
                <a:cs typeface="Comic Sans MS"/>
              </a:rPr>
              <a:t>Identify, </a:t>
            </a:r>
            <a:r>
              <a:rPr sz="2800" spc="-5" dirty="0">
                <a:latin typeface="Comic Sans MS"/>
                <a:cs typeface="Comic Sans MS"/>
              </a:rPr>
              <a:t>the important factors that </a:t>
            </a:r>
            <a:r>
              <a:rPr sz="2800" spc="-10" dirty="0">
                <a:latin typeface="Comic Sans MS"/>
                <a:cs typeface="Comic Sans MS"/>
              </a:rPr>
              <a:t>affect  </a:t>
            </a:r>
            <a:r>
              <a:rPr sz="2800" spc="-5" dirty="0">
                <a:latin typeface="Comic Sans MS"/>
                <a:cs typeface="Comic Sans MS"/>
              </a:rPr>
              <a:t>this problem or that may play </a:t>
            </a:r>
            <a:r>
              <a:rPr sz="2800" dirty="0">
                <a:latin typeface="Comic Sans MS"/>
                <a:cs typeface="Comic Sans MS"/>
              </a:rPr>
              <a:t>a role </a:t>
            </a:r>
            <a:r>
              <a:rPr sz="2800" spc="-5" dirty="0">
                <a:latin typeface="Comic Sans MS"/>
                <a:cs typeface="Comic Sans MS"/>
              </a:rPr>
              <a:t>in its  solution.</a:t>
            </a:r>
            <a:endParaRPr sz="2800">
              <a:latin typeface="Comic Sans MS"/>
              <a:cs typeface="Comic Sans MS"/>
            </a:endParaRPr>
          </a:p>
          <a:p>
            <a:pPr marL="355600" marR="5080" indent="-342900" algn="just">
              <a:lnSpc>
                <a:spcPts val="3020"/>
              </a:lnSpc>
              <a:spcBef>
                <a:spcPts val="705"/>
              </a:spcBef>
              <a:buAutoNum type="arabicPeriod"/>
              <a:tabLst>
                <a:tab pos="355600" algn="l"/>
              </a:tabLst>
            </a:pPr>
            <a:r>
              <a:rPr sz="2800" spc="-5" dirty="0">
                <a:latin typeface="Comic Sans MS"/>
                <a:cs typeface="Comic Sans MS"/>
              </a:rPr>
              <a:t>Propose </a:t>
            </a:r>
            <a:r>
              <a:rPr sz="2800" dirty="0">
                <a:latin typeface="Comic Sans MS"/>
                <a:cs typeface="Comic Sans MS"/>
              </a:rPr>
              <a:t>a </a:t>
            </a:r>
            <a:r>
              <a:rPr sz="2800" spc="-5" dirty="0">
                <a:latin typeface="Comic Sans MS"/>
                <a:cs typeface="Comic Sans MS"/>
              </a:rPr>
              <a:t>model for the problem, using  </a:t>
            </a:r>
            <a:r>
              <a:rPr sz="2800" spc="-10" dirty="0">
                <a:latin typeface="Comic Sans MS"/>
                <a:cs typeface="Comic Sans MS"/>
              </a:rPr>
              <a:t>scientific </a:t>
            </a:r>
            <a:r>
              <a:rPr sz="2800" spc="-5" dirty="0">
                <a:latin typeface="Comic Sans MS"/>
                <a:cs typeface="Comic Sans MS"/>
              </a:rPr>
              <a:t>or engineering knowledge of the  phenomenon being studied. State any  limitations </a:t>
            </a:r>
            <a:r>
              <a:rPr sz="2800" dirty="0">
                <a:latin typeface="Comic Sans MS"/>
                <a:cs typeface="Comic Sans MS"/>
              </a:rPr>
              <a:t>or </a:t>
            </a:r>
            <a:r>
              <a:rPr sz="2800" spc="-5" dirty="0">
                <a:latin typeface="Comic Sans MS"/>
                <a:cs typeface="Comic Sans MS"/>
              </a:rPr>
              <a:t>assumptions </a:t>
            </a:r>
            <a:r>
              <a:rPr sz="2800" dirty="0">
                <a:latin typeface="Comic Sans MS"/>
                <a:cs typeface="Comic Sans MS"/>
              </a:rPr>
              <a:t>of the</a:t>
            </a:r>
            <a:r>
              <a:rPr sz="2800" spc="-60" dirty="0">
                <a:latin typeface="Comic Sans MS"/>
                <a:cs typeface="Comic Sans MS"/>
              </a:rPr>
              <a:t> </a:t>
            </a:r>
            <a:r>
              <a:rPr sz="2800" spc="-5" dirty="0">
                <a:latin typeface="Comic Sans MS"/>
                <a:cs typeface="Comic Sans MS"/>
              </a:rPr>
              <a:t>model.</a:t>
            </a:r>
            <a:endParaRPr sz="2800">
              <a:latin typeface="Comic Sans MS"/>
              <a:cs typeface="Comic Sans MS"/>
            </a:endParaRPr>
          </a:p>
          <a:p>
            <a:pPr marL="355600" marR="6985" indent="-342900" algn="just">
              <a:lnSpc>
                <a:spcPct val="90000"/>
              </a:lnSpc>
              <a:spcBef>
                <a:spcPts val="650"/>
              </a:spcBef>
              <a:buAutoNum type="arabicPeriod"/>
              <a:tabLst>
                <a:tab pos="355600" algn="l"/>
              </a:tabLst>
            </a:pPr>
            <a:r>
              <a:rPr sz="2800" spc="-5" dirty="0">
                <a:latin typeface="Comic Sans MS"/>
                <a:cs typeface="Comic Sans MS"/>
              </a:rPr>
              <a:t>Conduct appropriate experiments and collect  data to test </a:t>
            </a:r>
            <a:r>
              <a:rPr sz="2800" dirty="0">
                <a:latin typeface="Comic Sans MS"/>
                <a:cs typeface="Comic Sans MS"/>
              </a:rPr>
              <a:t>or </a:t>
            </a:r>
            <a:r>
              <a:rPr sz="2800" spc="-5" dirty="0">
                <a:latin typeface="Comic Sans MS"/>
                <a:cs typeface="Comic Sans MS"/>
              </a:rPr>
              <a:t>validate the tentative model  or conclusions made in steps </a:t>
            </a:r>
            <a:r>
              <a:rPr sz="2800" dirty="0">
                <a:latin typeface="Comic Sans MS"/>
                <a:cs typeface="Comic Sans MS"/>
              </a:rPr>
              <a:t>2 </a:t>
            </a:r>
            <a:r>
              <a:rPr sz="2800" spc="-5" dirty="0">
                <a:latin typeface="Comic Sans MS"/>
                <a:cs typeface="Comic Sans MS"/>
              </a:rPr>
              <a:t>and</a:t>
            </a:r>
            <a:r>
              <a:rPr sz="2800" spc="-30" dirty="0">
                <a:latin typeface="Comic Sans MS"/>
                <a:cs typeface="Comic Sans MS"/>
              </a:rPr>
              <a:t> </a:t>
            </a:r>
            <a:r>
              <a:rPr sz="2800" spc="-5" dirty="0">
                <a:latin typeface="Comic Sans MS"/>
                <a:cs typeface="Comic Sans MS"/>
              </a:rPr>
              <a:t>3.</a:t>
            </a:r>
            <a:endParaRPr sz="2800">
              <a:latin typeface="Comic Sans MS"/>
              <a:cs typeface="Comic Sans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4" name="object 4"/>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24</a:t>
            </a:fld>
            <a:endParaRPr dirty="0"/>
          </a:p>
        </p:txBody>
      </p:sp>
      <p:sp>
        <p:nvSpPr>
          <p:cNvPr id="2" name="object 2"/>
          <p:cNvSpPr txBox="1"/>
          <p:nvPr/>
        </p:nvSpPr>
        <p:spPr>
          <a:xfrm>
            <a:off x="534669" y="753109"/>
            <a:ext cx="8013065" cy="3788410"/>
          </a:xfrm>
          <a:prstGeom prst="rect">
            <a:avLst/>
          </a:prstGeom>
        </p:spPr>
        <p:txBody>
          <a:bodyPr vert="horz" wrap="square" lIns="0" tIns="60960" rIns="0" bIns="0" rtlCol="0">
            <a:spAutoFit/>
          </a:bodyPr>
          <a:lstStyle/>
          <a:p>
            <a:pPr marL="423545" marR="1516380" indent="-423545">
              <a:lnSpc>
                <a:spcPts val="3020"/>
              </a:lnSpc>
              <a:spcBef>
                <a:spcPts val="480"/>
              </a:spcBef>
              <a:buAutoNum type="arabicPeriod" startAt="5"/>
              <a:tabLst>
                <a:tab pos="423545" algn="l"/>
              </a:tabLst>
            </a:pPr>
            <a:r>
              <a:rPr sz="2800" spc="-5" dirty="0">
                <a:latin typeface="Comic Sans MS"/>
                <a:cs typeface="Comic Sans MS"/>
              </a:rPr>
              <a:t>Refine the model on the </a:t>
            </a:r>
            <a:r>
              <a:rPr sz="2800" spc="-10" dirty="0">
                <a:latin typeface="Comic Sans MS"/>
                <a:cs typeface="Comic Sans MS"/>
              </a:rPr>
              <a:t>basis </a:t>
            </a:r>
            <a:r>
              <a:rPr sz="2800" spc="-5" dirty="0">
                <a:latin typeface="Comic Sans MS"/>
                <a:cs typeface="Comic Sans MS"/>
              </a:rPr>
              <a:t>of the  observed</a:t>
            </a:r>
            <a:r>
              <a:rPr sz="2800" spc="-10" dirty="0">
                <a:latin typeface="Comic Sans MS"/>
                <a:cs typeface="Comic Sans MS"/>
              </a:rPr>
              <a:t> data.</a:t>
            </a:r>
            <a:endParaRPr sz="2800">
              <a:latin typeface="Comic Sans MS"/>
              <a:cs typeface="Comic Sans MS"/>
            </a:endParaRPr>
          </a:p>
          <a:p>
            <a:pPr marL="423545" marR="5080" indent="-423545">
              <a:lnSpc>
                <a:spcPts val="3030"/>
              </a:lnSpc>
              <a:spcBef>
                <a:spcPts val="695"/>
              </a:spcBef>
              <a:buAutoNum type="arabicPeriod" startAt="5"/>
              <a:tabLst>
                <a:tab pos="423545" algn="l"/>
              </a:tabLst>
            </a:pPr>
            <a:r>
              <a:rPr sz="2800" spc="-5" dirty="0">
                <a:latin typeface="Comic Sans MS"/>
                <a:cs typeface="Comic Sans MS"/>
              </a:rPr>
              <a:t>Manipulate the model to </a:t>
            </a:r>
            <a:r>
              <a:rPr sz="2800" spc="-10" dirty="0">
                <a:latin typeface="Comic Sans MS"/>
                <a:cs typeface="Comic Sans MS"/>
              </a:rPr>
              <a:t>assist </a:t>
            </a:r>
            <a:r>
              <a:rPr sz="2800" spc="-5" dirty="0">
                <a:latin typeface="Comic Sans MS"/>
                <a:cs typeface="Comic Sans MS"/>
              </a:rPr>
              <a:t>in developing </a:t>
            </a:r>
            <a:r>
              <a:rPr sz="2800" dirty="0">
                <a:latin typeface="Comic Sans MS"/>
                <a:cs typeface="Comic Sans MS"/>
              </a:rPr>
              <a:t>a  </a:t>
            </a:r>
            <a:r>
              <a:rPr sz="2800" spc="-5" dirty="0">
                <a:latin typeface="Comic Sans MS"/>
                <a:cs typeface="Comic Sans MS"/>
              </a:rPr>
              <a:t>solution to the problem.</a:t>
            </a:r>
            <a:endParaRPr sz="2800">
              <a:latin typeface="Comic Sans MS"/>
              <a:cs typeface="Comic Sans MS"/>
            </a:endParaRPr>
          </a:p>
          <a:p>
            <a:pPr marL="423545" marR="465455" indent="-423545">
              <a:lnSpc>
                <a:spcPct val="90000"/>
              </a:lnSpc>
              <a:spcBef>
                <a:spcPts val="640"/>
              </a:spcBef>
              <a:buAutoNum type="arabicPeriod" startAt="5"/>
              <a:tabLst>
                <a:tab pos="423545" algn="l"/>
              </a:tabLst>
            </a:pPr>
            <a:r>
              <a:rPr sz="2800" spc="-5" dirty="0">
                <a:latin typeface="Comic Sans MS"/>
                <a:cs typeface="Comic Sans MS"/>
              </a:rPr>
              <a:t>Conduct an appropriate experiment to  confirm that the proposed solution to the  problem is both </a:t>
            </a:r>
            <a:r>
              <a:rPr sz="2800" spc="-10" dirty="0">
                <a:latin typeface="Comic Sans MS"/>
                <a:cs typeface="Comic Sans MS"/>
              </a:rPr>
              <a:t>effective </a:t>
            </a:r>
            <a:r>
              <a:rPr sz="2800" spc="-5" dirty="0">
                <a:latin typeface="Comic Sans MS"/>
                <a:cs typeface="Comic Sans MS"/>
              </a:rPr>
              <a:t>and</a:t>
            </a:r>
            <a:r>
              <a:rPr sz="2800" spc="20" dirty="0">
                <a:latin typeface="Comic Sans MS"/>
                <a:cs typeface="Comic Sans MS"/>
              </a:rPr>
              <a:t> </a:t>
            </a:r>
            <a:r>
              <a:rPr sz="2800" spc="-10" dirty="0">
                <a:latin typeface="Comic Sans MS"/>
                <a:cs typeface="Comic Sans MS"/>
              </a:rPr>
              <a:t>efficient.</a:t>
            </a:r>
            <a:endParaRPr sz="2800">
              <a:latin typeface="Comic Sans MS"/>
              <a:cs typeface="Comic Sans MS"/>
            </a:endParaRPr>
          </a:p>
          <a:p>
            <a:pPr marL="423545" marR="394335" indent="-423545">
              <a:lnSpc>
                <a:spcPts val="3020"/>
              </a:lnSpc>
              <a:spcBef>
                <a:spcPts val="745"/>
              </a:spcBef>
              <a:buAutoNum type="arabicPeriod" startAt="5"/>
              <a:tabLst>
                <a:tab pos="423545" algn="l"/>
              </a:tabLst>
            </a:pPr>
            <a:r>
              <a:rPr sz="2800" spc="-5" dirty="0">
                <a:latin typeface="Comic Sans MS"/>
                <a:cs typeface="Comic Sans MS"/>
              </a:rPr>
              <a:t>Draw conclusions or make recommendations  </a:t>
            </a:r>
            <a:r>
              <a:rPr sz="2800" spc="-10" dirty="0">
                <a:latin typeface="Comic Sans MS"/>
                <a:cs typeface="Comic Sans MS"/>
              </a:rPr>
              <a:t>based </a:t>
            </a:r>
            <a:r>
              <a:rPr sz="2800" spc="-5" dirty="0">
                <a:latin typeface="Comic Sans MS"/>
                <a:cs typeface="Comic Sans MS"/>
              </a:rPr>
              <a:t>on the problem</a:t>
            </a:r>
            <a:r>
              <a:rPr sz="2800" spc="5" dirty="0">
                <a:latin typeface="Comic Sans MS"/>
                <a:cs typeface="Comic Sans MS"/>
              </a:rPr>
              <a:t> </a:t>
            </a:r>
            <a:r>
              <a:rPr sz="2800" spc="-5" dirty="0">
                <a:latin typeface="Comic Sans MS"/>
                <a:cs typeface="Comic Sans MS"/>
              </a:rPr>
              <a:t>solution.</a:t>
            </a:r>
            <a:endParaRPr sz="2800">
              <a:latin typeface="Comic Sans MS"/>
              <a:cs typeface="Comic Sans M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5" name="object 5"/>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25</a:t>
            </a:fld>
            <a:endParaRPr dirty="0"/>
          </a:p>
        </p:txBody>
      </p:sp>
      <p:sp>
        <p:nvSpPr>
          <p:cNvPr id="2" name="object 2"/>
          <p:cNvSpPr txBox="1">
            <a:spLocks noGrp="1"/>
          </p:cNvSpPr>
          <p:nvPr>
            <p:ph type="title"/>
          </p:nvPr>
        </p:nvSpPr>
        <p:spPr>
          <a:xfrm>
            <a:off x="534669" y="299720"/>
            <a:ext cx="1640839"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Comic Sans MS"/>
                <a:cs typeface="Comic Sans MS"/>
              </a:rPr>
              <a:t>C</a:t>
            </a:r>
            <a:r>
              <a:rPr sz="4400" b="0" dirty="0">
                <a:latin typeface="Comic Sans MS"/>
                <a:cs typeface="Comic Sans MS"/>
              </a:rPr>
              <a:t>o</a:t>
            </a:r>
            <a:r>
              <a:rPr sz="4400" b="0" spc="-5" dirty="0">
                <a:latin typeface="Comic Sans MS"/>
                <a:cs typeface="Comic Sans MS"/>
              </a:rPr>
              <a:t>n</a:t>
            </a:r>
            <a:r>
              <a:rPr sz="4400" b="0" dirty="0">
                <a:latin typeface="Comic Sans MS"/>
                <a:cs typeface="Comic Sans MS"/>
              </a:rPr>
              <a:t>t</a:t>
            </a:r>
            <a:r>
              <a:rPr sz="4400" b="0" spc="-5" dirty="0">
                <a:latin typeface="Comic Sans MS"/>
                <a:cs typeface="Comic Sans MS"/>
              </a:rPr>
              <a:t>’d</a:t>
            </a:r>
            <a:endParaRPr sz="4400">
              <a:latin typeface="Comic Sans MS"/>
              <a:cs typeface="Comic Sans MS"/>
            </a:endParaRPr>
          </a:p>
        </p:txBody>
      </p:sp>
      <p:sp>
        <p:nvSpPr>
          <p:cNvPr id="3" name="object 3"/>
          <p:cNvSpPr txBox="1"/>
          <p:nvPr/>
        </p:nvSpPr>
        <p:spPr>
          <a:xfrm>
            <a:off x="534669" y="1177290"/>
            <a:ext cx="8070215" cy="4806950"/>
          </a:xfrm>
          <a:prstGeom prst="rect">
            <a:avLst/>
          </a:prstGeom>
        </p:spPr>
        <p:txBody>
          <a:bodyPr vert="horz" wrap="square" lIns="0" tIns="12700" rIns="0" bIns="0" rtlCol="0">
            <a:spAutoFit/>
          </a:bodyPr>
          <a:lstStyle/>
          <a:p>
            <a:pPr marL="355600" marR="5715" indent="-342900" algn="just">
              <a:lnSpc>
                <a:spcPct val="99900"/>
              </a:lnSpc>
              <a:spcBef>
                <a:spcPts val="100"/>
              </a:spcBef>
              <a:buFont typeface="Symbol"/>
              <a:buChar char=""/>
              <a:tabLst>
                <a:tab pos="355600" algn="l"/>
              </a:tabLst>
            </a:pPr>
            <a:r>
              <a:rPr sz="2800" spc="-5" dirty="0">
                <a:latin typeface="Comic Sans MS"/>
                <a:cs typeface="Comic Sans MS"/>
              </a:rPr>
              <a:t>The engineering method features </a:t>
            </a:r>
            <a:r>
              <a:rPr sz="2800" dirty="0">
                <a:latin typeface="Comic Sans MS"/>
                <a:cs typeface="Comic Sans MS"/>
              </a:rPr>
              <a:t>a </a:t>
            </a:r>
            <a:r>
              <a:rPr sz="2800" spc="-5" dirty="0">
                <a:latin typeface="Comic Sans MS"/>
                <a:cs typeface="Comic Sans MS"/>
              </a:rPr>
              <a:t>strong  interplay </a:t>
            </a:r>
            <a:r>
              <a:rPr sz="2800" spc="-10" dirty="0">
                <a:latin typeface="Comic Sans MS"/>
                <a:cs typeface="Comic Sans MS"/>
              </a:rPr>
              <a:t>between </a:t>
            </a:r>
            <a:r>
              <a:rPr sz="2800" spc="-5" dirty="0">
                <a:latin typeface="Comic Sans MS"/>
                <a:cs typeface="Comic Sans MS"/>
              </a:rPr>
              <a:t>the problem, the</a:t>
            </a:r>
            <a:r>
              <a:rPr sz="2800" spc="645" dirty="0">
                <a:latin typeface="Comic Sans MS"/>
                <a:cs typeface="Comic Sans MS"/>
              </a:rPr>
              <a:t> </a:t>
            </a:r>
            <a:r>
              <a:rPr sz="2800" spc="-5" dirty="0">
                <a:latin typeface="Comic Sans MS"/>
                <a:cs typeface="Comic Sans MS"/>
              </a:rPr>
              <a:t>factors  that may influence its solution, </a:t>
            </a:r>
            <a:r>
              <a:rPr sz="2800" dirty="0">
                <a:latin typeface="Comic Sans MS"/>
                <a:cs typeface="Comic Sans MS"/>
              </a:rPr>
              <a:t>a </a:t>
            </a:r>
            <a:r>
              <a:rPr sz="2800" spc="-5" dirty="0">
                <a:latin typeface="Comic Sans MS"/>
                <a:cs typeface="Comic Sans MS"/>
              </a:rPr>
              <a:t>model of the  phenomenon, and experimentation to verify  the adequacy </a:t>
            </a:r>
            <a:r>
              <a:rPr sz="2800" dirty="0">
                <a:latin typeface="Comic Sans MS"/>
                <a:cs typeface="Comic Sans MS"/>
              </a:rPr>
              <a:t>of the </a:t>
            </a:r>
            <a:r>
              <a:rPr sz="2800" spc="-5" dirty="0">
                <a:latin typeface="Comic Sans MS"/>
                <a:cs typeface="Comic Sans MS"/>
              </a:rPr>
              <a:t>model and the proposed  solution to the problem.</a:t>
            </a:r>
            <a:endParaRPr sz="2800">
              <a:latin typeface="Comic Sans MS"/>
              <a:cs typeface="Comic Sans MS"/>
            </a:endParaRPr>
          </a:p>
          <a:p>
            <a:pPr marL="355600" marR="5080" indent="-342900" algn="just">
              <a:lnSpc>
                <a:spcPct val="100000"/>
              </a:lnSpc>
              <a:spcBef>
                <a:spcPts val="700"/>
              </a:spcBef>
              <a:buFont typeface="Symbol"/>
              <a:buChar char=""/>
              <a:tabLst>
                <a:tab pos="355600" algn="l"/>
              </a:tabLst>
            </a:pPr>
            <a:r>
              <a:rPr sz="2800" spc="-5" dirty="0">
                <a:latin typeface="Comic Sans MS"/>
                <a:cs typeface="Comic Sans MS"/>
              </a:rPr>
              <a:t>Specifically, </a:t>
            </a:r>
            <a:r>
              <a:rPr sz="2800" spc="-10" dirty="0">
                <a:latin typeface="Comic Sans MS"/>
                <a:cs typeface="Comic Sans MS"/>
              </a:rPr>
              <a:t>statistical </a:t>
            </a:r>
            <a:r>
              <a:rPr sz="2800" spc="-5" dirty="0">
                <a:latin typeface="Comic Sans MS"/>
                <a:cs typeface="Comic Sans MS"/>
              </a:rPr>
              <a:t>techniques can be </a:t>
            </a:r>
            <a:r>
              <a:rPr sz="2800" dirty="0">
                <a:latin typeface="Comic Sans MS"/>
                <a:cs typeface="Comic Sans MS"/>
              </a:rPr>
              <a:t>a  </a:t>
            </a:r>
            <a:r>
              <a:rPr sz="2800" spc="-5" dirty="0">
                <a:latin typeface="Comic Sans MS"/>
                <a:cs typeface="Comic Sans MS"/>
              </a:rPr>
              <a:t>powerful aid in designing new products and  </a:t>
            </a:r>
            <a:r>
              <a:rPr sz="2800" spc="-10" dirty="0">
                <a:latin typeface="Comic Sans MS"/>
                <a:cs typeface="Comic Sans MS"/>
              </a:rPr>
              <a:t>systems, </a:t>
            </a:r>
            <a:r>
              <a:rPr sz="2800" spc="-5" dirty="0">
                <a:latin typeface="Comic Sans MS"/>
                <a:cs typeface="Comic Sans MS"/>
              </a:rPr>
              <a:t>improving existing designs, and  designing, developing, and improving  production processes.</a:t>
            </a:r>
            <a:endParaRPr sz="2800">
              <a:latin typeface="Comic Sans MS"/>
              <a:cs typeface="Comic Sans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5" name="object 5"/>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26</a:t>
            </a:fld>
            <a:endParaRPr dirty="0"/>
          </a:p>
        </p:txBody>
      </p:sp>
      <p:sp>
        <p:nvSpPr>
          <p:cNvPr id="2" name="object 2"/>
          <p:cNvSpPr txBox="1">
            <a:spLocks noGrp="1"/>
          </p:cNvSpPr>
          <p:nvPr>
            <p:ph type="title"/>
          </p:nvPr>
        </p:nvSpPr>
        <p:spPr>
          <a:xfrm>
            <a:off x="534669" y="497840"/>
            <a:ext cx="1640839"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Comic Sans MS"/>
                <a:cs typeface="Comic Sans MS"/>
              </a:rPr>
              <a:t>C</a:t>
            </a:r>
            <a:r>
              <a:rPr sz="4400" b="0" dirty="0">
                <a:latin typeface="Comic Sans MS"/>
                <a:cs typeface="Comic Sans MS"/>
              </a:rPr>
              <a:t>o</a:t>
            </a:r>
            <a:r>
              <a:rPr sz="4400" b="0" spc="-5" dirty="0">
                <a:latin typeface="Comic Sans MS"/>
                <a:cs typeface="Comic Sans MS"/>
              </a:rPr>
              <a:t>n</a:t>
            </a:r>
            <a:r>
              <a:rPr sz="4400" b="0" dirty="0">
                <a:latin typeface="Comic Sans MS"/>
                <a:cs typeface="Comic Sans MS"/>
              </a:rPr>
              <a:t>t</a:t>
            </a:r>
            <a:r>
              <a:rPr sz="4400" b="0" spc="-5" dirty="0">
                <a:latin typeface="Comic Sans MS"/>
                <a:cs typeface="Comic Sans MS"/>
              </a:rPr>
              <a:t>’d</a:t>
            </a:r>
            <a:endParaRPr sz="4400">
              <a:latin typeface="Comic Sans MS"/>
              <a:cs typeface="Comic Sans MS"/>
            </a:endParaRPr>
          </a:p>
        </p:txBody>
      </p:sp>
      <p:sp>
        <p:nvSpPr>
          <p:cNvPr id="3" name="object 3"/>
          <p:cNvSpPr txBox="1"/>
          <p:nvPr/>
        </p:nvSpPr>
        <p:spPr>
          <a:xfrm>
            <a:off x="534669" y="1634490"/>
            <a:ext cx="8065770" cy="2950210"/>
          </a:xfrm>
          <a:prstGeom prst="rect">
            <a:avLst/>
          </a:prstGeom>
        </p:spPr>
        <p:txBody>
          <a:bodyPr vert="horz" wrap="square" lIns="0" tIns="12700" rIns="0" bIns="0" rtlCol="0">
            <a:spAutoFit/>
          </a:bodyPr>
          <a:lstStyle/>
          <a:p>
            <a:pPr marL="354965" marR="5080" indent="-342900" algn="just">
              <a:lnSpc>
                <a:spcPct val="99900"/>
              </a:lnSpc>
              <a:spcBef>
                <a:spcPts val="100"/>
              </a:spcBef>
            </a:pPr>
            <a:r>
              <a:rPr sz="4800" spc="142" baseline="6076" dirty="0">
                <a:latin typeface="Symbol"/>
                <a:cs typeface="Symbol"/>
              </a:rPr>
              <a:t></a:t>
            </a:r>
            <a:r>
              <a:rPr sz="3200" spc="95" dirty="0">
                <a:latin typeface="Comic Sans MS"/>
                <a:cs typeface="Comic Sans MS"/>
              </a:rPr>
              <a:t>Therefore, </a:t>
            </a:r>
            <a:r>
              <a:rPr sz="3200" spc="-5" dirty="0">
                <a:latin typeface="Comic Sans MS"/>
                <a:cs typeface="Comic Sans MS"/>
              </a:rPr>
              <a:t>Engineers must know how to  efficiently </a:t>
            </a:r>
            <a:r>
              <a:rPr sz="3200" dirty="0">
                <a:latin typeface="Comic Sans MS"/>
                <a:cs typeface="Comic Sans MS"/>
              </a:rPr>
              <a:t>plan </a:t>
            </a:r>
            <a:r>
              <a:rPr sz="3200" spc="-5" dirty="0">
                <a:latin typeface="Comic Sans MS"/>
                <a:cs typeface="Comic Sans MS"/>
              </a:rPr>
              <a:t>experiments, collect  </a:t>
            </a:r>
            <a:r>
              <a:rPr sz="3200" dirty="0">
                <a:latin typeface="Comic Sans MS"/>
                <a:cs typeface="Comic Sans MS"/>
              </a:rPr>
              <a:t>data, analyze and </a:t>
            </a:r>
            <a:r>
              <a:rPr sz="3200" spc="-5" dirty="0">
                <a:latin typeface="Comic Sans MS"/>
                <a:cs typeface="Comic Sans MS"/>
              </a:rPr>
              <a:t>interpret the </a:t>
            </a:r>
            <a:r>
              <a:rPr sz="3200" dirty="0">
                <a:latin typeface="Comic Sans MS"/>
                <a:cs typeface="Comic Sans MS"/>
              </a:rPr>
              <a:t>data,  and understand </a:t>
            </a:r>
            <a:r>
              <a:rPr sz="3200" spc="-5" dirty="0">
                <a:latin typeface="Comic Sans MS"/>
                <a:cs typeface="Comic Sans MS"/>
              </a:rPr>
              <a:t>how the observed data  </a:t>
            </a:r>
            <a:r>
              <a:rPr sz="3200" dirty="0">
                <a:latin typeface="Comic Sans MS"/>
                <a:cs typeface="Comic Sans MS"/>
              </a:rPr>
              <a:t>are </a:t>
            </a:r>
            <a:r>
              <a:rPr sz="3200" spc="-5" dirty="0">
                <a:latin typeface="Comic Sans MS"/>
                <a:cs typeface="Comic Sans MS"/>
              </a:rPr>
              <a:t>related to the model that </a:t>
            </a:r>
            <a:r>
              <a:rPr sz="3200" dirty="0">
                <a:latin typeface="Comic Sans MS"/>
                <a:cs typeface="Comic Sans MS"/>
              </a:rPr>
              <a:t>have </a:t>
            </a:r>
            <a:r>
              <a:rPr sz="3200" spc="-5" dirty="0">
                <a:latin typeface="Comic Sans MS"/>
                <a:cs typeface="Comic Sans MS"/>
              </a:rPr>
              <a:t>been  proposed for the problem under</a:t>
            </a:r>
            <a:r>
              <a:rPr sz="3200" spc="20" dirty="0">
                <a:latin typeface="Comic Sans MS"/>
                <a:cs typeface="Comic Sans MS"/>
              </a:rPr>
              <a:t> </a:t>
            </a:r>
            <a:r>
              <a:rPr sz="3200" spc="-5" dirty="0">
                <a:latin typeface="Comic Sans MS"/>
                <a:cs typeface="Comic Sans MS"/>
              </a:rPr>
              <a:t>study.</a:t>
            </a:r>
            <a:endParaRPr sz="3200">
              <a:latin typeface="Comic Sans MS"/>
              <a:cs typeface="Comic Sans M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5" name="object 5"/>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27</a:t>
            </a:fld>
            <a:endParaRPr dirty="0"/>
          </a:p>
        </p:txBody>
      </p:sp>
      <p:sp>
        <p:nvSpPr>
          <p:cNvPr id="2" name="object 2"/>
          <p:cNvSpPr txBox="1">
            <a:spLocks noGrp="1"/>
          </p:cNvSpPr>
          <p:nvPr>
            <p:ph type="title"/>
          </p:nvPr>
        </p:nvSpPr>
        <p:spPr>
          <a:xfrm>
            <a:off x="1038860" y="0"/>
            <a:ext cx="6749415" cy="1000760"/>
          </a:xfrm>
          <a:prstGeom prst="rect">
            <a:avLst/>
          </a:prstGeom>
        </p:spPr>
        <p:txBody>
          <a:bodyPr vert="horz" wrap="square" lIns="0" tIns="12700" rIns="0" bIns="0" rtlCol="0">
            <a:spAutoFit/>
          </a:bodyPr>
          <a:lstStyle/>
          <a:p>
            <a:pPr marL="1209040" marR="5080" indent="-1196340">
              <a:lnSpc>
                <a:spcPct val="100000"/>
              </a:lnSpc>
              <a:spcBef>
                <a:spcPts val="100"/>
              </a:spcBef>
            </a:pPr>
            <a:r>
              <a:rPr spc="-5" dirty="0">
                <a:solidFill>
                  <a:srgbClr val="006FBF"/>
                </a:solidFill>
                <a:latin typeface="Comic Sans MS"/>
                <a:cs typeface="Comic Sans MS"/>
              </a:rPr>
              <a:t>1.2. Data collection </a:t>
            </a:r>
            <a:r>
              <a:rPr dirty="0">
                <a:solidFill>
                  <a:srgbClr val="006FBF"/>
                </a:solidFill>
                <a:latin typeface="Comic Sans MS"/>
                <a:cs typeface="Comic Sans MS"/>
              </a:rPr>
              <a:t>and </a:t>
            </a:r>
            <a:r>
              <a:rPr spc="-5" dirty="0">
                <a:solidFill>
                  <a:srgbClr val="006FBF"/>
                </a:solidFill>
                <a:latin typeface="Comic Sans MS"/>
                <a:cs typeface="Comic Sans MS"/>
              </a:rPr>
              <a:t>graphical  representation of</a:t>
            </a:r>
            <a:r>
              <a:rPr spc="-10" dirty="0">
                <a:solidFill>
                  <a:srgbClr val="006FBF"/>
                </a:solidFill>
                <a:latin typeface="Comic Sans MS"/>
                <a:cs typeface="Comic Sans MS"/>
              </a:rPr>
              <a:t> </a:t>
            </a:r>
            <a:r>
              <a:rPr spc="-5" dirty="0">
                <a:solidFill>
                  <a:srgbClr val="006FBF"/>
                </a:solidFill>
                <a:latin typeface="Comic Sans MS"/>
                <a:cs typeface="Comic Sans MS"/>
              </a:rPr>
              <a:t>data</a:t>
            </a:r>
          </a:p>
        </p:txBody>
      </p:sp>
      <p:sp>
        <p:nvSpPr>
          <p:cNvPr id="3" name="object 3"/>
          <p:cNvSpPr txBox="1"/>
          <p:nvPr/>
        </p:nvSpPr>
        <p:spPr>
          <a:xfrm>
            <a:off x="306070" y="1008379"/>
            <a:ext cx="8109584" cy="5102860"/>
          </a:xfrm>
          <a:prstGeom prst="rect">
            <a:avLst/>
          </a:prstGeom>
        </p:spPr>
        <p:txBody>
          <a:bodyPr vert="horz" wrap="square" lIns="0" tIns="88900" rIns="0" bIns="0" rtlCol="0">
            <a:spAutoFit/>
          </a:bodyPr>
          <a:lstStyle/>
          <a:p>
            <a:pPr marL="12700">
              <a:lnSpc>
                <a:spcPct val="100000"/>
              </a:lnSpc>
              <a:spcBef>
                <a:spcPts val="700"/>
              </a:spcBef>
            </a:pPr>
            <a:r>
              <a:rPr sz="2400" spc="-5" dirty="0">
                <a:latin typeface="Comic Sans MS"/>
                <a:cs typeface="Comic Sans MS"/>
              </a:rPr>
              <a:t>Classification of Data based on</a:t>
            </a:r>
            <a:r>
              <a:rPr sz="2400" spc="-10" dirty="0">
                <a:latin typeface="Comic Sans MS"/>
                <a:cs typeface="Comic Sans MS"/>
              </a:rPr>
              <a:t> </a:t>
            </a:r>
            <a:r>
              <a:rPr sz="2400" spc="-5" dirty="0">
                <a:latin typeface="Comic Sans MS"/>
                <a:cs typeface="Comic Sans MS"/>
              </a:rPr>
              <a:t>source:</a:t>
            </a:r>
            <a:endParaRPr sz="2400">
              <a:latin typeface="Comic Sans MS"/>
              <a:cs typeface="Comic Sans MS"/>
            </a:endParaRPr>
          </a:p>
          <a:p>
            <a:pPr marL="392430" marR="794385" indent="-379730">
              <a:lnSpc>
                <a:spcPct val="120800"/>
              </a:lnSpc>
              <a:buAutoNum type="arabicPeriod"/>
              <a:tabLst>
                <a:tab pos="387350" algn="l"/>
              </a:tabLst>
            </a:pPr>
            <a:r>
              <a:rPr sz="2000" b="1" spc="-5" dirty="0">
                <a:latin typeface="Comic Sans MS"/>
                <a:cs typeface="Comic Sans MS"/>
              </a:rPr>
              <a:t>Primary: </a:t>
            </a:r>
            <a:r>
              <a:rPr sz="2000" spc="-5" dirty="0">
                <a:latin typeface="Comic Sans MS"/>
                <a:cs typeface="Comic Sans MS"/>
              </a:rPr>
              <a:t>data </a:t>
            </a:r>
            <a:r>
              <a:rPr sz="2000" dirty="0">
                <a:latin typeface="Comic Sans MS"/>
                <a:cs typeface="Comic Sans MS"/>
              </a:rPr>
              <a:t>collected for </a:t>
            </a:r>
            <a:r>
              <a:rPr sz="2000" spc="-5" dirty="0">
                <a:latin typeface="Comic Sans MS"/>
                <a:cs typeface="Comic Sans MS"/>
              </a:rPr>
              <a:t>the purpose </a:t>
            </a:r>
            <a:r>
              <a:rPr sz="2000" dirty="0">
                <a:latin typeface="Comic Sans MS"/>
                <a:cs typeface="Comic Sans MS"/>
              </a:rPr>
              <a:t>of </a:t>
            </a:r>
            <a:r>
              <a:rPr sz="2000" spc="-5" dirty="0">
                <a:latin typeface="Comic Sans MS"/>
                <a:cs typeface="Comic Sans MS"/>
              </a:rPr>
              <a:t>specific </a:t>
            </a:r>
            <a:r>
              <a:rPr sz="2000" dirty="0">
                <a:latin typeface="Comic Sans MS"/>
                <a:cs typeface="Comic Sans MS"/>
              </a:rPr>
              <a:t>study.  It can be </a:t>
            </a:r>
            <a:r>
              <a:rPr sz="2000" spc="-5" dirty="0">
                <a:latin typeface="Comic Sans MS"/>
                <a:cs typeface="Comic Sans MS"/>
              </a:rPr>
              <a:t>obtained</a:t>
            </a:r>
            <a:r>
              <a:rPr sz="2000" spc="-30" dirty="0">
                <a:latin typeface="Comic Sans MS"/>
                <a:cs typeface="Comic Sans MS"/>
              </a:rPr>
              <a:t> </a:t>
            </a:r>
            <a:r>
              <a:rPr sz="2000" spc="-5" dirty="0">
                <a:latin typeface="Comic Sans MS"/>
                <a:cs typeface="Comic Sans MS"/>
              </a:rPr>
              <a:t>by:</a:t>
            </a:r>
            <a:endParaRPr sz="2000">
              <a:latin typeface="Comic Sans MS"/>
              <a:cs typeface="Comic Sans MS"/>
            </a:endParaRPr>
          </a:p>
          <a:p>
            <a:pPr marL="927100">
              <a:lnSpc>
                <a:spcPct val="100000"/>
              </a:lnSpc>
              <a:spcBef>
                <a:spcPts val="500"/>
              </a:spcBef>
            </a:pPr>
            <a:r>
              <a:rPr sz="3000" spc="30" baseline="5555" dirty="0">
                <a:latin typeface="Symbol"/>
                <a:cs typeface="Symbol"/>
              </a:rPr>
              <a:t></a:t>
            </a:r>
            <a:r>
              <a:rPr sz="2000" spc="20" dirty="0">
                <a:latin typeface="Comic Sans MS"/>
                <a:cs typeface="Comic Sans MS"/>
              </a:rPr>
              <a:t>Direct </a:t>
            </a:r>
            <a:r>
              <a:rPr sz="2000" spc="-5" dirty="0">
                <a:latin typeface="Comic Sans MS"/>
                <a:cs typeface="Comic Sans MS"/>
              </a:rPr>
              <a:t>personal</a:t>
            </a:r>
            <a:r>
              <a:rPr sz="2000" spc="-20" dirty="0">
                <a:latin typeface="Comic Sans MS"/>
                <a:cs typeface="Comic Sans MS"/>
              </a:rPr>
              <a:t> </a:t>
            </a:r>
            <a:r>
              <a:rPr sz="2000" spc="-5" dirty="0">
                <a:latin typeface="Comic Sans MS"/>
                <a:cs typeface="Comic Sans MS"/>
              </a:rPr>
              <a:t>observation</a:t>
            </a:r>
            <a:endParaRPr sz="2000">
              <a:latin typeface="Comic Sans MS"/>
              <a:cs typeface="Comic Sans MS"/>
            </a:endParaRPr>
          </a:p>
          <a:p>
            <a:pPr marL="927100">
              <a:lnSpc>
                <a:spcPct val="100000"/>
              </a:lnSpc>
              <a:spcBef>
                <a:spcPts val="500"/>
              </a:spcBef>
            </a:pPr>
            <a:r>
              <a:rPr sz="3000" spc="30" baseline="5555" dirty="0">
                <a:latin typeface="Symbol"/>
                <a:cs typeface="Symbol"/>
              </a:rPr>
              <a:t></a:t>
            </a:r>
            <a:r>
              <a:rPr sz="2000" spc="20" dirty="0">
                <a:latin typeface="Comic Sans MS"/>
                <a:cs typeface="Comic Sans MS"/>
              </a:rPr>
              <a:t>Direct </a:t>
            </a:r>
            <a:r>
              <a:rPr sz="2000" spc="-5" dirty="0">
                <a:latin typeface="Comic Sans MS"/>
                <a:cs typeface="Comic Sans MS"/>
              </a:rPr>
              <a:t>or indirect oral</a:t>
            </a:r>
            <a:r>
              <a:rPr sz="2000" spc="-10" dirty="0">
                <a:latin typeface="Comic Sans MS"/>
                <a:cs typeface="Comic Sans MS"/>
              </a:rPr>
              <a:t> </a:t>
            </a:r>
            <a:r>
              <a:rPr sz="2000" spc="-5" dirty="0">
                <a:latin typeface="Comic Sans MS"/>
                <a:cs typeface="Comic Sans MS"/>
              </a:rPr>
              <a:t>interviews</a:t>
            </a:r>
            <a:endParaRPr sz="2000">
              <a:latin typeface="Comic Sans MS"/>
              <a:cs typeface="Comic Sans MS"/>
            </a:endParaRPr>
          </a:p>
          <a:p>
            <a:pPr marL="927100">
              <a:lnSpc>
                <a:spcPct val="100000"/>
              </a:lnSpc>
              <a:spcBef>
                <a:spcPts val="500"/>
              </a:spcBef>
            </a:pPr>
            <a:r>
              <a:rPr sz="3000" spc="15" baseline="5555" dirty="0">
                <a:latin typeface="Symbol"/>
                <a:cs typeface="Symbol"/>
              </a:rPr>
              <a:t></a:t>
            </a:r>
            <a:r>
              <a:rPr sz="2000" spc="10" dirty="0">
                <a:latin typeface="Comic Sans MS"/>
                <a:cs typeface="Comic Sans MS"/>
              </a:rPr>
              <a:t>Administrating</a:t>
            </a:r>
            <a:r>
              <a:rPr sz="2000" dirty="0">
                <a:latin typeface="Comic Sans MS"/>
                <a:cs typeface="Comic Sans MS"/>
              </a:rPr>
              <a:t> </a:t>
            </a:r>
            <a:r>
              <a:rPr sz="2000" spc="-5" dirty="0">
                <a:latin typeface="Comic Sans MS"/>
                <a:cs typeface="Comic Sans MS"/>
              </a:rPr>
              <a:t>questionnaires</a:t>
            </a:r>
            <a:endParaRPr sz="2000">
              <a:latin typeface="Comic Sans MS"/>
              <a:cs typeface="Comic Sans MS"/>
            </a:endParaRPr>
          </a:p>
          <a:p>
            <a:pPr marL="12700" marR="395605">
              <a:lnSpc>
                <a:spcPct val="100000"/>
              </a:lnSpc>
              <a:spcBef>
                <a:spcPts val="1600"/>
              </a:spcBef>
              <a:buAutoNum type="arabicPeriod" startAt="2"/>
              <a:tabLst>
                <a:tab pos="387350" algn="l"/>
              </a:tabLst>
            </a:pPr>
            <a:r>
              <a:rPr sz="2000" b="1" spc="-5" dirty="0">
                <a:latin typeface="Comic Sans MS"/>
                <a:cs typeface="Comic Sans MS"/>
              </a:rPr>
              <a:t>Secondary: </a:t>
            </a:r>
            <a:r>
              <a:rPr sz="2000" spc="-5" dirty="0">
                <a:latin typeface="Comic Sans MS"/>
                <a:cs typeface="Comic Sans MS"/>
              </a:rPr>
              <a:t>refers to data </a:t>
            </a:r>
            <a:r>
              <a:rPr sz="2000" dirty="0">
                <a:latin typeface="Comic Sans MS"/>
                <a:cs typeface="Comic Sans MS"/>
              </a:rPr>
              <a:t>collected </a:t>
            </a:r>
            <a:r>
              <a:rPr sz="2000" spc="-5" dirty="0">
                <a:latin typeface="Comic Sans MS"/>
                <a:cs typeface="Comic Sans MS"/>
              </a:rPr>
              <a:t>earlier for </a:t>
            </a:r>
            <a:r>
              <a:rPr sz="2000" dirty="0">
                <a:latin typeface="Comic Sans MS"/>
                <a:cs typeface="Comic Sans MS"/>
              </a:rPr>
              <a:t>some</a:t>
            </a:r>
            <a:r>
              <a:rPr sz="2000" spc="-245" dirty="0">
                <a:latin typeface="Comic Sans MS"/>
                <a:cs typeface="Comic Sans MS"/>
              </a:rPr>
              <a:t> </a:t>
            </a:r>
            <a:r>
              <a:rPr sz="2000" spc="-5" dirty="0">
                <a:latin typeface="Comic Sans MS"/>
                <a:cs typeface="Comic Sans MS"/>
              </a:rPr>
              <a:t>purpose  other than the analysis currently being</a:t>
            </a:r>
            <a:r>
              <a:rPr sz="2000" spc="5" dirty="0">
                <a:latin typeface="Comic Sans MS"/>
                <a:cs typeface="Comic Sans MS"/>
              </a:rPr>
              <a:t> </a:t>
            </a:r>
            <a:r>
              <a:rPr sz="2000" spc="-5" dirty="0">
                <a:latin typeface="Comic Sans MS"/>
                <a:cs typeface="Comic Sans MS"/>
              </a:rPr>
              <a:t>undertaken.</a:t>
            </a:r>
            <a:endParaRPr sz="2000">
              <a:latin typeface="Comic Sans MS"/>
              <a:cs typeface="Comic Sans MS"/>
            </a:endParaRPr>
          </a:p>
          <a:p>
            <a:pPr marL="163195">
              <a:lnSpc>
                <a:spcPct val="100000"/>
              </a:lnSpc>
            </a:pPr>
            <a:r>
              <a:rPr sz="2000" dirty="0">
                <a:latin typeface="Comic Sans MS"/>
                <a:cs typeface="Comic Sans MS"/>
              </a:rPr>
              <a:t>It can be </a:t>
            </a:r>
            <a:r>
              <a:rPr sz="2000" spc="-5" dirty="0">
                <a:latin typeface="Comic Sans MS"/>
                <a:cs typeface="Comic Sans MS"/>
              </a:rPr>
              <a:t>obtained</a:t>
            </a:r>
            <a:r>
              <a:rPr sz="2000" spc="-30" dirty="0">
                <a:latin typeface="Comic Sans MS"/>
                <a:cs typeface="Comic Sans MS"/>
              </a:rPr>
              <a:t> </a:t>
            </a:r>
            <a:r>
              <a:rPr sz="2000" dirty="0">
                <a:latin typeface="Comic Sans MS"/>
                <a:cs typeface="Comic Sans MS"/>
              </a:rPr>
              <a:t>from:</a:t>
            </a:r>
            <a:endParaRPr sz="2000">
              <a:latin typeface="Comic Sans MS"/>
              <a:cs typeface="Comic Sans MS"/>
            </a:endParaRPr>
          </a:p>
          <a:p>
            <a:pPr marL="829310" marR="92075" lvl="1" indent="-359410">
              <a:lnSpc>
                <a:spcPct val="100000"/>
              </a:lnSpc>
              <a:buFont typeface="Symbol"/>
              <a:buChar char=""/>
              <a:tabLst>
                <a:tab pos="828675" algn="l"/>
                <a:tab pos="829310" algn="l"/>
              </a:tabLst>
            </a:pPr>
            <a:r>
              <a:rPr sz="2000" spc="-5" dirty="0">
                <a:latin typeface="Comic Sans MS"/>
                <a:cs typeface="Comic Sans MS"/>
              </a:rPr>
              <a:t>External Secondary </a:t>
            </a:r>
            <a:r>
              <a:rPr sz="2000" dirty="0">
                <a:latin typeface="Comic Sans MS"/>
                <a:cs typeface="Comic Sans MS"/>
              </a:rPr>
              <a:t>data </a:t>
            </a:r>
            <a:r>
              <a:rPr sz="2000" spc="-5" dirty="0">
                <a:latin typeface="Comic Sans MS"/>
                <a:cs typeface="Comic Sans MS"/>
              </a:rPr>
              <a:t>Sources( for eg. </a:t>
            </a:r>
            <a:r>
              <a:rPr sz="2000" dirty="0">
                <a:latin typeface="Comic Sans MS"/>
                <a:cs typeface="Comic Sans MS"/>
              </a:rPr>
              <a:t>gov’t </a:t>
            </a:r>
            <a:r>
              <a:rPr sz="2000" spc="-5" dirty="0">
                <a:latin typeface="Comic Sans MS"/>
                <a:cs typeface="Comic Sans MS"/>
              </a:rPr>
              <a:t>and non gov’t  publications)</a:t>
            </a:r>
            <a:endParaRPr sz="2000">
              <a:latin typeface="Comic Sans MS"/>
              <a:cs typeface="Comic Sans MS"/>
            </a:endParaRPr>
          </a:p>
          <a:p>
            <a:pPr marL="829310" marR="5080" lvl="1" indent="-359410">
              <a:lnSpc>
                <a:spcPct val="100000"/>
              </a:lnSpc>
              <a:buFont typeface="Symbol"/>
              <a:buChar char=""/>
              <a:tabLst>
                <a:tab pos="828675" algn="l"/>
                <a:tab pos="829310" algn="l"/>
                <a:tab pos="2911475" algn="l"/>
              </a:tabLst>
            </a:pPr>
            <a:r>
              <a:rPr sz="2000" spc="-5" dirty="0">
                <a:latin typeface="Comic Sans MS"/>
                <a:cs typeface="Comic Sans MS"/>
              </a:rPr>
              <a:t>Internal Secondary </a:t>
            </a:r>
            <a:r>
              <a:rPr sz="2000" dirty="0">
                <a:latin typeface="Comic Sans MS"/>
                <a:cs typeface="Comic Sans MS"/>
              </a:rPr>
              <a:t>data </a:t>
            </a:r>
            <a:r>
              <a:rPr sz="2000" spc="-5" dirty="0">
                <a:latin typeface="Comic Sans MS"/>
                <a:cs typeface="Comic Sans MS"/>
              </a:rPr>
              <a:t>Sources: the </a:t>
            </a:r>
            <a:r>
              <a:rPr sz="2000" dirty="0">
                <a:latin typeface="Comic Sans MS"/>
                <a:cs typeface="Comic Sans MS"/>
              </a:rPr>
              <a:t>data </a:t>
            </a:r>
            <a:r>
              <a:rPr sz="2000" spc="-5" dirty="0">
                <a:latin typeface="Comic Sans MS"/>
                <a:cs typeface="Comic Sans MS"/>
              </a:rPr>
              <a:t>generated within  the</a:t>
            </a:r>
            <a:r>
              <a:rPr sz="2000" spc="15" dirty="0">
                <a:latin typeface="Comic Sans MS"/>
                <a:cs typeface="Comic Sans MS"/>
              </a:rPr>
              <a:t> </a:t>
            </a:r>
            <a:r>
              <a:rPr sz="2000" spc="-5" dirty="0">
                <a:latin typeface="Comic Sans MS"/>
                <a:cs typeface="Comic Sans MS"/>
              </a:rPr>
              <a:t>organization	in the process </a:t>
            </a:r>
            <a:r>
              <a:rPr sz="2000" dirty="0">
                <a:latin typeface="Comic Sans MS"/>
                <a:cs typeface="Comic Sans MS"/>
              </a:rPr>
              <a:t>of </a:t>
            </a:r>
            <a:r>
              <a:rPr sz="2000" spc="-5" dirty="0">
                <a:latin typeface="Comic Sans MS"/>
                <a:cs typeface="Comic Sans MS"/>
              </a:rPr>
              <a:t>routine business</a:t>
            </a:r>
            <a:r>
              <a:rPr sz="2000" spc="10" dirty="0">
                <a:latin typeface="Comic Sans MS"/>
                <a:cs typeface="Comic Sans MS"/>
              </a:rPr>
              <a:t> </a:t>
            </a:r>
            <a:r>
              <a:rPr sz="2000" spc="-5" dirty="0">
                <a:latin typeface="Comic Sans MS"/>
                <a:cs typeface="Comic Sans MS"/>
              </a:rPr>
              <a:t>activities</a:t>
            </a:r>
            <a:endParaRPr sz="2000">
              <a:latin typeface="Comic Sans MS"/>
              <a:cs typeface="Comic Sans MS"/>
            </a:endParaRPr>
          </a:p>
          <a:p>
            <a:pPr marL="12700">
              <a:lnSpc>
                <a:spcPct val="100000"/>
              </a:lnSpc>
              <a:spcBef>
                <a:spcPts val="1200"/>
              </a:spcBef>
              <a:tabLst>
                <a:tab pos="4059554" algn="l"/>
              </a:tabLst>
            </a:pPr>
            <a:r>
              <a:rPr sz="2000" b="1" dirty="0">
                <a:latin typeface="Comic Sans MS"/>
                <a:cs typeface="Comic Sans MS"/>
              </a:rPr>
              <a:t>Qualitative </a:t>
            </a:r>
            <a:r>
              <a:rPr sz="2000" spc="-5" dirty="0">
                <a:latin typeface="Comic Sans MS"/>
                <a:cs typeface="Comic Sans MS"/>
              </a:rPr>
              <a:t>data</a:t>
            </a:r>
            <a:r>
              <a:rPr sz="2000" spc="-250" dirty="0">
                <a:latin typeface="Comic Sans MS"/>
                <a:cs typeface="Comic Sans MS"/>
              </a:rPr>
              <a:t> </a:t>
            </a:r>
            <a:r>
              <a:rPr sz="2000" spc="-5" dirty="0">
                <a:latin typeface="Comic Sans MS"/>
                <a:cs typeface="Comic Sans MS"/>
              </a:rPr>
              <a:t>are</a:t>
            </a:r>
            <a:r>
              <a:rPr sz="2000" spc="5" dirty="0">
                <a:latin typeface="Comic Sans MS"/>
                <a:cs typeface="Comic Sans MS"/>
              </a:rPr>
              <a:t> </a:t>
            </a:r>
            <a:r>
              <a:rPr sz="2000" spc="-5" dirty="0">
                <a:latin typeface="Comic Sans MS"/>
                <a:cs typeface="Comic Sans MS"/>
              </a:rPr>
              <a:t>nonnumeric.	</a:t>
            </a:r>
            <a:r>
              <a:rPr sz="2000" b="1" spc="-5" dirty="0">
                <a:latin typeface="Comic Sans MS"/>
                <a:cs typeface="Comic Sans MS"/>
              </a:rPr>
              <a:t>Quantitative </a:t>
            </a:r>
            <a:r>
              <a:rPr sz="2000" dirty="0">
                <a:latin typeface="Comic Sans MS"/>
                <a:cs typeface="Comic Sans MS"/>
              </a:rPr>
              <a:t>data are</a:t>
            </a:r>
            <a:r>
              <a:rPr sz="2000" spc="-285" dirty="0">
                <a:latin typeface="Comic Sans MS"/>
                <a:cs typeface="Comic Sans MS"/>
              </a:rPr>
              <a:t> </a:t>
            </a:r>
            <a:r>
              <a:rPr sz="2000" spc="-5" dirty="0">
                <a:latin typeface="Comic Sans MS"/>
                <a:cs typeface="Comic Sans MS"/>
              </a:rPr>
              <a:t>numeric.</a:t>
            </a:r>
            <a:endParaRPr sz="2000">
              <a:latin typeface="Comic Sans MS"/>
              <a:cs typeface="Comic Sans M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6" name="object 6"/>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28</a:t>
            </a:fld>
            <a:endParaRPr dirty="0"/>
          </a:p>
        </p:txBody>
      </p:sp>
      <p:sp>
        <p:nvSpPr>
          <p:cNvPr id="2" name="object 2"/>
          <p:cNvSpPr txBox="1"/>
          <p:nvPr/>
        </p:nvSpPr>
        <p:spPr>
          <a:xfrm>
            <a:off x="8385809" y="6278879"/>
            <a:ext cx="22352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25</a:t>
            </a:r>
            <a:endParaRPr sz="1400">
              <a:latin typeface="Arial"/>
              <a:cs typeface="Arial"/>
            </a:endParaRPr>
          </a:p>
        </p:txBody>
      </p:sp>
      <p:sp>
        <p:nvSpPr>
          <p:cNvPr id="3" name="object 3"/>
          <p:cNvSpPr txBox="1">
            <a:spLocks noGrp="1"/>
          </p:cNvSpPr>
          <p:nvPr>
            <p:ph type="title"/>
          </p:nvPr>
        </p:nvSpPr>
        <p:spPr>
          <a:xfrm>
            <a:off x="382270" y="643890"/>
            <a:ext cx="5744845" cy="51308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6FBF"/>
                </a:solidFill>
                <a:latin typeface="Comic Sans MS"/>
                <a:cs typeface="Comic Sans MS"/>
              </a:rPr>
              <a:t>Method of data</a:t>
            </a:r>
            <a:r>
              <a:rPr spc="-55" dirty="0">
                <a:solidFill>
                  <a:srgbClr val="006FBF"/>
                </a:solidFill>
                <a:latin typeface="Comic Sans MS"/>
                <a:cs typeface="Comic Sans MS"/>
              </a:rPr>
              <a:t> </a:t>
            </a:r>
            <a:r>
              <a:rPr spc="-5" dirty="0">
                <a:solidFill>
                  <a:srgbClr val="006FBF"/>
                </a:solidFill>
                <a:latin typeface="Comic Sans MS"/>
                <a:cs typeface="Comic Sans MS"/>
              </a:rPr>
              <a:t>presentation</a:t>
            </a:r>
          </a:p>
        </p:txBody>
      </p:sp>
      <p:sp>
        <p:nvSpPr>
          <p:cNvPr id="4" name="object 4"/>
          <p:cNvSpPr txBox="1"/>
          <p:nvPr/>
        </p:nvSpPr>
        <p:spPr>
          <a:xfrm>
            <a:off x="382270" y="1513840"/>
            <a:ext cx="8221980" cy="3188970"/>
          </a:xfrm>
          <a:prstGeom prst="rect">
            <a:avLst/>
          </a:prstGeom>
        </p:spPr>
        <p:txBody>
          <a:bodyPr vert="horz" wrap="square" lIns="0" tIns="12700" rIns="0" bIns="0" rtlCol="0">
            <a:spAutoFit/>
          </a:bodyPr>
          <a:lstStyle/>
          <a:p>
            <a:pPr marL="12700" marR="6350" algn="just">
              <a:lnSpc>
                <a:spcPct val="99900"/>
              </a:lnSpc>
              <a:spcBef>
                <a:spcPts val="100"/>
              </a:spcBef>
            </a:pPr>
            <a:r>
              <a:rPr sz="4200" spc="75" baseline="5952" dirty="0">
                <a:latin typeface="Symbol"/>
                <a:cs typeface="Symbol"/>
              </a:rPr>
              <a:t></a:t>
            </a:r>
            <a:r>
              <a:rPr sz="2800" spc="50" dirty="0">
                <a:latin typeface="Comic Sans MS"/>
                <a:cs typeface="Comic Sans MS"/>
              </a:rPr>
              <a:t>The </a:t>
            </a:r>
            <a:r>
              <a:rPr sz="2800" spc="-5" dirty="0">
                <a:latin typeface="Comic Sans MS"/>
                <a:cs typeface="Comic Sans MS"/>
              </a:rPr>
              <a:t>purpose </a:t>
            </a:r>
            <a:r>
              <a:rPr sz="2800" dirty="0">
                <a:latin typeface="Comic Sans MS"/>
                <a:cs typeface="Comic Sans MS"/>
              </a:rPr>
              <a:t>of </a:t>
            </a:r>
            <a:r>
              <a:rPr sz="2800" spc="-5" dirty="0">
                <a:latin typeface="Comic Sans MS"/>
                <a:cs typeface="Comic Sans MS"/>
              </a:rPr>
              <a:t>organizing data is to see quickly  some </a:t>
            </a:r>
            <a:r>
              <a:rPr sz="2800" dirty="0">
                <a:latin typeface="Comic Sans MS"/>
                <a:cs typeface="Comic Sans MS"/>
              </a:rPr>
              <a:t>of </a:t>
            </a:r>
            <a:r>
              <a:rPr sz="2800" spc="-5" dirty="0">
                <a:latin typeface="Comic Sans MS"/>
                <a:cs typeface="Comic Sans MS"/>
              </a:rPr>
              <a:t>the characteristics </a:t>
            </a:r>
            <a:r>
              <a:rPr sz="2800" dirty="0">
                <a:latin typeface="Comic Sans MS"/>
                <a:cs typeface="Comic Sans MS"/>
              </a:rPr>
              <a:t>of </a:t>
            </a:r>
            <a:r>
              <a:rPr sz="2800" spc="-5" dirty="0">
                <a:latin typeface="Comic Sans MS"/>
                <a:cs typeface="Comic Sans MS"/>
              </a:rPr>
              <a:t>the data that  have been collected.</a:t>
            </a:r>
            <a:endParaRPr sz="2800">
              <a:latin typeface="Comic Sans MS"/>
              <a:cs typeface="Comic Sans MS"/>
            </a:endParaRPr>
          </a:p>
          <a:p>
            <a:pPr marL="12700" marR="8255" algn="just">
              <a:lnSpc>
                <a:spcPct val="100000"/>
              </a:lnSpc>
              <a:spcBef>
                <a:spcPts val="700"/>
              </a:spcBef>
            </a:pPr>
            <a:r>
              <a:rPr sz="4200" spc="75" baseline="5952" dirty="0">
                <a:latin typeface="Symbol"/>
                <a:cs typeface="Symbol"/>
              </a:rPr>
              <a:t></a:t>
            </a:r>
            <a:r>
              <a:rPr sz="2800" b="1" spc="50" dirty="0">
                <a:latin typeface="Comic Sans MS"/>
                <a:cs typeface="Comic Sans MS"/>
              </a:rPr>
              <a:t>Raw </a:t>
            </a:r>
            <a:r>
              <a:rPr sz="2800" b="1" spc="-5" dirty="0">
                <a:latin typeface="Comic Sans MS"/>
                <a:cs typeface="Comic Sans MS"/>
              </a:rPr>
              <a:t>data </a:t>
            </a:r>
            <a:r>
              <a:rPr sz="2800" dirty="0">
                <a:latin typeface="Comic Sans MS"/>
                <a:cs typeface="Comic Sans MS"/>
              </a:rPr>
              <a:t>is </a:t>
            </a:r>
            <a:r>
              <a:rPr sz="2800" spc="-5" dirty="0">
                <a:latin typeface="Comic Sans MS"/>
                <a:cs typeface="Comic Sans MS"/>
              </a:rPr>
              <a:t>collected numerical data which </a:t>
            </a:r>
            <a:r>
              <a:rPr sz="2800" spc="-10" dirty="0">
                <a:latin typeface="Comic Sans MS"/>
                <a:cs typeface="Comic Sans MS"/>
              </a:rPr>
              <a:t>has  </a:t>
            </a:r>
            <a:r>
              <a:rPr sz="2800" spc="-5" dirty="0">
                <a:latin typeface="Comic Sans MS"/>
                <a:cs typeface="Comic Sans MS"/>
              </a:rPr>
              <a:t>not </a:t>
            </a:r>
            <a:r>
              <a:rPr sz="2800" spc="-10" dirty="0">
                <a:latin typeface="Comic Sans MS"/>
                <a:cs typeface="Comic Sans MS"/>
              </a:rPr>
              <a:t>been </a:t>
            </a:r>
            <a:r>
              <a:rPr sz="2800" spc="-5" dirty="0">
                <a:latin typeface="Comic Sans MS"/>
                <a:cs typeface="Comic Sans MS"/>
              </a:rPr>
              <a:t>arranged in </a:t>
            </a:r>
            <a:r>
              <a:rPr sz="2800" dirty="0">
                <a:latin typeface="Comic Sans MS"/>
                <a:cs typeface="Comic Sans MS"/>
              </a:rPr>
              <a:t>order of</a:t>
            </a:r>
            <a:r>
              <a:rPr sz="2800" spc="-15" dirty="0">
                <a:latin typeface="Comic Sans MS"/>
                <a:cs typeface="Comic Sans MS"/>
              </a:rPr>
              <a:t> </a:t>
            </a:r>
            <a:r>
              <a:rPr sz="2800" spc="-5" dirty="0">
                <a:latin typeface="Comic Sans MS"/>
                <a:cs typeface="Comic Sans MS"/>
              </a:rPr>
              <a:t>magnitude.</a:t>
            </a:r>
            <a:endParaRPr sz="2800">
              <a:latin typeface="Comic Sans MS"/>
              <a:cs typeface="Comic Sans MS"/>
            </a:endParaRPr>
          </a:p>
          <a:p>
            <a:pPr marL="12700" marR="5080" algn="just">
              <a:lnSpc>
                <a:spcPct val="100000"/>
              </a:lnSpc>
              <a:spcBef>
                <a:spcPts val="700"/>
              </a:spcBef>
            </a:pPr>
            <a:r>
              <a:rPr sz="4200" spc="104" baseline="5952" dirty="0">
                <a:latin typeface="Symbol"/>
                <a:cs typeface="Symbol"/>
              </a:rPr>
              <a:t></a:t>
            </a:r>
            <a:r>
              <a:rPr sz="2800" b="1" spc="70" dirty="0">
                <a:latin typeface="Comic Sans MS"/>
                <a:cs typeface="Comic Sans MS"/>
              </a:rPr>
              <a:t>An </a:t>
            </a:r>
            <a:r>
              <a:rPr sz="2800" b="1" spc="-5" dirty="0">
                <a:latin typeface="Comic Sans MS"/>
                <a:cs typeface="Comic Sans MS"/>
              </a:rPr>
              <a:t>array </a:t>
            </a:r>
            <a:r>
              <a:rPr sz="2800" dirty="0">
                <a:latin typeface="Comic Sans MS"/>
                <a:cs typeface="Comic Sans MS"/>
              </a:rPr>
              <a:t>is </a:t>
            </a:r>
            <a:r>
              <a:rPr sz="2800" spc="-5" dirty="0">
                <a:latin typeface="Comic Sans MS"/>
                <a:cs typeface="Comic Sans MS"/>
              </a:rPr>
              <a:t>an arranged numerical data in  </a:t>
            </a:r>
            <a:r>
              <a:rPr sz="2800" dirty="0">
                <a:latin typeface="Comic Sans MS"/>
                <a:cs typeface="Comic Sans MS"/>
              </a:rPr>
              <a:t>order </a:t>
            </a:r>
            <a:r>
              <a:rPr sz="2800" spc="-5" dirty="0">
                <a:latin typeface="Comic Sans MS"/>
                <a:cs typeface="Comic Sans MS"/>
              </a:rPr>
              <a:t>of</a:t>
            </a:r>
            <a:r>
              <a:rPr sz="2800" dirty="0">
                <a:latin typeface="Comic Sans MS"/>
                <a:cs typeface="Comic Sans MS"/>
              </a:rPr>
              <a:t> </a:t>
            </a:r>
            <a:r>
              <a:rPr sz="2800" spc="-5" dirty="0">
                <a:latin typeface="Comic Sans MS"/>
                <a:cs typeface="Comic Sans MS"/>
              </a:rPr>
              <a:t>magnitude.</a:t>
            </a:r>
            <a:endParaRPr sz="2800">
              <a:latin typeface="Comic Sans MS"/>
              <a:cs typeface="Comic Sans M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5" name="object 5"/>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29</a:t>
            </a:fld>
            <a:endParaRPr dirty="0"/>
          </a:p>
        </p:txBody>
      </p:sp>
      <p:sp>
        <p:nvSpPr>
          <p:cNvPr id="2" name="object 2"/>
          <p:cNvSpPr txBox="1">
            <a:spLocks noGrp="1"/>
          </p:cNvSpPr>
          <p:nvPr>
            <p:ph type="title"/>
          </p:nvPr>
        </p:nvSpPr>
        <p:spPr>
          <a:xfrm>
            <a:off x="1341119" y="314959"/>
            <a:ext cx="645414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6FBF"/>
                </a:solidFill>
                <a:latin typeface="Comic Sans MS"/>
                <a:cs typeface="Comic Sans MS"/>
              </a:rPr>
              <a:t>Method of data</a:t>
            </a:r>
            <a:r>
              <a:rPr sz="3600" spc="-85" dirty="0">
                <a:solidFill>
                  <a:srgbClr val="006FBF"/>
                </a:solidFill>
                <a:latin typeface="Comic Sans MS"/>
                <a:cs typeface="Comic Sans MS"/>
              </a:rPr>
              <a:t> </a:t>
            </a:r>
            <a:r>
              <a:rPr sz="3600" spc="-5" dirty="0">
                <a:solidFill>
                  <a:srgbClr val="006FBF"/>
                </a:solidFill>
                <a:latin typeface="Comic Sans MS"/>
                <a:cs typeface="Comic Sans MS"/>
              </a:rPr>
              <a:t>presentation</a:t>
            </a:r>
            <a:endParaRPr sz="3600">
              <a:latin typeface="Comic Sans MS"/>
              <a:cs typeface="Comic Sans MS"/>
            </a:endParaRPr>
          </a:p>
        </p:txBody>
      </p:sp>
      <p:sp>
        <p:nvSpPr>
          <p:cNvPr id="3" name="object 3"/>
          <p:cNvSpPr txBox="1"/>
          <p:nvPr/>
        </p:nvSpPr>
        <p:spPr>
          <a:xfrm>
            <a:off x="610869" y="1329690"/>
            <a:ext cx="5812155" cy="3060700"/>
          </a:xfrm>
          <a:prstGeom prst="rect">
            <a:avLst/>
          </a:prstGeom>
        </p:spPr>
        <p:txBody>
          <a:bodyPr vert="horz" wrap="square" lIns="0" tIns="12700" rIns="0" bIns="0" rtlCol="0">
            <a:spAutoFit/>
          </a:bodyPr>
          <a:lstStyle/>
          <a:p>
            <a:pPr marL="462915" marR="5080" indent="-450850">
              <a:lnSpc>
                <a:spcPct val="100000"/>
              </a:lnSpc>
              <a:spcBef>
                <a:spcPts val="100"/>
              </a:spcBef>
            </a:pPr>
            <a:r>
              <a:rPr sz="4800" spc="397" baseline="6076" dirty="0">
                <a:latin typeface="Symbol"/>
                <a:cs typeface="Symbol"/>
              </a:rPr>
              <a:t></a:t>
            </a:r>
            <a:r>
              <a:rPr sz="4800" spc="397" baseline="6076" dirty="0">
                <a:latin typeface="Times New Roman"/>
                <a:cs typeface="Times New Roman"/>
              </a:rPr>
              <a:t> </a:t>
            </a:r>
            <a:r>
              <a:rPr sz="3200" spc="-5" dirty="0">
                <a:latin typeface="Comic Sans MS"/>
                <a:cs typeface="Comic Sans MS"/>
              </a:rPr>
              <a:t>Mechanism for reducing</a:t>
            </a:r>
            <a:r>
              <a:rPr sz="3200" spc="-80" dirty="0">
                <a:latin typeface="Comic Sans MS"/>
                <a:cs typeface="Comic Sans MS"/>
              </a:rPr>
              <a:t> </a:t>
            </a:r>
            <a:r>
              <a:rPr sz="3200" dirty="0">
                <a:latin typeface="Comic Sans MS"/>
                <a:cs typeface="Comic Sans MS"/>
              </a:rPr>
              <a:t>and  </a:t>
            </a:r>
            <a:r>
              <a:rPr sz="3200" spc="-5" dirty="0">
                <a:latin typeface="Comic Sans MS"/>
                <a:cs typeface="Comic Sans MS"/>
              </a:rPr>
              <a:t>summarizing </a:t>
            </a:r>
            <a:r>
              <a:rPr sz="3200" dirty="0">
                <a:latin typeface="Comic Sans MS"/>
                <a:cs typeface="Comic Sans MS"/>
              </a:rPr>
              <a:t>data</a:t>
            </a:r>
            <a:r>
              <a:rPr sz="3200" spc="-10" dirty="0">
                <a:latin typeface="Comic Sans MS"/>
                <a:cs typeface="Comic Sans MS"/>
              </a:rPr>
              <a:t> </a:t>
            </a:r>
            <a:r>
              <a:rPr sz="3200" dirty="0">
                <a:latin typeface="Comic Sans MS"/>
                <a:cs typeface="Comic Sans MS"/>
              </a:rPr>
              <a:t>are:</a:t>
            </a:r>
            <a:endParaRPr sz="3200">
              <a:latin typeface="Comic Sans MS"/>
              <a:cs typeface="Comic Sans MS"/>
            </a:endParaRPr>
          </a:p>
          <a:p>
            <a:pPr marL="417830" indent="-405130">
              <a:lnSpc>
                <a:spcPct val="100000"/>
              </a:lnSpc>
              <a:spcBef>
                <a:spcPts val="3110"/>
              </a:spcBef>
              <a:buAutoNum type="arabicPeriod"/>
              <a:tabLst>
                <a:tab pos="418465" algn="l"/>
              </a:tabLst>
            </a:pPr>
            <a:r>
              <a:rPr sz="3200" spc="-5" dirty="0">
                <a:latin typeface="Comic Sans MS"/>
                <a:cs typeface="Comic Sans MS"/>
              </a:rPr>
              <a:t>Tabular</a:t>
            </a:r>
            <a:r>
              <a:rPr sz="3200" dirty="0">
                <a:latin typeface="Comic Sans MS"/>
                <a:cs typeface="Comic Sans MS"/>
              </a:rPr>
              <a:t> </a:t>
            </a:r>
            <a:r>
              <a:rPr sz="3200" spc="-5" dirty="0">
                <a:latin typeface="Comic Sans MS"/>
                <a:cs typeface="Comic Sans MS"/>
              </a:rPr>
              <a:t>method.</a:t>
            </a:r>
            <a:endParaRPr sz="3200">
              <a:latin typeface="Comic Sans MS"/>
              <a:cs typeface="Comic Sans MS"/>
            </a:endParaRPr>
          </a:p>
          <a:p>
            <a:pPr marL="605155" indent="-592455">
              <a:lnSpc>
                <a:spcPct val="100000"/>
              </a:lnSpc>
              <a:spcBef>
                <a:spcPts val="800"/>
              </a:spcBef>
              <a:buAutoNum type="arabicPeriod"/>
              <a:tabLst>
                <a:tab pos="605155" algn="l"/>
                <a:tab pos="605790" algn="l"/>
              </a:tabLst>
            </a:pPr>
            <a:r>
              <a:rPr sz="3200" spc="-5" dirty="0">
                <a:latin typeface="Comic Sans MS"/>
                <a:cs typeface="Comic Sans MS"/>
              </a:rPr>
              <a:t>Graphical</a:t>
            </a:r>
            <a:r>
              <a:rPr sz="3200" spc="-15" dirty="0">
                <a:latin typeface="Comic Sans MS"/>
                <a:cs typeface="Comic Sans MS"/>
              </a:rPr>
              <a:t> </a:t>
            </a:r>
            <a:r>
              <a:rPr sz="3200" spc="-5" dirty="0">
                <a:latin typeface="Comic Sans MS"/>
                <a:cs typeface="Comic Sans MS"/>
              </a:rPr>
              <a:t>method</a:t>
            </a:r>
            <a:endParaRPr sz="3200">
              <a:latin typeface="Comic Sans MS"/>
              <a:cs typeface="Comic Sans MS"/>
            </a:endParaRPr>
          </a:p>
          <a:p>
            <a:pPr marL="605155" indent="-592455">
              <a:lnSpc>
                <a:spcPct val="100000"/>
              </a:lnSpc>
              <a:spcBef>
                <a:spcPts val="790"/>
              </a:spcBef>
              <a:buAutoNum type="arabicPeriod"/>
              <a:tabLst>
                <a:tab pos="605155" algn="l"/>
                <a:tab pos="605790" algn="l"/>
              </a:tabLst>
            </a:pPr>
            <a:r>
              <a:rPr sz="3200" spc="-5" dirty="0">
                <a:latin typeface="Comic Sans MS"/>
                <a:cs typeface="Comic Sans MS"/>
              </a:rPr>
              <a:t>Diagrammatic</a:t>
            </a:r>
            <a:r>
              <a:rPr sz="3200" spc="-10" dirty="0">
                <a:latin typeface="Comic Sans MS"/>
                <a:cs typeface="Comic Sans MS"/>
              </a:rPr>
              <a:t> </a:t>
            </a:r>
            <a:r>
              <a:rPr sz="3200" spc="-5" dirty="0">
                <a:latin typeface="Comic Sans MS"/>
                <a:cs typeface="Comic Sans MS"/>
              </a:rPr>
              <a:t>method</a:t>
            </a:r>
            <a:endParaRPr sz="3200">
              <a:latin typeface="Comic Sans MS"/>
              <a:cs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4460">
              <a:lnSpc>
                <a:spcPts val="1420"/>
              </a:lnSpc>
            </a:pPr>
            <a:fld id="{81D60167-4931-47E6-BA6A-407CBD079E47}" type="slidenum">
              <a:rPr sz="1400" dirty="0">
                <a:solidFill>
                  <a:srgbClr val="000000"/>
                </a:solidFill>
              </a:rPr>
              <a:t>3</a:t>
            </a:fld>
            <a:endParaRPr sz="1400"/>
          </a:p>
          <a:p>
            <a:pPr marL="138430">
              <a:lnSpc>
                <a:spcPts val="1215"/>
              </a:lnSpc>
            </a:pPr>
            <a:r>
              <a:rPr dirty="0"/>
              <a:t>2</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2" name="object 2"/>
          <p:cNvSpPr txBox="1">
            <a:spLocks noGrp="1"/>
          </p:cNvSpPr>
          <p:nvPr>
            <p:ph type="title"/>
          </p:nvPr>
        </p:nvSpPr>
        <p:spPr>
          <a:xfrm>
            <a:off x="534669" y="415290"/>
            <a:ext cx="2009139" cy="452120"/>
          </a:xfrm>
          <a:prstGeom prst="rect">
            <a:avLst/>
          </a:prstGeom>
        </p:spPr>
        <p:txBody>
          <a:bodyPr vert="horz" wrap="square" lIns="0" tIns="12700" rIns="0" bIns="0" rtlCol="0">
            <a:spAutoFit/>
          </a:bodyPr>
          <a:lstStyle/>
          <a:p>
            <a:pPr marL="12700">
              <a:lnSpc>
                <a:spcPct val="100000"/>
              </a:lnSpc>
              <a:spcBef>
                <a:spcPts val="100"/>
              </a:spcBef>
            </a:pPr>
            <a:r>
              <a:rPr sz="2800" spc="-10" dirty="0">
                <a:solidFill>
                  <a:srgbClr val="006FBF"/>
                </a:solidFill>
                <a:latin typeface="Comic Sans MS"/>
                <a:cs typeface="Comic Sans MS"/>
              </a:rPr>
              <a:t>Definitions:</a:t>
            </a:r>
            <a:endParaRPr sz="2800">
              <a:latin typeface="Comic Sans MS"/>
              <a:cs typeface="Comic Sans MS"/>
            </a:endParaRPr>
          </a:p>
        </p:txBody>
      </p:sp>
      <p:sp>
        <p:nvSpPr>
          <p:cNvPr id="3" name="object 3"/>
          <p:cNvSpPr txBox="1"/>
          <p:nvPr/>
        </p:nvSpPr>
        <p:spPr>
          <a:xfrm>
            <a:off x="534669" y="918210"/>
            <a:ext cx="8533130" cy="5190490"/>
          </a:xfrm>
          <a:prstGeom prst="rect">
            <a:avLst/>
          </a:prstGeom>
        </p:spPr>
        <p:txBody>
          <a:bodyPr vert="horz" wrap="square" lIns="0" tIns="195580" rIns="0" bIns="0" rtlCol="0">
            <a:spAutoFit/>
          </a:bodyPr>
          <a:lstStyle/>
          <a:p>
            <a:pPr marL="12700">
              <a:lnSpc>
                <a:spcPct val="100000"/>
              </a:lnSpc>
              <a:spcBef>
                <a:spcPts val="1540"/>
              </a:spcBef>
              <a:tabLst>
                <a:tab pos="732790" algn="l"/>
                <a:tab pos="1136650" algn="l"/>
                <a:tab pos="1462405" algn="l"/>
                <a:tab pos="2673350" algn="l"/>
                <a:tab pos="3646170" algn="l"/>
                <a:tab pos="4553585" algn="l"/>
                <a:tab pos="5029200" algn="l"/>
                <a:tab pos="5509895" algn="l"/>
              </a:tabLst>
            </a:pPr>
            <a:r>
              <a:rPr sz="3600" spc="89" baseline="5787" dirty="0">
                <a:latin typeface="Symbol"/>
                <a:cs typeface="Symbol"/>
              </a:rPr>
              <a:t></a:t>
            </a:r>
            <a:r>
              <a:rPr sz="2400" spc="60" dirty="0">
                <a:latin typeface="Comic Sans MS"/>
                <a:cs typeface="Comic Sans MS"/>
              </a:rPr>
              <a:t>It	</a:t>
            </a:r>
            <a:r>
              <a:rPr sz="2400" spc="-5" dirty="0">
                <a:latin typeface="Comic Sans MS"/>
                <a:cs typeface="Comic Sans MS"/>
              </a:rPr>
              <a:t>is	</a:t>
            </a:r>
            <a:r>
              <a:rPr sz="2400" dirty="0">
                <a:latin typeface="Comic Sans MS"/>
                <a:cs typeface="Comic Sans MS"/>
              </a:rPr>
              <a:t>a	</a:t>
            </a:r>
            <a:r>
              <a:rPr sz="2400" spc="-5" dirty="0">
                <a:latin typeface="Comic Sans MS"/>
                <a:cs typeface="Comic Sans MS"/>
              </a:rPr>
              <a:t>science	which	helps	</a:t>
            </a:r>
            <a:r>
              <a:rPr sz="2400" dirty="0">
                <a:latin typeface="Comic Sans MS"/>
                <a:cs typeface="Comic Sans MS"/>
              </a:rPr>
              <a:t>us	</a:t>
            </a:r>
            <a:r>
              <a:rPr sz="2400" spc="-5" dirty="0">
                <a:latin typeface="Comic Sans MS"/>
                <a:cs typeface="Comic Sans MS"/>
              </a:rPr>
              <a:t>to	</a:t>
            </a:r>
            <a:r>
              <a:rPr sz="2400" b="1" spc="-5" dirty="0">
                <a:solidFill>
                  <a:srgbClr val="00AF4F"/>
                </a:solidFill>
                <a:latin typeface="Comic Sans MS"/>
                <a:cs typeface="Comic Sans MS"/>
              </a:rPr>
              <a:t>collect, analyze</a:t>
            </a:r>
            <a:r>
              <a:rPr sz="2400" b="1" spc="590" dirty="0">
                <a:solidFill>
                  <a:srgbClr val="00AF4F"/>
                </a:solidFill>
                <a:latin typeface="Comic Sans MS"/>
                <a:cs typeface="Comic Sans MS"/>
              </a:rPr>
              <a:t> </a:t>
            </a:r>
            <a:r>
              <a:rPr sz="2400" spc="-5" dirty="0">
                <a:latin typeface="Comic Sans MS"/>
                <a:cs typeface="Comic Sans MS"/>
              </a:rPr>
              <a:t>and</a:t>
            </a:r>
            <a:endParaRPr sz="2400">
              <a:latin typeface="Comic Sans MS"/>
              <a:cs typeface="Comic Sans MS"/>
            </a:endParaRPr>
          </a:p>
          <a:p>
            <a:pPr marL="12700">
              <a:lnSpc>
                <a:spcPct val="100000"/>
              </a:lnSpc>
              <a:spcBef>
                <a:spcPts val="1440"/>
              </a:spcBef>
            </a:pPr>
            <a:r>
              <a:rPr sz="2400" b="1" spc="-5" dirty="0">
                <a:solidFill>
                  <a:srgbClr val="00AF4F"/>
                </a:solidFill>
                <a:latin typeface="Comic Sans MS"/>
                <a:cs typeface="Comic Sans MS"/>
              </a:rPr>
              <a:t>present </a:t>
            </a:r>
            <a:r>
              <a:rPr sz="2400" b="1" spc="-10" dirty="0">
                <a:solidFill>
                  <a:srgbClr val="00AF4F"/>
                </a:solidFill>
                <a:latin typeface="Comic Sans MS"/>
                <a:cs typeface="Comic Sans MS"/>
              </a:rPr>
              <a:t>data</a:t>
            </a:r>
            <a:r>
              <a:rPr sz="2400" b="1" spc="-325" dirty="0">
                <a:solidFill>
                  <a:srgbClr val="00AF4F"/>
                </a:solidFill>
                <a:latin typeface="Comic Sans MS"/>
                <a:cs typeface="Comic Sans MS"/>
              </a:rPr>
              <a:t> </a:t>
            </a:r>
            <a:r>
              <a:rPr sz="2400" spc="-5" dirty="0">
                <a:latin typeface="Comic Sans MS"/>
                <a:cs typeface="Comic Sans MS"/>
              </a:rPr>
              <a:t>systematically.</a:t>
            </a:r>
            <a:endParaRPr sz="2400">
              <a:latin typeface="Comic Sans MS"/>
              <a:cs typeface="Comic Sans MS"/>
            </a:endParaRPr>
          </a:p>
          <a:p>
            <a:pPr marL="12700" marR="8255" algn="just">
              <a:lnSpc>
                <a:spcPct val="150000"/>
              </a:lnSpc>
              <a:spcBef>
                <a:spcPts val="590"/>
              </a:spcBef>
            </a:pPr>
            <a:r>
              <a:rPr sz="3600" spc="89" baseline="5787" dirty="0">
                <a:latin typeface="Symbol"/>
                <a:cs typeface="Symbol"/>
              </a:rPr>
              <a:t></a:t>
            </a:r>
            <a:r>
              <a:rPr sz="2400" spc="60" dirty="0">
                <a:latin typeface="Comic Sans MS"/>
                <a:cs typeface="Comic Sans MS"/>
              </a:rPr>
              <a:t>It </a:t>
            </a:r>
            <a:r>
              <a:rPr sz="2400" spc="-5" dirty="0">
                <a:latin typeface="Comic Sans MS"/>
                <a:cs typeface="Comic Sans MS"/>
              </a:rPr>
              <a:t>is the process of </a:t>
            </a:r>
            <a:r>
              <a:rPr sz="2400" b="1" spc="-5" dirty="0">
                <a:solidFill>
                  <a:srgbClr val="00AF4F"/>
                </a:solidFill>
                <a:latin typeface="Comic Sans MS"/>
                <a:cs typeface="Comic Sans MS"/>
              </a:rPr>
              <a:t>collecting, processing, summarizing,  presenting, analysing </a:t>
            </a:r>
            <a:r>
              <a:rPr sz="2400" spc="-5" dirty="0">
                <a:latin typeface="Comic Sans MS"/>
                <a:cs typeface="Comic Sans MS"/>
              </a:rPr>
              <a:t>and </a:t>
            </a:r>
            <a:r>
              <a:rPr sz="2400" b="1" spc="-5" dirty="0">
                <a:solidFill>
                  <a:srgbClr val="00AF4F"/>
                </a:solidFill>
                <a:latin typeface="Comic Sans MS"/>
                <a:cs typeface="Comic Sans MS"/>
              </a:rPr>
              <a:t>interpreting of </a:t>
            </a:r>
            <a:r>
              <a:rPr sz="2400" b="1" spc="-10" dirty="0">
                <a:solidFill>
                  <a:srgbClr val="00AF4F"/>
                </a:solidFill>
                <a:latin typeface="Comic Sans MS"/>
                <a:cs typeface="Comic Sans MS"/>
              </a:rPr>
              <a:t>data </a:t>
            </a:r>
            <a:r>
              <a:rPr sz="2400" b="1" spc="-5" dirty="0">
                <a:solidFill>
                  <a:srgbClr val="00AF4F"/>
                </a:solidFill>
                <a:latin typeface="Comic Sans MS"/>
                <a:cs typeface="Comic Sans MS"/>
              </a:rPr>
              <a:t>in order  to study </a:t>
            </a:r>
            <a:r>
              <a:rPr sz="2400" spc="-5" dirty="0">
                <a:latin typeface="Comic Sans MS"/>
                <a:cs typeface="Comic Sans MS"/>
              </a:rPr>
              <a:t>and </a:t>
            </a:r>
            <a:r>
              <a:rPr sz="2400" b="1" spc="-5" dirty="0">
                <a:solidFill>
                  <a:srgbClr val="00AF4F"/>
                </a:solidFill>
                <a:latin typeface="Comic Sans MS"/>
                <a:cs typeface="Comic Sans MS"/>
              </a:rPr>
              <a:t>describe </a:t>
            </a:r>
            <a:r>
              <a:rPr sz="2400" b="1" dirty="0">
                <a:solidFill>
                  <a:srgbClr val="00AF4F"/>
                </a:solidFill>
                <a:latin typeface="Comic Sans MS"/>
                <a:cs typeface="Comic Sans MS"/>
              </a:rPr>
              <a:t>a </a:t>
            </a:r>
            <a:r>
              <a:rPr sz="2400" b="1" spc="-5" dirty="0">
                <a:solidFill>
                  <a:srgbClr val="00AF4F"/>
                </a:solidFill>
                <a:latin typeface="Comic Sans MS"/>
                <a:cs typeface="Comic Sans MS"/>
              </a:rPr>
              <a:t>given</a:t>
            </a:r>
            <a:r>
              <a:rPr sz="2400" b="1" spc="-380" dirty="0">
                <a:solidFill>
                  <a:srgbClr val="00AF4F"/>
                </a:solidFill>
                <a:latin typeface="Comic Sans MS"/>
                <a:cs typeface="Comic Sans MS"/>
              </a:rPr>
              <a:t> </a:t>
            </a:r>
            <a:r>
              <a:rPr sz="2400" b="1" spc="-5" dirty="0">
                <a:solidFill>
                  <a:srgbClr val="00AF4F"/>
                </a:solidFill>
                <a:latin typeface="Comic Sans MS"/>
                <a:cs typeface="Comic Sans MS"/>
              </a:rPr>
              <a:t>problem.</a:t>
            </a:r>
            <a:endParaRPr sz="2400">
              <a:latin typeface="Comic Sans MS"/>
              <a:cs typeface="Comic Sans MS"/>
            </a:endParaRPr>
          </a:p>
          <a:p>
            <a:pPr marL="12700">
              <a:lnSpc>
                <a:spcPct val="100000"/>
              </a:lnSpc>
              <a:spcBef>
                <a:spcPts val="2040"/>
              </a:spcBef>
            </a:pPr>
            <a:r>
              <a:rPr sz="3600" spc="15" baseline="5787" dirty="0">
                <a:latin typeface="Symbol"/>
                <a:cs typeface="Symbol"/>
              </a:rPr>
              <a:t></a:t>
            </a:r>
            <a:r>
              <a:rPr sz="2400" spc="10" dirty="0">
                <a:latin typeface="Comic Sans MS"/>
                <a:cs typeface="Comic Sans MS"/>
              </a:rPr>
              <a:t>Statistics </a:t>
            </a:r>
            <a:r>
              <a:rPr sz="2400" spc="-5" dirty="0">
                <a:latin typeface="Comic Sans MS"/>
                <a:cs typeface="Comic Sans MS"/>
              </a:rPr>
              <a:t>is the </a:t>
            </a:r>
            <a:r>
              <a:rPr sz="2400" b="1" spc="-5" dirty="0">
                <a:solidFill>
                  <a:srgbClr val="00AF4F"/>
                </a:solidFill>
                <a:latin typeface="Comic Sans MS"/>
                <a:cs typeface="Comic Sans MS"/>
              </a:rPr>
              <a:t>art of learning from</a:t>
            </a:r>
            <a:r>
              <a:rPr sz="2400" b="1" spc="5" dirty="0">
                <a:solidFill>
                  <a:srgbClr val="00AF4F"/>
                </a:solidFill>
                <a:latin typeface="Comic Sans MS"/>
                <a:cs typeface="Comic Sans MS"/>
              </a:rPr>
              <a:t> </a:t>
            </a:r>
            <a:r>
              <a:rPr sz="2400" b="1" dirty="0">
                <a:solidFill>
                  <a:srgbClr val="00AF4F"/>
                </a:solidFill>
                <a:latin typeface="Comic Sans MS"/>
                <a:cs typeface="Comic Sans MS"/>
              </a:rPr>
              <a:t>data</a:t>
            </a:r>
            <a:r>
              <a:rPr sz="2400" dirty="0">
                <a:latin typeface="Comic Sans MS"/>
                <a:cs typeface="Comic Sans MS"/>
              </a:rPr>
              <a:t>.</a:t>
            </a:r>
            <a:endParaRPr sz="2400">
              <a:latin typeface="Comic Sans MS"/>
              <a:cs typeface="Comic Sans MS"/>
            </a:endParaRPr>
          </a:p>
          <a:p>
            <a:pPr marL="12700">
              <a:lnSpc>
                <a:spcPct val="100000"/>
              </a:lnSpc>
              <a:spcBef>
                <a:spcPts val="2040"/>
              </a:spcBef>
            </a:pPr>
            <a:r>
              <a:rPr sz="3600" spc="15" baseline="5787" dirty="0">
                <a:latin typeface="Symbol"/>
                <a:cs typeface="Symbol"/>
              </a:rPr>
              <a:t></a:t>
            </a:r>
            <a:r>
              <a:rPr sz="2400" spc="10" dirty="0">
                <a:latin typeface="Comic Sans MS"/>
                <a:cs typeface="Comic Sans MS"/>
              </a:rPr>
              <a:t>Statistics </a:t>
            </a:r>
            <a:r>
              <a:rPr sz="2400" spc="-5" dirty="0">
                <a:latin typeface="Comic Sans MS"/>
                <a:cs typeface="Comic Sans MS"/>
              </a:rPr>
              <a:t>may be regarded as (i)the study of</a:t>
            </a:r>
            <a:r>
              <a:rPr sz="2400" spc="355" dirty="0">
                <a:latin typeface="Comic Sans MS"/>
                <a:cs typeface="Comic Sans MS"/>
              </a:rPr>
              <a:t> </a:t>
            </a:r>
            <a:r>
              <a:rPr sz="2400" spc="-5" dirty="0">
                <a:latin typeface="Comic Sans MS"/>
                <a:cs typeface="Comic Sans MS"/>
              </a:rPr>
              <a:t>populations,</a:t>
            </a:r>
            <a:endParaRPr sz="2400">
              <a:latin typeface="Comic Sans MS"/>
              <a:cs typeface="Comic Sans MS"/>
            </a:endParaRPr>
          </a:p>
          <a:p>
            <a:pPr marL="12700" marR="17780">
              <a:lnSpc>
                <a:spcPct val="150000"/>
              </a:lnSpc>
            </a:pPr>
            <a:r>
              <a:rPr sz="2400" spc="-5" dirty="0">
                <a:latin typeface="Comic Sans MS"/>
                <a:cs typeface="Comic Sans MS"/>
              </a:rPr>
              <a:t>(ii) the study </a:t>
            </a:r>
            <a:r>
              <a:rPr sz="2400" dirty="0">
                <a:latin typeface="Comic Sans MS"/>
                <a:cs typeface="Comic Sans MS"/>
              </a:rPr>
              <a:t>of </a:t>
            </a:r>
            <a:r>
              <a:rPr sz="2400" spc="-5" dirty="0">
                <a:latin typeface="Comic Sans MS"/>
                <a:cs typeface="Comic Sans MS"/>
              </a:rPr>
              <a:t>variation, and (iii) the </a:t>
            </a:r>
            <a:r>
              <a:rPr sz="2400" spc="-10" dirty="0">
                <a:latin typeface="Comic Sans MS"/>
                <a:cs typeface="Comic Sans MS"/>
              </a:rPr>
              <a:t>study </a:t>
            </a:r>
            <a:r>
              <a:rPr sz="2400" dirty="0">
                <a:latin typeface="Comic Sans MS"/>
                <a:cs typeface="Comic Sans MS"/>
              </a:rPr>
              <a:t>of </a:t>
            </a:r>
            <a:r>
              <a:rPr sz="2400" spc="-5" dirty="0">
                <a:latin typeface="Comic Sans MS"/>
                <a:cs typeface="Comic Sans MS"/>
              </a:rPr>
              <a:t>methods of  the reduction of</a:t>
            </a:r>
            <a:r>
              <a:rPr sz="2400" dirty="0">
                <a:latin typeface="Comic Sans MS"/>
                <a:cs typeface="Comic Sans MS"/>
              </a:rPr>
              <a:t> </a:t>
            </a:r>
            <a:r>
              <a:rPr sz="2400" spc="-10" dirty="0">
                <a:latin typeface="Comic Sans MS"/>
                <a:cs typeface="Comic Sans MS"/>
              </a:rPr>
              <a:t>data.</a:t>
            </a:r>
            <a:endParaRPr sz="2400">
              <a:latin typeface="Comic Sans MS"/>
              <a:cs typeface="Comic Sans M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6" name="object 6"/>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30</a:t>
            </a:fld>
            <a:endParaRPr dirty="0"/>
          </a:p>
        </p:txBody>
      </p:sp>
      <p:sp>
        <p:nvSpPr>
          <p:cNvPr id="2" name="object 2"/>
          <p:cNvSpPr txBox="1"/>
          <p:nvPr/>
        </p:nvSpPr>
        <p:spPr>
          <a:xfrm>
            <a:off x="8385809" y="6278879"/>
            <a:ext cx="22352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27</a:t>
            </a:r>
            <a:endParaRPr sz="1400">
              <a:latin typeface="Arial"/>
              <a:cs typeface="Arial"/>
            </a:endParaRPr>
          </a:p>
        </p:txBody>
      </p:sp>
      <p:sp>
        <p:nvSpPr>
          <p:cNvPr id="3" name="object 3"/>
          <p:cNvSpPr txBox="1">
            <a:spLocks noGrp="1"/>
          </p:cNvSpPr>
          <p:nvPr>
            <p:ph type="title"/>
          </p:nvPr>
        </p:nvSpPr>
        <p:spPr>
          <a:xfrm>
            <a:off x="764540" y="594359"/>
            <a:ext cx="6473825" cy="513080"/>
          </a:xfrm>
          <a:prstGeom prst="rect">
            <a:avLst/>
          </a:prstGeom>
        </p:spPr>
        <p:txBody>
          <a:bodyPr vert="horz" wrap="square" lIns="0" tIns="12700" rIns="0" bIns="0" rtlCol="0">
            <a:spAutoFit/>
          </a:bodyPr>
          <a:lstStyle/>
          <a:p>
            <a:pPr marL="12700">
              <a:lnSpc>
                <a:spcPct val="100000"/>
              </a:lnSpc>
              <a:spcBef>
                <a:spcPts val="100"/>
              </a:spcBef>
            </a:pPr>
            <a:r>
              <a:rPr sz="2800" spc="-5" dirty="0">
                <a:solidFill>
                  <a:srgbClr val="006FBF"/>
                </a:solidFill>
                <a:latin typeface="Comic Sans MS"/>
                <a:cs typeface="Comic Sans MS"/>
              </a:rPr>
              <a:t>1. </a:t>
            </a:r>
            <a:r>
              <a:rPr spc="-5" dirty="0">
                <a:solidFill>
                  <a:srgbClr val="006FBF"/>
                </a:solidFill>
                <a:latin typeface="Comic Sans MS"/>
                <a:cs typeface="Comic Sans MS"/>
              </a:rPr>
              <a:t>Tabular presentation of</a:t>
            </a:r>
            <a:r>
              <a:rPr spc="-55" dirty="0">
                <a:solidFill>
                  <a:srgbClr val="006FBF"/>
                </a:solidFill>
                <a:latin typeface="Comic Sans MS"/>
                <a:cs typeface="Comic Sans MS"/>
              </a:rPr>
              <a:t> </a:t>
            </a:r>
            <a:r>
              <a:rPr spc="-5" dirty="0">
                <a:solidFill>
                  <a:srgbClr val="006FBF"/>
                </a:solidFill>
                <a:latin typeface="Comic Sans MS"/>
                <a:cs typeface="Comic Sans MS"/>
              </a:rPr>
              <a:t>data:</a:t>
            </a:r>
            <a:endParaRPr sz="2800">
              <a:latin typeface="Comic Sans MS"/>
              <a:cs typeface="Comic Sans MS"/>
            </a:endParaRPr>
          </a:p>
        </p:txBody>
      </p:sp>
      <p:sp>
        <p:nvSpPr>
          <p:cNvPr id="4" name="object 4"/>
          <p:cNvSpPr txBox="1"/>
          <p:nvPr/>
        </p:nvSpPr>
        <p:spPr>
          <a:xfrm>
            <a:off x="610869" y="1440179"/>
            <a:ext cx="8455025" cy="4042410"/>
          </a:xfrm>
          <a:prstGeom prst="rect">
            <a:avLst/>
          </a:prstGeom>
        </p:spPr>
        <p:txBody>
          <a:bodyPr vert="horz" wrap="square" lIns="0" tIns="12700" rIns="0" bIns="0" rtlCol="0">
            <a:spAutoFit/>
          </a:bodyPr>
          <a:lstStyle/>
          <a:p>
            <a:pPr marL="12700" marR="5080" algn="just">
              <a:lnSpc>
                <a:spcPct val="100000"/>
              </a:lnSpc>
              <a:spcBef>
                <a:spcPts val="100"/>
              </a:spcBef>
            </a:pPr>
            <a:r>
              <a:rPr sz="4200" spc="75" baseline="5952" dirty="0">
                <a:latin typeface="Symbol"/>
                <a:cs typeface="Symbol"/>
              </a:rPr>
              <a:t></a:t>
            </a:r>
            <a:r>
              <a:rPr sz="2800" spc="50" dirty="0">
                <a:latin typeface="Comic Sans MS"/>
                <a:cs typeface="Comic Sans MS"/>
              </a:rPr>
              <a:t>The </a:t>
            </a:r>
            <a:r>
              <a:rPr sz="2800" spc="-5" dirty="0">
                <a:latin typeface="Comic Sans MS"/>
                <a:cs typeface="Comic Sans MS"/>
              </a:rPr>
              <a:t>collected raw data should be put into an  </a:t>
            </a:r>
            <a:r>
              <a:rPr sz="2800" spc="-5" dirty="0">
                <a:solidFill>
                  <a:srgbClr val="00AF4F"/>
                </a:solidFill>
                <a:latin typeface="Comic Sans MS"/>
                <a:cs typeface="Comic Sans MS"/>
              </a:rPr>
              <a:t>ordered </a:t>
            </a:r>
            <a:r>
              <a:rPr sz="2800" dirty="0">
                <a:solidFill>
                  <a:srgbClr val="00AF4F"/>
                </a:solidFill>
                <a:latin typeface="Comic Sans MS"/>
                <a:cs typeface="Comic Sans MS"/>
              </a:rPr>
              <a:t>array </a:t>
            </a:r>
            <a:r>
              <a:rPr sz="2800" spc="-5" dirty="0">
                <a:latin typeface="Comic Sans MS"/>
                <a:cs typeface="Comic Sans MS"/>
              </a:rPr>
              <a:t>in either ascending </a:t>
            </a:r>
            <a:r>
              <a:rPr sz="2800" dirty="0">
                <a:latin typeface="Comic Sans MS"/>
                <a:cs typeface="Comic Sans MS"/>
              </a:rPr>
              <a:t>or </a:t>
            </a:r>
            <a:r>
              <a:rPr sz="2800" spc="-5" dirty="0">
                <a:latin typeface="Comic Sans MS"/>
                <a:cs typeface="Comic Sans MS"/>
              </a:rPr>
              <a:t>descending  order so that it can be </a:t>
            </a:r>
            <a:r>
              <a:rPr sz="2800" spc="-5" dirty="0">
                <a:solidFill>
                  <a:srgbClr val="00AF4F"/>
                </a:solidFill>
                <a:latin typeface="Comic Sans MS"/>
                <a:cs typeface="Comic Sans MS"/>
              </a:rPr>
              <a:t>organized in to </a:t>
            </a:r>
            <a:r>
              <a:rPr sz="2800" dirty="0">
                <a:solidFill>
                  <a:srgbClr val="00AF4F"/>
                </a:solidFill>
                <a:latin typeface="Comic Sans MS"/>
                <a:cs typeface="Comic Sans MS"/>
              </a:rPr>
              <a:t>a  </a:t>
            </a:r>
            <a:r>
              <a:rPr sz="2800" spc="-5" dirty="0">
                <a:solidFill>
                  <a:srgbClr val="00AF4F"/>
                </a:solidFill>
                <a:latin typeface="Comic Sans MS"/>
                <a:cs typeface="Comic Sans MS"/>
              </a:rPr>
              <a:t>Frequency Distribution</a:t>
            </a:r>
            <a:r>
              <a:rPr sz="2800" spc="-10" dirty="0">
                <a:solidFill>
                  <a:srgbClr val="00AF4F"/>
                </a:solidFill>
                <a:latin typeface="Comic Sans MS"/>
                <a:cs typeface="Comic Sans MS"/>
              </a:rPr>
              <a:t> (FD)</a:t>
            </a:r>
            <a:endParaRPr sz="2800">
              <a:latin typeface="Comic Sans MS"/>
              <a:cs typeface="Comic Sans MS"/>
            </a:endParaRPr>
          </a:p>
          <a:p>
            <a:pPr marL="12700" marR="7620" algn="just">
              <a:lnSpc>
                <a:spcPct val="100000"/>
              </a:lnSpc>
              <a:spcBef>
                <a:spcPts val="690"/>
              </a:spcBef>
            </a:pPr>
            <a:r>
              <a:rPr sz="4200" spc="22" baseline="5952" dirty="0">
                <a:latin typeface="Symbol"/>
                <a:cs typeface="Symbol"/>
              </a:rPr>
              <a:t></a:t>
            </a:r>
            <a:r>
              <a:rPr sz="2800" spc="15" dirty="0">
                <a:latin typeface="Comic Sans MS"/>
                <a:cs typeface="Comic Sans MS"/>
              </a:rPr>
              <a:t>Numerical </a:t>
            </a:r>
            <a:r>
              <a:rPr sz="2800" spc="-5" dirty="0">
                <a:latin typeface="Comic Sans MS"/>
                <a:cs typeface="Comic Sans MS"/>
              </a:rPr>
              <a:t>data arranged in </a:t>
            </a:r>
            <a:r>
              <a:rPr sz="2800" dirty="0">
                <a:latin typeface="Comic Sans MS"/>
                <a:cs typeface="Comic Sans MS"/>
              </a:rPr>
              <a:t>order of </a:t>
            </a:r>
            <a:r>
              <a:rPr sz="2800" spc="-5" dirty="0">
                <a:latin typeface="Comic Sans MS"/>
                <a:cs typeface="Comic Sans MS"/>
              </a:rPr>
              <a:t>magnitude  along with the corresponding </a:t>
            </a:r>
            <a:r>
              <a:rPr sz="2800" spc="-5" dirty="0">
                <a:solidFill>
                  <a:srgbClr val="00AF4F"/>
                </a:solidFill>
                <a:latin typeface="Comic Sans MS"/>
                <a:cs typeface="Comic Sans MS"/>
              </a:rPr>
              <a:t>frequency is called  frequency distribution</a:t>
            </a:r>
            <a:r>
              <a:rPr sz="2800" spc="-10" dirty="0">
                <a:solidFill>
                  <a:srgbClr val="00AF4F"/>
                </a:solidFill>
                <a:latin typeface="Comic Sans MS"/>
                <a:cs typeface="Comic Sans MS"/>
              </a:rPr>
              <a:t> (FD).</a:t>
            </a:r>
            <a:endParaRPr sz="2800">
              <a:latin typeface="Comic Sans MS"/>
              <a:cs typeface="Comic Sans MS"/>
            </a:endParaRPr>
          </a:p>
          <a:p>
            <a:pPr marL="12700" marR="5080" algn="just">
              <a:lnSpc>
                <a:spcPct val="100000"/>
              </a:lnSpc>
              <a:spcBef>
                <a:spcPts val="700"/>
              </a:spcBef>
            </a:pPr>
            <a:r>
              <a:rPr sz="4200" spc="104" baseline="5952" dirty="0">
                <a:latin typeface="Symbol"/>
                <a:cs typeface="Symbol"/>
              </a:rPr>
              <a:t></a:t>
            </a:r>
            <a:r>
              <a:rPr sz="2800" spc="70" dirty="0">
                <a:latin typeface="Comic Sans MS"/>
                <a:cs typeface="Comic Sans MS"/>
              </a:rPr>
              <a:t>FD </a:t>
            </a:r>
            <a:r>
              <a:rPr sz="2800" dirty="0">
                <a:latin typeface="Comic Sans MS"/>
                <a:cs typeface="Comic Sans MS"/>
              </a:rPr>
              <a:t>is </a:t>
            </a:r>
            <a:r>
              <a:rPr sz="2800" b="1" dirty="0">
                <a:latin typeface="Comic Sans MS"/>
                <a:cs typeface="Comic Sans MS"/>
              </a:rPr>
              <a:t>of </a:t>
            </a:r>
            <a:r>
              <a:rPr sz="2800" b="1" spc="-5" dirty="0">
                <a:latin typeface="Comic Sans MS"/>
                <a:cs typeface="Comic Sans MS"/>
              </a:rPr>
              <a:t>two kinds </a:t>
            </a:r>
            <a:r>
              <a:rPr sz="2800" b="1" spc="-10" dirty="0">
                <a:latin typeface="Comic Sans MS"/>
                <a:cs typeface="Comic Sans MS"/>
              </a:rPr>
              <a:t>namely </a:t>
            </a:r>
            <a:r>
              <a:rPr sz="2800" b="1" spc="-5" dirty="0">
                <a:solidFill>
                  <a:srgbClr val="00AF4F"/>
                </a:solidFill>
                <a:latin typeface="Comic Sans MS"/>
                <a:cs typeface="Comic Sans MS"/>
              </a:rPr>
              <a:t>ungrouped /and  grouped </a:t>
            </a:r>
            <a:r>
              <a:rPr sz="2800" b="1" spc="-10" dirty="0">
                <a:solidFill>
                  <a:srgbClr val="00AF4F"/>
                </a:solidFill>
                <a:latin typeface="Comic Sans MS"/>
                <a:cs typeface="Comic Sans MS"/>
              </a:rPr>
              <a:t>frequency</a:t>
            </a:r>
            <a:r>
              <a:rPr sz="2800" b="1" spc="-5" dirty="0">
                <a:solidFill>
                  <a:srgbClr val="00AF4F"/>
                </a:solidFill>
                <a:latin typeface="Comic Sans MS"/>
                <a:cs typeface="Comic Sans MS"/>
              </a:rPr>
              <a:t> distribution</a:t>
            </a:r>
            <a:r>
              <a:rPr sz="2800" b="1" spc="-5" dirty="0">
                <a:latin typeface="Comic Sans MS"/>
                <a:cs typeface="Comic Sans MS"/>
              </a:rPr>
              <a:t>.</a:t>
            </a:r>
            <a:endParaRPr sz="2800">
              <a:latin typeface="Comic Sans MS"/>
              <a:cs typeface="Comic Sans M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6" name="object 6"/>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31</a:t>
            </a:fld>
            <a:endParaRPr dirty="0"/>
          </a:p>
        </p:txBody>
      </p:sp>
      <p:sp>
        <p:nvSpPr>
          <p:cNvPr id="2" name="object 2"/>
          <p:cNvSpPr txBox="1"/>
          <p:nvPr/>
        </p:nvSpPr>
        <p:spPr>
          <a:xfrm>
            <a:off x="534669" y="339090"/>
            <a:ext cx="6093460" cy="878840"/>
          </a:xfrm>
          <a:prstGeom prst="rect">
            <a:avLst/>
          </a:prstGeom>
        </p:spPr>
        <p:txBody>
          <a:bodyPr vert="horz" wrap="square" lIns="0" tIns="12700" rIns="0" bIns="0" rtlCol="0">
            <a:spAutoFit/>
          </a:bodyPr>
          <a:lstStyle/>
          <a:p>
            <a:pPr marL="553720" marR="5080" indent="-541020">
              <a:lnSpc>
                <a:spcPct val="100000"/>
              </a:lnSpc>
              <a:spcBef>
                <a:spcPts val="100"/>
              </a:spcBef>
            </a:pPr>
            <a:r>
              <a:rPr sz="2800" b="1" spc="-5" dirty="0">
                <a:solidFill>
                  <a:srgbClr val="006FBF"/>
                </a:solidFill>
                <a:latin typeface="Comic Sans MS"/>
                <a:cs typeface="Comic Sans MS"/>
              </a:rPr>
              <a:t>A. Ungrouped </a:t>
            </a:r>
            <a:r>
              <a:rPr sz="2800" b="1" spc="-10" dirty="0">
                <a:solidFill>
                  <a:srgbClr val="006FBF"/>
                </a:solidFill>
                <a:latin typeface="Comic Sans MS"/>
                <a:cs typeface="Comic Sans MS"/>
              </a:rPr>
              <a:t>(Discrete) Frequency  Distribution</a:t>
            </a:r>
            <a:endParaRPr sz="2800">
              <a:latin typeface="Comic Sans MS"/>
              <a:cs typeface="Comic Sans MS"/>
            </a:endParaRPr>
          </a:p>
        </p:txBody>
      </p:sp>
      <p:sp>
        <p:nvSpPr>
          <p:cNvPr id="3" name="object 3"/>
          <p:cNvSpPr txBox="1"/>
          <p:nvPr/>
        </p:nvSpPr>
        <p:spPr>
          <a:xfrm>
            <a:off x="534669" y="1244600"/>
            <a:ext cx="320040" cy="452120"/>
          </a:xfrm>
          <a:prstGeom prst="rect">
            <a:avLst/>
          </a:prstGeom>
        </p:spPr>
        <p:txBody>
          <a:bodyPr vert="horz" wrap="square" lIns="0" tIns="12700" rIns="0" bIns="0" rtlCol="0">
            <a:spAutoFit/>
          </a:bodyPr>
          <a:lstStyle/>
          <a:p>
            <a:pPr marL="12700">
              <a:lnSpc>
                <a:spcPct val="100000"/>
              </a:lnSpc>
              <a:spcBef>
                <a:spcPts val="100"/>
              </a:spcBef>
            </a:pPr>
            <a:r>
              <a:rPr sz="2800" spc="935" dirty="0">
                <a:latin typeface="Symbol"/>
                <a:cs typeface="Symbol"/>
              </a:rPr>
              <a:t></a:t>
            </a:r>
            <a:endParaRPr sz="2800">
              <a:latin typeface="Symbol"/>
              <a:cs typeface="Symbol"/>
            </a:endParaRPr>
          </a:p>
        </p:txBody>
      </p:sp>
      <p:sp>
        <p:nvSpPr>
          <p:cNvPr id="4" name="object 4"/>
          <p:cNvSpPr txBox="1"/>
          <p:nvPr/>
        </p:nvSpPr>
        <p:spPr>
          <a:xfrm>
            <a:off x="1075689" y="1281429"/>
            <a:ext cx="7531100" cy="1731010"/>
          </a:xfrm>
          <a:prstGeom prst="rect">
            <a:avLst/>
          </a:prstGeom>
        </p:spPr>
        <p:txBody>
          <a:bodyPr vert="horz" wrap="square" lIns="0" tIns="12700" rIns="0" bIns="0" rtlCol="0">
            <a:spAutoFit/>
          </a:bodyPr>
          <a:lstStyle/>
          <a:p>
            <a:pPr marL="12700" marR="5080" indent="248920" algn="just">
              <a:lnSpc>
                <a:spcPct val="99900"/>
              </a:lnSpc>
              <a:spcBef>
                <a:spcPts val="100"/>
              </a:spcBef>
            </a:pPr>
            <a:r>
              <a:rPr sz="2800" spc="-5" dirty="0">
                <a:latin typeface="Comic Sans MS"/>
                <a:cs typeface="Comic Sans MS"/>
              </a:rPr>
              <a:t>It is </a:t>
            </a:r>
            <a:r>
              <a:rPr sz="2800" dirty="0">
                <a:latin typeface="Comic Sans MS"/>
                <a:cs typeface="Comic Sans MS"/>
              </a:rPr>
              <a:t>a </a:t>
            </a:r>
            <a:r>
              <a:rPr sz="2800" spc="-10" dirty="0">
                <a:latin typeface="Comic Sans MS"/>
                <a:cs typeface="Comic Sans MS"/>
              </a:rPr>
              <a:t>tabular </a:t>
            </a:r>
            <a:r>
              <a:rPr sz="2800" spc="-5" dirty="0">
                <a:latin typeface="Comic Sans MS"/>
                <a:cs typeface="Comic Sans MS"/>
              </a:rPr>
              <a:t>arrangement </a:t>
            </a:r>
            <a:r>
              <a:rPr sz="2800" dirty="0">
                <a:latin typeface="Comic Sans MS"/>
                <a:cs typeface="Comic Sans MS"/>
              </a:rPr>
              <a:t>of </a:t>
            </a:r>
            <a:r>
              <a:rPr sz="2800" spc="-5" dirty="0">
                <a:latin typeface="Comic Sans MS"/>
                <a:cs typeface="Comic Sans MS"/>
              </a:rPr>
              <a:t>numerical  data in order of magnitude showing the  </a:t>
            </a:r>
            <a:r>
              <a:rPr sz="2800" b="1" spc="-10" dirty="0">
                <a:solidFill>
                  <a:srgbClr val="00AF4F"/>
                </a:solidFill>
                <a:latin typeface="Comic Sans MS"/>
                <a:cs typeface="Comic Sans MS"/>
              </a:rPr>
              <a:t>distinct values </a:t>
            </a:r>
            <a:r>
              <a:rPr sz="2800" spc="-5" dirty="0">
                <a:latin typeface="Comic Sans MS"/>
                <a:cs typeface="Comic Sans MS"/>
              </a:rPr>
              <a:t>with the corresponding  frequencies.</a:t>
            </a:r>
            <a:endParaRPr sz="2800">
              <a:latin typeface="Comic Sans MS"/>
              <a:cs typeface="Comic Sans M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7" name="object 7"/>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32</a:t>
            </a:fld>
            <a:endParaRPr dirty="0"/>
          </a:p>
        </p:txBody>
      </p:sp>
      <p:sp>
        <p:nvSpPr>
          <p:cNvPr id="2" name="object 2"/>
          <p:cNvSpPr txBox="1">
            <a:spLocks noGrp="1"/>
          </p:cNvSpPr>
          <p:nvPr>
            <p:ph type="title"/>
          </p:nvPr>
        </p:nvSpPr>
        <p:spPr>
          <a:xfrm>
            <a:off x="458469" y="110490"/>
            <a:ext cx="1503680"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6FBF"/>
                </a:solidFill>
                <a:latin typeface="Comic Sans MS"/>
                <a:cs typeface="Comic Sans MS"/>
              </a:rPr>
              <a:t>Exam</a:t>
            </a:r>
            <a:r>
              <a:rPr sz="2800" b="0" dirty="0">
                <a:solidFill>
                  <a:srgbClr val="006FBF"/>
                </a:solidFill>
                <a:latin typeface="Comic Sans MS"/>
                <a:cs typeface="Comic Sans MS"/>
              </a:rPr>
              <a:t>ple:</a:t>
            </a:r>
            <a:endParaRPr sz="2800">
              <a:latin typeface="Comic Sans MS"/>
              <a:cs typeface="Comic Sans MS"/>
            </a:endParaRPr>
          </a:p>
        </p:txBody>
      </p:sp>
      <p:sp>
        <p:nvSpPr>
          <p:cNvPr id="3" name="object 3"/>
          <p:cNvSpPr txBox="1"/>
          <p:nvPr/>
        </p:nvSpPr>
        <p:spPr>
          <a:xfrm>
            <a:off x="458469" y="613409"/>
            <a:ext cx="8647430" cy="2523490"/>
          </a:xfrm>
          <a:prstGeom prst="rect">
            <a:avLst/>
          </a:prstGeom>
        </p:spPr>
        <p:txBody>
          <a:bodyPr vert="horz" wrap="square" lIns="0" tIns="12700" rIns="0" bIns="0" rtlCol="0">
            <a:spAutoFit/>
          </a:bodyPr>
          <a:lstStyle/>
          <a:p>
            <a:pPr marL="354965" marR="666750" indent="-342900">
              <a:lnSpc>
                <a:spcPct val="100000"/>
              </a:lnSpc>
              <a:spcBef>
                <a:spcPts val="100"/>
              </a:spcBef>
              <a:tabLst>
                <a:tab pos="3787775" algn="l"/>
              </a:tabLst>
            </a:pPr>
            <a:r>
              <a:rPr sz="2400" spc="-5" dirty="0">
                <a:latin typeface="Comic Sans MS"/>
                <a:cs typeface="Comic Sans MS"/>
              </a:rPr>
              <a:t>Suppose the following are test score of 16 students in </a:t>
            </a:r>
            <a:r>
              <a:rPr sz="2400" dirty="0">
                <a:latin typeface="Comic Sans MS"/>
                <a:cs typeface="Comic Sans MS"/>
              </a:rPr>
              <a:t>a  </a:t>
            </a:r>
            <a:r>
              <a:rPr sz="2400" spc="-5" dirty="0">
                <a:latin typeface="Comic Sans MS"/>
                <a:cs typeface="Comic Sans MS"/>
              </a:rPr>
              <a:t>class, write</a:t>
            </a:r>
            <a:r>
              <a:rPr sz="2400" spc="5" dirty="0">
                <a:latin typeface="Comic Sans MS"/>
                <a:cs typeface="Comic Sans MS"/>
              </a:rPr>
              <a:t> </a:t>
            </a:r>
            <a:r>
              <a:rPr sz="2400" dirty="0">
                <a:latin typeface="Comic Sans MS"/>
                <a:cs typeface="Comic Sans MS"/>
              </a:rPr>
              <a:t>un</a:t>
            </a:r>
            <a:r>
              <a:rPr sz="2400" spc="5" dirty="0">
                <a:latin typeface="Comic Sans MS"/>
                <a:cs typeface="Comic Sans MS"/>
              </a:rPr>
              <a:t> </a:t>
            </a:r>
            <a:r>
              <a:rPr sz="2400" spc="-5" dirty="0">
                <a:latin typeface="Comic Sans MS"/>
                <a:cs typeface="Comic Sans MS"/>
              </a:rPr>
              <a:t>grouped	frequency</a:t>
            </a:r>
            <a:r>
              <a:rPr sz="2400" spc="-10" dirty="0">
                <a:latin typeface="Comic Sans MS"/>
                <a:cs typeface="Comic Sans MS"/>
              </a:rPr>
              <a:t> </a:t>
            </a:r>
            <a:r>
              <a:rPr sz="2400" spc="-5" dirty="0">
                <a:latin typeface="Comic Sans MS"/>
                <a:cs typeface="Comic Sans MS"/>
              </a:rPr>
              <a:t>distribution.</a:t>
            </a:r>
            <a:endParaRPr sz="2400">
              <a:latin typeface="Comic Sans MS"/>
              <a:cs typeface="Comic Sans MS"/>
            </a:endParaRPr>
          </a:p>
          <a:p>
            <a:pPr marL="12700">
              <a:lnSpc>
                <a:spcPct val="100000"/>
              </a:lnSpc>
              <a:spcBef>
                <a:spcPts val="600"/>
              </a:spcBef>
            </a:pPr>
            <a:r>
              <a:rPr sz="2400" spc="-5" dirty="0">
                <a:latin typeface="Comic Sans MS"/>
                <a:cs typeface="Comic Sans MS"/>
              </a:rPr>
              <a:t>“14, 17, 10, 19, 14, 10, 14, </a:t>
            </a:r>
            <a:r>
              <a:rPr sz="2400" dirty="0">
                <a:latin typeface="Comic Sans MS"/>
                <a:cs typeface="Comic Sans MS"/>
              </a:rPr>
              <a:t>8, </a:t>
            </a:r>
            <a:r>
              <a:rPr sz="2400" spc="-5" dirty="0">
                <a:latin typeface="Comic Sans MS"/>
                <a:cs typeface="Comic Sans MS"/>
              </a:rPr>
              <a:t>10, 17, 19, 8, 10, 14, 17,</a:t>
            </a:r>
            <a:r>
              <a:rPr sz="2400" spc="-35" dirty="0">
                <a:latin typeface="Comic Sans MS"/>
                <a:cs typeface="Comic Sans MS"/>
              </a:rPr>
              <a:t> </a:t>
            </a:r>
            <a:r>
              <a:rPr sz="2400" spc="-5" dirty="0">
                <a:latin typeface="Comic Sans MS"/>
                <a:cs typeface="Comic Sans MS"/>
              </a:rPr>
              <a:t>14”</a:t>
            </a:r>
            <a:endParaRPr sz="2400">
              <a:latin typeface="Comic Sans MS"/>
              <a:cs typeface="Comic Sans MS"/>
            </a:endParaRPr>
          </a:p>
          <a:p>
            <a:pPr marL="278130">
              <a:lnSpc>
                <a:spcPct val="100000"/>
              </a:lnSpc>
              <a:spcBef>
                <a:spcPts val="590"/>
              </a:spcBef>
            </a:pPr>
            <a:r>
              <a:rPr sz="2400" b="1" dirty="0">
                <a:latin typeface="Comic Sans MS"/>
                <a:cs typeface="Comic Sans MS"/>
              </a:rPr>
              <a:t>Sol: </a:t>
            </a:r>
            <a:r>
              <a:rPr sz="2400" spc="-5" dirty="0">
                <a:latin typeface="Comic Sans MS"/>
                <a:cs typeface="Comic Sans MS"/>
              </a:rPr>
              <a:t>the ungrouped frequency</a:t>
            </a:r>
            <a:r>
              <a:rPr sz="2400" spc="-15" dirty="0">
                <a:latin typeface="Comic Sans MS"/>
                <a:cs typeface="Comic Sans MS"/>
              </a:rPr>
              <a:t> </a:t>
            </a:r>
            <a:r>
              <a:rPr sz="2400" spc="-5" dirty="0">
                <a:latin typeface="Comic Sans MS"/>
                <a:cs typeface="Comic Sans MS"/>
              </a:rPr>
              <a:t>distribution:</a:t>
            </a:r>
            <a:endParaRPr sz="2400">
              <a:latin typeface="Comic Sans MS"/>
              <a:cs typeface="Comic Sans MS"/>
            </a:endParaRPr>
          </a:p>
          <a:p>
            <a:pPr marL="278130">
              <a:lnSpc>
                <a:spcPct val="100000"/>
              </a:lnSpc>
              <a:spcBef>
                <a:spcPts val="600"/>
              </a:spcBef>
            </a:pPr>
            <a:r>
              <a:rPr sz="2400" b="1" spc="-5" dirty="0">
                <a:latin typeface="Comic Sans MS"/>
                <a:cs typeface="Comic Sans MS"/>
              </a:rPr>
              <a:t>Array</a:t>
            </a:r>
            <a:r>
              <a:rPr sz="2400" spc="-5" dirty="0">
                <a:latin typeface="Comic Sans MS"/>
                <a:cs typeface="Comic Sans MS"/>
              </a:rPr>
              <a:t>: </a:t>
            </a:r>
            <a:r>
              <a:rPr sz="2400" spc="-10" dirty="0">
                <a:latin typeface="Comic Sans MS"/>
                <a:cs typeface="Comic Sans MS"/>
              </a:rPr>
              <a:t>8,8,10,10,10,10,14,14,14,14,14,</a:t>
            </a:r>
            <a:r>
              <a:rPr sz="2400" spc="5" dirty="0">
                <a:latin typeface="Comic Sans MS"/>
                <a:cs typeface="Comic Sans MS"/>
              </a:rPr>
              <a:t> </a:t>
            </a:r>
            <a:r>
              <a:rPr sz="2400" spc="-5" dirty="0">
                <a:latin typeface="Comic Sans MS"/>
                <a:cs typeface="Comic Sans MS"/>
              </a:rPr>
              <a:t>17,17,17,19,19.</a:t>
            </a:r>
            <a:endParaRPr sz="2400">
              <a:latin typeface="Comic Sans MS"/>
              <a:cs typeface="Comic Sans MS"/>
            </a:endParaRPr>
          </a:p>
          <a:p>
            <a:pPr marL="12700">
              <a:lnSpc>
                <a:spcPct val="100000"/>
              </a:lnSpc>
              <a:spcBef>
                <a:spcPts val="600"/>
              </a:spcBef>
            </a:pPr>
            <a:r>
              <a:rPr sz="2400" spc="-5" dirty="0">
                <a:latin typeface="Comic Sans MS"/>
                <a:cs typeface="Comic Sans MS"/>
              </a:rPr>
              <a:t>Then the ungrouped frequency </a:t>
            </a:r>
            <a:r>
              <a:rPr sz="2400" spc="-10" dirty="0">
                <a:latin typeface="Comic Sans MS"/>
                <a:cs typeface="Comic Sans MS"/>
              </a:rPr>
              <a:t>distribution </a:t>
            </a:r>
            <a:r>
              <a:rPr sz="2400" spc="-5" dirty="0">
                <a:latin typeface="Comic Sans MS"/>
                <a:cs typeface="Comic Sans MS"/>
              </a:rPr>
              <a:t>is then</a:t>
            </a:r>
            <a:r>
              <a:rPr sz="2400" spc="90" dirty="0">
                <a:latin typeface="Comic Sans MS"/>
                <a:cs typeface="Comic Sans MS"/>
              </a:rPr>
              <a:t> </a:t>
            </a:r>
            <a:r>
              <a:rPr sz="2400" spc="-5" dirty="0">
                <a:latin typeface="Comic Sans MS"/>
                <a:cs typeface="Comic Sans MS"/>
              </a:rPr>
              <a:t>grouped:-</a:t>
            </a:r>
            <a:endParaRPr sz="2400">
              <a:latin typeface="Comic Sans MS"/>
              <a:cs typeface="Comic Sans MS"/>
            </a:endParaRPr>
          </a:p>
        </p:txBody>
      </p:sp>
      <p:graphicFrame>
        <p:nvGraphicFramePr>
          <p:cNvPr id="4" name="object 4"/>
          <p:cNvGraphicFramePr>
            <a:graphicFrameLocks noGrp="1"/>
          </p:cNvGraphicFramePr>
          <p:nvPr/>
        </p:nvGraphicFramePr>
        <p:xfrm>
          <a:off x="805180" y="3297564"/>
          <a:ext cx="6368415" cy="866140"/>
        </p:xfrm>
        <a:graphic>
          <a:graphicData uri="http://schemas.openxmlformats.org/drawingml/2006/table">
            <a:tbl>
              <a:tblPr firstRow="1" bandRow="1">
                <a:tableStyleId>{2D5ABB26-0587-4C30-8999-92F81FD0307C}</a:tableStyleId>
              </a:tblPr>
              <a:tblGrid>
                <a:gridCol w="2119630">
                  <a:extLst>
                    <a:ext uri="{9D8B030D-6E8A-4147-A177-3AD203B41FA5}">
                      <a16:colId xmlns:a16="http://schemas.microsoft.com/office/drawing/2014/main" val="20000"/>
                    </a:ext>
                  </a:extLst>
                </a:gridCol>
                <a:gridCol w="999490">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915670">
                  <a:extLst>
                    <a:ext uri="{9D8B030D-6E8A-4147-A177-3AD203B41FA5}">
                      <a16:colId xmlns:a16="http://schemas.microsoft.com/office/drawing/2014/main" val="20003"/>
                    </a:ext>
                  </a:extLst>
                </a:gridCol>
                <a:gridCol w="869950">
                  <a:extLst>
                    <a:ext uri="{9D8B030D-6E8A-4147-A177-3AD203B41FA5}">
                      <a16:colId xmlns:a16="http://schemas.microsoft.com/office/drawing/2014/main" val="20004"/>
                    </a:ext>
                  </a:extLst>
                </a:gridCol>
                <a:gridCol w="593725">
                  <a:extLst>
                    <a:ext uri="{9D8B030D-6E8A-4147-A177-3AD203B41FA5}">
                      <a16:colId xmlns:a16="http://schemas.microsoft.com/office/drawing/2014/main" val="20005"/>
                    </a:ext>
                  </a:extLst>
                </a:gridCol>
              </a:tblGrid>
              <a:tr h="433070">
                <a:tc>
                  <a:txBody>
                    <a:bodyPr/>
                    <a:lstStyle/>
                    <a:p>
                      <a:pPr marL="122555">
                        <a:lnSpc>
                          <a:spcPct val="100000"/>
                        </a:lnSpc>
                        <a:spcBef>
                          <a:spcPts val="244"/>
                        </a:spcBef>
                      </a:pPr>
                      <a:r>
                        <a:rPr sz="2400" spc="-5" dirty="0">
                          <a:latin typeface="Comic Sans MS"/>
                          <a:cs typeface="Comic Sans MS"/>
                        </a:rPr>
                        <a:t>Test</a:t>
                      </a:r>
                      <a:r>
                        <a:rPr sz="2400" spc="-20" dirty="0">
                          <a:latin typeface="Comic Sans MS"/>
                          <a:cs typeface="Comic Sans MS"/>
                        </a:rPr>
                        <a:t> </a:t>
                      </a:r>
                      <a:r>
                        <a:rPr sz="2400" spc="-5" dirty="0">
                          <a:latin typeface="Comic Sans MS"/>
                          <a:cs typeface="Comic Sans MS"/>
                        </a:rPr>
                        <a:t>score</a:t>
                      </a:r>
                      <a:endParaRPr sz="2400">
                        <a:latin typeface="Comic Sans MS"/>
                        <a:cs typeface="Comic Sans MS"/>
                      </a:endParaRPr>
                    </a:p>
                  </a:txBody>
                  <a:tcPr marL="0" marR="0" marT="31114" marB="0"/>
                </a:tc>
                <a:tc>
                  <a:txBody>
                    <a:bodyPr/>
                    <a:lstStyle/>
                    <a:p>
                      <a:pPr marL="539750">
                        <a:lnSpc>
                          <a:spcPct val="100000"/>
                        </a:lnSpc>
                        <a:spcBef>
                          <a:spcPts val="244"/>
                        </a:spcBef>
                      </a:pPr>
                      <a:r>
                        <a:rPr sz="2400" dirty="0">
                          <a:latin typeface="Comic Sans MS"/>
                          <a:cs typeface="Comic Sans MS"/>
                        </a:rPr>
                        <a:t>8</a:t>
                      </a:r>
                      <a:endParaRPr sz="2400">
                        <a:latin typeface="Comic Sans MS"/>
                        <a:cs typeface="Comic Sans MS"/>
                      </a:endParaRPr>
                    </a:p>
                  </a:txBody>
                  <a:tcPr marL="0" marR="0" marT="31114" marB="0"/>
                </a:tc>
                <a:tc>
                  <a:txBody>
                    <a:bodyPr/>
                    <a:lstStyle/>
                    <a:p>
                      <a:pPr marL="273685">
                        <a:lnSpc>
                          <a:spcPct val="100000"/>
                        </a:lnSpc>
                        <a:spcBef>
                          <a:spcPts val="244"/>
                        </a:spcBef>
                      </a:pPr>
                      <a:r>
                        <a:rPr sz="2400" spc="-5" dirty="0">
                          <a:latin typeface="Comic Sans MS"/>
                          <a:cs typeface="Comic Sans MS"/>
                        </a:rPr>
                        <a:t>10</a:t>
                      </a:r>
                      <a:endParaRPr sz="2400">
                        <a:latin typeface="Comic Sans MS"/>
                        <a:cs typeface="Comic Sans MS"/>
                      </a:endParaRPr>
                    </a:p>
                  </a:txBody>
                  <a:tcPr marL="0" marR="0" marT="31114" marB="0"/>
                </a:tc>
                <a:tc>
                  <a:txBody>
                    <a:bodyPr/>
                    <a:lstStyle/>
                    <a:p>
                      <a:pPr marR="38100" algn="ctr">
                        <a:lnSpc>
                          <a:spcPct val="100000"/>
                        </a:lnSpc>
                        <a:spcBef>
                          <a:spcPts val="244"/>
                        </a:spcBef>
                      </a:pPr>
                      <a:r>
                        <a:rPr sz="2400" spc="-5" dirty="0">
                          <a:latin typeface="Comic Sans MS"/>
                          <a:cs typeface="Comic Sans MS"/>
                        </a:rPr>
                        <a:t>14</a:t>
                      </a:r>
                      <a:endParaRPr sz="2400">
                        <a:latin typeface="Comic Sans MS"/>
                        <a:cs typeface="Comic Sans MS"/>
                      </a:endParaRPr>
                    </a:p>
                  </a:txBody>
                  <a:tcPr marL="0" marR="0" marT="31114" marB="0"/>
                </a:tc>
                <a:tc>
                  <a:txBody>
                    <a:bodyPr/>
                    <a:lstStyle/>
                    <a:p>
                      <a:pPr marL="318770">
                        <a:lnSpc>
                          <a:spcPct val="100000"/>
                        </a:lnSpc>
                        <a:spcBef>
                          <a:spcPts val="244"/>
                        </a:spcBef>
                      </a:pPr>
                      <a:r>
                        <a:rPr sz="2400" spc="-5" dirty="0">
                          <a:latin typeface="Comic Sans MS"/>
                          <a:cs typeface="Comic Sans MS"/>
                        </a:rPr>
                        <a:t>17</a:t>
                      </a:r>
                      <a:endParaRPr sz="2400">
                        <a:latin typeface="Comic Sans MS"/>
                        <a:cs typeface="Comic Sans MS"/>
                      </a:endParaRPr>
                    </a:p>
                  </a:txBody>
                  <a:tcPr marL="0" marR="0" marT="31114" marB="0"/>
                </a:tc>
                <a:tc>
                  <a:txBody>
                    <a:bodyPr/>
                    <a:lstStyle/>
                    <a:p>
                      <a:pPr marR="34925" algn="r">
                        <a:lnSpc>
                          <a:spcPct val="100000"/>
                        </a:lnSpc>
                        <a:spcBef>
                          <a:spcPts val="244"/>
                        </a:spcBef>
                      </a:pPr>
                      <a:r>
                        <a:rPr sz="2400" spc="-5" dirty="0">
                          <a:latin typeface="Comic Sans MS"/>
                          <a:cs typeface="Comic Sans MS"/>
                        </a:rPr>
                        <a:t>19</a:t>
                      </a:r>
                      <a:endParaRPr sz="2400">
                        <a:latin typeface="Comic Sans MS"/>
                        <a:cs typeface="Comic Sans MS"/>
                      </a:endParaRPr>
                    </a:p>
                  </a:txBody>
                  <a:tcPr marL="0" marR="0" marT="31114" marB="0"/>
                </a:tc>
                <a:extLst>
                  <a:ext uri="{0D108BD9-81ED-4DB2-BD59-A6C34878D82A}">
                    <a16:rowId xmlns:a16="http://schemas.microsoft.com/office/drawing/2014/main" val="10000"/>
                  </a:ext>
                </a:extLst>
              </a:tr>
              <a:tr h="433070">
                <a:tc>
                  <a:txBody>
                    <a:bodyPr/>
                    <a:lstStyle/>
                    <a:p>
                      <a:pPr marL="31750">
                        <a:lnSpc>
                          <a:spcPct val="100000"/>
                        </a:lnSpc>
                        <a:spcBef>
                          <a:spcPts val="310"/>
                        </a:spcBef>
                      </a:pPr>
                      <a:r>
                        <a:rPr sz="2400" spc="-5" dirty="0">
                          <a:latin typeface="Comic Sans MS"/>
                          <a:cs typeface="Comic Sans MS"/>
                        </a:rPr>
                        <a:t>Frequency</a:t>
                      </a:r>
                      <a:endParaRPr sz="2400">
                        <a:latin typeface="Comic Sans MS"/>
                        <a:cs typeface="Comic Sans MS"/>
                      </a:endParaRPr>
                    </a:p>
                  </a:txBody>
                  <a:tcPr marL="0" marR="0" marT="39370" marB="0"/>
                </a:tc>
                <a:tc>
                  <a:txBody>
                    <a:bodyPr/>
                    <a:lstStyle/>
                    <a:p>
                      <a:pPr marL="109855" algn="ctr">
                        <a:lnSpc>
                          <a:spcPct val="100000"/>
                        </a:lnSpc>
                        <a:spcBef>
                          <a:spcPts val="310"/>
                        </a:spcBef>
                      </a:pPr>
                      <a:r>
                        <a:rPr sz="2400" dirty="0">
                          <a:latin typeface="Comic Sans MS"/>
                          <a:cs typeface="Comic Sans MS"/>
                        </a:rPr>
                        <a:t>2</a:t>
                      </a:r>
                      <a:endParaRPr sz="2400">
                        <a:latin typeface="Comic Sans MS"/>
                        <a:cs typeface="Comic Sans MS"/>
                      </a:endParaRPr>
                    </a:p>
                  </a:txBody>
                  <a:tcPr marL="0" marR="0" marT="39370" marB="0"/>
                </a:tc>
                <a:tc>
                  <a:txBody>
                    <a:bodyPr/>
                    <a:lstStyle/>
                    <a:p>
                      <a:pPr marL="286385">
                        <a:lnSpc>
                          <a:spcPct val="100000"/>
                        </a:lnSpc>
                        <a:spcBef>
                          <a:spcPts val="310"/>
                        </a:spcBef>
                      </a:pPr>
                      <a:r>
                        <a:rPr sz="2400" dirty="0">
                          <a:latin typeface="Comic Sans MS"/>
                          <a:cs typeface="Comic Sans MS"/>
                        </a:rPr>
                        <a:t>4</a:t>
                      </a:r>
                      <a:endParaRPr sz="2400">
                        <a:latin typeface="Comic Sans MS"/>
                        <a:cs typeface="Comic Sans MS"/>
                      </a:endParaRPr>
                    </a:p>
                  </a:txBody>
                  <a:tcPr marL="0" marR="0" marT="39370" marB="0"/>
                </a:tc>
                <a:tc>
                  <a:txBody>
                    <a:bodyPr/>
                    <a:lstStyle/>
                    <a:p>
                      <a:pPr marR="59055" algn="ctr">
                        <a:lnSpc>
                          <a:spcPct val="100000"/>
                        </a:lnSpc>
                        <a:spcBef>
                          <a:spcPts val="310"/>
                        </a:spcBef>
                      </a:pPr>
                      <a:r>
                        <a:rPr sz="2400" dirty="0">
                          <a:latin typeface="Comic Sans MS"/>
                          <a:cs typeface="Comic Sans MS"/>
                        </a:rPr>
                        <a:t>5</a:t>
                      </a:r>
                      <a:endParaRPr sz="2400">
                        <a:latin typeface="Comic Sans MS"/>
                        <a:cs typeface="Comic Sans MS"/>
                      </a:endParaRPr>
                    </a:p>
                  </a:txBody>
                  <a:tcPr marL="0" marR="0" marT="39370" marB="0"/>
                </a:tc>
                <a:tc>
                  <a:txBody>
                    <a:bodyPr/>
                    <a:lstStyle/>
                    <a:p>
                      <a:pPr marL="329565">
                        <a:lnSpc>
                          <a:spcPct val="100000"/>
                        </a:lnSpc>
                        <a:spcBef>
                          <a:spcPts val="310"/>
                        </a:spcBef>
                      </a:pPr>
                      <a:r>
                        <a:rPr sz="2400" dirty="0">
                          <a:latin typeface="Comic Sans MS"/>
                          <a:cs typeface="Comic Sans MS"/>
                        </a:rPr>
                        <a:t>3</a:t>
                      </a:r>
                      <a:endParaRPr sz="2400">
                        <a:latin typeface="Comic Sans MS"/>
                        <a:cs typeface="Comic Sans MS"/>
                      </a:endParaRPr>
                    </a:p>
                  </a:txBody>
                  <a:tcPr marL="0" marR="0" marT="39370" marB="0"/>
                </a:tc>
                <a:tc>
                  <a:txBody>
                    <a:bodyPr/>
                    <a:lstStyle/>
                    <a:p>
                      <a:pPr marR="24130" algn="r">
                        <a:lnSpc>
                          <a:spcPct val="100000"/>
                        </a:lnSpc>
                        <a:spcBef>
                          <a:spcPts val="310"/>
                        </a:spcBef>
                      </a:pPr>
                      <a:r>
                        <a:rPr sz="2400" dirty="0">
                          <a:latin typeface="Comic Sans MS"/>
                          <a:cs typeface="Comic Sans MS"/>
                        </a:rPr>
                        <a:t>2</a:t>
                      </a:r>
                      <a:endParaRPr sz="2400">
                        <a:latin typeface="Comic Sans MS"/>
                        <a:cs typeface="Comic Sans MS"/>
                      </a:endParaRPr>
                    </a:p>
                  </a:txBody>
                  <a:tcPr marL="0" marR="0" marT="39370" marB="0"/>
                </a:tc>
                <a:extLst>
                  <a:ext uri="{0D108BD9-81ED-4DB2-BD59-A6C34878D82A}">
                    <a16:rowId xmlns:a16="http://schemas.microsoft.com/office/drawing/2014/main" val="10001"/>
                  </a:ext>
                </a:extLst>
              </a:tr>
            </a:tbl>
          </a:graphicData>
        </a:graphic>
      </p:graphicFrame>
      <p:sp>
        <p:nvSpPr>
          <p:cNvPr id="5" name="object 5"/>
          <p:cNvSpPr txBox="1"/>
          <p:nvPr/>
        </p:nvSpPr>
        <p:spPr>
          <a:xfrm>
            <a:off x="458469" y="4456429"/>
            <a:ext cx="8526145" cy="1122680"/>
          </a:xfrm>
          <a:prstGeom prst="rect">
            <a:avLst/>
          </a:prstGeom>
        </p:spPr>
        <p:txBody>
          <a:bodyPr vert="horz" wrap="square" lIns="0" tIns="12700" rIns="0" bIns="0" rtlCol="0">
            <a:spAutoFit/>
          </a:bodyPr>
          <a:lstStyle/>
          <a:p>
            <a:pPr marL="354965" marR="5080" indent="-342900">
              <a:lnSpc>
                <a:spcPct val="100000"/>
              </a:lnSpc>
              <a:spcBef>
                <a:spcPts val="100"/>
              </a:spcBef>
            </a:pPr>
            <a:r>
              <a:rPr sz="3600" spc="300" baseline="5787" dirty="0">
                <a:latin typeface="Symbol"/>
                <a:cs typeface="Symbol"/>
              </a:rPr>
              <a:t></a:t>
            </a:r>
            <a:r>
              <a:rPr sz="3600" spc="300" baseline="5787" dirty="0">
                <a:latin typeface="Times New Roman"/>
                <a:cs typeface="Times New Roman"/>
              </a:rPr>
              <a:t> </a:t>
            </a:r>
            <a:r>
              <a:rPr sz="2400" spc="-5" dirty="0">
                <a:latin typeface="Comic Sans MS"/>
                <a:cs typeface="Comic Sans MS"/>
              </a:rPr>
              <a:t>The difference between the highest and the lowest value  in </a:t>
            </a:r>
            <a:r>
              <a:rPr sz="2400" dirty="0">
                <a:latin typeface="Comic Sans MS"/>
                <a:cs typeface="Comic Sans MS"/>
              </a:rPr>
              <a:t>a </a:t>
            </a:r>
            <a:r>
              <a:rPr sz="2400" spc="-5" dirty="0">
                <a:latin typeface="Comic Sans MS"/>
                <a:cs typeface="Comic Sans MS"/>
              </a:rPr>
              <a:t>given set of observation is called </a:t>
            </a:r>
            <a:r>
              <a:rPr sz="2400" b="1" spc="-5" dirty="0">
                <a:latin typeface="Comic Sans MS"/>
                <a:cs typeface="Comic Sans MS"/>
              </a:rPr>
              <a:t>the range</a:t>
            </a:r>
            <a:r>
              <a:rPr sz="2400" b="1" spc="75" dirty="0">
                <a:latin typeface="Comic Sans MS"/>
                <a:cs typeface="Comic Sans MS"/>
              </a:rPr>
              <a:t> </a:t>
            </a:r>
            <a:r>
              <a:rPr sz="2400" b="1" spc="-5" dirty="0">
                <a:latin typeface="Comic Sans MS"/>
                <a:cs typeface="Comic Sans MS"/>
              </a:rPr>
              <a:t>(R)</a:t>
            </a:r>
            <a:endParaRPr sz="2400">
              <a:latin typeface="Comic Sans MS"/>
              <a:cs typeface="Comic Sans MS"/>
            </a:endParaRPr>
          </a:p>
          <a:p>
            <a:pPr marL="354965">
              <a:lnSpc>
                <a:spcPct val="100000"/>
              </a:lnSpc>
            </a:pPr>
            <a:r>
              <a:rPr sz="2400" b="1" spc="-5" dirty="0">
                <a:latin typeface="Comic Sans MS"/>
                <a:cs typeface="Comic Sans MS"/>
              </a:rPr>
              <a:t>R= L- </a:t>
            </a:r>
            <a:r>
              <a:rPr sz="2400" b="1" dirty="0">
                <a:latin typeface="Comic Sans MS"/>
                <a:cs typeface="Comic Sans MS"/>
              </a:rPr>
              <a:t>S, R= </a:t>
            </a:r>
            <a:r>
              <a:rPr sz="2400" b="1" spc="-5" dirty="0">
                <a:latin typeface="Comic Sans MS"/>
                <a:cs typeface="Comic Sans MS"/>
              </a:rPr>
              <a:t>19-8 </a:t>
            </a:r>
            <a:r>
              <a:rPr sz="2400" b="1" dirty="0">
                <a:latin typeface="Comic Sans MS"/>
                <a:cs typeface="Comic Sans MS"/>
              </a:rPr>
              <a:t>=</a:t>
            </a:r>
            <a:r>
              <a:rPr sz="2400" b="1" spc="-5" dirty="0">
                <a:latin typeface="Comic Sans MS"/>
                <a:cs typeface="Comic Sans MS"/>
              </a:rPr>
              <a:t> 11</a:t>
            </a:r>
            <a:endParaRPr sz="2400">
              <a:latin typeface="Comic Sans MS"/>
              <a:cs typeface="Comic Sans M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146184" rIns="0" bIns="0" rtlCol="0">
            <a:spAutoFit/>
          </a:bodyPr>
          <a:lstStyle/>
          <a:p>
            <a:pPr marL="53340">
              <a:lnSpc>
                <a:spcPts val="1425"/>
              </a:lnSpc>
            </a:pPr>
            <a:fld id="{81D60167-4931-47E6-BA6A-407CBD079E47}" type="slidenum">
              <a:rPr dirty="0"/>
              <a:t>33</a:t>
            </a:fld>
            <a:endParaRPr dirty="0"/>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2" name="object 2"/>
          <p:cNvSpPr txBox="1">
            <a:spLocks noGrp="1"/>
          </p:cNvSpPr>
          <p:nvPr>
            <p:ph type="title"/>
          </p:nvPr>
        </p:nvSpPr>
        <p:spPr>
          <a:prstGeom prst="rect">
            <a:avLst/>
          </a:prstGeom>
        </p:spPr>
        <p:txBody>
          <a:bodyPr vert="horz" wrap="square" lIns="0" tIns="67310" rIns="0" bIns="0" rtlCol="0">
            <a:spAutoFit/>
          </a:bodyPr>
          <a:lstStyle/>
          <a:p>
            <a:pPr marL="659765" marR="5080" indent="-342900">
              <a:lnSpc>
                <a:spcPts val="3460"/>
              </a:lnSpc>
              <a:spcBef>
                <a:spcPts val="530"/>
              </a:spcBef>
            </a:pPr>
            <a:r>
              <a:rPr spc="-5" dirty="0">
                <a:solidFill>
                  <a:srgbClr val="006FBF"/>
                </a:solidFill>
                <a:latin typeface="Comic Sans MS"/>
                <a:cs typeface="Comic Sans MS"/>
              </a:rPr>
              <a:t>B. Grouped (continuous) Frequency  Distribution (GFD)</a:t>
            </a:r>
          </a:p>
        </p:txBody>
      </p:sp>
      <p:sp>
        <p:nvSpPr>
          <p:cNvPr id="3" name="object 3"/>
          <p:cNvSpPr txBox="1"/>
          <p:nvPr/>
        </p:nvSpPr>
        <p:spPr>
          <a:xfrm>
            <a:off x="534669" y="1178559"/>
            <a:ext cx="8064500" cy="2518410"/>
          </a:xfrm>
          <a:prstGeom prst="rect">
            <a:avLst/>
          </a:prstGeom>
        </p:spPr>
        <p:txBody>
          <a:bodyPr vert="horz" wrap="square" lIns="0" tIns="48895" rIns="0" bIns="0" rtlCol="0">
            <a:spAutoFit/>
          </a:bodyPr>
          <a:lstStyle/>
          <a:p>
            <a:pPr marL="355600" marR="5080" indent="-342900">
              <a:lnSpc>
                <a:spcPct val="90100"/>
              </a:lnSpc>
              <a:spcBef>
                <a:spcPts val="385"/>
              </a:spcBef>
              <a:buFont typeface="Symbol"/>
              <a:buChar char=""/>
              <a:tabLst>
                <a:tab pos="355600" algn="l"/>
                <a:tab pos="1228725" algn="l"/>
              </a:tabLst>
            </a:pPr>
            <a:r>
              <a:rPr sz="2400" spc="-10" dirty="0">
                <a:latin typeface="Comic Sans MS"/>
                <a:cs typeface="Comic Sans MS"/>
              </a:rPr>
              <a:t>It </a:t>
            </a:r>
            <a:r>
              <a:rPr sz="2400" spc="-5" dirty="0">
                <a:latin typeface="Comic Sans MS"/>
                <a:cs typeface="Comic Sans MS"/>
              </a:rPr>
              <a:t>is </a:t>
            </a:r>
            <a:r>
              <a:rPr sz="2400" dirty="0">
                <a:latin typeface="Comic Sans MS"/>
                <a:cs typeface="Comic Sans MS"/>
              </a:rPr>
              <a:t>a </a:t>
            </a:r>
            <a:r>
              <a:rPr sz="2400" spc="-5" dirty="0">
                <a:latin typeface="Comic Sans MS"/>
                <a:cs typeface="Comic Sans MS"/>
              </a:rPr>
              <a:t>tabular arrangement of data in </a:t>
            </a:r>
            <a:r>
              <a:rPr sz="2400" spc="-10" dirty="0">
                <a:latin typeface="Comic Sans MS"/>
                <a:cs typeface="Comic Sans MS"/>
              </a:rPr>
              <a:t>order </a:t>
            </a:r>
            <a:r>
              <a:rPr sz="2400" spc="-5" dirty="0">
                <a:latin typeface="Comic Sans MS"/>
                <a:cs typeface="Comic Sans MS"/>
              </a:rPr>
              <a:t>of  magnitude </a:t>
            </a:r>
            <a:r>
              <a:rPr sz="2400" dirty="0">
                <a:latin typeface="Comic Sans MS"/>
                <a:cs typeface="Comic Sans MS"/>
              </a:rPr>
              <a:t>by </a:t>
            </a:r>
            <a:r>
              <a:rPr sz="2400" spc="-5" dirty="0">
                <a:solidFill>
                  <a:srgbClr val="00AF4F"/>
                </a:solidFill>
                <a:latin typeface="Comic Sans MS"/>
                <a:cs typeface="Comic Sans MS"/>
              </a:rPr>
              <a:t>classes together with the corresponding  class	frequencies.</a:t>
            </a:r>
            <a:endParaRPr sz="2400">
              <a:latin typeface="Comic Sans MS"/>
              <a:cs typeface="Comic Sans MS"/>
            </a:endParaRPr>
          </a:p>
          <a:p>
            <a:pPr marL="355600" marR="468630" indent="-342900">
              <a:lnSpc>
                <a:spcPts val="2600"/>
              </a:lnSpc>
              <a:spcBef>
                <a:spcPts val="620"/>
              </a:spcBef>
              <a:buFont typeface="Symbol"/>
              <a:buChar char=""/>
              <a:tabLst>
                <a:tab pos="355600" algn="l"/>
              </a:tabLst>
            </a:pPr>
            <a:r>
              <a:rPr sz="2400" spc="-10" dirty="0">
                <a:latin typeface="Comic Sans MS"/>
                <a:cs typeface="Comic Sans MS"/>
              </a:rPr>
              <a:t>In order </a:t>
            </a:r>
            <a:r>
              <a:rPr sz="2400" spc="-5" dirty="0">
                <a:latin typeface="Comic Sans MS"/>
                <a:cs typeface="Comic Sans MS"/>
              </a:rPr>
              <a:t>to estimate the number </a:t>
            </a:r>
            <a:r>
              <a:rPr sz="2400" spc="-10" dirty="0">
                <a:latin typeface="Comic Sans MS"/>
                <a:cs typeface="Comic Sans MS"/>
              </a:rPr>
              <a:t>of </a:t>
            </a:r>
            <a:r>
              <a:rPr sz="2400" spc="-5" dirty="0">
                <a:latin typeface="Comic Sans MS"/>
                <a:cs typeface="Comic Sans MS"/>
              </a:rPr>
              <a:t>classes, the </a:t>
            </a:r>
            <a:r>
              <a:rPr sz="2400" dirty="0">
                <a:latin typeface="Comic Sans MS"/>
                <a:cs typeface="Comic Sans MS"/>
              </a:rPr>
              <a:t>ff  </a:t>
            </a:r>
            <a:r>
              <a:rPr sz="2400" spc="-5" dirty="0">
                <a:latin typeface="Comic Sans MS"/>
                <a:cs typeface="Comic Sans MS"/>
              </a:rPr>
              <a:t>formula is</a:t>
            </a:r>
            <a:r>
              <a:rPr sz="2400" spc="-10" dirty="0">
                <a:latin typeface="Comic Sans MS"/>
                <a:cs typeface="Comic Sans MS"/>
              </a:rPr>
              <a:t> </a:t>
            </a:r>
            <a:r>
              <a:rPr sz="2400" spc="-5" dirty="0">
                <a:latin typeface="Comic Sans MS"/>
                <a:cs typeface="Comic Sans MS"/>
              </a:rPr>
              <a:t>used:</a:t>
            </a:r>
            <a:endParaRPr sz="2400">
              <a:latin typeface="Comic Sans MS"/>
              <a:cs typeface="Comic Sans MS"/>
            </a:endParaRPr>
          </a:p>
          <a:p>
            <a:pPr marL="354965" marR="634365" indent="22860">
              <a:lnSpc>
                <a:spcPts val="2600"/>
              </a:lnSpc>
              <a:spcBef>
                <a:spcPts val="580"/>
              </a:spcBef>
            </a:pPr>
            <a:r>
              <a:rPr sz="2400" spc="-5" dirty="0">
                <a:latin typeface="Comic Sans MS"/>
                <a:cs typeface="Comic Sans MS"/>
              </a:rPr>
              <a:t>Number </a:t>
            </a:r>
            <a:r>
              <a:rPr sz="2400" dirty="0">
                <a:latin typeface="Comic Sans MS"/>
                <a:cs typeface="Comic Sans MS"/>
              </a:rPr>
              <a:t>of </a:t>
            </a:r>
            <a:r>
              <a:rPr sz="2400" spc="-5" dirty="0">
                <a:latin typeface="Comic Sans MS"/>
                <a:cs typeface="Comic Sans MS"/>
              </a:rPr>
              <a:t>classes=1+3.322(log N) where </a:t>
            </a:r>
            <a:r>
              <a:rPr sz="2400" dirty="0">
                <a:latin typeface="Comic Sans MS"/>
                <a:cs typeface="Comic Sans MS"/>
              </a:rPr>
              <a:t>N </a:t>
            </a:r>
            <a:r>
              <a:rPr sz="2400" spc="-5" dirty="0">
                <a:latin typeface="Comic Sans MS"/>
                <a:cs typeface="Comic Sans MS"/>
              </a:rPr>
              <a:t>is the  Number of</a:t>
            </a:r>
            <a:r>
              <a:rPr sz="2400" dirty="0">
                <a:latin typeface="Comic Sans MS"/>
                <a:cs typeface="Comic Sans MS"/>
              </a:rPr>
              <a:t> </a:t>
            </a:r>
            <a:r>
              <a:rPr sz="2400" spc="-5" dirty="0">
                <a:latin typeface="Comic Sans MS"/>
                <a:cs typeface="Comic Sans MS"/>
              </a:rPr>
              <a:t>observation.</a:t>
            </a:r>
            <a:endParaRPr sz="2400">
              <a:latin typeface="Comic Sans MS"/>
              <a:cs typeface="Comic Sans MS"/>
            </a:endParaRPr>
          </a:p>
        </p:txBody>
      </p:sp>
      <p:sp>
        <p:nvSpPr>
          <p:cNvPr id="4" name="object 4"/>
          <p:cNvSpPr txBox="1"/>
          <p:nvPr/>
        </p:nvSpPr>
        <p:spPr>
          <a:xfrm>
            <a:off x="6609080" y="4103370"/>
            <a:ext cx="1501140" cy="513080"/>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00AF4F"/>
                </a:solidFill>
                <a:latin typeface="Comic Sans MS"/>
                <a:cs typeface="Comic Sans MS"/>
              </a:rPr>
              <a:t>(</a:t>
            </a:r>
            <a:r>
              <a:rPr sz="2400" spc="-5" dirty="0">
                <a:solidFill>
                  <a:srgbClr val="00AF4F"/>
                </a:solidFill>
                <a:latin typeface="Comic Sans MS"/>
                <a:cs typeface="Comic Sans MS"/>
              </a:rPr>
              <a:t>round</a:t>
            </a:r>
            <a:r>
              <a:rPr sz="2400" spc="-75" dirty="0">
                <a:solidFill>
                  <a:srgbClr val="00AF4F"/>
                </a:solidFill>
                <a:latin typeface="Comic Sans MS"/>
                <a:cs typeface="Comic Sans MS"/>
              </a:rPr>
              <a:t> </a:t>
            </a:r>
            <a:r>
              <a:rPr sz="2400" spc="-5" dirty="0">
                <a:solidFill>
                  <a:srgbClr val="00AF4F"/>
                </a:solidFill>
                <a:latin typeface="Comic Sans MS"/>
                <a:cs typeface="Comic Sans MS"/>
              </a:rPr>
              <a:t>up)</a:t>
            </a:r>
            <a:endParaRPr sz="2400">
              <a:latin typeface="Comic Sans MS"/>
              <a:cs typeface="Comic Sans MS"/>
            </a:endParaRPr>
          </a:p>
        </p:txBody>
      </p:sp>
      <p:sp>
        <p:nvSpPr>
          <p:cNvPr id="5" name="object 5"/>
          <p:cNvSpPr txBox="1"/>
          <p:nvPr/>
        </p:nvSpPr>
        <p:spPr>
          <a:xfrm>
            <a:off x="854710" y="4089400"/>
            <a:ext cx="2379980" cy="988060"/>
          </a:xfrm>
          <a:prstGeom prst="rect">
            <a:avLst/>
          </a:prstGeom>
        </p:spPr>
        <p:txBody>
          <a:bodyPr vert="horz" wrap="square" lIns="0" tIns="12700" rIns="0" bIns="0" rtlCol="0">
            <a:spAutoFit/>
          </a:bodyPr>
          <a:lstStyle/>
          <a:p>
            <a:pPr marL="149225" marR="5080" indent="-137160">
              <a:lnSpc>
                <a:spcPct val="131600"/>
              </a:lnSpc>
              <a:spcBef>
                <a:spcPts val="100"/>
              </a:spcBef>
              <a:tabLst>
                <a:tab pos="2211070" algn="l"/>
              </a:tabLst>
            </a:pPr>
            <a:r>
              <a:rPr sz="2400" spc="-5" dirty="0">
                <a:latin typeface="Comic Sans MS"/>
                <a:cs typeface="Comic Sans MS"/>
              </a:rPr>
              <a:t>T</a:t>
            </a:r>
            <a:r>
              <a:rPr sz="2400" dirty="0">
                <a:latin typeface="Comic Sans MS"/>
                <a:cs typeface="Comic Sans MS"/>
              </a:rPr>
              <a:t>he </a:t>
            </a:r>
            <a:r>
              <a:rPr sz="2400" spc="10" dirty="0">
                <a:latin typeface="Comic Sans MS"/>
                <a:cs typeface="Comic Sans MS"/>
              </a:rPr>
              <a:t>C</a:t>
            </a:r>
            <a:r>
              <a:rPr sz="2400" dirty="0">
                <a:latin typeface="Comic Sans MS"/>
                <a:cs typeface="Comic Sans MS"/>
              </a:rPr>
              <a:t>l</a:t>
            </a:r>
            <a:r>
              <a:rPr sz="2400" spc="-10" dirty="0">
                <a:latin typeface="Comic Sans MS"/>
                <a:cs typeface="Comic Sans MS"/>
              </a:rPr>
              <a:t>as</a:t>
            </a:r>
            <a:r>
              <a:rPr sz="2400" dirty="0">
                <a:latin typeface="Comic Sans MS"/>
                <a:cs typeface="Comic Sans MS"/>
              </a:rPr>
              <a:t>s </a:t>
            </a:r>
            <a:r>
              <a:rPr sz="2400" spc="-10" dirty="0">
                <a:latin typeface="Comic Sans MS"/>
                <a:cs typeface="Comic Sans MS"/>
              </a:rPr>
              <a:t>s</a:t>
            </a:r>
            <a:r>
              <a:rPr sz="2400" spc="-5" dirty="0">
                <a:latin typeface="Comic Sans MS"/>
                <a:cs typeface="Comic Sans MS"/>
              </a:rPr>
              <a:t>i</a:t>
            </a:r>
            <a:r>
              <a:rPr sz="2400" spc="5" dirty="0">
                <a:latin typeface="Comic Sans MS"/>
                <a:cs typeface="Comic Sans MS"/>
              </a:rPr>
              <a:t>z</a:t>
            </a:r>
            <a:r>
              <a:rPr sz="2400" dirty="0">
                <a:latin typeface="Comic Sans MS"/>
                <a:cs typeface="Comic Sans MS"/>
              </a:rPr>
              <a:t>e	=  </a:t>
            </a:r>
            <a:r>
              <a:rPr sz="2400" spc="-5" dirty="0">
                <a:latin typeface="Comic Sans MS"/>
                <a:cs typeface="Comic Sans MS"/>
              </a:rPr>
              <a:t>(class</a:t>
            </a:r>
            <a:r>
              <a:rPr sz="2400" spc="-30" dirty="0">
                <a:latin typeface="Comic Sans MS"/>
                <a:cs typeface="Comic Sans MS"/>
              </a:rPr>
              <a:t> </a:t>
            </a:r>
            <a:r>
              <a:rPr sz="2400" spc="-5" dirty="0">
                <a:latin typeface="Comic Sans MS"/>
                <a:cs typeface="Comic Sans MS"/>
              </a:rPr>
              <a:t>width)</a:t>
            </a:r>
            <a:endParaRPr sz="2400">
              <a:latin typeface="Comic Sans MS"/>
              <a:cs typeface="Comic Sans MS"/>
            </a:endParaRPr>
          </a:p>
        </p:txBody>
      </p:sp>
      <p:sp>
        <p:nvSpPr>
          <p:cNvPr id="6" name="object 6"/>
          <p:cNvSpPr txBox="1"/>
          <p:nvPr/>
        </p:nvSpPr>
        <p:spPr>
          <a:xfrm>
            <a:off x="3486150" y="4089400"/>
            <a:ext cx="2599690" cy="988060"/>
          </a:xfrm>
          <a:prstGeom prst="rect">
            <a:avLst/>
          </a:prstGeom>
        </p:spPr>
        <p:txBody>
          <a:bodyPr vert="horz" wrap="square" lIns="0" tIns="12700" rIns="0" bIns="0" rtlCol="0">
            <a:spAutoFit/>
          </a:bodyPr>
          <a:lstStyle/>
          <a:p>
            <a:pPr marL="407034" marR="5080" indent="-394970">
              <a:lnSpc>
                <a:spcPct val="131600"/>
              </a:lnSpc>
              <a:spcBef>
                <a:spcPts val="100"/>
              </a:spcBef>
              <a:tabLst>
                <a:tab pos="923925" algn="l"/>
                <a:tab pos="2586355" algn="l"/>
              </a:tabLst>
            </a:pPr>
            <a:r>
              <a:rPr sz="2400" u="heavy" dirty="0">
                <a:uFill>
                  <a:solidFill>
                    <a:srgbClr val="000000"/>
                  </a:solidFill>
                </a:uFill>
                <a:latin typeface="Times New Roman"/>
                <a:cs typeface="Times New Roman"/>
              </a:rPr>
              <a:t> 		</a:t>
            </a:r>
            <a:r>
              <a:rPr sz="2400" u="heavy" spc="-5" dirty="0">
                <a:uFill>
                  <a:solidFill>
                    <a:srgbClr val="000000"/>
                  </a:solidFill>
                </a:uFill>
                <a:latin typeface="Comic Sans MS"/>
                <a:cs typeface="Comic Sans MS"/>
              </a:rPr>
              <a:t>Range 	</a:t>
            </a:r>
            <a:r>
              <a:rPr sz="2400" dirty="0">
                <a:latin typeface="Comic Sans MS"/>
                <a:cs typeface="Comic Sans MS"/>
              </a:rPr>
              <a:t> </a:t>
            </a:r>
            <a:r>
              <a:rPr sz="2400" spc="-5" dirty="0">
                <a:latin typeface="Comic Sans MS"/>
                <a:cs typeface="Comic Sans MS"/>
              </a:rPr>
              <a:t>1+3.322(log</a:t>
            </a:r>
            <a:r>
              <a:rPr sz="2400" spc="-50" dirty="0">
                <a:latin typeface="Comic Sans MS"/>
                <a:cs typeface="Comic Sans MS"/>
              </a:rPr>
              <a:t> </a:t>
            </a:r>
            <a:r>
              <a:rPr sz="2400" spc="-5" dirty="0">
                <a:latin typeface="Comic Sans MS"/>
                <a:cs typeface="Comic Sans MS"/>
              </a:rPr>
              <a:t>N)</a:t>
            </a:r>
            <a:endParaRPr sz="2400">
              <a:latin typeface="Comic Sans MS"/>
              <a:cs typeface="Comic Sans M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prstGeom prst="rect">
            <a:avLst/>
          </a:prstGeom>
        </p:spPr>
        <p:txBody>
          <a:bodyPr vert="horz" wrap="square" lIns="0" tIns="146184" rIns="0" bIns="0" rtlCol="0">
            <a:spAutoFit/>
          </a:bodyPr>
          <a:lstStyle/>
          <a:p>
            <a:pPr marL="53340">
              <a:lnSpc>
                <a:spcPts val="1425"/>
              </a:lnSpc>
            </a:pPr>
            <a:fld id="{81D60167-4931-47E6-BA6A-407CBD079E47}" type="slidenum">
              <a:rPr dirty="0"/>
              <a:t>34</a:t>
            </a:fld>
            <a:endParaRPr dirty="0"/>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2" name="object 2"/>
          <p:cNvSpPr txBox="1"/>
          <p:nvPr/>
        </p:nvSpPr>
        <p:spPr>
          <a:xfrm>
            <a:off x="8385809" y="6262370"/>
            <a:ext cx="22352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31</a:t>
            </a:r>
            <a:endParaRPr sz="1400">
              <a:latin typeface="Arial"/>
              <a:cs typeface="Arial"/>
            </a:endParaRPr>
          </a:p>
        </p:txBody>
      </p:sp>
      <p:sp>
        <p:nvSpPr>
          <p:cNvPr id="3" name="object 3"/>
          <p:cNvSpPr txBox="1">
            <a:spLocks noGrp="1"/>
          </p:cNvSpPr>
          <p:nvPr>
            <p:ph type="title"/>
          </p:nvPr>
        </p:nvSpPr>
        <p:spPr>
          <a:xfrm>
            <a:off x="77469" y="882650"/>
            <a:ext cx="1792605" cy="51308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6FBF"/>
                </a:solidFill>
                <a:latin typeface="Comic Sans MS"/>
                <a:cs typeface="Comic Sans MS"/>
              </a:rPr>
              <a:t>E</a:t>
            </a:r>
            <a:r>
              <a:rPr spc="5" dirty="0">
                <a:solidFill>
                  <a:srgbClr val="006FBF"/>
                </a:solidFill>
                <a:latin typeface="Comic Sans MS"/>
                <a:cs typeface="Comic Sans MS"/>
              </a:rPr>
              <a:t>x</a:t>
            </a:r>
            <a:r>
              <a:rPr spc="-10" dirty="0">
                <a:solidFill>
                  <a:srgbClr val="006FBF"/>
                </a:solidFill>
                <a:latin typeface="Comic Sans MS"/>
                <a:cs typeface="Comic Sans MS"/>
              </a:rPr>
              <a:t>a</a:t>
            </a:r>
            <a:r>
              <a:rPr dirty="0">
                <a:solidFill>
                  <a:srgbClr val="006FBF"/>
                </a:solidFill>
                <a:latin typeface="Comic Sans MS"/>
                <a:cs typeface="Comic Sans MS"/>
              </a:rPr>
              <a:t>m</a:t>
            </a:r>
            <a:r>
              <a:rPr spc="-5" dirty="0">
                <a:solidFill>
                  <a:srgbClr val="006FBF"/>
                </a:solidFill>
                <a:latin typeface="Comic Sans MS"/>
                <a:cs typeface="Comic Sans MS"/>
              </a:rPr>
              <a:t>p</a:t>
            </a:r>
            <a:r>
              <a:rPr dirty="0">
                <a:solidFill>
                  <a:srgbClr val="006FBF"/>
                </a:solidFill>
                <a:latin typeface="Comic Sans MS"/>
                <a:cs typeface="Comic Sans MS"/>
              </a:rPr>
              <a:t>l</a:t>
            </a:r>
            <a:r>
              <a:rPr spc="-5" dirty="0">
                <a:solidFill>
                  <a:srgbClr val="006FBF"/>
                </a:solidFill>
                <a:latin typeface="Comic Sans MS"/>
                <a:cs typeface="Comic Sans MS"/>
              </a:rPr>
              <a:t>e:</a:t>
            </a:r>
          </a:p>
        </p:txBody>
      </p:sp>
      <p:sp>
        <p:nvSpPr>
          <p:cNvPr id="4" name="object 4"/>
          <p:cNvSpPr txBox="1"/>
          <p:nvPr/>
        </p:nvSpPr>
        <p:spPr>
          <a:xfrm>
            <a:off x="477519" y="1457959"/>
            <a:ext cx="7332980" cy="1305560"/>
          </a:xfrm>
          <a:prstGeom prst="rect">
            <a:avLst/>
          </a:prstGeom>
        </p:spPr>
        <p:txBody>
          <a:bodyPr vert="horz" wrap="square" lIns="0" tIns="12700" rIns="0" bIns="0" rtlCol="0">
            <a:spAutoFit/>
          </a:bodyPr>
          <a:lstStyle/>
          <a:p>
            <a:pPr marL="12700" marR="5080">
              <a:lnSpc>
                <a:spcPct val="100000"/>
              </a:lnSpc>
              <a:spcBef>
                <a:spcPts val="100"/>
              </a:spcBef>
            </a:pPr>
            <a:r>
              <a:rPr sz="2800" spc="-5" dirty="0">
                <a:latin typeface="Comic Sans MS"/>
                <a:cs typeface="Comic Sans MS"/>
              </a:rPr>
              <a:t>Grouped/Continuous frequency distribution  where several numbers </a:t>
            </a:r>
            <a:r>
              <a:rPr sz="2800" dirty="0">
                <a:latin typeface="Comic Sans MS"/>
                <a:cs typeface="Comic Sans MS"/>
              </a:rPr>
              <a:t>are </a:t>
            </a:r>
            <a:r>
              <a:rPr sz="2800" spc="-5" dirty="0">
                <a:latin typeface="Comic Sans MS"/>
                <a:cs typeface="Comic Sans MS"/>
              </a:rPr>
              <a:t>grouped into one  </a:t>
            </a:r>
            <a:r>
              <a:rPr sz="2800" spc="-10" dirty="0">
                <a:latin typeface="Comic Sans MS"/>
                <a:cs typeface="Comic Sans MS"/>
              </a:rPr>
              <a:t>class.</a:t>
            </a:r>
            <a:endParaRPr sz="2800">
              <a:latin typeface="Comic Sans MS"/>
              <a:cs typeface="Comic Sans MS"/>
            </a:endParaRPr>
          </a:p>
        </p:txBody>
      </p:sp>
      <p:sp>
        <p:nvSpPr>
          <p:cNvPr id="5" name="object 5"/>
          <p:cNvSpPr txBox="1"/>
          <p:nvPr/>
        </p:nvSpPr>
        <p:spPr>
          <a:xfrm>
            <a:off x="477519" y="2827020"/>
            <a:ext cx="586105" cy="452120"/>
          </a:xfrm>
          <a:prstGeom prst="rect">
            <a:avLst/>
          </a:prstGeom>
        </p:spPr>
        <p:txBody>
          <a:bodyPr vert="horz" wrap="square" lIns="0" tIns="12700" rIns="0" bIns="0" rtlCol="0">
            <a:spAutoFit/>
          </a:bodyPr>
          <a:lstStyle/>
          <a:p>
            <a:pPr marL="12700">
              <a:lnSpc>
                <a:spcPct val="100000"/>
              </a:lnSpc>
              <a:spcBef>
                <a:spcPts val="100"/>
              </a:spcBef>
            </a:pPr>
            <a:r>
              <a:rPr sz="2800" spc="-10" dirty="0">
                <a:latin typeface="Comic Sans MS"/>
                <a:cs typeface="Comic Sans MS"/>
              </a:rPr>
              <a:t>e</a:t>
            </a:r>
            <a:r>
              <a:rPr sz="2800" spc="-5" dirty="0">
                <a:latin typeface="Comic Sans MS"/>
                <a:cs typeface="Comic Sans MS"/>
              </a:rPr>
              <a:t>.</a:t>
            </a:r>
            <a:r>
              <a:rPr sz="2800" dirty="0">
                <a:latin typeface="Comic Sans MS"/>
                <a:cs typeface="Comic Sans MS"/>
              </a:rPr>
              <a:t>g.</a:t>
            </a:r>
            <a:endParaRPr sz="2800">
              <a:latin typeface="Comic Sans MS"/>
              <a:cs typeface="Comic Sans MS"/>
            </a:endParaRPr>
          </a:p>
        </p:txBody>
      </p:sp>
      <p:sp>
        <p:nvSpPr>
          <p:cNvPr id="6" name="object 6"/>
          <p:cNvSpPr txBox="1"/>
          <p:nvPr/>
        </p:nvSpPr>
        <p:spPr>
          <a:xfrm>
            <a:off x="4763770" y="3040379"/>
            <a:ext cx="1724025" cy="452120"/>
          </a:xfrm>
          <a:prstGeom prst="rect">
            <a:avLst/>
          </a:prstGeom>
        </p:spPr>
        <p:txBody>
          <a:bodyPr vert="horz" wrap="square" lIns="0" tIns="12700" rIns="0" bIns="0" rtlCol="0">
            <a:spAutoFit/>
          </a:bodyPr>
          <a:lstStyle/>
          <a:p>
            <a:pPr marL="12700">
              <a:lnSpc>
                <a:spcPct val="100000"/>
              </a:lnSpc>
              <a:spcBef>
                <a:spcPts val="100"/>
              </a:spcBef>
            </a:pPr>
            <a:r>
              <a:rPr sz="2800" spc="-10" dirty="0">
                <a:latin typeface="Comic Sans MS"/>
                <a:cs typeface="Comic Sans MS"/>
              </a:rPr>
              <a:t>F</a:t>
            </a:r>
            <a:r>
              <a:rPr sz="2800" spc="10" dirty="0">
                <a:latin typeface="Comic Sans MS"/>
                <a:cs typeface="Comic Sans MS"/>
              </a:rPr>
              <a:t>r</a:t>
            </a:r>
            <a:r>
              <a:rPr sz="2800" spc="-10" dirty="0">
                <a:latin typeface="Comic Sans MS"/>
                <a:cs typeface="Comic Sans MS"/>
              </a:rPr>
              <a:t>e</a:t>
            </a:r>
            <a:r>
              <a:rPr sz="2800" spc="-5" dirty="0">
                <a:latin typeface="Comic Sans MS"/>
                <a:cs typeface="Comic Sans MS"/>
              </a:rPr>
              <a:t>q</a:t>
            </a:r>
            <a:r>
              <a:rPr sz="2800" spc="-10" dirty="0">
                <a:latin typeface="Comic Sans MS"/>
                <a:cs typeface="Comic Sans MS"/>
              </a:rPr>
              <a:t>ue</a:t>
            </a:r>
            <a:r>
              <a:rPr sz="2800" dirty="0">
                <a:latin typeface="Comic Sans MS"/>
                <a:cs typeface="Comic Sans MS"/>
              </a:rPr>
              <a:t>n</a:t>
            </a:r>
            <a:r>
              <a:rPr sz="2800" spc="-5" dirty="0">
                <a:latin typeface="Comic Sans MS"/>
                <a:cs typeface="Comic Sans MS"/>
              </a:rPr>
              <a:t>cy</a:t>
            </a:r>
            <a:endParaRPr sz="2800">
              <a:latin typeface="Comic Sans MS"/>
              <a:cs typeface="Comic Sans MS"/>
            </a:endParaRPr>
          </a:p>
        </p:txBody>
      </p:sp>
      <p:sp>
        <p:nvSpPr>
          <p:cNvPr id="7" name="object 7"/>
          <p:cNvSpPr txBox="1"/>
          <p:nvPr/>
        </p:nvSpPr>
        <p:spPr>
          <a:xfrm>
            <a:off x="2592070" y="2971800"/>
            <a:ext cx="1380490" cy="2532380"/>
          </a:xfrm>
          <a:prstGeom prst="rect">
            <a:avLst/>
          </a:prstGeom>
        </p:spPr>
        <p:txBody>
          <a:bodyPr vert="horz" wrap="square" lIns="0" tIns="12700" rIns="0" bIns="0" rtlCol="0">
            <a:spAutoFit/>
          </a:bodyPr>
          <a:lstStyle/>
          <a:p>
            <a:pPr marL="12700" marR="5080">
              <a:lnSpc>
                <a:spcPct val="116100"/>
              </a:lnSpc>
              <a:spcBef>
                <a:spcPts val="100"/>
              </a:spcBef>
            </a:pPr>
            <a:r>
              <a:rPr sz="2800" spc="-5" dirty="0">
                <a:latin typeface="Comic Sans MS"/>
                <a:cs typeface="Comic Sans MS"/>
              </a:rPr>
              <a:t>Stud</a:t>
            </a:r>
            <a:r>
              <a:rPr sz="2800" dirty="0">
                <a:latin typeface="Comic Sans MS"/>
                <a:cs typeface="Comic Sans MS"/>
              </a:rPr>
              <a:t>e</a:t>
            </a:r>
            <a:r>
              <a:rPr sz="2800" spc="-10" dirty="0">
                <a:latin typeface="Comic Sans MS"/>
                <a:cs typeface="Comic Sans MS"/>
              </a:rPr>
              <a:t>n</a:t>
            </a:r>
            <a:r>
              <a:rPr sz="2800" dirty="0">
                <a:latin typeface="Comic Sans MS"/>
                <a:cs typeface="Comic Sans MS"/>
              </a:rPr>
              <a:t>t  </a:t>
            </a:r>
            <a:r>
              <a:rPr sz="2800" spc="-5" dirty="0">
                <a:latin typeface="Comic Sans MS"/>
                <a:cs typeface="Comic Sans MS"/>
              </a:rPr>
              <a:t>age</a:t>
            </a:r>
            <a:endParaRPr sz="2800">
              <a:latin typeface="Comic Sans MS"/>
              <a:cs typeface="Comic Sans MS"/>
            </a:endParaRPr>
          </a:p>
          <a:p>
            <a:pPr marL="12700">
              <a:lnSpc>
                <a:spcPct val="100000"/>
              </a:lnSpc>
              <a:spcBef>
                <a:spcPts val="190"/>
              </a:spcBef>
            </a:pPr>
            <a:r>
              <a:rPr sz="2800" spc="-5" dirty="0">
                <a:latin typeface="Comic Sans MS"/>
                <a:cs typeface="Comic Sans MS"/>
              </a:rPr>
              <a:t>18-25</a:t>
            </a:r>
            <a:endParaRPr sz="2800">
              <a:latin typeface="Comic Sans MS"/>
              <a:cs typeface="Comic Sans MS"/>
            </a:endParaRPr>
          </a:p>
          <a:p>
            <a:pPr marL="12700">
              <a:lnSpc>
                <a:spcPct val="100000"/>
              </a:lnSpc>
              <a:spcBef>
                <a:spcPts val="830"/>
              </a:spcBef>
            </a:pPr>
            <a:r>
              <a:rPr sz="2800" spc="-5" dirty="0">
                <a:latin typeface="Comic Sans MS"/>
                <a:cs typeface="Comic Sans MS"/>
              </a:rPr>
              <a:t>26-32</a:t>
            </a:r>
            <a:endParaRPr sz="2800">
              <a:latin typeface="Comic Sans MS"/>
              <a:cs typeface="Comic Sans MS"/>
            </a:endParaRPr>
          </a:p>
          <a:p>
            <a:pPr marL="12700">
              <a:lnSpc>
                <a:spcPct val="100000"/>
              </a:lnSpc>
              <a:spcBef>
                <a:spcPts val="840"/>
              </a:spcBef>
            </a:pPr>
            <a:r>
              <a:rPr sz="2800" spc="-5" dirty="0">
                <a:latin typeface="Comic Sans MS"/>
                <a:cs typeface="Comic Sans MS"/>
              </a:rPr>
              <a:t>33-39</a:t>
            </a:r>
            <a:endParaRPr sz="2800">
              <a:latin typeface="Comic Sans MS"/>
              <a:cs typeface="Comic Sans MS"/>
            </a:endParaRPr>
          </a:p>
        </p:txBody>
      </p:sp>
      <p:sp>
        <p:nvSpPr>
          <p:cNvPr id="8" name="object 8"/>
          <p:cNvSpPr txBox="1"/>
          <p:nvPr/>
        </p:nvSpPr>
        <p:spPr>
          <a:xfrm>
            <a:off x="4763770" y="3881119"/>
            <a:ext cx="402590" cy="1623060"/>
          </a:xfrm>
          <a:prstGeom prst="rect">
            <a:avLst/>
          </a:prstGeom>
        </p:spPr>
        <p:txBody>
          <a:bodyPr vert="horz" wrap="square" lIns="0" tIns="118110" rIns="0" bIns="0" rtlCol="0">
            <a:spAutoFit/>
          </a:bodyPr>
          <a:lstStyle/>
          <a:p>
            <a:pPr marL="12700">
              <a:lnSpc>
                <a:spcPct val="100000"/>
              </a:lnSpc>
              <a:spcBef>
                <a:spcPts val="930"/>
              </a:spcBef>
            </a:pPr>
            <a:r>
              <a:rPr sz="2800" dirty="0">
                <a:latin typeface="Comic Sans MS"/>
                <a:cs typeface="Comic Sans MS"/>
              </a:rPr>
              <a:t>5</a:t>
            </a:r>
            <a:endParaRPr sz="2800">
              <a:latin typeface="Comic Sans MS"/>
              <a:cs typeface="Comic Sans MS"/>
            </a:endParaRPr>
          </a:p>
          <a:p>
            <a:pPr marL="12700">
              <a:lnSpc>
                <a:spcPct val="100000"/>
              </a:lnSpc>
              <a:spcBef>
                <a:spcPts val="830"/>
              </a:spcBef>
            </a:pPr>
            <a:r>
              <a:rPr sz="2800" spc="-5" dirty="0">
                <a:latin typeface="Comic Sans MS"/>
                <a:cs typeface="Comic Sans MS"/>
              </a:rPr>
              <a:t>15</a:t>
            </a:r>
            <a:endParaRPr sz="2800">
              <a:latin typeface="Comic Sans MS"/>
              <a:cs typeface="Comic Sans MS"/>
            </a:endParaRPr>
          </a:p>
          <a:p>
            <a:pPr marL="12700">
              <a:lnSpc>
                <a:spcPct val="100000"/>
              </a:lnSpc>
              <a:spcBef>
                <a:spcPts val="840"/>
              </a:spcBef>
            </a:pPr>
            <a:r>
              <a:rPr sz="2800" spc="-5" dirty="0">
                <a:latin typeface="Comic Sans MS"/>
                <a:cs typeface="Comic Sans MS"/>
              </a:rPr>
              <a:t>10</a:t>
            </a:r>
            <a:endParaRPr sz="2800">
              <a:latin typeface="Comic Sans MS"/>
              <a:cs typeface="Comic Sans M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146184" rIns="0" bIns="0" rtlCol="0">
            <a:spAutoFit/>
          </a:bodyPr>
          <a:lstStyle/>
          <a:p>
            <a:pPr marL="53340">
              <a:lnSpc>
                <a:spcPts val="1425"/>
              </a:lnSpc>
            </a:pPr>
            <a:fld id="{81D60167-4931-47E6-BA6A-407CBD079E47}" type="slidenum">
              <a:rPr dirty="0"/>
              <a:t>35</a:t>
            </a:fld>
            <a:endParaRPr dirty="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2" name="object 2"/>
          <p:cNvSpPr txBox="1">
            <a:spLocks noGrp="1"/>
          </p:cNvSpPr>
          <p:nvPr>
            <p:ph type="title"/>
          </p:nvPr>
        </p:nvSpPr>
        <p:spPr>
          <a:xfrm>
            <a:off x="601980" y="118109"/>
            <a:ext cx="7936865" cy="452120"/>
          </a:xfrm>
          <a:prstGeom prst="rect">
            <a:avLst/>
          </a:prstGeom>
        </p:spPr>
        <p:txBody>
          <a:bodyPr vert="horz" wrap="square" lIns="0" tIns="12700" rIns="0" bIns="0" rtlCol="0">
            <a:spAutoFit/>
          </a:bodyPr>
          <a:lstStyle/>
          <a:p>
            <a:pPr marL="12700">
              <a:lnSpc>
                <a:spcPct val="100000"/>
              </a:lnSpc>
              <a:spcBef>
                <a:spcPts val="100"/>
              </a:spcBef>
            </a:pPr>
            <a:r>
              <a:rPr sz="2800" spc="-5" dirty="0">
                <a:solidFill>
                  <a:srgbClr val="006FBF"/>
                </a:solidFill>
                <a:latin typeface="Comic Sans MS"/>
                <a:cs typeface="Comic Sans MS"/>
              </a:rPr>
              <a:t>Components </a:t>
            </a:r>
            <a:r>
              <a:rPr sz="2800" dirty="0">
                <a:solidFill>
                  <a:srgbClr val="006FBF"/>
                </a:solidFill>
                <a:latin typeface="Comic Sans MS"/>
                <a:cs typeface="Comic Sans MS"/>
              </a:rPr>
              <a:t>of </a:t>
            </a:r>
            <a:r>
              <a:rPr sz="2800" spc="-5" dirty="0">
                <a:solidFill>
                  <a:srgbClr val="006FBF"/>
                </a:solidFill>
                <a:latin typeface="Comic Sans MS"/>
                <a:cs typeface="Comic Sans MS"/>
              </a:rPr>
              <a:t>grouped </a:t>
            </a:r>
            <a:r>
              <a:rPr sz="2800" spc="-10" dirty="0">
                <a:solidFill>
                  <a:srgbClr val="006FBF"/>
                </a:solidFill>
                <a:latin typeface="Comic Sans MS"/>
                <a:cs typeface="Comic Sans MS"/>
              </a:rPr>
              <a:t>frequency</a:t>
            </a:r>
            <a:r>
              <a:rPr sz="2800" spc="-65" dirty="0">
                <a:solidFill>
                  <a:srgbClr val="006FBF"/>
                </a:solidFill>
                <a:latin typeface="Comic Sans MS"/>
                <a:cs typeface="Comic Sans MS"/>
              </a:rPr>
              <a:t> </a:t>
            </a:r>
            <a:r>
              <a:rPr sz="2800" spc="-5" dirty="0">
                <a:solidFill>
                  <a:srgbClr val="006FBF"/>
                </a:solidFill>
                <a:latin typeface="Comic Sans MS"/>
                <a:cs typeface="Comic Sans MS"/>
              </a:rPr>
              <a:t>distribution</a:t>
            </a:r>
            <a:endParaRPr sz="2800">
              <a:latin typeface="Comic Sans MS"/>
              <a:cs typeface="Comic Sans MS"/>
            </a:endParaRPr>
          </a:p>
        </p:txBody>
      </p:sp>
      <p:sp>
        <p:nvSpPr>
          <p:cNvPr id="3" name="object 3"/>
          <p:cNvSpPr txBox="1"/>
          <p:nvPr/>
        </p:nvSpPr>
        <p:spPr>
          <a:xfrm>
            <a:off x="382270" y="645160"/>
            <a:ext cx="8068309" cy="3406140"/>
          </a:xfrm>
          <a:prstGeom prst="rect">
            <a:avLst/>
          </a:prstGeom>
        </p:spPr>
        <p:txBody>
          <a:bodyPr vert="horz" wrap="square" lIns="0" tIns="87630" rIns="0" bIns="0" rtlCol="0">
            <a:spAutoFit/>
          </a:bodyPr>
          <a:lstStyle/>
          <a:p>
            <a:pPr marL="12700">
              <a:lnSpc>
                <a:spcPct val="100000"/>
              </a:lnSpc>
              <a:spcBef>
                <a:spcPts val="690"/>
              </a:spcBef>
            </a:pPr>
            <a:r>
              <a:rPr sz="2400" b="1" dirty="0">
                <a:latin typeface="Comic Sans MS"/>
                <a:cs typeface="Comic Sans MS"/>
              </a:rPr>
              <a:t>1. </a:t>
            </a:r>
            <a:r>
              <a:rPr sz="2400" b="1" spc="-5" dirty="0">
                <a:latin typeface="Comic Sans MS"/>
                <a:cs typeface="Comic Sans MS"/>
              </a:rPr>
              <a:t>Lower class</a:t>
            </a:r>
            <a:r>
              <a:rPr sz="2400" b="1" spc="30" dirty="0">
                <a:latin typeface="Comic Sans MS"/>
                <a:cs typeface="Comic Sans MS"/>
              </a:rPr>
              <a:t> </a:t>
            </a:r>
            <a:r>
              <a:rPr sz="2400" b="1" spc="-5" dirty="0">
                <a:latin typeface="Comic Sans MS"/>
                <a:cs typeface="Comic Sans MS"/>
              </a:rPr>
              <a:t>limit:</a:t>
            </a:r>
            <a:endParaRPr sz="2400">
              <a:latin typeface="Comic Sans MS"/>
              <a:cs typeface="Comic Sans MS"/>
            </a:endParaRPr>
          </a:p>
          <a:p>
            <a:pPr marL="732155" marR="6350" indent="77470">
              <a:lnSpc>
                <a:spcPct val="100000"/>
              </a:lnSpc>
              <a:spcBef>
                <a:spcPts val="590"/>
              </a:spcBef>
            </a:pPr>
            <a:r>
              <a:rPr sz="2400" spc="-5" dirty="0">
                <a:latin typeface="Comic Sans MS"/>
                <a:cs typeface="Comic Sans MS"/>
              </a:rPr>
              <a:t>is the smallest number that can actually belong </a:t>
            </a:r>
            <a:r>
              <a:rPr sz="2400" spc="-10" dirty="0">
                <a:latin typeface="Comic Sans MS"/>
                <a:cs typeface="Comic Sans MS"/>
              </a:rPr>
              <a:t>to  </a:t>
            </a:r>
            <a:r>
              <a:rPr sz="2400" spc="-5" dirty="0">
                <a:latin typeface="Comic Sans MS"/>
                <a:cs typeface="Comic Sans MS"/>
              </a:rPr>
              <a:t>the respective</a:t>
            </a:r>
            <a:r>
              <a:rPr sz="2400" spc="5" dirty="0">
                <a:latin typeface="Comic Sans MS"/>
                <a:cs typeface="Comic Sans MS"/>
              </a:rPr>
              <a:t> </a:t>
            </a:r>
            <a:r>
              <a:rPr sz="2400" spc="-5" dirty="0">
                <a:latin typeface="Comic Sans MS"/>
                <a:cs typeface="Comic Sans MS"/>
              </a:rPr>
              <a:t>classes.</a:t>
            </a:r>
            <a:endParaRPr sz="2400">
              <a:latin typeface="Comic Sans MS"/>
              <a:cs typeface="Comic Sans MS"/>
            </a:endParaRPr>
          </a:p>
          <a:p>
            <a:pPr marL="12700">
              <a:lnSpc>
                <a:spcPct val="100000"/>
              </a:lnSpc>
              <a:spcBef>
                <a:spcPts val="600"/>
              </a:spcBef>
            </a:pPr>
            <a:r>
              <a:rPr sz="2400" b="1" dirty="0">
                <a:latin typeface="Comic Sans MS"/>
                <a:cs typeface="Comic Sans MS"/>
              </a:rPr>
              <a:t>1. </a:t>
            </a:r>
            <a:r>
              <a:rPr sz="2400" b="1" spc="-5" dirty="0">
                <a:latin typeface="Comic Sans MS"/>
                <a:cs typeface="Comic Sans MS"/>
              </a:rPr>
              <a:t>Upper class</a:t>
            </a:r>
            <a:r>
              <a:rPr sz="2400" b="1" spc="35" dirty="0">
                <a:latin typeface="Comic Sans MS"/>
                <a:cs typeface="Comic Sans MS"/>
              </a:rPr>
              <a:t> </a:t>
            </a:r>
            <a:r>
              <a:rPr sz="2400" b="1" spc="-5" dirty="0">
                <a:latin typeface="Comic Sans MS"/>
                <a:cs typeface="Comic Sans MS"/>
              </a:rPr>
              <a:t>limit:</a:t>
            </a:r>
            <a:endParaRPr sz="2400">
              <a:latin typeface="Comic Sans MS"/>
              <a:cs typeface="Comic Sans MS"/>
            </a:endParaRPr>
          </a:p>
          <a:p>
            <a:pPr marL="732155" marR="5715" indent="109220">
              <a:lnSpc>
                <a:spcPct val="100000"/>
              </a:lnSpc>
              <a:spcBef>
                <a:spcPts val="600"/>
              </a:spcBef>
              <a:tabLst>
                <a:tab pos="1240155" algn="l"/>
              </a:tabLst>
            </a:pPr>
            <a:r>
              <a:rPr sz="2400" spc="-5" dirty="0">
                <a:latin typeface="Comic Sans MS"/>
                <a:cs typeface="Comic Sans MS"/>
              </a:rPr>
              <a:t>is	the largest number that can actually belong </a:t>
            </a:r>
            <a:r>
              <a:rPr sz="2400" spc="-10" dirty="0">
                <a:latin typeface="Comic Sans MS"/>
                <a:cs typeface="Comic Sans MS"/>
              </a:rPr>
              <a:t>to  </a:t>
            </a:r>
            <a:r>
              <a:rPr sz="2400" spc="-5" dirty="0">
                <a:latin typeface="Comic Sans MS"/>
                <a:cs typeface="Comic Sans MS"/>
              </a:rPr>
              <a:t>the respective</a:t>
            </a:r>
            <a:r>
              <a:rPr sz="2400" spc="5" dirty="0">
                <a:latin typeface="Comic Sans MS"/>
                <a:cs typeface="Comic Sans MS"/>
              </a:rPr>
              <a:t> </a:t>
            </a:r>
            <a:r>
              <a:rPr sz="2400" spc="-5" dirty="0">
                <a:latin typeface="Comic Sans MS"/>
                <a:cs typeface="Comic Sans MS"/>
              </a:rPr>
              <a:t>classes.</a:t>
            </a:r>
            <a:endParaRPr sz="2400">
              <a:latin typeface="Comic Sans MS"/>
              <a:cs typeface="Comic Sans MS"/>
            </a:endParaRPr>
          </a:p>
          <a:p>
            <a:pPr marL="12700">
              <a:lnSpc>
                <a:spcPct val="100000"/>
              </a:lnSpc>
              <a:spcBef>
                <a:spcPts val="600"/>
              </a:spcBef>
            </a:pPr>
            <a:r>
              <a:rPr sz="2400" b="1" dirty="0">
                <a:latin typeface="Comic Sans MS"/>
                <a:cs typeface="Comic Sans MS"/>
              </a:rPr>
              <a:t>1. </a:t>
            </a:r>
            <a:r>
              <a:rPr sz="2400" b="1" spc="-5" dirty="0">
                <a:latin typeface="Comic Sans MS"/>
                <a:cs typeface="Comic Sans MS"/>
              </a:rPr>
              <a:t>Class</a:t>
            </a:r>
            <a:r>
              <a:rPr sz="2400" b="1" spc="35" dirty="0">
                <a:latin typeface="Comic Sans MS"/>
                <a:cs typeface="Comic Sans MS"/>
              </a:rPr>
              <a:t> </a:t>
            </a:r>
            <a:r>
              <a:rPr sz="2400" b="1" spc="-5" dirty="0">
                <a:latin typeface="Comic Sans MS"/>
                <a:cs typeface="Comic Sans MS"/>
              </a:rPr>
              <a:t>boundaries:</a:t>
            </a:r>
            <a:endParaRPr sz="2400">
              <a:latin typeface="Comic Sans MS"/>
              <a:cs typeface="Comic Sans MS"/>
            </a:endParaRPr>
          </a:p>
          <a:p>
            <a:pPr marL="1085850">
              <a:lnSpc>
                <a:spcPct val="100000"/>
              </a:lnSpc>
              <a:spcBef>
                <a:spcPts val="600"/>
              </a:spcBef>
              <a:tabLst>
                <a:tab pos="1692910" algn="l"/>
                <a:tab pos="3027680" algn="l"/>
                <a:tab pos="3817620" algn="l"/>
                <a:tab pos="4259580" algn="l"/>
                <a:tab pos="5642610" algn="l"/>
                <a:tab pos="7047865" algn="l"/>
              </a:tabLst>
            </a:pPr>
            <a:r>
              <a:rPr sz="2400" dirty="0">
                <a:latin typeface="Comic Sans MS"/>
                <a:cs typeface="Comic Sans MS"/>
              </a:rPr>
              <a:t>a</a:t>
            </a:r>
            <a:r>
              <a:rPr sz="2400" spc="-5" dirty="0">
                <a:latin typeface="Comic Sans MS"/>
                <a:cs typeface="Comic Sans MS"/>
              </a:rPr>
              <a:t>r</a:t>
            </a:r>
            <a:r>
              <a:rPr sz="2400" dirty="0">
                <a:latin typeface="Comic Sans MS"/>
                <a:cs typeface="Comic Sans MS"/>
              </a:rPr>
              <a:t>e	nu</a:t>
            </a:r>
            <a:r>
              <a:rPr sz="2400" spc="-5" dirty="0">
                <a:latin typeface="Comic Sans MS"/>
                <a:cs typeface="Comic Sans MS"/>
              </a:rPr>
              <a:t>m</a:t>
            </a:r>
            <a:r>
              <a:rPr sz="2400" dirty="0">
                <a:latin typeface="Comic Sans MS"/>
                <a:cs typeface="Comic Sans MS"/>
              </a:rPr>
              <a:t>be</a:t>
            </a:r>
            <a:r>
              <a:rPr sz="2400" spc="-5" dirty="0">
                <a:latin typeface="Comic Sans MS"/>
                <a:cs typeface="Comic Sans MS"/>
              </a:rPr>
              <a:t>r</a:t>
            </a:r>
            <a:r>
              <a:rPr sz="2400" dirty="0">
                <a:latin typeface="Comic Sans MS"/>
                <a:cs typeface="Comic Sans MS"/>
              </a:rPr>
              <a:t>s	u</a:t>
            </a:r>
            <a:r>
              <a:rPr sz="2400" spc="-10" dirty="0">
                <a:latin typeface="Comic Sans MS"/>
                <a:cs typeface="Comic Sans MS"/>
              </a:rPr>
              <a:t>s</a:t>
            </a:r>
            <a:r>
              <a:rPr sz="2400" spc="10" dirty="0">
                <a:latin typeface="Comic Sans MS"/>
                <a:cs typeface="Comic Sans MS"/>
              </a:rPr>
              <a:t>e</a:t>
            </a:r>
            <a:r>
              <a:rPr sz="2400" dirty="0">
                <a:latin typeface="Comic Sans MS"/>
                <a:cs typeface="Comic Sans MS"/>
              </a:rPr>
              <a:t>d	</a:t>
            </a:r>
            <a:r>
              <a:rPr sz="2400" spc="-5" dirty="0">
                <a:latin typeface="Comic Sans MS"/>
                <a:cs typeface="Comic Sans MS"/>
              </a:rPr>
              <a:t>t</a:t>
            </a:r>
            <a:r>
              <a:rPr sz="2400" dirty="0">
                <a:latin typeface="Comic Sans MS"/>
                <a:cs typeface="Comic Sans MS"/>
              </a:rPr>
              <a:t>o	</a:t>
            </a:r>
            <a:r>
              <a:rPr sz="2400" spc="-10" dirty="0">
                <a:latin typeface="Comic Sans MS"/>
                <a:cs typeface="Comic Sans MS"/>
              </a:rPr>
              <a:t>s</a:t>
            </a:r>
            <a:r>
              <a:rPr sz="2400" dirty="0">
                <a:latin typeface="Comic Sans MS"/>
                <a:cs typeface="Comic Sans MS"/>
              </a:rPr>
              <a:t>e</a:t>
            </a:r>
            <a:r>
              <a:rPr sz="2400" spc="-5" dirty="0">
                <a:latin typeface="Comic Sans MS"/>
                <a:cs typeface="Comic Sans MS"/>
              </a:rPr>
              <a:t>p</a:t>
            </a:r>
            <a:r>
              <a:rPr sz="2400" dirty="0">
                <a:latin typeface="Comic Sans MS"/>
                <a:cs typeface="Comic Sans MS"/>
              </a:rPr>
              <a:t>a</a:t>
            </a:r>
            <a:r>
              <a:rPr sz="2400" spc="-5" dirty="0">
                <a:latin typeface="Comic Sans MS"/>
                <a:cs typeface="Comic Sans MS"/>
              </a:rPr>
              <a:t>r</a:t>
            </a:r>
            <a:r>
              <a:rPr sz="2400" spc="-10" dirty="0">
                <a:latin typeface="Comic Sans MS"/>
                <a:cs typeface="Comic Sans MS"/>
              </a:rPr>
              <a:t>a</a:t>
            </a:r>
            <a:r>
              <a:rPr sz="2400" spc="-5" dirty="0">
                <a:latin typeface="Comic Sans MS"/>
                <a:cs typeface="Comic Sans MS"/>
              </a:rPr>
              <a:t>t</a:t>
            </a:r>
            <a:r>
              <a:rPr sz="2400" dirty="0">
                <a:latin typeface="Comic Sans MS"/>
                <a:cs typeface="Comic Sans MS"/>
              </a:rPr>
              <a:t>e	</a:t>
            </a:r>
            <a:r>
              <a:rPr sz="2400" spc="-10" dirty="0">
                <a:latin typeface="Comic Sans MS"/>
                <a:cs typeface="Comic Sans MS"/>
              </a:rPr>
              <a:t>a</a:t>
            </a:r>
            <a:r>
              <a:rPr sz="2400" spc="-5" dirty="0">
                <a:latin typeface="Comic Sans MS"/>
                <a:cs typeface="Comic Sans MS"/>
              </a:rPr>
              <a:t>djoi</a:t>
            </a:r>
            <a:r>
              <a:rPr sz="2400" dirty="0">
                <a:latin typeface="Comic Sans MS"/>
                <a:cs typeface="Comic Sans MS"/>
              </a:rPr>
              <a:t>n</a:t>
            </a:r>
            <a:r>
              <a:rPr sz="2400" spc="-5" dirty="0">
                <a:latin typeface="Comic Sans MS"/>
                <a:cs typeface="Comic Sans MS"/>
              </a:rPr>
              <a:t>i</a:t>
            </a:r>
            <a:r>
              <a:rPr sz="2400" dirty="0">
                <a:latin typeface="Comic Sans MS"/>
                <a:cs typeface="Comic Sans MS"/>
              </a:rPr>
              <a:t>ng	</a:t>
            </a:r>
            <a:r>
              <a:rPr sz="2400" spc="5" dirty="0">
                <a:latin typeface="Comic Sans MS"/>
                <a:cs typeface="Comic Sans MS"/>
              </a:rPr>
              <a:t>c</a:t>
            </a:r>
            <a:r>
              <a:rPr sz="2400" dirty="0">
                <a:latin typeface="Comic Sans MS"/>
                <a:cs typeface="Comic Sans MS"/>
              </a:rPr>
              <a:t>l</a:t>
            </a:r>
            <a:r>
              <a:rPr sz="2400" spc="-10" dirty="0">
                <a:latin typeface="Comic Sans MS"/>
                <a:cs typeface="Comic Sans MS"/>
              </a:rPr>
              <a:t>a</a:t>
            </a:r>
            <a:r>
              <a:rPr sz="2400" dirty="0">
                <a:latin typeface="Comic Sans MS"/>
                <a:cs typeface="Comic Sans MS"/>
              </a:rPr>
              <a:t>s</a:t>
            </a:r>
            <a:r>
              <a:rPr sz="2400" spc="-10" dirty="0">
                <a:latin typeface="Comic Sans MS"/>
                <a:cs typeface="Comic Sans MS"/>
              </a:rPr>
              <a:t>s</a:t>
            </a:r>
            <a:r>
              <a:rPr sz="2400" dirty="0">
                <a:latin typeface="Comic Sans MS"/>
                <a:cs typeface="Comic Sans MS"/>
              </a:rPr>
              <a:t>es</a:t>
            </a:r>
            <a:endParaRPr sz="2400">
              <a:latin typeface="Comic Sans MS"/>
              <a:cs typeface="Comic Sans MS"/>
            </a:endParaRPr>
          </a:p>
        </p:txBody>
      </p:sp>
      <p:sp>
        <p:nvSpPr>
          <p:cNvPr id="4" name="object 4"/>
          <p:cNvSpPr txBox="1"/>
          <p:nvPr/>
        </p:nvSpPr>
        <p:spPr>
          <a:xfrm>
            <a:off x="5792048" y="4025900"/>
            <a:ext cx="2660015" cy="391160"/>
          </a:xfrm>
          <a:prstGeom prst="rect">
            <a:avLst/>
          </a:prstGeom>
        </p:spPr>
        <p:txBody>
          <a:bodyPr vert="horz" wrap="square" lIns="0" tIns="12700" rIns="0" bIns="0" rtlCol="0">
            <a:spAutoFit/>
          </a:bodyPr>
          <a:lstStyle/>
          <a:p>
            <a:pPr marL="12700">
              <a:lnSpc>
                <a:spcPct val="100000"/>
              </a:lnSpc>
              <a:spcBef>
                <a:spcPts val="100"/>
              </a:spcBef>
              <a:tabLst>
                <a:tab pos="965835" algn="l"/>
                <a:tab pos="1795145" algn="l"/>
              </a:tabLst>
            </a:pPr>
            <a:r>
              <a:rPr sz="2400" spc="-10" dirty="0">
                <a:solidFill>
                  <a:srgbClr val="00AF4F"/>
                </a:solidFill>
                <a:latin typeface="Comic Sans MS"/>
                <a:cs typeface="Comic Sans MS"/>
              </a:rPr>
              <a:t>with	</a:t>
            </a:r>
            <a:r>
              <a:rPr sz="2400" spc="-5" dirty="0">
                <a:solidFill>
                  <a:srgbClr val="00AF4F"/>
                </a:solidFill>
                <a:latin typeface="Comic Sans MS"/>
                <a:cs typeface="Comic Sans MS"/>
              </a:rPr>
              <a:t>the	</a:t>
            </a:r>
            <a:r>
              <a:rPr sz="2400" spc="-10" dirty="0">
                <a:solidFill>
                  <a:srgbClr val="00AF4F"/>
                </a:solidFill>
                <a:latin typeface="Comic Sans MS"/>
                <a:cs typeface="Comic Sans MS"/>
              </a:rPr>
              <a:t>actual</a:t>
            </a:r>
            <a:endParaRPr sz="2400">
              <a:latin typeface="Comic Sans MS"/>
              <a:cs typeface="Comic Sans MS"/>
            </a:endParaRPr>
          </a:p>
        </p:txBody>
      </p:sp>
      <p:sp>
        <p:nvSpPr>
          <p:cNvPr id="5" name="object 5"/>
          <p:cNvSpPr txBox="1"/>
          <p:nvPr/>
        </p:nvSpPr>
        <p:spPr>
          <a:xfrm>
            <a:off x="382270" y="4025900"/>
            <a:ext cx="5092700" cy="1639570"/>
          </a:xfrm>
          <a:prstGeom prst="rect">
            <a:avLst/>
          </a:prstGeom>
        </p:spPr>
        <p:txBody>
          <a:bodyPr vert="horz" wrap="square" lIns="0" tIns="12700" rIns="0" bIns="0" rtlCol="0">
            <a:spAutoFit/>
          </a:bodyPr>
          <a:lstStyle/>
          <a:p>
            <a:pPr marL="732155" marR="5080">
              <a:lnSpc>
                <a:spcPct val="100000"/>
              </a:lnSpc>
              <a:spcBef>
                <a:spcPts val="100"/>
              </a:spcBef>
              <a:tabLst>
                <a:tab pos="1876425" algn="l"/>
                <a:tab pos="3126105" algn="l"/>
                <a:tab pos="3930015" algn="l"/>
              </a:tabLst>
            </a:pPr>
            <a:r>
              <a:rPr sz="2400" spc="-5" dirty="0">
                <a:latin typeface="Comic Sans MS"/>
                <a:cs typeface="Comic Sans MS"/>
              </a:rPr>
              <a:t>w</a:t>
            </a:r>
            <a:r>
              <a:rPr sz="2400" dirty="0">
                <a:latin typeface="Comic Sans MS"/>
                <a:cs typeface="Comic Sans MS"/>
              </a:rPr>
              <a:t>h</a:t>
            </a:r>
            <a:r>
              <a:rPr sz="2400" spc="-5" dirty="0">
                <a:latin typeface="Comic Sans MS"/>
                <a:cs typeface="Comic Sans MS"/>
              </a:rPr>
              <a:t>i</a:t>
            </a:r>
            <a:r>
              <a:rPr sz="2400" spc="5" dirty="0">
                <a:latin typeface="Comic Sans MS"/>
                <a:cs typeface="Comic Sans MS"/>
              </a:rPr>
              <a:t>c</a:t>
            </a:r>
            <a:r>
              <a:rPr sz="2400" dirty="0">
                <a:latin typeface="Comic Sans MS"/>
                <a:cs typeface="Comic Sans MS"/>
              </a:rPr>
              <a:t>h	sh</a:t>
            </a:r>
            <a:r>
              <a:rPr sz="2400" spc="-5" dirty="0">
                <a:latin typeface="Comic Sans MS"/>
                <a:cs typeface="Comic Sans MS"/>
              </a:rPr>
              <a:t>ou</a:t>
            </a:r>
            <a:r>
              <a:rPr sz="2400" dirty="0">
                <a:latin typeface="Comic Sans MS"/>
                <a:cs typeface="Comic Sans MS"/>
              </a:rPr>
              <a:t>ld	</a:t>
            </a:r>
            <a:r>
              <a:rPr sz="2400" dirty="0">
                <a:solidFill>
                  <a:srgbClr val="00AF4F"/>
                </a:solidFill>
                <a:latin typeface="Comic Sans MS"/>
                <a:cs typeface="Comic Sans MS"/>
              </a:rPr>
              <a:t>n</a:t>
            </a:r>
            <a:r>
              <a:rPr sz="2400" spc="-5" dirty="0">
                <a:solidFill>
                  <a:srgbClr val="00AF4F"/>
                </a:solidFill>
                <a:latin typeface="Comic Sans MS"/>
                <a:cs typeface="Comic Sans MS"/>
              </a:rPr>
              <a:t>o</a:t>
            </a:r>
            <a:r>
              <a:rPr sz="2400" dirty="0">
                <a:solidFill>
                  <a:srgbClr val="00AF4F"/>
                </a:solidFill>
                <a:latin typeface="Comic Sans MS"/>
                <a:cs typeface="Comic Sans MS"/>
              </a:rPr>
              <a:t>t	</a:t>
            </a:r>
            <a:r>
              <a:rPr sz="2400" spc="5" dirty="0">
                <a:solidFill>
                  <a:srgbClr val="00AF4F"/>
                </a:solidFill>
                <a:latin typeface="Comic Sans MS"/>
                <a:cs typeface="Comic Sans MS"/>
              </a:rPr>
              <a:t>c</a:t>
            </a:r>
            <a:r>
              <a:rPr sz="2400" spc="-5" dirty="0">
                <a:solidFill>
                  <a:srgbClr val="00AF4F"/>
                </a:solidFill>
                <a:latin typeface="Comic Sans MS"/>
                <a:cs typeface="Comic Sans MS"/>
              </a:rPr>
              <a:t>oi</a:t>
            </a:r>
            <a:r>
              <a:rPr sz="2400" dirty="0">
                <a:solidFill>
                  <a:srgbClr val="00AF4F"/>
                </a:solidFill>
                <a:latin typeface="Comic Sans MS"/>
                <a:cs typeface="Comic Sans MS"/>
              </a:rPr>
              <a:t>n</a:t>
            </a:r>
            <a:r>
              <a:rPr sz="2400" spc="5" dirty="0">
                <a:solidFill>
                  <a:srgbClr val="00AF4F"/>
                </a:solidFill>
                <a:latin typeface="Comic Sans MS"/>
                <a:cs typeface="Comic Sans MS"/>
              </a:rPr>
              <a:t>c</a:t>
            </a:r>
            <a:r>
              <a:rPr sz="2400" spc="-5" dirty="0">
                <a:solidFill>
                  <a:srgbClr val="00AF4F"/>
                </a:solidFill>
                <a:latin typeface="Comic Sans MS"/>
                <a:cs typeface="Comic Sans MS"/>
              </a:rPr>
              <a:t>i</a:t>
            </a:r>
            <a:r>
              <a:rPr sz="2400" spc="-15" dirty="0">
                <a:solidFill>
                  <a:srgbClr val="00AF4F"/>
                </a:solidFill>
                <a:latin typeface="Comic Sans MS"/>
                <a:cs typeface="Comic Sans MS"/>
              </a:rPr>
              <a:t>d</a:t>
            </a:r>
            <a:r>
              <a:rPr sz="2400" dirty="0">
                <a:solidFill>
                  <a:srgbClr val="00AF4F"/>
                </a:solidFill>
                <a:latin typeface="Comic Sans MS"/>
                <a:cs typeface="Comic Sans MS"/>
              </a:rPr>
              <a:t>e  </a:t>
            </a:r>
            <a:r>
              <a:rPr sz="2400" spc="-5" dirty="0">
                <a:solidFill>
                  <a:srgbClr val="00AF4F"/>
                </a:solidFill>
                <a:latin typeface="Comic Sans MS"/>
                <a:cs typeface="Comic Sans MS"/>
              </a:rPr>
              <a:t>observations.</a:t>
            </a:r>
            <a:endParaRPr sz="2400">
              <a:latin typeface="Comic Sans MS"/>
              <a:cs typeface="Comic Sans MS"/>
            </a:endParaRPr>
          </a:p>
          <a:p>
            <a:pPr marL="12700">
              <a:lnSpc>
                <a:spcPct val="100000"/>
              </a:lnSpc>
              <a:spcBef>
                <a:spcPts val="600"/>
              </a:spcBef>
            </a:pPr>
            <a:r>
              <a:rPr sz="2400" b="1" dirty="0">
                <a:latin typeface="Comic Sans MS"/>
                <a:cs typeface="Comic Sans MS"/>
              </a:rPr>
              <a:t>1. </a:t>
            </a:r>
            <a:r>
              <a:rPr sz="2400" b="1" spc="-5" dirty="0">
                <a:latin typeface="Comic Sans MS"/>
                <a:cs typeface="Comic Sans MS"/>
              </a:rPr>
              <a:t>Class</a:t>
            </a:r>
            <a:r>
              <a:rPr sz="2400" b="1" spc="30" dirty="0">
                <a:latin typeface="Comic Sans MS"/>
                <a:cs typeface="Comic Sans MS"/>
              </a:rPr>
              <a:t> </a:t>
            </a:r>
            <a:r>
              <a:rPr sz="2400" b="1" spc="-5" dirty="0">
                <a:latin typeface="Comic Sans MS"/>
                <a:cs typeface="Comic Sans MS"/>
              </a:rPr>
              <a:t>mark:</a:t>
            </a:r>
            <a:endParaRPr sz="2400">
              <a:latin typeface="Comic Sans MS"/>
              <a:cs typeface="Comic Sans MS"/>
            </a:endParaRPr>
          </a:p>
          <a:p>
            <a:pPr marL="903605">
              <a:lnSpc>
                <a:spcPct val="100000"/>
              </a:lnSpc>
              <a:spcBef>
                <a:spcPts val="590"/>
              </a:spcBef>
            </a:pPr>
            <a:r>
              <a:rPr sz="2400" spc="-5" dirty="0">
                <a:latin typeface="Comic Sans MS"/>
                <a:cs typeface="Comic Sans MS"/>
              </a:rPr>
              <a:t>is the midpoint of the</a:t>
            </a:r>
            <a:r>
              <a:rPr sz="2400" spc="-20" dirty="0">
                <a:latin typeface="Comic Sans MS"/>
                <a:cs typeface="Comic Sans MS"/>
              </a:rPr>
              <a:t> </a:t>
            </a:r>
            <a:r>
              <a:rPr sz="2400" spc="-5" dirty="0">
                <a:latin typeface="Comic Sans MS"/>
                <a:cs typeface="Comic Sans MS"/>
              </a:rPr>
              <a:t>class.</a:t>
            </a:r>
            <a:endParaRPr sz="2400">
              <a:latin typeface="Comic Sans MS"/>
              <a:cs typeface="Comic Sans M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146184" rIns="0" bIns="0" rtlCol="0">
            <a:spAutoFit/>
          </a:bodyPr>
          <a:lstStyle/>
          <a:p>
            <a:pPr marL="53340">
              <a:lnSpc>
                <a:spcPts val="1425"/>
              </a:lnSpc>
            </a:pPr>
            <a:fld id="{81D60167-4931-47E6-BA6A-407CBD079E47}" type="slidenum">
              <a:rPr dirty="0"/>
              <a:t>36</a:t>
            </a:fld>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2" name="object 2"/>
          <p:cNvSpPr txBox="1"/>
          <p:nvPr/>
        </p:nvSpPr>
        <p:spPr>
          <a:xfrm>
            <a:off x="458469" y="784859"/>
            <a:ext cx="8221980" cy="5511800"/>
          </a:xfrm>
          <a:prstGeom prst="rect">
            <a:avLst/>
          </a:prstGeom>
        </p:spPr>
        <p:txBody>
          <a:bodyPr vert="horz" wrap="square" lIns="0" tIns="12700" rIns="0" bIns="0" rtlCol="0">
            <a:spAutoFit/>
          </a:bodyPr>
          <a:lstStyle/>
          <a:p>
            <a:pPr marL="462915" indent="-450215">
              <a:lnSpc>
                <a:spcPct val="100000"/>
              </a:lnSpc>
              <a:spcBef>
                <a:spcPts val="100"/>
              </a:spcBef>
              <a:buAutoNum type="arabicPeriod" startAt="5"/>
              <a:tabLst>
                <a:tab pos="463550" algn="l"/>
              </a:tabLst>
            </a:pPr>
            <a:r>
              <a:rPr sz="2400" b="1" spc="-5" dirty="0">
                <a:latin typeface="Comic Sans MS"/>
                <a:cs typeface="Comic Sans MS"/>
              </a:rPr>
              <a:t>Class width/ Class</a:t>
            </a:r>
            <a:r>
              <a:rPr sz="2400" b="1" spc="-15" dirty="0">
                <a:latin typeface="Comic Sans MS"/>
                <a:cs typeface="Comic Sans MS"/>
              </a:rPr>
              <a:t> </a:t>
            </a:r>
            <a:r>
              <a:rPr sz="2400" b="1" spc="-5" dirty="0">
                <a:latin typeface="Comic Sans MS"/>
                <a:cs typeface="Comic Sans MS"/>
              </a:rPr>
              <a:t>intervals</a:t>
            </a:r>
            <a:endParaRPr sz="2400">
              <a:latin typeface="Comic Sans MS"/>
              <a:cs typeface="Comic Sans MS"/>
            </a:endParaRPr>
          </a:p>
          <a:p>
            <a:pPr marL="927100" marR="5080" indent="186690" algn="just">
              <a:lnSpc>
                <a:spcPct val="100000"/>
              </a:lnSpc>
            </a:pPr>
            <a:r>
              <a:rPr sz="2400" spc="-5" dirty="0">
                <a:latin typeface="Comic Sans MS"/>
                <a:cs typeface="Comic Sans MS"/>
              </a:rPr>
              <a:t>is the difference between </a:t>
            </a:r>
            <a:r>
              <a:rPr sz="2400" spc="-10" dirty="0">
                <a:latin typeface="Comic Sans MS"/>
                <a:cs typeface="Comic Sans MS"/>
              </a:rPr>
              <a:t>two </a:t>
            </a:r>
            <a:r>
              <a:rPr sz="2400" spc="-5" dirty="0">
                <a:latin typeface="Comic Sans MS"/>
                <a:cs typeface="Comic Sans MS"/>
              </a:rPr>
              <a:t>consecutive lower  class limits or the </a:t>
            </a:r>
            <a:r>
              <a:rPr sz="2400" spc="-10" dirty="0">
                <a:latin typeface="Comic Sans MS"/>
                <a:cs typeface="Comic Sans MS"/>
              </a:rPr>
              <a:t>two </a:t>
            </a:r>
            <a:r>
              <a:rPr sz="2400" spc="-5" dirty="0">
                <a:latin typeface="Comic Sans MS"/>
                <a:cs typeface="Comic Sans MS"/>
              </a:rPr>
              <a:t>consecutive </a:t>
            </a:r>
            <a:r>
              <a:rPr sz="2400" dirty="0">
                <a:latin typeface="Comic Sans MS"/>
                <a:cs typeface="Comic Sans MS"/>
              </a:rPr>
              <a:t>upper </a:t>
            </a:r>
            <a:r>
              <a:rPr sz="2400" spc="-5" dirty="0">
                <a:latin typeface="Comic Sans MS"/>
                <a:cs typeface="Comic Sans MS"/>
              </a:rPr>
              <a:t>class  limits.</a:t>
            </a:r>
            <a:r>
              <a:rPr sz="2400" spc="5" dirty="0">
                <a:latin typeface="Comic Sans MS"/>
                <a:cs typeface="Comic Sans MS"/>
              </a:rPr>
              <a:t> </a:t>
            </a:r>
            <a:r>
              <a:rPr sz="2400" spc="-5" dirty="0">
                <a:latin typeface="Comic Sans MS"/>
                <a:cs typeface="Comic Sans MS"/>
              </a:rPr>
              <a:t>(OR)</a:t>
            </a:r>
            <a:endParaRPr sz="2400">
              <a:latin typeface="Comic Sans MS"/>
              <a:cs typeface="Comic Sans MS"/>
            </a:endParaRPr>
          </a:p>
          <a:p>
            <a:pPr marL="927100" marR="6350" indent="85090" algn="just">
              <a:lnSpc>
                <a:spcPct val="100000"/>
              </a:lnSpc>
            </a:pPr>
            <a:r>
              <a:rPr sz="2400" spc="-5" dirty="0">
                <a:latin typeface="Comic Sans MS"/>
                <a:cs typeface="Comic Sans MS"/>
              </a:rPr>
              <a:t>can </a:t>
            </a:r>
            <a:r>
              <a:rPr sz="2400" dirty="0">
                <a:latin typeface="Comic Sans MS"/>
                <a:cs typeface="Comic Sans MS"/>
              </a:rPr>
              <a:t>be </a:t>
            </a:r>
            <a:r>
              <a:rPr sz="2400" spc="-5" dirty="0">
                <a:latin typeface="Comic Sans MS"/>
                <a:cs typeface="Comic Sans MS"/>
              </a:rPr>
              <a:t>obtained </a:t>
            </a:r>
            <a:r>
              <a:rPr sz="2400" dirty="0">
                <a:latin typeface="Comic Sans MS"/>
                <a:cs typeface="Comic Sans MS"/>
              </a:rPr>
              <a:t>by </a:t>
            </a:r>
            <a:r>
              <a:rPr sz="2400" spc="-5" dirty="0">
                <a:latin typeface="Comic Sans MS"/>
                <a:cs typeface="Comic Sans MS"/>
              </a:rPr>
              <a:t>taking the difference </a:t>
            </a:r>
            <a:r>
              <a:rPr sz="2400" dirty="0">
                <a:latin typeface="Comic Sans MS"/>
                <a:cs typeface="Comic Sans MS"/>
              </a:rPr>
              <a:t>of </a:t>
            </a:r>
            <a:r>
              <a:rPr sz="2400" spc="-10" dirty="0">
                <a:latin typeface="Comic Sans MS"/>
                <a:cs typeface="Comic Sans MS"/>
              </a:rPr>
              <a:t>two  </a:t>
            </a:r>
            <a:r>
              <a:rPr sz="2400" spc="-5" dirty="0">
                <a:latin typeface="Comic Sans MS"/>
                <a:cs typeface="Comic Sans MS"/>
              </a:rPr>
              <a:t>adjoining class marks or </a:t>
            </a:r>
            <a:r>
              <a:rPr sz="2400" spc="-10" dirty="0">
                <a:latin typeface="Comic Sans MS"/>
                <a:cs typeface="Comic Sans MS"/>
              </a:rPr>
              <a:t>two </a:t>
            </a:r>
            <a:r>
              <a:rPr sz="2400" spc="-5" dirty="0">
                <a:latin typeface="Comic Sans MS"/>
                <a:cs typeface="Comic Sans MS"/>
              </a:rPr>
              <a:t>adjoining lower class  boundaries.</a:t>
            </a:r>
            <a:endParaRPr sz="2400">
              <a:latin typeface="Comic Sans MS"/>
              <a:cs typeface="Comic Sans MS"/>
            </a:endParaRPr>
          </a:p>
          <a:p>
            <a:pPr marL="560705">
              <a:lnSpc>
                <a:spcPct val="100000"/>
              </a:lnSpc>
            </a:pPr>
            <a:r>
              <a:rPr sz="2400" spc="-5" dirty="0">
                <a:latin typeface="Comic Sans MS"/>
                <a:cs typeface="Comic Sans MS"/>
              </a:rPr>
              <a:t>Class </a:t>
            </a:r>
            <a:r>
              <a:rPr sz="2400" spc="-10" dirty="0">
                <a:latin typeface="Comic Sans MS"/>
                <a:cs typeface="Comic Sans MS"/>
              </a:rPr>
              <a:t>width </a:t>
            </a:r>
            <a:r>
              <a:rPr sz="2400" dirty="0">
                <a:latin typeface="Comic Sans MS"/>
                <a:cs typeface="Comic Sans MS"/>
              </a:rPr>
              <a:t>= </a:t>
            </a:r>
            <a:r>
              <a:rPr sz="2400" spc="-5" dirty="0">
                <a:latin typeface="Comic Sans MS"/>
                <a:cs typeface="Comic Sans MS"/>
              </a:rPr>
              <a:t>Range/Number </a:t>
            </a:r>
            <a:r>
              <a:rPr sz="2400" spc="-10" dirty="0">
                <a:latin typeface="Comic Sans MS"/>
                <a:cs typeface="Comic Sans MS"/>
              </a:rPr>
              <a:t>of </a:t>
            </a:r>
            <a:r>
              <a:rPr sz="2400" spc="-5" dirty="0">
                <a:latin typeface="Comic Sans MS"/>
                <a:cs typeface="Comic Sans MS"/>
              </a:rPr>
              <a:t>class</a:t>
            </a:r>
            <a:r>
              <a:rPr sz="2400" spc="20" dirty="0">
                <a:latin typeface="Comic Sans MS"/>
                <a:cs typeface="Comic Sans MS"/>
              </a:rPr>
              <a:t> </a:t>
            </a:r>
            <a:r>
              <a:rPr sz="2400" spc="-10" dirty="0">
                <a:latin typeface="Comic Sans MS"/>
                <a:cs typeface="Comic Sans MS"/>
              </a:rPr>
              <a:t>desired.</a:t>
            </a:r>
            <a:endParaRPr sz="2400">
              <a:latin typeface="Comic Sans MS"/>
              <a:cs typeface="Comic Sans MS"/>
            </a:endParaRPr>
          </a:p>
          <a:p>
            <a:pPr marL="927100" marR="8255" indent="-457200">
              <a:lnSpc>
                <a:spcPct val="100000"/>
              </a:lnSpc>
            </a:pPr>
            <a:r>
              <a:rPr sz="2400" spc="-5" dirty="0">
                <a:latin typeface="Comic Sans MS"/>
                <a:cs typeface="Comic Sans MS"/>
              </a:rPr>
              <a:t>Where: Number of classes=1+3.322(log N) where </a:t>
            </a:r>
            <a:r>
              <a:rPr sz="2400" dirty="0">
                <a:latin typeface="Comic Sans MS"/>
                <a:cs typeface="Comic Sans MS"/>
              </a:rPr>
              <a:t>N </a:t>
            </a:r>
            <a:r>
              <a:rPr sz="2400" spc="-5" dirty="0">
                <a:latin typeface="Comic Sans MS"/>
                <a:cs typeface="Comic Sans MS"/>
              </a:rPr>
              <a:t>is  the Number </a:t>
            </a:r>
            <a:r>
              <a:rPr sz="2400" dirty="0">
                <a:latin typeface="Comic Sans MS"/>
                <a:cs typeface="Comic Sans MS"/>
              </a:rPr>
              <a:t>of</a:t>
            </a:r>
            <a:r>
              <a:rPr sz="2400" spc="-5" dirty="0">
                <a:latin typeface="Comic Sans MS"/>
                <a:cs typeface="Comic Sans MS"/>
              </a:rPr>
              <a:t> observation.</a:t>
            </a:r>
            <a:endParaRPr sz="2400">
              <a:latin typeface="Comic Sans MS"/>
              <a:cs typeface="Comic Sans MS"/>
            </a:endParaRPr>
          </a:p>
          <a:p>
            <a:pPr marL="462915" indent="-450215">
              <a:lnSpc>
                <a:spcPct val="100000"/>
              </a:lnSpc>
              <a:spcBef>
                <a:spcPts val="2880"/>
              </a:spcBef>
              <a:buAutoNum type="arabicPeriod" startAt="6"/>
              <a:tabLst>
                <a:tab pos="463550" algn="l"/>
              </a:tabLst>
            </a:pPr>
            <a:r>
              <a:rPr sz="2400" b="1" spc="-5" dirty="0">
                <a:latin typeface="Comic Sans MS"/>
                <a:cs typeface="Comic Sans MS"/>
              </a:rPr>
              <a:t>Unit of measure</a:t>
            </a:r>
            <a:endParaRPr sz="2400">
              <a:latin typeface="Comic Sans MS"/>
              <a:cs typeface="Comic Sans MS"/>
            </a:endParaRPr>
          </a:p>
          <a:p>
            <a:pPr marL="927100" marR="5080" indent="384810" algn="just">
              <a:lnSpc>
                <a:spcPct val="100000"/>
              </a:lnSpc>
            </a:pPr>
            <a:r>
              <a:rPr sz="2400" spc="-5" dirty="0">
                <a:latin typeface="Comic Sans MS"/>
                <a:cs typeface="Comic Sans MS"/>
              </a:rPr>
              <a:t>is the smallest possible positive difference  between any </a:t>
            </a:r>
            <a:r>
              <a:rPr sz="2400" spc="-10" dirty="0">
                <a:latin typeface="Comic Sans MS"/>
                <a:cs typeface="Comic Sans MS"/>
              </a:rPr>
              <a:t>two </a:t>
            </a:r>
            <a:r>
              <a:rPr sz="2400" spc="-5" dirty="0">
                <a:latin typeface="Comic Sans MS"/>
                <a:cs typeface="Comic Sans MS"/>
              </a:rPr>
              <a:t>measurements in the given </a:t>
            </a:r>
            <a:r>
              <a:rPr sz="2400" spc="-10" dirty="0">
                <a:latin typeface="Comic Sans MS"/>
                <a:cs typeface="Comic Sans MS"/>
              </a:rPr>
              <a:t>data  </a:t>
            </a:r>
            <a:r>
              <a:rPr sz="2400" spc="-5" dirty="0">
                <a:latin typeface="Comic Sans MS"/>
                <a:cs typeface="Comic Sans MS"/>
              </a:rPr>
              <a:t>set that shows the degree of</a:t>
            </a:r>
            <a:r>
              <a:rPr sz="2400" spc="5" dirty="0">
                <a:latin typeface="Comic Sans MS"/>
                <a:cs typeface="Comic Sans MS"/>
              </a:rPr>
              <a:t> </a:t>
            </a:r>
            <a:r>
              <a:rPr sz="2400" spc="-5" dirty="0">
                <a:latin typeface="Comic Sans MS"/>
                <a:cs typeface="Comic Sans MS"/>
              </a:rPr>
              <a:t>precision.</a:t>
            </a:r>
            <a:endParaRPr sz="2400">
              <a:latin typeface="Comic Sans MS"/>
              <a:cs typeface="Comic Sans M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146184" rIns="0" bIns="0" rtlCol="0">
            <a:spAutoFit/>
          </a:bodyPr>
          <a:lstStyle/>
          <a:p>
            <a:pPr marL="53340">
              <a:lnSpc>
                <a:spcPts val="1425"/>
              </a:lnSpc>
            </a:pPr>
            <a:fld id="{81D60167-4931-47E6-BA6A-407CBD079E47}" type="slidenum">
              <a:rPr dirty="0"/>
              <a:t>37</a:t>
            </a:fld>
            <a:endParaRPr dirty="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2" name="object 2"/>
          <p:cNvSpPr txBox="1"/>
          <p:nvPr/>
        </p:nvSpPr>
        <p:spPr>
          <a:xfrm>
            <a:off x="534669" y="232409"/>
            <a:ext cx="278130" cy="391160"/>
          </a:xfrm>
          <a:prstGeom prst="rect">
            <a:avLst/>
          </a:prstGeom>
        </p:spPr>
        <p:txBody>
          <a:bodyPr vert="horz" wrap="square" lIns="0" tIns="12700" rIns="0" bIns="0" rtlCol="0">
            <a:spAutoFit/>
          </a:bodyPr>
          <a:lstStyle/>
          <a:p>
            <a:pPr marL="12700">
              <a:lnSpc>
                <a:spcPct val="100000"/>
              </a:lnSpc>
              <a:spcBef>
                <a:spcPts val="100"/>
              </a:spcBef>
            </a:pPr>
            <a:r>
              <a:rPr sz="2400" spc="800" dirty="0">
                <a:latin typeface="Symbol"/>
                <a:cs typeface="Symbol"/>
              </a:rPr>
              <a:t></a:t>
            </a:r>
            <a:endParaRPr sz="2400">
              <a:latin typeface="Symbol"/>
              <a:cs typeface="Symbol"/>
            </a:endParaRPr>
          </a:p>
        </p:txBody>
      </p:sp>
      <p:sp>
        <p:nvSpPr>
          <p:cNvPr id="3" name="object 3"/>
          <p:cNvSpPr txBox="1"/>
          <p:nvPr/>
        </p:nvSpPr>
        <p:spPr>
          <a:xfrm>
            <a:off x="534669" y="1846579"/>
            <a:ext cx="278130" cy="391160"/>
          </a:xfrm>
          <a:prstGeom prst="rect">
            <a:avLst/>
          </a:prstGeom>
        </p:spPr>
        <p:txBody>
          <a:bodyPr vert="horz" wrap="square" lIns="0" tIns="12700" rIns="0" bIns="0" rtlCol="0">
            <a:spAutoFit/>
          </a:bodyPr>
          <a:lstStyle/>
          <a:p>
            <a:pPr marL="12700">
              <a:lnSpc>
                <a:spcPct val="100000"/>
              </a:lnSpc>
              <a:spcBef>
                <a:spcPts val="100"/>
              </a:spcBef>
            </a:pPr>
            <a:r>
              <a:rPr sz="2400" spc="800" dirty="0">
                <a:latin typeface="Symbol"/>
                <a:cs typeface="Symbol"/>
              </a:rPr>
              <a:t></a:t>
            </a:r>
            <a:endParaRPr sz="2400">
              <a:latin typeface="Symbol"/>
              <a:cs typeface="Symbol"/>
            </a:endParaRPr>
          </a:p>
        </p:txBody>
      </p:sp>
      <p:sp>
        <p:nvSpPr>
          <p:cNvPr id="4" name="object 4"/>
          <p:cNvSpPr txBox="1"/>
          <p:nvPr/>
        </p:nvSpPr>
        <p:spPr>
          <a:xfrm>
            <a:off x="534669" y="3096259"/>
            <a:ext cx="278130" cy="391160"/>
          </a:xfrm>
          <a:prstGeom prst="rect">
            <a:avLst/>
          </a:prstGeom>
        </p:spPr>
        <p:txBody>
          <a:bodyPr vert="horz" wrap="square" lIns="0" tIns="12700" rIns="0" bIns="0" rtlCol="0">
            <a:spAutoFit/>
          </a:bodyPr>
          <a:lstStyle/>
          <a:p>
            <a:pPr marL="12700">
              <a:lnSpc>
                <a:spcPct val="100000"/>
              </a:lnSpc>
              <a:spcBef>
                <a:spcPts val="100"/>
              </a:spcBef>
            </a:pPr>
            <a:r>
              <a:rPr sz="2400" spc="800" dirty="0">
                <a:latin typeface="Symbol"/>
                <a:cs typeface="Symbol"/>
              </a:rPr>
              <a:t></a:t>
            </a:r>
            <a:endParaRPr sz="2400">
              <a:latin typeface="Symbol"/>
              <a:cs typeface="Symbol"/>
            </a:endParaRPr>
          </a:p>
        </p:txBody>
      </p:sp>
      <p:sp>
        <p:nvSpPr>
          <p:cNvPr id="5" name="object 5"/>
          <p:cNvSpPr txBox="1"/>
          <p:nvPr/>
        </p:nvSpPr>
        <p:spPr>
          <a:xfrm>
            <a:off x="1049019" y="186690"/>
            <a:ext cx="7558405" cy="4138929"/>
          </a:xfrm>
          <a:prstGeom prst="rect">
            <a:avLst/>
          </a:prstGeom>
        </p:spPr>
        <p:txBody>
          <a:bodyPr vert="horz" wrap="square" lIns="0" tIns="88900" rIns="0" bIns="0" rtlCol="0">
            <a:spAutoFit/>
          </a:bodyPr>
          <a:lstStyle/>
          <a:p>
            <a:pPr marL="12700">
              <a:lnSpc>
                <a:spcPct val="100000"/>
              </a:lnSpc>
              <a:spcBef>
                <a:spcPts val="700"/>
              </a:spcBef>
            </a:pPr>
            <a:r>
              <a:rPr sz="2400" b="1" spc="-5" dirty="0">
                <a:latin typeface="Comic Sans MS"/>
                <a:cs typeface="Comic Sans MS"/>
              </a:rPr>
              <a:t>Class</a:t>
            </a:r>
            <a:r>
              <a:rPr sz="2400" b="1" spc="-10" dirty="0">
                <a:latin typeface="Comic Sans MS"/>
                <a:cs typeface="Comic Sans MS"/>
              </a:rPr>
              <a:t> </a:t>
            </a:r>
            <a:r>
              <a:rPr sz="2400" b="1" spc="-5" dirty="0">
                <a:latin typeface="Comic Sans MS"/>
                <a:cs typeface="Comic Sans MS"/>
              </a:rPr>
              <a:t>boundaries:</a:t>
            </a:r>
            <a:endParaRPr sz="2400">
              <a:latin typeface="Comic Sans MS"/>
              <a:cs typeface="Comic Sans MS"/>
            </a:endParaRPr>
          </a:p>
          <a:p>
            <a:pPr marL="218440" marR="5080" indent="257810" algn="just">
              <a:lnSpc>
                <a:spcPct val="100000"/>
              </a:lnSpc>
              <a:spcBef>
                <a:spcPts val="600"/>
              </a:spcBef>
            </a:pPr>
            <a:r>
              <a:rPr sz="2400" spc="-5" dirty="0">
                <a:latin typeface="Comic Sans MS"/>
                <a:cs typeface="Comic Sans MS"/>
              </a:rPr>
              <a:t>can </a:t>
            </a:r>
            <a:r>
              <a:rPr sz="2400" dirty="0">
                <a:latin typeface="Comic Sans MS"/>
                <a:cs typeface="Comic Sans MS"/>
              </a:rPr>
              <a:t>be </a:t>
            </a:r>
            <a:r>
              <a:rPr sz="2400" spc="-5" dirty="0">
                <a:latin typeface="Comic Sans MS"/>
                <a:cs typeface="Comic Sans MS"/>
              </a:rPr>
              <a:t>obtained </a:t>
            </a:r>
            <a:r>
              <a:rPr sz="2400" dirty="0">
                <a:latin typeface="Comic Sans MS"/>
                <a:cs typeface="Comic Sans MS"/>
              </a:rPr>
              <a:t>by </a:t>
            </a:r>
            <a:r>
              <a:rPr sz="2400" spc="-5" dirty="0">
                <a:latin typeface="Comic Sans MS"/>
                <a:cs typeface="Comic Sans MS"/>
              </a:rPr>
              <a:t>taking the </a:t>
            </a:r>
            <a:r>
              <a:rPr sz="2400" spc="-5" dirty="0">
                <a:solidFill>
                  <a:srgbClr val="00AF4F"/>
                </a:solidFill>
                <a:latin typeface="Comic Sans MS"/>
                <a:cs typeface="Comic Sans MS"/>
              </a:rPr>
              <a:t>averages of the  </a:t>
            </a:r>
            <a:r>
              <a:rPr sz="2400" dirty="0">
                <a:solidFill>
                  <a:srgbClr val="00AF4F"/>
                </a:solidFill>
                <a:latin typeface="Comic Sans MS"/>
                <a:cs typeface="Comic Sans MS"/>
              </a:rPr>
              <a:t>upper </a:t>
            </a:r>
            <a:r>
              <a:rPr sz="2400" spc="-5" dirty="0">
                <a:solidFill>
                  <a:srgbClr val="00AF4F"/>
                </a:solidFill>
                <a:latin typeface="Comic Sans MS"/>
                <a:cs typeface="Comic Sans MS"/>
              </a:rPr>
              <a:t>class limit of one class and the lower class  limit of the </a:t>
            </a:r>
            <a:r>
              <a:rPr sz="2400" dirty="0">
                <a:solidFill>
                  <a:srgbClr val="00AF4F"/>
                </a:solidFill>
                <a:latin typeface="Comic Sans MS"/>
                <a:cs typeface="Comic Sans MS"/>
              </a:rPr>
              <a:t>next</a:t>
            </a:r>
            <a:r>
              <a:rPr sz="2400" spc="-5" dirty="0">
                <a:solidFill>
                  <a:srgbClr val="00AF4F"/>
                </a:solidFill>
                <a:latin typeface="Comic Sans MS"/>
                <a:cs typeface="Comic Sans MS"/>
              </a:rPr>
              <a:t> class.</a:t>
            </a:r>
            <a:endParaRPr sz="2400">
              <a:latin typeface="Comic Sans MS"/>
              <a:cs typeface="Comic Sans MS"/>
            </a:endParaRPr>
          </a:p>
          <a:p>
            <a:pPr marL="12700">
              <a:lnSpc>
                <a:spcPct val="100000"/>
              </a:lnSpc>
              <a:spcBef>
                <a:spcPts val="600"/>
              </a:spcBef>
            </a:pPr>
            <a:r>
              <a:rPr sz="2400" b="1" spc="-5" dirty="0">
                <a:latin typeface="Comic Sans MS"/>
                <a:cs typeface="Comic Sans MS"/>
              </a:rPr>
              <a:t>Lower class boundaries:</a:t>
            </a:r>
            <a:endParaRPr sz="2400">
              <a:latin typeface="Comic Sans MS"/>
              <a:cs typeface="Comic Sans MS"/>
            </a:endParaRPr>
          </a:p>
          <a:p>
            <a:pPr marL="218440" marR="8255" indent="304800" algn="just">
              <a:lnSpc>
                <a:spcPct val="100000"/>
              </a:lnSpc>
              <a:spcBef>
                <a:spcPts val="590"/>
              </a:spcBef>
            </a:pPr>
            <a:r>
              <a:rPr sz="2400" dirty="0">
                <a:latin typeface="Comic Sans MS"/>
                <a:cs typeface="Comic Sans MS"/>
              </a:rPr>
              <a:t>can be </a:t>
            </a:r>
            <a:r>
              <a:rPr sz="2400" spc="-5" dirty="0">
                <a:latin typeface="Comic Sans MS"/>
                <a:cs typeface="Comic Sans MS"/>
              </a:rPr>
              <a:t>obtained </a:t>
            </a:r>
            <a:r>
              <a:rPr sz="2400" dirty="0">
                <a:latin typeface="Comic Sans MS"/>
                <a:cs typeface="Comic Sans MS"/>
              </a:rPr>
              <a:t>by </a:t>
            </a:r>
            <a:r>
              <a:rPr sz="2400" spc="-5" dirty="0">
                <a:solidFill>
                  <a:srgbClr val="00AF4F"/>
                </a:solidFill>
                <a:latin typeface="Comic Sans MS"/>
                <a:cs typeface="Comic Sans MS"/>
              </a:rPr>
              <a:t>subtracting half </a:t>
            </a:r>
            <a:r>
              <a:rPr sz="2400" dirty="0">
                <a:solidFill>
                  <a:srgbClr val="00AF4F"/>
                </a:solidFill>
                <a:latin typeface="Comic Sans MS"/>
                <a:cs typeface="Comic Sans MS"/>
              </a:rPr>
              <a:t>a </a:t>
            </a:r>
            <a:r>
              <a:rPr sz="2400" spc="-5" dirty="0">
                <a:solidFill>
                  <a:srgbClr val="00AF4F"/>
                </a:solidFill>
                <a:latin typeface="Comic Sans MS"/>
                <a:cs typeface="Comic Sans MS"/>
              </a:rPr>
              <a:t>unit of  measure from the lower class</a:t>
            </a:r>
            <a:r>
              <a:rPr sz="2400" spc="5" dirty="0">
                <a:solidFill>
                  <a:srgbClr val="00AF4F"/>
                </a:solidFill>
                <a:latin typeface="Comic Sans MS"/>
                <a:cs typeface="Comic Sans MS"/>
              </a:rPr>
              <a:t> </a:t>
            </a:r>
            <a:r>
              <a:rPr sz="2400" dirty="0">
                <a:solidFill>
                  <a:srgbClr val="00AF4F"/>
                </a:solidFill>
                <a:latin typeface="Comic Sans MS"/>
                <a:cs typeface="Comic Sans MS"/>
              </a:rPr>
              <a:t>limits</a:t>
            </a:r>
            <a:r>
              <a:rPr sz="2400" dirty="0">
                <a:latin typeface="Comic Sans MS"/>
                <a:cs typeface="Comic Sans MS"/>
              </a:rPr>
              <a:t>.</a:t>
            </a:r>
            <a:endParaRPr sz="2400">
              <a:latin typeface="Comic Sans MS"/>
              <a:cs typeface="Comic Sans MS"/>
            </a:endParaRPr>
          </a:p>
          <a:p>
            <a:pPr marL="12700">
              <a:lnSpc>
                <a:spcPct val="100000"/>
              </a:lnSpc>
              <a:spcBef>
                <a:spcPts val="600"/>
              </a:spcBef>
            </a:pPr>
            <a:r>
              <a:rPr sz="2400" b="1" spc="-5" dirty="0">
                <a:latin typeface="Comic Sans MS"/>
                <a:cs typeface="Comic Sans MS"/>
              </a:rPr>
              <a:t>Upper class boundaries:</a:t>
            </a:r>
            <a:endParaRPr sz="2400">
              <a:latin typeface="Comic Sans MS"/>
              <a:cs typeface="Comic Sans MS"/>
            </a:endParaRPr>
          </a:p>
          <a:p>
            <a:pPr marL="218440" marR="9525" indent="54610">
              <a:lnSpc>
                <a:spcPct val="100000"/>
              </a:lnSpc>
              <a:spcBef>
                <a:spcPts val="600"/>
              </a:spcBef>
            </a:pPr>
            <a:r>
              <a:rPr sz="2400" spc="-5" dirty="0">
                <a:latin typeface="Comic Sans MS"/>
                <a:cs typeface="Comic Sans MS"/>
              </a:rPr>
              <a:t>can </a:t>
            </a:r>
            <a:r>
              <a:rPr sz="2400" dirty="0">
                <a:latin typeface="Comic Sans MS"/>
                <a:cs typeface="Comic Sans MS"/>
              </a:rPr>
              <a:t>be </a:t>
            </a:r>
            <a:r>
              <a:rPr sz="2400" spc="-5" dirty="0">
                <a:latin typeface="Comic Sans MS"/>
                <a:cs typeface="Comic Sans MS"/>
              </a:rPr>
              <a:t>obtained </a:t>
            </a:r>
            <a:r>
              <a:rPr sz="2400" dirty="0">
                <a:latin typeface="Comic Sans MS"/>
                <a:cs typeface="Comic Sans MS"/>
              </a:rPr>
              <a:t>by </a:t>
            </a:r>
            <a:r>
              <a:rPr sz="2400" spc="-10" dirty="0">
                <a:solidFill>
                  <a:srgbClr val="00AF4F"/>
                </a:solidFill>
                <a:latin typeface="Comic Sans MS"/>
                <a:cs typeface="Comic Sans MS"/>
              </a:rPr>
              <a:t>adding </a:t>
            </a:r>
            <a:r>
              <a:rPr sz="2400" spc="-5" dirty="0">
                <a:solidFill>
                  <a:srgbClr val="00AF4F"/>
                </a:solidFill>
                <a:latin typeface="Comic Sans MS"/>
                <a:cs typeface="Comic Sans MS"/>
              </a:rPr>
              <a:t>half the unit of measure  to the </a:t>
            </a:r>
            <a:r>
              <a:rPr sz="2400" dirty="0">
                <a:solidFill>
                  <a:srgbClr val="00AF4F"/>
                </a:solidFill>
                <a:latin typeface="Comic Sans MS"/>
                <a:cs typeface="Comic Sans MS"/>
              </a:rPr>
              <a:t>upper </a:t>
            </a:r>
            <a:r>
              <a:rPr sz="2400" spc="-5" dirty="0">
                <a:solidFill>
                  <a:srgbClr val="00AF4F"/>
                </a:solidFill>
                <a:latin typeface="Comic Sans MS"/>
                <a:cs typeface="Comic Sans MS"/>
              </a:rPr>
              <a:t>class limits.</a:t>
            </a:r>
            <a:endParaRPr sz="2400">
              <a:latin typeface="Comic Sans MS"/>
              <a:cs typeface="Comic Sans M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146184" rIns="0" bIns="0" rtlCol="0">
            <a:spAutoFit/>
          </a:bodyPr>
          <a:lstStyle/>
          <a:p>
            <a:pPr marL="53340">
              <a:lnSpc>
                <a:spcPts val="1425"/>
              </a:lnSpc>
            </a:pPr>
            <a:fld id="{81D60167-4931-47E6-BA6A-407CBD079E47}" type="slidenum">
              <a:rPr dirty="0"/>
              <a:t>38</a:t>
            </a:fld>
            <a:endParaRPr dirty="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2" name="object 2"/>
          <p:cNvSpPr txBox="1">
            <a:spLocks noGrp="1"/>
          </p:cNvSpPr>
          <p:nvPr>
            <p:ph type="title"/>
          </p:nvPr>
        </p:nvSpPr>
        <p:spPr>
          <a:xfrm>
            <a:off x="534669" y="524509"/>
            <a:ext cx="1815464" cy="452120"/>
          </a:xfrm>
          <a:prstGeom prst="rect">
            <a:avLst/>
          </a:prstGeom>
        </p:spPr>
        <p:txBody>
          <a:bodyPr vert="horz" wrap="square" lIns="0" tIns="12700" rIns="0" bIns="0" rtlCol="0">
            <a:spAutoFit/>
          </a:bodyPr>
          <a:lstStyle/>
          <a:p>
            <a:pPr marL="12700">
              <a:lnSpc>
                <a:spcPct val="100000"/>
              </a:lnSpc>
              <a:spcBef>
                <a:spcPts val="100"/>
              </a:spcBef>
            </a:pPr>
            <a:r>
              <a:rPr sz="2800" spc="-5" dirty="0">
                <a:latin typeface="Comic Sans MS"/>
                <a:cs typeface="Comic Sans MS"/>
              </a:rPr>
              <a:t>Example1</a:t>
            </a:r>
            <a:r>
              <a:rPr sz="2800" spc="-575" dirty="0">
                <a:latin typeface="Comic Sans MS"/>
                <a:cs typeface="Comic Sans MS"/>
              </a:rPr>
              <a:t> </a:t>
            </a:r>
            <a:r>
              <a:rPr sz="2400" b="0" dirty="0">
                <a:latin typeface="Comic Sans MS"/>
                <a:cs typeface="Comic Sans MS"/>
              </a:rPr>
              <a:t>:</a:t>
            </a:r>
            <a:endParaRPr sz="2400">
              <a:latin typeface="Comic Sans MS"/>
              <a:cs typeface="Comic Sans MS"/>
            </a:endParaRPr>
          </a:p>
        </p:txBody>
      </p:sp>
      <p:sp>
        <p:nvSpPr>
          <p:cNvPr id="3" name="object 3"/>
          <p:cNvSpPr txBox="1"/>
          <p:nvPr/>
        </p:nvSpPr>
        <p:spPr>
          <a:xfrm>
            <a:off x="534669" y="1328420"/>
            <a:ext cx="8007984" cy="1530350"/>
          </a:xfrm>
          <a:prstGeom prst="rect">
            <a:avLst/>
          </a:prstGeom>
        </p:spPr>
        <p:txBody>
          <a:bodyPr vert="horz" wrap="square" lIns="0" tIns="53975" rIns="0" bIns="0" rtlCol="0">
            <a:spAutoFit/>
          </a:bodyPr>
          <a:lstStyle/>
          <a:p>
            <a:pPr marL="354965" marR="339725" indent="-342900">
              <a:lnSpc>
                <a:spcPts val="2590"/>
              </a:lnSpc>
              <a:spcBef>
                <a:spcPts val="425"/>
              </a:spcBef>
            </a:pPr>
            <a:r>
              <a:rPr sz="2400" spc="-5" dirty="0">
                <a:latin typeface="Comic Sans MS"/>
                <a:cs typeface="Comic Sans MS"/>
              </a:rPr>
              <a:t>Suppose the table below is the frequency distribution  of test score of 50</a:t>
            </a:r>
            <a:r>
              <a:rPr sz="2400" spc="10" dirty="0">
                <a:latin typeface="Comic Sans MS"/>
                <a:cs typeface="Comic Sans MS"/>
              </a:rPr>
              <a:t> </a:t>
            </a:r>
            <a:r>
              <a:rPr sz="2400" spc="-10" dirty="0">
                <a:latin typeface="Comic Sans MS"/>
                <a:cs typeface="Comic Sans MS"/>
              </a:rPr>
              <a:t>students.</a:t>
            </a:r>
            <a:endParaRPr sz="2400">
              <a:latin typeface="Comic Sans MS"/>
              <a:cs typeface="Comic Sans MS"/>
            </a:endParaRPr>
          </a:p>
          <a:p>
            <a:pPr marL="12700">
              <a:lnSpc>
                <a:spcPct val="100000"/>
              </a:lnSpc>
              <a:spcBef>
                <a:spcPts val="275"/>
              </a:spcBef>
            </a:pPr>
            <a:r>
              <a:rPr sz="2400" spc="-5" dirty="0">
                <a:latin typeface="Comic Sans MS"/>
                <a:cs typeface="Comic Sans MS"/>
              </a:rPr>
              <a:t>Then the frequency table has </a:t>
            </a:r>
            <a:r>
              <a:rPr sz="2400" dirty="0">
                <a:latin typeface="Comic Sans MS"/>
                <a:cs typeface="Comic Sans MS"/>
              </a:rPr>
              <a:t>6 </a:t>
            </a:r>
            <a:r>
              <a:rPr sz="2400" spc="-5" dirty="0">
                <a:latin typeface="Comic Sans MS"/>
                <a:cs typeface="Comic Sans MS"/>
              </a:rPr>
              <a:t>classes (class</a:t>
            </a:r>
            <a:r>
              <a:rPr sz="2400" spc="20" dirty="0">
                <a:latin typeface="Comic Sans MS"/>
                <a:cs typeface="Comic Sans MS"/>
              </a:rPr>
              <a:t> </a:t>
            </a:r>
            <a:r>
              <a:rPr sz="2400" spc="-5" dirty="0">
                <a:latin typeface="Comic Sans MS"/>
                <a:cs typeface="Comic Sans MS"/>
              </a:rPr>
              <a:t>intervals).</a:t>
            </a:r>
            <a:endParaRPr sz="2400">
              <a:latin typeface="Comic Sans MS"/>
              <a:cs typeface="Comic Sans MS"/>
            </a:endParaRPr>
          </a:p>
          <a:p>
            <a:pPr marL="378460">
              <a:lnSpc>
                <a:spcPct val="100000"/>
              </a:lnSpc>
              <a:spcBef>
                <a:spcPts val="309"/>
              </a:spcBef>
              <a:tabLst>
                <a:tab pos="2094230" algn="l"/>
              </a:tabLst>
            </a:pPr>
            <a:r>
              <a:rPr sz="2400" spc="-5" dirty="0">
                <a:latin typeface="Comic Sans MS"/>
                <a:cs typeface="Comic Sans MS"/>
              </a:rPr>
              <a:t>Test</a:t>
            </a:r>
            <a:r>
              <a:rPr sz="2400" dirty="0">
                <a:latin typeface="Comic Sans MS"/>
                <a:cs typeface="Comic Sans MS"/>
              </a:rPr>
              <a:t> </a:t>
            </a:r>
            <a:r>
              <a:rPr sz="2400" spc="-5" dirty="0">
                <a:latin typeface="Comic Sans MS"/>
                <a:cs typeface="Comic Sans MS"/>
              </a:rPr>
              <a:t>score	Frequency</a:t>
            </a:r>
            <a:endParaRPr sz="2400">
              <a:latin typeface="Comic Sans MS"/>
              <a:cs typeface="Comic Sans MS"/>
            </a:endParaRPr>
          </a:p>
        </p:txBody>
      </p:sp>
      <p:graphicFrame>
        <p:nvGraphicFramePr>
          <p:cNvPr id="4" name="object 4"/>
          <p:cNvGraphicFramePr>
            <a:graphicFrameLocks noGrp="1"/>
          </p:cNvGraphicFramePr>
          <p:nvPr/>
        </p:nvGraphicFramePr>
        <p:xfrm>
          <a:off x="1247139" y="2853064"/>
          <a:ext cx="2532379" cy="2447925"/>
        </p:xfrm>
        <a:graphic>
          <a:graphicData uri="http://schemas.openxmlformats.org/drawingml/2006/table">
            <a:tbl>
              <a:tblPr firstRow="1" bandRow="1">
                <a:tableStyleId>{2D5ABB26-0587-4C30-8999-92F81FD0307C}</a:tableStyleId>
              </a:tblPr>
              <a:tblGrid>
                <a:gridCol w="1512570">
                  <a:extLst>
                    <a:ext uri="{9D8B030D-6E8A-4147-A177-3AD203B41FA5}">
                      <a16:colId xmlns:a16="http://schemas.microsoft.com/office/drawing/2014/main" val="20000"/>
                    </a:ext>
                  </a:extLst>
                </a:gridCol>
                <a:gridCol w="1019809">
                  <a:extLst>
                    <a:ext uri="{9D8B030D-6E8A-4147-A177-3AD203B41FA5}">
                      <a16:colId xmlns:a16="http://schemas.microsoft.com/office/drawing/2014/main" val="20001"/>
                    </a:ext>
                  </a:extLst>
                </a:gridCol>
              </a:tblGrid>
              <a:tr h="414655">
                <a:tc>
                  <a:txBody>
                    <a:bodyPr/>
                    <a:lstStyle/>
                    <a:p>
                      <a:pPr marL="31750">
                        <a:lnSpc>
                          <a:spcPct val="100000"/>
                        </a:lnSpc>
                        <a:spcBef>
                          <a:spcPts val="244"/>
                        </a:spcBef>
                      </a:pPr>
                      <a:r>
                        <a:rPr sz="2400" spc="-10" dirty="0">
                          <a:latin typeface="Comic Sans MS"/>
                          <a:cs typeface="Comic Sans MS"/>
                        </a:rPr>
                        <a:t>11-15</a:t>
                      </a:r>
                      <a:endParaRPr sz="2400">
                        <a:latin typeface="Comic Sans MS"/>
                        <a:cs typeface="Comic Sans MS"/>
                      </a:endParaRPr>
                    </a:p>
                  </a:txBody>
                  <a:tcPr marL="0" marR="0" marT="31114" marB="0"/>
                </a:tc>
                <a:tc>
                  <a:txBody>
                    <a:bodyPr/>
                    <a:lstStyle/>
                    <a:p>
                      <a:pPr marL="610235">
                        <a:lnSpc>
                          <a:spcPct val="100000"/>
                        </a:lnSpc>
                        <a:spcBef>
                          <a:spcPts val="244"/>
                        </a:spcBef>
                      </a:pPr>
                      <a:r>
                        <a:rPr sz="2400" dirty="0">
                          <a:latin typeface="Comic Sans MS"/>
                          <a:cs typeface="Comic Sans MS"/>
                        </a:rPr>
                        <a:t>7</a:t>
                      </a:r>
                      <a:endParaRPr sz="2400">
                        <a:latin typeface="Comic Sans MS"/>
                        <a:cs typeface="Comic Sans MS"/>
                      </a:endParaRPr>
                    </a:p>
                  </a:txBody>
                  <a:tcPr marL="0" marR="0" marT="31114" marB="0"/>
                </a:tc>
                <a:extLst>
                  <a:ext uri="{0D108BD9-81ED-4DB2-BD59-A6C34878D82A}">
                    <a16:rowId xmlns:a16="http://schemas.microsoft.com/office/drawing/2014/main" val="10000"/>
                  </a:ext>
                </a:extLst>
              </a:tr>
              <a:tr h="404495">
                <a:tc>
                  <a:txBody>
                    <a:bodyPr/>
                    <a:lstStyle/>
                    <a:p>
                      <a:pPr marL="31750">
                        <a:lnSpc>
                          <a:spcPct val="100000"/>
                        </a:lnSpc>
                        <a:spcBef>
                          <a:spcPts val="165"/>
                        </a:spcBef>
                      </a:pPr>
                      <a:r>
                        <a:rPr sz="2400" spc="-10" dirty="0">
                          <a:latin typeface="Comic Sans MS"/>
                          <a:cs typeface="Comic Sans MS"/>
                        </a:rPr>
                        <a:t>16-20</a:t>
                      </a:r>
                      <a:endParaRPr sz="2400">
                        <a:latin typeface="Comic Sans MS"/>
                        <a:cs typeface="Comic Sans MS"/>
                      </a:endParaRPr>
                    </a:p>
                  </a:txBody>
                  <a:tcPr marL="0" marR="0" marT="20955" marB="0"/>
                </a:tc>
                <a:tc>
                  <a:txBody>
                    <a:bodyPr/>
                    <a:lstStyle/>
                    <a:p>
                      <a:pPr marR="118745" algn="r">
                        <a:lnSpc>
                          <a:spcPct val="100000"/>
                        </a:lnSpc>
                        <a:spcBef>
                          <a:spcPts val="165"/>
                        </a:spcBef>
                      </a:pPr>
                      <a:r>
                        <a:rPr sz="2400" dirty="0">
                          <a:latin typeface="Comic Sans MS"/>
                          <a:cs typeface="Comic Sans MS"/>
                        </a:rPr>
                        <a:t>8</a:t>
                      </a:r>
                      <a:endParaRPr sz="2400">
                        <a:latin typeface="Comic Sans MS"/>
                        <a:cs typeface="Comic Sans MS"/>
                      </a:endParaRPr>
                    </a:p>
                  </a:txBody>
                  <a:tcPr marL="0" marR="0" marT="20955" marB="0"/>
                </a:tc>
                <a:extLst>
                  <a:ext uri="{0D108BD9-81ED-4DB2-BD59-A6C34878D82A}">
                    <a16:rowId xmlns:a16="http://schemas.microsoft.com/office/drawing/2014/main" val="10001"/>
                  </a:ext>
                </a:extLst>
              </a:tr>
              <a:tr h="405130">
                <a:tc>
                  <a:txBody>
                    <a:bodyPr/>
                    <a:lstStyle/>
                    <a:p>
                      <a:pPr marL="31750">
                        <a:lnSpc>
                          <a:spcPct val="100000"/>
                        </a:lnSpc>
                        <a:spcBef>
                          <a:spcPts val="165"/>
                        </a:spcBef>
                      </a:pPr>
                      <a:r>
                        <a:rPr sz="2400" spc="-10" dirty="0">
                          <a:latin typeface="Comic Sans MS"/>
                          <a:cs typeface="Comic Sans MS"/>
                        </a:rPr>
                        <a:t>21-25</a:t>
                      </a:r>
                      <a:endParaRPr sz="2400">
                        <a:latin typeface="Comic Sans MS"/>
                        <a:cs typeface="Comic Sans MS"/>
                      </a:endParaRPr>
                    </a:p>
                  </a:txBody>
                  <a:tcPr marL="0" marR="0" marT="20955" marB="0"/>
                </a:tc>
                <a:tc>
                  <a:txBody>
                    <a:bodyPr/>
                    <a:lstStyle/>
                    <a:p>
                      <a:pPr marR="72390" algn="r">
                        <a:lnSpc>
                          <a:spcPct val="100000"/>
                        </a:lnSpc>
                        <a:spcBef>
                          <a:spcPts val="165"/>
                        </a:spcBef>
                      </a:pPr>
                      <a:r>
                        <a:rPr sz="2400" spc="-5" dirty="0">
                          <a:latin typeface="Comic Sans MS"/>
                          <a:cs typeface="Comic Sans MS"/>
                        </a:rPr>
                        <a:t>10</a:t>
                      </a:r>
                      <a:endParaRPr sz="2400">
                        <a:latin typeface="Comic Sans MS"/>
                        <a:cs typeface="Comic Sans MS"/>
                      </a:endParaRPr>
                    </a:p>
                  </a:txBody>
                  <a:tcPr marL="0" marR="0" marT="20955" marB="0"/>
                </a:tc>
                <a:extLst>
                  <a:ext uri="{0D108BD9-81ED-4DB2-BD59-A6C34878D82A}">
                    <a16:rowId xmlns:a16="http://schemas.microsoft.com/office/drawing/2014/main" val="10002"/>
                  </a:ext>
                </a:extLst>
              </a:tr>
              <a:tr h="404495">
                <a:tc>
                  <a:txBody>
                    <a:bodyPr/>
                    <a:lstStyle/>
                    <a:p>
                      <a:pPr marL="31750">
                        <a:lnSpc>
                          <a:spcPct val="100000"/>
                        </a:lnSpc>
                        <a:spcBef>
                          <a:spcPts val="165"/>
                        </a:spcBef>
                      </a:pPr>
                      <a:r>
                        <a:rPr sz="2400" spc="-5" dirty="0">
                          <a:latin typeface="Comic Sans MS"/>
                          <a:cs typeface="Comic Sans MS"/>
                        </a:rPr>
                        <a:t>26-30</a:t>
                      </a:r>
                      <a:endParaRPr sz="2400">
                        <a:latin typeface="Comic Sans MS"/>
                        <a:cs typeface="Comic Sans MS"/>
                      </a:endParaRPr>
                    </a:p>
                  </a:txBody>
                  <a:tcPr marL="0" marR="0" marT="20955" marB="0"/>
                </a:tc>
                <a:tc>
                  <a:txBody>
                    <a:bodyPr/>
                    <a:lstStyle/>
                    <a:p>
                      <a:pPr marR="24130" algn="r">
                        <a:lnSpc>
                          <a:spcPct val="100000"/>
                        </a:lnSpc>
                        <a:spcBef>
                          <a:spcPts val="165"/>
                        </a:spcBef>
                      </a:pPr>
                      <a:r>
                        <a:rPr sz="2400" spc="-5" dirty="0">
                          <a:latin typeface="Comic Sans MS"/>
                          <a:cs typeface="Comic Sans MS"/>
                        </a:rPr>
                        <a:t>12</a:t>
                      </a:r>
                      <a:endParaRPr sz="2400">
                        <a:latin typeface="Comic Sans MS"/>
                        <a:cs typeface="Comic Sans MS"/>
                      </a:endParaRPr>
                    </a:p>
                  </a:txBody>
                  <a:tcPr marL="0" marR="0" marT="20955" marB="0"/>
                </a:tc>
                <a:extLst>
                  <a:ext uri="{0D108BD9-81ED-4DB2-BD59-A6C34878D82A}">
                    <a16:rowId xmlns:a16="http://schemas.microsoft.com/office/drawing/2014/main" val="10003"/>
                  </a:ext>
                </a:extLst>
              </a:tr>
              <a:tr h="404495">
                <a:tc>
                  <a:txBody>
                    <a:bodyPr/>
                    <a:lstStyle/>
                    <a:p>
                      <a:pPr marL="31750">
                        <a:lnSpc>
                          <a:spcPct val="100000"/>
                        </a:lnSpc>
                        <a:spcBef>
                          <a:spcPts val="165"/>
                        </a:spcBef>
                      </a:pPr>
                      <a:r>
                        <a:rPr sz="2400" spc="-10" dirty="0">
                          <a:latin typeface="Comic Sans MS"/>
                          <a:cs typeface="Comic Sans MS"/>
                        </a:rPr>
                        <a:t>31-35</a:t>
                      </a:r>
                      <a:endParaRPr sz="2400">
                        <a:latin typeface="Comic Sans MS"/>
                        <a:cs typeface="Comic Sans MS"/>
                      </a:endParaRPr>
                    </a:p>
                  </a:txBody>
                  <a:tcPr marL="0" marR="0" marT="20955" marB="0"/>
                </a:tc>
                <a:tc>
                  <a:txBody>
                    <a:bodyPr/>
                    <a:lstStyle/>
                    <a:p>
                      <a:pPr marR="118110" algn="r">
                        <a:lnSpc>
                          <a:spcPct val="100000"/>
                        </a:lnSpc>
                        <a:spcBef>
                          <a:spcPts val="165"/>
                        </a:spcBef>
                      </a:pPr>
                      <a:r>
                        <a:rPr sz="2400" dirty="0">
                          <a:latin typeface="Comic Sans MS"/>
                          <a:cs typeface="Comic Sans MS"/>
                        </a:rPr>
                        <a:t>9</a:t>
                      </a:r>
                      <a:endParaRPr sz="2400">
                        <a:latin typeface="Comic Sans MS"/>
                        <a:cs typeface="Comic Sans MS"/>
                      </a:endParaRPr>
                    </a:p>
                  </a:txBody>
                  <a:tcPr marL="0" marR="0" marT="20955" marB="0"/>
                </a:tc>
                <a:extLst>
                  <a:ext uri="{0D108BD9-81ED-4DB2-BD59-A6C34878D82A}">
                    <a16:rowId xmlns:a16="http://schemas.microsoft.com/office/drawing/2014/main" val="10004"/>
                  </a:ext>
                </a:extLst>
              </a:tr>
              <a:tr h="414655">
                <a:tc>
                  <a:txBody>
                    <a:bodyPr/>
                    <a:lstStyle/>
                    <a:p>
                      <a:pPr marL="31750">
                        <a:lnSpc>
                          <a:spcPct val="100000"/>
                        </a:lnSpc>
                        <a:spcBef>
                          <a:spcPts val="165"/>
                        </a:spcBef>
                      </a:pPr>
                      <a:r>
                        <a:rPr sz="2400" spc="-5" dirty="0">
                          <a:latin typeface="Comic Sans MS"/>
                          <a:cs typeface="Comic Sans MS"/>
                        </a:rPr>
                        <a:t>36-40</a:t>
                      </a:r>
                      <a:endParaRPr sz="2400">
                        <a:latin typeface="Comic Sans MS"/>
                        <a:cs typeface="Comic Sans MS"/>
                      </a:endParaRPr>
                    </a:p>
                  </a:txBody>
                  <a:tcPr marL="0" marR="0" marT="20955" marB="0"/>
                </a:tc>
                <a:tc>
                  <a:txBody>
                    <a:bodyPr/>
                    <a:lstStyle/>
                    <a:p>
                      <a:pPr marR="69850" algn="r">
                        <a:lnSpc>
                          <a:spcPct val="100000"/>
                        </a:lnSpc>
                        <a:spcBef>
                          <a:spcPts val="165"/>
                        </a:spcBef>
                      </a:pPr>
                      <a:r>
                        <a:rPr sz="2400" dirty="0">
                          <a:latin typeface="Comic Sans MS"/>
                          <a:cs typeface="Comic Sans MS"/>
                        </a:rPr>
                        <a:t>4</a:t>
                      </a:r>
                      <a:endParaRPr sz="2400">
                        <a:latin typeface="Comic Sans MS"/>
                        <a:cs typeface="Comic Sans MS"/>
                      </a:endParaRPr>
                    </a:p>
                  </a:txBody>
                  <a:tcPr marL="0" marR="0" marT="20955" marB="0"/>
                </a:tc>
                <a:extLst>
                  <a:ext uri="{0D108BD9-81ED-4DB2-BD59-A6C34878D82A}">
                    <a16:rowId xmlns:a16="http://schemas.microsoft.com/office/drawing/2014/main" val="10005"/>
                  </a:ext>
                </a:extLst>
              </a:tr>
            </a:tbl>
          </a:graphicData>
        </a:graphic>
      </p:graphicFrame>
      <p:sp>
        <p:nvSpPr>
          <p:cNvPr id="5" name="object 5"/>
          <p:cNvSpPr txBox="1"/>
          <p:nvPr/>
        </p:nvSpPr>
        <p:spPr>
          <a:xfrm>
            <a:off x="534669" y="5295900"/>
            <a:ext cx="7973059" cy="3302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Comic Sans MS"/>
                <a:cs typeface="Comic Sans MS"/>
              </a:rPr>
              <a:t>What is the Unit of Measure, LCLs, </a:t>
            </a:r>
            <a:r>
              <a:rPr sz="2000" dirty="0">
                <a:latin typeface="Comic Sans MS"/>
                <a:cs typeface="Comic Sans MS"/>
              </a:rPr>
              <a:t>UCLs, </a:t>
            </a:r>
            <a:r>
              <a:rPr sz="2000" spc="-5" dirty="0">
                <a:latin typeface="Comic Sans MS"/>
                <a:cs typeface="Comic Sans MS"/>
              </a:rPr>
              <a:t>LCBs, UCBs, </a:t>
            </a:r>
            <a:r>
              <a:rPr sz="2000" dirty="0">
                <a:latin typeface="Comic Sans MS"/>
                <a:cs typeface="Comic Sans MS"/>
              </a:rPr>
              <a:t>CW, </a:t>
            </a:r>
            <a:r>
              <a:rPr sz="2000" spc="-5" dirty="0">
                <a:latin typeface="Comic Sans MS"/>
                <a:cs typeface="Comic Sans MS"/>
              </a:rPr>
              <a:t>and</a:t>
            </a:r>
            <a:r>
              <a:rPr sz="2000" spc="30" dirty="0">
                <a:latin typeface="Comic Sans MS"/>
                <a:cs typeface="Comic Sans MS"/>
              </a:rPr>
              <a:t> </a:t>
            </a:r>
            <a:r>
              <a:rPr sz="2000" spc="5" dirty="0">
                <a:latin typeface="Comic Sans MS"/>
                <a:cs typeface="Comic Sans MS"/>
              </a:rPr>
              <a:t>CM</a:t>
            </a:r>
            <a:endParaRPr sz="2000">
              <a:latin typeface="Comic Sans MS"/>
              <a:cs typeface="Comic Sans M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146184" rIns="0" bIns="0" rtlCol="0">
            <a:spAutoFit/>
          </a:bodyPr>
          <a:lstStyle/>
          <a:p>
            <a:pPr marL="53340">
              <a:lnSpc>
                <a:spcPts val="1425"/>
              </a:lnSpc>
            </a:pPr>
            <a:fld id="{81D60167-4931-47E6-BA6A-407CBD079E47}" type="slidenum">
              <a:rPr dirty="0"/>
              <a:t>39</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2" name="object 2"/>
          <p:cNvSpPr txBox="1">
            <a:spLocks noGrp="1"/>
          </p:cNvSpPr>
          <p:nvPr>
            <p:ph type="title"/>
          </p:nvPr>
        </p:nvSpPr>
        <p:spPr>
          <a:prstGeom prst="rect">
            <a:avLst/>
          </a:prstGeom>
        </p:spPr>
        <p:txBody>
          <a:bodyPr vert="horz" wrap="square" lIns="0" tIns="322580" rIns="0" bIns="0" rtlCol="0">
            <a:spAutoFit/>
          </a:bodyPr>
          <a:lstStyle/>
          <a:p>
            <a:pPr marL="583565" marR="5080" indent="-342900">
              <a:lnSpc>
                <a:spcPts val="3020"/>
              </a:lnSpc>
              <a:spcBef>
                <a:spcPts val="480"/>
              </a:spcBef>
            </a:pPr>
            <a:r>
              <a:rPr sz="2800" spc="-10" dirty="0">
                <a:solidFill>
                  <a:srgbClr val="006FBF"/>
                </a:solidFill>
                <a:latin typeface="Comic Sans MS"/>
                <a:cs typeface="Comic Sans MS"/>
              </a:rPr>
              <a:t>Rules </a:t>
            </a:r>
            <a:r>
              <a:rPr sz="2800" spc="-5" dirty="0">
                <a:solidFill>
                  <a:srgbClr val="006FBF"/>
                </a:solidFill>
                <a:latin typeface="Comic Sans MS"/>
                <a:cs typeface="Comic Sans MS"/>
              </a:rPr>
              <a:t>to construct </a:t>
            </a:r>
            <a:r>
              <a:rPr sz="2800" spc="-10" dirty="0">
                <a:solidFill>
                  <a:srgbClr val="006FBF"/>
                </a:solidFill>
                <a:latin typeface="Comic Sans MS"/>
                <a:cs typeface="Comic Sans MS"/>
              </a:rPr>
              <a:t>Grouped Frequency  Distribution</a:t>
            </a:r>
            <a:r>
              <a:rPr sz="2800" spc="-20" dirty="0">
                <a:solidFill>
                  <a:srgbClr val="006FBF"/>
                </a:solidFill>
                <a:latin typeface="Comic Sans MS"/>
                <a:cs typeface="Comic Sans MS"/>
              </a:rPr>
              <a:t> </a:t>
            </a:r>
            <a:r>
              <a:rPr sz="2800" spc="-10" dirty="0">
                <a:solidFill>
                  <a:srgbClr val="006FBF"/>
                </a:solidFill>
                <a:latin typeface="Comic Sans MS"/>
                <a:cs typeface="Comic Sans MS"/>
              </a:rPr>
              <a:t>(GFD):</a:t>
            </a:r>
            <a:endParaRPr sz="2800">
              <a:latin typeface="Comic Sans MS"/>
              <a:cs typeface="Comic Sans MS"/>
            </a:endParaRPr>
          </a:p>
        </p:txBody>
      </p:sp>
      <p:sp>
        <p:nvSpPr>
          <p:cNvPr id="3" name="object 3"/>
          <p:cNvSpPr txBox="1"/>
          <p:nvPr/>
        </p:nvSpPr>
        <p:spPr>
          <a:xfrm>
            <a:off x="458469" y="1596389"/>
            <a:ext cx="8032750" cy="4100829"/>
          </a:xfrm>
          <a:prstGeom prst="rect">
            <a:avLst/>
          </a:prstGeom>
        </p:spPr>
        <p:txBody>
          <a:bodyPr vert="horz" wrap="square" lIns="0" tIns="52069" rIns="0" bIns="0" rtlCol="0">
            <a:spAutoFit/>
          </a:bodyPr>
          <a:lstStyle/>
          <a:p>
            <a:pPr marL="355600" indent="-342900">
              <a:lnSpc>
                <a:spcPct val="100000"/>
              </a:lnSpc>
              <a:spcBef>
                <a:spcPts val="409"/>
              </a:spcBef>
              <a:buAutoNum type="romanLcPeriod"/>
              <a:tabLst>
                <a:tab pos="354965" algn="l"/>
                <a:tab pos="355600" algn="l"/>
              </a:tabLst>
            </a:pPr>
            <a:r>
              <a:rPr sz="2400" spc="-5" dirty="0">
                <a:latin typeface="Comic Sans MS"/>
                <a:cs typeface="Comic Sans MS"/>
              </a:rPr>
              <a:t>Find the</a:t>
            </a:r>
            <a:r>
              <a:rPr sz="2400" spc="-5" dirty="0">
                <a:solidFill>
                  <a:srgbClr val="00AF4F"/>
                </a:solidFill>
                <a:latin typeface="Comic Sans MS"/>
                <a:cs typeface="Comic Sans MS"/>
              </a:rPr>
              <a:t> </a:t>
            </a:r>
            <a:r>
              <a:rPr sz="2400" b="1" dirty="0">
                <a:solidFill>
                  <a:srgbClr val="00AF4F"/>
                </a:solidFill>
                <a:latin typeface="Comic Sans MS"/>
                <a:cs typeface="Comic Sans MS"/>
              </a:rPr>
              <a:t>unit </a:t>
            </a:r>
            <a:r>
              <a:rPr sz="2400" b="1" spc="-5" dirty="0">
                <a:solidFill>
                  <a:srgbClr val="00AF4F"/>
                </a:solidFill>
                <a:latin typeface="Comic Sans MS"/>
                <a:cs typeface="Comic Sans MS"/>
              </a:rPr>
              <a:t>of measure </a:t>
            </a:r>
            <a:r>
              <a:rPr sz="2400" spc="-5" dirty="0">
                <a:latin typeface="Comic Sans MS"/>
                <a:cs typeface="Comic Sans MS"/>
              </a:rPr>
              <a:t>of the given</a:t>
            </a:r>
            <a:r>
              <a:rPr sz="2400" spc="-290" dirty="0">
                <a:latin typeface="Comic Sans MS"/>
                <a:cs typeface="Comic Sans MS"/>
              </a:rPr>
              <a:t> </a:t>
            </a:r>
            <a:r>
              <a:rPr sz="2400" spc="-10" dirty="0">
                <a:latin typeface="Comic Sans MS"/>
                <a:cs typeface="Comic Sans MS"/>
              </a:rPr>
              <a:t>data;</a:t>
            </a:r>
            <a:endParaRPr sz="2400">
              <a:latin typeface="Comic Sans MS"/>
              <a:cs typeface="Comic Sans MS"/>
            </a:endParaRPr>
          </a:p>
          <a:p>
            <a:pPr marL="447040" indent="-434340">
              <a:lnSpc>
                <a:spcPct val="100000"/>
              </a:lnSpc>
              <a:spcBef>
                <a:spcPts val="310"/>
              </a:spcBef>
              <a:buAutoNum type="romanLcPeriod"/>
              <a:tabLst>
                <a:tab pos="446405" algn="l"/>
                <a:tab pos="447040" algn="l"/>
              </a:tabLst>
            </a:pPr>
            <a:r>
              <a:rPr sz="2400" spc="-5" dirty="0">
                <a:latin typeface="Comic Sans MS"/>
                <a:cs typeface="Comic Sans MS"/>
              </a:rPr>
              <a:t>Find the</a:t>
            </a:r>
            <a:r>
              <a:rPr sz="2400" dirty="0">
                <a:solidFill>
                  <a:srgbClr val="00AF4F"/>
                </a:solidFill>
                <a:latin typeface="Comic Sans MS"/>
                <a:cs typeface="Comic Sans MS"/>
              </a:rPr>
              <a:t> </a:t>
            </a:r>
            <a:r>
              <a:rPr sz="2400" b="1" dirty="0">
                <a:solidFill>
                  <a:srgbClr val="00AF4F"/>
                </a:solidFill>
                <a:latin typeface="Comic Sans MS"/>
                <a:cs typeface="Comic Sans MS"/>
              </a:rPr>
              <a:t>range</a:t>
            </a:r>
            <a:r>
              <a:rPr sz="2400" dirty="0">
                <a:latin typeface="Comic Sans MS"/>
                <a:cs typeface="Comic Sans MS"/>
              </a:rPr>
              <a:t>;</a:t>
            </a:r>
            <a:endParaRPr sz="2400">
              <a:latin typeface="Comic Sans MS"/>
              <a:cs typeface="Comic Sans MS"/>
            </a:endParaRPr>
          </a:p>
          <a:p>
            <a:pPr marL="355600" indent="-342900">
              <a:lnSpc>
                <a:spcPct val="100000"/>
              </a:lnSpc>
              <a:spcBef>
                <a:spcPts val="310"/>
              </a:spcBef>
              <a:buAutoNum type="romanLcPeriod"/>
              <a:tabLst>
                <a:tab pos="355600" algn="l"/>
              </a:tabLst>
            </a:pPr>
            <a:r>
              <a:rPr sz="2400" spc="-5" dirty="0">
                <a:latin typeface="Comic Sans MS"/>
                <a:cs typeface="Comic Sans MS"/>
              </a:rPr>
              <a:t>Determine the</a:t>
            </a:r>
            <a:r>
              <a:rPr sz="2400" spc="-5" dirty="0">
                <a:solidFill>
                  <a:srgbClr val="00AF4F"/>
                </a:solidFill>
                <a:latin typeface="Comic Sans MS"/>
                <a:cs typeface="Comic Sans MS"/>
              </a:rPr>
              <a:t> </a:t>
            </a:r>
            <a:r>
              <a:rPr sz="2400" b="1" spc="-5" dirty="0">
                <a:solidFill>
                  <a:srgbClr val="00AF4F"/>
                </a:solidFill>
                <a:latin typeface="Comic Sans MS"/>
                <a:cs typeface="Comic Sans MS"/>
              </a:rPr>
              <a:t>number </a:t>
            </a:r>
            <a:r>
              <a:rPr sz="2400" b="1" spc="-10" dirty="0">
                <a:solidFill>
                  <a:srgbClr val="00AF4F"/>
                </a:solidFill>
                <a:latin typeface="Comic Sans MS"/>
                <a:cs typeface="Comic Sans MS"/>
              </a:rPr>
              <a:t>of </a:t>
            </a:r>
            <a:r>
              <a:rPr sz="2400" b="1" spc="-5" dirty="0">
                <a:solidFill>
                  <a:srgbClr val="00AF4F"/>
                </a:solidFill>
                <a:latin typeface="Comic Sans MS"/>
                <a:cs typeface="Comic Sans MS"/>
              </a:rPr>
              <a:t>classes</a:t>
            </a:r>
            <a:r>
              <a:rPr sz="2400" b="1" spc="-660" dirty="0">
                <a:solidFill>
                  <a:srgbClr val="00AF4F"/>
                </a:solidFill>
                <a:latin typeface="Comic Sans MS"/>
                <a:cs typeface="Comic Sans MS"/>
              </a:rPr>
              <a:t> </a:t>
            </a:r>
            <a:r>
              <a:rPr sz="2400" spc="-5" dirty="0">
                <a:latin typeface="Comic Sans MS"/>
                <a:cs typeface="Comic Sans MS"/>
              </a:rPr>
              <a:t>required;</a:t>
            </a:r>
            <a:endParaRPr sz="2400">
              <a:latin typeface="Comic Sans MS"/>
              <a:cs typeface="Comic Sans MS"/>
            </a:endParaRPr>
          </a:p>
          <a:p>
            <a:pPr marL="355600" indent="-342900">
              <a:lnSpc>
                <a:spcPct val="100000"/>
              </a:lnSpc>
              <a:spcBef>
                <a:spcPts val="300"/>
              </a:spcBef>
              <a:buAutoNum type="romanLcPeriod"/>
              <a:tabLst>
                <a:tab pos="355600" algn="l"/>
              </a:tabLst>
            </a:pPr>
            <a:r>
              <a:rPr sz="2400" spc="-5" dirty="0">
                <a:latin typeface="Comic Sans MS"/>
                <a:cs typeface="Comic Sans MS"/>
              </a:rPr>
              <a:t>Find</a:t>
            </a:r>
            <a:r>
              <a:rPr sz="2400" spc="-5" dirty="0">
                <a:solidFill>
                  <a:srgbClr val="00AF4F"/>
                </a:solidFill>
                <a:latin typeface="Comic Sans MS"/>
                <a:cs typeface="Comic Sans MS"/>
              </a:rPr>
              <a:t> </a:t>
            </a:r>
            <a:r>
              <a:rPr sz="2400" b="1" spc="-5" dirty="0">
                <a:solidFill>
                  <a:srgbClr val="00AF4F"/>
                </a:solidFill>
                <a:latin typeface="Comic Sans MS"/>
                <a:cs typeface="Comic Sans MS"/>
              </a:rPr>
              <a:t>class width</a:t>
            </a:r>
            <a:r>
              <a:rPr sz="2400" b="1" spc="5" dirty="0">
                <a:solidFill>
                  <a:srgbClr val="00AF4F"/>
                </a:solidFill>
                <a:latin typeface="Comic Sans MS"/>
                <a:cs typeface="Comic Sans MS"/>
              </a:rPr>
              <a:t> </a:t>
            </a:r>
            <a:r>
              <a:rPr sz="2400" b="1" spc="-5" dirty="0">
                <a:solidFill>
                  <a:srgbClr val="00AF4F"/>
                </a:solidFill>
                <a:latin typeface="Comic Sans MS"/>
                <a:cs typeface="Comic Sans MS"/>
              </a:rPr>
              <a:t>(size)</a:t>
            </a:r>
            <a:r>
              <a:rPr sz="2400" spc="-5" dirty="0">
                <a:latin typeface="Comic Sans MS"/>
                <a:cs typeface="Comic Sans MS"/>
              </a:rPr>
              <a:t>;</a:t>
            </a:r>
            <a:endParaRPr sz="2400">
              <a:latin typeface="Comic Sans MS"/>
              <a:cs typeface="Comic Sans MS"/>
            </a:endParaRPr>
          </a:p>
          <a:p>
            <a:pPr marL="355600" marR="5080" indent="-342900">
              <a:lnSpc>
                <a:spcPct val="90000"/>
              </a:lnSpc>
              <a:spcBef>
                <a:spcPts val="595"/>
              </a:spcBef>
              <a:buAutoNum type="romanLcPeriod"/>
              <a:tabLst>
                <a:tab pos="355600" algn="l"/>
              </a:tabLst>
            </a:pPr>
            <a:r>
              <a:rPr sz="2400" spc="-5" dirty="0">
                <a:latin typeface="Comic Sans MS"/>
                <a:cs typeface="Comic Sans MS"/>
              </a:rPr>
              <a:t>Determine </a:t>
            </a:r>
            <a:r>
              <a:rPr sz="2400" dirty="0">
                <a:latin typeface="Comic Sans MS"/>
                <a:cs typeface="Comic Sans MS"/>
              </a:rPr>
              <a:t>a</a:t>
            </a:r>
            <a:r>
              <a:rPr sz="2400" dirty="0">
                <a:solidFill>
                  <a:srgbClr val="00AF4F"/>
                </a:solidFill>
                <a:latin typeface="Comic Sans MS"/>
                <a:cs typeface="Comic Sans MS"/>
              </a:rPr>
              <a:t> </a:t>
            </a:r>
            <a:r>
              <a:rPr sz="2400" b="1" spc="-5" dirty="0">
                <a:solidFill>
                  <a:srgbClr val="00AF4F"/>
                </a:solidFill>
                <a:latin typeface="Comic Sans MS"/>
                <a:cs typeface="Comic Sans MS"/>
              </a:rPr>
              <a:t>lowest </a:t>
            </a:r>
            <a:r>
              <a:rPr sz="2400" b="1" dirty="0">
                <a:solidFill>
                  <a:srgbClr val="00AF4F"/>
                </a:solidFill>
                <a:latin typeface="Comic Sans MS"/>
                <a:cs typeface="Comic Sans MS"/>
              </a:rPr>
              <a:t>class </a:t>
            </a:r>
            <a:r>
              <a:rPr sz="2400" b="1" spc="-5" dirty="0">
                <a:solidFill>
                  <a:srgbClr val="00AF4F"/>
                </a:solidFill>
                <a:latin typeface="Comic Sans MS"/>
                <a:cs typeface="Comic Sans MS"/>
              </a:rPr>
              <a:t>limit </a:t>
            </a:r>
            <a:r>
              <a:rPr sz="2400" spc="-5" dirty="0">
                <a:latin typeface="Comic Sans MS"/>
                <a:cs typeface="Comic Sans MS"/>
              </a:rPr>
              <a:t>and then find the </a:t>
            </a:r>
            <a:r>
              <a:rPr sz="2400" spc="-5" dirty="0">
                <a:solidFill>
                  <a:srgbClr val="00AF4F"/>
                </a:solidFill>
                <a:latin typeface="Comic Sans MS"/>
                <a:cs typeface="Comic Sans MS"/>
              </a:rPr>
              <a:t> </a:t>
            </a:r>
            <a:r>
              <a:rPr sz="2400" b="1" spc="-5" dirty="0">
                <a:solidFill>
                  <a:srgbClr val="00AF4F"/>
                </a:solidFill>
                <a:latin typeface="Comic Sans MS"/>
                <a:cs typeface="Comic Sans MS"/>
              </a:rPr>
              <a:t>successive lower and upper class limits </a:t>
            </a:r>
            <a:r>
              <a:rPr sz="2400" spc="-5" dirty="0">
                <a:latin typeface="Comic Sans MS"/>
                <a:cs typeface="Comic Sans MS"/>
              </a:rPr>
              <a:t>forming</a:t>
            </a:r>
            <a:r>
              <a:rPr sz="2400" spc="-5" dirty="0">
                <a:solidFill>
                  <a:srgbClr val="00AF4F"/>
                </a:solidFill>
                <a:latin typeface="Comic Sans MS"/>
                <a:cs typeface="Comic Sans MS"/>
              </a:rPr>
              <a:t> non  over lapping intervals </a:t>
            </a:r>
            <a:r>
              <a:rPr sz="2400" spc="-5" dirty="0">
                <a:latin typeface="Comic Sans MS"/>
                <a:cs typeface="Comic Sans MS"/>
              </a:rPr>
              <a:t>such that each observation falls  into exactly one of the class intervals;</a:t>
            </a:r>
            <a:endParaRPr sz="2400">
              <a:latin typeface="Comic Sans MS"/>
              <a:cs typeface="Comic Sans MS"/>
            </a:endParaRPr>
          </a:p>
          <a:p>
            <a:pPr marL="355600" marR="107950" indent="-342900">
              <a:lnSpc>
                <a:spcPts val="2590"/>
              </a:lnSpc>
              <a:spcBef>
                <a:spcPts val="640"/>
              </a:spcBef>
              <a:buAutoNum type="romanLcPeriod"/>
              <a:tabLst>
                <a:tab pos="355600" algn="l"/>
              </a:tabLst>
            </a:pPr>
            <a:r>
              <a:rPr sz="2400" spc="-5" dirty="0">
                <a:latin typeface="Comic Sans MS"/>
                <a:cs typeface="Comic Sans MS"/>
              </a:rPr>
              <a:t>Find the</a:t>
            </a:r>
            <a:r>
              <a:rPr sz="2400" spc="-5" dirty="0">
                <a:solidFill>
                  <a:srgbClr val="00AF4F"/>
                </a:solidFill>
                <a:latin typeface="Comic Sans MS"/>
                <a:cs typeface="Comic Sans MS"/>
              </a:rPr>
              <a:t> </a:t>
            </a:r>
            <a:r>
              <a:rPr sz="2400" b="1" dirty="0">
                <a:solidFill>
                  <a:srgbClr val="00AF4F"/>
                </a:solidFill>
                <a:latin typeface="Comic Sans MS"/>
                <a:cs typeface="Comic Sans MS"/>
              </a:rPr>
              <a:t>number </a:t>
            </a:r>
            <a:r>
              <a:rPr sz="2400" b="1" spc="-5" dirty="0">
                <a:solidFill>
                  <a:srgbClr val="00AF4F"/>
                </a:solidFill>
                <a:latin typeface="Comic Sans MS"/>
                <a:cs typeface="Comic Sans MS"/>
              </a:rPr>
              <a:t>of observations </a:t>
            </a:r>
            <a:r>
              <a:rPr sz="2400" spc="-5" dirty="0">
                <a:latin typeface="Comic Sans MS"/>
                <a:cs typeface="Comic Sans MS"/>
              </a:rPr>
              <a:t>falling into each  class intervals that is taken </a:t>
            </a:r>
            <a:r>
              <a:rPr sz="2400" dirty="0">
                <a:latin typeface="Comic Sans MS"/>
                <a:cs typeface="Comic Sans MS"/>
              </a:rPr>
              <a:t>as</a:t>
            </a:r>
            <a:r>
              <a:rPr sz="2400" dirty="0">
                <a:solidFill>
                  <a:srgbClr val="00AF4F"/>
                </a:solidFill>
                <a:latin typeface="Comic Sans MS"/>
                <a:cs typeface="Comic Sans MS"/>
              </a:rPr>
              <a:t> </a:t>
            </a:r>
            <a:r>
              <a:rPr sz="2400" b="1" spc="-5" dirty="0">
                <a:solidFill>
                  <a:srgbClr val="00AF4F"/>
                </a:solidFill>
                <a:latin typeface="Comic Sans MS"/>
                <a:cs typeface="Comic Sans MS"/>
              </a:rPr>
              <a:t>the frequency of the  class (class interval) </a:t>
            </a:r>
            <a:r>
              <a:rPr sz="2400" spc="-5" dirty="0">
                <a:latin typeface="Comic Sans MS"/>
                <a:cs typeface="Comic Sans MS"/>
              </a:rPr>
              <a:t>which </a:t>
            </a:r>
            <a:r>
              <a:rPr sz="2400" dirty="0">
                <a:latin typeface="Comic Sans MS"/>
                <a:cs typeface="Comic Sans MS"/>
              </a:rPr>
              <a:t>is </a:t>
            </a:r>
            <a:r>
              <a:rPr sz="2400" spc="-5" dirty="0">
                <a:latin typeface="Comic Sans MS"/>
                <a:cs typeface="Comic Sans MS"/>
              </a:rPr>
              <a:t>best done using </a:t>
            </a:r>
            <a:r>
              <a:rPr sz="2400" dirty="0">
                <a:latin typeface="Comic Sans MS"/>
                <a:cs typeface="Comic Sans MS"/>
              </a:rPr>
              <a:t>a</a:t>
            </a:r>
            <a:r>
              <a:rPr sz="2400" spc="-320" dirty="0">
                <a:latin typeface="Comic Sans MS"/>
                <a:cs typeface="Comic Sans MS"/>
              </a:rPr>
              <a:t> </a:t>
            </a:r>
            <a:r>
              <a:rPr sz="2400" spc="-5" dirty="0">
                <a:latin typeface="Comic Sans MS"/>
                <a:cs typeface="Comic Sans MS"/>
              </a:rPr>
              <a:t>tally.</a:t>
            </a:r>
            <a:endParaRPr sz="2400">
              <a:latin typeface="Comic Sans MS"/>
              <a:cs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4460">
              <a:lnSpc>
                <a:spcPts val="1420"/>
              </a:lnSpc>
            </a:pPr>
            <a:fld id="{81D60167-4931-47E6-BA6A-407CBD079E47}" type="slidenum">
              <a:rPr sz="1400" dirty="0">
                <a:solidFill>
                  <a:srgbClr val="000000"/>
                </a:solidFill>
              </a:rPr>
              <a:t>4</a:t>
            </a:fld>
            <a:endParaRPr sz="1400"/>
          </a:p>
          <a:p>
            <a:pPr marL="138430">
              <a:lnSpc>
                <a:spcPts val="1215"/>
              </a:lnSpc>
            </a:pPr>
            <a:r>
              <a:rPr dirty="0"/>
              <a:t>3</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2" name="object 2"/>
          <p:cNvSpPr txBox="1">
            <a:spLocks noGrp="1"/>
          </p:cNvSpPr>
          <p:nvPr>
            <p:ph type="title"/>
          </p:nvPr>
        </p:nvSpPr>
        <p:spPr>
          <a:xfrm>
            <a:off x="534669" y="110490"/>
            <a:ext cx="4472940" cy="452120"/>
          </a:xfrm>
          <a:prstGeom prst="rect">
            <a:avLst/>
          </a:prstGeom>
        </p:spPr>
        <p:txBody>
          <a:bodyPr vert="horz" wrap="square" lIns="0" tIns="12700" rIns="0" bIns="0" rtlCol="0">
            <a:spAutoFit/>
          </a:bodyPr>
          <a:lstStyle/>
          <a:p>
            <a:pPr marL="12700">
              <a:lnSpc>
                <a:spcPct val="100000"/>
              </a:lnSpc>
              <a:spcBef>
                <a:spcPts val="100"/>
              </a:spcBef>
            </a:pPr>
            <a:r>
              <a:rPr sz="2800" spc="-5" dirty="0">
                <a:solidFill>
                  <a:srgbClr val="006FBF"/>
                </a:solidFill>
                <a:latin typeface="Comic Sans MS"/>
                <a:cs typeface="Comic Sans MS"/>
              </a:rPr>
              <a:t>Importance </a:t>
            </a:r>
            <a:r>
              <a:rPr sz="2800" dirty="0">
                <a:solidFill>
                  <a:srgbClr val="006FBF"/>
                </a:solidFill>
                <a:latin typeface="Comic Sans MS"/>
                <a:cs typeface="Comic Sans MS"/>
              </a:rPr>
              <a:t>of</a:t>
            </a:r>
            <a:r>
              <a:rPr sz="2800" spc="-70" dirty="0">
                <a:solidFill>
                  <a:srgbClr val="006FBF"/>
                </a:solidFill>
                <a:latin typeface="Comic Sans MS"/>
                <a:cs typeface="Comic Sans MS"/>
              </a:rPr>
              <a:t> </a:t>
            </a:r>
            <a:r>
              <a:rPr sz="2800" spc="-10" dirty="0">
                <a:solidFill>
                  <a:srgbClr val="006FBF"/>
                </a:solidFill>
                <a:latin typeface="Comic Sans MS"/>
                <a:cs typeface="Comic Sans MS"/>
              </a:rPr>
              <a:t>Statistics:</a:t>
            </a:r>
            <a:endParaRPr sz="2800">
              <a:latin typeface="Comic Sans MS"/>
              <a:cs typeface="Comic Sans MS"/>
            </a:endParaRPr>
          </a:p>
        </p:txBody>
      </p:sp>
      <p:sp>
        <p:nvSpPr>
          <p:cNvPr id="3" name="object 3"/>
          <p:cNvSpPr txBox="1"/>
          <p:nvPr/>
        </p:nvSpPr>
        <p:spPr>
          <a:xfrm>
            <a:off x="934719" y="574039"/>
            <a:ext cx="8088630" cy="5129530"/>
          </a:xfrm>
          <a:prstGeom prst="rect">
            <a:avLst/>
          </a:prstGeom>
        </p:spPr>
        <p:txBody>
          <a:bodyPr vert="horz" wrap="square" lIns="0" tIns="180340" rIns="0" bIns="0" rtlCol="0">
            <a:spAutoFit/>
          </a:bodyPr>
          <a:lstStyle/>
          <a:p>
            <a:pPr marL="463550" indent="-450850">
              <a:lnSpc>
                <a:spcPct val="100000"/>
              </a:lnSpc>
              <a:spcBef>
                <a:spcPts val="1420"/>
              </a:spcBef>
              <a:buFont typeface="Symbol"/>
              <a:buChar char=""/>
              <a:tabLst>
                <a:tab pos="462915" algn="l"/>
                <a:tab pos="463550" algn="l"/>
              </a:tabLst>
            </a:pPr>
            <a:r>
              <a:rPr sz="2400" spc="-10" dirty="0">
                <a:latin typeface="Comic Sans MS"/>
                <a:cs typeface="Comic Sans MS"/>
              </a:rPr>
              <a:t>It </a:t>
            </a:r>
            <a:r>
              <a:rPr sz="2400" spc="-5" dirty="0">
                <a:latin typeface="Comic Sans MS"/>
                <a:cs typeface="Comic Sans MS"/>
              </a:rPr>
              <a:t>simplifies mass of data</a:t>
            </a:r>
            <a:r>
              <a:rPr sz="2400" spc="-15" dirty="0">
                <a:latin typeface="Comic Sans MS"/>
                <a:cs typeface="Comic Sans MS"/>
              </a:rPr>
              <a:t> </a:t>
            </a:r>
            <a:r>
              <a:rPr sz="2400" spc="-5" dirty="0">
                <a:latin typeface="Comic Sans MS"/>
                <a:cs typeface="Comic Sans MS"/>
              </a:rPr>
              <a:t>(condensation);</a:t>
            </a:r>
            <a:endParaRPr sz="2400">
              <a:latin typeface="Comic Sans MS"/>
              <a:cs typeface="Comic Sans MS"/>
            </a:endParaRPr>
          </a:p>
          <a:p>
            <a:pPr marL="463550" indent="-450850">
              <a:lnSpc>
                <a:spcPct val="100000"/>
              </a:lnSpc>
              <a:spcBef>
                <a:spcPts val="1320"/>
              </a:spcBef>
              <a:buFont typeface="Symbol"/>
              <a:buChar char=""/>
              <a:tabLst>
                <a:tab pos="462915" algn="l"/>
                <a:tab pos="463550" algn="l"/>
              </a:tabLst>
            </a:pPr>
            <a:r>
              <a:rPr sz="2400" spc="-5" dirty="0">
                <a:latin typeface="Comic Sans MS"/>
                <a:cs typeface="Comic Sans MS"/>
              </a:rPr>
              <a:t>Helps to get concrete information about </a:t>
            </a:r>
            <a:r>
              <a:rPr sz="2400" dirty="0">
                <a:latin typeface="Comic Sans MS"/>
                <a:cs typeface="Comic Sans MS"/>
              </a:rPr>
              <a:t>any</a:t>
            </a:r>
            <a:r>
              <a:rPr sz="2400" spc="-5" dirty="0">
                <a:latin typeface="Comic Sans MS"/>
                <a:cs typeface="Comic Sans MS"/>
              </a:rPr>
              <a:t> problem;</a:t>
            </a:r>
            <a:endParaRPr sz="2400">
              <a:latin typeface="Comic Sans MS"/>
              <a:cs typeface="Comic Sans MS"/>
            </a:endParaRPr>
          </a:p>
          <a:p>
            <a:pPr marL="463550" indent="-450850">
              <a:lnSpc>
                <a:spcPct val="100000"/>
              </a:lnSpc>
              <a:spcBef>
                <a:spcPts val="1320"/>
              </a:spcBef>
              <a:buFont typeface="Symbol"/>
              <a:buChar char=""/>
              <a:tabLst>
                <a:tab pos="462915" algn="l"/>
                <a:tab pos="463550" algn="l"/>
              </a:tabLst>
            </a:pPr>
            <a:r>
              <a:rPr sz="2400" spc="-5" dirty="0">
                <a:latin typeface="Comic Sans MS"/>
                <a:cs typeface="Comic Sans MS"/>
              </a:rPr>
              <a:t>Helps </a:t>
            </a:r>
            <a:r>
              <a:rPr sz="2400" dirty="0">
                <a:latin typeface="Comic Sans MS"/>
                <a:cs typeface="Comic Sans MS"/>
              </a:rPr>
              <a:t>for </a:t>
            </a:r>
            <a:r>
              <a:rPr sz="2400" spc="-5" dirty="0">
                <a:latin typeface="Comic Sans MS"/>
                <a:cs typeface="Comic Sans MS"/>
              </a:rPr>
              <a:t>reliable and objective decision making;</a:t>
            </a:r>
            <a:endParaRPr sz="2400">
              <a:latin typeface="Comic Sans MS"/>
              <a:cs typeface="Comic Sans MS"/>
            </a:endParaRPr>
          </a:p>
          <a:p>
            <a:pPr marL="463550" indent="-450850">
              <a:lnSpc>
                <a:spcPct val="100000"/>
              </a:lnSpc>
              <a:spcBef>
                <a:spcPts val="1310"/>
              </a:spcBef>
              <a:buFont typeface="Symbol"/>
              <a:buChar char=""/>
              <a:tabLst>
                <a:tab pos="462915" algn="l"/>
                <a:tab pos="463550" algn="l"/>
              </a:tabLst>
            </a:pPr>
            <a:r>
              <a:rPr sz="2400" spc="-10" dirty="0">
                <a:latin typeface="Comic Sans MS"/>
                <a:cs typeface="Comic Sans MS"/>
              </a:rPr>
              <a:t>It </a:t>
            </a:r>
            <a:r>
              <a:rPr sz="2400" spc="-5" dirty="0">
                <a:latin typeface="Comic Sans MS"/>
                <a:cs typeface="Comic Sans MS"/>
              </a:rPr>
              <a:t>presents facts in </a:t>
            </a:r>
            <a:r>
              <a:rPr sz="2400" dirty="0">
                <a:latin typeface="Comic Sans MS"/>
                <a:cs typeface="Comic Sans MS"/>
              </a:rPr>
              <a:t>a </a:t>
            </a:r>
            <a:r>
              <a:rPr sz="2400" spc="-5" dirty="0">
                <a:latin typeface="Comic Sans MS"/>
                <a:cs typeface="Comic Sans MS"/>
              </a:rPr>
              <a:t>precise </a:t>
            </a:r>
            <a:r>
              <a:rPr sz="2400" dirty="0">
                <a:latin typeface="Comic Sans MS"/>
                <a:cs typeface="Comic Sans MS"/>
              </a:rPr>
              <a:t>&amp; </a:t>
            </a:r>
            <a:r>
              <a:rPr sz="2400" spc="-5" dirty="0">
                <a:latin typeface="Comic Sans MS"/>
                <a:cs typeface="Comic Sans MS"/>
              </a:rPr>
              <a:t>definite</a:t>
            </a:r>
            <a:r>
              <a:rPr sz="2400" spc="45" dirty="0">
                <a:latin typeface="Comic Sans MS"/>
                <a:cs typeface="Comic Sans MS"/>
              </a:rPr>
              <a:t> </a:t>
            </a:r>
            <a:r>
              <a:rPr sz="2400" spc="-5" dirty="0">
                <a:latin typeface="Comic Sans MS"/>
                <a:cs typeface="Comic Sans MS"/>
              </a:rPr>
              <a:t>form;</a:t>
            </a:r>
            <a:endParaRPr sz="2400">
              <a:latin typeface="Comic Sans MS"/>
              <a:cs typeface="Comic Sans MS"/>
            </a:endParaRPr>
          </a:p>
          <a:p>
            <a:pPr marL="463550" marR="1094105" indent="-450850">
              <a:lnSpc>
                <a:spcPct val="125000"/>
              </a:lnSpc>
              <a:spcBef>
                <a:spcPts val="600"/>
              </a:spcBef>
              <a:buFont typeface="Symbol"/>
              <a:buChar char=""/>
              <a:tabLst>
                <a:tab pos="462915" algn="l"/>
                <a:tab pos="463550" algn="l"/>
              </a:tabLst>
            </a:pPr>
            <a:r>
              <a:rPr sz="2400" spc="-10" dirty="0">
                <a:latin typeface="Comic Sans MS"/>
                <a:cs typeface="Comic Sans MS"/>
              </a:rPr>
              <a:t>It </a:t>
            </a:r>
            <a:r>
              <a:rPr sz="2400" spc="-5" dirty="0">
                <a:latin typeface="Comic Sans MS"/>
                <a:cs typeface="Comic Sans MS"/>
              </a:rPr>
              <a:t>facilitates comparison</a:t>
            </a:r>
            <a:r>
              <a:rPr sz="2400" spc="-5" dirty="0">
                <a:solidFill>
                  <a:srgbClr val="006FBF"/>
                </a:solidFill>
                <a:latin typeface="Comic Sans MS"/>
                <a:cs typeface="Comic Sans MS"/>
              </a:rPr>
              <a:t>(Measures of central  tendency </a:t>
            </a:r>
            <a:r>
              <a:rPr sz="2400" dirty="0">
                <a:solidFill>
                  <a:srgbClr val="006FBF"/>
                </a:solidFill>
                <a:latin typeface="Comic Sans MS"/>
                <a:cs typeface="Comic Sans MS"/>
              </a:rPr>
              <a:t>and </a:t>
            </a:r>
            <a:r>
              <a:rPr sz="2400" spc="-5" dirty="0">
                <a:solidFill>
                  <a:srgbClr val="006FBF"/>
                </a:solidFill>
                <a:latin typeface="Comic Sans MS"/>
                <a:cs typeface="Comic Sans MS"/>
              </a:rPr>
              <a:t>measures of</a:t>
            </a:r>
            <a:r>
              <a:rPr sz="2400" spc="-30" dirty="0">
                <a:solidFill>
                  <a:srgbClr val="006FBF"/>
                </a:solidFill>
                <a:latin typeface="Comic Sans MS"/>
                <a:cs typeface="Comic Sans MS"/>
              </a:rPr>
              <a:t> </a:t>
            </a:r>
            <a:r>
              <a:rPr sz="2400" spc="-5" dirty="0">
                <a:solidFill>
                  <a:srgbClr val="006FBF"/>
                </a:solidFill>
                <a:latin typeface="Comic Sans MS"/>
                <a:cs typeface="Comic Sans MS"/>
              </a:rPr>
              <a:t>dispersion);</a:t>
            </a:r>
            <a:endParaRPr sz="2400">
              <a:latin typeface="Comic Sans MS"/>
              <a:cs typeface="Comic Sans MS"/>
            </a:endParaRPr>
          </a:p>
          <a:p>
            <a:pPr marL="463550" marR="40640" indent="-450850">
              <a:lnSpc>
                <a:spcPct val="125000"/>
              </a:lnSpc>
              <a:spcBef>
                <a:spcPts val="600"/>
              </a:spcBef>
              <a:buFont typeface="Symbol"/>
              <a:buChar char=""/>
              <a:tabLst>
                <a:tab pos="462915" algn="l"/>
                <a:tab pos="463550" algn="l"/>
              </a:tabLst>
            </a:pPr>
            <a:r>
              <a:rPr sz="2400" spc="-10" dirty="0">
                <a:latin typeface="Comic Sans MS"/>
                <a:cs typeface="Comic Sans MS"/>
              </a:rPr>
              <a:t>It </a:t>
            </a:r>
            <a:r>
              <a:rPr sz="2400" spc="-5" dirty="0">
                <a:latin typeface="Comic Sans MS"/>
                <a:cs typeface="Comic Sans MS"/>
              </a:rPr>
              <a:t>facilitates Predictions </a:t>
            </a:r>
            <a:r>
              <a:rPr sz="2400" spc="-5" dirty="0">
                <a:solidFill>
                  <a:srgbClr val="006FBF"/>
                </a:solidFill>
                <a:latin typeface="Comic Sans MS"/>
                <a:cs typeface="Comic Sans MS"/>
              </a:rPr>
              <a:t>(Time series </a:t>
            </a:r>
            <a:r>
              <a:rPr sz="2400" dirty="0">
                <a:solidFill>
                  <a:srgbClr val="006FBF"/>
                </a:solidFill>
                <a:latin typeface="Comic Sans MS"/>
                <a:cs typeface="Comic Sans MS"/>
              </a:rPr>
              <a:t>and </a:t>
            </a:r>
            <a:r>
              <a:rPr sz="2400" spc="-5" dirty="0">
                <a:solidFill>
                  <a:srgbClr val="006FBF"/>
                </a:solidFill>
                <a:latin typeface="Comic Sans MS"/>
                <a:cs typeface="Comic Sans MS"/>
              </a:rPr>
              <a:t>regression  analysis are the most commonly </a:t>
            </a:r>
            <a:r>
              <a:rPr sz="2400" dirty="0">
                <a:solidFill>
                  <a:srgbClr val="006FBF"/>
                </a:solidFill>
                <a:latin typeface="Comic Sans MS"/>
                <a:cs typeface="Comic Sans MS"/>
              </a:rPr>
              <a:t>used </a:t>
            </a:r>
            <a:r>
              <a:rPr sz="2400" spc="-5" dirty="0">
                <a:solidFill>
                  <a:srgbClr val="006FBF"/>
                </a:solidFill>
                <a:latin typeface="Comic Sans MS"/>
                <a:cs typeface="Comic Sans MS"/>
              </a:rPr>
              <a:t>methods  </a:t>
            </a:r>
            <a:r>
              <a:rPr sz="2400" spc="-10" dirty="0">
                <a:solidFill>
                  <a:srgbClr val="006FBF"/>
                </a:solidFill>
                <a:latin typeface="Comic Sans MS"/>
                <a:cs typeface="Comic Sans MS"/>
              </a:rPr>
              <a:t>towards</a:t>
            </a:r>
            <a:r>
              <a:rPr sz="2400" spc="-15" dirty="0">
                <a:solidFill>
                  <a:srgbClr val="006FBF"/>
                </a:solidFill>
                <a:latin typeface="Comic Sans MS"/>
                <a:cs typeface="Comic Sans MS"/>
              </a:rPr>
              <a:t> </a:t>
            </a:r>
            <a:r>
              <a:rPr sz="2400" spc="-5" dirty="0">
                <a:solidFill>
                  <a:srgbClr val="006FBF"/>
                </a:solidFill>
                <a:latin typeface="Comic Sans MS"/>
                <a:cs typeface="Comic Sans MS"/>
              </a:rPr>
              <a:t>prediction.);</a:t>
            </a:r>
            <a:endParaRPr sz="2400">
              <a:latin typeface="Comic Sans MS"/>
              <a:cs typeface="Comic Sans MS"/>
            </a:endParaRPr>
          </a:p>
          <a:p>
            <a:pPr marL="463550" indent="-450850">
              <a:lnSpc>
                <a:spcPct val="100000"/>
              </a:lnSpc>
              <a:spcBef>
                <a:spcPts val="1320"/>
              </a:spcBef>
              <a:buFont typeface="Symbol"/>
              <a:buChar char=""/>
              <a:tabLst>
                <a:tab pos="462915" algn="l"/>
                <a:tab pos="463550" algn="l"/>
              </a:tabLst>
            </a:pPr>
            <a:r>
              <a:rPr sz="2400" spc="-10" dirty="0">
                <a:latin typeface="Comic Sans MS"/>
                <a:cs typeface="Comic Sans MS"/>
              </a:rPr>
              <a:t>It </a:t>
            </a:r>
            <a:r>
              <a:rPr sz="2400" dirty="0">
                <a:latin typeface="Comic Sans MS"/>
                <a:cs typeface="Comic Sans MS"/>
              </a:rPr>
              <a:t>helps in </a:t>
            </a:r>
            <a:r>
              <a:rPr sz="2400" spc="-5" dirty="0">
                <a:latin typeface="Comic Sans MS"/>
                <a:cs typeface="Comic Sans MS"/>
              </a:rPr>
              <a:t>formulation of suitable</a:t>
            </a:r>
            <a:r>
              <a:rPr sz="2400" spc="-10" dirty="0">
                <a:latin typeface="Comic Sans MS"/>
                <a:cs typeface="Comic Sans MS"/>
              </a:rPr>
              <a:t> </a:t>
            </a:r>
            <a:r>
              <a:rPr sz="2400" spc="-5" dirty="0">
                <a:latin typeface="Comic Sans MS"/>
                <a:cs typeface="Comic Sans MS"/>
              </a:rPr>
              <a:t>policies;</a:t>
            </a:r>
            <a:endParaRPr sz="2400">
              <a:latin typeface="Comic Sans MS"/>
              <a:cs typeface="Comic Sans M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146184" rIns="0" bIns="0" rtlCol="0">
            <a:spAutoFit/>
          </a:bodyPr>
          <a:lstStyle/>
          <a:p>
            <a:pPr marL="53340">
              <a:lnSpc>
                <a:spcPts val="1425"/>
              </a:lnSpc>
            </a:pPr>
            <a:fld id="{81D60167-4931-47E6-BA6A-407CBD079E47}" type="slidenum">
              <a:rPr dirty="0"/>
              <a:t>40</a:t>
            </a:fld>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2" name="object 2"/>
          <p:cNvSpPr txBox="1">
            <a:spLocks noGrp="1"/>
          </p:cNvSpPr>
          <p:nvPr>
            <p:ph type="title"/>
          </p:nvPr>
        </p:nvSpPr>
        <p:spPr>
          <a:xfrm>
            <a:off x="534669" y="143509"/>
            <a:ext cx="1632585" cy="452120"/>
          </a:xfrm>
          <a:prstGeom prst="rect">
            <a:avLst/>
          </a:prstGeom>
        </p:spPr>
        <p:txBody>
          <a:bodyPr vert="horz" wrap="square" lIns="0" tIns="12700" rIns="0" bIns="0" rtlCol="0">
            <a:spAutoFit/>
          </a:bodyPr>
          <a:lstStyle/>
          <a:p>
            <a:pPr marL="12700">
              <a:lnSpc>
                <a:spcPct val="100000"/>
              </a:lnSpc>
              <a:spcBef>
                <a:spcPts val="100"/>
              </a:spcBef>
            </a:pPr>
            <a:r>
              <a:rPr sz="2800" spc="-5" dirty="0">
                <a:latin typeface="Comic Sans MS"/>
                <a:cs typeface="Comic Sans MS"/>
              </a:rPr>
              <a:t>E</a:t>
            </a:r>
            <a:r>
              <a:rPr sz="2800" dirty="0">
                <a:latin typeface="Comic Sans MS"/>
                <a:cs typeface="Comic Sans MS"/>
              </a:rPr>
              <a:t>x</a:t>
            </a:r>
            <a:r>
              <a:rPr sz="2800" spc="-10" dirty="0">
                <a:latin typeface="Comic Sans MS"/>
                <a:cs typeface="Comic Sans MS"/>
              </a:rPr>
              <a:t>e</a:t>
            </a:r>
            <a:r>
              <a:rPr sz="2800" spc="-5" dirty="0">
                <a:latin typeface="Comic Sans MS"/>
                <a:cs typeface="Comic Sans MS"/>
              </a:rPr>
              <a:t>rcis</a:t>
            </a:r>
            <a:r>
              <a:rPr sz="2800" spc="-10" dirty="0">
                <a:latin typeface="Comic Sans MS"/>
                <a:cs typeface="Comic Sans MS"/>
              </a:rPr>
              <a:t>e</a:t>
            </a:r>
            <a:r>
              <a:rPr sz="2800" dirty="0">
                <a:latin typeface="Comic Sans MS"/>
                <a:cs typeface="Comic Sans MS"/>
              </a:rPr>
              <a:t>:</a:t>
            </a:r>
            <a:endParaRPr sz="2800">
              <a:latin typeface="Comic Sans MS"/>
              <a:cs typeface="Comic Sans MS"/>
            </a:endParaRPr>
          </a:p>
        </p:txBody>
      </p:sp>
      <p:sp>
        <p:nvSpPr>
          <p:cNvPr id="3" name="object 3"/>
          <p:cNvSpPr txBox="1"/>
          <p:nvPr/>
        </p:nvSpPr>
        <p:spPr>
          <a:xfrm>
            <a:off x="534669" y="1014729"/>
            <a:ext cx="8068309" cy="1454150"/>
          </a:xfrm>
          <a:prstGeom prst="rect">
            <a:avLst/>
          </a:prstGeom>
        </p:spPr>
        <p:txBody>
          <a:bodyPr vert="horz" wrap="square" lIns="0" tIns="53975" rIns="0" bIns="0" rtlCol="0">
            <a:spAutoFit/>
          </a:bodyPr>
          <a:lstStyle/>
          <a:p>
            <a:pPr marL="354965" marR="5080" indent="-342900" algn="just">
              <a:lnSpc>
                <a:spcPts val="2590"/>
              </a:lnSpc>
              <a:spcBef>
                <a:spcPts val="425"/>
              </a:spcBef>
            </a:pPr>
            <a:r>
              <a:rPr sz="2400" spc="-5" dirty="0">
                <a:latin typeface="Comic Sans MS"/>
                <a:cs typeface="Comic Sans MS"/>
              </a:rPr>
              <a:t>Construct </a:t>
            </a:r>
            <a:r>
              <a:rPr sz="2400" dirty="0">
                <a:latin typeface="Comic Sans MS"/>
                <a:cs typeface="Comic Sans MS"/>
              </a:rPr>
              <a:t>a </a:t>
            </a:r>
            <a:r>
              <a:rPr sz="2400" spc="-5" dirty="0">
                <a:latin typeface="Comic Sans MS"/>
                <a:cs typeface="Comic Sans MS"/>
              </a:rPr>
              <a:t>GFD of the following aptitude test scores  of </a:t>
            </a:r>
            <a:r>
              <a:rPr sz="2400" dirty="0">
                <a:latin typeface="Comic Sans MS"/>
                <a:cs typeface="Comic Sans MS"/>
              </a:rPr>
              <a:t>40 </a:t>
            </a:r>
            <a:r>
              <a:rPr sz="2400" spc="-5" dirty="0">
                <a:latin typeface="Comic Sans MS"/>
                <a:cs typeface="Comic Sans MS"/>
              </a:rPr>
              <a:t>applicants for accountancy positions in </a:t>
            </a:r>
            <a:r>
              <a:rPr sz="2400" dirty="0">
                <a:latin typeface="Comic Sans MS"/>
                <a:cs typeface="Comic Sans MS"/>
              </a:rPr>
              <a:t>a  </a:t>
            </a:r>
            <a:r>
              <a:rPr sz="2400" spc="-5" dirty="0">
                <a:latin typeface="Comic Sans MS"/>
                <a:cs typeface="Comic Sans MS"/>
              </a:rPr>
              <a:t>company</a:t>
            </a:r>
            <a:r>
              <a:rPr sz="2400" spc="-10" dirty="0">
                <a:latin typeface="Comic Sans MS"/>
                <a:cs typeface="Comic Sans MS"/>
              </a:rPr>
              <a:t> with</a:t>
            </a:r>
            <a:endParaRPr sz="2400">
              <a:latin typeface="Comic Sans MS"/>
              <a:cs typeface="Comic Sans MS"/>
            </a:endParaRPr>
          </a:p>
          <a:p>
            <a:pPr marL="469265">
              <a:lnSpc>
                <a:spcPct val="100000"/>
              </a:lnSpc>
              <a:spcBef>
                <a:spcPts val="275"/>
              </a:spcBef>
              <a:tabLst>
                <a:tab pos="882650" algn="l"/>
                <a:tab pos="2894965" algn="l"/>
                <a:tab pos="3334385" algn="l"/>
              </a:tabLst>
            </a:pPr>
            <a:r>
              <a:rPr sz="2400" spc="-5" dirty="0">
                <a:latin typeface="Comic Sans MS"/>
                <a:cs typeface="Comic Sans MS"/>
              </a:rPr>
              <a:t>a.	</a:t>
            </a:r>
            <a:r>
              <a:rPr sz="2400" dirty="0">
                <a:latin typeface="Comic Sans MS"/>
                <a:cs typeface="Comic Sans MS"/>
              </a:rPr>
              <a:t>6</a:t>
            </a:r>
            <a:r>
              <a:rPr sz="2400" spc="5" dirty="0">
                <a:latin typeface="Comic Sans MS"/>
                <a:cs typeface="Comic Sans MS"/>
              </a:rPr>
              <a:t> </a:t>
            </a:r>
            <a:r>
              <a:rPr sz="2400" spc="-5" dirty="0">
                <a:latin typeface="Comic Sans MS"/>
                <a:cs typeface="Comic Sans MS"/>
              </a:rPr>
              <a:t>classes	</a:t>
            </a:r>
            <a:r>
              <a:rPr sz="2400" dirty="0">
                <a:latin typeface="Comic Sans MS"/>
                <a:cs typeface="Comic Sans MS"/>
              </a:rPr>
              <a:t>b.	8</a:t>
            </a:r>
            <a:r>
              <a:rPr sz="2400" spc="-15" dirty="0">
                <a:latin typeface="Comic Sans MS"/>
                <a:cs typeface="Comic Sans MS"/>
              </a:rPr>
              <a:t> </a:t>
            </a:r>
            <a:r>
              <a:rPr sz="2400" spc="-5" dirty="0">
                <a:latin typeface="Comic Sans MS"/>
                <a:cs typeface="Comic Sans MS"/>
              </a:rPr>
              <a:t>classes</a:t>
            </a:r>
            <a:endParaRPr sz="2400">
              <a:latin typeface="Comic Sans MS"/>
              <a:cs typeface="Comic Sans MS"/>
            </a:endParaRPr>
          </a:p>
        </p:txBody>
      </p:sp>
      <p:graphicFrame>
        <p:nvGraphicFramePr>
          <p:cNvPr id="4" name="object 4"/>
          <p:cNvGraphicFramePr>
            <a:graphicFrameLocks noGrp="1"/>
          </p:cNvGraphicFramePr>
          <p:nvPr/>
        </p:nvGraphicFramePr>
        <p:xfrm>
          <a:off x="881380" y="2868304"/>
          <a:ext cx="4950460" cy="2045335"/>
        </p:xfrm>
        <a:graphic>
          <a:graphicData uri="http://schemas.openxmlformats.org/drawingml/2006/table">
            <a:tbl>
              <a:tblPr firstRow="1" bandRow="1">
                <a:tableStyleId>{2D5ABB26-0587-4C30-8999-92F81FD0307C}</a:tableStyleId>
              </a:tblPr>
              <a:tblGrid>
                <a:gridCol w="515620">
                  <a:extLst>
                    <a:ext uri="{9D8B030D-6E8A-4147-A177-3AD203B41FA5}">
                      <a16:colId xmlns:a16="http://schemas.microsoft.com/office/drawing/2014/main" val="20000"/>
                    </a:ext>
                  </a:extLst>
                </a:gridCol>
                <a:gridCol w="645795">
                  <a:extLst>
                    <a:ext uri="{9D8B030D-6E8A-4147-A177-3AD203B41FA5}">
                      <a16:colId xmlns:a16="http://schemas.microsoft.com/office/drawing/2014/main" val="20001"/>
                    </a:ext>
                  </a:extLst>
                </a:gridCol>
                <a:gridCol w="645795">
                  <a:extLst>
                    <a:ext uri="{9D8B030D-6E8A-4147-A177-3AD203B41FA5}">
                      <a16:colId xmlns:a16="http://schemas.microsoft.com/office/drawing/2014/main" val="20002"/>
                    </a:ext>
                  </a:extLst>
                </a:gridCol>
                <a:gridCol w="645794">
                  <a:extLst>
                    <a:ext uri="{9D8B030D-6E8A-4147-A177-3AD203B41FA5}">
                      <a16:colId xmlns:a16="http://schemas.microsoft.com/office/drawing/2014/main" val="20003"/>
                    </a:ext>
                  </a:extLst>
                </a:gridCol>
                <a:gridCol w="644525">
                  <a:extLst>
                    <a:ext uri="{9D8B030D-6E8A-4147-A177-3AD203B41FA5}">
                      <a16:colId xmlns:a16="http://schemas.microsoft.com/office/drawing/2014/main" val="20004"/>
                    </a:ext>
                  </a:extLst>
                </a:gridCol>
                <a:gridCol w="645794">
                  <a:extLst>
                    <a:ext uri="{9D8B030D-6E8A-4147-A177-3AD203B41FA5}">
                      <a16:colId xmlns:a16="http://schemas.microsoft.com/office/drawing/2014/main" val="20005"/>
                    </a:ext>
                  </a:extLst>
                </a:gridCol>
                <a:gridCol w="645795">
                  <a:extLst>
                    <a:ext uri="{9D8B030D-6E8A-4147-A177-3AD203B41FA5}">
                      <a16:colId xmlns:a16="http://schemas.microsoft.com/office/drawing/2014/main" val="20006"/>
                    </a:ext>
                  </a:extLst>
                </a:gridCol>
                <a:gridCol w="565150">
                  <a:extLst>
                    <a:ext uri="{9D8B030D-6E8A-4147-A177-3AD203B41FA5}">
                      <a16:colId xmlns:a16="http://schemas.microsoft.com/office/drawing/2014/main" val="20007"/>
                    </a:ext>
                  </a:extLst>
                </a:gridCol>
              </a:tblGrid>
              <a:tr h="414655">
                <a:tc>
                  <a:txBody>
                    <a:bodyPr/>
                    <a:lstStyle/>
                    <a:p>
                      <a:pPr marL="31750">
                        <a:lnSpc>
                          <a:spcPct val="100000"/>
                        </a:lnSpc>
                        <a:spcBef>
                          <a:spcPts val="244"/>
                        </a:spcBef>
                      </a:pPr>
                      <a:r>
                        <a:rPr sz="2400" spc="-5" dirty="0">
                          <a:latin typeface="Comic Sans MS"/>
                          <a:cs typeface="Comic Sans MS"/>
                        </a:rPr>
                        <a:t>96</a:t>
                      </a:r>
                      <a:endParaRPr sz="2400">
                        <a:latin typeface="Comic Sans MS"/>
                        <a:cs typeface="Comic Sans MS"/>
                      </a:endParaRPr>
                    </a:p>
                  </a:txBody>
                  <a:tcPr marL="0" marR="0" marT="31114" marB="0"/>
                </a:tc>
                <a:tc>
                  <a:txBody>
                    <a:bodyPr/>
                    <a:lstStyle/>
                    <a:p>
                      <a:pPr marR="105410" algn="r">
                        <a:lnSpc>
                          <a:spcPct val="100000"/>
                        </a:lnSpc>
                        <a:spcBef>
                          <a:spcPts val="244"/>
                        </a:spcBef>
                      </a:pPr>
                      <a:r>
                        <a:rPr sz="2400" spc="-10" dirty="0">
                          <a:latin typeface="Comic Sans MS"/>
                          <a:cs typeface="Comic Sans MS"/>
                        </a:rPr>
                        <a:t>8</a:t>
                      </a:r>
                      <a:r>
                        <a:rPr sz="2400" dirty="0">
                          <a:latin typeface="Comic Sans MS"/>
                          <a:cs typeface="Comic Sans MS"/>
                        </a:rPr>
                        <a:t>9</a:t>
                      </a:r>
                      <a:endParaRPr sz="2400">
                        <a:latin typeface="Comic Sans MS"/>
                        <a:cs typeface="Comic Sans MS"/>
                      </a:endParaRPr>
                    </a:p>
                  </a:txBody>
                  <a:tcPr marL="0" marR="0" marT="31114" marB="0"/>
                </a:tc>
                <a:tc>
                  <a:txBody>
                    <a:bodyPr/>
                    <a:lstStyle/>
                    <a:p>
                      <a:pPr marR="105410" algn="r">
                        <a:lnSpc>
                          <a:spcPct val="100000"/>
                        </a:lnSpc>
                        <a:spcBef>
                          <a:spcPts val="244"/>
                        </a:spcBef>
                      </a:pPr>
                      <a:r>
                        <a:rPr sz="2400" spc="-10" dirty="0">
                          <a:latin typeface="Comic Sans MS"/>
                          <a:cs typeface="Comic Sans MS"/>
                        </a:rPr>
                        <a:t>5</a:t>
                      </a:r>
                      <a:r>
                        <a:rPr sz="2400" dirty="0">
                          <a:latin typeface="Comic Sans MS"/>
                          <a:cs typeface="Comic Sans MS"/>
                        </a:rPr>
                        <a:t>8</a:t>
                      </a:r>
                      <a:endParaRPr sz="2400">
                        <a:latin typeface="Comic Sans MS"/>
                        <a:cs typeface="Comic Sans MS"/>
                      </a:endParaRPr>
                    </a:p>
                  </a:txBody>
                  <a:tcPr marL="0" marR="0" marT="31114" marB="0"/>
                </a:tc>
                <a:tc>
                  <a:txBody>
                    <a:bodyPr/>
                    <a:lstStyle/>
                    <a:p>
                      <a:pPr marL="158750">
                        <a:lnSpc>
                          <a:spcPct val="100000"/>
                        </a:lnSpc>
                        <a:spcBef>
                          <a:spcPts val="244"/>
                        </a:spcBef>
                      </a:pPr>
                      <a:r>
                        <a:rPr sz="2400" dirty="0">
                          <a:latin typeface="Comic Sans MS"/>
                          <a:cs typeface="Comic Sans MS"/>
                        </a:rPr>
                        <a:t>61</a:t>
                      </a:r>
                      <a:endParaRPr sz="2400">
                        <a:latin typeface="Comic Sans MS"/>
                        <a:cs typeface="Comic Sans MS"/>
                      </a:endParaRPr>
                    </a:p>
                  </a:txBody>
                  <a:tcPr marL="0" marR="0" marT="31114" marB="0"/>
                </a:tc>
                <a:tc>
                  <a:txBody>
                    <a:bodyPr/>
                    <a:lstStyle/>
                    <a:p>
                      <a:pPr marL="109855">
                        <a:lnSpc>
                          <a:spcPct val="100000"/>
                        </a:lnSpc>
                        <a:spcBef>
                          <a:spcPts val="244"/>
                        </a:spcBef>
                      </a:pPr>
                      <a:r>
                        <a:rPr sz="2400" spc="-5" dirty="0">
                          <a:latin typeface="Comic Sans MS"/>
                          <a:cs typeface="Comic Sans MS"/>
                        </a:rPr>
                        <a:t>46</a:t>
                      </a:r>
                      <a:endParaRPr sz="2400">
                        <a:latin typeface="Comic Sans MS"/>
                        <a:cs typeface="Comic Sans MS"/>
                      </a:endParaRPr>
                    </a:p>
                  </a:txBody>
                  <a:tcPr marL="0" marR="0" marT="31114" marB="0"/>
                </a:tc>
                <a:tc>
                  <a:txBody>
                    <a:bodyPr/>
                    <a:lstStyle/>
                    <a:p>
                      <a:pPr marL="109855">
                        <a:lnSpc>
                          <a:spcPct val="100000"/>
                        </a:lnSpc>
                        <a:spcBef>
                          <a:spcPts val="244"/>
                        </a:spcBef>
                      </a:pPr>
                      <a:r>
                        <a:rPr sz="2400" dirty="0">
                          <a:latin typeface="Comic Sans MS"/>
                          <a:cs typeface="Comic Sans MS"/>
                        </a:rPr>
                        <a:t>59</a:t>
                      </a:r>
                      <a:endParaRPr sz="2400">
                        <a:latin typeface="Comic Sans MS"/>
                        <a:cs typeface="Comic Sans MS"/>
                      </a:endParaRPr>
                    </a:p>
                  </a:txBody>
                  <a:tcPr marL="0" marR="0" marT="31114" marB="0"/>
                </a:tc>
                <a:tc>
                  <a:txBody>
                    <a:bodyPr/>
                    <a:lstStyle/>
                    <a:p>
                      <a:pPr marR="156210" algn="r">
                        <a:lnSpc>
                          <a:spcPct val="100000"/>
                        </a:lnSpc>
                        <a:spcBef>
                          <a:spcPts val="244"/>
                        </a:spcBef>
                      </a:pPr>
                      <a:r>
                        <a:rPr sz="2400" dirty="0">
                          <a:latin typeface="Comic Sans MS"/>
                          <a:cs typeface="Comic Sans MS"/>
                        </a:rPr>
                        <a:t>75</a:t>
                      </a:r>
                      <a:endParaRPr sz="2400">
                        <a:latin typeface="Comic Sans MS"/>
                        <a:cs typeface="Comic Sans MS"/>
                      </a:endParaRPr>
                    </a:p>
                  </a:txBody>
                  <a:tcPr marL="0" marR="0" marT="31114" marB="0"/>
                </a:tc>
                <a:tc>
                  <a:txBody>
                    <a:bodyPr/>
                    <a:lstStyle/>
                    <a:p>
                      <a:pPr marL="108585">
                        <a:lnSpc>
                          <a:spcPct val="100000"/>
                        </a:lnSpc>
                        <a:spcBef>
                          <a:spcPts val="244"/>
                        </a:spcBef>
                      </a:pPr>
                      <a:r>
                        <a:rPr sz="2400" dirty="0">
                          <a:latin typeface="Comic Sans MS"/>
                          <a:cs typeface="Comic Sans MS"/>
                        </a:rPr>
                        <a:t>54</a:t>
                      </a:r>
                      <a:endParaRPr sz="2400">
                        <a:latin typeface="Comic Sans MS"/>
                        <a:cs typeface="Comic Sans MS"/>
                      </a:endParaRPr>
                    </a:p>
                  </a:txBody>
                  <a:tcPr marL="0" marR="0" marT="31114" marB="0"/>
                </a:tc>
                <a:extLst>
                  <a:ext uri="{0D108BD9-81ED-4DB2-BD59-A6C34878D82A}">
                    <a16:rowId xmlns:a16="http://schemas.microsoft.com/office/drawing/2014/main" val="10000"/>
                  </a:ext>
                </a:extLst>
              </a:tr>
              <a:tr h="404495">
                <a:tc>
                  <a:txBody>
                    <a:bodyPr/>
                    <a:lstStyle/>
                    <a:p>
                      <a:pPr marL="31750">
                        <a:lnSpc>
                          <a:spcPct val="100000"/>
                        </a:lnSpc>
                        <a:spcBef>
                          <a:spcPts val="165"/>
                        </a:spcBef>
                      </a:pPr>
                      <a:r>
                        <a:rPr sz="2400" spc="-5" dirty="0">
                          <a:latin typeface="Comic Sans MS"/>
                          <a:cs typeface="Comic Sans MS"/>
                        </a:rPr>
                        <a:t>41</a:t>
                      </a:r>
                      <a:endParaRPr sz="2400">
                        <a:latin typeface="Comic Sans MS"/>
                        <a:cs typeface="Comic Sans MS"/>
                      </a:endParaRPr>
                    </a:p>
                  </a:txBody>
                  <a:tcPr marL="0" marR="0" marT="20955" marB="0"/>
                </a:tc>
                <a:tc>
                  <a:txBody>
                    <a:bodyPr/>
                    <a:lstStyle/>
                    <a:p>
                      <a:pPr marR="153035" algn="r">
                        <a:lnSpc>
                          <a:spcPct val="100000"/>
                        </a:lnSpc>
                        <a:spcBef>
                          <a:spcPts val="165"/>
                        </a:spcBef>
                      </a:pPr>
                      <a:r>
                        <a:rPr sz="2400" dirty="0">
                          <a:latin typeface="Comic Sans MS"/>
                          <a:cs typeface="Comic Sans MS"/>
                        </a:rPr>
                        <a:t>56</a:t>
                      </a:r>
                      <a:endParaRPr sz="2400">
                        <a:latin typeface="Comic Sans MS"/>
                        <a:cs typeface="Comic Sans MS"/>
                      </a:endParaRPr>
                    </a:p>
                  </a:txBody>
                  <a:tcPr marL="0" marR="0" marT="20955" marB="0"/>
                </a:tc>
                <a:tc>
                  <a:txBody>
                    <a:bodyPr/>
                    <a:lstStyle/>
                    <a:p>
                      <a:pPr marL="111125">
                        <a:lnSpc>
                          <a:spcPct val="100000"/>
                        </a:lnSpc>
                        <a:spcBef>
                          <a:spcPts val="165"/>
                        </a:spcBef>
                      </a:pPr>
                      <a:r>
                        <a:rPr sz="2400" dirty="0">
                          <a:latin typeface="Comic Sans MS"/>
                          <a:cs typeface="Comic Sans MS"/>
                        </a:rPr>
                        <a:t>77</a:t>
                      </a:r>
                      <a:endParaRPr sz="2400">
                        <a:latin typeface="Comic Sans MS"/>
                        <a:cs typeface="Comic Sans MS"/>
                      </a:endParaRPr>
                    </a:p>
                  </a:txBody>
                  <a:tcPr marL="0" marR="0" marT="20955" marB="0"/>
                </a:tc>
                <a:tc>
                  <a:txBody>
                    <a:bodyPr/>
                    <a:lstStyle/>
                    <a:p>
                      <a:pPr marL="110489">
                        <a:lnSpc>
                          <a:spcPct val="100000"/>
                        </a:lnSpc>
                        <a:spcBef>
                          <a:spcPts val="165"/>
                        </a:spcBef>
                      </a:pPr>
                      <a:r>
                        <a:rPr sz="2400" spc="-5" dirty="0">
                          <a:latin typeface="Comic Sans MS"/>
                          <a:cs typeface="Comic Sans MS"/>
                        </a:rPr>
                        <a:t>49</a:t>
                      </a:r>
                      <a:endParaRPr sz="2400">
                        <a:latin typeface="Comic Sans MS"/>
                        <a:cs typeface="Comic Sans MS"/>
                      </a:endParaRPr>
                    </a:p>
                  </a:txBody>
                  <a:tcPr marL="0" marR="0" marT="20955" marB="0"/>
                </a:tc>
                <a:tc>
                  <a:txBody>
                    <a:bodyPr/>
                    <a:lstStyle/>
                    <a:p>
                      <a:pPr marL="109855">
                        <a:lnSpc>
                          <a:spcPct val="100000"/>
                        </a:lnSpc>
                        <a:spcBef>
                          <a:spcPts val="165"/>
                        </a:spcBef>
                      </a:pPr>
                      <a:r>
                        <a:rPr sz="2400" spc="-5" dirty="0">
                          <a:latin typeface="Comic Sans MS"/>
                          <a:cs typeface="Comic Sans MS"/>
                        </a:rPr>
                        <a:t>58</a:t>
                      </a:r>
                      <a:endParaRPr sz="2400">
                        <a:latin typeface="Comic Sans MS"/>
                        <a:cs typeface="Comic Sans MS"/>
                      </a:endParaRPr>
                    </a:p>
                  </a:txBody>
                  <a:tcPr marL="0" marR="0" marT="20955" marB="0"/>
                </a:tc>
                <a:tc>
                  <a:txBody>
                    <a:bodyPr/>
                    <a:lstStyle/>
                    <a:p>
                      <a:pPr marL="109855">
                        <a:lnSpc>
                          <a:spcPct val="100000"/>
                        </a:lnSpc>
                        <a:spcBef>
                          <a:spcPts val="165"/>
                        </a:spcBef>
                      </a:pPr>
                      <a:r>
                        <a:rPr sz="2400" dirty="0">
                          <a:latin typeface="Comic Sans MS"/>
                          <a:cs typeface="Comic Sans MS"/>
                        </a:rPr>
                        <a:t>60</a:t>
                      </a:r>
                      <a:endParaRPr sz="2400">
                        <a:latin typeface="Comic Sans MS"/>
                        <a:cs typeface="Comic Sans MS"/>
                      </a:endParaRPr>
                    </a:p>
                  </a:txBody>
                  <a:tcPr marL="0" marR="0" marT="20955" marB="0"/>
                </a:tc>
                <a:tc>
                  <a:txBody>
                    <a:bodyPr/>
                    <a:lstStyle/>
                    <a:p>
                      <a:pPr marR="156210" algn="r">
                        <a:lnSpc>
                          <a:spcPct val="100000"/>
                        </a:lnSpc>
                        <a:spcBef>
                          <a:spcPts val="165"/>
                        </a:spcBef>
                      </a:pPr>
                      <a:r>
                        <a:rPr sz="2400" dirty="0">
                          <a:latin typeface="Comic Sans MS"/>
                          <a:cs typeface="Comic Sans MS"/>
                        </a:rPr>
                        <a:t>63</a:t>
                      </a:r>
                      <a:endParaRPr sz="2400">
                        <a:latin typeface="Comic Sans MS"/>
                        <a:cs typeface="Comic Sans MS"/>
                      </a:endParaRPr>
                    </a:p>
                  </a:txBody>
                  <a:tcPr marL="0" marR="0" marT="20955" marB="0"/>
                </a:tc>
                <a:tc>
                  <a:txBody>
                    <a:bodyPr/>
                    <a:lstStyle/>
                    <a:p>
                      <a:pPr marL="108585">
                        <a:lnSpc>
                          <a:spcPct val="100000"/>
                        </a:lnSpc>
                        <a:spcBef>
                          <a:spcPts val="165"/>
                        </a:spcBef>
                      </a:pPr>
                      <a:r>
                        <a:rPr sz="2400" dirty="0">
                          <a:latin typeface="Comic Sans MS"/>
                          <a:cs typeface="Comic Sans MS"/>
                        </a:rPr>
                        <a:t>82</a:t>
                      </a:r>
                      <a:endParaRPr sz="2400">
                        <a:latin typeface="Comic Sans MS"/>
                        <a:cs typeface="Comic Sans MS"/>
                      </a:endParaRPr>
                    </a:p>
                  </a:txBody>
                  <a:tcPr marL="0" marR="0" marT="20955" marB="0"/>
                </a:tc>
                <a:extLst>
                  <a:ext uri="{0D108BD9-81ED-4DB2-BD59-A6C34878D82A}">
                    <a16:rowId xmlns:a16="http://schemas.microsoft.com/office/drawing/2014/main" val="10001"/>
                  </a:ext>
                </a:extLst>
              </a:tr>
              <a:tr h="405130">
                <a:tc>
                  <a:txBody>
                    <a:bodyPr/>
                    <a:lstStyle/>
                    <a:p>
                      <a:pPr marL="31750">
                        <a:lnSpc>
                          <a:spcPct val="100000"/>
                        </a:lnSpc>
                        <a:spcBef>
                          <a:spcPts val="165"/>
                        </a:spcBef>
                      </a:pPr>
                      <a:r>
                        <a:rPr sz="2400" spc="-5" dirty="0">
                          <a:latin typeface="Comic Sans MS"/>
                          <a:cs typeface="Comic Sans MS"/>
                        </a:rPr>
                        <a:t>66</a:t>
                      </a:r>
                      <a:endParaRPr sz="2400">
                        <a:latin typeface="Comic Sans MS"/>
                        <a:cs typeface="Comic Sans MS"/>
                      </a:endParaRPr>
                    </a:p>
                  </a:txBody>
                  <a:tcPr marL="0" marR="0" marT="20955" marB="0"/>
                </a:tc>
                <a:tc>
                  <a:txBody>
                    <a:bodyPr/>
                    <a:lstStyle/>
                    <a:p>
                      <a:pPr marR="105410" algn="r">
                        <a:lnSpc>
                          <a:spcPct val="100000"/>
                        </a:lnSpc>
                        <a:spcBef>
                          <a:spcPts val="165"/>
                        </a:spcBef>
                      </a:pPr>
                      <a:r>
                        <a:rPr sz="2400" spc="-10" dirty="0">
                          <a:latin typeface="Comic Sans MS"/>
                          <a:cs typeface="Comic Sans MS"/>
                        </a:rPr>
                        <a:t>6</a:t>
                      </a:r>
                      <a:r>
                        <a:rPr sz="2400" dirty="0">
                          <a:latin typeface="Comic Sans MS"/>
                          <a:cs typeface="Comic Sans MS"/>
                        </a:rPr>
                        <a:t>4</a:t>
                      </a:r>
                      <a:endParaRPr sz="2400">
                        <a:latin typeface="Comic Sans MS"/>
                        <a:cs typeface="Comic Sans MS"/>
                      </a:endParaRPr>
                    </a:p>
                  </a:txBody>
                  <a:tcPr marL="0" marR="0" marT="20955" marB="0"/>
                </a:tc>
                <a:tc>
                  <a:txBody>
                    <a:bodyPr/>
                    <a:lstStyle/>
                    <a:p>
                      <a:pPr marR="105410" algn="r">
                        <a:lnSpc>
                          <a:spcPct val="100000"/>
                        </a:lnSpc>
                        <a:spcBef>
                          <a:spcPts val="165"/>
                        </a:spcBef>
                      </a:pPr>
                      <a:r>
                        <a:rPr sz="2400" spc="-10" dirty="0">
                          <a:latin typeface="Comic Sans MS"/>
                          <a:cs typeface="Comic Sans MS"/>
                        </a:rPr>
                        <a:t>6</a:t>
                      </a:r>
                      <a:r>
                        <a:rPr sz="2400" dirty="0">
                          <a:latin typeface="Comic Sans MS"/>
                          <a:cs typeface="Comic Sans MS"/>
                        </a:rPr>
                        <a:t>9</a:t>
                      </a:r>
                      <a:endParaRPr sz="2400">
                        <a:latin typeface="Comic Sans MS"/>
                        <a:cs typeface="Comic Sans MS"/>
                      </a:endParaRPr>
                    </a:p>
                  </a:txBody>
                  <a:tcPr marL="0" marR="0" marT="20955" marB="0"/>
                </a:tc>
                <a:tc>
                  <a:txBody>
                    <a:bodyPr/>
                    <a:lstStyle/>
                    <a:p>
                      <a:pPr marR="106045" algn="r">
                        <a:lnSpc>
                          <a:spcPct val="100000"/>
                        </a:lnSpc>
                        <a:spcBef>
                          <a:spcPts val="165"/>
                        </a:spcBef>
                      </a:pPr>
                      <a:r>
                        <a:rPr sz="2400" dirty="0">
                          <a:latin typeface="Comic Sans MS"/>
                          <a:cs typeface="Comic Sans MS"/>
                        </a:rPr>
                        <a:t>67</a:t>
                      </a:r>
                      <a:endParaRPr sz="2400">
                        <a:latin typeface="Comic Sans MS"/>
                        <a:cs typeface="Comic Sans MS"/>
                      </a:endParaRPr>
                    </a:p>
                  </a:txBody>
                  <a:tcPr marL="0" marR="0" marT="20955" marB="0"/>
                </a:tc>
                <a:tc>
                  <a:txBody>
                    <a:bodyPr/>
                    <a:lstStyle/>
                    <a:p>
                      <a:pPr marR="106680" algn="r">
                        <a:lnSpc>
                          <a:spcPct val="100000"/>
                        </a:lnSpc>
                        <a:spcBef>
                          <a:spcPts val="165"/>
                        </a:spcBef>
                      </a:pPr>
                      <a:r>
                        <a:rPr sz="2400" spc="-10" dirty="0">
                          <a:latin typeface="Comic Sans MS"/>
                          <a:cs typeface="Comic Sans MS"/>
                        </a:rPr>
                        <a:t>6</a:t>
                      </a:r>
                      <a:r>
                        <a:rPr sz="2400" dirty="0">
                          <a:latin typeface="Comic Sans MS"/>
                          <a:cs typeface="Comic Sans MS"/>
                        </a:rPr>
                        <a:t>2</a:t>
                      </a:r>
                      <a:endParaRPr sz="2400">
                        <a:latin typeface="Comic Sans MS"/>
                        <a:cs typeface="Comic Sans MS"/>
                      </a:endParaRPr>
                    </a:p>
                  </a:txBody>
                  <a:tcPr marL="0" marR="0" marT="20955" marB="0"/>
                </a:tc>
                <a:tc>
                  <a:txBody>
                    <a:bodyPr/>
                    <a:lstStyle/>
                    <a:p>
                      <a:pPr marR="107314" algn="r">
                        <a:lnSpc>
                          <a:spcPct val="100000"/>
                        </a:lnSpc>
                        <a:spcBef>
                          <a:spcPts val="165"/>
                        </a:spcBef>
                      </a:pPr>
                      <a:r>
                        <a:rPr sz="2400" spc="-10" dirty="0">
                          <a:latin typeface="Comic Sans MS"/>
                          <a:cs typeface="Comic Sans MS"/>
                        </a:rPr>
                        <a:t>5</a:t>
                      </a:r>
                      <a:r>
                        <a:rPr sz="2400" dirty="0">
                          <a:latin typeface="Comic Sans MS"/>
                          <a:cs typeface="Comic Sans MS"/>
                        </a:rPr>
                        <a:t>5</a:t>
                      </a:r>
                      <a:endParaRPr sz="2400">
                        <a:latin typeface="Comic Sans MS"/>
                        <a:cs typeface="Comic Sans MS"/>
                      </a:endParaRPr>
                    </a:p>
                  </a:txBody>
                  <a:tcPr marL="0" marR="0" marT="20955" marB="0"/>
                </a:tc>
                <a:tc>
                  <a:txBody>
                    <a:bodyPr/>
                    <a:lstStyle/>
                    <a:p>
                      <a:pPr marR="107950" algn="r">
                        <a:lnSpc>
                          <a:spcPct val="100000"/>
                        </a:lnSpc>
                        <a:spcBef>
                          <a:spcPts val="165"/>
                        </a:spcBef>
                      </a:pPr>
                      <a:r>
                        <a:rPr sz="2400" spc="-10" dirty="0">
                          <a:latin typeface="Comic Sans MS"/>
                          <a:cs typeface="Comic Sans MS"/>
                        </a:rPr>
                        <a:t>6</a:t>
                      </a:r>
                      <a:r>
                        <a:rPr sz="2400" dirty="0">
                          <a:latin typeface="Comic Sans MS"/>
                          <a:cs typeface="Comic Sans MS"/>
                        </a:rPr>
                        <a:t>7</a:t>
                      </a:r>
                      <a:endParaRPr sz="2400">
                        <a:latin typeface="Comic Sans MS"/>
                        <a:cs typeface="Comic Sans MS"/>
                      </a:endParaRPr>
                    </a:p>
                  </a:txBody>
                  <a:tcPr marL="0" marR="0" marT="20955" marB="0"/>
                </a:tc>
                <a:tc>
                  <a:txBody>
                    <a:bodyPr/>
                    <a:lstStyle/>
                    <a:p>
                      <a:pPr marR="28575" algn="r">
                        <a:lnSpc>
                          <a:spcPct val="100000"/>
                        </a:lnSpc>
                        <a:spcBef>
                          <a:spcPts val="165"/>
                        </a:spcBef>
                      </a:pPr>
                      <a:r>
                        <a:rPr sz="2400" spc="-10" dirty="0">
                          <a:latin typeface="Comic Sans MS"/>
                          <a:cs typeface="Comic Sans MS"/>
                        </a:rPr>
                        <a:t>7</a:t>
                      </a:r>
                      <a:r>
                        <a:rPr sz="2400" dirty="0">
                          <a:latin typeface="Comic Sans MS"/>
                          <a:cs typeface="Comic Sans MS"/>
                        </a:rPr>
                        <a:t>0</a:t>
                      </a:r>
                      <a:endParaRPr sz="2400">
                        <a:latin typeface="Comic Sans MS"/>
                        <a:cs typeface="Comic Sans MS"/>
                      </a:endParaRPr>
                    </a:p>
                  </a:txBody>
                  <a:tcPr marL="0" marR="0" marT="20955" marB="0"/>
                </a:tc>
                <a:extLst>
                  <a:ext uri="{0D108BD9-81ED-4DB2-BD59-A6C34878D82A}">
                    <a16:rowId xmlns:a16="http://schemas.microsoft.com/office/drawing/2014/main" val="10002"/>
                  </a:ext>
                </a:extLst>
              </a:tr>
              <a:tr h="404495">
                <a:tc>
                  <a:txBody>
                    <a:bodyPr/>
                    <a:lstStyle/>
                    <a:p>
                      <a:pPr marL="31750">
                        <a:lnSpc>
                          <a:spcPct val="100000"/>
                        </a:lnSpc>
                        <a:spcBef>
                          <a:spcPts val="165"/>
                        </a:spcBef>
                      </a:pPr>
                      <a:r>
                        <a:rPr sz="2400" spc="-5" dirty="0">
                          <a:latin typeface="Comic Sans MS"/>
                          <a:cs typeface="Comic Sans MS"/>
                        </a:rPr>
                        <a:t>78</a:t>
                      </a:r>
                      <a:endParaRPr sz="2400">
                        <a:latin typeface="Comic Sans MS"/>
                        <a:cs typeface="Comic Sans MS"/>
                      </a:endParaRPr>
                    </a:p>
                  </a:txBody>
                  <a:tcPr marL="0" marR="0" marT="20955" marB="0"/>
                </a:tc>
                <a:tc>
                  <a:txBody>
                    <a:bodyPr/>
                    <a:lstStyle/>
                    <a:p>
                      <a:pPr marR="105410" algn="r">
                        <a:lnSpc>
                          <a:spcPct val="100000"/>
                        </a:lnSpc>
                        <a:spcBef>
                          <a:spcPts val="165"/>
                        </a:spcBef>
                      </a:pPr>
                      <a:r>
                        <a:rPr sz="2400" spc="-10" dirty="0">
                          <a:latin typeface="Comic Sans MS"/>
                          <a:cs typeface="Comic Sans MS"/>
                        </a:rPr>
                        <a:t>6</a:t>
                      </a:r>
                      <a:r>
                        <a:rPr sz="2400" dirty="0">
                          <a:latin typeface="Comic Sans MS"/>
                          <a:cs typeface="Comic Sans MS"/>
                        </a:rPr>
                        <a:t>5</a:t>
                      </a:r>
                      <a:endParaRPr sz="2400">
                        <a:latin typeface="Comic Sans MS"/>
                        <a:cs typeface="Comic Sans MS"/>
                      </a:endParaRPr>
                    </a:p>
                  </a:txBody>
                  <a:tcPr marL="0" marR="0" marT="20955" marB="0"/>
                </a:tc>
                <a:tc>
                  <a:txBody>
                    <a:bodyPr/>
                    <a:lstStyle/>
                    <a:p>
                      <a:pPr marR="105410" algn="r">
                        <a:lnSpc>
                          <a:spcPct val="100000"/>
                        </a:lnSpc>
                        <a:spcBef>
                          <a:spcPts val="165"/>
                        </a:spcBef>
                      </a:pPr>
                      <a:r>
                        <a:rPr sz="2400" spc="-10" dirty="0">
                          <a:latin typeface="Comic Sans MS"/>
                          <a:cs typeface="Comic Sans MS"/>
                        </a:rPr>
                        <a:t>5</a:t>
                      </a:r>
                      <a:r>
                        <a:rPr sz="2400" dirty="0">
                          <a:latin typeface="Comic Sans MS"/>
                          <a:cs typeface="Comic Sans MS"/>
                        </a:rPr>
                        <a:t>2</a:t>
                      </a:r>
                      <a:endParaRPr sz="2400">
                        <a:latin typeface="Comic Sans MS"/>
                        <a:cs typeface="Comic Sans MS"/>
                      </a:endParaRPr>
                    </a:p>
                  </a:txBody>
                  <a:tcPr marL="0" marR="0" marT="20955" marB="0"/>
                </a:tc>
                <a:tc>
                  <a:txBody>
                    <a:bodyPr/>
                    <a:lstStyle/>
                    <a:p>
                      <a:pPr marR="106045" algn="r">
                        <a:lnSpc>
                          <a:spcPct val="100000"/>
                        </a:lnSpc>
                        <a:spcBef>
                          <a:spcPts val="165"/>
                        </a:spcBef>
                      </a:pPr>
                      <a:r>
                        <a:rPr sz="2400" dirty="0">
                          <a:latin typeface="Comic Sans MS"/>
                          <a:cs typeface="Comic Sans MS"/>
                        </a:rPr>
                        <a:t>76</a:t>
                      </a:r>
                      <a:endParaRPr sz="2400">
                        <a:latin typeface="Comic Sans MS"/>
                        <a:cs typeface="Comic Sans MS"/>
                      </a:endParaRPr>
                    </a:p>
                  </a:txBody>
                  <a:tcPr marL="0" marR="0" marT="20955" marB="0"/>
                </a:tc>
                <a:tc>
                  <a:txBody>
                    <a:bodyPr/>
                    <a:lstStyle/>
                    <a:p>
                      <a:pPr marR="106680" algn="r">
                        <a:lnSpc>
                          <a:spcPct val="100000"/>
                        </a:lnSpc>
                        <a:spcBef>
                          <a:spcPts val="165"/>
                        </a:spcBef>
                      </a:pPr>
                      <a:r>
                        <a:rPr sz="2400" spc="-10" dirty="0">
                          <a:latin typeface="Comic Sans MS"/>
                          <a:cs typeface="Comic Sans MS"/>
                        </a:rPr>
                        <a:t>6</a:t>
                      </a:r>
                      <a:r>
                        <a:rPr sz="2400" dirty="0">
                          <a:latin typeface="Comic Sans MS"/>
                          <a:cs typeface="Comic Sans MS"/>
                        </a:rPr>
                        <a:t>9</a:t>
                      </a:r>
                      <a:endParaRPr sz="2400">
                        <a:latin typeface="Comic Sans MS"/>
                        <a:cs typeface="Comic Sans MS"/>
                      </a:endParaRPr>
                    </a:p>
                  </a:txBody>
                  <a:tcPr marL="0" marR="0" marT="20955" marB="0"/>
                </a:tc>
                <a:tc>
                  <a:txBody>
                    <a:bodyPr/>
                    <a:lstStyle/>
                    <a:p>
                      <a:pPr marR="107314" algn="r">
                        <a:lnSpc>
                          <a:spcPct val="100000"/>
                        </a:lnSpc>
                        <a:spcBef>
                          <a:spcPts val="165"/>
                        </a:spcBef>
                      </a:pPr>
                      <a:r>
                        <a:rPr sz="2400" spc="-10" dirty="0">
                          <a:latin typeface="Comic Sans MS"/>
                          <a:cs typeface="Comic Sans MS"/>
                        </a:rPr>
                        <a:t>8</a:t>
                      </a:r>
                      <a:r>
                        <a:rPr sz="2400" dirty="0">
                          <a:latin typeface="Comic Sans MS"/>
                          <a:cs typeface="Comic Sans MS"/>
                        </a:rPr>
                        <a:t>6</a:t>
                      </a:r>
                      <a:endParaRPr sz="2400">
                        <a:latin typeface="Comic Sans MS"/>
                        <a:cs typeface="Comic Sans MS"/>
                      </a:endParaRPr>
                    </a:p>
                  </a:txBody>
                  <a:tcPr marL="0" marR="0" marT="20955" marB="0"/>
                </a:tc>
                <a:tc>
                  <a:txBody>
                    <a:bodyPr/>
                    <a:lstStyle/>
                    <a:p>
                      <a:pPr marR="107950" algn="r">
                        <a:lnSpc>
                          <a:spcPct val="100000"/>
                        </a:lnSpc>
                        <a:spcBef>
                          <a:spcPts val="165"/>
                        </a:spcBef>
                      </a:pPr>
                      <a:r>
                        <a:rPr sz="2400" spc="-10" dirty="0">
                          <a:latin typeface="Comic Sans MS"/>
                          <a:cs typeface="Comic Sans MS"/>
                        </a:rPr>
                        <a:t>4</a:t>
                      </a:r>
                      <a:r>
                        <a:rPr sz="2400" dirty="0">
                          <a:latin typeface="Comic Sans MS"/>
                          <a:cs typeface="Comic Sans MS"/>
                        </a:rPr>
                        <a:t>4</a:t>
                      </a:r>
                      <a:endParaRPr sz="2400">
                        <a:latin typeface="Comic Sans MS"/>
                        <a:cs typeface="Comic Sans MS"/>
                      </a:endParaRPr>
                    </a:p>
                  </a:txBody>
                  <a:tcPr marL="0" marR="0" marT="20955" marB="0"/>
                </a:tc>
                <a:tc>
                  <a:txBody>
                    <a:bodyPr/>
                    <a:lstStyle/>
                    <a:p>
                      <a:pPr marR="28575" algn="r">
                        <a:lnSpc>
                          <a:spcPct val="100000"/>
                        </a:lnSpc>
                        <a:spcBef>
                          <a:spcPts val="165"/>
                        </a:spcBef>
                      </a:pPr>
                      <a:r>
                        <a:rPr sz="2400" spc="-10" dirty="0">
                          <a:latin typeface="Comic Sans MS"/>
                          <a:cs typeface="Comic Sans MS"/>
                        </a:rPr>
                        <a:t>7</a:t>
                      </a:r>
                      <a:r>
                        <a:rPr sz="2400" dirty="0">
                          <a:latin typeface="Comic Sans MS"/>
                          <a:cs typeface="Comic Sans MS"/>
                        </a:rPr>
                        <a:t>6</a:t>
                      </a:r>
                      <a:endParaRPr sz="2400">
                        <a:latin typeface="Comic Sans MS"/>
                        <a:cs typeface="Comic Sans MS"/>
                      </a:endParaRPr>
                    </a:p>
                  </a:txBody>
                  <a:tcPr marL="0" marR="0" marT="20955" marB="0"/>
                </a:tc>
                <a:extLst>
                  <a:ext uri="{0D108BD9-81ED-4DB2-BD59-A6C34878D82A}">
                    <a16:rowId xmlns:a16="http://schemas.microsoft.com/office/drawing/2014/main" val="10003"/>
                  </a:ext>
                </a:extLst>
              </a:tr>
              <a:tr h="414655">
                <a:tc>
                  <a:txBody>
                    <a:bodyPr/>
                    <a:lstStyle/>
                    <a:p>
                      <a:pPr marL="31750">
                        <a:lnSpc>
                          <a:spcPct val="100000"/>
                        </a:lnSpc>
                        <a:spcBef>
                          <a:spcPts val="165"/>
                        </a:spcBef>
                      </a:pPr>
                      <a:r>
                        <a:rPr sz="2400" spc="-5" dirty="0">
                          <a:latin typeface="Comic Sans MS"/>
                          <a:cs typeface="Comic Sans MS"/>
                        </a:rPr>
                        <a:t>57</a:t>
                      </a:r>
                      <a:endParaRPr sz="2400">
                        <a:latin typeface="Comic Sans MS"/>
                        <a:cs typeface="Comic Sans MS"/>
                      </a:endParaRPr>
                    </a:p>
                  </a:txBody>
                  <a:tcPr marL="0" marR="0" marT="20955" marB="0"/>
                </a:tc>
                <a:tc>
                  <a:txBody>
                    <a:bodyPr/>
                    <a:lstStyle/>
                    <a:p>
                      <a:pPr marR="105410" algn="r">
                        <a:lnSpc>
                          <a:spcPct val="100000"/>
                        </a:lnSpc>
                        <a:spcBef>
                          <a:spcPts val="165"/>
                        </a:spcBef>
                      </a:pPr>
                      <a:r>
                        <a:rPr sz="2400" spc="-10" dirty="0">
                          <a:latin typeface="Comic Sans MS"/>
                          <a:cs typeface="Comic Sans MS"/>
                        </a:rPr>
                        <a:t>6</a:t>
                      </a:r>
                      <a:r>
                        <a:rPr sz="2400" dirty="0">
                          <a:latin typeface="Comic Sans MS"/>
                          <a:cs typeface="Comic Sans MS"/>
                        </a:rPr>
                        <a:t>8</a:t>
                      </a:r>
                      <a:endParaRPr sz="2400">
                        <a:latin typeface="Comic Sans MS"/>
                        <a:cs typeface="Comic Sans MS"/>
                      </a:endParaRPr>
                    </a:p>
                  </a:txBody>
                  <a:tcPr marL="0" marR="0" marT="20955" marB="0"/>
                </a:tc>
                <a:tc>
                  <a:txBody>
                    <a:bodyPr/>
                    <a:lstStyle/>
                    <a:p>
                      <a:pPr marR="105410" algn="r">
                        <a:lnSpc>
                          <a:spcPct val="100000"/>
                        </a:lnSpc>
                        <a:spcBef>
                          <a:spcPts val="165"/>
                        </a:spcBef>
                      </a:pPr>
                      <a:r>
                        <a:rPr sz="2400" spc="-10" dirty="0">
                          <a:latin typeface="Comic Sans MS"/>
                          <a:cs typeface="Comic Sans MS"/>
                        </a:rPr>
                        <a:t>6</a:t>
                      </a:r>
                      <a:r>
                        <a:rPr sz="2400" dirty="0">
                          <a:latin typeface="Comic Sans MS"/>
                          <a:cs typeface="Comic Sans MS"/>
                        </a:rPr>
                        <a:t>4</a:t>
                      </a:r>
                      <a:endParaRPr sz="2400">
                        <a:latin typeface="Comic Sans MS"/>
                        <a:cs typeface="Comic Sans MS"/>
                      </a:endParaRPr>
                    </a:p>
                  </a:txBody>
                  <a:tcPr marL="0" marR="0" marT="20955" marB="0"/>
                </a:tc>
                <a:tc>
                  <a:txBody>
                    <a:bodyPr/>
                    <a:lstStyle/>
                    <a:p>
                      <a:pPr marR="106045" algn="r">
                        <a:lnSpc>
                          <a:spcPct val="100000"/>
                        </a:lnSpc>
                        <a:spcBef>
                          <a:spcPts val="165"/>
                        </a:spcBef>
                      </a:pPr>
                      <a:r>
                        <a:rPr sz="2400" dirty="0">
                          <a:latin typeface="Comic Sans MS"/>
                          <a:cs typeface="Comic Sans MS"/>
                        </a:rPr>
                        <a:t>52</a:t>
                      </a:r>
                      <a:endParaRPr sz="2400">
                        <a:latin typeface="Comic Sans MS"/>
                        <a:cs typeface="Comic Sans MS"/>
                      </a:endParaRPr>
                    </a:p>
                  </a:txBody>
                  <a:tcPr marL="0" marR="0" marT="20955" marB="0"/>
                </a:tc>
                <a:tc>
                  <a:txBody>
                    <a:bodyPr/>
                    <a:lstStyle/>
                    <a:p>
                      <a:pPr marR="106680" algn="r">
                        <a:lnSpc>
                          <a:spcPct val="100000"/>
                        </a:lnSpc>
                        <a:spcBef>
                          <a:spcPts val="165"/>
                        </a:spcBef>
                      </a:pPr>
                      <a:r>
                        <a:rPr sz="2400" spc="-10" dirty="0">
                          <a:latin typeface="Comic Sans MS"/>
                          <a:cs typeface="Comic Sans MS"/>
                        </a:rPr>
                        <a:t>5</a:t>
                      </a:r>
                      <a:r>
                        <a:rPr sz="2400" dirty="0">
                          <a:latin typeface="Comic Sans MS"/>
                          <a:cs typeface="Comic Sans MS"/>
                        </a:rPr>
                        <a:t>3</a:t>
                      </a:r>
                      <a:endParaRPr sz="2400">
                        <a:latin typeface="Comic Sans MS"/>
                        <a:cs typeface="Comic Sans MS"/>
                      </a:endParaRPr>
                    </a:p>
                  </a:txBody>
                  <a:tcPr marL="0" marR="0" marT="20955" marB="0"/>
                </a:tc>
                <a:tc>
                  <a:txBody>
                    <a:bodyPr/>
                    <a:lstStyle/>
                    <a:p>
                      <a:pPr marR="107314" algn="r">
                        <a:lnSpc>
                          <a:spcPct val="100000"/>
                        </a:lnSpc>
                        <a:spcBef>
                          <a:spcPts val="165"/>
                        </a:spcBef>
                      </a:pPr>
                      <a:r>
                        <a:rPr sz="2400" spc="-10" dirty="0">
                          <a:latin typeface="Comic Sans MS"/>
                          <a:cs typeface="Comic Sans MS"/>
                        </a:rPr>
                        <a:t>7</a:t>
                      </a:r>
                      <a:r>
                        <a:rPr sz="2400" dirty="0">
                          <a:latin typeface="Comic Sans MS"/>
                          <a:cs typeface="Comic Sans MS"/>
                        </a:rPr>
                        <a:t>4</a:t>
                      </a:r>
                      <a:endParaRPr sz="2400">
                        <a:latin typeface="Comic Sans MS"/>
                        <a:cs typeface="Comic Sans MS"/>
                      </a:endParaRPr>
                    </a:p>
                  </a:txBody>
                  <a:tcPr marL="0" marR="0" marT="20955" marB="0"/>
                </a:tc>
                <a:tc>
                  <a:txBody>
                    <a:bodyPr/>
                    <a:lstStyle/>
                    <a:p>
                      <a:pPr marR="107950" algn="r">
                        <a:lnSpc>
                          <a:spcPct val="100000"/>
                        </a:lnSpc>
                        <a:spcBef>
                          <a:spcPts val="165"/>
                        </a:spcBef>
                      </a:pPr>
                      <a:r>
                        <a:rPr sz="2400" spc="-10" dirty="0">
                          <a:latin typeface="Comic Sans MS"/>
                          <a:cs typeface="Comic Sans MS"/>
                        </a:rPr>
                        <a:t>6</a:t>
                      </a:r>
                      <a:r>
                        <a:rPr sz="2400" dirty="0">
                          <a:latin typeface="Comic Sans MS"/>
                          <a:cs typeface="Comic Sans MS"/>
                        </a:rPr>
                        <a:t>8</a:t>
                      </a:r>
                      <a:endParaRPr sz="2400">
                        <a:latin typeface="Comic Sans MS"/>
                        <a:cs typeface="Comic Sans MS"/>
                      </a:endParaRPr>
                    </a:p>
                  </a:txBody>
                  <a:tcPr marL="0" marR="0" marT="20955" marB="0"/>
                </a:tc>
                <a:tc>
                  <a:txBody>
                    <a:bodyPr/>
                    <a:lstStyle/>
                    <a:p>
                      <a:pPr marR="28575" algn="r">
                        <a:lnSpc>
                          <a:spcPct val="100000"/>
                        </a:lnSpc>
                        <a:spcBef>
                          <a:spcPts val="165"/>
                        </a:spcBef>
                      </a:pPr>
                      <a:r>
                        <a:rPr sz="2400" spc="-10" dirty="0">
                          <a:latin typeface="Comic Sans MS"/>
                          <a:cs typeface="Comic Sans MS"/>
                        </a:rPr>
                        <a:t>3</a:t>
                      </a:r>
                      <a:r>
                        <a:rPr sz="2400" dirty="0">
                          <a:latin typeface="Comic Sans MS"/>
                          <a:cs typeface="Comic Sans MS"/>
                        </a:rPr>
                        <a:t>9</a:t>
                      </a:r>
                      <a:endParaRPr sz="2400">
                        <a:latin typeface="Comic Sans MS"/>
                        <a:cs typeface="Comic Sans MS"/>
                      </a:endParaRPr>
                    </a:p>
                  </a:txBody>
                  <a:tcPr marL="0" marR="0" marT="20955" marB="0"/>
                </a:tc>
                <a:extLst>
                  <a:ext uri="{0D108BD9-81ED-4DB2-BD59-A6C34878D82A}">
                    <a16:rowId xmlns:a16="http://schemas.microsoft.com/office/drawing/2014/main" val="10004"/>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146184" rIns="0" bIns="0" rtlCol="0">
            <a:spAutoFit/>
          </a:bodyPr>
          <a:lstStyle/>
          <a:p>
            <a:pPr marL="53340">
              <a:lnSpc>
                <a:spcPts val="1425"/>
              </a:lnSpc>
            </a:pPr>
            <a:fld id="{81D60167-4931-47E6-BA6A-407CBD079E47}" type="slidenum">
              <a:rPr dirty="0"/>
              <a:t>41</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2" name="object 2"/>
          <p:cNvSpPr txBox="1">
            <a:spLocks noGrp="1"/>
          </p:cNvSpPr>
          <p:nvPr>
            <p:ph type="title"/>
          </p:nvPr>
        </p:nvSpPr>
        <p:spPr>
          <a:xfrm>
            <a:off x="651509" y="528320"/>
            <a:ext cx="7374255" cy="467359"/>
          </a:xfrm>
          <a:prstGeom prst="rect">
            <a:avLst/>
          </a:prstGeom>
        </p:spPr>
        <p:txBody>
          <a:bodyPr vert="horz" wrap="square" lIns="0" tIns="12700" rIns="0" bIns="0" rtlCol="0">
            <a:spAutoFit/>
          </a:bodyPr>
          <a:lstStyle/>
          <a:p>
            <a:pPr marL="12700">
              <a:lnSpc>
                <a:spcPct val="100000"/>
              </a:lnSpc>
              <a:spcBef>
                <a:spcPts val="100"/>
              </a:spcBef>
            </a:pPr>
            <a:r>
              <a:rPr sz="2900" spc="-5" dirty="0">
                <a:solidFill>
                  <a:srgbClr val="006FBF"/>
                </a:solidFill>
                <a:latin typeface="Comic Sans MS"/>
                <a:cs typeface="Comic Sans MS"/>
              </a:rPr>
              <a:t>Types </a:t>
            </a:r>
            <a:r>
              <a:rPr sz="2900" dirty="0">
                <a:solidFill>
                  <a:srgbClr val="006FBF"/>
                </a:solidFill>
                <a:latin typeface="Comic Sans MS"/>
                <a:cs typeface="Comic Sans MS"/>
              </a:rPr>
              <a:t>of </a:t>
            </a:r>
            <a:r>
              <a:rPr sz="2900" spc="-5" dirty="0">
                <a:solidFill>
                  <a:srgbClr val="006FBF"/>
                </a:solidFill>
                <a:latin typeface="Comic Sans MS"/>
                <a:cs typeface="Comic Sans MS"/>
              </a:rPr>
              <a:t>Grouped Frequency</a:t>
            </a:r>
            <a:r>
              <a:rPr sz="2900" spc="-35" dirty="0">
                <a:solidFill>
                  <a:srgbClr val="006FBF"/>
                </a:solidFill>
                <a:latin typeface="Comic Sans MS"/>
                <a:cs typeface="Comic Sans MS"/>
              </a:rPr>
              <a:t> </a:t>
            </a:r>
            <a:r>
              <a:rPr sz="2900" spc="-5" dirty="0">
                <a:solidFill>
                  <a:srgbClr val="006FBF"/>
                </a:solidFill>
                <a:latin typeface="Comic Sans MS"/>
                <a:cs typeface="Comic Sans MS"/>
              </a:rPr>
              <a:t>Distribution</a:t>
            </a:r>
            <a:endParaRPr sz="2900">
              <a:latin typeface="Comic Sans MS"/>
              <a:cs typeface="Comic Sans MS"/>
            </a:endParaRPr>
          </a:p>
        </p:txBody>
      </p:sp>
      <p:sp>
        <p:nvSpPr>
          <p:cNvPr id="3" name="object 3"/>
          <p:cNvSpPr txBox="1"/>
          <p:nvPr/>
        </p:nvSpPr>
        <p:spPr>
          <a:xfrm>
            <a:off x="534669" y="1771650"/>
            <a:ext cx="7656195" cy="2547620"/>
          </a:xfrm>
          <a:prstGeom prst="rect">
            <a:avLst/>
          </a:prstGeom>
        </p:spPr>
        <p:txBody>
          <a:bodyPr vert="horz" wrap="square" lIns="0" tIns="12700" rIns="0" bIns="0" rtlCol="0">
            <a:spAutoFit/>
          </a:bodyPr>
          <a:lstStyle/>
          <a:p>
            <a:pPr marL="527050" indent="-514350">
              <a:lnSpc>
                <a:spcPct val="100000"/>
              </a:lnSpc>
              <a:spcBef>
                <a:spcPts val="100"/>
              </a:spcBef>
              <a:buAutoNum type="arabicPeriod"/>
              <a:tabLst>
                <a:tab pos="526415" algn="l"/>
                <a:tab pos="527050" algn="l"/>
              </a:tabLst>
            </a:pPr>
            <a:r>
              <a:rPr sz="2800" spc="-5" dirty="0">
                <a:latin typeface="Comic Sans MS"/>
                <a:cs typeface="Comic Sans MS"/>
              </a:rPr>
              <a:t>Relative frequency distribution</a:t>
            </a:r>
            <a:r>
              <a:rPr sz="2800" spc="-35" dirty="0">
                <a:latin typeface="Comic Sans MS"/>
                <a:cs typeface="Comic Sans MS"/>
              </a:rPr>
              <a:t> </a:t>
            </a:r>
            <a:r>
              <a:rPr sz="2800" spc="-10" dirty="0">
                <a:latin typeface="Comic Sans MS"/>
                <a:cs typeface="Comic Sans MS"/>
              </a:rPr>
              <a:t>(RFD)</a:t>
            </a:r>
            <a:endParaRPr sz="2800">
              <a:latin typeface="Comic Sans MS"/>
              <a:cs typeface="Comic Sans MS"/>
            </a:endParaRPr>
          </a:p>
          <a:p>
            <a:pPr marL="527050" indent="-514350">
              <a:lnSpc>
                <a:spcPct val="100000"/>
              </a:lnSpc>
              <a:spcBef>
                <a:spcPts val="2370"/>
              </a:spcBef>
              <a:buAutoNum type="arabicPeriod"/>
              <a:tabLst>
                <a:tab pos="526415" algn="l"/>
                <a:tab pos="527050" algn="l"/>
              </a:tabLst>
            </a:pPr>
            <a:r>
              <a:rPr sz="2800" spc="-10" dirty="0">
                <a:latin typeface="Comic Sans MS"/>
                <a:cs typeface="Comic Sans MS"/>
              </a:rPr>
              <a:t>Cumulative </a:t>
            </a:r>
            <a:r>
              <a:rPr sz="2800" spc="-5" dirty="0">
                <a:latin typeface="Comic Sans MS"/>
                <a:cs typeface="Comic Sans MS"/>
              </a:rPr>
              <a:t>Frequency Distribution</a:t>
            </a:r>
            <a:r>
              <a:rPr sz="2800" spc="-20" dirty="0">
                <a:latin typeface="Comic Sans MS"/>
                <a:cs typeface="Comic Sans MS"/>
              </a:rPr>
              <a:t> </a:t>
            </a:r>
            <a:r>
              <a:rPr sz="2800" spc="-10" dirty="0">
                <a:latin typeface="Comic Sans MS"/>
                <a:cs typeface="Comic Sans MS"/>
              </a:rPr>
              <a:t>(CFD)</a:t>
            </a:r>
            <a:endParaRPr sz="2800">
              <a:latin typeface="Comic Sans MS"/>
              <a:cs typeface="Comic Sans MS"/>
            </a:endParaRPr>
          </a:p>
          <a:p>
            <a:pPr marL="527050" marR="5080" indent="-514350">
              <a:lnSpc>
                <a:spcPct val="149700"/>
              </a:lnSpc>
              <a:spcBef>
                <a:spcPts val="710"/>
              </a:spcBef>
              <a:buAutoNum type="arabicPeriod"/>
              <a:tabLst>
                <a:tab pos="526415" algn="l"/>
                <a:tab pos="527050" algn="l"/>
              </a:tabLst>
            </a:pPr>
            <a:r>
              <a:rPr sz="2800" spc="-5" dirty="0">
                <a:latin typeface="Comic Sans MS"/>
                <a:cs typeface="Comic Sans MS"/>
              </a:rPr>
              <a:t>Relative </a:t>
            </a:r>
            <a:r>
              <a:rPr sz="2800" spc="-10" dirty="0">
                <a:latin typeface="Comic Sans MS"/>
                <a:cs typeface="Comic Sans MS"/>
              </a:rPr>
              <a:t>Cumulative </a:t>
            </a:r>
            <a:r>
              <a:rPr sz="2800" spc="-5" dirty="0">
                <a:latin typeface="Comic Sans MS"/>
                <a:cs typeface="Comic Sans MS"/>
              </a:rPr>
              <a:t>Frequency Distribution  </a:t>
            </a:r>
            <a:r>
              <a:rPr sz="2800" spc="-10" dirty="0">
                <a:latin typeface="Comic Sans MS"/>
                <a:cs typeface="Comic Sans MS"/>
              </a:rPr>
              <a:t>(RCFD)</a:t>
            </a:r>
            <a:endParaRPr sz="2800">
              <a:latin typeface="Comic Sans MS"/>
              <a:cs typeface="Comic Sans M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12" name="object 12"/>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42</a:t>
            </a:fld>
            <a:endParaRPr dirty="0"/>
          </a:p>
        </p:txBody>
      </p:sp>
      <p:sp>
        <p:nvSpPr>
          <p:cNvPr id="2" name="object 2"/>
          <p:cNvSpPr txBox="1">
            <a:spLocks noGrp="1"/>
          </p:cNvSpPr>
          <p:nvPr>
            <p:ph type="title"/>
          </p:nvPr>
        </p:nvSpPr>
        <p:spPr>
          <a:xfrm>
            <a:off x="918210" y="566420"/>
            <a:ext cx="7374890" cy="467359"/>
          </a:xfrm>
          <a:prstGeom prst="rect">
            <a:avLst/>
          </a:prstGeom>
        </p:spPr>
        <p:txBody>
          <a:bodyPr vert="horz" wrap="square" lIns="0" tIns="12700" rIns="0" bIns="0" rtlCol="0">
            <a:spAutoFit/>
          </a:bodyPr>
          <a:lstStyle/>
          <a:p>
            <a:pPr marL="12700">
              <a:lnSpc>
                <a:spcPct val="100000"/>
              </a:lnSpc>
              <a:spcBef>
                <a:spcPts val="100"/>
              </a:spcBef>
            </a:pPr>
            <a:r>
              <a:rPr sz="2900" spc="-5" dirty="0">
                <a:solidFill>
                  <a:srgbClr val="006FBF"/>
                </a:solidFill>
                <a:latin typeface="Comic Sans MS"/>
                <a:cs typeface="Comic Sans MS"/>
              </a:rPr>
              <a:t>Types of Grouped Frequency</a:t>
            </a:r>
            <a:r>
              <a:rPr sz="2900" spc="-15" dirty="0">
                <a:solidFill>
                  <a:srgbClr val="006FBF"/>
                </a:solidFill>
                <a:latin typeface="Comic Sans MS"/>
                <a:cs typeface="Comic Sans MS"/>
              </a:rPr>
              <a:t> </a:t>
            </a:r>
            <a:r>
              <a:rPr sz="2900" spc="-5" dirty="0">
                <a:solidFill>
                  <a:srgbClr val="006FBF"/>
                </a:solidFill>
                <a:latin typeface="Comic Sans MS"/>
                <a:cs typeface="Comic Sans MS"/>
              </a:rPr>
              <a:t>Distribution</a:t>
            </a:r>
            <a:endParaRPr sz="2900">
              <a:latin typeface="Comic Sans MS"/>
              <a:cs typeface="Comic Sans MS"/>
            </a:endParaRPr>
          </a:p>
        </p:txBody>
      </p:sp>
      <p:sp>
        <p:nvSpPr>
          <p:cNvPr id="3" name="object 3"/>
          <p:cNvSpPr txBox="1"/>
          <p:nvPr/>
        </p:nvSpPr>
        <p:spPr>
          <a:xfrm>
            <a:off x="534669" y="1210309"/>
            <a:ext cx="7100570" cy="452120"/>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006FBF"/>
                </a:solidFill>
                <a:latin typeface="Comic Sans MS"/>
                <a:cs typeface="Comic Sans MS"/>
              </a:rPr>
              <a:t>1. Relative </a:t>
            </a:r>
            <a:r>
              <a:rPr sz="2800" b="1" spc="-10" dirty="0">
                <a:solidFill>
                  <a:srgbClr val="006FBF"/>
                </a:solidFill>
                <a:latin typeface="Comic Sans MS"/>
                <a:cs typeface="Comic Sans MS"/>
              </a:rPr>
              <a:t>frequency </a:t>
            </a:r>
            <a:r>
              <a:rPr sz="2800" b="1" spc="-5" dirty="0">
                <a:solidFill>
                  <a:srgbClr val="006FBF"/>
                </a:solidFill>
                <a:latin typeface="Comic Sans MS"/>
                <a:cs typeface="Comic Sans MS"/>
              </a:rPr>
              <a:t>distribution</a:t>
            </a:r>
            <a:r>
              <a:rPr sz="2800" b="1" spc="-140" dirty="0">
                <a:solidFill>
                  <a:srgbClr val="006FBF"/>
                </a:solidFill>
                <a:latin typeface="Comic Sans MS"/>
                <a:cs typeface="Comic Sans MS"/>
              </a:rPr>
              <a:t> </a:t>
            </a:r>
            <a:r>
              <a:rPr sz="2800" b="1" spc="-10" dirty="0">
                <a:solidFill>
                  <a:srgbClr val="006FBF"/>
                </a:solidFill>
                <a:latin typeface="Comic Sans MS"/>
                <a:cs typeface="Comic Sans MS"/>
              </a:rPr>
              <a:t>(RFD):</a:t>
            </a:r>
            <a:endParaRPr sz="2800">
              <a:latin typeface="Comic Sans MS"/>
              <a:cs typeface="Comic Sans MS"/>
            </a:endParaRPr>
          </a:p>
        </p:txBody>
      </p:sp>
      <p:sp>
        <p:nvSpPr>
          <p:cNvPr id="4" name="object 4"/>
          <p:cNvSpPr txBox="1"/>
          <p:nvPr/>
        </p:nvSpPr>
        <p:spPr>
          <a:xfrm>
            <a:off x="1075689" y="1795779"/>
            <a:ext cx="736600" cy="452120"/>
          </a:xfrm>
          <a:prstGeom prst="rect">
            <a:avLst/>
          </a:prstGeom>
        </p:spPr>
        <p:txBody>
          <a:bodyPr vert="horz" wrap="square" lIns="0" tIns="12700" rIns="0" bIns="0" rtlCol="0">
            <a:spAutoFit/>
          </a:bodyPr>
          <a:lstStyle/>
          <a:p>
            <a:pPr marL="12700">
              <a:lnSpc>
                <a:spcPct val="100000"/>
              </a:lnSpc>
              <a:spcBef>
                <a:spcPts val="100"/>
              </a:spcBef>
              <a:tabLst>
                <a:tab pos="462915" algn="l"/>
              </a:tabLst>
            </a:pPr>
            <a:r>
              <a:rPr sz="2800" spc="235" dirty="0">
                <a:latin typeface="Symbol"/>
                <a:cs typeface="Symbol"/>
              </a:rPr>
              <a:t></a:t>
            </a:r>
            <a:r>
              <a:rPr sz="2800" spc="235" dirty="0">
                <a:latin typeface="Times New Roman"/>
                <a:cs typeface="Times New Roman"/>
              </a:rPr>
              <a:t>	</a:t>
            </a:r>
            <a:r>
              <a:rPr sz="4200" spc="352" baseline="-5952" dirty="0">
                <a:latin typeface="Comic Sans MS"/>
                <a:cs typeface="Comic Sans MS"/>
              </a:rPr>
              <a:t>A</a:t>
            </a:r>
            <a:endParaRPr sz="4200" baseline="-5952">
              <a:latin typeface="Comic Sans MS"/>
              <a:cs typeface="Comic Sans MS"/>
            </a:endParaRPr>
          </a:p>
        </p:txBody>
      </p:sp>
      <p:sp>
        <p:nvSpPr>
          <p:cNvPr id="5" name="object 5"/>
          <p:cNvSpPr txBox="1"/>
          <p:nvPr/>
        </p:nvSpPr>
        <p:spPr>
          <a:xfrm>
            <a:off x="2099608" y="1832609"/>
            <a:ext cx="6504305" cy="452120"/>
          </a:xfrm>
          <a:prstGeom prst="rect">
            <a:avLst/>
          </a:prstGeom>
        </p:spPr>
        <p:txBody>
          <a:bodyPr vert="horz" wrap="square" lIns="0" tIns="12700" rIns="0" bIns="0" rtlCol="0">
            <a:spAutoFit/>
          </a:bodyPr>
          <a:lstStyle/>
          <a:p>
            <a:pPr marL="12700">
              <a:lnSpc>
                <a:spcPct val="100000"/>
              </a:lnSpc>
              <a:spcBef>
                <a:spcPts val="100"/>
              </a:spcBef>
              <a:tabLst>
                <a:tab pos="1177925" algn="l"/>
                <a:tab pos="3242310" algn="l"/>
                <a:tab pos="4122420" algn="l"/>
                <a:tab pos="5242560" algn="l"/>
                <a:tab pos="5922645" algn="l"/>
              </a:tabLst>
            </a:pPr>
            <a:r>
              <a:rPr sz="2800" spc="-5" dirty="0">
                <a:latin typeface="Comic Sans MS"/>
                <a:cs typeface="Comic Sans MS"/>
              </a:rPr>
              <a:t>tab</a:t>
            </a:r>
            <a:r>
              <a:rPr sz="2800" dirty="0">
                <a:latin typeface="Comic Sans MS"/>
                <a:cs typeface="Comic Sans MS"/>
              </a:rPr>
              <a:t>le	p</a:t>
            </a:r>
            <a:r>
              <a:rPr sz="2800" spc="10" dirty="0">
                <a:latin typeface="Comic Sans MS"/>
                <a:cs typeface="Comic Sans MS"/>
              </a:rPr>
              <a:t>r</a:t>
            </a:r>
            <a:r>
              <a:rPr sz="2800" spc="-10" dirty="0">
                <a:latin typeface="Comic Sans MS"/>
                <a:cs typeface="Comic Sans MS"/>
              </a:rPr>
              <a:t>e</a:t>
            </a:r>
            <a:r>
              <a:rPr sz="2800" spc="-5" dirty="0">
                <a:latin typeface="Comic Sans MS"/>
                <a:cs typeface="Comic Sans MS"/>
              </a:rPr>
              <a:t>s</a:t>
            </a:r>
            <a:r>
              <a:rPr sz="2800" dirty="0">
                <a:latin typeface="Comic Sans MS"/>
                <a:cs typeface="Comic Sans MS"/>
              </a:rPr>
              <a:t>e</a:t>
            </a:r>
            <a:r>
              <a:rPr sz="2800" spc="-10" dirty="0">
                <a:latin typeface="Comic Sans MS"/>
                <a:cs typeface="Comic Sans MS"/>
              </a:rPr>
              <a:t>n</a:t>
            </a:r>
            <a:r>
              <a:rPr sz="2800" spc="-5" dirty="0">
                <a:latin typeface="Comic Sans MS"/>
                <a:cs typeface="Comic Sans MS"/>
              </a:rPr>
              <a:t>ti</a:t>
            </a:r>
            <a:r>
              <a:rPr sz="2800" spc="-10" dirty="0">
                <a:latin typeface="Comic Sans MS"/>
                <a:cs typeface="Comic Sans MS"/>
              </a:rPr>
              <a:t>n</a:t>
            </a:r>
            <a:r>
              <a:rPr sz="2800" dirty="0">
                <a:latin typeface="Comic Sans MS"/>
                <a:cs typeface="Comic Sans MS"/>
              </a:rPr>
              <a:t>g	</a:t>
            </a:r>
            <a:r>
              <a:rPr sz="2800" spc="-5" dirty="0">
                <a:latin typeface="Comic Sans MS"/>
                <a:cs typeface="Comic Sans MS"/>
              </a:rPr>
              <a:t>t</a:t>
            </a:r>
            <a:r>
              <a:rPr sz="2800" dirty="0">
                <a:latin typeface="Comic Sans MS"/>
                <a:cs typeface="Comic Sans MS"/>
              </a:rPr>
              <a:t>he	</a:t>
            </a:r>
            <a:r>
              <a:rPr sz="2800" spc="10" dirty="0">
                <a:latin typeface="Comic Sans MS"/>
                <a:cs typeface="Comic Sans MS"/>
              </a:rPr>
              <a:t>r</a:t>
            </a:r>
            <a:r>
              <a:rPr sz="2800" spc="-15" dirty="0">
                <a:latin typeface="Comic Sans MS"/>
                <a:cs typeface="Comic Sans MS"/>
              </a:rPr>
              <a:t>a</a:t>
            </a:r>
            <a:r>
              <a:rPr sz="2800" spc="5" dirty="0">
                <a:latin typeface="Comic Sans MS"/>
                <a:cs typeface="Comic Sans MS"/>
              </a:rPr>
              <a:t>t</a:t>
            </a:r>
            <a:r>
              <a:rPr sz="2800" spc="-15" dirty="0">
                <a:latin typeface="Comic Sans MS"/>
                <a:cs typeface="Comic Sans MS"/>
              </a:rPr>
              <a:t>i</a:t>
            </a:r>
            <a:r>
              <a:rPr sz="2800" dirty="0">
                <a:latin typeface="Comic Sans MS"/>
                <a:cs typeface="Comic Sans MS"/>
              </a:rPr>
              <a:t>o	</a:t>
            </a:r>
            <a:r>
              <a:rPr sz="2800" spc="-5" dirty="0">
                <a:latin typeface="Comic Sans MS"/>
                <a:cs typeface="Comic Sans MS"/>
              </a:rPr>
              <a:t>o</a:t>
            </a:r>
            <a:r>
              <a:rPr sz="2800" dirty="0">
                <a:latin typeface="Comic Sans MS"/>
                <a:cs typeface="Comic Sans MS"/>
              </a:rPr>
              <a:t>f	</a:t>
            </a:r>
            <a:r>
              <a:rPr sz="2800" spc="-5" dirty="0">
                <a:latin typeface="Comic Sans MS"/>
                <a:cs typeface="Comic Sans MS"/>
              </a:rPr>
              <a:t>t</a:t>
            </a:r>
            <a:r>
              <a:rPr sz="2800" dirty="0">
                <a:latin typeface="Comic Sans MS"/>
                <a:cs typeface="Comic Sans MS"/>
              </a:rPr>
              <a:t>he</a:t>
            </a:r>
            <a:endParaRPr sz="2800">
              <a:latin typeface="Comic Sans MS"/>
              <a:cs typeface="Comic Sans MS"/>
            </a:endParaRPr>
          </a:p>
        </p:txBody>
      </p:sp>
      <p:sp>
        <p:nvSpPr>
          <p:cNvPr id="6" name="object 6"/>
          <p:cNvSpPr txBox="1"/>
          <p:nvPr/>
        </p:nvSpPr>
        <p:spPr>
          <a:xfrm>
            <a:off x="1075689" y="3483609"/>
            <a:ext cx="309245" cy="452120"/>
          </a:xfrm>
          <a:prstGeom prst="rect">
            <a:avLst/>
          </a:prstGeom>
        </p:spPr>
        <p:txBody>
          <a:bodyPr vert="horz" wrap="square" lIns="0" tIns="12700" rIns="0" bIns="0" rtlCol="0">
            <a:spAutoFit/>
          </a:bodyPr>
          <a:lstStyle/>
          <a:p>
            <a:pPr marL="12700">
              <a:lnSpc>
                <a:spcPct val="100000"/>
              </a:lnSpc>
              <a:spcBef>
                <a:spcPts val="100"/>
              </a:spcBef>
            </a:pPr>
            <a:r>
              <a:rPr sz="2800" spc="235" dirty="0">
                <a:latin typeface="Symbol"/>
                <a:cs typeface="Symbol"/>
              </a:rPr>
              <a:t></a:t>
            </a:r>
            <a:endParaRPr sz="2800">
              <a:latin typeface="Symbol"/>
              <a:cs typeface="Symbol"/>
            </a:endParaRPr>
          </a:p>
        </p:txBody>
      </p:sp>
      <p:sp>
        <p:nvSpPr>
          <p:cNvPr id="7" name="object 7"/>
          <p:cNvSpPr txBox="1"/>
          <p:nvPr/>
        </p:nvSpPr>
        <p:spPr>
          <a:xfrm>
            <a:off x="1526539" y="2260599"/>
            <a:ext cx="7080250" cy="1711960"/>
          </a:xfrm>
          <a:prstGeom prst="rect">
            <a:avLst/>
          </a:prstGeom>
        </p:spPr>
        <p:txBody>
          <a:bodyPr vert="horz" wrap="square" lIns="0" tIns="12700" rIns="0" bIns="0" rtlCol="0">
            <a:spAutoFit/>
          </a:bodyPr>
          <a:lstStyle/>
          <a:p>
            <a:pPr marL="12700" marR="5080">
              <a:lnSpc>
                <a:spcPct val="124700"/>
              </a:lnSpc>
              <a:spcBef>
                <a:spcPts val="100"/>
              </a:spcBef>
              <a:tabLst>
                <a:tab pos="1969770" algn="l"/>
                <a:tab pos="2613025" algn="l"/>
                <a:tab pos="3672840" algn="l"/>
                <a:tab pos="4770120" algn="l"/>
                <a:tab pos="5401310" algn="l"/>
                <a:tab pos="6249035" algn="l"/>
              </a:tabLst>
            </a:pPr>
            <a:r>
              <a:rPr sz="2800" b="1" spc="-5" dirty="0">
                <a:solidFill>
                  <a:srgbClr val="00AF4F"/>
                </a:solidFill>
                <a:latin typeface="Comic Sans MS"/>
                <a:cs typeface="Comic Sans MS"/>
              </a:rPr>
              <a:t>fr</a:t>
            </a:r>
            <a:r>
              <a:rPr sz="2800" b="1" spc="-10" dirty="0">
                <a:solidFill>
                  <a:srgbClr val="00AF4F"/>
                </a:solidFill>
                <a:latin typeface="Comic Sans MS"/>
                <a:cs typeface="Comic Sans MS"/>
              </a:rPr>
              <a:t>equ</a:t>
            </a:r>
            <a:r>
              <a:rPr sz="2800" b="1" dirty="0">
                <a:solidFill>
                  <a:srgbClr val="00AF4F"/>
                </a:solidFill>
                <a:latin typeface="Comic Sans MS"/>
                <a:cs typeface="Comic Sans MS"/>
              </a:rPr>
              <a:t>e</a:t>
            </a:r>
            <a:r>
              <a:rPr sz="2800" b="1" spc="-10" dirty="0">
                <a:solidFill>
                  <a:srgbClr val="00AF4F"/>
                </a:solidFill>
                <a:latin typeface="Comic Sans MS"/>
                <a:cs typeface="Comic Sans MS"/>
              </a:rPr>
              <a:t>n</a:t>
            </a:r>
            <a:r>
              <a:rPr sz="2800" b="1" spc="-5" dirty="0">
                <a:solidFill>
                  <a:srgbClr val="00AF4F"/>
                </a:solidFill>
                <a:latin typeface="Comic Sans MS"/>
                <a:cs typeface="Comic Sans MS"/>
              </a:rPr>
              <a:t>c</a:t>
            </a:r>
            <a:r>
              <a:rPr sz="2800" b="1" dirty="0">
                <a:solidFill>
                  <a:srgbClr val="00AF4F"/>
                </a:solidFill>
                <a:latin typeface="Comic Sans MS"/>
                <a:cs typeface="Comic Sans MS"/>
              </a:rPr>
              <a:t>y	</a:t>
            </a:r>
            <a:r>
              <a:rPr sz="2800" b="1" spc="5" dirty="0">
                <a:solidFill>
                  <a:srgbClr val="00AF4F"/>
                </a:solidFill>
                <a:latin typeface="Comic Sans MS"/>
                <a:cs typeface="Comic Sans MS"/>
              </a:rPr>
              <a:t>o</a:t>
            </a:r>
            <a:r>
              <a:rPr sz="2800" b="1" dirty="0">
                <a:solidFill>
                  <a:srgbClr val="00AF4F"/>
                </a:solidFill>
                <a:latin typeface="Comic Sans MS"/>
                <a:cs typeface="Comic Sans MS"/>
              </a:rPr>
              <a:t>f	</a:t>
            </a:r>
            <a:r>
              <a:rPr sz="2800" b="1" spc="-10" dirty="0">
                <a:solidFill>
                  <a:srgbClr val="00AF4F"/>
                </a:solidFill>
                <a:latin typeface="Comic Sans MS"/>
                <a:cs typeface="Comic Sans MS"/>
              </a:rPr>
              <a:t>e</a:t>
            </a:r>
            <a:r>
              <a:rPr sz="2800" b="1" spc="-5" dirty="0">
                <a:solidFill>
                  <a:srgbClr val="00AF4F"/>
                </a:solidFill>
                <a:latin typeface="Comic Sans MS"/>
                <a:cs typeface="Comic Sans MS"/>
              </a:rPr>
              <a:t>ac</a:t>
            </a:r>
            <a:r>
              <a:rPr sz="2800" b="1" dirty="0">
                <a:solidFill>
                  <a:srgbClr val="00AF4F"/>
                </a:solidFill>
                <a:latin typeface="Comic Sans MS"/>
                <a:cs typeface="Comic Sans MS"/>
              </a:rPr>
              <a:t>h	</a:t>
            </a:r>
            <a:r>
              <a:rPr sz="2800" b="1" spc="-5" dirty="0">
                <a:solidFill>
                  <a:srgbClr val="00AF4F"/>
                </a:solidFill>
                <a:latin typeface="Comic Sans MS"/>
                <a:cs typeface="Comic Sans MS"/>
              </a:rPr>
              <a:t>c</a:t>
            </a:r>
            <a:r>
              <a:rPr sz="2800" b="1" dirty="0">
                <a:solidFill>
                  <a:srgbClr val="00AF4F"/>
                </a:solidFill>
                <a:latin typeface="Comic Sans MS"/>
                <a:cs typeface="Comic Sans MS"/>
              </a:rPr>
              <a:t>l</a:t>
            </a:r>
            <a:r>
              <a:rPr sz="2800" b="1" spc="-5" dirty="0">
                <a:solidFill>
                  <a:srgbClr val="00AF4F"/>
                </a:solidFill>
                <a:latin typeface="Comic Sans MS"/>
                <a:cs typeface="Comic Sans MS"/>
              </a:rPr>
              <a:t>a</a:t>
            </a:r>
            <a:r>
              <a:rPr sz="2800" b="1" spc="-15" dirty="0">
                <a:solidFill>
                  <a:srgbClr val="00AF4F"/>
                </a:solidFill>
                <a:latin typeface="Comic Sans MS"/>
                <a:cs typeface="Comic Sans MS"/>
              </a:rPr>
              <a:t>s</a:t>
            </a:r>
            <a:r>
              <a:rPr sz="2800" b="1" dirty="0">
                <a:solidFill>
                  <a:srgbClr val="00AF4F"/>
                </a:solidFill>
                <a:latin typeface="Comic Sans MS"/>
                <a:cs typeface="Comic Sans MS"/>
              </a:rPr>
              <a:t>s	</a:t>
            </a:r>
            <a:r>
              <a:rPr sz="2800" b="1" spc="-5" dirty="0">
                <a:solidFill>
                  <a:srgbClr val="00AF4F"/>
                </a:solidFill>
                <a:latin typeface="Comic Sans MS"/>
                <a:cs typeface="Comic Sans MS"/>
              </a:rPr>
              <a:t>t</a:t>
            </a:r>
            <a:r>
              <a:rPr sz="2800" b="1" dirty="0">
                <a:solidFill>
                  <a:srgbClr val="00AF4F"/>
                </a:solidFill>
                <a:latin typeface="Comic Sans MS"/>
                <a:cs typeface="Comic Sans MS"/>
              </a:rPr>
              <a:t>o	</a:t>
            </a:r>
            <a:r>
              <a:rPr sz="2800" b="1" spc="-5" dirty="0">
                <a:solidFill>
                  <a:srgbClr val="00AF4F"/>
                </a:solidFill>
                <a:latin typeface="Comic Sans MS"/>
                <a:cs typeface="Comic Sans MS"/>
              </a:rPr>
              <a:t>t</a:t>
            </a:r>
            <a:r>
              <a:rPr sz="2800" b="1" dirty="0">
                <a:solidFill>
                  <a:srgbClr val="00AF4F"/>
                </a:solidFill>
                <a:latin typeface="Comic Sans MS"/>
                <a:cs typeface="Comic Sans MS"/>
              </a:rPr>
              <a:t>he	</a:t>
            </a:r>
            <a:r>
              <a:rPr sz="2800" b="1" spc="-5" dirty="0">
                <a:solidFill>
                  <a:srgbClr val="00AF4F"/>
                </a:solidFill>
                <a:latin typeface="Comic Sans MS"/>
                <a:cs typeface="Comic Sans MS"/>
              </a:rPr>
              <a:t>t</a:t>
            </a:r>
            <a:r>
              <a:rPr sz="2800" b="1" spc="5" dirty="0">
                <a:solidFill>
                  <a:srgbClr val="00AF4F"/>
                </a:solidFill>
                <a:latin typeface="Comic Sans MS"/>
                <a:cs typeface="Comic Sans MS"/>
              </a:rPr>
              <a:t>o</a:t>
            </a:r>
            <a:r>
              <a:rPr sz="2800" b="1" spc="-5" dirty="0">
                <a:solidFill>
                  <a:srgbClr val="00AF4F"/>
                </a:solidFill>
                <a:latin typeface="Comic Sans MS"/>
                <a:cs typeface="Comic Sans MS"/>
              </a:rPr>
              <a:t>ta</a:t>
            </a:r>
            <a:r>
              <a:rPr sz="2800" b="1" dirty="0">
                <a:solidFill>
                  <a:srgbClr val="00AF4F"/>
                </a:solidFill>
                <a:latin typeface="Comic Sans MS"/>
                <a:cs typeface="Comic Sans MS"/>
              </a:rPr>
              <a:t>l  </a:t>
            </a:r>
            <a:r>
              <a:rPr sz="2800" b="1" spc="-10" dirty="0">
                <a:solidFill>
                  <a:srgbClr val="00AF4F"/>
                </a:solidFill>
                <a:latin typeface="Comic Sans MS"/>
                <a:cs typeface="Comic Sans MS"/>
              </a:rPr>
              <a:t>frequency </a:t>
            </a:r>
            <a:r>
              <a:rPr sz="2800" b="1" dirty="0">
                <a:solidFill>
                  <a:srgbClr val="00AF4F"/>
                </a:solidFill>
                <a:latin typeface="Comic Sans MS"/>
                <a:cs typeface="Comic Sans MS"/>
              </a:rPr>
              <a:t>of </a:t>
            </a:r>
            <a:r>
              <a:rPr sz="2800" b="1" spc="-5" dirty="0">
                <a:solidFill>
                  <a:srgbClr val="00AF4F"/>
                </a:solidFill>
                <a:latin typeface="Comic Sans MS"/>
                <a:cs typeface="Comic Sans MS"/>
              </a:rPr>
              <a:t>all the</a:t>
            </a:r>
            <a:r>
              <a:rPr sz="2800" b="1" spc="-40" dirty="0">
                <a:solidFill>
                  <a:srgbClr val="00AF4F"/>
                </a:solidFill>
                <a:latin typeface="Comic Sans MS"/>
                <a:cs typeface="Comic Sans MS"/>
              </a:rPr>
              <a:t> </a:t>
            </a:r>
            <a:r>
              <a:rPr sz="2800" b="1" spc="-5" dirty="0">
                <a:solidFill>
                  <a:srgbClr val="00AF4F"/>
                </a:solidFill>
                <a:latin typeface="Comic Sans MS"/>
                <a:cs typeface="Comic Sans MS"/>
              </a:rPr>
              <a:t>classes</a:t>
            </a:r>
            <a:r>
              <a:rPr sz="2800" spc="-5" dirty="0">
                <a:latin typeface="Comic Sans MS"/>
                <a:cs typeface="Comic Sans MS"/>
              </a:rPr>
              <a:t>.</a:t>
            </a:r>
            <a:endParaRPr sz="2800">
              <a:latin typeface="Comic Sans MS"/>
              <a:cs typeface="Comic Sans MS"/>
            </a:endParaRPr>
          </a:p>
          <a:p>
            <a:pPr marL="225425">
              <a:lnSpc>
                <a:spcPct val="100000"/>
              </a:lnSpc>
              <a:spcBef>
                <a:spcPts val="1540"/>
              </a:spcBef>
              <a:tabLst>
                <a:tab pos="1768475" algn="l"/>
                <a:tab pos="3643629" algn="l"/>
                <a:tab pos="5353050" algn="l"/>
              </a:tabLst>
            </a:pPr>
            <a:r>
              <a:rPr sz="2800" spc="-10" dirty="0">
                <a:latin typeface="Comic Sans MS"/>
                <a:cs typeface="Comic Sans MS"/>
              </a:rPr>
              <a:t>Relative	</a:t>
            </a:r>
            <a:r>
              <a:rPr sz="2800" spc="-5" dirty="0">
                <a:latin typeface="Comic Sans MS"/>
                <a:cs typeface="Comic Sans MS"/>
              </a:rPr>
              <a:t>frequency	generally	expressed</a:t>
            </a:r>
            <a:endParaRPr sz="2800">
              <a:latin typeface="Comic Sans MS"/>
              <a:cs typeface="Comic Sans MS"/>
            </a:endParaRPr>
          </a:p>
        </p:txBody>
      </p:sp>
      <p:sp>
        <p:nvSpPr>
          <p:cNvPr id="8" name="object 8"/>
          <p:cNvSpPr txBox="1"/>
          <p:nvPr/>
        </p:nvSpPr>
        <p:spPr>
          <a:xfrm>
            <a:off x="1526539" y="3947159"/>
            <a:ext cx="3305810" cy="1092200"/>
          </a:xfrm>
          <a:prstGeom prst="rect">
            <a:avLst/>
          </a:prstGeom>
        </p:spPr>
        <p:txBody>
          <a:bodyPr vert="horz" wrap="square" lIns="0" tIns="12700" rIns="0" bIns="0" rtlCol="0">
            <a:spAutoFit/>
          </a:bodyPr>
          <a:lstStyle/>
          <a:p>
            <a:pPr marL="12700" marR="5080">
              <a:lnSpc>
                <a:spcPct val="125000"/>
              </a:lnSpc>
              <a:spcBef>
                <a:spcPts val="100"/>
              </a:spcBef>
              <a:tabLst>
                <a:tab pos="749935" algn="l"/>
                <a:tab pos="1315085" algn="l"/>
                <a:tab pos="1787525" algn="l"/>
                <a:tab pos="2641600" algn="l"/>
              </a:tabLst>
            </a:pPr>
            <a:r>
              <a:rPr sz="2800" b="1" spc="-5" dirty="0">
                <a:solidFill>
                  <a:srgbClr val="00AF4F"/>
                </a:solidFill>
                <a:latin typeface="Comic Sans MS"/>
                <a:cs typeface="Comic Sans MS"/>
              </a:rPr>
              <a:t>a</a:t>
            </a:r>
            <a:r>
              <a:rPr sz="2800" b="1" dirty="0">
                <a:solidFill>
                  <a:srgbClr val="00AF4F"/>
                </a:solidFill>
                <a:latin typeface="Comic Sans MS"/>
                <a:cs typeface="Comic Sans MS"/>
              </a:rPr>
              <a:t>s	a	p</a:t>
            </a:r>
            <a:r>
              <a:rPr sz="2800" b="1" spc="-10" dirty="0">
                <a:solidFill>
                  <a:srgbClr val="00AF4F"/>
                </a:solidFill>
                <a:latin typeface="Comic Sans MS"/>
                <a:cs typeface="Comic Sans MS"/>
              </a:rPr>
              <a:t>e</a:t>
            </a:r>
            <a:r>
              <a:rPr sz="2800" b="1" spc="-5" dirty="0">
                <a:solidFill>
                  <a:srgbClr val="00AF4F"/>
                </a:solidFill>
                <a:latin typeface="Comic Sans MS"/>
                <a:cs typeface="Comic Sans MS"/>
              </a:rPr>
              <a:t>rc</a:t>
            </a:r>
            <a:r>
              <a:rPr sz="2800" b="1" dirty="0">
                <a:solidFill>
                  <a:srgbClr val="00AF4F"/>
                </a:solidFill>
                <a:latin typeface="Comic Sans MS"/>
                <a:cs typeface="Comic Sans MS"/>
              </a:rPr>
              <a:t>e</a:t>
            </a:r>
            <a:r>
              <a:rPr sz="2800" b="1" spc="-10" dirty="0">
                <a:solidFill>
                  <a:srgbClr val="00AF4F"/>
                </a:solidFill>
                <a:latin typeface="Comic Sans MS"/>
                <a:cs typeface="Comic Sans MS"/>
              </a:rPr>
              <a:t>n</a:t>
            </a:r>
            <a:r>
              <a:rPr sz="2800" b="1" spc="-5" dirty="0">
                <a:solidFill>
                  <a:srgbClr val="00AF4F"/>
                </a:solidFill>
                <a:latin typeface="Comic Sans MS"/>
                <a:cs typeface="Comic Sans MS"/>
              </a:rPr>
              <a:t>ta</a:t>
            </a:r>
            <a:r>
              <a:rPr sz="2800" b="1" dirty="0">
                <a:solidFill>
                  <a:srgbClr val="00AF4F"/>
                </a:solidFill>
                <a:latin typeface="Comic Sans MS"/>
                <a:cs typeface="Comic Sans MS"/>
              </a:rPr>
              <a:t>g</a:t>
            </a:r>
            <a:r>
              <a:rPr sz="2800" b="1" spc="5" dirty="0">
                <a:solidFill>
                  <a:srgbClr val="00AF4F"/>
                </a:solidFill>
                <a:latin typeface="Comic Sans MS"/>
                <a:cs typeface="Comic Sans MS"/>
              </a:rPr>
              <a:t>e</a:t>
            </a:r>
            <a:r>
              <a:rPr sz="2800" dirty="0">
                <a:latin typeface="Comic Sans MS"/>
                <a:cs typeface="Comic Sans MS"/>
              </a:rPr>
              <a:t>,  </a:t>
            </a:r>
            <a:r>
              <a:rPr sz="2800" spc="-5" dirty="0">
                <a:latin typeface="Comic Sans MS"/>
                <a:cs typeface="Comic Sans MS"/>
              </a:rPr>
              <a:t>percent		of	the</a:t>
            </a:r>
            <a:endParaRPr sz="2800">
              <a:latin typeface="Comic Sans MS"/>
              <a:cs typeface="Comic Sans MS"/>
            </a:endParaRPr>
          </a:p>
        </p:txBody>
      </p:sp>
      <p:sp>
        <p:nvSpPr>
          <p:cNvPr id="9" name="object 9"/>
          <p:cNvSpPr txBox="1"/>
          <p:nvPr/>
        </p:nvSpPr>
        <p:spPr>
          <a:xfrm>
            <a:off x="5127853" y="3947159"/>
            <a:ext cx="3479800" cy="1092200"/>
          </a:xfrm>
          <a:prstGeom prst="rect">
            <a:avLst/>
          </a:prstGeom>
        </p:spPr>
        <p:txBody>
          <a:bodyPr vert="horz" wrap="square" lIns="0" tIns="12700" rIns="0" bIns="0" rtlCol="0">
            <a:spAutoFit/>
          </a:bodyPr>
          <a:lstStyle/>
          <a:p>
            <a:pPr marL="95885" marR="5080" indent="-83820">
              <a:lnSpc>
                <a:spcPct val="125000"/>
              </a:lnSpc>
              <a:spcBef>
                <a:spcPts val="100"/>
              </a:spcBef>
              <a:tabLst>
                <a:tab pos="1093470" algn="l"/>
                <a:tab pos="1384300" algn="l"/>
                <a:tab pos="1770380" algn="l"/>
                <a:tab pos="2898775" algn="l"/>
                <a:tab pos="3094990" algn="l"/>
              </a:tabLst>
            </a:pPr>
            <a:r>
              <a:rPr sz="2800" spc="-10" dirty="0">
                <a:latin typeface="Comic Sans MS"/>
                <a:cs typeface="Comic Sans MS"/>
              </a:rPr>
              <a:t>u</a:t>
            </a:r>
            <a:r>
              <a:rPr sz="2800" spc="-5" dirty="0">
                <a:latin typeface="Comic Sans MS"/>
                <a:cs typeface="Comic Sans MS"/>
              </a:rPr>
              <a:t>s</a:t>
            </a:r>
            <a:r>
              <a:rPr sz="2800" spc="-10" dirty="0">
                <a:latin typeface="Comic Sans MS"/>
                <a:cs typeface="Comic Sans MS"/>
              </a:rPr>
              <a:t>e</a:t>
            </a:r>
            <a:r>
              <a:rPr sz="2800" dirty="0">
                <a:latin typeface="Comic Sans MS"/>
                <a:cs typeface="Comic Sans MS"/>
              </a:rPr>
              <a:t>d	</a:t>
            </a:r>
            <a:r>
              <a:rPr sz="2800" spc="-5" dirty="0">
                <a:latin typeface="Comic Sans MS"/>
                <a:cs typeface="Comic Sans MS"/>
              </a:rPr>
              <a:t>t</a:t>
            </a:r>
            <a:r>
              <a:rPr sz="2800" dirty="0">
                <a:latin typeface="Comic Sans MS"/>
                <a:cs typeface="Comic Sans MS"/>
              </a:rPr>
              <a:t>o	</a:t>
            </a:r>
            <a:r>
              <a:rPr sz="2800" spc="-15" dirty="0">
                <a:latin typeface="Comic Sans MS"/>
                <a:cs typeface="Comic Sans MS"/>
              </a:rPr>
              <a:t>s</a:t>
            </a:r>
            <a:r>
              <a:rPr sz="2800" dirty="0">
                <a:latin typeface="Comic Sans MS"/>
                <a:cs typeface="Comic Sans MS"/>
              </a:rPr>
              <a:t>h</a:t>
            </a:r>
            <a:r>
              <a:rPr sz="2800" spc="5" dirty="0">
                <a:latin typeface="Comic Sans MS"/>
                <a:cs typeface="Comic Sans MS"/>
              </a:rPr>
              <a:t>o</a:t>
            </a:r>
            <a:r>
              <a:rPr sz="2800" dirty="0">
                <a:latin typeface="Comic Sans MS"/>
                <a:cs typeface="Comic Sans MS"/>
              </a:rPr>
              <a:t>w	</a:t>
            </a:r>
            <a:r>
              <a:rPr sz="2800" spc="-5" dirty="0">
                <a:latin typeface="Comic Sans MS"/>
                <a:cs typeface="Comic Sans MS"/>
              </a:rPr>
              <a:t>t</a:t>
            </a:r>
            <a:r>
              <a:rPr sz="2800" dirty="0">
                <a:latin typeface="Comic Sans MS"/>
                <a:cs typeface="Comic Sans MS"/>
              </a:rPr>
              <a:t>he  </a:t>
            </a:r>
            <a:r>
              <a:rPr sz="2800" spc="-5" dirty="0">
                <a:latin typeface="Comic Sans MS"/>
                <a:cs typeface="Comic Sans MS"/>
              </a:rPr>
              <a:t>t</a:t>
            </a:r>
            <a:r>
              <a:rPr sz="2800" spc="5" dirty="0">
                <a:latin typeface="Comic Sans MS"/>
                <a:cs typeface="Comic Sans MS"/>
              </a:rPr>
              <a:t>o</a:t>
            </a:r>
            <a:r>
              <a:rPr sz="2800" spc="-5" dirty="0">
                <a:latin typeface="Comic Sans MS"/>
                <a:cs typeface="Comic Sans MS"/>
              </a:rPr>
              <a:t>t</a:t>
            </a:r>
            <a:r>
              <a:rPr sz="2800" spc="-15" dirty="0">
                <a:latin typeface="Comic Sans MS"/>
                <a:cs typeface="Comic Sans MS"/>
              </a:rPr>
              <a:t>a</a:t>
            </a:r>
            <a:r>
              <a:rPr sz="2800" dirty="0">
                <a:latin typeface="Comic Sans MS"/>
                <a:cs typeface="Comic Sans MS"/>
              </a:rPr>
              <a:t>l		n</a:t>
            </a:r>
            <a:r>
              <a:rPr sz="2800" spc="-10" dirty="0">
                <a:latin typeface="Comic Sans MS"/>
                <a:cs typeface="Comic Sans MS"/>
              </a:rPr>
              <a:t>um</a:t>
            </a:r>
            <a:r>
              <a:rPr sz="2800" spc="-5" dirty="0">
                <a:latin typeface="Comic Sans MS"/>
                <a:cs typeface="Comic Sans MS"/>
              </a:rPr>
              <a:t>be</a:t>
            </a:r>
            <a:r>
              <a:rPr sz="2800" dirty="0">
                <a:latin typeface="Comic Sans MS"/>
                <a:cs typeface="Comic Sans MS"/>
              </a:rPr>
              <a:t>r		</a:t>
            </a:r>
            <a:r>
              <a:rPr sz="2800" spc="5" dirty="0">
                <a:latin typeface="Comic Sans MS"/>
                <a:cs typeface="Comic Sans MS"/>
              </a:rPr>
              <a:t>o</a:t>
            </a:r>
            <a:r>
              <a:rPr sz="2800" dirty="0">
                <a:latin typeface="Comic Sans MS"/>
                <a:cs typeface="Comic Sans MS"/>
              </a:rPr>
              <a:t>f</a:t>
            </a:r>
            <a:endParaRPr sz="2800">
              <a:latin typeface="Comic Sans MS"/>
              <a:cs typeface="Comic Sans MS"/>
            </a:endParaRPr>
          </a:p>
        </p:txBody>
      </p:sp>
      <p:sp>
        <p:nvSpPr>
          <p:cNvPr id="10" name="object 10"/>
          <p:cNvSpPr txBox="1"/>
          <p:nvPr/>
        </p:nvSpPr>
        <p:spPr>
          <a:xfrm>
            <a:off x="1526539" y="5119370"/>
            <a:ext cx="4217035" cy="452120"/>
          </a:xfrm>
          <a:prstGeom prst="rect">
            <a:avLst/>
          </a:prstGeom>
        </p:spPr>
        <p:txBody>
          <a:bodyPr vert="horz" wrap="square" lIns="0" tIns="12700" rIns="0" bIns="0" rtlCol="0">
            <a:spAutoFit/>
          </a:bodyPr>
          <a:lstStyle/>
          <a:p>
            <a:pPr marL="12700">
              <a:lnSpc>
                <a:spcPct val="100000"/>
              </a:lnSpc>
              <a:spcBef>
                <a:spcPts val="100"/>
              </a:spcBef>
            </a:pPr>
            <a:r>
              <a:rPr sz="2800" spc="-5" dirty="0">
                <a:latin typeface="Comic Sans MS"/>
                <a:cs typeface="Comic Sans MS"/>
              </a:rPr>
              <a:t>observation </a:t>
            </a:r>
            <a:r>
              <a:rPr sz="2800" spc="-10" dirty="0">
                <a:latin typeface="Comic Sans MS"/>
                <a:cs typeface="Comic Sans MS"/>
              </a:rPr>
              <a:t>in </a:t>
            </a:r>
            <a:r>
              <a:rPr sz="2800" spc="-5" dirty="0">
                <a:latin typeface="Comic Sans MS"/>
                <a:cs typeface="Comic Sans MS"/>
              </a:rPr>
              <a:t>each</a:t>
            </a:r>
            <a:r>
              <a:rPr sz="2800" spc="-35" dirty="0">
                <a:latin typeface="Comic Sans MS"/>
                <a:cs typeface="Comic Sans MS"/>
              </a:rPr>
              <a:t> </a:t>
            </a:r>
            <a:r>
              <a:rPr sz="2800" spc="-10" dirty="0">
                <a:latin typeface="Comic Sans MS"/>
                <a:cs typeface="Comic Sans MS"/>
              </a:rPr>
              <a:t>class.</a:t>
            </a:r>
            <a:endParaRPr sz="2800">
              <a:latin typeface="Comic Sans MS"/>
              <a:cs typeface="Comic Sans M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420"/>
              </a:lnSpc>
            </a:pPr>
            <a:fld id="{81D60167-4931-47E6-BA6A-407CBD079E47}" type="slidenum">
              <a:rPr sz="1400" dirty="0">
                <a:solidFill>
                  <a:srgbClr val="000000"/>
                </a:solidFill>
              </a:rPr>
              <a:t>43</a:t>
            </a:fld>
            <a:endParaRPr sz="1400"/>
          </a:p>
          <a:p>
            <a:pPr marL="53340">
              <a:lnSpc>
                <a:spcPts val="1215"/>
              </a:lnSpc>
            </a:pPr>
            <a:r>
              <a:rPr dirty="0"/>
              <a:t>41</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2" name="object 2"/>
          <p:cNvSpPr txBox="1">
            <a:spLocks noGrp="1"/>
          </p:cNvSpPr>
          <p:nvPr>
            <p:ph type="title"/>
          </p:nvPr>
        </p:nvSpPr>
        <p:spPr>
          <a:xfrm>
            <a:off x="458469" y="948690"/>
            <a:ext cx="2050414" cy="452120"/>
          </a:xfrm>
          <a:prstGeom prst="rect">
            <a:avLst/>
          </a:prstGeom>
        </p:spPr>
        <p:txBody>
          <a:bodyPr vert="horz" wrap="square" lIns="0" tIns="12700" rIns="0" bIns="0" rtlCol="0">
            <a:spAutoFit/>
          </a:bodyPr>
          <a:lstStyle/>
          <a:p>
            <a:pPr marL="12700">
              <a:lnSpc>
                <a:spcPct val="100000"/>
              </a:lnSpc>
              <a:spcBef>
                <a:spcPts val="100"/>
              </a:spcBef>
            </a:pPr>
            <a:r>
              <a:rPr sz="2800" b="0" spc="-5" dirty="0">
                <a:latin typeface="Comic Sans MS"/>
                <a:cs typeface="Comic Sans MS"/>
              </a:rPr>
              <a:t>For</a:t>
            </a:r>
            <a:r>
              <a:rPr sz="2800" b="0" spc="-70" dirty="0">
                <a:latin typeface="Comic Sans MS"/>
                <a:cs typeface="Comic Sans MS"/>
              </a:rPr>
              <a:t> </a:t>
            </a:r>
            <a:r>
              <a:rPr sz="2800" b="0" spc="-5" dirty="0">
                <a:latin typeface="Comic Sans MS"/>
                <a:cs typeface="Comic Sans MS"/>
              </a:rPr>
              <a:t>example</a:t>
            </a:r>
            <a:endParaRPr sz="2800">
              <a:latin typeface="Comic Sans MS"/>
              <a:cs typeface="Comic Sans MS"/>
            </a:endParaRPr>
          </a:p>
        </p:txBody>
      </p:sp>
      <p:graphicFrame>
        <p:nvGraphicFramePr>
          <p:cNvPr id="3" name="object 3"/>
          <p:cNvGraphicFramePr>
            <a:graphicFrameLocks noGrp="1"/>
          </p:cNvGraphicFramePr>
          <p:nvPr/>
        </p:nvGraphicFramePr>
        <p:xfrm>
          <a:off x="2244725" y="2366645"/>
          <a:ext cx="4725669" cy="3396610"/>
        </p:xfrm>
        <a:graphic>
          <a:graphicData uri="http://schemas.openxmlformats.org/drawingml/2006/table">
            <a:tbl>
              <a:tblPr firstRow="1" bandRow="1">
                <a:tableStyleId>{2D5ABB26-0587-4C30-8999-92F81FD0307C}</a:tableStyleId>
              </a:tblPr>
              <a:tblGrid>
                <a:gridCol w="1546860">
                  <a:extLst>
                    <a:ext uri="{9D8B030D-6E8A-4147-A177-3AD203B41FA5}">
                      <a16:colId xmlns:a16="http://schemas.microsoft.com/office/drawing/2014/main" val="20000"/>
                    </a:ext>
                  </a:extLst>
                </a:gridCol>
                <a:gridCol w="601979">
                  <a:extLst>
                    <a:ext uri="{9D8B030D-6E8A-4147-A177-3AD203B41FA5}">
                      <a16:colId xmlns:a16="http://schemas.microsoft.com/office/drawing/2014/main" val="20001"/>
                    </a:ext>
                  </a:extLst>
                </a:gridCol>
                <a:gridCol w="1546860">
                  <a:extLst>
                    <a:ext uri="{9D8B030D-6E8A-4147-A177-3AD203B41FA5}">
                      <a16:colId xmlns:a16="http://schemas.microsoft.com/office/drawing/2014/main" val="20002"/>
                    </a:ext>
                  </a:extLst>
                </a:gridCol>
                <a:gridCol w="1029970">
                  <a:extLst>
                    <a:ext uri="{9D8B030D-6E8A-4147-A177-3AD203B41FA5}">
                      <a16:colId xmlns:a16="http://schemas.microsoft.com/office/drawing/2014/main" val="20003"/>
                    </a:ext>
                  </a:extLst>
                </a:gridCol>
              </a:tblGrid>
              <a:tr h="483234">
                <a:tc>
                  <a:txBody>
                    <a:bodyPr/>
                    <a:lstStyle/>
                    <a:p>
                      <a:pPr marL="108585">
                        <a:lnSpc>
                          <a:spcPts val="2445"/>
                        </a:lnSpc>
                      </a:pPr>
                      <a:r>
                        <a:rPr sz="2150" spc="-155" dirty="0">
                          <a:latin typeface="Times New Roman"/>
                          <a:cs typeface="Times New Roman"/>
                        </a:rPr>
                        <a:t>Test</a:t>
                      </a:r>
                      <a:r>
                        <a:rPr sz="2150" spc="-105" dirty="0">
                          <a:latin typeface="Times New Roman"/>
                          <a:cs typeface="Times New Roman"/>
                        </a:rPr>
                        <a:t> </a:t>
                      </a:r>
                      <a:r>
                        <a:rPr sz="2150" spc="-150" dirty="0">
                          <a:latin typeface="Times New Roman"/>
                          <a:cs typeface="Times New Roman"/>
                        </a:rPr>
                        <a:t>score</a:t>
                      </a:r>
                      <a:endParaRPr sz="21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08585">
                        <a:lnSpc>
                          <a:spcPts val="2445"/>
                        </a:lnSpc>
                      </a:pPr>
                      <a:r>
                        <a:rPr sz="2150" dirty="0">
                          <a:latin typeface="Times New Roman"/>
                          <a:cs typeface="Times New Roman"/>
                        </a:rPr>
                        <a:t>F</a:t>
                      </a:r>
                      <a:endParaRPr sz="21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06045">
                        <a:lnSpc>
                          <a:spcPts val="2445"/>
                        </a:lnSpc>
                      </a:pPr>
                      <a:r>
                        <a:rPr sz="2150" spc="-229" dirty="0">
                          <a:latin typeface="Times New Roman"/>
                          <a:cs typeface="Times New Roman"/>
                        </a:rPr>
                        <a:t>RFD</a:t>
                      </a:r>
                      <a:endParaRPr sz="21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04775">
                        <a:lnSpc>
                          <a:spcPts val="2445"/>
                        </a:lnSpc>
                      </a:pPr>
                      <a:r>
                        <a:rPr sz="2150" spc="-215" dirty="0">
                          <a:latin typeface="Times New Roman"/>
                          <a:cs typeface="Times New Roman"/>
                        </a:rPr>
                        <a:t>PFD</a:t>
                      </a:r>
                      <a:endParaRPr sz="21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487045">
                <a:tc>
                  <a:txBody>
                    <a:bodyPr/>
                    <a:lstStyle/>
                    <a:p>
                      <a:pPr marL="108585">
                        <a:lnSpc>
                          <a:spcPts val="2465"/>
                        </a:lnSpc>
                      </a:pPr>
                      <a:r>
                        <a:rPr sz="2150" spc="-150" dirty="0">
                          <a:latin typeface="Times New Roman"/>
                          <a:cs typeface="Times New Roman"/>
                        </a:rPr>
                        <a:t>37.5-47.5</a:t>
                      </a:r>
                      <a:endParaRPr sz="21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08585">
                        <a:lnSpc>
                          <a:spcPts val="2465"/>
                        </a:lnSpc>
                      </a:pPr>
                      <a:r>
                        <a:rPr sz="2150" dirty="0">
                          <a:latin typeface="Times New Roman"/>
                          <a:cs typeface="Times New Roman"/>
                        </a:rPr>
                        <a:t>4</a:t>
                      </a:r>
                      <a:endParaRPr sz="21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06045">
                        <a:lnSpc>
                          <a:spcPts val="2465"/>
                        </a:lnSpc>
                      </a:pPr>
                      <a:r>
                        <a:rPr sz="2150" spc="-160" dirty="0">
                          <a:latin typeface="Times New Roman"/>
                          <a:cs typeface="Times New Roman"/>
                        </a:rPr>
                        <a:t>4/40=0.1</a:t>
                      </a:r>
                      <a:endParaRPr sz="21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04775">
                        <a:lnSpc>
                          <a:spcPts val="2465"/>
                        </a:lnSpc>
                      </a:pPr>
                      <a:r>
                        <a:rPr sz="2150" spc="-210" dirty="0">
                          <a:latin typeface="Times New Roman"/>
                          <a:cs typeface="Times New Roman"/>
                        </a:rPr>
                        <a:t>10%</a:t>
                      </a:r>
                      <a:endParaRPr sz="21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86409">
                <a:tc>
                  <a:txBody>
                    <a:bodyPr/>
                    <a:lstStyle/>
                    <a:p>
                      <a:pPr marL="108585">
                        <a:lnSpc>
                          <a:spcPts val="2425"/>
                        </a:lnSpc>
                      </a:pPr>
                      <a:r>
                        <a:rPr sz="2150" spc="-150" dirty="0">
                          <a:latin typeface="Times New Roman"/>
                          <a:cs typeface="Times New Roman"/>
                        </a:rPr>
                        <a:t>47.5-57.5</a:t>
                      </a:r>
                      <a:endParaRPr sz="21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08585">
                        <a:lnSpc>
                          <a:spcPts val="2425"/>
                        </a:lnSpc>
                      </a:pPr>
                      <a:r>
                        <a:rPr sz="2150" dirty="0">
                          <a:latin typeface="Times New Roman"/>
                          <a:cs typeface="Times New Roman"/>
                        </a:rPr>
                        <a:t>8</a:t>
                      </a:r>
                      <a:endParaRPr sz="21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06045">
                        <a:lnSpc>
                          <a:spcPts val="2425"/>
                        </a:lnSpc>
                      </a:pPr>
                      <a:r>
                        <a:rPr sz="2150" spc="-160" dirty="0">
                          <a:latin typeface="Times New Roman"/>
                          <a:cs typeface="Times New Roman"/>
                        </a:rPr>
                        <a:t>8/40=0.2</a:t>
                      </a:r>
                      <a:endParaRPr sz="21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04775">
                        <a:lnSpc>
                          <a:spcPts val="2425"/>
                        </a:lnSpc>
                      </a:pPr>
                      <a:r>
                        <a:rPr sz="2150" spc="-210" dirty="0">
                          <a:latin typeface="Times New Roman"/>
                          <a:cs typeface="Times New Roman"/>
                        </a:rPr>
                        <a:t>20%</a:t>
                      </a:r>
                      <a:endParaRPr sz="21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83234">
                <a:tc>
                  <a:txBody>
                    <a:bodyPr/>
                    <a:lstStyle/>
                    <a:p>
                      <a:pPr marL="108585">
                        <a:lnSpc>
                          <a:spcPts val="2430"/>
                        </a:lnSpc>
                      </a:pPr>
                      <a:r>
                        <a:rPr sz="2150" spc="-150" dirty="0">
                          <a:latin typeface="Times New Roman"/>
                          <a:cs typeface="Times New Roman"/>
                        </a:rPr>
                        <a:t>57.5-67.5</a:t>
                      </a:r>
                      <a:endParaRPr sz="21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08585">
                        <a:lnSpc>
                          <a:spcPts val="2430"/>
                        </a:lnSpc>
                      </a:pPr>
                      <a:r>
                        <a:rPr sz="2150" spc="-175" dirty="0">
                          <a:latin typeface="Times New Roman"/>
                          <a:cs typeface="Times New Roman"/>
                        </a:rPr>
                        <a:t>13</a:t>
                      </a:r>
                      <a:endParaRPr sz="21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06045">
                        <a:lnSpc>
                          <a:spcPts val="2430"/>
                        </a:lnSpc>
                      </a:pPr>
                      <a:r>
                        <a:rPr sz="2150" spc="-165" dirty="0">
                          <a:latin typeface="Times New Roman"/>
                          <a:cs typeface="Times New Roman"/>
                        </a:rPr>
                        <a:t>13/40=0.325</a:t>
                      </a:r>
                      <a:endParaRPr sz="21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04775">
                        <a:lnSpc>
                          <a:spcPts val="2430"/>
                        </a:lnSpc>
                      </a:pPr>
                      <a:r>
                        <a:rPr sz="2150" spc="-180" dirty="0">
                          <a:latin typeface="Times New Roman"/>
                          <a:cs typeface="Times New Roman"/>
                        </a:rPr>
                        <a:t>32.5%</a:t>
                      </a:r>
                      <a:endParaRPr sz="21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86409">
                <a:tc>
                  <a:txBody>
                    <a:bodyPr/>
                    <a:lstStyle/>
                    <a:p>
                      <a:pPr marL="108585">
                        <a:lnSpc>
                          <a:spcPts val="2460"/>
                        </a:lnSpc>
                      </a:pPr>
                      <a:r>
                        <a:rPr sz="2150" spc="-150" dirty="0">
                          <a:latin typeface="Times New Roman"/>
                          <a:cs typeface="Times New Roman"/>
                        </a:rPr>
                        <a:t>67.5-77.5</a:t>
                      </a:r>
                      <a:endParaRPr sz="21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08585">
                        <a:lnSpc>
                          <a:spcPts val="2460"/>
                        </a:lnSpc>
                      </a:pPr>
                      <a:r>
                        <a:rPr sz="2150" spc="-175" dirty="0">
                          <a:latin typeface="Times New Roman"/>
                          <a:cs typeface="Times New Roman"/>
                        </a:rPr>
                        <a:t>10</a:t>
                      </a:r>
                      <a:endParaRPr sz="21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06045">
                        <a:lnSpc>
                          <a:spcPts val="2460"/>
                        </a:lnSpc>
                      </a:pPr>
                      <a:r>
                        <a:rPr sz="2150" spc="-165" dirty="0">
                          <a:latin typeface="Times New Roman"/>
                          <a:cs typeface="Times New Roman"/>
                        </a:rPr>
                        <a:t>10/40=0.25</a:t>
                      </a:r>
                      <a:endParaRPr sz="21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04775">
                        <a:lnSpc>
                          <a:spcPts val="2460"/>
                        </a:lnSpc>
                      </a:pPr>
                      <a:r>
                        <a:rPr sz="2150" spc="-210" dirty="0">
                          <a:latin typeface="Times New Roman"/>
                          <a:cs typeface="Times New Roman"/>
                        </a:rPr>
                        <a:t>25%</a:t>
                      </a:r>
                      <a:endParaRPr sz="21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486409">
                <a:tc>
                  <a:txBody>
                    <a:bodyPr/>
                    <a:lstStyle/>
                    <a:p>
                      <a:pPr marL="108585">
                        <a:lnSpc>
                          <a:spcPts val="2440"/>
                        </a:lnSpc>
                      </a:pPr>
                      <a:r>
                        <a:rPr sz="2150" spc="-150" dirty="0">
                          <a:latin typeface="Times New Roman"/>
                          <a:cs typeface="Times New Roman"/>
                        </a:rPr>
                        <a:t>77.5-87.5</a:t>
                      </a:r>
                      <a:endParaRPr sz="21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08585">
                        <a:lnSpc>
                          <a:spcPts val="2440"/>
                        </a:lnSpc>
                      </a:pPr>
                      <a:r>
                        <a:rPr sz="2150" dirty="0">
                          <a:latin typeface="Times New Roman"/>
                          <a:cs typeface="Times New Roman"/>
                        </a:rPr>
                        <a:t>3</a:t>
                      </a:r>
                      <a:endParaRPr sz="21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06045">
                        <a:lnSpc>
                          <a:spcPts val="2440"/>
                        </a:lnSpc>
                      </a:pPr>
                      <a:r>
                        <a:rPr sz="2150" spc="-165" dirty="0">
                          <a:latin typeface="Times New Roman"/>
                          <a:cs typeface="Times New Roman"/>
                        </a:rPr>
                        <a:t>3/40=0.075</a:t>
                      </a:r>
                      <a:endParaRPr sz="21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04775">
                        <a:lnSpc>
                          <a:spcPts val="2440"/>
                        </a:lnSpc>
                      </a:pPr>
                      <a:r>
                        <a:rPr sz="2150" spc="-180" dirty="0">
                          <a:latin typeface="Times New Roman"/>
                          <a:cs typeface="Times New Roman"/>
                        </a:rPr>
                        <a:t>7.5%</a:t>
                      </a:r>
                      <a:endParaRPr sz="21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483870">
                <a:tc>
                  <a:txBody>
                    <a:bodyPr/>
                    <a:lstStyle/>
                    <a:p>
                      <a:pPr marL="108585">
                        <a:lnSpc>
                          <a:spcPts val="2440"/>
                        </a:lnSpc>
                      </a:pPr>
                      <a:r>
                        <a:rPr sz="2150" spc="-150" dirty="0">
                          <a:latin typeface="Times New Roman"/>
                          <a:cs typeface="Times New Roman"/>
                        </a:rPr>
                        <a:t>87.5-97.5</a:t>
                      </a:r>
                      <a:endParaRPr sz="21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08585">
                        <a:lnSpc>
                          <a:spcPts val="2440"/>
                        </a:lnSpc>
                      </a:pPr>
                      <a:r>
                        <a:rPr sz="2150" dirty="0">
                          <a:latin typeface="Times New Roman"/>
                          <a:cs typeface="Times New Roman"/>
                        </a:rPr>
                        <a:t>2</a:t>
                      </a:r>
                      <a:endParaRPr sz="21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06045">
                        <a:lnSpc>
                          <a:spcPts val="2440"/>
                        </a:lnSpc>
                      </a:pPr>
                      <a:r>
                        <a:rPr sz="2150" spc="-160" dirty="0">
                          <a:latin typeface="Times New Roman"/>
                          <a:cs typeface="Times New Roman"/>
                        </a:rPr>
                        <a:t>2/40=0.05</a:t>
                      </a:r>
                      <a:endParaRPr sz="21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04775">
                        <a:lnSpc>
                          <a:spcPts val="2440"/>
                        </a:lnSpc>
                      </a:pPr>
                      <a:r>
                        <a:rPr sz="2150" spc="-225" dirty="0">
                          <a:latin typeface="Times New Roman"/>
                          <a:cs typeface="Times New Roman"/>
                        </a:rPr>
                        <a:t>5%</a:t>
                      </a:r>
                      <a:endParaRPr sz="21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420"/>
              </a:lnSpc>
            </a:pPr>
            <a:fld id="{81D60167-4931-47E6-BA6A-407CBD079E47}" type="slidenum">
              <a:rPr sz="1400" dirty="0">
                <a:solidFill>
                  <a:srgbClr val="000000"/>
                </a:solidFill>
              </a:rPr>
              <a:t>44</a:t>
            </a:fld>
            <a:endParaRPr sz="1400"/>
          </a:p>
          <a:p>
            <a:pPr marL="53340">
              <a:lnSpc>
                <a:spcPts val="1215"/>
              </a:lnSpc>
            </a:pPr>
            <a:r>
              <a:rPr dirty="0"/>
              <a:t>42</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2" name="object 2"/>
          <p:cNvSpPr txBox="1">
            <a:spLocks noGrp="1"/>
          </p:cNvSpPr>
          <p:nvPr>
            <p:ph type="title"/>
          </p:nvPr>
        </p:nvSpPr>
        <p:spPr>
          <a:xfrm>
            <a:off x="77469" y="339090"/>
            <a:ext cx="7622540" cy="452120"/>
          </a:xfrm>
          <a:prstGeom prst="rect">
            <a:avLst/>
          </a:prstGeom>
        </p:spPr>
        <p:txBody>
          <a:bodyPr vert="horz" wrap="square" lIns="0" tIns="12700" rIns="0" bIns="0" rtlCol="0">
            <a:spAutoFit/>
          </a:bodyPr>
          <a:lstStyle/>
          <a:p>
            <a:pPr marL="12700">
              <a:lnSpc>
                <a:spcPct val="100000"/>
              </a:lnSpc>
              <a:spcBef>
                <a:spcPts val="100"/>
              </a:spcBef>
            </a:pPr>
            <a:r>
              <a:rPr sz="2800" spc="-5" dirty="0">
                <a:solidFill>
                  <a:srgbClr val="006FBF"/>
                </a:solidFill>
                <a:latin typeface="Comic Sans MS"/>
                <a:cs typeface="Comic Sans MS"/>
              </a:rPr>
              <a:t>2. </a:t>
            </a:r>
            <a:r>
              <a:rPr sz="2800" spc="-10" dirty="0">
                <a:solidFill>
                  <a:srgbClr val="006FBF"/>
                </a:solidFill>
                <a:latin typeface="Comic Sans MS"/>
                <a:cs typeface="Comic Sans MS"/>
              </a:rPr>
              <a:t>Cumulative Frequency Distribution</a:t>
            </a:r>
            <a:r>
              <a:rPr sz="2800" spc="25" dirty="0">
                <a:solidFill>
                  <a:srgbClr val="006FBF"/>
                </a:solidFill>
                <a:latin typeface="Comic Sans MS"/>
                <a:cs typeface="Comic Sans MS"/>
              </a:rPr>
              <a:t> </a:t>
            </a:r>
            <a:r>
              <a:rPr sz="2800" spc="-10" dirty="0">
                <a:solidFill>
                  <a:srgbClr val="006FBF"/>
                </a:solidFill>
                <a:latin typeface="Comic Sans MS"/>
                <a:cs typeface="Comic Sans MS"/>
              </a:rPr>
              <a:t>(CFD):</a:t>
            </a:r>
            <a:endParaRPr sz="2800">
              <a:latin typeface="Comic Sans MS"/>
              <a:cs typeface="Comic Sans MS"/>
            </a:endParaRPr>
          </a:p>
        </p:txBody>
      </p:sp>
      <p:sp>
        <p:nvSpPr>
          <p:cNvPr id="3" name="object 3"/>
          <p:cNvSpPr txBox="1"/>
          <p:nvPr/>
        </p:nvSpPr>
        <p:spPr>
          <a:xfrm>
            <a:off x="436880" y="1210309"/>
            <a:ext cx="8172450" cy="4278630"/>
          </a:xfrm>
          <a:prstGeom prst="rect">
            <a:avLst/>
          </a:prstGeom>
        </p:spPr>
        <p:txBody>
          <a:bodyPr vert="horz" wrap="square" lIns="0" tIns="12700" rIns="0" bIns="0" rtlCol="0">
            <a:spAutoFit/>
          </a:bodyPr>
          <a:lstStyle/>
          <a:p>
            <a:pPr marL="194310" marR="9525" indent="-181610" algn="just">
              <a:lnSpc>
                <a:spcPct val="100000"/>
              </a:lnSpc>
              <a:spcBef>
                <a:spcPts val="100"/>
              </a:spcBef>
            </a:pPr>
            <a:r>
              <a:rPr sz="3600" spc="89" baseline="5787" dirty="0">
                <a:latin typeface="Symbol"/>
                <a:cs typeface="Symbol"/>
              </a:rPr>
              <a:t></a:t>
            </a:r>
            <a:r>
              <a:rPr sz="2400" spc="60" dirty="0">
                <a:latin typeface="Comic Sans MS"/>
                <a:cs typeface="Comic Sans MS"/>
              </a:rPr>
              <a:t>It </a:t>
            </a:r>
            <a:r>
              <a:rPr sz="2400" spc="-5" dirty="0">
                <a:latin typeface="Comic Sans MS"/>
                <a:cs typeface="Comic Sans MS"/>
              </a:rPr>
              <a:t>is applicable when </a:t>
            </a:r>
            <a:r>
              <a:rPr sz="2400" spc="-10" dirty="0">
                <a:latin typeface="Comic Sans MS"/>
                <a:cs typeface="Comic Sans MS"/>
              </a:rPr>
              <a:t>we want </a:t>
            </a:r>
            <a:r>
              <a:rPr sz="2400" spc="-5" dirty="0">
                <a:latin typeface="Comic Sans MS"/>
                <a:cs typeface="Comic Sans MS"/>
              </a:rPr>
              <a:t>to know how many  observations lie </a:t>
            </a:r>
            <a:r>
              <a:rPr sz="2400" b="1" spc="-5" dirty="0">
                <a:solidFill>
                  <a:srgbClr val="00AF4F"/>
                </a:solidFill>
                <a:latin typeface="Comic Sans MS"/>
                <a:cs typeface="Comic Sans MS"/>
              </a:rPr>
              <a:t>below or above </a:t>
            </a:r>
            <a:r>
              <a:rPr sz="2400" b="1" dirty="0">
                <a:solidFill>
                  <a:srgbClr val="00AF4F"/>
                </a:solidFill>
                <a:latin typeface="Comic Sans MS"/>
                <a:cs typeface="Comic Sans MS"/>
              </a:rPr>
              <a:t>a </a:t>
            </a:r>
            <a:r>
              <a:rPr sz="2400" b="1" spc="-5" dirty="0">
                <a:solidFill>
                  <a:srgbClr val="00AF4F"/>
                </a:solidFill>
                <a:latin typeface="Comic Sans MS"/>
                <a:cs typeface="Comic Sans MS"/>
              </a:rPr>
              <a:t>certain value/class  boundary.</a:t>
            </a:r>
            <a:endParaRPr sz="2400">
              <a:latin typeface="Comic Sans MS"/>
              <a:cs typeface="Comic Sans MS"/>
            </a:endParaRPr>
          </a:p>
          <a:p>
            <a:pPr>
              <a:lnSpc>
                <a:spcPct val="100000"/>
              </a:lnSpc>
              <a:spcBef>
                <a:spcPts val="50"/>
              </a:spcBef>
            </a:pPr>
            <a:endParaRPr sz="3000">
              <a:latin typeface="Times New Roman"/>
              <a:cs typeface="Times New Roman"/>
            </a:endParaRPr>
          </a:p>
          <a:p>
            <a:pPr marL="12700">
              <a:lnSpc>
                <a:spcPct val="100000"/>
              </a:lnSpc>
            </a:pPr>
            <a:r>
              <a:rPr sz="3600" spc="67" baseline="5787" dirty="0">
                <a:latin typeface="Symbol"/>
                <a:cs typeface="Symbol"/>
              </a:rPr>
              <a:t></a:t>
            </a:r>
            <a:r>
              <a:rPr sz="2400" b="1" spc="45" dirty="0">
                <a:latin typeface="Comic Sans MS"/>
                <a:cs typeface="Comic Sans MS"/>
              </a:rPr>
              <a:t>CFD </a:t>
            </a:r>
            <a:r>
              <a:rPr sz="2400" spc="-5" dirty="0">
                <a:latin typeface="Comic Sans MS"/>
                <a:cs typeface="Comic Sans MS"/>
              </a:rPr>
              <a:t>is of </a:t>
            </a:r>
            <a:r>
              <a:rPr sz="2400" spc="-10" dirty="0">
                <a:latin typeface="Comic Sans MS"/>
                <a:cs typeface="Comic Sans MS"/>
              </a:rPr>
              <a:t>two </a:t>
            </a:r>
            <a:r>
              <a:rPr sz="2400" spc="-5" dirty="0">
                <a:latin typeface="Comic Sans MS"/>
                <a:cs typeface="Comic Sans MS"/>
              </a:rPr>
              <a:t>types, </a:t>
            </a:r>
            <a:r>
              <a:rPr sz="2400" b="1" spc="-5" dirty="0">
                <a:latin typeface="Comic Sans MS"/>
                <a:cs typeface="Comic Sans MS"/>
              </a:rPr>
              <a:t>LCFD and</a:t>
            </a:r>
            <a:r>
              <a:rPr sz="2400" b="1" spc="-30" dirty="0">
                <a:latin typeface="Comic Sans MS"/>
                <a:cs typeface="Comic Sans MS"/>
              </a:rPr>
              <a:t> </a:t>
            </a:r>
            <a:r>
              <a:rPr sz="2400" b="1" spc="-5" dirty="0">
                <a:latin typeface="Comic Sans MS"/>
                <a:cs typeface="Comic Sans MS"/>
              </a:rPr>
              <a:t>MCFD:</a:t>
            </a:r>
            <a:endParaRPr sz="2400">
              <a:latin typeface="Comic Sans MS"/>
              <a:cs typeface="Comic Sans MS"/>
            </a:endParaRPr>
          </a:p>
          <a:p>
            <a:pPr marL="914400" marR="5080" indent="-461009" algn="just">
              <a:lnSpc>
                <a:spcPct val="100000"/>
              </a:lnSpc>
              <a:spcBef>
                <a:spcPts val="590"/>
              </a:spcBef>
              <a:buFont typeface="Symbol"/>
              <a:buChar char=""/>
              <a:tabLst>
                <a:tab pos="914400" algn="l"/>
              </a:tabLst>
            </a:pPr>
            <a:r>
              <a:rPr sz="2400" b="1" spc="-5" dirty="0">
                <a:latin typeface="Comic Sans MS"/>
                <a:cs typeface="Comic Sans MS"/>
              </a:rPr>
              <a:t>Less than Cumulative Frequency Distribution  (LCFD): </a:t>
            </a:r>
            <a:r>
              <a:rPr sz="2400" spc="-5" dirty="0">
                <a:latin typeface="Comic Sans MS"/>
                <a:cs typeface="Comic Sans MS"/>
              </a:rPr>
              <a:t>shows the collection of cases lying</a:t>
            </a:r>
            <a:r>
              <a:rPr sz="2400" spc="-5" dirty="0">
                <a:solidFill>
                  <a:srgbClr val="00AF4F"/>
                </a:solidFill>
                <a:latin typeface="Comic Sans MS"/>
                <a:cs typeface="Comic Sans MS"/>
              </a:rPr>
              <a:t> </a:t>
            </a:r>
            <a:r>
              <a:rPr sz="2400" b="1" spc="-5" dirty="0">
                <a:solidFill>
                  <a:srgbClr val="00AF4F"/>
                </a:solidFill>
                <a:latin typeface="Comic Sans MS"/>
                <a:cs typeface="Comic Sans MS"/>
              </a:rPr>
              <a:t>below  the upper class boundaries of </a:t>
            </a:r>
            <a:r>
              <a:rPr sz="2400" b="1" dirty="0">
                <a:solidFill>
                  <a:srgbClr val="00AF4F"/>
                </a:solidFill>
                <a:latin typeface="Comic Sans MS"/>
                <a:cs typeface="Comic Sans MS"/>
              </a:rPr>
              <a:t>each </a:t>
            </a:r>
            <a:r>
              <a:rPr sz="2400" b="1" spc="-5" dirty="0">
                <a:solidFill>
                  <a:srgbClr val="00AF4F"/>
                </a:solidFill>
                <a:latin typeface="Comic Sans MS"/>
                <a:cs typeface="Comic Sans MS"/>
              </a:rPr>
              <a:t>class.</a:t>
            </a:r>
            <a:endParaRPr sz="2400">
              <a:latin typeface="Comic Sans MS"/>
              <a:cs typeface="Comic Sans MS"/>
            </a:endParaRPr>
          </a:p>
          <a:p>
            <a:pPr marL="914400" marR="5080" indent="-461009" algn="just">
              <a:lnSpc>
                <a:spcPct val="100000"/>
              </a:lnSpc>
              <a:spcBef>
                <a:spcPts val="600"/>
              </a:spcBef>
              <a:buFont typeface="Symbol"/>
              <a:buChar char=""/>
              <a:tabLst>
                <a:tab pos="914400" algn="l"/>
              </a:tabLst>
            </a:pPr>
            <a:r>
              <a:rPr sz="2400" b="1" dirty="0">
                <a:latin typeface="Comic Sans MS"/>
                <a:cs typeface="Comic Sans MS"/>
              </a:rPr>
              <a:t>More </a:t>
            </a:r>
            <a:r>
              <a:rPr sz="2400" b="1" spc="-5" dirty="0">
                <a:latin typeface="Comic Sans MS"/>
                <a:cs typeface="Comic Sans MS"/>
              </a:rPr>
              <a:t>than Cumulative Frequency Distribution  (MCFD): </a:t>
            </a:r>
            <a:r>
              <a:rPr sz="2400" spc="-5" dirty="0">
                <a:latin typeface="Comic Sans MS"/>
                <a:cs typeface="Comic Sans MS"/>
              </a:rPr>
              <a:t>shows the collection </a:t>
            </a:r>
            <a:r>
              <a:rPr sz="2400" dirty="0">
                <a:latin typeface="Comic Sans MS"/>
                <a:cs typeface="Comic Sans MS"/>
              </a:rPr>
              <a:t>of </a:t>
            </a:r>
            <a:r>
              <a:rPr sz="2400" spc="-5" dirty="0">
                <a:latin typeface="Comic Sans MS"/>
                <a:cs typeface="Comic Sans MS"/>
              </a:rPr>
              <a:t>cases lying</a:t>
            </a:r>
            <a:r>
              <a:rPr sz="2400" spc="-5" dirty="0">
                <a:solidFill>
                  <a:srgbClr val="00AF4F"/>
                </a:solidFill>
                <a:latin typeface="Comic Sans MS"/>
                <a:cs typeface="Comic Sans MS"/>
              </a:rPr>
              <a:t> </a:t>
            </a:r>
            <a:r>
              <a:rPr sz="2400" b="1" spc="-5" dirty="0">
                <a:solidFill>
                  <a:srgbClr val="00AF4F"/>
                </a:solidFill>
                <a:latin typeface="Comic Sans MS"/>
                <a:cs typeface="Comic Sans MS"/>
              </a:rPr>
              <a:t>above  the lower class boundaries </a:t>
            </a:r>
            <a:r>
              <a:rPr sz="2400" b="1" spc="-10" dirty="0">
                <a:solidFill>
                  <a:srgbClr val="00AF4F"/>
                </a:solidFill>
                <a:latin typeface="Comic Sans MS"/>
                <a:cs typeface="Comic Sans MS"/>
              </a:rPr>
              <a:t>of </a:t>
            </a:r>
            <a:r>
              <a:rPr sz="2400" b="1" spc="-5" dirty="0">
                <a:solidFill>
                  <a:srgbClr val="00AF4F"/>
                </a:solidFill>
                <a:latin typeface="Comic Sans MS"/>
                <a:cs typeface="Comic Sans MS"/>
              </a:rPr>
              <a:t>each</a:t>
            </a:r>
            <a:r>
              <a:rPr sz="2400" b="1" spc="35" dirty="0">
                <a:solidFill>
                  <a:srgbClr val="00AF4F"/>
                </a:solidFill>
                <a:latin typeface="Comic Sans MS"/>
                <a:cs typeface="Comic Sans MS"/>
              </a:rPr>
              <a:t> </a:t>
            </a:r>
            <a:r>
              <a:rPr sz="2400" b="1" spc="-5" dirty="0">
                <a:solidFill>
                  <a:srgbClr val="00AF4F"/>
                </a:solidFill>
                <a:latin typeface="Comic Sans MS"/>
                <a:cs typeface="Comic Sans MS"/>
              </a:rPr>
              <a:t>class.</a:t>
            </a:r>
            <a:endParaRPr sz="2400">
              <a:latin typeface="Comic Sans MS"/>
              <a:cs typeface="Comic Sans M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2691" y="1676400"/>
            <a:ext cx="7516969" cy="3372770"/>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25400">
              <a:lnSpc>
                <a:spcPts val="1455"/>
              </a:lnSpc>
            </a:pPr>
            <a:fld id="{81D60167-4931-47E6-BA6A-407CBD079E47}" type="slidenum">
              <a:rPr sz="1400" dirty="0">
                <a:solidFill>
                  <a:srgbClr val="000000"/>
                </a:solidFill>
              </a:rPr>
              <a:t>45</a:t>
            </a:fld>
            <a:endParaRPr sz="1400"/>
          </a:p>
          <a:p>
            <a:pPr marL="53340">
              <a:lnSpc>
                <a:spcPts val="1250"/>
              </a:lnSpc>
            </a:pPr>
            <a:r>
              <a:rPr dirty="0"/>
              <a:t>43</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5" name="object 5"/>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46</a:t>
            </a:fld>
            <a:endParaRPr dirty="0"/>
          </a:p>
        </p:txBody>
      </p:sp>
      <p:sp>
        <p:nvSpPr>
          <p:cNvPr id="2" name="object 2"/>
          <p:cNvSpPr txBox="1">
            <a:spLocks noGrp="1"/>
          </p:cNvSpPr>
          <p:nvPr>
            <p:ph type="title"/>
          </p:nvPr>
        </p:nvSpPr>
        <p:spPr>
          <a:xfrm>
            <a:off x="306070" y="139699"/>
            <a:ext cx="7359650" cy="365760"/>
          </a:xfrm>
          <a:prstGeom prst="rect">
            <a:avLst/>
          </a:prstGeom>
        </p:spPr>
        <p:txBody>
          <a:bodyPr vert="horz" wrap="square" lIns="0" tIns="16510" rIns="0" bIns="0" rtlCol="0">
            <a:spAutoFit/>
          </a:bodyPr>
          <a:lstStyle/>
          <a:p>
            <a:pPr marL="12700">
              <a:lnSpc>
                <a:spcPct val="100000"/>
              </a:lnSpc>
              <a:spcBef>
                <a:spcPts val="130"/>
              </a:spcBef>
            </a:pPr>
            <a:r>
              <a:rPr sz="2200" spc="15" dirty="0">
                <a:solidFill>
                  <a:srgbClr val="00AF4F"/>
                </a:solidFill>
                <a:latin typeface="Comic Sans MS"/>
                <a:cs typeface="Comic Sans MS"/>
              </a:rPr>
              <a:t>3. </a:t>
            </a:r>
            <a:r>
              <a:rPr sz="2200" spc="10" dirty="0">
                <a:solidFill>
                  <a:srgbClr val="00AF4F"/>
                </a:solidFill>
                <a:latin typeface="Comic Sans MS"/>
                <a:cs typeface="Comic Sans MS"/>
              </a:rPr>
              <a:t>Relative Cumulative </a:t>
            </a:r>
            <a:r>
              <a:rPr sz="2200" spc="15" dirty="0">
                <a:solidFill>
                  <a:srgbClr val="00AF4F"/>
                </a:solidFill>
                <a:latin typeface="Comic Sans MS"/>
                <a:cs typeface="Comic Sans MS"/>
              </a:rPr>
              <a:t>Frequency </a:t>
            </a:r>
            <a:r>
              <a:rPr sz="2200" spc="10" dirty="0">
                <a:solidFill>
                  <a:srgbClr val="00AF4F"/>
                </a:solidFill>
                <a:latin typeface="Comic Sans MS"/>
                <a:cs typeface="Comic Sans MS"/>
              </a:rPr>
              <a:t>Distribution</a:t>
            </a:r>
            <a:r>
              <a:rPr sz="2200" spc="-15" dirty="0">
                <a:solidFill>
                  <a:srgbClr val="00AF4F"/>
                </a:solidFill>
                <a:latin typeface="Comic Sans MS"/>
                <a:cs typeface="Comic Sans MS"/>
              </a:rPr>
              <a:t> </a:t>
            </a:r>
            <a:r>
              <a:rPr sz="2200" spc="10" dirty="0">
                <a:solidFill>
                  <a:srgbClr val="00AF4F"/>
                </a:solidFill>
                <a:latin typeface="Comic Sans MS"/>
                <a:cs typeface="Comic Sans MS"/>
              </a:rPr>
              <a:t>(RCFD)</a:t>
            </a:r>
            <a:endParaRPr sz="2200">
              <a:latin typeface="Comic Sans MS"/>
              <a:cs typeface="Comic Sans MS"/>
            </a:endParaRPr>
          </a:p>
        </p:txBody>
      </p:sp>
      <p:sp>
        <p:nvSpPr>
          <p:cNvPr id="3" name="object 3"/>
          <p:cNvSpPr txBox="1"/>
          <p:nvPr/>
        </p:nvSpPr>
        <p:spPr>
          <a:xfrm>
            <a:off x="306070" y="560069"/>
            <a:ext cx="8451215" cy="4042410"/>
          </a:xfrm>
          <a:prstGeom prst="rect">
            <a:avLst/>
          </a:prstGeom>
        </p:spPr>
        <p:txBody>
          <a:bodyPr vert="horz" wrap="square" lIns="0" tIns="11430" rIns="0" bIns="0" rtlCol="0">
            <a:spAutoFit/>
          </a:bodyPr>
          <a:lstStyle/>
          <a:p>
            <a:pPr marL="703580" marR="5080" indent="334010" algn="just">
              <a:lnSpc>
                <a:spcPts val="2560"/>
              </a:lnSpc>
              <a:spcBef>
                <a:spcPts val="90"/>
              </a:spcBef>
            </a:pPr>
            <a:r>
              <a:rPr sz="2050" spc="-10" dirty="0">
                <a:latin typeface="Comic Sans MS"/>
                <a:cs typeface="Comic Sans MS"/>
              </a:rPr>
              <a:t>It </a:t>
            </a:r>
            <a:r>
              <a:rPr sz="2050" spc="-5" dirty="0">
                <a:latin typeface="Comic Sans MS"/>
                <a:cs typeface="Comic Sans MS"/>
              </a:rPr>
              <a:t>is </a:t>
            </a:r>
            <a:r>
              <a:rPr sz="2050" spc="-15" dirty="0">
                <a:latin typeface="Comic Sans MS"/>
                <a:cs typeface="Comic Sans MS"/>
              </a:rPr>
              <a:t>used </a:t>
            </a:r>
            <a:r>
              <a:rPr sz="2050" spc="-10" dirty="0">
                <a:latin typeface="Comic Sans MS"/>
                <a:cs typeface="Comic Sans MS"/>
              </a:rPr>
              <a:t>to determine </a:t>
            </a:r>
            <a:r>
              <a:rPr sz="2050" spc="-15" dirty="0">
                <a:latin typeface="Comic Sans MS"/>
                <a:cs typeface="Comic Sans MS"/>
              </a:rPr>
              <a:t>the </a:t>
            </a:r>
            <a:r>
              <a:rPr sz="2050" spc="-10" dirty="0">
                <a:latin typeface="Comic Sans MS"/>
                <a:cs typeface="Comic Sans MS"/>
              </a:rPr>
              <a:t>ratio or the percentage </a:t>
            </a:r>
            <a:r>
              <a:rPr sz="2050" spc="-15" dirty="0">
                <a:latin typeface="Comic Sans MS"/>
                <a:cs typeface="Comic Sans MS"/>
              </a:rPr>
              <a:t>of  </a:t>
            </a:r>
            <a:r>
              <a:rPr sz="2050" spc="-10" dirty="0">
                <a:latin typeface="Comic Sans MS"/>
                <a:cs typeface="Comic Sans MS"/>
              </a:rPr>
              <a:t>observations that </a:t>
            </a:r>
            <a:r>
              <a:rPr sz="2050" spc="-5" dirty="0">
                <a:latin typeface="Comic Sans MS"/>
                <a:cs typeface="Comic Sans MS"/>
              </a:rPr>
              <a:t>lie </a:t>
            </a:r>
            <a:r>
              <a:rPr sz="2050" spc="-10" dirty="0">
                <a:latin typeface="Comic Sans MS"/>
                <a:cs typeface="Comic Sans MS"/>
              </a:rPr>
              <a:t>below </a:t>
            </a:r>
            <a:r>
              <a:rPr sz="2050" spc="-15" dirty="0">
                <a:latin typeface="Comic Sans MS"/>
                <a:cs typeface="Comic Sans MS"/>
              </a:rPr>
              <a:t>or</a:t>
            </a:r>
            <a:r>
              <a:rPr sz="2050" spc="580" dirty="0">
                <a:latin typeface="Comic Sans MS"/>
                <a:cs typeface="Comic Sans MS"/>
              </a:rPr>
              <a:t> </a:t>
            </a:r>
            <a:r>
              <a:rPr sz="2050" spc="-10" dirty="0">
                <a:latin typeface="Comic Sans MS"/>
                <a:cs typeface="Comic Sans MS"/>
              </a:rPr>
              <a:t>above a certain value/class  boundary, to </a:t>
            </a:r>
            <a:r>
              <a:rPr sz="2050" spc="-15" dirty="0">
                <a:latin typeface="Comic Sans MS"/>
                <a:cs typeface="Comic Sans MS"/>
              </a:rPr>
              <a:t>the </a:t>
            </a:r>
            <a:r>
              <a:rPr sz="2050" spc="-10" dirty="0">
                <a:latin typeface="Comic Sans MS"/>
                <a:cs typeface="Comic Sans MS"/>
              </a:rPr>
              <a:t>total frequency of </a:t>
            </a:r>
            <a:r>
              <a:rPr sz="2050" spc="-5" dirty="0">
                <a:latin typeface="Comic Sans MS"/>
                <a:cs typeface="Comic Sans MS"/>
              </a:rPr>
              <a:t>all </a:t>
            </a:r>
            <a:r>
              <a:rPr sz="2050" spc="-15" dirty="0">
                <a:latin typeface="Comic Sans MS"/>
                <a:cs typeface="Comic Sans MS"/>
              </a:rPr>
              <a:t>the </a:t>
            </a:r>
            <a:r>
              <a:rPr sz="2050" spc="-10" dirty="0">
                <a:latin typeface="Comic Sans MS"/>
                <a:cs typeface="Comic Sans MS"/>
              </a:rPr>
              <a:t>classes. These are  </a:t>
            </a:r>
            <a:r>
              <a:rPr sz="2050" spc="-15" dirty="0">
                <a:latin typeface="Comic Sans MS"/>
                <a:cs typeface="Comic Sans MS"/>
              </a:rPr>
              <a:t>of two </a:t>
            </a:r>
            <a:r>
              <a:rPr sz="2050" spc="-10" dirty="0">
                <a:latin typeface="Comic Sans MS"/>
                <a:cs typeface="Comic Sans MS"/>
              </a:rPr>
              <a:t>types: The </a:t>
            </a:r>
            <a:r>
              <a:rPr sz="2050" spc="-15" dirty="0">
                <a:latin typeface="Comic Sans MS"/>
                <a:cs typeface="Comic Sans MS"/>
              </a:rPr>
              <a:t>LRCFD </a:t>
            </a:r>
            <a:r>
              <a:rPr sz="2050" spc="-10" dirty="0">
                <a:latin typeface="Comic Sans MS"/>
                <a:cs typeface="Comic Sans MS"/>
              </a:rPr>
              <a:t>and</a:t>
            </a:r>
            <a:r>
              <a:rPr sz="2050" spc="20" dirty="0">
                <a:latin typeface="Comic Sans MS"/>
                <a:cs typeface="Comic Sans MS"/>
              </a:rPr>
              <a:t> </a:t>
            </a:r>
            <a:r>
              <a:rPr sz="2050" spc="-15" dirty="0">
                <a:latin typeface="Comic Sans MS"/>
                <a:cs typeface="Comic Sans MS"/>
              </a:rPr>
              <a:t>MRCFD.</a:t>
            </a:r>
            <a:endParaRPr sz="2050">
              <a:latin typeface="Comic Sans MS"/>
              <a:cs typeface="Comic Sans MS"/>
            </a:endParaRPr>
          </a:p>
          <a:p>
            <a:pPr marL="331470" marR="31115" indent="-318770">
              <a:lnSpc>
                <a:spcPct val="104099"/>
              </a:lnSpc>
              <a:spcBef>
                <a:spcPts val="409"/>
              </a:spcBef>
              <a:buFont typeface="Symbol"/>
              <a:buChar char=""/>
              <a:tabLst>
                <a:tab pos="331470" algn="l"/>
              </a:tabLst>
            </a:pPr>
            <a:r>
              <a:rPr sz="2050" b="1" spc="-10" dirty="0">
                <a:latin typeface="Comic Sans MS"/>
                <a:cs typeface="Comic Sans MS"/>
              </a:rPr>
              <a:t>Less </a:t>
            </a:r>
            <a:r>
              <a:rPr sz="2050" b="1" spc="-15" dirty="0">
                <a:latin typeface="Comic Sans MS"/>
                <a:cs typeface="Comic Sans MS"/>
              </a:rPr>
              <a:t>than </a:t>
            </a:r>
            <a:r>
              <a:rPr sz="2050" b="1" spc="-10" dirty="0">
                <a:latin typeface="Comic Sans MS"/>
                <a:cs typeface="Comic Sans MS"/>
              </a:rPr>
              <a:t>Relative Cumulative Frequency Distribution (LRCFD):  </a:t>
            </a:r>
            <a:r>
              <a:rPr sz="2050" spc="-10" dirty="0">
                <a:latin typeface="Comic Sans MS"/>
                <a:cs typeface="Comic Sans MS"/>
              </a:rPr>
              <a:t>A table presenting the ratio of the cumulative frequency</a:t>
            </a:r>
            <a:r>
              <a:rPr sz="2050" spc="-10" dirty="0">
                <a:solidFill>
                  <a:srgbClr val="00AF4F"/>
                </a:solidFill>
                <a:latin typeface="Comic Sans MS"/>
                <a:cs typeface="Comic Sans MS"/>
              </a:rPr>
              <a:t> </a:t>
            </a:r>
            <a:r>
              <a:rPr sz="2050" b="1" spc="-5" dirty="0">
                <a:solidFill>
                  <a:srgbClr val="00AF4F"/>
                </a:solidFill>
                <a:latin typeface="Comic Sans MS"/>
                <a:cs typeface="Comic Sans MS"/>
              </a:rPr>
              <a:t>less </a:t>
            </a:r>
            <a:r>
              <a:rPr sz="2050" b="1" spc="-10" dirty="0">
                <a:solidFill>
                  <a:srgbClr val="00AF4F"/>
                </a:solidFill>
                <a:latin typeface="Comic Sans MS"/>
                <a:cs typeface="Comic Sans MS"/>
              </a:rPr>
              <a:t>than  upper class </a:t>
            </a:r>
            <a:r>
              <a:rPr sz="2050" b="1" spc="-15" dirty="0">
                <a:solidFill>
                  <a:srgbClr val="00AF4F"/>
                </a:solidFill>
                <a:latin typeface="Comic Sans MS"/>
                <a:cs typeface="Comic Sans MS"/>
              </a:rPr>
              <a:t>boundary </a:t>
            </a:r>
            <a:r>
              <a:rPr sz="2050" b="1" spc="-10" dirty="0">
                <a:solidFill>
                  <a:srgbClr val="00AF4F"/>
                </a:solidFill>
                <a:latin typeface="Comic Sans MS"/>
                <a:cs typeface="Comic Sans MS"/>
              </a:rPr>
              <a:t>of </a:t>
            </a:r>
            <a:r>
              <a:rPr sz="2050" b="1" spc="-15" dirty="0">
                <a:solidFill>
                  <a:srgbClr val="00AF4F"/>
                </a:solidFill>
                <a:latin typeface="Comic Sans MS"/>
                <a:cs typeface="Comic Sans MS"/>
              </a:rPr>
              <a:t>each </a:t>
            </a:r>
            <a:r>
              <a:rPr sz="2050" b="1" spc="-10" dirty="0">
                <a:solidFill>
                  <a:srgbClr val="00AF4F"/>
                </a:solidFill>
                <a:latin typeface="Comic Sans MS"/>
                <a:cs typeface="Comic Sans MS"/>
              </a:rPr>
              <a:t>class to the </a:t>
            </a:r>
            <a:r>
              <a:rPr sz="2050" b="1" spc="-15" dirty="0">
                <a:solidFill>
                  <a:srgbClr val="00AF4F"/>
                </a:solidFill>
                <a:latin typeface="Comic Sans MS"/>
                <a:cs typeface="Comic Sans MS"/>
              </a:rPr>
              <a:t>total frequency of  </a:t>
            </a:r>
            <a:r>
              <a:rPr sz="2050" b="1" spc="-10" dirty="0">
                <a:solidFill>
                  <a:srgbClr val="00AF4F"/>
                </a:solidFill>
                <a:latin typeface="Comic Sans MS"/>
                <a:cs typeface="Comic Sans MS"/>
              </a:rPr>
              <a:t>all the</a:t>
            </a:r>
            <a:r>
              <a:rPr sz="2050" b="1" spc="-5" dirty="0">
                <a:solidFill>
                  <a:srgbClr val="00AF4F"/>
                </a:solidFill>
                <a:latin typeface="Comic Sans MS"/>
                <a:cs typeface="Comic Sans MS"/>
              </a:rPr>
              <a:t> </a:t>
            </a:r>
            <a:r>
              <a:rPr sz="2050" b="1" spc="-10" dirty="0">
                <a:solidFill>
                  <a:srgbClr val="00AF4F"/>
                </a:solidFill>
                <a:latin typeface="Comic Sans MS"/>
                <a:cs typeface="Comic Sans MS"/>
              </a:rPr>
              <a:t>classes</a:t>
            </a:r>
            <a:endParaRPr sz="2050">
              <a:latin typeface="Comic Sans MS"/>
              <a:cs typeface="Comic Sans MS"/>
            </a:endParaRPr>
          </a:p>
          <a:p>
            <a:pPr marL="331470" marR="41275" indent="-318770">
              <a:lnSpc>
                <a:spcPct val="104099"/>
              </a:lnSpc>
              <a:spcBef>
                <a:spcPts val="505"/>
              </a:spcBef>
              <a:buFont typeface="Symbol"/>
              <a:buChar char=""/>
              <a:tabLst>
                <a:tab pos="331470" algn="l"/>
              </a:tabLst>
            </a:pPr>
            <a:r>
              <a:rPr sz="2050" b="1" spc="-10" dirty="0">
                <a:latin typeface="Comic Sans MS"/>
                <a:cs typeface="Comic Sans MS"/>
              </a:rPr>
              <a:t>More </a:t>
            </a:r>
            <a:r>
              <a:rPr sz="2050" b="1" spc="-15" dirty="0">
                <a:latin typeface="Comic Sans MS"/>
                <a:cs typeface="Comic Sans MS"/>
              </a:rPr>
              <a:t>than </a:t>
            </a:r>
            <a:r>
              <a:rPr sz="2050" b="1" spc="-10" dirty="0">
                <a:latin typeface="Comic Sans MS"/>
                <a:cs typeface="Comic Sans MS"/>
              </a:rPr>
              <a:t>Relative Cumulative Frequency Distribution (MRCFD):  </a:t>
            </a:r>
            <a:r>
              <a:rPr sz="2050" spc="-10" dirty="0">
                <a:latin typeface="Comic Sans MS"/>
                <a:cs typeface="Comic Sans MS"/>
              </a:rPr>
              <a:t>A table presenting the ratio of the cumulative frequency</a:t>
            </a:r>
            <a:r>
              <a:rPr sz="2050" spc="-10" dirty="0">
                <a:solidFill>
                  <a:srgbClr val="00AF4F"/>
                </a:solidFill>
                <a:latin typeface="Comic Sans MS"/>
                <a:cs typeface="Comic Sans MS"/>
              </a:rPr>
              <a:t> </a:t>
            </a:r>
            <a:r>
              <a:rPr sz="2050" b="1" spc="-15" dirty="0">
                <a:solidFill>
                  <a:srgbClr val="00AF4F"/>
                </a:solidFill>
                <a:latin typeface="Comic Sans MS"/>
                <a:cs typeface="Comic Sans MS"/>
              </a:rPr>
              <a:t>more  than </a:t>
            </a:r>
            <a:r>
              <a:rPr sz="2050" b="1" spc="-10" dirty="0">
                <a:solidFill>
                  <a:srgbClr val="00AF4F"/>
                </a:solidFill>
                <a:latin typeface="Comic Sans MS"/>
                <a:cs typeface="Comic Sans MS"/>
              </a:rPr>
              <a:t>lower class boundary of </a:t>
            </a:r>
            <a:r>
              <a:rPr sz="2050" b="1" spc="-15" dirty="0">
                <a:solidFill>
                  <a:srgbClr val="00AF4F"/>
                </a:solidFill>
                <a:latin typeface="Comic Sans MS"/>
                <a:cs typeface="Comic Sans MS"/>
              </a:rPr>
              <a:t>each </a:t>
            </a:r>
            <a:r>
              <a:rPr sz="2050" b="1" spc="-10" dirty="0">
                <a:solidFill>
                  <a:srgbClr val="00AF4F"/>
                </a:solidFill>
                <a:latin typeface="Comic Sans MS"/>
                <a:cs typeface="Comic Sans MS"/>
              </a:rPr>
              <a:t>class to </a:t>
            </a:r>
            <a:r>
              <a:rPr sz="2050" b="1" spc="-15" dirty="0">
                <a:solidFill>
                  <a:srgbClr val="00AF4F"/>
                </a:solidFill>
                <a:latin typeface="Comic Sans MS"/>
                <a:cs typeface="Comic Sans MS"/>
              </a:rPr>
              <a:t>the </a:t>
            </a:r>
            <a:r>
              <a:rPr sz="2050" b="1" spc="-10" dirty="0">
                <a:solidFill>
                  <a:srgbClr val="00AF4F"/>
                </a:solidFill>
                <a:latin typeface="Comic Sans MS"/>
                <a:cs typeface="Comic Sans MS"/>
              </a:rPr>
              <a:t>total </a:t>
            </a:r>
            <a:r>
              <a:rPr sz="2050" b="1" spc="-15" dirty="0">
                <a:solidFill>
                  <a:srgbClr val="00AF4F"/>
                </a:solidFill>
                <a:latin typeface="Comic Sans MS"/>
                <a:cs typeface="Comic Sans MS"/>
              </a:rPr>
              <a:t>frequency  </a:t>
            </a:r>
            <a:r>
              <a:rPr sz="2050" b="1" spc="-10" dirty="0">
                <a:solidFill>
                  <a:srgbClr val="00AF4F"/>
                </a:solidFill>
                <a:latin typeface="Comic Sans MS"/>
                <a:cs typeface="Comic Sans MS"/>
              </a:rPr>
              <a:t>of all the classes.</a:t>
            </a:r>
            <a:endParaRPr sz="2050">
              <a:latin typeface="Comic Sans MS"/>
              <a:cs typeface="Comic Sans M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5" name="object 5"/>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47</a:t>
            </a:fld>
            <a:endParaRPr dirty="0"/>
          </a:p>
        </p:txBody>
      </p:sp>
      <p:sp>
        <p:nvSpPr>
          <p:cNvPr id="2" name="object 2"/>
          <p:cNvSpPr txBox="1">
            <a:spLocks noGrp="1"/>
          </p:cNvSpPr>
          <p:nvPr>
            <p:ph type="title"/>
          </p:nvPr>
        </p:nvSpPr>
        <p:spPr>
          <a:xfrm>
            <a:off x="534669" y="720090"/>
            <a:ext cx="1069975" cy="513080"/>
          </a:xfrm>
          <a:prstGeom prst="rect">
            <a:avLst/>
          </a:prstGeom>
        </p:spPr>
        <p:txBody>
          <a:bodyPr vert="horz" wrap="square" lIns="0" tIns="12700" rIns="0" bIns="0" rtlCol="0">
            <a:spAutoFit/>
          </a:bodyPr>
          <a:lstStyle/>
          <a:p>
            <a:pPr marL="12700">
              <a:lnSpc>
                <a:spcPct val="100000"/>
              </a:lnSpc>
              <a:spcBef>
                <a:spcPts val="100"/>
              </a:spcBef>
            </a:pPr>
            <a:r>
              <a:rPr b="0" spc="-440" dirty="0">
                <a:latin typeface="Arial"/>
                <a:cs typeface="Arial"/>
              </a:rPr>
              <a:t>L</a:t>
            </a:r>
            <a:r>
              <a:rPr b="0" spc="-575" dirty="0">
                <a:latin typeface="Arial"/>
                <a:cs typeface="Arial"/>
              </a:rPr>
              <a:t>R</a:t>
            </a:r>
            <a:r>
              <a:rPr b="0" spc="-484" dirty="0">
                <a:latin typeface="Arial"/>
                <a:cs typeface="Arial"/>
              </a:rPr>
              <a:t>CFD</a:t>
            </a:r>
          </a:p>
        </p:txBody>
      </p:sp>
      <p:graphicFrame>
        <p:nvGraphicFramePr>
          <p:cNvPr id="3" name="object 3"/>
          <p:cNvGraphicFramePr>
            <a:graphicFrameLocks noGrp="1"/>
          </p:cNvGraphicFramePr>
          <p:nvPr/>
        </p:nvGraphicFramePr>
        <p:xfrm>
          <a:off x="1287144" y="1666875"/>
          <a:ext cx="4892038" cy="3731256"/>
        </p:xfrm>
        <a:graphic>
          <a:graphicData uri="http://schemas.openxmlformats.org/drawingml/2006/table">
            <a:tbl>
              <a:tblPr firstRow="1" bandRow="1">
                <a:tableStyleId>{2D5ABB26-0587-4C30-8999-92F81FD0307C}</a:tableStyleId>
              </a:tblPr>
              <a:tblGrid>
                <a:gridCol w="1567180">
                  <a:extLst>
                    <a:ext uri="{9D8B030D-6E8A-4147-A177-3AD203B41FA5}">
                      <a16:colId xmlns:a16="http://schemas.microsoft.com/office/drawing/2014/main" val="20000"/>
                    </a:ext>
                  </a:extLst>
                </a:gridCol>
                <a:gridCol w="915669">
                  <a:extLst>
                    <a:ext uri="{9D8B030D-6E8A-4147-A177-3AD203B41FA5}">
                      <a16:colId xmlns:a16="http://schemas.microsoft.com/office/drawing/2014/main" val="20001"/>
                    </a:ext>
                  </a:extLst>
                </a:gridCol>
                <a:gridCol w="1167129">
                  <a:extLst>
                    <a:ext uri="{9D8B030D-6E8A-4147-A177-3AD203B41FA5}">
                      <a16:colId xmlns:a16="http://schemas.microsoft.com/office/drawing/2014/main" val="20002"/>
                    </a:ext>
                  </a:extLst>
                </a:gridCol>
                <a:gridCol w="1242060">
                  <a:extLst>
                    <a:ext uri="{9D8B030D-6E8A-4147-A177-3AD203B41FA5}">
                      <a16:colId xmlns:a16="http://schemas.microsoft.com/office/drawing/2014/main" val="20003"/>
                    </a:ext>
                  </a:extLst>
                </a:gridCol>
              </a:tblGrid>
              <a:tr h="467995">
                <a:tc>
                  <a:txBody>
                    <a:bodyPr/>
                    <a:lstStyle/>
                    <a:p>
                      <a:pPr marL="92075">
                        <a:lnSpc>
                          <a:spcPts val="2345"/>
                        </a:lnSpc>
                      </a:pPr>
                      <a:r>
                        <a:rPr sz="2050" spc="-229" dirty="0">
                          <a:latin typeface="Times New Roman"/>
                          <a:cs typeface="Times New Roman"/>
                        </a:rPr>
                        <a:t>Test</a:t>
                      </a:r>
                      <a:r>
                        <a:rPr sz="2050" spc="-135" dirty="0">
                          <a:latin typeface="Times New Roman"/>
                          <a:cs typeface="Times New Roman"/>
                        </a:rPr>
                        <a:t> </a:t>
                      </a:r>
                      <a:r>
                        <a:rPr sz="2050" spc="-225" dirty="0">
                          <a:latin typeface="Times New Roman"/>
                          <a:cs typeface="Times New Roman"/>
                        </a:rPr>
                        <a:t>score</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ts val="2345"/>
                        </a:lnSpc>
                      </a:pPr>
                      <a:r>
                        <a:rPr sz="2050" spc="-325" dirty="0">
                          <a:latin typeface="Times New Roman"/>
                          <a:cs typeface="Times New Roman"/>
                        </a:rPr>
                        <a:t>LCF</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ts val="2345"/>
                        </a:lnSpc>
                      </a:pPr>
                      <a:r>
                        <a:rPr sz="2050" spc="-330" dirty="0">
                          <a:latin typeface="Times New Roman"/>
                          <a:cs typeface="Times New Roman"/>
                        </a:rPr>
                        <a:t>LRCF</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ts val="2345"/>
                        </a:lnSpc>
                      </a:pPr>
                      <a:r>
                        <a:rPr sz="2050" spc="-315" dirty="0">
                          <a:latin typeface="Times New Roman"/>
                          <a:cs typeface="Times New Roman"/>
                        </a:rPr>
                        <a:t>LPCF</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464820">
                <a:tc>
                  <a:txBody>
                    <a:bodyPr/>
                    <a:lstStyle/>
                    <a:p>
                      <a:pPr marL="92075">
                        <a:lnSpc>
                          <a:spcPts val="2330"/>
                        </a:lnSpc>
                      </a:pPr>
                      <a:r>
                        <a:rPr sz="2050" spc="-250" dirty="0">
                          <a:latin typeface="Times New Roman"/>
                          <a:cs typeface="Times New Roman"/>
                        </a:rPr>
                        <a:t>Less </a:t>
                      </a:r>
                      <a:r>
                        <a:rPr sz="2050" spc="-229" dirty="0">
                          <a:latin typeface="Times New Roman"/>
                          <a:cs typeface="Times New Roman"/>
                        </a:rPr>
                        <a:t>than</a:t>
                      </a:r>
                      <a:r>
                        <a:rPr sz="2050" spc="-270" dirty="0">
                          <a:latin typeface="Times New Roman"/>
                          <a:cs typeface="Times New Roman"/>
                        </a:rPr>
                        <a:t> </a:t>
                      </a:r>
                      <a:r>
                        <a:rPr sz="2050" spc="-229" dirty="0">
                          <a:latin typeface="Times New Roman"/>
                          <a:cs typeface="Times New Roman"/>
                        </a:rPr>
                        <a:t>37.5</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ts val="2330"/>
                        </a:lnSpc>
                      </a:pPr>
                      <a:r>
                        <a:rPr sz="2050" dirty="0">
                          <a:latin typeface="Times New Roman"/>
                          <a:cs typeface="Times New Roman"/>
                        </a:rPr>
                        <a:t>0</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ts val="2330"/>
                        </a:lnSpc>
                      </a:pPr>
                      <a:r>
                        <a:rPr sz="2050" spc="-250" dirty="0">
                          <a:latin typeface="Times New Roman"/>
                          <a:cs typeface="Times New Roman"/>
                        </a:rPr>
                        <a:t>0/40=0</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ts val="2330"/>
                        </a:lnSpc>
                      </a:pPr>
                      <a:r>
                        <a:rPr sz="2050" spc="-345" dirty="0">
                          <a:latin typeface="Times New Roman"/>
                          <a:cs typeface="Times New Roman"/>
                        </a:rPr>
                        <a:t>0%</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67359">
                <a:tc>
                  <a:txBody>
                    <a:bodyPr/>
                    <a:lstStyle/>
                    <a:p>
                      <a:pPr marL="92075">
                        <a:lnSpc>
                          <a:spcPts val="2335"/>
                        </a:lnSpc>
                      </a:pPr>
                      <a:r>
                        <a:rPr sz="2050" spc="-250" dirty="0">
                          <a:latin typeface="Times New Roman"/>
                          <a:cs typeface="Times New Roman"/>
                        </a:rPr>
                        <a:t>Less </a:t>
                      </a:r>
                      <a:r>
                        <a:rPr sz="2050" spc="-229" dirty="0">
                          <a:latin typeface="Times New Roman"/>
                          <a:cs typeface="Times New Roman"/>
                        </a:rPr>
                        <a:t>than</a:t>
                      </a:r>
                      <a:r>
                        <a:rPr sz="2050" spc="-270" dirty="0">
                          <a:latin typeface="Times New Roman"/>
                          <a:cs typeface="Times New Roman"/>
                        </a:rPr>
                        <a:t> </a:t>
                      </a:r>
                      <a:r>
                        <a:rPr sz="2050" spc="-229" dirty="0">
                          <a:latin typeface="Times New Roman"/>
                          <a:cs typeface="Times New Roman"/>
                        </a:rPr>
                        <a:t>47.5</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ts val="2335"/>
                        </a:lnSpc>
                      </a:pPr>
                      <a:r>
                        <a:rPr sz="2050" dirty="0">
                          <a:latin typeface="Times New Roman"/>
                          <a:cs typeface="Times New Roman"/>
                        </a:rPr>
                        <a:t>4</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ts val="2335"/>
                        </a:lnSpc>
                      </a:pPr>
                      <a:r>
                        <a:rPr sz="2050" spc="-240" dirty="0">
                          <a:latin typeface="Times New Roman"/>
                          <a:cs typeface="Times New Roman"/>
                        </a:rPr>
                        <a:t>4/40=0.1</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ts val="2335"/>
                        </a:lnSpc>
                      </a:pPr>
                      <a:r>
                        <a:rPr sz="2050" spc="-320" dirty="0">
                          <a:latin typeface="Times New Roman"/>
                          <a:cs typeface="Times New Roman"/>
                        </a:rPr>
                        <a:t>10%</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66725">
                <a:tc>
                  <a:txBody>
                    <a:bodyPr/>
                    <a:lstStyle/>
                    <a:p>
                      <a:pPr marL="92075">
                        <a:lnSpc>
                          <a:spcPts val="2340"/>
                        </a:lnSpc>
                      </a:pPr>
                      <a:r>
                        <a:rPr sz="2050" spc="-250" dirty="0">
                          <a:latin typeface="Times New Roman"/>
                          <a:cs typeface="Times New Roman"/>
                        </a:rPr>
                        <a:t>Less </a:t>
                      </a:r>
                      <a:r>
                        <a:rPr sz="2050" spc="-229" dirty="0">
                          <a:latin typeface="Times New Roman"/>
                          <a:cs typeface="Times New Roman"/>
                        </a:rPr>
                        <a:t>than</a:t>
                      </a:r>
                      <a:r>
                        <a:rPr sz="2050" spc="-270" dirty="0">
                          <a:latin typeface="Times New Roman"/>
                          <a:cs typeface="Times New Roman"/>
                        </a:rPr>
                        <a:t> </a:t>
                      </a:r>
                      <a:r>
                        <a:rPr sz="2050" spc="-229" dirty="0">
                          <a:latin typeface="Times New Roman"/>
                          <a:cs typeface="Times New Roman"/>
                        </a:rPr>
                        <a:t>57.5</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ts val="2340"/>
                        </a:lnSpc>
                      </a:pPr>
                      <a:r>
                        <a:rPr sz="2050" spc="-260" dirty="0">
                          <a:latin typeface="Times New Roman"/>
                          <a:cs typeface="Times New Roman"/>
                        </a:rPr>
                        <a:t>12</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ts val="2340"/>
                        </a:lnSpc>
                      </a:pPr>
                      <a:r>
                        <a:rPr sz="2050" spc="-240" dirty="0">
                          <a:latin typeface="Times New Roman"/>
                          <a:cs typeface="Times New Roman"/>
                        </a:rPr>
                        <a:t>12/40=0.3</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ts val="2340"/>
                        </a:lnSpc>
                      </a:pPr>
                      <a:r>
                        <a:rPr sz="2050" spc="-320" dirty="0">
                          <a:latin typeface="Times New Roman"/>
                          <a:cs typeface="Times New Roman"/>
                        </a:rPr>
                        <a:t>30%</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64184">
                <a:tc>
                  <a:txBody>
                    <a:bodyPr/>
                    <a:lstStyle/>
                    <a:p>
                      <a:pPr marL="92075">
                        <a:lnSpc>
                          <a:spcPts val="2340"/>
                        </a:lnSpc>
                      </a:pPr>
                      <a:r>
                        <a:rPr sz="2050" spc="-250" dirty="0">
                          <a:latin typeface="Times New Roman"/>
                          <a:cs typeface="Times New Roman"/>
                        </a:rPr>
                        <a:t>Less </a:t>
                      </a:r>
                      <a:r>
                        <a:rPr sz="2050" spc="-229" dirty="0">
                          <a:latin typeface="Times New Roman"/>
                          <a:cs typeface="Times New Roman"/>
                        </a:rPr>
                        <a:t>than</a:t>
                      </a:r>
                      <a:r>
                        <a:rPr sz="2050" spc="-270" dirty="0">
                          <a:latin typeface="Times New Roman"/>
                          <a:cs typeface="Times New Roman"/>
                        </a:rPr>
                        <a:t> </a:t>
                      </a:r>
                      <a:r>
                        <a:rPr sz="2050" spc="-229" dirty="0">
                          <a:latin typeface="Times New Roman"/>
                          <a:cs typeface="Times New Roman"/>
                        </a:rPr>
                        <a:t>67.5</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ts val="2340"/>
                        </a:lnSpc>
                      </a:pPr>
                      <a:r>
                        <a:rPr sz="2050" spc="-260" dirty="0">
                          <a:latin typeface="Times New Roman"/>
                          <a:cs typeface="Times New Roman"/>
                        </a:rPr>
                        <a:t>25</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ts val="2340"/>
                        </a:lnSpc>
                      </a:pPr>
                      <a:r>
                        <a:rPr sz="2050" spc="-245" dirty="0">
                          <a:latin typeface="Times New Roman"/>
                          <a:cs typeface="Times New Roman"/>
                        </a:rPr>
                        <a:t>25/40=0.625</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ts val="2340"/>
                        </a:lnSpc>
                      </a:pPr>
                      <a:r>
                        <a:rPr sz="2050" spc="-270" dirty="0">
                          <a:latin typeface="Times New Roman"/>
                          <a:cs typeface="Times New Roman"/>
                        </a:rPr>
                        <a:t>62.5%</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467359">
                <a:tc>
                  <a:txBody>
                    <a:bodyPr/>
                    <a:lstStyle/>
                    <a:p>
                      <a:pPr marL="92075">
                        <a:lnSpc>
                          <a:spcPts val="2345"/>
                        </a:lnSpc>
                      </a:pPr>
                      <a:r>
                        <a:rPr sz="2050" spc="-250" dirty="0">
                          <a:latin typeface="Times New Roman"/>
                          <a:cs typeface="Times New Roman"/>
                        </a:rPr>
                        <a:t>Less </a:t>
                      </a:r>
                      <a:r>
                        <a:rPr sz="2050" spc="-229" dirty="0">
                          <a:latin typeface="Times New Roman"/>
                          <a:cs typeface="Times New Roman"/>
                        </a:rPr>
                        <a:t>than</a:t>
                      </a:r>
                      <a:r>
                        <a:rPr sz="2050" spc="-270" dirty="0">
                          <a:latin typeface="Times New Roman"/>
                          <a:cs typeface="Times New Roman"/>
                        </a:rPr>
                        <a:t> </a:t>
                      </a:r>
                      <a:r>
                        <a:rPr sz="2050" spc="-229" dirty="0">
                          <a:latin typeface="Times New Roman"/>
                          <a:cs typeface="Times New Roman"/>
                        </a:rPr>
                        <a:t>77.5</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ts val="2345"/>
                        </a:lnSpc>
                      </a:pPr>
                      <a:r>
                        <a:rPr sz="2050" spc="-260" dirty="0">
                          <a:latin typeface="Times New Roman"/>
                          <a:cs typeface="Times New Roman"/>
                        </a:rPr>
                        <a:t>35</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ts val="2345"/>
                        </a:lnSpc>
                      </a:pPr>
                      <a:r>
                        <a:rPr sz="2050" spc="-245" dirty="0">
                          <a:latin typeface="Times New Roman"/>
                          <a:cs typeface="Times New Roman"/>
                        </a:rPr>
                        <a:t>35/40=0.875</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ts val="2345"/>
                        </a:lnSpc>
                      </a:pPr>
                      <a:r>
                        <a:rPr sz="2050" spc="-270" dirty="0">
                          <a:latin typeface="Times New Roman"/>
                          <a:cs typeface="Times New Roman"/>
                        </a:rPr>
                        <a:t>87.5%</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465455">
                <a:tc>
                  <a:txBody>
                    <a:bodyPr/>
                    <a:lstStyle/>
                    <a:p>
                      <a:pPr marL="92075">
                        <a:lnSpc>
                          <a:spcPts val="2345"/>
                        </a:lnSpc>
                      </a:pPr>
                      <a:r>
                        <a:rPr sz="2050" spc="-250" dirty="0">
                          <a:latin typeface="Times New Roman"/>
                          <a:cs typeface="Times New Roman"/>
                        </a:rPr>
                        <a:t>Less </a:t>
                      </a:r>
                      <a:r>
                        <a:rPr sz="2050" spc="-229" dirty="0">
                          <a:latin typeface="Times New Roman"/>
                          <a:cs typeface="Times New Roman"/>
                        </a:rPr>
                        <a:t>than</a:t>
                      </a:r>
                      <a:r>
                        <a:rPr sz="2050" spc="-270" dirty="0">
                          <a:latin typeface="Times New Roman"/>
                          <a:cs typeface="Times New Roman"/>
                        </a:rPr>
                        <a:t> </a:t>
                      </a:r>
                      <a:r>
                        <a:rPr sz="2050" spc="-229" dirty="0">
                          <a:latin typeface="Times New Roman"/>
                          <a:cs typeface="Times New Roman"/>
                        </a:rPr>
                        <a:t>87.5</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ts val="2345"/>
                        </a:lnSpc>
                      </a:pPr>
                      <a:r>
                        <a:rPr sz="2050" spc="-260" dirty="0">
                          <a:latin typeface="Times New Roman"/>
                          <a:cs typeface="Times New Roman"/>
                        </a:rPr>
                        <a:t>38</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ts val="2345"/>
                        </a:lnSpc>
                      </a:pPr>
                      <a:r>
                        <a:rPr sz="2050" spc="-245" dirty="0">
                          <a:latin typeface="Times New Roman"/>
                          <a:cs typeface="Times New Roman"/>
                        </a:rPr>
                        <a:t>38/40=0.95</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ts val="2345"/>
                        </a:lnSpc>
                      </a:pPr>
                      <a:r>
                        <a:rPr sz="2050" spc="-320" dirty="0">
                          <a:latin typeface="Times New Roman"/>
                          <a:cs typeface="Times New Roman"/>
                        </a:rPr>
                        <a:t>95%</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6"/>
                  </a:ext>
                </a:extLst>
              </a:tr>
              <a:tr h="467359">
                <a:tc>
                  <a:txBody>
                    <a:bodyPr/>
                    <a:lstStyle/>
                    <a:p>
                      <a:pPr marL="92075">
                        <a:lnSpc>
                          <a:spcPts val="2355"/>
                        </a:lnSpc>
                      </a:pPr>
                      <a:r>
                        <a:rPr sz="2050" spc="-250" dirty="0">
                          <a:latin typeface="Times New Roman"/>
                          <a:cs typeface="Times New Roman"/>
                        </a:rPr>
                        <a:t>Less </a:t>
                      </a:r>
                      <a:r>
                        <a:rPr sz="2050" spc="-229" dirty="0">
                          <a:latin typeface="Times New Roman"/>
                          <a:cs typeface="Times New Roman"/>
                        </a:rPr>
                        <a:t>than</a:t>
                      </a:r>
                      <a:r>
                        <a:rPr sz="2050" spc="-270" dirty="0">
                          <a:latin typeface="Times New Roman"/>
                          <a:cs typeface="Times New Roman"/>
                        </a:rPr>
                        <a:t> </a:t>
                      </a:r>
                      <a:r>
                        <a:rPr sz="2050" spc="-229" dirty="0">
                          <a:latin typeface="Times New Roman"/>
                          <a:cs typeface="Times New Roman"/>
                        </a:rPr>
                        <a:t>97.5</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ts val="2355"/>
                        </a:lnSpc>
                      </a:pPr>
                      <a:r>
                        <a:rPr sz="2050" spc="-260" dirty="0">
                          <a:latin typeface="Times New Roman"/>
                          <a:cs typeface="Times New Roman"/>
                        </a:rPr>
                        <a:t>40</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ts val="2355"/>
                        </a:lnSpc>
                      </a:pPr>
                      <a:r>
                        <a:rPr sz="2050" spc="-254" dirty="0">
                          <a:latin typeface="Times New Roman"/>
                          <a:cs typeface="Times New Roman"/>
                        </a:rPr>
                        <a:t>40/40=1</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ts val="2355"/>
                        </a:lnSpc>
                      </a:pPr>
                      <a:r>
                        <a:rPr sz="2050" spc="-305" dirty="0">
                          <a:latin typeface="Times New Roman"/>
                          <a:cs typeface="Times New Roman"/>
                        </a:rPr>
                        <a:t>100%</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5" name="object 5"/>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48</a:t>
            </a:fld>
            <a:endParaRPr dirty="0"/>
          </a:p>
        </p:txBody>
      </p:sp>
      <p:sp>
        <p:nvSpPr>
          <p:cNvPr id="2" name="object 2"/>
          <p:cNvSpPr txBox="1">
            <a:spLocks noGrp="1"/>
          </p:cNvSpPr>
          <p:nvPr>
            <p:ph type="title"/>
          </p:nvPr>
        </p:nvSpPr>
        <p:spPr>
          <a:xfrm>
            <a:off x="534669" y="339090"/>
            <a:ext cx="1247775" cy="513080"/>
          </a:xfrm>
          <a:prstGeom prst="rect">
            <a:avLst/>
          </a:prstGeom>
        </p:spPr>
        <p:txBody>
          <a:bodyPr vert="horz" wrap="square" lIns="0" tIns="12700" rIns="0" bIns="0" rtlCol="0">
            <a:spAutoFit/>
          </a:bodyPr>
          <a:lstStyle/>
          <a:p>
            <a:pPr marL="12700">
              <a:lnSpc>
                <a:spcPct val="100000"/>
              </a:lnSpc>
              <a:spcBef>
                <a:spcPts val="100"/>
              </a:spcBef>
            </a:pPr>
            <a:r>
              <a:rPr b="0" spc="60" dirty="0">
                <a:latin typeface="Arial"/>
                <a:cs typeface="Arial"/>
              </a:rPr>
              <a:t>M</a:t>
            </a:r>
            <a:r>
              <a:rPr b="0" spc="-575" dirty="0">
                <a:latin typeface="Arial"/>
                <a:cs typeface="Arial"/>
              </a:rPr>
              <a:t>R</a:t>
            </a:r>
            <a:r>
              <a:rPr b="0" spc="-595" dirty="0">
                <a:latin typeface="Arial"/>
                <a:cs typeface="Arial"/>
              </a:rPr>
              <a:t>C</a:t>
            </a:r>
            <a:r>
              <a:rPr b="0" spc="-495" dirty="0">
                <a:latin typeface="Arial"/>
                <a:cs typeface="Arial"/>
              </a:rPr>
              <a:t>F</a:t>
            </a:r>
            <a:r>
              <a:rPr b="0" spc="-345" dirty="0">
                <a:latin typeface="Arial"/>
                <a:cs typeface="Arial"/>
              </a:rPr>
              <a:t>D</a:t>
            </a:r>
          </a:p>
        </p:txBody>
      </p:sp>
      <p:graphicFrame>
        <p:nvGraphicFramePr>
          <p:cNvPr id="3" name="object 3"/>
          <p:cNvGraphicFramePr>
            <a:graphicFrameLocks noGrp="1"/>
          </p:cNvGraphicFramePr>
          <p:nvPr/>
        </p:nvGraphicFramePr>
        <p:xfrm>
          <a:off x="1466214" y="1420494"/>
          <a:ext cx="5206998" cy="3677279"/>
        </p:xfrm>
        <a:graphic>
          <a:graphicData uri="http://schemas.openxmlformats.org/drawingml/2006/table">
            <a:tbl>
              <a:tblPr firstRow="1" bandRow="1">
                <a:tableStyleId>{2D5ABB26-0587-4C30-8999-92F81FD0307C}</a:tableStyleId>
              </a:tblPr>
              <a:tblGrid>
                <a:gridCol w="1719580">
                  <a:extLst>
                    <a:ext uri="{9D8B030D-6E8A-4147-A177-3AD203B41FA5}">
                      <a16:colId xmlns:a16="http://schemas.microsoft.com/office/drawing/2014/main" val="20000"/>
                    </a:ext>
                  </a:extLst>
                </a:gridCol>
                <a:gridCol w="960119">
                  <a:extLst>
                    <a:ext uri="{9D8B030D-6E8A-4147-A177-3AD203B41FA5}">
                      <a16:colId xmlns:a16="http://schemas.microsoft.com/office/drawing/2014/main" val="20001"/>
                    </a:ext>
                  </a:extLst>
                </a:gridCol>
                <a:gridCol w="1224279">
                  <a:extLst>
                    <a:ext uri="{9D8B030D-6E8A-4147-A177-3AD203B41FA5}">
                      <a16:colId xmlns:a16="http://schemas.microsoft.com/office/drawing/2014/main" val="20002"/>
                    </a:ext>
                  </a:extLst>
                </a:gridCol>
                <a:gridCol w="1303020">
                  <a:extLst>
                    <a:ext uri="{9D8B030D-6E8A-4147-A177-3AD203B41FA5}">
                      <a16:colId xmlns:a16="http://schemas.microsoft.com/office/drawing/2014/main" val="20003"/>
                    </a:ext>
                  </a:extLst>
                </a:gridCol>
              </a:tblGrid>
              <a:tr h="457834">
                <a:tc>
                  <a:txBody>
                    <a:bodyPr/>
                    <a:lstStyle/>
                    <a:p>
                      <a:pPr marL="80645" algn="ctr">
                        <a:lnSpc>
                          <a:spcPts val="2305"/>
                        </a:lnSpc>
                      </a:pPr>
                      <a:r>
                        <a:rPr sz="2050" spc="-195" dirty="0">
                          <a:latin typeface="Times New Roman"/>
                          <a:cs typeface="Times New Roman"/>
                        </a:rPr>
                        <a:t>Test</a:t>
                      </a:r>
                      <a:r>
                        <a:rPr sz="2050" spc="-130" dirty="0">
                          <a:latin typeface="Times New Roman"/>
                          <a:cs typeface="Times New Roman"/>
                        </a:rPr>
                        <a:t> </a:t>
                      </a:r>
                      <a:r>
                        <a:rPr sz="2050" spc="-190" dirty="0">
                          <a:latin typeface="Times New Roman"/>
                          <a:cs typeface="Times New Roman"/>
                        </a:rPr>
                        <a:t>score</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85725" algn="ctr">
                        <a:lnSpc>
                          <a:spcPts val="2305"/>
                        </a:lnSpc>
                      </a:pPr>
                      <a:r>
                        <a:rPr sz="2050" spc="-310" dirty="0">
                          <a:latin typeface="Times New Roman"/>
                          <a:cs typeface="Times New Roman"/>
                        </a:rPr>
                        <a:t>MCF</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83185" algn="ctr">
                        <a:lnSpc>
                          <a:spcPts val="2305"/>
                        </a:lnSpc>
                      </a:pPr>
                      <a:r>
                        <a:rPr sz="2050" spc="-305" dirty="0">
                          <a:latin typeface="Times New Roman"/>
                          <a:cs typeface="Times New Roman"/>
                        </a:rPr>
                        <a:t>MRCF</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85725" algn="ctr">
                        <a:lnSpc>
                          <a:spcPts val="2305"/>
                        </a:lnSpc>
                      </a:pPr>
                      <a:r>
                        <a:rPr sz="2050" spc="-295" dirty="0">
                          <a:latin typeface="Times New Roman"/>
                          <a:cs typeface="Times New Roman"/>
                        </a:rPr>
                        <a:t>MPCF</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460375">
                <a:tc>
                  <a:txBody>
                    <a:bodyPr/>
                    <a:lstStyle/>
                    <a:p>
                      <a:pPr marL="79375" algn="ctr">
                        <a:lnSpc>
                          <a:spcPts val="2335"/>
                        </a:lnSpc>
                      </a:pPr>
                      <a:r>
                        <a:rPr sz="2050" spc="-240" dirty="0">
                          <a:latin typeface="Times New Roman"/>
                          <a:cs typeface="Times New Roman"/>
                        </a:rPr>
                        <a:t>More </a:t>
                      </a:r>
                      <a:r>
                        <a:rPr sz="2050" spc="-195" dirty="0">
                          <a:latin typeface="Times New Roman"/>
                          <a:cs typeface="Times New Roman"/>
                        </a:rPr>
                        <a:t>than</a:t>
                      </a:r>
                      <a:r>
                        <a:rPr sz="2050" spc="-305" dirty="0">
                          <a:latin typeface="Times New Roman"/>
                          <a:cs typeface="Times New Roman"/>
                        </a:rPr>
                        <a:t> </a:t>
                      </a:r>
                      <a:r>
                        <a:rPr sz="2050" spc="-195" dirty="0">
                          <a:latin typeface="Times New Roman"/>
                          <a:cs typeface="Times New Roman"/>
                        </a:rPr>
                        <a:t>37.5</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85725" algn="ctr">
                        <a:lnSpc>
                          <a:spcPts val="2335"/>
                        </a:lnSpc>
                      </a:pPr>
                      <a:r>
                        <a:rPr sz="2050" spc="-225" dirty="0">
                          <a:latin typeface="Times New Roman"/>
                          <a:cs typeface="Times New Roman"/>
                        </a:rPr>
                        <a:t>40</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83185" algn="ctr">
                        <a:lnSpc>
                          <a:spcPts val="2335"/>
                        </a:lnSpc>
                      </a:pPr>
                      <a:r>
                        <a:rPr sz="2050" spc="-215" dirty="0">
                          <a:latin typeface="Times New Roman"/>
                          <a:cs typeface="Times New Roman"/>
                        </a:rPr>
                        <a:t>40/40=1</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86995" algn="ctr">
                        <a:lnSpc>
                          <a:spcPts val="2335"/>
                        </a:lnSpc>
                      </a:pPr>
                      <a:r>
                        <a:rPr sz="2050" spc="-260" dirty="0">
                          <a:latin typeface="Times New Roman"/>
                          <a:cs typeface="Times New Roman"/>
                        </a:rPr>
                        <a:t>100%</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61009">
                <a:tc>
                  <a:txBody>
                    <a:bodyPr/>
                    <a:lstStyle/>
                    <a:p>
                      <a:pPr marL="79375" algn="ctr">
                        <a:lnSpc>
                          <a:spcPts val="2310"/>
                        </a:lnSpc>
                      </a:pPr>
                      <a:r>
                        <a:rPr sz="2050" spc="-240" dirty="0">
                          <a:latin typeface="Times New Roman"/>
                          <a:cs typeface="Times New Roman"/>
                        </a:rPr>
                        <a:t>More </a:t>
                      </a:r>
                      <a:r>
                        <a:rPr sz="2050" spc="-195" dirty="0">
                          <a:latin typeface="Times New Roman"/>
                          <a:cs typeface="Times New Roman"/>
                        </a:rPr>
                        <a:t>than</a:t>
                      </a:r>
                      <a:r>
                        <a:rPr sz="2050" spc="-305" dirty="0">
                          <a:latin typeface="Times New Roman"/>
                          <a:cs typeface="Times New Roman"/>
                        </a:rPr>
                        <a:t> </a:t>
                      </a:r>
                      <a:r>
                        <a:rPr sz="2050" spc="-195" dirty="0">
                          <a:latin typeface="Times New Roman"/>
                          <a:cs typeface="Times New Roman"/>
                        </a:rPr>
                        <a:t>47.5</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85725" algn="ctr">
                        <a:lnSpc>
                          <a:spcPts val="2310"/>
                        </a:lnSpc>
                      </a:pPr>
                      <a:r>
                        <a:rPr sz="2050" spc="-225" dirty="0">
                          <a:latin typeface="Times New Roman"/>
                          <a:cs typeface="Times New Roman"/>
                        </a:rPr>
                        <a:t>36</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84455" algn="ctr">
                        <a:lnSpc>
                          <a:spcPts val="2310"/>
                        </a:lnSpc>
                      </a:pPr>
                      <a:r>
                        <a:rPr sz="2050" spc="-204" dirty="0">
                          <a:latin typeface="Times New Roman"/>
                          <a:cs typeface="Times New Roman"/>
                        </a:rPr>
                        <a:t>36/40=0.9</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86995" algn="ctr">
                        <a:lnSpc>
                          <a:spcPts val="2310"/>
                        </a:lnSpc>
                      </a:pPr>
                      <a:r>
                        <a:rPr sz="2050" spc="-270" dirty="0">
                          <a:latin typeface="Times New Roman"/>
                          <a:cs typeface="Times New Roman"/>
                        </a:rPr>
                        <a:t>90%</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57834">
                <a:tc>
                  <a:txBody>
                    <a:bodyPr/>
                    <a:lstStyle/>
                    <a:p>
                      <a:pPr marL="79375" algn="ctr">
                        <a:lnSpc>
                          <a:spcPts val="2315"/>
                        </a:lnSpc>
                      </a:pPr>
                      <a:r>
                        <a:rPr sz="2050" spc="-240" dirty="0">
                          <a:latin typeface="Times New Roman"/>
                          <a:cs typeface="Times New Roman"/>
                        </a:rPr>
                        <a:t>More </a:t>
                      </a:r>
                      <a:r>
                        <a:rPr sz="2050" spc="-195" dirty="0">
                          <a:latin typeface="Times New Roman"/>
                          <a:cs typeface="Times New Roman"/>
                        </a:rPr>
                        <a:t>than</a:t>
                      </a:r>
                      <a:r>
                        <a:rPr sz="2050" spc="-305" dirty="0">
                          <a:latin typeface="Times New Roman"/>
                          <a:cs typeface="Times New Roman"/>
                        </a:rPr>
                        <a:t> </a:t>
                      </a:r>
                      <a:r>
                        <a:rPr sz="2050" spc="-195" dirty="0">
                          <a:latin typeface="Times New Roman"/>
                          <a:cs typeface="Times New Roman"/>
                        </a:rPr>
                        <a:t>57.5</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85725" algn="ctr">
                        <a:lnSpc>
                          <a:spcPts val="2315"/>
                        </a:lnSpc>
                      </a:pPr>
                      <a:r>
                        <a:rPr sz="2050" spc="-225" dirty="0">
                          <a:latin typeface="Times New Roman"/>
                          <a:cs typeface="Times New Roman"/>
                        </a:rPr>
                        <a:t>28</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84455" algn="ctr">
                        <a:lnSpc>
                          <a:spcPts val="2315"/>
                        </a:lnSpc>
                      </a:pPr>
                      <a:r>
                        <a:rPr sz="2050" spc="-204" dirty="0">
                          <a:latin typeface="Times New Roman"/>
                          <a:cs typeface="Times New Roman"/>
                        </a:rPr>
                        <a:t>28/40=0.7</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86995" algn="ctr">
                        <a:lnSpc>
                          <a:spcPts val="2315"/>
                        </a:lnSpc>
                      </a:pPr>
                      <a:r>
                        <a:rPr sz="2050" spc="-270" dirty="0">
                          <a:latin typeface="Times New Roman"/>
                          <a:cs typeface="Times New Roman"/>
                        </a:rPr>
                        <a:t>70%</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61009">
                <a:tc>
                  <a:txBody>
                    <a:bodyPr/>
                    <a:lstStyle/>
                    <a:p>
                      <a:pPr marL="79375" algn="ctr">
                        <a:lnSpc>
                          <a:spcPts val="2330"/>
                        </a:lnSpc>
                      </a:pPr>
                      <a:r>
                        <a:rPr sz="2050" spc="-240" dirty="0">
                          <a:latin typeface="Times New Roman"/>
                          <a:cs typeface="Times New Roman"/>
                        </a:rPr>
                        <a:t>More </a:t>
                      </a:r>
                      <a:r>
                        <a:rPr sz="2050" spc="-195" dirty="0">
                          <a:latin typeface="Times New Roman"/>
                          <a:cs typeface="Times New Roman"/>
                        </a:rPr>
                        <a:t>than</a:t>
                      </a:r>
                      <a:r>
                        <a:rPr sz="2050" spc="-305" dirty="0">
                          <a:latin typeface="Times New Roman"/>
                          <a:cs typeface="Times New Roman"/>
                        </a:rPr>
                        <a:t> </a:t>
                      </a:r>
                      <a:r>
                        <a:rPr sz="2050" spc="-195" dirty="0">
                          <a:latin typeface="Times New Roman"/>
                          <a:cs typeface="Times New Roman"/>
                        </a:rPr>
                        <a:t>67.5</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85725" algn="ctr">
                        <a:lnSpc>
                          <a:spcPts val="2330"/>
                        </a:lnSpc>
                      </a:pPr>
                      <a:r>
                        <a:rPr sz="2050" spc="-225" dirty="0">
                          <a:latin typeface="Times New Roman"/>
                          <a:cs typeface="Times New Roman"/>
                        </a:rPr>
                        <a:t>15</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84455" algn="ctr">
                        <a:lnSpc>
                          <a:spcPts val="2330"/>
                        </a:lnSpc>
                      </a:pPr>
                      <a:r>
                        <a:rPr sz="2050" spc="-210" dirty="0">
                          <a:latin typeface="Times New Roman"/>
                          <a:cs typeface="Times New Roman"/>
                        </a:rPr>
                        <a:t>15/40=0.375</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84455" algn="ctr">
                        <a:lnSpc>
                          <a:spcPts val="2330"/>
                        </a:lnSpc>
                      </a:pPr>
                      <a:r>
                        <a:rPr sz="2050" spc="-229" dirty="0">
                          <a:latin typeface="Times New Roman"/>
                          <a:cs typeface="Times New Roman"/>
                        </a:rPr>
                        <a:t>37.5%</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461009">
                <a:tc>
                  <a:txBody>
                    <a:bodyPr/>
                    <a:lstStyle/>
                    <a:p>
                      <a:pPr marL="79375" algn="ctr">
                        <a:lnSpc>
                          <a:spcPts val="2300"/>
                        </a:lnSpc>
                      </a:pPr>
                      <a:r>
                        <a:rPr sz="2050" spc="-240" dirty="0">
                          <a:latin typeface="Times New Roman"/>
                          <a:cs typeface="Times New Roman"/>
                        </a:rPr>
                        <a:t>More </a:t>
                      </a:r>
                      <a:r>
                        <a:rPr sz="2050" spc="-195" dirty="0">
                          <a:latin typeface="Times New Roman"/>
                          <a:cs typeface="Times New Roman"/>
                        </a:rPr>
                        <a:t>than</a:t>
                      </a:r>
                      <a:r>
                        <a:rPr sz="2050" spc="-305" dirty="0">
                          <a:latin typeface="Times New Roman"/>
                          <a:cs typeface="Times New Roman"/>
                        </a:rPr>
                        <a:t> </a:t>
                      </a:r>
                      <a:r>
                        <a:rPr sz="2050" spc="-195" dirty="0">
                          <a:latin typeface="Times New Roman"/>
                          <a:cs typeface="Times New Roman"/>
                        </a:rPr>
                        <a:t>77.5</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85725" algn="ctr">
                        <a:lnSpc>
                          <a:spcPts val="2300"/>
                        </a:lnSpc>
                      </a:pPr>
                      <a:r>
                        <a:rPr sz="2050" dirty="0">
                          <a:latin typeface="Times New Roman"/>
                          <a:cs typeface="Times New Roman"/>
                        </a:rPr>
                        <a:t>5</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84455" algn="ctr">
                        <a:lnSpc>
                          <a:spcPts val="2300"/>
                        </a:lnSpc>
                      </a:pPr>
                      <a:r>
                        <a:rPr sz="2050" spc="-210" dirty="0">
                          <a:latin typeface="Times New Roman"/>
                          <a:cs typeface="Times New Roman"/>
                        </a:rPr>
                        <a:t>5/40=0.125</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84455" algn="ctr">
                        <a:lnSpc>
                          <a:spcPts val="2300"/>
                        </a:lnSpc>
                      </a:pPr>
                      <a:r>
                        <a:rPr sz="2050" spc="-229" dirty="0">
                          <a:latin typeface="Times New Roman"/>
                          <a:cs typeface="Times New Roman"/>
                        </a:rPr>
                        <a:t>12.5%</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457834">
                <a:tc>
                  <a:txBody>
                    <a:bodyPr/>
                    <a:lstStyle/>
                    <a:p>
                      <a:pPr marL="79375" algn="ctr">
                        <a:lnSpc>
                          <a:spcPts val="2300"/>
                        </a:lnSpc>
                      </a:pPr>
                      <a:r>
                        <a:rPr sz="2050" spc="-240" dirty="0">
                          <a:latin typeface="Times New Roman"/>
                          <a:cs typeface="Times New Roman"/>
                        </a:rPr>
                        <a:t>More </a:t>
                      </a:r>
                      <a:r>
                        <a:rPr sz="2050" spc="-195" dirty="0">
                          <a:latin typeface="Times New Roman"/>
                          <a:cs typeface="Times New Roman"/>
                        </a:rPr>
                        <a:t>than</a:t>
                      </a:r>
                      <a:r>
                        <a:rPr sz="2050" spc="-305" dirty="0">
                          <a:latin typeface="Times New Roman"/>
                          <a:cs typeface="Times New Roman"/>
                        </a:rPr>
                        <a:t> </a:t>
                      </a:r>
                      <a:r>
                        <a:rPr sz="2050" spc="-195" dirty="0">
                          <a:latin typeface="Times New Roman"/>
                          <a:cs typeface="Times New Roman"/>
                        </a:rPr>
                        <a:t>87.5</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85725" algn="ctr">
                        <a:lnSpc>
                          <a:spcPts val="2300"/>
                        </a:lnSpc>
                      </a:pPr>
                      <a:r>
                        <a:rPr sz="2050" dirty="0">
                          <a:latin typeface="Times New Roman"/>
                          <a:cs typeface="Times New Roman"/>
                        </a:rPr>
                        <a:t>2</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84455" algn="ctr">
                        <a:lnSpc>
                          <a:spcPts val="2300"/>
                        </a:lnSpc>
                      </a:pPr>
                      <a:r>
                        <a:rPr sz="2050" spc="-204" dirty="0">
                          <a:latin typeface="Times New Roman"/>
                          <a:cs typeface="Times New Roman"/>
                        </a:rPr>
                        <a:t>2/40=0.05</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86995" algn="ctr">
                        <a:lnSpc>
                          <a:spcPts val="2300"/>
                        </a:lnSpc>
                      </a:pPr>
                      <a:r>
                        <a:rPr sz="2050" spc="-290" dirty="0">
                          <a:latin typeface="Times New Roman"/>
                          <a:cs typeface="Times New Roman"/>
                        </a:rPr>
                        <a:t>5%</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6"/>
                  </a:ext>
                </a:extLst>
              </a:tr>
              <a:tr h="460375">
                <a:tc>
                  <a:txBody>
                    <a:bodyPr/>
                    <a:lstStyle/>
                    <a:p>
                      <a:pPr marL="79375" algn="ctr">
                        <a:lnSpc>
                          <a:spcPts val="2335"/>
                        </a:lnSpc>
                      </a:pPr>
                      <a:r>
                        <a:rPr sz="2050" spc="-240" dirty="0">
                          <a:latin typeface="Times New Roman"/>
                          <a:cs typeface="Times New Roman"/>
                        </a:rPr>
                        <a:t>More </a:t>
                      </a:r>
                      <a:r>
                        <a:rPr sz="2050" spc="-195" dirty="0">
                          <a:latin typeface="Times New Roman"/>
                          <a:cs typeface="Times New Roman"/>
                        </a:rPr>
                        <a:t>than</a:t>
                      </a:r>
                      <a:r>
                        <a:rPr sz="2050" spc="-305" dirty="0">
                          <a:latin typeface="Times New Roman"/>
                          <a:cs typeface="Times New Roman"/>
                        </a:rPr>
                        <a:t> </a:t>
                      </a:r>
                      <a:r>
                        <a:rPr sz="2050" spc="-195" dirty="0">
                          <a:latin typeface="Times New Roman"/>
                          <a:cs typeface="Times New Roman"/>
                        </a:rPr>
                        <a:t>97.5</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85725" algn="ctr">
                        <a:lnSpc>
                          <a:spcPts val="2335"/>
                        </a:lnSpc>
                      </a:pPr>
                      <a:r>
                        <a:rPr sz="2050" dirty="0">
                          <a:latin typeface="Times New Roman"/>
                          <a:cs typeface="Times New Roman"/>
                        </a:rPr>
                        <a:t>0</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81915" algn="ctr">
                        <a:lnSpc>
                          <a:spcPts val="2335"/>
                        </a:lnSpc>
                      </a:pPr>
                      <a:r>
                        <a:rPr sz="2050" spc="-210" dirty="0">
                          <a:latin typeface="Times New Roman"/>
                          <a:cs typeface="Times New Roman"/>
                        </a:rPr>
                        <a:t>0/40=0</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86995" algn="ctr">
                        <a:lnSpc>
                          <a:spcPts val="2335"/>
                        </a:lnSpc>
                      </a:pPr>
                      <a:r>
                        <a:rPr sz="2050" spc="-290" dirty="0">
                          <a:latin typeface="Times New Roman"/>
                          <a:cs typeface="Times New Roman"/>
                        </a:rPr>
                        <a:t>0%</a:t>
                      </a:r>
                      <a:endParaRPr sz="205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6" name="object 6"/>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49</a:t>
            </a:fld>
            <a:endParaRPr dirty="0"/>
          </a:p>
        </p:txBody>
      </p:sp>
      <p:sp>
        <p:nvSpPr>
          <p:cNvPr id="2" name="object 2"/>
          <p:cNvSpPr txBox="1"/>
          <p:nvPr/>
        </p:nvSpPr>
        <p:spPr>
          <a:xfrm>
            <a:off x="8385809" y="6278879"/>
            <a:ext cx="22352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47</a:t>
            </a:r>
            <a:endParaRPr sz="1400">
              <a:latin typeface="Arial"/>
              <a:cs typeface="Arial"/>
            </a:endParaRPr>
          </a:p>
        </p:txBody>
      </p:sp>
      <p:sp>
        <p:nvSpPr>
          <p:cNvPr id="3" name="object 3"/>
          <p:cNvSpPr txBox="1">
            <a:spLocks noGrp="1"/>
          </p:cNvSpPr>
          <p:nvPr>
            <p:ph type="title"/>
          </p:nvPr>
        </p:nvSpPr>
        <p:spPr>
          <a:xfrm>
            <a:off x="1220469" y="942340"/>
            <a:ext cx="7646034" cy="51308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6FBF"/>
                </a:solidFill>
                <a:latin typeface="Comic Sans MS"/>
                <a:cs typeface="Comic Sans MS"/>
              </a:rPr>
              <a:t>Graphic Methods </a:t>
            </a:r>
            <a:r>
              <a:rPr dirty="0">
                <a:solidFill>
                  <a:srgbClr val="006FBF"/>
                </a:solidFill>
                <a:latin typeface="Comic Sans MS"/>
                <a:cs typeface="Comic Sans MS"/>
              </a:rPr>
              <a:t>of </a:t>
            </a:r>
            <a:r>
              <a:rPr spc="-5" dirty="0">
                <a:solidFill>
                  <a:srgbClr val="006FBF"/>
                </a:solidFill>
                <a:latin typeface="Comic Sans MS"/>
                <a:cs typeface="Comic Sans MS"/>
              </a:rPr>
              <a:t>Data</a:t>
            </a:r>
            <a:r>
              <a:rPr spc="-65" dirty="0">
                <a:solidFill>
                  <a:srgbClr val="006FBF"/>
                </a:solidFill>
                <a:latin typeface="Comic Sans MS"/>
                <a:cs typeface="Comic Sans MS"/>
              </a:rPr>
              <a:t> </a:t>
            </a:r>
            <a:r>
              <a:rPr spc="-5" dirty="0">
                <a:solidFill>
                  <a:srgbClr val="006FBF"/>
                </a:solidFill>
                <a:latin typeface="Comic Sans MS"/>
                <a:cs typeface="Comic Sans MS"/>
              </a:rPr>
              <a:t>presentation</a:t>
            </a:r>
          </a:p>
        </p:txBody>
      </p:sp>
      <p:sp>
        <p:nvSpPr>
          <p:cNvPr id="4" name="object 4"/>
          <p:cNvSpPr txBox="1"/>
          <p:nvPr/>
        </p:nvSpPr>
        <p:spPr>
          <a:xfrm>
            <a:off x="1220469" y="1762759"/>
            <a:ext cx="6600825" cy="1969770"/>
          </a:xfrm>
          <a:prstGeom prst="rect">
            <a:avLst/>
          </a:prstGeom>
        </p:spPr>
        <p:txBody>
          <a:bodyPr vert="horz" wrap="square" lIns="0" tIns="12700" rIns="0" bIns="0" rtlCol="0">
            <a:spAutoFit/>
          </a:bodyPr>
          <a:lstStyle/>
          <a:p>
            <a:pPr marL="614680" indent="-601980">
              <a:lnSpc>
                <a:spcPct val="100000"/>
              </a:lnSpc>
              <a:spcBef>
                <a:spcPts val="100"/>
              </a:spcBef>
              <a:buSzPct val="114285"/>
              <a:buAutoNum type="arabicPeriod"/>
              <a:tabLst>
                <a:tab pos="614680" algn="l"/>
              </a:tabLst>
            </a:pPr>
            <a:r>
              <a:rPr sz="2800" b="1" spc="-5" dirty="0">
                <a:latin typeface="Comic Sans MS"/>
                <a:cs typeface="Comic Sans MS"/>
              </a:rPr>
              <a:t>Histogram</a:t>
            </a:r>
            <a:endParaRPr sz="2800">
              <a:latin typeface="Comic Sans MS"/>
              <a:cs typeface="Comic Sans MS"/>
            </a:endParaRPr>
          </a:p>
          <a:p>
            <a:pPr marL="535305" indent="-522605">
              <a:lnSpc>
                <a:spcPct val="100000"/>
              </a:lnSpc>
              <a:spcBef>
                <a:spcPts val="2370"/>
              </a:spcBef>
              <a:buAutoNum type="arabicPeriod"/>
              <a:tabLst>
                <a:tab pos="535940" algn="l"/>
              </a:tabLst>
            </a:pPr>
            <a:r>
              <a:rPr sz="2800" b="1" spc="-10" dirty="0">
                <a:latin typeface="Comic Sans MS"/>
                <a:cs typeface="Comic Sans MS"/>
              </a:rPr>
              <a:t>Frequency </a:t>
            </a:r>
            <a:r>
              <a:rPr sz="2800" b="1" spc="-5" dirty="0">
                <a:latin typeface="Comic Sans MS"/>
                <a:cs typeface="Comic Sans MS"/>
              </a:rPr>
              <a:t>Polygon </a:t>
            </a:r>
            <a:r>
              <a:rPr sz="2800" b="1" spc="-10" dirty="0">
                <a:latin typeface="Comic Sans MS"/>
                <a:cs typeface="Comic Sans MS"/>
              </a:rPr>
              <a:t>(Line</a:t>
            </a:r>
            <a:r>
              <a:rPr sz="2800" b="1" spc="-15" dirty="0">
                <a:latin typeface="Comic Sans MS"/>
                <a:cs typeface="Comic Sans MS"/>
              </a:rPr>
              <a:t> </a:t>
            </a:r>
            <a:r>
              <a:rPr sz="2800" b="1" spc="-5" dirty="0">
                <a:latin typeface="Comic Sans MS"/>
                <a:cs typeface="Comic Sans MS"/>
              </a:rPr>
              <a:t>graph)</a:t>
            </a:r>
            <a:endParaRPr sz="2800">
              <a:latin typeface="Comic Sans MS"/>
              <a:cs typeface="Comic Sans MS"/>
            </a:endParaRPr>
          </a:p>
          <a:p>
            <a:pPr marL="424180" indent="-411480">
              <a:lnSpc>
                <a:spcPct val="100000"/>
              </a:lnSpc>
              <a:spcBef>
                <a:spcPts val="2380"/>
              </a:spcBef>
              <a:buFont typeface="Comic Sans MS"/>
              <a:buAutoNum type="arabicPeriod"/>
              <a:tabLst>
                <a:tab pos="424180" algn="l"/>
              </a:tabLst>
            </a:pPr>
            <a:r>
              <a:rPr sz="2800" b="1" spc="-10" dirty="0">
                <a:latin typeface="Comic Sans MS"/>
                <a:cs typeface="Comic Sans MS"/>
              </a:rPr>
              <a:t>Cumulative frequency curve</a:t>
            </a:r>
            <a:r>
              <a:rPr sz="2800" b="1" dirty="0">
                <a:latin typeface="Comic Sans MS"/>
                <a:cs typeface="Comic Sans MS"/>
              </a:rPr>
              <a:t> </a:t>
            </a:r>
            <a:r>
              <a:rPr sz="2800" b="1" spc="-10" dirty="0">
                <a:latin typeface="Comic Sans MS"/>
                <a:cs typeface="Comic Sans MS"/>
              </a:rPr>
              <a:t>(o-give)</a:t>
            </a:r>
            <a:endParaRPr sz="2800">
              <a:latin typeface="Comic Sans MS"/>
              <a:cs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4460">
              <a:lnSpc>
                <a:spcPts val="1420"/>
              </a:lnSpc>
            </a:pPr>
            <a:fld id="{81D60167-4931-47E6-BA6A-407CBD079E47}" type="slidenum">
              <a:rPr sz="1400" dirty="0">
                <a:solidFill>
                  <a:srgbClr val="000000"/>
                </a:solidFill>
              </a:rPr>
              <a:t>5</a:t>
            </a:fld>
            <a:endParaRPr sz="1400"/>
          </a:p>
          <a:p>
            <a:pPr marL="138430">
              <a:lnSpc>
                <a:spcPts val="1215"/>
              </a:lnSpc>
            </a:pPr>
            <a:r>
              <a:rPr dirty="0"/>
              <a:t>4</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2" name="object 2"/>
          <p:cNvSpPr txBox="1">
            <a:spLocks noGrp="1"/>
          </p:cNvSpPr>
          <p:nvPr>
            <p:ph type="title"/>
          </p:nvPr>
        </p:nvSpPr>
        <p:spPr>
          <a:xfrm>
            <a:off x="482600" y="567690"/>
            <a:ext cx="4719320" cy="513080"/>
          </a:xfrm>
          <a:prstGeom prst="rect">
            <a:avLst/>
          </a:prstGeom>
        </p:spPr>
        <p:txBody>
          <a:bodyPr vert="horz" wrap="square" lIns="0" tIns="12700" rIns="0" bIns="0" rtlCol="0">
            <a:spAutoFit/>
          </a:bodyPr>
          <a:lstStyle/>
          <a:p>
            <a:pPr marL="12700">
              <a:lnSpc>
                <a:spcPct val="100000"/>
              </a:lnSpc>
              <a:spcBef>
                <a:spcPts val="100"/>
              </a:spcBef>
              <a:tabLst>
                <a:tab pos="2103755" algn="l"/>
              </a:tabLst>
            </a:pPr>
            <a:r>
              <a:rPr spc="-5" dirty="0">
                <a:solidFill>
                  <a:srgbClr val="006FBF"/>
                </a:solidFill>
                <a:latin typeface="Comic Sans MS"/>
                <a:cs typeface="Comic Sans MS"/>
              </a:rPr>
              <a:t>Limitation	of</a:t>
            </a:r>
            <a:r>
              <a:rPr spc="-75" dirty="0">
                <a:solidFill>
                  <a:srgbClr val="006FBF"/>
                </a:solidFill>
                <a:latin typeface="Comic Sans MS"/>
                <a:cs typeface="Comic Sans MS"/>
              </a:rPr>
              <a:t> </a:t>
            </a:r>
            <a:r>
              <a:rPr spc="-5" dirty="0">
                <a:solidFill>
                  <a:srgbClr val="006FBF"/>
                </a:solidFill>
                <a:latin typeface="Comic Sans MS"/>
                <a:cs typeface="Comic Sans MS"/>
              </a:rPr>
              <a:t>statistics:</a:t>
            </a:r>
          </a:p>
        </p:txBody>
      </p:sp>
      <p:sp>
        <p:nvSpPr>
          <p:cNvPr id="3" name="object 3"/>
          <p:cNvSpPr txBox="1"/>
          <p:nvPr/>
        </p:nvSpPr>
        <p:spPr>
          <a:xfrm>
            <a:off x="306070" y="1017269"/>
            <a:ext cx="309245" cy="1056640"/>
          </a:xfrm>
          <a:prstGeom prst="rect">
            <a:avLst/>
          </a:prstGeom>
        </p:spPr>
        <p:txBody>
          <a:bodyPr vert="horz" wrap="square" lIns="0" tIns="101600" rIns="0" bIns="0" rtlCol="0">
            <a:spAutoFit/>
          </a:bodyPr>
          <a:lstStyle/>
          <a:p>
            <a:pPr marL="12700">
              <a:lnSpc>
                <a:spcPct val="100000"/>
              </a:lnSpc>
              <a:spcBef>
                <a:spcPts val="800"/>
              </a:spcBef>
            </a:pPr>
            <a:r>
              <a:rPr sz="2800" spc="235" dirty="0">
                <a:latin typeface="Symbol"/>
                <a:cs typeface="Symbol"/>
              </a:rPr>
              <a:t></a:t>
            </a:r>
            <a:endParaRPr sz="2800">
              <a:latin typeface="Symbol"/>
              <a:cs typeface="Symbol"/>
            </a:endParaRPr>
          </a:p>
          <a:p>
            <a:pPr marL="12700">
              <a:lnSpc>
                <a:spcPct val="100000"/>
              </a:lnSpc>
              <a:spcBef>
                <a:spcPts val="700"/>
              </a:spcBef>
            </a:pPr>
            <a:r>
              <a:rPr sz="2800" spc="235" dirty="0">
                <a:latin typeface="Symbol"/>
                <a:cs typeface="Symbol"/>
              </a:rPr>
              <a:t></a:t>
            </a:r>
            <a:endParaRPr sz="2800">
              <a:latin typeface="Symbol"/>
              <a:cs typeface="Symbol"/>
            </a:endParaRPr>
          </a:p>
        </p:txBody>
      </p:sp>
      <p:sp>
        <p:nvSpPr>
          <p:cNvPr id="4" name="object 4"/>
          <p:cNvSpPr txBox="1"/>
          <p:nvPr/>
        </p:nvSpPr>
        <p:spPr>
          <a:xfrm>
            <a:off x="306070" y="2900679"/>
            <a:ext cx="309245" cy="1056640"/>
          </a:xfrm>
          <a:prstGeom prst="rect">
            <a:avLst/>
          </a:prstGeom>
        </p:spPr>
        <p:txBody>
          <a:bodyPr vert="horz" wrap="square" lIns="0" tIns="101600" rIns="0" bIns="0" rtlCol="0">
            <a:spAutoFit/>
          </a:bodyPr>
          <a:lstStyle/>
          <a:p>
            <a:pPr marL="12700">
              <a:lnSpc>
                <a:spcPct val="100000"/>
              </a:lnSpc>
              <a:spcBef>
                <a:spcPts val="800"/>
              </a:spcBef>
            </a:pPr>
            <a:r>
              <a:rPr sz="2800" spc="235" dirty="0">
                <a:latin typeface="Symbol"/>
                <a:cs typeface="Symbol"/>
              </a:rPr>
              <a:t></a:t>
            </a:r>
            <a:endParaRPr sz="2800">
              <a:latin typeface="Symbol"/>
              <a:cs typeface="Symbol"/>
            </a:endParaRPr>
          </a:p>
          <a:p>
            <a:pPr marL="12700">
              <a:lnSpc>
                <a:spcPct val="100000"/>
              </a:lnSpc>
              <a:spcBef>
                <a:spcPts val="700"/>
              </a:spcBef>
            </a:pPr>
            <a:r>
              <a:rPr sz="2800" spc="235" dirty="0">
                <a:latin typeface="Symbol"/>
                <a:cs typeface="Symbol"/>
              </a:rPr>
              <a:t></a:t>
            </a:r>
            <a:endParaRPr sz="2800">
              <a:latin typeface="Symbol"/>
              <a:cs typeface="Symbol"/>
            </a:endParaRPr>
          </a:p>
        </p:txBody>
      </p:sp>
      <p:sp>
        <p:nvSpPr>
          <p:cNvPr id="5" name="object 5"/>
          <p:cNvSpPr txBox="1"/>
          <p:nvPr/>
        </p:nvSpPr>
        <p:spPr>
          <a:xfrm>
            <a:off x="965200" y="1054099"/>
            <a:ext cx="7689850" cy="3366770"/>
          </a:xfrm>
          <a:prstGeom prst="rect">
            <a:avLst/>
          </a:prstGeom>
        </p:spPr>
        <p:txBody>
          <a:bodyPr vert="horz" wrap="square" lIns="0" tIns="101600" rIns="0" bIns="0" rtlCol="0">
            <a:spAutoFit/>
          </a:bodyPr>
          <a:lstStyle/>
          <a:p>
            <a:pPr marL="12700">
              <a:lnSpc>
                <a:spcPct val="100000"/>
              </a:lnSpc>
              <a:spcBef>
                <a:spcPts val="800"/>
              </a:spcBef>
            </a:pPr>
            <a:r>
              <a:rPr sz="2800" spc="-5" dirty="0">
                <a:latin typeface="Comic Sans MS"/>
                <a:cs typeface="Comic Sans MS"/>
              </a:rPr>
              <a:t>Statistics </a:t>
            </a:r>
            <a:r>
              <a:rPr sz="2800" dirty="0">
                <a:latin typeface="Comic Sans MS"/>
                <a:cs typeface="Comic Sans MS"/>
              </a:rPr>
              <a:t>does </a:t>
            </a:r>
            <a:r>
              <a:rPr sz="2800" spc="-5" dirty="0">
                <a:latin typeface="Comic Sans MS"/>
                <a:cs typeface="Comic Sans MS"/>
              </a:rPr>
              <a:t>not deal </a:t>
            </a:r>
            <a:r>
              <a:rPr sz="2800" spc="-10" dirty="0">
                <a:latin typeface="Comic Sans MS"/>
                <a:cs typeface="Comic Sans MS"/>
              </a:rPr>
              <a:t>with </a:t>
            </a:r>
            <a:r>
              <a:rPr sz="2800" b="1" spc="-5" dirty="0">
                <a:solidFill>
                  <a:srgbClr val="00AF4F"/>
                </a:solidFill>
                <a:latin typeface="Comic Sans MS"/>
                <a:cs typeface="Comic Sans MS"/>
              </a:rPr>
              <a:t>individual</a:t>
            </a:r>
            <a:r>
              <a:rPr sz="2800" b="1" dirty="0">
                <a:solidFill>
                  <a:srgbClr val="00AF4F"/>
                </a:solidFill>
                <a:latin typeface="Comic Sans MS"/>
                <a:cs typeface="Comic Sans MS"/>
              </a:rPr>
              <a:t> </a:t>
            </a:r>
            <a:r>
              <a:rPr sz="2800" b="1" spc="-10" dirty="0">
                <a:solidFill>
                  <a:srgbClr val="00AF4F"/>
                </a:solidFill>
                <a:latin typeface="Comic Sans MS"/>
                <a:cs typeface="Comic Sans MS"/>
              </a:rPr>
              <a:t>items;</a:t>
            </a:r>
            <a:endParaRPr sz="2800">
              <a:latin typeface="Comic Sans MS"/>
              <a:cs typeface="Comic Sans MS"/>
            </a:endParaRPr>
          </a:p>
          <a:p>
            <a:pPr marL="12700" marR="38100">
              <a:lnSpc>
                <a:spcPct val="100000"/>
              </a:lnSpc>
              <a:spcBef>
                <a:spcPts val="700"/>
              </a:spcBef>
            </a:pPr>
            <a:r>
              <a:rPr sz="2800" spc="-5" dirty="0">
                <a:latin typeface="Comic Sans MS"/>
                <a:cs typeface="Comic Sans MS"/>
              </a:rPr>
              <a:t>Statistics deals only with </a:t>
            </a:r>
            <a:r>
              <a:rPr sz="2800" b="1" spc="-10" dirty="0">
                <a:solidFill>
                  <a:srgbClr val="00AF4F"/>
                </a:solidFill>
                <a:latin typeface="Comic Sans MS"/>
                <a:cs typeface="Comic Sans MS"/>
              </a:rPr>
              <a:t>quantitatively  </a:t>
            </a:r>
            <a:r>
              <a:rPr sz="2800" b="1" spc="-5" dirty="0">
                <a:solidFill>
                  <a:srgbClr val="00AF4F"/>
                </a:solidFill>
                <a:latin typeface="Comic Sans MS"/>
                <a:cs typeface="Comic Sans MS"/>
              </a:rPr>
              <a:t>expressed items</a:t>
            </a:r>
            <a:r>
              <a:rPr sz="2800" spc="-5" dirty="0">
                <a:latin typeface="Comic Sans MS"/>
                <a:cs typeface="Comic Sans MS"/>
              </a:rPr>
              <a:t>, it does not study </a:t>
            </a:r>
            <a:r>
              <a:rPr sz="2800" spc="-10" dirty="0">
                <a:latin typeface="Comic Sans MS"/>
                <a:cs typeface="Comic Sans MS"/>
              </a:rPr>
              <a:t>qualitative  </a:t>
            </a:r>
            <a:r>
              <a:rPr sz="2800" spc="-5" dirty="0">
                <a:latin typeface="Comic Sans MS"/>
                <a:cs typeface="Comic Sans MS"/>
              </a:rPr>
              <a:t>phenomena;</a:t>
            </a:r>
            <a:endParaRPr sz="2800">
              <a:latin typeface="Comic Sans MS"/>
              <a:cs typeface="Comic Sans MS"/>
            </a:endParaRPr>
          </a:p>
          <a:p>
            <a:pPr marL="12700">
              <a:lnSpc>
                <a:spcPct val="100000"/>
              </a:lnSpc>
              <a:spcBef>
                <a:spcPts val="690"/>
              </a:spcBef>
            </a:pPr>
            <a:r>
              <a:rPr sz="2800" spc="-5" dirty="0">
                <a:latin typeface="Comic Sans MS"/>
                <a:cs typeface="Comic Sans MS"/>
              </a:rPr>
              <a:t>Statistical results </a:t>
            </a:r>
            <a:r>
              <a:rPr sz="2800" dirty="0">
                <a:latin typeface="Comic Sans MS"/>
                <a:cs typeface="Comic Sans MS"/>
              </a:rPr>
              <a:t>are </a:t>
            </a:r>
            <a:r>
              <a:rPr sz="2800" b="1" spc="-5" dirty="0">
                <a:solidFill>
                  <a:srgbClr val="00AF4F"/>
                </a:solidFill>
                <a:latin typeface="Comic Sans MS"/>
                <a:cs typeface="Comic Sans MS"/>
              </a:rPr>
              <a:t>not </a:t>
            </a:r>
            <a:r>
              <a:rPr sz="2800" b="1" spc="-10" dirty="0">
                <a:solidFill>
                  <a:srgbClr val="00AF4F"/>
                </a:solidFill>
                <a:latin typeface="Comic Sans MS"/>
                <a:cs typeface="Comic Sans MS"/>
              </a:rPr>
              <a:t>universally</a:t>
            </a:r>
            <a:r>
              <a:rPr sz="2800" b="1" spc="-480" dirty="0">
                <a:solidFill>
                  <a:srgbClr val="00AF4F"/>
                </a:solidFill>
                <a:latin typeface="Comic Sans MS"/>
                <a:cs typeface="Comic Sans MS"/>
              </a:rPr>
              <a:t> </a:t>
            </a:r>
            <a:r>
              <a:rPr sz="2800" b="1" dirty="0">
                <a:solidFill>
                  <a:srgbClr val="00AF4F"/>
                </a:solidFill>
                <a:latin typeface="Comic Sans MS"/>
                <a:cs typeface="Comic Sans MS"/>
              </a:rPr>
              <a:t>true</a:t>
            </a:r>
            <a:r>
              <a:rPr sz="2800" dirty="0">
                <a:latin typeface="Comic Sans MS"/>
                <a:cs typeface="Comic Sans MS"/>
              </a:rPr>
              <a:t>;</a:t>
            </a:r>
            <a:endParaRPr sz="2800">
              <a:latin typeface="Comic Sans MS"/>
              <a:cs typeface="Comic Sans MS"/>
            </a:endParaRPr>
          </a:p>
          <a:p>
            <a:pPr marL="12700" marR="1312545">
              <a:lnSpc>
                <a:spcPct val="100000"/>
              </a:lnSpc>
              <a:spcBef>
                <a:spcPts val="700"/>
              </a:spcBef>
            </a:pPr>
            <a:r>
              <a:rPr sz="2800" spc="-5" dirty="0">
                <a:latin typeface="Comic Sans MS"/>
                <a:cs typeface="Comic Sans MS"/>
              </a:rPr>
              <a:t>Statistics is </a:t>
            </a:r>
            <a:r>
              <a:rPr sz="2800" b="1" spc="-10" dirty="0">
                <a:solidFill>
                  <a:srgbClr val="00AF4F"/>
                </a:solidFill>
                <a:latin typeface="Comic Sans MS"/>
                <a:cs typeface="Comic Sans MS"/>
              </a:rPr>
              <a:t>liable/responsible/ </a:t>
            </a:r>
            <a:r>
              <a:rPr sz="2800" b="1" spc="-5" dirty="0">
                <a:solidFill>
                  <a:srgbClr val="00AF4F"/>
                </a:solidFill>
                <a:latin typeface="Comic Sans MS"/>
                <a:cs typeface="Comic Sans MS"/>
              </a:rPr>
              <a:t>to be  misused</a:t>
            </a:r>
            <a:r>
              <a:rPr sz="2800" spc="-5" dirty="0">
                <a:latin typeface="Comic Sans MS"/>
                <a:cs typeface="Comic Sans MS"/>
              </a:rPr>
              <a:t>.</a:t>
            </a:r>
            <a:endParaRPr sz="2800">
              <a:latin typeface="Comic Sans MS"/>
              <a:cs typeface="Comic Sans M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7" name="object 7"/>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50</a:t>
            </a:fld>
            <a:endParaRPr dirty="0"/>
          </a:p>
        </p:txBody>
      </p:sp>
      <p:sp>
        <p:nvSpPr>
          <p:cNvPr id="2" name="object 2"/>
          <p:cNvSpPr txBox="1">
            <a:spLocks noGrp="1"/>
          </p:cNvSpPr>
          <p:nvPr>
            <p:ph type="title"/>
          </p:nvPr>
        </p:nvSpPr>
        <p:spPr>
          <a:xfrm>
            <a:off x="534669" y="186690"/>
            <a:ext cx="2560955" cy="482600"/>
          </a:xfrm>
          <a:prstGeom prst="rect">
            <a:avLst/>
          </a:prstGeom>
        </p:spPr>
        <p:txBody>
          <a:bodyPr vert="horz" wrap="square" lIns="0" tIns="12700" rIns="0" bIns="0" rtlCol="0">
            <a:spAutoFit/>
          </a:bodyPr>
          <a:lstStyle/>
          <a:p>
            <a:pPr marL="12700">
              <a:lnSpc>
                <a:spcPct val="100000"/>
              </a:lnSpc>
              <a:spcBef>
                <a:spcPts val="100"/>
              </a:spcBef>
            </a:pPr>
            <a:r>
              <a:rPr sz="3000" spc="-5" dirty="0">
                <a:solidFill>
                  <a:srgbClr val="006FBF"/>
                </a:solidFill>
                <a:latin typeface="Comic Sans MS"/>
                <a:cs typeface="Comic Sans MS"/>
              </a:rPr>
              <a:t>1.</a:t>
            </a:r>
            <a:r>
              <a:rPr sz="3000" spc="-459" dirty="0">
                <a:solidFill>
                  <a:srgbClr val="006FBF"/>
                </a:solidFill>
                <a:latin typeface="Comic Sans MS"/>
                <a:cs typeface="Comic Sans MS"/>
              </a:rPr>
              <a:t> </a:t>
            </a:r>
            <a:r>
              <a:rPr sz="3000" spc="-5" dirty="0">
                <a:solidFill>
                  <a:srgbClr val="006FBF"/>
                </a:solidFill>
                <a:latin typeface="Comic Sans MS"/>
                <a:cs typeface="Comic Sans MS"/>
              </a:rPr>
              <a:t>Histogram:</a:t>
            </a:r>
            <a:endParaRPr sz="3000">
              <a:latin typeface="Comic Sans MS"/>
              <a:cs typeface="Comic Sans MS"/>
            </a:endParaRPr>
          </a:p>
        </p:txBody>
      </p:sp>
      <p:sp>
        <p:nvSpPr>
          <p:cNvPr id="3" name="object 3"/>
          <p:cNvSpPr txBox="1"/>
          <p:nvPr/>
        </p:nvSpPr>
        <p:spPr>
          <a:xfrm>
            <a:off x="534669" y="1244600"/>
            <a:ext cx="299085" cy="421640"/>
          </a:xfrm>
          <a:prstGeom prst="rect">
            <a:avLst/>
          </a:prstGeom>
        </p:spPr>
        <p:txBody>
          <a:bodyPr vert="horz" wrap="square" lIns="0" tIns="12700" rIns="0" bIns="0" rtlCol="0">
            <a:spAutoFit/>
          </a:bodyPr>
          <a:lstStyle/>
          <a:p>
            <a:pPr marL="12700">
              <a:lnSpc>
                <a:spcPct val="100000"/>
              </a:lnSpc>
              <a:spcBef>
                <a:spcPts val="100"/>
              </a:spcBef>
            </a:pPr>
            <a:r>
              <a:rPr sz="2600" spc="865" dirty="0">
                <a:latin typeface="Symbol"/>
                <a:cs typeface="Symbol"/>
              </a:rPr>
              <a:t></a:t>
            </a:r>
            <a:endParaRPr sz="2600">
              <a:latin typeface="Symbol"/>
              <a:cs typeface="Symbol"/>
            </a:endParaRPr>
          </a:p>
        </p:txBody>
      </p:sp>
      <p:sp>
        <p:nvSpPr>
          <p:cNvPr id="4" name="object 4"/>
          <p:cNvSpPr txBox="1"/>
          <p:nvPr/>
        </p:nvSpPr>
        <p:spPr>
          <a:xfrm>
            <a:off x="1049019" y="1277620"/>
            <a:ext cx="7552055" cy="2401570"/>
          </a:xfrm>
          <a:prstGeom prst="rect">
            <a:avLst/>
          </a:prstGeom>
        </p:spPr>
        <p:txBody>
          <a:bodyPr vert="horz" wrap="square" lIns="0" tIns="12700" rIns="0" bIns="0" rtlCol="0">
            <a:spAutoFit/>
          </a:bodyPr>
          <a:lstStyle/>
          <a:p>
            <a:pPr marL="12700" marR="5080" indent="234950" algn="just">
              <a:lnSpc>
                <a:spcPct val="100000"/>
              </a:lnSpc>
              <a:spcBef>
                <a:spcPts val="100"/>
              </a:spcBef>
            </a:pPr>
            <a:r>
              <a:rPr sz="2600" dirty="0">
                <a:latin typeface="Comic Sans MS"/>
                <a:cs typeface="Comic Sans MS"/>
              </a:rPr>
              <a:t>A </a:t>
            </a:r>
            <a:r>
              <a:rPr sz="2600" spc="-5" dirty="0">
                <a:latin typeface="Comic Sans MS"/>
                <a:cs typeface="Comic Sans MS"/>
              </a:rPr>
              <a:t>graphical presentation </a:t>
            </a:r>
            <a:r>
              <a:rPr sz="2600" dirty="0">
                <a:latin typeface="Comic Sans MS"/>
                <a:cs typeface="Comic Sans MS"/>
              </a:rPr>
              <a:t>of </a:t>
            </a:r>
            <a:r>
              <a:rPr sz="2600" spc="-5" dirty="0">
                <a:latin typeface="Comic Sans MS"/>
                <a:cs typeface="Comic Sans MS"/>
              </a:rPr>
              <a:t>grouped frequency  distribution consisting </a:t>
            </a:r>
            <a:r>
              <a:rPr sz="2600" dirty="0">
                <a:latin typeface="Comic Sans MS"/>
                <a:cs typeface="Comic Sans MS"/>
              </a:rPr>
              <a:t>of a series </a:t>
            </a:r>
            <a:r>
              <a:rPr sz="2600" spc="-5" dirty="0">
                <a:latin typeface="Comic Sans MS"/>
                <a:cs typeface="Comic Sans MS"/>
              </a:rPr>
              <a:t>of adjacent  rectangles whose bases </a:t>
            </a:r>
            <a:r>
              <a:rPr sz="2600" dirty="0">
                <a:latin typeface="Comic Sans MS"/>
                <a:cs typeface="Comic Sans MS"/>
              </a:rPr>
              <a:t>are </a:t>
            </a:r>
            <a:r>
              <a:rPr sz="2600" spc="-5" dirty="0">
                <a:latin typeface="Comic Sans MS"/>
                <a:cs typeface="Comic Sans MS"/>
              </a:rPr>
              <a:t>the class intervals  specified in </a:t>
            </a:r>
            <a:r>
              <a:rPr sz="2600" dirty="0">
                <a:latin typeface="Comic Sans MS"/>
                <a:cs typeface="Comic Sans MS"/>
              </a:rPr>
              <a:t>terms </a:t>
            </a:r>
            <a:r>
              <a:rPr sz="2600" spc="-5" dirty="0">
                <a:latin typeface="Comic Sans MS"/>
                <a:cs typeface="Comic Sans MS"/>
              </a:rPr>
              <a:t>of class boundaries (equal </a:t>
            </a:r>
            <a:r>
              <a:rPr sz="2600" dirty="0">
                <a:latin typeface="Comic Sans MS"/>
                <a:cs typeface="Comic Sans MS"/>
              </a:rPr>
              <a:t>to  </a:t>
            </a:r>
            <a:r>
              <a:rPr sz="2600" spc="-5" dirty="0">
                <a:latin typeface="Comic Sans MS"/>
                <a:cs typeface="Comic Sans MS"/>
              </a:rPr>
              <a:t>the class width of the corresponding</a:t>
            </a:r>
            <a:r>
              <a:rPr sz="2600" spc="545" dirty="0">
                <a:latin typeface="Comic Sans MS"/>
                <a:cs typeface="Comic Sans MS"/>
              </a:rPr>
              <a:t> </a:t>
            </a:r>
            <a:r>
              <a:rPr sz="2600" spc="-5" dirty="0">
                <a:latin typeface="Comic Sans MS"/>
                <a:cs typeface="Comic Sans MS"/>
              </a:rPr>
              <a:t>classes)  shown</a:t>
            </a:r>
            <a:r>
              <a:rPr sz="2600" spc="310" dirty="0">
                <a:latin typeface="Comic Sans MS"/>
                <a:cs typeface="Comic Sans MS"/>
              </a:rPr>
              <a:t> </a:t>
            </a:r>
            <a:r>
              <a:rPr sz="2600" dirty="0">
                <a:latin typeface="Comic Sans MS"/>
                <a:cs typeface="Comic Sans MS"/>
              </a:rPr>
              <a:t>on</a:t>
            </a:r>
            <a:r>
              <a:rPr sz="2600" spc="300" dirty="0">
                <a:latin typeface="Comic Sans MS"/>
                <a:cs typeface="Comic Sans MS"/>
              </a:rPr>
              <a:t> </a:t>
            </a:r>
            <a:r>
              <a:rPr sz="2600" spc="-5" dirty="0">
                <a:latin typeface="Comic Sans MS"/>
                <a:cs typeface="Comic Sans MS"/>
              </a:rPr>
              <a:t>the</a:t>
            </a:r>
            <a:r>
              <a:rPr sz="2600" spc="305" dirty="0">
                <a:latin typeface="Comic Sans MS"/>
                <a:cs typeface="Comic Sans MS"/>
              </a:rPr>
              <a:t> </a:t>
            </a:r>
            <a:r>
              <a:rPr sz="2600" spc="-5" dirty="0">
                <a:latin typeface="Comic Sans MS"/>
                <a:cs typeface="Comic Sans MS"/>
              </a:rPr>
              <a:t>x-axis</a:t>
            </a:r>
            <a:r>
              <a:rPr sz="2600" spc="305" dirty="0">
                <a:latin typeface="Comic Sans MS"/>
                <a:cs typeface="Comic Sans MS"/>
              </a:rPr>
              <a:t> </a:t>
            </a:r>
            <a:r>
              <a:rPr sz="2600" dirty="0">
                <a:latin typeface="Comic Sans MS"/>
                <a:cs typeface="Comic Sans MS"/>
              </a:rPr>
              <a:t>and</a:t>
            </a:r>
            <a:r>
              <a:rPr sz="2600" spc="300" dirty="0">
                <a:latin typeface="Comic Sans MS"/>
                <a:cs typeface="Comic Sans MS"/>
              </a:rPr>
              <a:t> </a:t>
            </a:r>
            <a:r>
              <a:rPr sz="2600" spc="-5" dirty="0">
                <a:latin typeface="Comic Sans MS"/>
                <a:cs typeface="Comic Sans MS"/>
              </a:rPr>
              <a:t>whose</a:t>
            </a:r>
            <a:r>
              <a:rPr sz="2600" spc="305" dirty="0">
                <a:latin typeface="Comic Sans MS"/>
                <a:cs typeface="Comic Sans MS"/>
              </a:rPr>
              <a:t> </a:t>
            </a:r>
            <a:r>
              <a:rPr sz="2600" spc="-5" dirty="0">
                <a:latin typeface="Comic Sans MS"/>
                <a:cs typeface="Comic Sans MS"/>
              </a:rPr>
              <a:t>heights</a:t>
            </a:r>
            <a:r>
              <a:rPr sz="2600" spc="300" dirty="0">
                <a:latin typeface="Comic Sans MS"/>
                <a:cs typeface="Comic Sans MS"/>
              </a:rPr>
              <a:t> </a:t>
            </a:r>
            <a:r>
              <a:rPr sz="2600" dirty="0">
                <a:latin typeface="Comic Sans MS"/>
                <a:cs typeface="Comic Sans MS"/>
              </a:rPr>
              <a:t>are</a:t>
            </a:r>
            <a:endParaRPr sz="2600">
              <a:latin typeface="Comic Sans MS"/>
              <a:cs typeface="Comic Sans MS"/>
            </a:endParaRPr>
          </a:p>
        </p:txBody>
      </p:sp>
      <p:sp>
        <p:nvSpPr>
          <p:cNvPr id="5" name="object 5"/>
          <p:cNvSpPr txBox="1"/>
          <p:nvPr/>
        </p:nvSpPr>
        <p:spPr>
          <a:xfrm>
            <a:off x="1049019" y="3653790"/>
            <a:ext cx="7551420" cy="817880"/>
          </a:xfrm>
          <a:prstGeom prst="rect">
            <a:avLst/>
          </a:prstGeom>
        </p:spPr>
        <p:txBody>
          <a:bodyPr vert="horz" wrap="square" lIns="0" tIns="12700" rIns="0" bIns="0" rtlCol="0">
            <a:spAutoFit/>
          </a:bodyPr>
          <a:lstStyle/>
          <a:p>
            <a:pPr marL="12700" marR="5080">
              <a:lnSpc>
                <a:spcPct val="100000"/>
              </a:lnSpc>
              <a:spcBef>
                <a:spcPts val="100"/>
              </a:spcBef>
              <a:tabLst>
                <a:tab pos="2356485" algn="l"/>
                <a:tab pos="3157220" algn="l"/>
                <a:tab pos="4154804" algn="l"/>
                <a:tab pos="6788784" algn="l"/>
              </a:tabLst>
            </a:pPr>
            <a:r>
              <a:rPr sz="2600" spc="-5" dirty="0">
                <a:latin typeface="Comic Sans MS"/>
                <a:cs typeface="Comic Sans MS"/>
              </a:rPr>
              <a:t>p</a:t>
            </a:r>
            <a:r>
              <a:rPr sz="2600" spc="5" dirty="0">
                <a:latin typeface="Comic Sans MS"/>
                <a:cs typeface="Comic Sans MS"/>
              </a:rPr>
              <a:t>r</a:t>
            </a:r>
            <a:r>
              <a:rPr sz="2600" dirty="0">
                <a:latin typeface="Comic Sans MS"/>
                <a:cs typeface="Comic Sans MS"/>
              </a:rPr>
              <a:t>o</a:t>
            </a:r>
            <a:r>
              <a:rPr sz="2600" spc="-5" dirty="0">
                <a:latin typeface="Comic Sans MS"/>
                <a:cs typeface="Comic Sans MS"/>
              </a:rPr>
              <a:t>p</a:t>
            </a:r>
            <a:r>
              <a:rPr sz="2600" dirty="0">
                <a:latin typeface="Comic Sans MS"/>
                <a:cs typeface="Comic Sans MS"/>
              </a:rPr>
              <a:t>o</a:t>
            </a:r>
            <a:r>
              <a:rPr sz="2600" spc="5" dirty="0">
                <a:latin typeface="Comic Sans MS"/>
                <a:cs typeface="Comic Sans MS"/>
              </a:rPr>
              <a:t>r</a:t>
            </a:r>
            <a:r>
              <a:rPr sz="2600" spc="-10" dirty="0">
                <a:latin typeface="Comic Sans MS"/>
                <a:cs typeface="Comic Sans MS"/>
              </a:rPr>
              <a:t>t</a:t>
            </a:r>
            <a:r>
              <a:rPr sz="2600" spc="-5" dirty="0">
                <a:latin typeface="Comic Sans MS"/>
                <a:cs typeface="Comic Sans MS"/>
              </a:rPr>
              <a:t>i</a:t>
            </a:r>
            <a:r>
              <a:rPr sz="2600" dirty="0">
                <a:latin typeface="Comic Sans MS"/>
                <a:cs typeface="Comic Sans MS"/>
              </a:rPr>
              <a:t>o</a:t>
            </a:r>
            <a:r>
              <a:rPr sz="2600" spc="5" dirty="0">
                <a:latin typeface="Comic Sans MS"/>
                <a:cs typeface="Comic Sans MS"/>
              </a:rPr>
              <a:t>n</a:t>
            </a:r>
            <a:r>
              <a:rPr sz="2600" spc="-5" dirty="0">
                <a:latin typeface="Comic Sans MS"/>
                <a:cs typeface="Comic Sans MS"/>
              </a:rPr>
              <a:t>a</a:t>
            </a:r>
            <a:r>
              <a:rPr sz="2600" dirty="0">
                <a:latin typeface="Comic Sans MS"/>
                <a:cs typeface="Comic Sans MS"/>
              </a:rPr>
              <a:t>l	to	</a:t>
            </a:r>
            <a:r>
              <a:rPr sz="2600" spc="-10" dirty="0">
                <a:latin typeface="Comic Sans MS"/>
                <a:cs typeface="Comic Sans MS"/>
              </a:rPr>
              <a:t>t</a:t>
            </a:r>
            <a:r>
              <a:rPr sz="2600" spc="-5" dirty="0">
                <a:latin typeface="Comic Sans MS"/>
                <a:cs typeface="Comic Sans MS"/>
              </a:rPr>
              <a:t>h</a:t>
            </a:r>
            <a:r>
              <a:rPr sz="2600" dirty="0">
                <a:latin typeface="Comic Sans MS"/>
                <a:cs typeface="Comic Sans MS"/>
              </a:rPr>
              <a:t>e	c</a:t>
            </a:r>
            <a:r>
              <a:rPr sz="2600" spc="-10" dirty="0">
                <a:latin typeface="Comic Sans MS"/>
                <a:cs typeface="Comic Sans MS"/>
              </a:rPr>
              <a:t>o</a:t>
            </a:r>
            <a:r>
              <a:rPr sz="2600" spc="5" dirty="0">
                <a:latin typeface="Comic Sans MS"/>
                <a:cs typeface="Comic Sans MS"/>
              </a:rPr>
              <a:t>rr</a:t>
            </a:r>
            <a:r>
              <a:rPr sz="2600" dirty="0">
                <a:latin typeface="Comic Sans MS"/>
                <a:cs typeface="Comic Sans MS"/>
              </a:rPr>
              <a:t>es</a:t>
            </a:r>
            <a:r>
              <a:rPr sz="2600" spc="5" dirty="0">
                <a:latin typeface="Comic Sans MS"/>
                <a:cs typeface="Comic Sans MS"/>
              </a:rPr>
              <a:t>p</a:t>
            </a:r>
            <a:r>
              <a:rPr sz="2600" dirty="0">
                <a:latin typeface="Comic Sans MS"/>
                <a:cs typeface="Comic Sans MS"/>
              </a:rPr>
              <a:t>o</a:t>
            </a:r>
            <a:r>
              <a:rPr sz="2600" spc="-5" dirty="0">
                <a:latin typeface="Comic Sans MS"/>
                <a:cs typeface="Comic Sans MS"/>
              </a:rPr>
              <a:t>ndi</a:t>
            </a:r>
            <a:r>
              <a:rPr sz="2600" spc="5" dirty="0">
                <a:latin typeface="Comic Sans MS"/>
                <a:cs typeface="Comic Sans MS"/>
              </a:rPr>
              <a:t>n</a:t>
            </a:r>
            <a:r>
              <a:rPr sz="2600" dirty="0">
                <a:latin typeface="Comic Sans MS"/>
                <a:cs typeface="Comic Sans MS"/>
              </a:rPr>
              <a:t>g	</a:t>
            </a:r>
            <a:r>
              <a:rPr sz="2600" spc="-5" dirty="0">
                <a:latin typeface="Comic Sans MS"/>
                <a:cs typeface="Comic Sans MS"/>
              </a:rPr>
              <a:t>cla</a:t>
            </a:r>
            <a:r>
              <a:rPr sz="2600" dirty="0">
                <a:latin typeface="Comic Sans MS"/>
                <a:cs typeface="Comic Sans MS"/>
              </a:rPr>
              <a:t>ss  frequencies </a:t>
            </a:r>
            <a:r>
              <a:rPr sz="2600" spc="-5" dirty="0">
                <a:latin typeface="Comic Sans MS"/>
                <a:cs typeface="Comic Sans MS"/>
              </a:rPr>
              <a:t>shown </a:t>
            </a:r>
            <a:r>
              <a:rPr sz="2600" dirty="0">
                <a:latin typeface="Comic Sans MS"/>
                <a:cs typeface="Comic Sans MS"/>
              </a:rPr>
              <a:t>on </a:t>
            </a:r>
            <a:r>
              <a:rPr sz="2600" spc="-5" dirty="0">
                <a:latin typeface="Comic Sans MS"/>
                <a:cs typeface="Comic Sans MS"/>
              </a:rPr>
              <a:t>the</a:t>
            </a:r>
            <a:r>
              <a:rPr sz="2600" spc="15" dirty="0">
                <a:latin typeface="Comic Sans MS"/>
                <a:cs typeface="Comic Sans MS"/>
              </a:rPr>
              <a:t> </a:t>
            </a:r>
            <a:r>
              <a:rPr sz="2600" spc="-5" dirty="0">
                <a:latin typeface="Comic Sans MS"/>
                <a:cs typeface="Comic Sans MS"/>
              </a:rPr>
              <a:t>y-axis.</a:t>
            </a:r>
            <a:endParaRPr sz="2600">
              <a:latin typeface="Comic Sans MS"/>
              <a:cs typeface="Comic Sans M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85809" y="6278879"/>
            <a:ext cx="22352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49</a:t>
            </a:r>
            <a:endParaRPr sz="1400">
              <a:latin typeface="Arial"/>
              <a:cs typeface="Arial"/>
            </a:endParaRPr>
          </a:p>
        </p:txBody>
      </p:sp>
      <p:sp>
        <p:nvSpPr>
          <p:cNvPr id="3" name="object 3"/>
          <p:cNvSpPr txBox="1">
            <a:spLocks noGrp="1"/>
          </p:cNvSpPr>
          <p:nvPr>
            <p:ph type="title"/>
          </p:nvPr>
        </p:nvSpPr>
        <p:spPr>
          <a:xfrm>
            <a:off x="1220469" y="948690"/>
            <a:ext cx="2782570" cy="452120"/>
          </a:xfrm>
          <a:prstGeom prst="rect">
            <a:avLst/>
          </a:prstGeom>
        </p:spPr>
        <p:txBody>
          <a:bodyPr vert="horz" wrap="square" lIns="0" tIns="12700" rIns="0" bIns="0" rtlCol="0">
            <a:spAutoFit/>
          </a:bodyPr>
          <a:lstStyle/>
          <a:p>
            <a:pPr marL="12700">
              <a:lnSpc>
                <a:spcPct val="100000"/>
              </a:lnSpc>
              <a:spcBef>
                <a:spcPts val="100"/>
              </a:spcBef>
            </a:pPr>
            <a:r>
              <a:rPr sz="2800" spc="-5" dirty="0">
                <a:solidFill>
                  <a:srgbClr val="006FBF"/>
                </a:solidFill>
                <a:latin typeface="Comic Sans MS"/>
                <a:cs typeface="Comic Sans MS"/>
              </a:rPr>
              <a:t>Histogram:</a:t>
            </a:r>
            <a:r>
              <a:rPr sz="2800" spc="-90" dirty="0">
                <a:solidFill>
                  <a:srgbClr val="006FBF"/>
                </a:solidFill>
                <a:latin typeface="Comic Sans MS"/>
                <a:cs typeface="Comic Sans MS"/>
              </a:rPr>
              <a:t> </a:t>
            </a:r>
            <a:r>
              <a:rPr sz="2800" spc="-5" dirty="0">
                <a:solidFill>
                  <a:srgbClr val="006FBF"/>
                </a:solidFill>
                <a:latin typeface="Comic Sans MS"/>
                <a:cs typeface="Comic Sans MS"/>
              </a:rPr>
              <a:t>E.g.</a:t>
            </a:r>
            <a:endParaRPr sz="2800">
              <a:latin typeface="Comic Sans MS"/>
              <a:cs typeface="Comic Sans MS"/>
            </a:endParaRPr>
          </a:p>
        </p:txBody>
      </p:sp>
      <p:sp>
        <p:nvSpPr>
          <p:cNvPr id="4" name="object 4"/>
          <p:cNvSpPr/>
          <p:nvPr/>
        </p:nvSpPr>
        <p:spPr>
          <a:xfrm>
            <a:off x="1550669" y="4754879"/>
            <a:ext cx="4456430" cy="72390"/>
          </a:xfrm>
          <a:custGeom>
            <a:avLst/>
            <a:gdLst/>
            <a:ahLst/>
            <a:cxnLst/>
            <a:rect l="l" t="t" r="r" b="b"/>
            <a:pathLst>
              <a:path w="4456430" h="72389">
                <a:moveTo>
                  <a:pt x="4456430" y="0"/>
                </a:moveTo>
                <a:lnTo>
                  <a:pt x="102869" y="0"/>
                </a:lnTo>
                <a:lnTo>
                  <a:pt x="0" y="72390"/>
                </a:lnTo>
                <a:lnTo>
                  <a:pt x="4353559" y="72390"/>
                </a:lnTo>
                <a:lnTo>
                  <a:pt x="4456430" y="0"/>
                </a:lnTo>
                <a:close/>
              </a:path>
            </a:pathLst>
          </a:custGeom>
          <a:solidFill>
            <a:srgbClr val="7F7F7F"/>
          </a:solidFill>
        </p:spPr>
        <p:txBody>
          <a:bodyPr wrap="square" lIns="0" tIns="0" rIns="0" bIns="0" rtlCol="0"/>
          <a:lstStyle/>
          <a:p>
            <a:endParaRPr/>
          </a:p>
        </p:txBody>
      </p:sp>
      <p:sp>
        <p:nvSpPr>
          <p:cNvPr id="5" name="object 5"/>
          <p:cNvSpPr/>
          <p:nvPr/>
        </p:nvSpPr>
        <p:spPr>
          <a:xfrm>
            <a:off x="1550669" y="2377439"/>
            <a:ext cx="102870" cy="2449830"/>
          </a:xfrm>
          <a:custGeom>
            <a:avLst/>
            <a:gdLst/>
            <a:ahLst/>
            <a:cxnLst/>
            <a:rect l="l" t="t" r="r" b="b"/>
            <a:pathLst>
              <a:path w="102869" h="2449829">
                <a:moveTo>
                  <a:pt x="102869" y="0"/>
                </a:moveTo>
                <a:lnTo>
                  <a:pt x="0" y="72389"/>
                </a:lnTo>
                <a:lnTo>
                  <a:pt x="0" y="2449830"/>
                </a:lnTo>
                <a:lnTo>
                  <a:pt x="102869" y="2377440"/>
                </a:lnTo>
                <a:lnTo>
                  <a:pt x="102869" y="0"/>
                </a:lnTo>
                <a:close/>
              </a:path>
            </a:pathLst>
          </a:custGeom>
          <a:solidFill>
            <a:srgbClr val="00FF00"/>
          </a:solidFill>
        </p:spPr>
        <p:txBody>
          <a:bodyPr wrap="square" lIns="0" tIns="0" rIns="0" bIns="0" rtlCol="0"/>
          <a:lstStyle/>
          <a:p>
            <a:endParaRPr/>
          </a:p>
        </p:txBody>
      </p:sp>
      <p:sp>
        <p:nvSpPr>
          <p:cNvPr id="6" name="object 6"/>
          <p:cNvSpPr/>
          <p:nvPr/>
        </p:nvSpPr>
        <p:spPr>
          <a:xfrm>
            <a:off x="1653539" y="2377439"/>
            <a:ext cx="4353560" cy="2377440"/>
          </a:xfrm>
          <a:custGeom>
            <a:avLst/>
            <a:gdLst/>
            <a:ahLst/>
            <a:cxnLst/>
            <a:rect l="l" t="t" r="r" b="b"/>
            <a:pathLst>
              <a:path w="4353560" h="2377440">
                <a:moveTo>
                  <a:pt x="0" y="2377440"/>
                </a:moveTo>
                <a:lnTo>
                  <a:pt x="0" y="0"/>
                </a:lnTo>
                <a:lnTo>
                  <a:pt x="4353560" y="0"/>
                </a:lnTo>
                <a:lnTo>
                  <a:pt x="4353560" y="2377440"/>
                </a:lnTo>
                <a:lnTo>
                  <a:pt x="0" y="2377440"/>
                </a:lnTo>
                <a:close/>
              </a:path>
            </a:pathLst>
          </a:custGeom>
          <a:solidFill>
            <a:srgbClr val="00FF00"/>
          </a:solidFill>
        </p:spPr>
        <p:txBody>
          <a:bodyPr wrap="square" lIns="0" tIns="0" rIns="0" bIns="0" rtlCol="0"/>
          <a:lstStyle/>
          <a:p>
            <a:endParaRPr/>
          </a:p>
        </p:txBody>
      </p:sp>
      <p:sp>
        <p:nvSpPr>
          <p:cNvPr id="7" name="object 7"/>
          <p:cNvSpPr/>
          <p:nvPr/>
        </p:nvSpPr>
        <p:spPr>
          <a:xfrm>
            <a:off x="1550669" y="4754879"/>
            <a:ext cx="102870" cy="72390"/>
          </a:xfrm>
          <a:custGeom>
            <a:avLst/>
            <a:gdLst/>
            <a:ahLst/>
            <a:cxnLst/>
            <a:rect l="l" t="t" r="r" b="b"/>
            <a:pathLst>
              <a:path w="102869" h="72389">
                <a:moveTo>
                  <a:pt x="0" y="72390"/>
                </a:moveTo>
                <a:lnTo>
                  <a:pt x="102869" y="0"/>
                </a:lnTo>
              </a:path>
            </a:pathLst>
          </a:custGeom>
          <a:ln w="24130">
            <a:solidFill>
              <a:srgbClr val="000000"/>
            </a:solidFill>
          </a:ln>
        </p:spPr>
        <p:txBody>
          <a:bodyPr wrap="square" lIns="0" tIns="0" rIns="0" bIns="0" rtlCol="0"/>
          <a:lstStyle/>
          <a:p>
            <a:endParaRPr/>
          </a:p>
        </p:txBody>
      </p:sp>
      <p:sp>
        <p:nvSpPr>
          <p:cNvPr id="8" name="object 8"/>
          <p:cNvSpPr/>
          <p:nvPr/>
        </p:nvSpPr>
        <p:spPr>
          <a:xfrm>
            <a:off x="5698490" y="4754879"/>
            <a:ext cx="308610" cy="0"/>
          </a:xfrm>
          <a:custGeom>
            <a:avLst/>
            <a:gdLst/>
            <a:ahLst/>
            <a:cxnLst/>
            <a:rect l="l" t="t" r="r" b="b"/>
            <a:pathLst>
              <a:path w="308610">
                <a:moveTo>
                  <a:pt x="0" y="0"/>
                </a:moveTo>
                <a:lnTo>
                  <a:pt x="308610" y="0"/>
                </a:lnTo>
              </a:path>
            </a:pathLst>
          </a:custGeom>
          <a:ln w="24129">
            <a:solidFill>
              <a:srgbClr val="000000"/>
            </a:solidFill>
          </a:ln>
        </p:spPr>
        <p:txBody>
          <a:bodyPr wrap="square" lIns="0" tIns="0" rIns="0" bIns="0" rtlCol="0"/>
          <a:lstStyle/>
          <a:p>
            <a:endParaRPr/>
          </a:p>
        </p:txBody>
      </p:sp>
      <p:sp>
        <p:nvSpPr>
          <p:cNvPr id="9" name="object 9"/>
          <p:cNvSpPr/>
          <p:nvPr/>
        </p:nvSpPr>
        <p:spPr>
          <a:xfrm>
            <a:off x="4955540" y="4754879"/>
            <a:ext cx="453390" cy="0"/>
          </a:xfrm>
          <a:custGeom>
            <a:avLst/>
            <a:gdLst/>
            <a:ahLst/>
            <a:cxnLst/>
            <a:rect l="l" t="t" r="r" b="b"/>
            <a:pathLst>
              <a:path w="453389">
                <a:moveTo>
                  <a:pt x="0" y="0"/>
                </a:moveTo>
                <a:lnTo>
                  <a:pt x="453389" y="0"/>
                </a:lnTo>
              </a:path>
            </a:pathLst>
          </a:custGeom>
          <a:ln w="24129">
            <a:solidFill>
              <a:srgbClr val="000000"/>
            </a:solidFill>
          </a:ln>
        </p:spPr>
        <p:txBody>
          <a:bodyPr wrap="square" lIns="0" tIns="0" rIns="0" bIns="0" rtlCol="0"/>
          <a:lstStyle/>
          <a:p>
            <a:endParaRPr/>
          </a:p>
        </p:txBody>
      </p:sp>
      <p:sp>
        <p:nvSpPr>
          <p:cNvPr id="10" name="object 10"/>
          <p:cNvSpPr/>
          <p:nvPr/>
        </p:nvSpPr>
        <p:spPr>
          <a:xfrm>
            <a:off x="4232909" y="4754879"/>
            <a:ext cx="433070" cy="0"/>
          </a:xfrm>
          <a:custGeom>
            <a:avLst/>
            <a:gdLst/>
            <a:ahLst/>
            <a:cxnLst/>
            <a:rect l="l" t="t" r="r" b="b"/>
            <a:pathLst>
              <a:path w="433070">
                <a:moveTo>
                  <a:pt x="0" y="0"/>
                </a:moveTo>
                <a:lnTo>
                  <a:pt x="433069" y="0"/>
                </a:lnTo>
              </a:path>
            </a:pathLst>
          </a:custGeom>
          <a:ln w="24129">
            <a:solidFill>
              <a:srgbClr val="000000"/>
            </a:solidFill>
          </a:ln>
        </p:spPr>
        <p:txBody>
          <a:bodyPr wrap="square" lIns="0" tIns="0" rIns="0" bIns="0" rtlCol="0"/>
          <a:lstStyle/>
          <a:p>
            <a:endParaRPr/>
          </a:p>
        </p:txBody>
      </p:sp>
      <p:sp>
        <p:nvSpPr>
          <p:cNvPr id="11" name="object 11"/>
          <p:cNvSpPr/>
          <p:nvPr/>
        </p:nvSpPr>
        <p:spPr>
          <a:xfrm>
            <a:off x="3510279" y="4754879"/>
            <a:ext cx="434340" cy="0"/>
          </a:xfrm>
          <a:custGeom>
            <a:avLst/>
            <a:gdLst/>
            <a:ahLst/>
            <a:cxnLst/>
            <a:rect l="l" t="t" r="r" b="b"/>
            <a:pathLst>
              <a:path w="434339">
                <a:moveTo>
                  <a:pt x="0" y="0"/>
                </a:moveTo>
                <a:lnTo>
                  <a:pt x="434340" y="0"/>
                </a:lnTo>
              </a:path>
            </a:pathLst>
          </a:custGeom>
          <a:ln w="24129">
            <a:solidFill>
              <a:srgbClr val="000000"/>
            </a:solidFill>
          </a:ln>
        </p:spPr>
        <p:txBody>
          <a:bodyPr wrap="square" lIns="0" tIns="0" rIns="0" bIns="0" rtlCol="0"/>
          <a:lstStyle/>
          <a:p>
            <a:endParaRPr/>
          </a:p>
        </p:txBody>
      </p:sp>
      <p:sp>
        <p:nvSpPr>
          <p:cNvPr id="12" name="object 12"/>
          <p:cNvSpPr/>
          <p:nvPr/>
        </p:nvSpPr>
        <p:spPr>
          <a:xfrm>
            <a:off x="2788920" y="4754879"/>
            <a:ext cx="433070" cy="0"/>
          </a:xfrm>
          <a:custGeom>
            <a:avLst/>
            <a:gdLst/>
            <a:ahLst/>
            <a:cxnLst/>
            <a:rect l="l" t="t" r="r" b="b"/>
            <a:pathLst>
              <a:path w="433069">
                <a:moveTo>
                  <a:pt x="0" y="0"/>
                </a:moveTo>
                <a:lnTo>
                  <a:pt x="433069" y="0"/>
                </a:lnTo>
              </a:path>
            </a:pathLst>
          </a:custGeom>
          <a:ln w="24129">
            <a:solidFill>
              <a:srgbClr val="000000"/>
            </a:solidFill>
          </a:ln>
        </p:spPr>
        <p:txBody>
          <a:bodyPr wrap="square" lIns="0" tIns="0" rIns="0" bIns="0" rtlCol="0"/>
          <a:lstStyle/>
          <a:p>
            <a:endParaRPr/>
          </a:p>
        </p:txBody>
      </p:sp>
      <p:sp>
        <p:nvSpPr>
          <p:cNvPr id="13" name="object 13"/>
          <p:cNvSpPr/>
          <p:nvPr/>
        </p:nvSpPr>
        <p:spPr>
          <a:xfrm>
            <a:off x="2066289" y="4754879"/>
            <a:ext cx="433070" cy="0"/>
          </a:xfrm>
          <a:custGeom>
            <a:avLst/>
            <a:gdLst/>
            <a:ahLst/>
            <a:cxnLst/>
            <a:rect l="l" t="t" r="r" b="b"/>
            <a:pathLst>
              <a:path w="433069">
                <a:moveTo>
                  <a:pt x="0" y="0"/>
                </a:moveTo>
                <a:lnTo>
                  <a:pt x="433070" y="0"/>
                </a:lnTo>
              </a:path>
            </a:pathLst>
          </a:custGeom>
          <a:ln w="24129">
            <a:solidFill>
              <a:srgbClr val="000000"/>
            </a:solidFill>
          </a:ln>
        </p:spPr>
        <p:txBody>
          <a:bodyPr wrap="square" lIns="0" tIns="0" rIns="0" bIns="0" rtlCol="0"/>
          <a:lstStyle/>
          <a:p>
            <a:endParaRPr/>
          </a:p>
        </p:txBody>
      </p:sp>
      <p:sp>
        <p:nvSpPr>
          <p:cNvPr id="14" name="object 14"/>
          <p:cNvSpPr/>
          <p:nvPr/>
        </p:nvSpPr>
        <p:spPr>
          <a:xfrm>
            <a:off x="1653539" y="4754879"/>
            <a:ext cx="102870" cy="0"/>
          </a:xfrm>
          <a:custGeom>
            <a:avLst/>
            <a:gdLst/>
            <a:ahLst/>
            <a:cxnLst/>
            <a:rect l="l" t="t" r="r" b="b"/>
            <a:pathLst>
              <a:path w="102869">
                <a:moveTo>
                  <a:pt x="0" y="0"/>
                </a:moveTo>
                <a:lnTo>
                  <a:pt x="102870" y="0"/>
                </a:lnTo>
              </a:path>
            </a:pathLst>
          </a:custGeom>
          <a:ln w="24129">
            <a:solidFill>
              <a:srgbClr val="000000"/>
            </a:solidFill>
          </a:ln>
        </p:spPr>
        <p:txBody>
          <a:bodyPr wrap="square" lIns="0" tIns="0" rIns="0" bIns="0" rtlCol="0"/>
          <a:lstStyle/>
          <a:p>
            <a:endParaRPr/>
          </a:p>
        </p:txBody>
      </p:sp>
      <p:sp>
        <p:nvSpPr>
          <p:cNvPr id="15" name="object 15"/>
          <p:cNvSpPr/>
          <p:nvPr/>
        </p:nvSpPr>
        <p:spPr>
          <a:xfrm>
            <a:off x="1550669" y="4154170"/>
            <a:ext cx="102870" cy="96520"/>
          </a:xfrm>
          <a:custGeom>
            <a:avLst/>
            <a:gdLst/>
            <a:ahLst/>
            <a:cxnLst/>
            <a:rect l="l" t="t" r="r" b="b"/>
            <a:pathLst>
              <a:path w="102869" h="96520">
                <a:moveTo>
                  <a:pt x="0" y="96519"/>
                </a:moveTo>
                <a:lnTo>
                  <a:pt x="102869" y="0"/>
                </a:lnTo>
              </a:path>
            </a:pathLst>
          </a:custGeom>
          <a:ln w="24130">
            <a:solidFill>
              <a:srgbClr val="000000"/>
            </a:solidFill>
          </a:ln>
        </p:spPr>
        <p:txBody>
          <a:bodyPr wrap="square" lIns="0" tIns="0" rIns="0" bIns="0" rtlCol="0"/>
          <a:lstStyle/>
          <a:p>
            <a:endParaRPr/>
          </a:p>
        </p:txBody>
      </p:sp>
      <p:sp>
        <p:nvSpPr>
          <p:cNvPr id="16" name="object 16"/>
          <p:cNvSpPr/>
          <p:nvPr/>
        </p:nvSpPr>
        <p:spPr>
          <a:xfrm>
            <a:off x="4232909" y="4154170"/>
            <a:ext cx="1774189" cy="0"/>
          </a:xfrm>
          <a:custGeom>
            <a:avLst/>
            <a:gdLst/>
            <a:ahLst/>
            <a:cxnLst/>
            <a:rect l="l" t="t" r="r" b="b"/>
            <a:pathLst>
              <a:path w="1774189">
                <a:moveTo>
                  <a:pt x="0" y="0"/>
                </a:moveTo>
                <a:lnTo>
                  <a:pt x="1774189" y="0"/>
                </a:lnTo>
              </a:path>
            </a:pathLst>
          </a:custGeom>
          <a:ln w="24129">
            <a:solidFill>
              <a:srgbClr val="000000"/>
            </a:solidFill>
          </a:ln>
        </p:spPr>
        <p:txBody>
          <a:bodyPr wrap="square" lIns="0" tIns="0" rIns="0" bIns="0" rtlCol="0"/>
          <a:lstStyle/>
          <a:p>
            <a:endParaRPr/>
          </a:p>
        </p:txBody>
      </p:sp>
      <p:sp>
        <p:nvSpPr>
          <p:cNvPr id="17" name="object 17"/>
          <p:cNvSpPr/>
          <p:nvPr/>
        </p:nvSpPr>
        <p:spPr>
          <a:xfrm>
            <a:off x="3510279" y="4154170"/>
            <a:ext cx="434340" cy="0"/>
          </a:xfrm>
          <a:custGeom>
            <a:avLst/>
            <a:gdLst/>
            <a:ahLst/>
            <a:cxnLst/>
            <a:rect l="l" t="t" r="r" b="b"/>
            <a:pathLst>
              <a:path w="434339">
                <a:moveTo>
                  <a:pt x="0" y="0"/>
                </a:moveTo>
                <a:lnTo>
                  <a:pt x="434340" y="0"/>
                </a:lnTo>
              </a:path>
            </a:pathLst>
          </a:custGeom>
          <a:ln w="24129">
            <a:solidFill>
              <a:srgbClr val="000000"/>
            </a:solidFill>
          </a:ln>
        </p:spPr>
        <p:txBody>
          <a:bodyPr wrap="square" lIns="0" tIns="0" rIns="0" bIns="0" rtlCol="0"/>
          <a:lstStyle/>
          <a:p>
            <a:endParaRPr/>
          </a:p>
        </p:txBody>
      </p:sp>
      <p:sp>
        <p:nvSpPr>
          <p:cNvPr id="18" name="object 18"/>
          <p:cNvSpPr/>
          <p:nvPr/>
        </p:nvSpPr>
        <p:spPr>
          <a:xfrm>
            <a:off x="2788920" y="4154170"/>
            <a:ext cx="433070" cy="0"/>
          </a:xfrm>
          <a:custGeom>
            <a:avLst/>
            <a:gdLst/>
            <a:ahLst/>
            <a:cxnLst/>
            <a:rect l="l" t="t" r="r" b="b"/>
            <a:pathLst>
              <a:path w="433069">
                <a:moveTo>
                  <a:pt x="0" y="0"/>
                </a:moveTo>
                <a:lnTo>
                  <a:pt x="433069" y="0"/>
                </a:lnTo>
              </a:path>
            </a:pathLst>
          </a:custGeom>
          <a:ln w="24129">
            <a:solidFill>
              <a:srgbClr val="000000"/>
            </a:solidFill>
          </a:ln>
        </p:spPr>
        <p:txBody>
          <a:bodyPr wrap="square" lIns="0" tIns="0" rIns="0" bIns="0" rtlCol="0"/>
          <a:lstStyle/>
          <a:p>
            <a:endParaRPr/>
          </a:p>
        </p:txBody>
      </p:sp>
      <p:sp>
        <p:nvSpPr>
          <p:cNvPr id="19" name="object 19"/>
          <p:cNvSpPr/>
          <p:nvPr/>
        </p:nvSpPr>
        <p:spPr>
          <a:xfrm>
            <a:off x="2066289" y="4154170"/>
            <a:ext cx="433070" cy="0"/>
          </a:xfrm>
          <a:custGeom>
            <a:avLst/>
            <a:gdLst/>
            <a:ahLst/>
            <a:cxnLst/>
            <a:rect l="l" t="t" r="r" b="b"/>
            <a:pathLst>
              <a:path w="433069">
                <a:moveTo>
                  <a:pt x="0" y="0"/>
                </a:moveTo>
                <a:lnTo>
                  <a:pt x="433070" y="0"/>
                </a:lnTo>
              </a:path>
            </a:pathLst>
          </a:custGeom>
          <a:ln w="24129">
            <a:solidFill>
              <a:srgbClr val="000000"/>
            </a:solidFill>
          </a:ln>
        </p:spPr>
        <p:txBody>
          <a:bodyPr wrap="square" lIns="0" tIns="0" rIns="0" bIns="0" rtlCol="0"/>
          <a:lstStyle/>
          <a:p>
            <a:endParaRPr/>
          </a:p>
        </p:txBody>
      </p:sp>
      <p:sp>
        <p:nvSpPr>
          <p:cNvPr id="20" name="object 20"/>
          <p:cNvSpPr/>
          <p:nvPr/>
        </p:nvSpPr>
        <p:spPr>
          <a:xfrm>
            <a:off x="1653539" y="4154170"/>
            <a:ext cx="102870" cy="0"/>
          </a:xfrm>
          <a:custGeom>
            <a:avLst/>
            <a:gdLst/>
            <a:ahLst/>
            <a:cxnLst/>
            <a:rect l="l" t="t" r="r" b="b"/>
            <a:pathLst>
              <a:path w="102869">
                <a:moveTo>
                  <a:pt x="0" y="0"/>
                </a:moveTo>
                <a:lnTo>
                  <a:pt x="102870" y="0"/>
                </a:lnTo>
              </a:path>
            </a:pathLst>
          </a:custGeom>
          <a:ln w="24129">
            <a:solidFill>
              <a:srgbClr val="000000"/>
            </a:solidFill>
          </a:ln>
        </p:spPr>
        <p:txBody>
          <a:bodyPr wrap="square" lIns="0" tIns="0" rIns="0" bIns="0" rtlCol="0"/>
          <a:lstStyle/>
          <a:p>
            <a:endParaRPr/>
          </a:p>
        </p:txBody>
      </p:sp>
      <p:sp>
        <p:nvSpPr>
          <p:cNvPr id="21" name="object 21"/>
          <p:cNvSpPr/>
          <p:nvPr/>
        </p:nvSpPr>
        <p:spPr>
          <a:xfrm>
            <a:off x="1550669" y="3554729"/>
            <a:ext cx="102870" cy="95250"/>
          </a:xfrm>
          <a:custGeom>
            <a:avLst/>
            <a:gdLst/>
            <a:ahLst/>
            <a:cxnLst/>
            <a:rect l="l" t="t" r="r" b="b"/>
            <a:pathLst>
              <a:path w="102869" h="95250">
                <a:moveTo>
                  <a:pt x="0" y="95250"/>
                </a:moveTo>
                <a:lnTo>
                  <a:pt x="102869" y="0"/>
                </a:lnTo>
              </a:path>
            </a:pathLst>
          </a:custGeom>
          <a:ln w="24130">
            <a:solidFill>
              <a:srgbClr val="000000"/>
            </a:solidFill>
          </a:ln>
        </p:spPr>
        <p:txBody>
          <a:bodyPr wrap="square" lIns="0" tIns="0" rIns="0" bIns="0" rtlCol="0"/>
          <a:lstStyle/>
          <a:p>
            <a:endParaRPr/>
          </a:p>
        </p:txBody>
      </p:sp>
      <p:sp>
        <p:nvSpPr>
          <p:cNvPr id="22" name="object 22"/>
          <p:cNvSpPr/>
          <p:nvPr/>
        </p:nvSpPr>
        <p:spPr>
          <a:xfrm>
            <a:off x="2788920" y="3554729"/>
            <a:ext cx="3218180" cy="0"/>
          </a:xfrm>
          <a:custGeom>
            <a:avLst/>
            <a:gdLst/>
            <a:ahLst/>
            <a:cxnLst/>
            <a:rect l="l" t="t" r="r" b="b"/>
            <a:pathLst>
              <a:path w="3218179">
                <a:moveTo>
                  <a:pt x="0" y="0"/>
                </a:moveTo>
                <a:lnTo>
                  <a:pt x="3218180" y="0"/>
                </a:lnTo>
              </a:path>
            </a:pathLst>
          </a:custGeom>
          <a:ln w="24129">
            <a:solidFill>
              <a:srgbClr val="000000"/>
            </a:solidFill>
          </a:ln>
        </p:spPr>
        <p:txBody>
          <a:bodyPr wrap="square" lIns="0" tIns="0" rIns="0" bIns="0" rtlCol="0"/>
          <a:lstStyle/>
          <a:p>
            <a:endParaRPr/>
          </a:p>
        </p:txBody>
      </p:sp>
      <p:sp>
        <p:nvSpPr>
          <p:cNvPr id="23" name="object 23"/>
          <p:cNvSpPr/>
          <p:nvPr/>
        </p:nvSpPr>
        <p:spPr>
          <a:xfrm>
            <a:off x="1653539" y="3554729"/>
            <a:ext cx="845819" cy="0"/>
          </a:xfrm>
          <a:custGeom>
            <a:avLst/>
            <a:gdLst/>
            <a:ahLst/>
            <a:cxnLst/>
            <a:rect l="l" t="t" r="r" b="b"/>
            <a:pathLst>
              <a:path w="845819">
                <a:moveTo>
                  <a:pt x="0" y="0"/>
                </a:moveTo>
                <a:lnTo>
                  <a:pt x="845820" y="0"/>
                </a:lnTo>
              </a:path>
            </a:pathLst>
          </a:custGeom>
          <a:ln w="24129">
            <a:solidFill>
              <a:srgbClr val="000000"/>
            </a:solidFill>
          </a:ln>
        </p:spPr>
        <p:txBody>
          <a:bodyPr wrap="square" lIns="0" tIns="0" rIns="0" bIns="0" rtlCol="0"/>
          <a:lstStyle/>
          <a:p>
            <a:endParaRPr/>
          </a:p>
        </p:txBody>
      </p:sp>
      <p:sp>
        <p:nvSpPr>
          <p:cNvPr id="24" name="object 24"/>
          <p:cNvSpPr/>
          <p:nvPr/>
        </p:nvSpPr>
        <p:spPr>
          <a:xfrm>
            <a:off x="1550669" y="2954020"/>
            <a:ext cx="102870" cy="96520"/>
          </a:xfrm>
          <a:custGeom>
            <a:avLst/>
            <a:gdLst/>
            <a:ahLst/>
            <a:cxnLst/>
            <a:rect l="l" t="t" r="r" b="b"/>
            <a:pathLst>
              <a:path w="102869" h="96519">
                <a:moveTo>
                  <a:pt x="0" y="96519"/>
                </a:moveTo>
                <a:lnTo>
                  <a:pt x="102869" y="0"/>
                </a:lnTo>
              </a:path>
            </a:pathLst>
          </a:custGeom>
          <a:ln w="24130">
            <a:solidFill>
              <a:srgbClr val="000000"/>
            </a:solidFill>
          </a:ln>
        </p:spPr>
        <p:txBody>
          <a:bodyPr wrap="square" lIns="0" tIns="0" rIns="0" bIns="0" rtlCol="0"/>
          <a:lstStyle/>
          <a:p>
            <a:endParaRPr/>
          </a:p>
        </p:txBody>
      </p:sp>
      <p:sp>
        <p:nvSpPr>
          <p:cNvPr id="25" name="object 25"/>
          <p:cNvSpPr/>
          <p:nvPr/>
        </p:nvSpPr>
        <p:spPr>
          <a:xfrm>
            <a:off x="2788920" y="2954020"/>
            <a:ext cx="3218180" cy="0"/>
          </a:xfrm>
          <a:custGeom>
            <a:avLst/>
            <a:gdLst/>
            <a:ahLst/>
            <a:cxnLst/>
            <a:rect l="l" t="t" r="r" b="b"/>
            <a:pathLst>
              <a:path w="3218179">
                <a:moveTo>
                  <a:pt x="0" y="0"/>
                </a:moveTo>
                <a:lnTo>
                  <a:pt x="3218180" y="0"/>
                </a:lnTo>
              </a:path>
            </a:pathLst>
          </a:custGeom>
          <a:ln w="24129">
            <a:solidFill>
              <a:srgbClr val="000000"/>
            </a:solidFill>
          </a:ln>
        </p:spPr>
        <p:txBody>
          <a:bodyPr wrap="square" lIns="0" tIns="0" rIns="0" bIns="0" rtlCol="0"/>
          <a:lstStyle/>
          <a:p>
            <a:endParaRPr/>
          </a:p>
        </p:txBody>
      </p:sp>
      <p:sp>
        <p:nvSpPr>
          <p:cNvPr id="26" name="object 26"/>
          <p:cNvSpPr/>
          <p:nvPr/>
        </p:nvSpPr>
        <p:spPr>
          <a:xfrm>
            <a:off x="1653539" y="2954020"/>
            <a:ext cx="845819" cy="0"/>
          </a:xfrm>
          <a:custGeom>
            <a:avLst/>
            <a:gdLst/>
            <a:ahLst/>
            <a:cxnLst/>
            <a:rect l="l" t="t" r="r" b="b"/>
            <a:pathLst>
              <a:path w="845819">
                <a:moveTo>
                  <a:pt x="0" y="0"/>
                </a:moveTo>
                <a:lnTo>
                  <a:pt x="845820" y="0"/>
                </a:lnTo>
              </a:path>
            </a:pathLst>
          </a:custGeom>
          <a:ln w="24129">
            <a:solidFill>
              <a:srgbClr val="000000"/>
            </a:solidFill>
          </a:ln>
        </p:spPr>
        <p:txBody>
          <a:bodyPr wrap="square" lIns="0" tIns="0" rIns="0" bIns="0" rtlCol="0"/>
          <a:lstStyle/>
          <a:p>
            <a:endParaRPr/>
          </a:p>
        </p:txBody>
      </p:sp>
      <p:sp>
        <p:nvSpPr>
          <p:cNvPr id="27" name="object 27"/>
          <p:cNvSpPr/>
          <p:nvPr/>
        </p:nvSpPr>
        <p:spPr>
          <a:xfrm>
            <a:off x="1550669" y="2377439"/>
            <a:ext cx="102870" cy="72390"/>
          </a:xfrm>
          <a:custGeom>
            <a:avLst/>
            <a:gdLst/>
            <a:ahLst/>
            <a:cxnLst/>
            <a:rect l="l" t="t" r="r" b="b"/>
            <a:pathLst>
              <a:path w="102869" h="72389">
                <a:moveTo>
                  <a:pt x="0" y="72389"/>
                </a:moveTo>
                <a:lnTo>
                  <a:pt x="102869" y="0"/>
                </a:lnTo>
              </a:path>
            </a:pathLst>
          </a:custGeom>
          <a:ln w="24130">
            <a:solidFill>
              <a:srgbClr val="000000"/>
            </a:solidFill>
          </a:ln>
        </p:spPr>
        <p:txBody>
          <a:bodyPr wrap="square" lIns="0" tIns="0" rIns="0" bIns="0" rtlCol="0"/>
          <a:lstStyle/>
          <a:p>
            <a:endParaRPr/>
          </a:p>
        </p:txBody>
      </p:sp>
      <p:sp>
        <p:nvSpPr>
          <p:cNvPr id="28" name="object 28"/>
          <p:cNvSpPr/>
          <p:nvPr/>
        </p:nvSpPr>
        <p:spPr>
          <a:xfrm>
            <a:off x="1653539" y="2377439"/>
            <a:ext cx="4353560" cy="0"/>
          </a:xfrm>
          <a:custGeom>
            <a:avLst/>
            <a:gdLst/>
            <a:ahLst/>
            <a:cxnLst/>
            <a:rect l="l" t="t" r="r" b="b"/>
            <a:pathLst>
              <a:path w="4353560">
                <a:moveTo>
                  <a:pt x="0" y="0"/>
                </a:moveTo>
                <a:lnTo>
                  <a:pt x="4353560" y="0"/>
                </a:lnTo>
              </a:path>
            </a:pathLst>
          </a:custGeom>
          <a:ln w="24130">
            <a:solidFill>
              <a:srgbClr val="000000"/>
            </a:solidFill>
          </a:ln>
        </p:spPr>
        <p:txBody>
          <a:bodyPr wrap="square" lIns="0" tIns="0" rIns="0" bIns="0" rtlCol="0"/>
          <a:lstStyle/>
          <a:p>
            <a:endParaRPr/>
          </a:p>
        </p:txBody>
      </p:sp>
      <p:sp>
        <p:nvSpPr>
          <p:cNvPr id="29" name="object 29"/>
          <p:cNvSpPr/>
          <p:nvPr/>
        </p:nvSpPr>
        <p:spPr>
          <a:xfrm>
            <a:off x="1550669" y="4754879"/>
            <a:ext cx="4456430" cy="72390"/>
          </a:xfrm>
          <a:custGeom>
            <a:avLst/>
            <a:gdLst/>
            <a:ahLst/>
            <a:cxnLst/>
            <a:rect l="l" t="t" r="r" b="b"/>
            <a:pathLst>
              <a:path w="4456430" h="72389">
                <a:moveTo>
                  <a:pt x="4456430" y="0"/>
                </a:moveTo>
                <a:lnTo>
                  <a:pt x="4353559" y="72390"/>
                </a:lnTo>
                <a:lnTo>
                  <a:pt x="0" y="72390"/>
                </a:lnTo>
                <a:lnTo>
                  <a:pt x="102869" y="0"/>
                </a:lnTo>
                <a:lnTo>
                  <a:pt x="4456430" y="0"/>
                </a:lnTo>
                <a:close/>
              </a:path>
            </a:pathLst>
          </a:custGeom>
          <a:ln w="24130">
            <a:solidFill>
              <a:srgbClr val="000000"/>
            </a:solidFill>
          </a:ln>
        </p:spPr>
        <p:txBody>
          <a:bodyPr wrap="square" lIns="0" tIns="0" rIns="0" bIns="0" rtlCol="0"/>
          <a:lstStyle/>
          <a:p>
            <a:endParaRPr/>
          </a:p>
        </p:txBody>
      </p:sp>
      <p:sp>
        <p:nvSpPr>
          <p:cNvPr id="30" name="object 30"/>
          <p:cNvSpPr/>
          <p:nvPr/>
        </p:nvSpPr>
        <p:spPr>
          <a:xfrm>
            <a:off x="1550669" y="2377439"/>
            <a:ext cx="102870" cy="2449830"/>
          </a:xfrm>
          <a:custGeom>
            <a:avLst/>
            <a:gdLst/>
            <a:ahLst/>
            <a:cxnLst/>
            <a:rect l="l" t="t" r="r" b="b"/>
            <a:pathLst>
              <a:path w="102869" h="2449829">
                <a:moveTo>
                  <a:pt x="0" y="2449830"/>
                </a:moveTo>
                <a:lnTo>
                  <a:pt x="0" y="72389"/>
                </a:lnTo>
                <a:lnTo>
                  <a:pt x="102869" y="0"/>
                </a:lnTo>
                <a:lnTo>
                  <a:pt x="102869" y="2377440"/>
                </a:lnTo>
                <a:lnTo>
                  <a:pt x="0" y="2449830"/>
                </a:lnTo>
                <a:close/>
              </a:path>
            </a:pathLst>
          </a:custGeom>
          <a:ln w="24130">
            <a:solidFill>
              <a:srgbClr val="7F7F7F"/>
            </a:solidFill>
          </a:ln>
        </p:spPr>
        <p:txBody>
          <a:bodyPr wrap="square" lIns="0" tIns="0" rIns="0" bIns="0" rtlCol="0"/>
          <a:lstStyle/>
          <a:p>
            <a:endParaRPr/>
          </a:p>
        </p:txBody>
      </p:sp>
      <p:sp>
        <p:nvSpPr>
          <p:cNvPr id="31" name="object 31"/>
          <p:cNvSpPr/>
          <p:nvPr/>
        </p:nvSpPr>
        <p:spPr>
          <a:xfrm>
            <a:off x="1653539" y="2377439"/>
            <a:ext cx="4353560" cy="2377440"/>
          </a:xfrm>
          <a:custGeom>
            <a:avLst/>
            <a:gdLst/>
            <a:ahLst/>
            <a:cxnLst/>
            <a:rect l="l" t="t" r="r" b="b"/>
            <a:pathLst>
              <a:path w="4353560" h="2377440">
                <a:moveTo>
                  <a:pt x="0" y="2377440"/>
                </a:moveTo>
                <a:lnTo>
                  <a:pt x="0" y="0"/>
                </a:lnTo>
                <a:lnTo>
                  <a:pt x="4353560" y="0"/>
                </a:lnTo>
                <a:lnTo>
                  <a:pt x="4353560" y="2377440"/>
                </a:lnTo>
                <a:lnTo>
                  <a:pt x="0" y="2377440"/>
                </a:lnTo>
                <a:close/>
              </a:path>
            </a:pathLst>
          </a:custGeom>
          <a:ln w="24129">
            <a:solidFill>
              <a:srgbClr val="7F7F7F"/>
            </a:solidFill>
          </a:ln>
        </p:spPr>
        <p:txBody>
          <a:bodyPr wrap="square" lIns="0" tIns="0" rIns="0" bIns="0" rtlCol="0"/>
          <a:lstStyle/>
          <a:p>
            <a:endParaRPr/>
          </a:p>
        </p:txBody>
      </p:sp>
      <p:sp>
        <p:nvSpPr>
          <p:cNvPr id="32" name="object 32"/>
          <p:cNvSpPr/>
          <p:nvPr/>
        </p:nvSpPr>
        <p:spPr>
          <a:xfrm>
            <a:off x="2066289" y="4034790"/>
            <a:ext cx="82550" cy="792480"/>
          </a:xfrm>
          <a:custGeom>
            <a:avLst/>
            <a:gdLst/>
            <a:ahLst/>
            <a:cxnLst/>
            <a:rect l="l" t="t" r="r" b="b"/>
            <a:pathLst>
              <a:path w="82550" h="792479">
                <a:moveTo>
                  <a:pt x="82550" y="0"/>
                </a:moveTo>
                <a:lnTo>
                  <a:pt x="0" y="96520"/>
                </a:lnTo>
                <a:lnTo>
                  <a:pt x="0" y="792480"/>
                </a:lnTo>
                <a:lnTo>
                  <a:pt x="82550" y="720090"/>
                </a:lnTo>
                <a:lnTo>
                  <a:pt x="82550" y="0"/>
                </a:lnTo>
                <a:close/>
              </a:path>
            </a:pathLst>
          </a:custGeom>
          <a:solidFill>
            <a:srgbClr val="4C4C7F"/>
          </a:solidFill>
        </p:spPr>
        <p:txBody>
          <a:bodyPr wrap="square" lIns="0" tIns="0" rIns="0" bIns="0" rtlCol="0"/>
          <a:lstStyle/>
          <a:p>
            <a:endParaRPr/>
          </a:p>
        </p:txBody>
      </p:sp>
      <p:sp>
        <p:nvSpPr>
          <p:cNvPr id="33" name="object 33"/>
          <p:cNvSpPr/>
          <p:nvPr/>
        </p:nvSpPr>
        <p:spPr>
          <a:xfrm>
            <a:off x="2066289" y="4034790"/>
            <a:ext cx="82550" cy="792480"/>
          </a:xfrm>
          <a:custGeom>
            <a:avLst/>
            <a:gdLst/>
            <a:ahLst/>
            <a:cxnLst/>
            <a:rect l="l" t="t" r="r" b="b"/>
            <a:pathLst>
              <a:path w="82550" h="792479">
                <a:moveTo>
                  <a:pt x="0" y="792480"/>
                </a:moveTo>
                <a:lnTo>
                  <a:pt x="0" y="96520"/>
                </a:lnTo>
                <a:lnTo>
                  <a:pt x="82550" y="0"/>
                </a:lnTo>
                <a:lnTo>
                  <a:pt x="82550" y="720090"/>
                </a:lnTo>
                <a:lnTo>
                  <a:pt x="0" y="792480"/>
                </a:lnTo>
                <a:close/>
              </a:path>
            </a:pathLst>
          </a:custGeom>
          <a:ln w="24130">
            <a:solidFill>
              <a:srgbClr val="000000"/>
            </a:solidFill>
          </a:ln>
        </p:spPr>
        <p:txBody>
          <a:bodyPr wrap="square" lIns="0" tIns="0" rIns="0" bIns="0" rtlCol="0"/>
          <a:lstStyle/>
          <a:p>
            <a:endParaRPr/>
          </a:p>
        </p:txBody>
      </p:sp>
      <p:sp>
        <p:nvSpPr>
          <p:cNvPr id="34" name="object 34"/>
          <p:cNvSpPr/>
          <p:nvPr/>
        </p:nvSpPr>
        <p:spPr>
          <a:xfrm>
            <a:off x="1756410" y="4131309"/>
            <a:ext cx="309880" cy="695960"/>
          </a:xfrm>
          <a:custGeom>
            <a:avLst/>
            <a:gdLst/>
            <a:ahLst/>
            <a:cxnLst/>
            <a:rect l="l" t="t" r="r" b="b"/>
            <a:pathLst>
              <a:path w="309880" h="695960">
                <a:moveTo>
                  <a:pt x="0" y="695959"/>
                </a:moveTo>
                <a:lnTo>
                  <a:pt x="0" y="0"/>
                </a:lnTo>
                <a:lnTo>
                  <a:pt x="309879" y="0"/>
                </a:lnTo>
                <a:lnTo>
                  <a:pt x="309879" y="695959"/>
                </a:lnTo>
                <a:lnTo>
                  <a:pt x="0" y="695959"/>
                </a:lnTo>
                <a:close/>
              </a:path>
            </a:pathLst>
          </a:custGeom>
          <a:solidFill>
            <a:srgbClr val="9999FF"/>
          </a:solidFill>
        </p:spPr>
        <p:txBody>
          <a:bodyPr wrap="square" lIns="0" tIns="0" rIns="0" bIns="0" rtlCol="0"/>
          <a:lstStyle/>
          <a:p>
            <a:endParaRPr/>
          </a:p>
        </p:txBody>
      </p:sp>
      <p:sp>
        <p:nvSpPr>
          <p:cNvPr id="35" name="object 35"/>
          <p:cNvSpPr/>
          <p:nvPr/>
        </p:nvSpPr>
        <p:spPr>
          <a:xfrm>
            <a:off x="1756410" y="4131309"/>
            <a:ext cx="309880" cy="695960"/>
          </a:xfrm>
          <a:custGeom>
            <a:avLst/>
            <a:gdLst/>
            <a:ahLst/>
            <a:cxnLst/>
            <a:rect l="l" t="t" r="r" b="b"/>
            <a:pathLst>
              <a:path w="309880" h="695960">
                <a:moveTo>
                  <a:pt x="0" y="695959"/>
                </a:moveTo>
                <a:lnTo>
                  <a:pt x="0" y="0"/>
                </a:lnTo>
                <a:lnTo>
                  <a:pt x="309879" y="0"/>
                </a:lnTo>
                <a:lnTo>
                  <a:pt x="309879" y="695959"/>
                </a:lnTo>
                <a:lnTo>
                  <a:pt x="0" y="695959"/>
                </a:lnTo>
                <a:close/>
              </a:path>
            </a:pathLst>
          </a:custGeom>
          <a:ln w="24130">
            <a:solidFill>
              <a:srgbClr val="000000"/>
            </a:solidFill>
          </a:ln>
        </p:spPr>
        <p:txBody>
          <a:bodyPr wrap="square" lIns="0" tIns="0" rIns="0" bIns="0" rtlCol="0"/>
          <a:lstStyle/>
          <a:p>
            <a:endParaRPr/>
          </a:p>
        </p:txBody>
      </p:sp>
      <p:sp>
        <p:nvSpPr>
          <p:cNvPr id="36" name="object 36"/>
          <p:cNvSpPr/>
          <p:nvPr/>
        </p:nvSpPr>
        <p:spPr>
          <a:xfrm>
            <a:off x="1756410" y="4034790"/>
            <a:ext cx="392430" cy="96520"/>
          </a:xfrm>
          <a:custGeom>
            <a:avLst/>
            <a:gdLst/>
            <a:ahLst/>
            <a:cxnLst/>
            <a:rect l="l" t="t" r="r" b="b"/>
            <a:pathLst>
              <a:path w="392430" h="96520">
                <a:moveTo>
                  <a:pt x="392429" y="0"/>
                </a:moveTo>
                <a:lnTo>
                  <a:pt x="104139" y="0"/>
                </a:lnTo>
                <a:lnTo>
                  <a:pt x="0" y="96520"/>
                </a:lnTo>
                <a:lnTo>
                  <a:pt x="309879" y="96520"/>
                </a:lnTo>
                <a:lnTo>
                  <a:pt x="392429" y="0"/>
                </a:lnTo>
                <a:close/>
              </a:path>
            </a:pathLst>
          </a:custGeom>
          <a:solidFill>
            <a:srgbClr val="7272BE"/>
          </a:solidFill>
        </p:spPr>
        <p:txBody>
          <a:bodyPr wrap="square" lIns="0" tIns="0" rIns="0" bIns="0" rtlCol="0"/>
          <a:lstStyle/>
          <a:p>
            <a:endParaRPr/>
          </a:p>
        </p:txBody>
      </p:sp>
      <p:sp>
        <p:nvSpPr>
          <p:cNvPr id="37" name="object 37"/>
          <p:cNvSpPr/>
          <p:nvPr/>
        </p:nvSpPr>
        <p:spPr>
          <a:xfrm>
            <a:off x="1756410" y="4034790"/>
            <a:ext cx="392430" cy="96520"/>
          </a:xfrm>
          <a:custGeom>
            <a:avLst/>
            <a:gdLst/>
            <a:ahLst/>
            <a:cxnLst/>
            <a:rect l="l" t="t" r="r" b="b"/>
            <a:pathLst>
              <a:path w="392430" h="96520">
                <a:moveTo>
                  <a:pt x="309879" y="96520"/>
                </a:moveTo>
                <a:lnTo>
                  <a:pt x="392429" y="0"/>
                </a:lnTo>
                <a:lnTo>
                  <a:pt x="104139" y="0"/>
                </a:lnTo>
                <a:lnTo>
                  <a:pt x="0" y="96520"/>
                </a:lnTo>
                <a:lnTo>
                  <a:pt x="309879" y="96520"/>
                </a:lnTo>
                <a:close/>
              </a:path>
            </a:pathLst>
          </a:custGeom>
          <a:ln w="24130">
            <a:solidFill>
              <a:srgbClr val="000000"/>
            </a:solidFill>
          </a:ln>
        </p:spPr>
        <p:txBody>
          <a:bodyPr wrap="square" lIns="0" tIns="0" rIns="0" bIns="0" rtlCol="0"/>
          <a:lstStyle/>
          <a:p>
            <a:endParaRPr/>
          </a:p>
        </p:txBody>
      </p:sp>
      <p:sp>
        <p:nvSpPr>
          <p:cNvPr id="38" name="object 38"/>
          <p:cNvSpPr/>
          <p:nvPr/>
        </p:nvSpPr>
        <p:spPr>
          <a:xfrm>
            <a:off x="2788920" y="2593339"/>
            <a:ext cx="102870" cy="2233930"/>
          </a:xfrm>
          <a:custGeom>
            <a:avLst/>
            <a:gdLst/>
            <a:ahLst/>
            <a:cxnLst/>
            <a:rect l="l" t="t" r="r" b="b"/>
            <a:pathLst>
              <a:path w="102869" h="2233929">
                <a:moveTo>
                  <a:pt x="102869" y="0"/>
                </a:moveTo>
                <a:lnTo>
                  <a:pt x="0" y="96520"/>
                </a:lnTo>
                <a:lnTo>
                  <a:pt x="0" y="2233930"/>
                </a:lnTo>
                <a:lnTo>
                  <a:pt x="102869" y="2161540"/>
                </a:lnTo>
                <a:lnTo>
                  <a:pt x="102869" y="0"/>
                </a:lnTo>
                <a:close/>
              </a:path>
            </a:pathLst>
          </a:custGeom>
          <a:solidFill>
            <a:srgbClr val="4C4C7F"/>
          </a:solidFill>
        </p:spPr>
        <p:txBody>
          <a:bodyPr wrap="square" lIns="0" tIns="0" rIns="0" bIns="0" rtlCol="0"/>
          <a:lstStyle/>
          <a:p>
            <a:endParaRPr/>
          </a:p>
        </p:txBody>
      </p:sp>
      <p:sp>
        <p:nvSpPr>
          <p:cNvPr id="39" name="object 39"/>
          <p:cNvSpPr/>
          <p:nvPr/>
        </p:nvSpPr>
        <p:spPr>
          <a:xfrm>
            <a:off x="2788920" y="2593339"/>
            <a:ext cx="102870" cy="2233930"/>
          </a:xfrm>
          <a:custGeom>
            <a:avLst/>
            <a:gdLst/>
            <a:ahLst/>
            <a:cxnLst/>
            <a:rect l="l" t="t" r="r" b="b"/>
            <a:pathLst>
              <a:path w="102869" h="2233929">
                <a:moveTo>
                  <a:pt x="0" y="2233930"/>
                </a:moveTo>
                <a:lnTo>
                  <a:pt x="0" y="96520"/>
                </a:lnTo>
                <a:lnTo>
                  <a:pt x="102869" y="0"/>
                </a:lnTo>
                <a:lnTo>
                  <a:pt x="102869" y="2161540"/>
                </a:lnTo>
                <a:lnTo>
                  <a:pt x="0" y="2233930"/>
                </a:lnTo>
                <a:close/>
              </a:path>
            </a:pathLst>
          </a:custGeom>
          <a:ln w="24130">
            <a:solidFill>
              <a:srgbClr val="000000"/>
            </a:solidFill>
          </a:ln>
        </p:spPr>
        <p:txBody>
          <a:bodyPr wrap="square" lIns="0" tIns="0" rIns="0" bIns="0" rtlCol="0"/>
          <a:lstStyle/>
          <a:p>
            <a:endParaRPr/>
          </a:p>
        </p:txBody>
      </p:sp>
      <p:sp>
        <p:nvSpPr>
          <p:cNvPr id="40" name="object 40"/>
          <p:cNvSpPr/>
          <p:nvPr/>
        </p:nvSpPr>
        <p:spPr>
          <a:xfrm>
            <a:off x="2499360" y="2689860"/>
            <a:ext cx="289560" cy="2137410"/>
          </a:xfrm>
          <a:custGeom>
            <a:avLst/>
            <a:gdLst/>
            <a:ahLst/>
            <a:cxnLst/>
            <a:rect l="l" t="t" r="r" b="b"/>
            <a:pathLst>
              <a:path w="289560" h="2137410">
                <a:moveTo>
                  <a:pt x="0" y="2137410"/>
                </a:moveTo>
                <a:lnTo>
                  <a:pt x="0" y="0"/>
                </a:lnTo>
                <a:lnTo>
                  <a:pt x="289559" y="0"/>
                </a:lnTo>
                <a:lnTo>
                  <a:pt x="289559" y="2137410"/>
                </a:lnTo>
                <a:lnTo>
                  <a:pt x="0" y="2137410"/>
                </a:lnTo>
                <a:close/>
              </a:path>
            </a:pathLst>
          </a:custGeom>
          <a:solidFill>
            <a:srgbClr val="9999FF"/>
          </a:solidFill>
        </p:spPr>
        <p:txBody>
          <a:bodyPr wrap="square" lIns="0" tIns="0" rIns="0" bIns="0" rtlCol="0"/>
          <a:lstStyle/>
          <a:p>
            <a:endParaRPr/>
          </a:p>
        </p:txBody>
      </p:sp>
      <p:sp>
        <p:nvSpPr>
          <p:cNvPr id="41" name="object 41"/>
          <p:cNvSpPr/>
          <p:nvPr/>
        </p:nvSpPr>
        <p:spPr>
          <a:xfrm>
            <a:off x="2499360" y="2689860"/>
            <a:ext cx="289560" cy="2137410"/>
          </a:xfrm>
          <a:custGeom>
            <a:avLst/>
            <a:gdLst/>
            <a:ahLst/>
            <a:cxnLst/>
            <a:rect l="l" t="t" r="r" b="b"/>
            <a:pathLst>
              <a:path w="289560" h="2137410">
                <a:moveTo>
                  <a:pt x="0" y="2137410"/>
                </a:moveTo>
                <a:lnTo>
                  <a:pt x="0" y="0"/>
                </a:lnTo>
                <a:lnTo>
                  <a:pt x="289559" y="0"/>
                </a:lnTo>
                <a:lnTo>
                  <a:pt x="289559" y="2137410"/>
                </a:lnTo>
                <a:lnTo>
                  <a:pt x="0" y="2137410"/>
                </a:lnTo>
                <a:close/>
              </a:path>
            </a:pathLst>
          </a:custGeom>
          <a:ln w="24130">
            <a:solidFill>
              <a:srgbClr val="000000"/>
            </a:solidFill>
          </a:ln>
        </p:spPr>
        <p:txBody>
          <a:bodyPr wrap="square" lIns="0" tIns="0" rIns="0" bIns="0" rtlCol="0"/>
          <a:lstStyle/>
          <a:p>
            <a:endParaRPr/>
          </a:p>
        </p:txBody>
      </p:sp>
      <p:sp>
        <p:nvSpPr>
          <p:cNvPr id="42" name="object 42"/>
          <p:cNvSpPr/>
          <p:nvPr/>
        </p:nvSpPr>
        <p:spPr>
          <a:xfrm>
            <a:off x="2499360" y="2593339"/>
            <a:ext cx="392430" cy="96520"/>
          </a:xfrm>
          <a:custGeom>
            <a:avLst/>
            <a:gdLst/>
            <a:ahLst/>
            <a:cxnLst/>
            <a:rect l="l" t="t" r="r" b="b"/>
            <a:pathLst>
              <a:path w="392430" h="96519">
                <a:moveTo>
                  <a:pt x="392429" y="0"/>
                </a:moveTo>
                <a:lnTo>
                  <a:pt x="102869" y="0"/>
                </a:lnTo>
                <a:lnTo>
                  <a:pt x="0" y="96520"/>
                </a:lnTo>
                <a:lnTo>
                  <a:pt x="289559" y="96520"/>
                </a:lnTo>
                <a:lnTo>
                  <a:pt x="392429" y="0"/>
                </a:lnTo>
                <a:close/>
              </a:path>
            </a:pathLst>
          </a:custGeom>
          <a:solidFill>
            <a:srgbClr val="7272BE"/>
          </a:solidFill>
        </p:spPr>
        <p:txBody>
          <a:bodyPr wrap="square" lIns="0" tIns="0" rIns="0" bIns="0" rtlCol="0"/>
          <a:lstStyle/>
          <a:p>
            <a:endParaRPr/>
          </a:p>
        </p:txBody>
      </p:sp>
      <p:sp>
        <p:nvSpPr>
          <p:cNvPr id="43" name="object 43"/>
          <p:cNvSpPr/>
          <p:nvPr/>
        </p:nvSpPr>
        <p:spPr>
          <a:xfrm>
            <a:off x="2499360" y="2593339"/>
            <a:ext cx="392430" cy="96520"/>
          </a:xfrm>
          <a:custGeom>
            <a:avLst/>
            <a:gdLst/>
            <a:ahLst/>
            <a:cxnLst/>
            <a:rect l="l" t="t" r="r" b="b"/>
            <a:pathLst>
              <a:path w="392430" h="96519">
                <a:moveTo>
                  <a:pt x="289559" y="96520"/>
                </a:moveTo>
                <a:lnTo>
                  <a:pt x="392429" y="0"/>
                </a:lnTo>
                <a:lnTo>
                  <a:pt x="102869" y="0"/>
                </a:lnTo>
                <a:lnTo>
                  <a:pt x="0" y="96520"/>
                </a:lnTo>
                <a:lnTo>
                  <a:pt x="289559" y="96520"/>
                </a:lnTo>
                <a:close/>
              </a:path>
            </a:pathLst>
          </a:custGeom>
          <a:ln w="24130">
            <a:solidFill>
              <a:srgbClr val="000000"/>
            </a:solidFill>
          </a:ln>
        </p:spPr>
        <p:txBody>
          <a:bodyPr wrap="square" lIns="0" tIns="0" rIns="0" bIns="0" rtlCol="0"/>
          <a:lstStyle/>
          <a:p>
            <a:endParaRPr/>
          </a:p>
        </p:txBody>
      </p:sp>
      <p:sp>
        <p:nvSpPr>
          <p:cNvPr id="44" name="object 44"/>
          <p:cNvSpPr/>
          <p:nvPr/>
        </p:nvSpPr>
        <p:spPr>
          <a:xfrm>
            <a:off x="3510279" y="3554729"/>
            <a:ext cx="104139" cy="1272540"/>
          </a:xfrm>
          <a:custGeom>
            <a:avLst/>
            <a:gdLst/>
            <a:ahLst/>
            <a:cxnLst/>
            <a:rect l="l" t="t" r="r" b="b"/>
            <a:pathLst>
              <a:path w="104139" h="1272539">
                <a:moveTo>
                  <a:pt x="104140" y="0"/>
                </a:moveTo>
                <a:lnTo>
                  <a:pt x="0" y="95250"/>
                </a:lnTo>
                <a:lnTo>
                  <a:pt x="0" y="1272540"/>
                </a:lnTo>
                <a:lnTo>
                  <a:pt x="104140" y="1200150"/>
                </a:lnTo>
                <a:lnTo>
                  <a:pt x="104140" y="0"/>
                </a:lnTo>
                <a:close/>
              </a:path>
            </a:pathLst>
          </a:custGeom>
          <a:solidFill>
            <a:srgbClr val="4C4C7F"/>
          </a:solidFill>
        </p:spPr>
        <p:txBody>
          <a:bodyPr wrap="square" lIns="0" tIns="0" rIns="0" bIns="0" rtlCol="0"/>
          <a:lstStyle/>
          <a:p>
            <a:endParaRPr/>
          </a:p>
        </p:txBody>
      </p:sp>
      <p:sp>
        <p:nvSpPr>
          <p:cNvPr id="45" name="object 45"/>
          <p:cNvSpPr/>
          <p:nvPr/>
        </p:nvSpPr>
        <p:spPr>
          <a:xfrm>
            <a:off x="3510279" y="3554729"/>
            <a:ext cx="104139" cy="1272540"/>
          </a:xfrm>
          <a:custGeom>
            <a:avLst/>
            <a:gdLst/>
            <a:ahLst/>
            <a:cxnLst/>
            <a:rect l="l" t="t" r="r" b="b"/>
            <a:pathLst>
              <a:path w="104139" h="1272539">
                <a:moveTo>
                  <a:pt x="0" y="1272540"/>
                </a:moveTo>
                <a:lnTo>
                  <a:pt x="0" y="95250"/>
                </a:lnTo>
                <a:lnTo>
                  <a:pt x="104140" y="0"/>
                </a:lnTo>
                <a:lnTo>
                  <a:pt x="104140" y="1200150"/>
                </a:lnTo>
                <a:lnTo>
                  <a:pt x="0" y="1272540"/>
                </a:lnTo>
                <a:close/>
              </a:path>
            </a:pathLst>
          </a:custGeom>
          <a:ln w="24129">
            <a:solidFill>
              <a:srgbClr val="000000"/>
            </a:solidFill>
          </a:ln>
        </p:spPr>
        <p:txBody>
          <a:bodyPr wrap="square" lIns="0" tIns="0" rIns="0" bIns="0" rtlCol="0"/>
          <a:lstStyle/>
          <a:p>
            <a:endParaRPr/>
          </a:p>
        </p:txBody>
      </p:sp>
      <p:sp>
        <p:nvSpPr>
          <p:cNvPr id="46" name="object 46"/>
          <p:cNvSpPr/>
          <p:nvPr/>
        </p:nvSpPr>
        <p:spPr>
          <a:xfrm>
            <a:off x="3221989" y="3649979"/>
            <a:ext cx="288290" cy="1177290"/>
          </a:xfrm>
          <a:custGeom>
            <a:avLst/>
            <a:gdLst/>
            <a:ahLst/>
            <a:cxnLst/>
            <a:rect l="l" t="t" r="r" b="b"/>
            <a:pathLst>
              <a:path w="288289" h="1177289">
                <a:moveTo>
                  <a:pt x="0" y="1177290"/>
                </a:moveTo>
                <a:lnTo>
                  <a:pt x="0" y="0"/>
                </a:lnTo>
                <a:lnTo>
                  <a:pt x="288289" y="0"/>
                </a:lnTo>
                <a:lnTo>
                  <a:pt x="288289" y="1177290"/>
                </a:lnTo>
                <a:lnTo>
                  <a:pt x="0" y="1177290"/>
                </a:lnTo>
                <a:close/>
              </a:path>
            </a:pathLst>
          </a:custGeom>
          <a:solidFill>
            <a:srgbClr val="9999FF"/>
          </a:solidFill>
        </p:spPr>
        <p:txBody>
          <a:bodyPr wrap="square" lIns="0" tIns="0" rIns="0" bIns="0" rtlCol="0"/>
          <a:lstStyle/>
          <a:p>
            <a:endParaRPr/>
          </a:p>
        </p:txBody>
      </p:sp>
      <p:sp>
        <p:nvSpPr>
          <p:cNvPr id="47" name="object 47"/>
          <p:cNvSpPr/>
          <p:nvPr/>
        </p:nvSpPr>
        <p:spPr>
          <a:xfrm>
            <a:off x="3221989" y="3649979"/>
            <a:ext cx="288290" cy="1177290"/>
          </a:xfrm>
          <a:custGeom>
            <a:avLst/>
            <a:gdLst/>
            <a:ahLst/>
            <a:cxnLst/>
            <a:rect l="l" t="t" r="r" b="b"/>
            <a:pathLst>
              <a:path w="288289" h="1177289">
                <a:moveTo>
                  <a:pt x="0" y="1177290"/>
                </a:moveTo>
                <a:lnTo>
                  <a:pt x="0" y="0"/>
                </a:lnTo>
                <a:lnTo>
                  <a:pt x="288289" y="0"/>
                </a:lnTo>
                <a:lnTo>
                  <a:pt x="288289" y="1177290"/>
                </a:lnTo>
                <a:lnTo>
                  <a:pt x="0" y="1177290"/>
                </a:lnTo>
                <a:close/>
              </a:path>
            </a:pathLst>
          </a:custGeom>
          <a:ln w="24130">
            <a:solidFill>
              <a:srgbClr val="000000"/>
            </a:solidFill>
          </a:ln>
        </p:spPr>
        <p:txBody>
          <a:bodyPr wrap="square" lIns="0" tIns="0" rIns="0" bIns="0" rtlCol="0"/>
          <a:lstStyle/>
          <a:p>
            <a:endParaRPr/>
          </a:p>
        </p:txBody>
      </p:sp>
      <p:sp>
        <p:nvSpPr>
          <p:cNvPr id="48" name="object 48"/>
          <p:cNvSpPr/>
          <p:nvPr/>
        </p:nvSpPr>
        <p:spPr>
          <a:xfrm>
            <a:off x="3221989" y="3554729"/>
            <a:ext cx="392430" cy="95250"/>
          </a:xfrm>
          <a:custGeom>
            <a:avLst/>
            <a:gdLst/>
            <a:ahLst/>
            <a:cxnLst/>
            <a:rect l="l" t="t" r="r" b="b"/>
            <a:pathLst>
              <a:path w="392429" h="95250">
                <a:moveTo>
                  <a:pt x="392430" y="0"/>
                </a:moveTo>
                <a:lnTo>
                  <a:pt x="102870" y="0"/>
                </a:lnTo>
                <a:lnTo>
                  <a:pt x="0" y="95250"/>
                </a:lnTo>
                <a:lnTo>
                  <a:pt x="288289" y="95250"/>
                </a:lnTo>
                <a:lnTo>
                  <a:pt x="392430" y="0"/>
                </a:lnTo>
                <a:close/>
              </a:path>
            </a:pathLst>
          </a:custGeom>
          <a:solidFill>
            <a:srgbClr val="7272BE"/>
          </a:solidFill>
        </p:spPr>
        <p:txBody>
          <a:bodyPr wrap="square" lIns="0" tIns="0" rIns="0" bIns="0" rtlCol="0"/>
          <a:lstStyle/>
          <a:p>
            <a:endParaRPr/>
          </a:p>
        </p:txBody>
      </p:sp>
      <p:sp>
        <p:nvSpPr>
          <p:cNvPr id="49" name="object 49"/>
          <p:cNvSpPr/>
          <p:nvPr/>
        </p:nvSpPr>
        <p:spPr>
          <a:xfrm>
            <a:off x="3221989" y="3554729"/>
            <a:ext cx="392430" cy="95250"/>
          </a:xfrm>
          <a:custGeom>
            <a:avLst/>
            <a:gdLst/>
            <a:ahLst/>
            <a:cxnLst/>
            <a:rect l="l" t="t" r="r" b="b"/>
            <a:pathLst>
              <a:path w="392429" h="95250">
                <a:moveTo>
                  <a:pt x="288289" y="95250"/>
                </a:moveTo>
                <a:lnTo>
                  <a:pt x="392430" y="0"/>
                </a:lnTo>
                <a:lnTo>
                  <a:pt x="102870" y="0"/>
                </a:lnTo>
                <a:lnTo>
                  <a:pt x="0" y="95250"/>
                </a:lnTo>
                <a:lnTo>
                  <a:pt x="288289" y="95250"/>
                </a:lnTo>
                <a:close/>
              </a:path>
            </a:pathLst>
          </a:custGeom>
          <a:ln w="24130">
            <a:solidFill>
              <a:srgbClr val="000000"/>
            </a:solidFill>
          </a:ln>
        </p:spPr>
        <p:txBody>
          <a:bodyPr wrap="square" lIns="0" tIns="0" rIns="0" bIns="0" rtlCol="0"/>
          <a:lstStyle/>
          <a:p>
            <a:endParaRPr/>
          </a:p>
        </p:txBody>
      </p:sp>
      <p:sp>
        <p:nvSpPr>
          <p:cNvPr id="50" name="object 50"/>
          <p:cNvSpPr/>
          <p:nvPr/>
        </p:nvSpPr>
        <p:spPr>
          <a:xfrm>
            <a:off x="4232909" y="3554729"/>
            <a:ext cx="102870" cy="1272540"/>
          </a:xfrm>
          <a:custGeom>
            <a:avLst/>
            <a:gdLst/>
            <a:ahLst/>
            <a:cxnLst/>
            <a:rect l="l" t="t" r="r" b="b"/>
            <a:pathLst>
              <a:path w="102870" h="1272539">
                <a:moveTo>
                  <a:pt x="102869" y="0"/>
                </a:moveTo>
                <a:lnTo>
                  <a:pt x="0" y="95250"/>
                </a:lnTo>
                <a:lnTo>
                  <a:pt x="0" y="1272540"/>
                </a:lnTo>
                <a:lnTo>
                  <a:pt x="102869" y="1200150"/>
                </a:lnTo>
                <a:lnTo>
                  <a:pt x="102869" y="0"/>
                </a:lnTo>
                <a:close/>
              </a:path>
            </a:pathLst>
          </a:custGeom>
          <a:solidFill>
            <a:srgbClr val="4C4C7F"/>
          </a:solidFill>
        </p:spPr>
        <p:txBody>
          <a:bodyPr wrap="square" lIns="0" tIns="0" rIns="0" bIns="0" rtlCol="0"/>
          <a:lstStyle/>
          <a:p>
            <a:endParaRPr/>
          </a:p>
        </p:txBody>
      </p:sp>
      <p:sp>
        <p:nvSpPr>
          <p:cNvPr id="51" name="object 51"/>
          <p:cNvSpPr/>
          <p:nvPr/>
        </p:nvSpPr>
        <p:spPr>
          <a:xfrm>
            <a:off x="4232909" y="3554729"/>
            <a:ext cx="102870" cy="1272540"/>
          </a:xfrm>
          <a:custGeom>
            <a:avLst/>
            <a:gdLst/>
            <a:ahLst/>
            <a:cxnLst/>
            <a:rect l="l" t="t" r="r" b="b"/>
            <a:pathLst>
              <a:path w="102870" h="1272539">
                <a:moveTo>
                  <a:pt x="0" y="1272540"/>
                </a:moveTo>
                <a:lnTo>
                  <a:pt x="0" y="95250"/>
                </a:lnTo>
                <a:lnTo>
                  <a:pt x="102869" y="0"/>
                </a:lnTo>
                <a:lnTo>
                  <a:pt x="102869" y="1200150"/>
                </a:lnTo>
                <a:lnTo>
                  <a:pt x="0" y="1272540"/>
                </a:lnTo>
                <a:close/>
              </a:path>
            </a:pathLst>
          </a:custGeom>
          <a:ln w="24130">
            <a:solidFill>
              <a:srgbClr val="000000"/>
            </a:solidFill>
          </a:ln>
        </p:spPr>
        <p:txBody>
          <a:bodyPr wrap="square" lIns="0" tIns="0" rIns="0" bIns="0" rtlCol="0"/>
          <a:lstStyle/>
          <a:p>
            <a:endParaRPr/>
          </a:p>
        </p:txBody>
      </p:sp>
      <p:sp>
        <p:nvSpPr>
          <p:cNvPr id="52" name="object 52"/>
          <p:cNvSpPr/>
          <p:nvPr/>
        </p:nvSpPr>
        <p:spPr>
          <a:xfrm>
            <a:off x="3944620" y="3649979"/>
            <a:ext cx="288290" cy="1177290"/>
          </a:xfrm>
          <a:custGeom>
            <a:avLst/>
            <a:gdLst/>
            <a:ahLst/>
            <a:cxnLst/>
            <a:rect l="l" t="t" r="r" b="b"/>
            <a:pathLst>
              <a:path w="288289" h="1177289">
                <a:moveTo>
                  <a:pt x="0" y="1177290"/>
                </a:moveTo>
                <a:lnTo>
                  <a:pt x="0" y="0"/>
                </a:lnTo>
                <a:lnTo>
                  <a:pt x="288289" y="0"/>
                </a:lnTo>
                <a:lnTo>
                  <a:pt x="288289" y="1177290"/>
                </a:lnTo>
                <a:lnTo>
                  <a:pt x="0" y="1177290"/>
                </a:lnTo>
                <a:close/>
              </a:path>
            </a:pathLst>
          </a:custGeom>
          <a:solidFill>
            <a:srgbClr val="9999FF"/>
          </a:solidFill>
        </p:spPr>
        <p:txBody>
          <a:bodyPr wrap="square" lIns="0" tIns="0" rIns="0" bIns="0" rtlCol="0"/>
          <a:lstStyle/>
          <a:p>
            <a:endParaRPr/>
          </a:p>
        </p:txBody>
      </p:sp>
      <p:sp>
        <p:nvSpPr>
          <p:cNvPr id="53" name="object 53"/>
          <p:cNvSpPr/>
          <p:nvPr/>
        </p:nvSpPr>
        <p:spPr>
          <a:xfrm>
            <a:off x="3944620" y="3649979"/>
            <a:ext cx="288290" cy="1177290"/>
          </a:xfrm>
          <a:custGeom>
            <a:avLst/>
            <a:gdLst/>
            <a:ahLst/>
            <a:cxnLst/>
            <a:rect l="l" t="t" r="r" b="b"/>
            <a:pathLst>
              <a:path w="288289" h="1177289">
                <a:moveTo>
                  <a:pt x="0" y="1177290"/>
                </a:moveTo>
                <a:lnTo>
                  <a:pt x="0" y="0"/>
                </a:lnTo>
                <a:lnTo>
                  <a:pt x="288289" y="0"/>
                </a:lnTo>
                <a:lnTo>
                  <a:pt x="288289" y="1177290"/>
                </a:lnTo>
                <a:lnTo>
                  <a:pt x="0" y="1177290"/>
                </a:lnTo>
                <a:close/>
              </a:path>
            </a:pathLst>
          </a:custGeom>
          <a:ln w="24130">
            <a:solidFill>
              <a:srgbClr val="000000"/>
            </a:solidFill>
          </a:ln>
        </p:spPr>
        <p:txBody>
          <a:bodyPr wrap="square" lIns="0" tIns="0" rIns="0" bIns="0" rtlCol="0"/>
          <a:lstStyle/>
          <a:p>
            <a:endParaRPr/>
          </a:p>
        </p:txBody>
      </p:sp>
      <p:sp>
        <p:nvSpPr>
          <p:cNvPr id="54" name="object 54"/>
          <p:cNvSpPr/>
          <p:nvPr/>
        </p:nvSpPr>
        <p:spPr>
          <a:xfrm>
            <a:off x="3944620" y="3554729"/>
            <a:ext cx="391160" cy="95250"/>
          </a:xfrm>
          <a:custGeom>
            <a:avLst/>
            <a:gdLst/>
            <a:ahLst/>
            <a:cxnLst/>
            <a:rect l="l" t="t" r="r" b="b"/>
            <a:pathLst>
              <a:path w="391160" h="95250">
                <a:moveTo>
                  <a:pt x="391159" y="0"/>
                </a:moveTo>
                <a:lnTo>
                  <a:pt x="102869" y="0"/>
                </a:lnTo>
                <a:lnTo>
                  <a:pt x="0" y="95250"/>
                </a:lnTo>
                <a:lnTo>
                  <a:pt x="288289" y="95250"/>
                </a:lnTo>
                <a:lnTo>
                  <a:pt x="391159" y="0"/>
                </a:lnTo>
                <a:close/>
              </a:path>
            </a:pathLst>
          </a:custGeom>
          <a:solidFill>
            <a:srgbClr val="7272BE"/>
          </a:solidFill>
        </p:spPr>
        <p:txBody>
          <a:bodyPr wrap="square" lIns="0" tIns="0" rIns="0" bIns="0" rtlCol="0"/>
          <a:lstStyle/>
          <a:p>
            <a:endParaRPr/>
          </a:p>
        </p:txBody>
      </p:sp>
      <p:sp>
        <p:nvSpPr>
          <p:cNvPr id="55" name="object 55"/>
          <p:cNvSpPr/>
          <p:nvPr/>
        </p:nvSpPr>
        <p:spPr>
          <a:xfrm>
            <a:off x="3944620" y="3554729"/>
            <a:ext cx="391160" cy="95250"/>
          </a:xfrm>
          <a:custGeom>
            <a:avLst/>
            <a:gdLst/>
            <a:ahLst/>
            <a:cxnLst/>
            <a:rect l="l" t="t" r="r" b="b"/>
            <a:pathLst>
              <a:path w="391160" h="95250">
                <a:moveTo>
                  <a:pt x="288289" y="95250"/>
                </a:moveTo>
                <a:lnTo>
                  <a:pt x="391159" y="0"/>
                </a:lnTo>
                <a:lnTo>
                  <a:pt x="102869" y="0"/>
                </a:lnTo>
                <a:lnTo>
                  <a:pt x="0" y="95250"/>
                </a:lnTo>
                <a:lnTo>
                  <a:pt x="288289" y="95250"/>
                </a:lnTo>
                <a:close/>
              </a:path>
            </a:pathLst>
          </a:custGeom>
          <a:ln w="24130">
            <a:solidFill>
              <a:srgbClr val="000000"/>
            </a:solidFill>
          </a:ln>
        </p:spPr>
        <p:txBody>
          <a:bodyPr wrap="square" lIns="0" tIns="0" rIns="0" bIns="0" rtlCol="0"/>
          <a:lstStyle/>
          <a:p>
            <a:endParaRPr/>
          </a:p>
        </p:txBody>
      </p:sp>
      <p:sp>
        <p:nvSpPr>
          <p:cNvPr id="56" name="object 56"/>
          <p:cNvSpPr/>
          <p:nvPr/>
        </p:nvSpPr>
        <p:spPr>
          <a:xfrm>
            <a:off x="4955540" y="4154170"/>
            <a:ext cx="102870" cy="673100"/>
          </a:xfrm>
          <a:custGeom>
            <a:avLst/>
            <a:gdLst/>
            <a:ahLst/>
            <a:cxnLst/>
            <a:rect l="l" t="t" r="r" b="b"/>
            <a:pathLst>
              <a:path w="102870" h="673100">
                <a:moveTo>
                  <a:pt x="102870" y="0"/>
                </a:moveTo>
                <a:lnTo>
                  <a:pt x="0" y="96519"/>
                </a:lnTo>
                <a:lnTo>
                  <a:pt x="0" y="673099"/>
                </a:lnTo>
                <a:lnTo>
                  <a:pt x="102870" y="600709"/>
                </a:lnTo>
                <a:lnTo>
                  <a:pt x="102870" y="0"/>
                </a:lnTo>
                <a:close/>
              </a:path>
            </a:pathLst>
          </a:custGeom>
          <a:solidFill>
            <a:srgbClr val="4C4C7F"/>
          </a:solidFill>
        </p:spPr>
        <p:txBody>
          <a:bodyPr wrap="square" lIns="0" tIns="0" rIns="0" bIns="0" rtlCol="0"/>
          <a:lstStyle/>
          <a:p>
            <a:endParaRPr/>
          </a:p>
        </p:txBody>
      </p:sp>
      <p:sp>
        <p:nvSpPr>
          <p:cNvPr id="57" name="object 57"/>
          <p:cNvSpPr/>
          <p:nvPr/>
        </p:nvSpPr>
        <p:spPr>
          <a:xfrm>
            <a:off x="4955540" y="4154170"/>
            <a:ext cx="102870" cy="673100"/>
          </a:xfrm>
          <a:custGeom>
            <a:avLst/>
            <a:gdLst/>
            <a:ahLst/>
            <a:cxnLst/>
            <a:rect l="l" t="t" r="r" b="b"/>
            <a:pathLst>
              <a:path w="102870" h="673100">
                <a:moveTo>
                  <a:pt x="0" y="673099"/>
                </a:moveTo>
                <a:lnTo>
                  <a:pt x="0" y="96519"/>
                </a:lnTo>
                <a:lnTo>
                  <a:pt x="102870" y="0"/>
                </a:lnTo>
                <a:lnTo>
                  <a:pt x="102870" y="600709"/>
                </a:lnTo>
                <a:lnTo>
                  <a:pt x="0" y="673099"/>
                </a:lnTo>
                <a:close/>
              </a:path>
            </a:pathLst>
          </a:custGeom>
          <a:ln w="24130">
            <a:solidFill>
              <a:srgbClr val="000000"/>
            </a:solidFill>
          </a:ln>
        </p:spPr>
        <p:txBody>
          <a:bodyPr wrap="square" lIns="0" tIns="0" rIns="0" bIns="0" rtlCol="0"/>
          <a:lstStyle/>
          <a:p>
            <a:endParaRPr/>
          </a:p>
        </p:txBody>
      </p:sp>
      <p:sp>
        <p:nvSpPr>
          <p:cNvPr id="58" name="object 58"/>
          <p:cNvSpPr/>
          <p:nvPr/>
        </p:nvSpPr>
        <p:spPr>
          <a:xfrm>
            <a:off x="4665979" y="4250690"/>
            <a:ext cx="289560" cy="576580"/>
          </a:xfrm>
          <a:custGeom>
            <a:avLst/>
            <a:gdLst/>
            <a:ahLst/>
            <a:cxnLst/>
            <a:rect l="l" t="t" r="r" b="b"/>
            <a:pathLst>
              <a:path w="289560" h="576579">
                <a:moveTo>
                  <a:pt x="0" y="576580"/>
                </a:moveTo>
                <a:lnTo>
                  <a:pt x="0" y="0"/>
                </a:lnTo>
                <a:lnTo>
                  <a:pt x="289560" y="0"/>
                </a:lnTo>
                <a:lnTo>
                  <a:pt x="289560" y="576580"/>
                </a:lnTo>
                <a:lnTo>
                  <a:pt x="0" y="576580"/>
                </a:lnTo>
                <a:close/>
              </a:path>
            </a:pathLst>
          </a:custGeom>
          <a:solidFill>
            <a:srgbClr val="9999FF"/>
          </a:solidFill>
        </p:spPr>
        <p:txBody>
          <a:bodyPr wrap="square" lIns="0" tIns="0" rIns="0" bIns="0" rtlCol="0"/>
          <a:lstStyle/>
          <a:p>
            <a:endParaRPr/>
          </a:p>
        </p:txBody>
      </p:sp>
      <p:sp>
        <p:nvSpPr>
          <p:cNvPr id="59" name="object 59"/>
          <p:cNvSpPr/>
          <p:nvPr/>
        </p:nvSpPr>
        <p:spPr>
          <a:xfrm>
            <a:off x="4665979" y="4250690"/>
            <a:ext cx="289560" cy="576580"/>
          </a:xfrm>
          <a:custGeom>
            <a:avLst/>
            <a:gdLst/>
            <a:ahLst/>
            <a:cxnLst/>
            <a:rect l="l" t="t" r="r" b="b"/>
            <a:pathLst>
              <a:path w="289560" h="576579">
                <a:moveTo>
                  <a:pt x="0" y="576580"/>
                </a:moveTo>
                <a:lnTo>
                  <a:pt x="0" y="0"/>
                </a:lnTo>
                <a:lnTo>
                  <a:pt x="289560" y="0"/>
                </a:lnTo>
                <a:lnTo>
                  <a:pt x="289560" y="576580"/>
                </a:lnTo>
                <a:lnTo>
                  <a:pt x="0" y="576580"/>
                </a:lnTo>
                <a:close/>
              </a:path>
            </a:pathLst>
          </a:custGeom>
          <a:ln w="24130">
            <a:solidFill>
              <a:srgbClr val="000000"/>
            </a:solidFill>
          </a:ln>
        </p:spPr>
        <p:txBody>
          <a:bodyPr wrap="square" lIns="0" tIns="0" rIns="0" bIns="0" rtlCol="0"/>
          <a:lstStyle/>
          <a:p>
            <a:endParaRPr/>
          </a:p>
        </p:txBody>
      </p:sp>
      <p:sp>
        <p:nvSpPr>
          <p:cNvPr id="60" name="object 60"/>
          <p:cNvSpPr/>
          <p:nvPr/>
        </p:nvSpPr>
        <p:spPr>
          <a:xfrm>
            <a:off x="4665979" y="4154170"/>
            <a:ext cx="392430" cy="96520"/>
          </a:xfrm>
          <a:custGeom>
            <a:avLst/>
            <a:gdLst/>
            <a:ahLst/>
            <a:cxnLst/>
            <a:rect l="l" t="t" r="r" b="b"/>
            <a:pathLst>
              <a:path w="392429" h="96520">
                <a:moveTo>
                  <a:pt x="392430" y="0"/>
                </a:moveTo>
                <a:lnTo>
                  <a:pt x="102870" y="0"/>
                </a:lnTo>
                <a:lnTo>
                  <a:pt x="0" y="96519"/>
                </a:lnTo>
                <a:lnTo>
                  <a:pt x="289560" y="96519"/>
                </a:lnTo>
                <a:lnTo>
                  <a:pt x="392430" y="0"/>
                </a:lnTo>
                <a:close/>
              </a:path>
            </a:pathLst>
          </a:custGeom>
          <a:solidFill>
            <a:srgbClr val="7272BE"/>
          </a:solidFill>
        </p:spPr>
        <p:txBody>
          <a:bodyPr wrap="square" lIns="0" tIns="0" rIns="0" bIns="0" rtlCol="0"/>
          <a:lstStyle/>
          <a:p>
            <a:endParaRPr/>
          </a:p>
        </p:txBody>
      </p:sp>
      <p:sp>
        <p:nvSpPr>
          <p:cNvPr id="61" name="object 61"/>
          <p:cNvSpPr/>
          <p:nvPr/>
        </p:nvSpPr>
        <p:spPr>
          <a:xfrm>
            <a:off x="4665979" y="4154170"/>
            <a:ext cx="392430" cy="96520"/>
          </a:xfrm>
          <a:custGeom>
            <a:avLst/>
            <a:gdLst/>
            <a:ahLst/>
            <a:cxnLst/>
            <a:rect l="l" t="t" r="r" b="b"/>
            <a:pathLst>
              <a:path w="392429" h="96520">
                <a:moveTo>
                  <a:pt x="289560" y="96519"/>
                </a:moveTo>
                <a:lnTo>
                  <a:pt x="392430" y="0"/>
                </a:lnTo>
                <a:lnTo>
                  <a:pt x="102870" y="0"/>
                </a:lnTo>
                <a:lnTo>
                  <a:pt x="0" y="96519"/>
                </a:lnTo>
                <a:lnTo>
                  <a:pt x="289560" y="96519"/>
                </a:lnTo>
                <a:close/>
              </a:path>
            </a:pathLst>
          </a:custGeom>
          <a:ln w="24130">
            <a:solidFill>
              <a:srgbClr val="000000"/>
            </a:solidFill>
          </a:ln>
        </p:spPr>
        <p:txBody>
          <a:bodyPr wrap="square" lIns="0" tIns="0" rIns="0" bIns="0" rtlCol="0"/>
          <a:lstStyle/>
          <a:p>
            <a:endParaRPr/>
          </a:p>
        </p:txBody>
      </p:sp>
      <p:sp>
        <p:nvSpPr>
          <p:cNvPr id="62" name="object 62"/>
          <p:cNvSpPr/>
          <p:nvPr/>
        </p:nvSpPr>
        <p:spPr>
          <a:xfrm>
            <a:off x="5698490" y="4514850"/>
            <a:ext cx="102870" cy="312420"/>
          </a:xfrm>
          <a:custGeom>
            <a:avLst/>
            <a:gdLst/>
            <a:ahLst/>
            <a:cxnLst/>
            <a:rect l="l" t="t" r="r" b="b"/>
            <a:pathLst>
              <a:path w="102870" h="312420">
                <a:moveTo>
                  <a:pt x="102870" y="0"/>
                </a:moveTo>
                <a:lnTo>
                  <a:pt x="0" y="96519"/>
                </a:lnTo>
                <a:lnTo>
                  <a:pt x="0" y="312419"/>
                </a:lnTo>
                <a:lnTo>
                  <a:pt x="102870" y="240030"/>
                </a:lnTo>
                <a:lnTo>
                  <a:pt x="102870" y="0"/>
                </a:lnTo>
                <a:close/>
              </a:path>
            </a:pathLst>
          </a:custGeom>
          <a:solidFill>
            <a:srgbClr val="4C4C7F"/>
          </a:solidFill>
        </p:spPr>
        <p:txBody>
          <a:bodyPr wrap="square" lIns="0" tIns="0" rIns="0" bIns="0" rtlCol="0"/>
          <a:lstStyle/>
          <a:p>
            <a:endParaRPr/>
          </a:p>
        </p:txBody>
      </p:sp>
      <p:sp>
        <p:nvSpPr>
          <p:cNvPr id="63" name="object 63"/>
          <p:cNvSpPr/>
          <p:nvPr/>
        </p:nvSpPr>
        <p:spPr>
          <a:xfrm>
            <a:off x="5698490" y="4514850"/>
            <a:ext cx="102870" cy="312420"/>
          </a:xfrm>
          <a:custGeom>
            <a:avLst/>
            <a:gdLst/>
            <a:ahLst/>
            <a:cxnLst/>
            <a:rect l="l" t="t" r="r" b="b"/>
            <a:pathLst>
              <a:path w="102870" h="312420">
                <a:moveTo>
                  <a:pt x="0" y="312419"/>
                </a:moveTo>
                <a:lnTo>
                  <a:pt x="0" y="96519"/>
                </a:lnTo>
                <a:lnTo>
                  <a:pt x="102870" y="0"/>
                </a:lnTo>
                <a:lnTo>
                  <a:pt x="102870" y="240030"/>
                </a:lnTo>
                <a:lnTo>
                  <a:pt x="0" y="312419"/>
                </a:lnTo>
                <a:close/>
              </a:path>
            </a:pathLst>
          </a:custGeom>
          <a:ln w="24130">
            <a:solidFill>
              <a:srgbClr val="000000"/>
            </a:solidFill>
          </a:ln>
        </p:spPr>
        <p:txBody>
          <a:bodyPr wrap="square" lIns="0" tIns="0" rIns="0" bIns="0" rtlCol="0"/>
          <a:lstStyle/>
          <a:p>
            <a:endParaRPr/>
          </a:p>
        </p:txBody>
      </p:sp>
      <p:sp>
        <p:nvSpPr>
          <p:cNvPr id="64" name="object 64"/>
          <p:cNvSpPr/>
          <p:nvPr/>
        </p:nvSpPr>
        <p:spPr>
          <a:xfrm>
            <a:off x="5408929" y="4611370"/>
            <a:ext cx="289560" cy="215900"/>
          </a:xfrm>
          <a:custGeom>
            <a:avLst/>
            <a:gdLst/>
            <a:ahLst/>
            <a:cxnLst/>
            <a:rect l="l" t="t" r="r" b="b"/>
            <a:pathLst>
              <a:path w="289560" h="215900">
                <a:moveTo>
                  <a:pt x="0" y="215899"/>
                </a:moveTo>
                <a:lnTo>
                  <a:pt x="0" y="0"/>
                </a:lnTo>
                <a:lnTo>
                  <a:pt x="289560" y="0"/>
                </a:lnTo>
                <a:lnTo>
                  <a:pt x="289560" y="215899"/>
                </a:lnTo>
                <a:lnTo>
                  <a:pt x="0" y="215899"/>
                </a:lnTo>
                <a:close/>
              </a:path>
            </a:pathLst>
          </a:custGeom>
          <a:solidFill>
            <a:srgbClr val="9999FF"/>
          </a:solidFill>
        </p:spPr>
        <p:txBody>
          <a:bodyPr wrap="square" lIns="0" tIns="0" rIns="0" bIns="0" rtlCol="0"/>
          <a:lstStyle/>
          <a:p>
            <a:endParaRPr/>
          </a:p>
        </p:txBody>
      </p:sp>
      <p:sp>
        <p:nvSpPr>
          <p:cNvPr id="65" name="object 65"/>
          <p:cNvSpPr/>
          <p:nvPr/>
        </p:nvSpPr>
        <p:spPr>
          <a:xfrm>
            <a:off x="5408929" y="4611370"/>
            <a:ext cx="289560" cy="215900"/>
          </a:xfrm>
          <a:custGeom>
            <a:avLst/>
            <a:gdLst/>
            <a:ahLst/>
            <a:cxnLst/>
            <a:rect l="l" t="t" r="r" b="b"/>
            <a:pathLst>
              <a:path w="289560" h="215900">
                <a:moveTo>
                  <a:pt x="0" y="215899"/>
                </a:moveTo>
                <a:lnTo>
                  <a:pt x="0" y="0"/>
                </a:lnTo>
                <a:lnTo>
                  <a:pt x="289560" y="0"/>
                </a:lnTo>
                <a:lnTo>
                  <a:pt x="289560" y="215899"/>
                </a:lnTo>
                <a:lnTo>
                  <a:pt x="0" y="215899"/>
                </a:lnTo>
                <a:close/>
              </a:path>
            </a:pathLst>
          </a:custGeom>
          <a:ln w="24130">
            <a:solidFill>
              <a:srgbClr val="000000"/>
            </a:solidFill>
          </a:ln>
        </p:spPr>
        <p:txBody>
          <a:bodyPr wrap="square" lIns="0" tIns="0" rIns="0" bIns="0" rtlCol="0"/>
          <a:lstStyle/>
          <a:p>
            <a:endParaRPr/>
          </a:p>
        </p:txBody>
      </p:sp>
      <p:sp>
        <p:nvSpPr>
          <p:cNvPr id="66" name="object 66"/>
          <p:cNvSpPr/>
          <p:nvPr/>
        </p:nvSpPr>
        <p:spPr>
          <a:xfrm>
            <a:off x="5408929" y="4514850"/>
            <a:ext cx="392430" cy="96520"/>
          </a:xfrm>
          <a:custGeom>
            <a:avLst/>
            <a:gdLst/>
            <a:ahLst/>
            <a:cxnLst/>
            <a:rect l="l" t="t" r="r" b="b"/>
            <a:pathLst>
              <a:path w="392429" h="96520">
                <a:moveTo>
                  <a:pt x="392430" y="0"/>
                </a:moveTo>
                <a:lnTo>
                  <a:pt x="82550" y="0"/>
                </a:lnTo>
                <a:lnTo>
                  <a:pt x="0" y="96519"/>
                </a:lnTo>
                <a:lnTo>
                  <a:pt x="289560" y="96519"/>
                </a:lnTo>
                <a:lnTo>
                  <a:pt x="392430" y="0"/>
                </a:lnTo>
                <a:close/>
              </a:path>
            </a:pathLst>
          </a:custGeom>
          <a:solidFill>
            <a:srgbClr val="7272BE"/>
          </a:solidFill>
        </p:spPr>
        <p:txBody>
          <a:bodyPr wrap="square" lIns="0" tIns="0" rIns="0" bIns="0" rtlCol="0"/>
          <a:lstStyle/>
          <a:p>
            <a:endParaRPr/>
          </a:p>
        </p:txBody>
      </p:sp>
      <p:sp>
        <p:nvSpPr>
          <p:cNvPr id="67" name="object 67"/>
          <p:cNvSpPr/>
          <p:nvPr/>
        </p:nvSpPr>
        <p:spPr>
          <a:xfrm>
            <a:off x="5408929" y="4514850"/>
            <a:ext cx="392430" cy="96520"/>
          </a:xfrm>
          <a:custGeom>
            <a:avLst/>
            <a:gdLst/>
            <a:ahLst/>
            <a:cxnLst/>
            <a:rect l="l" t="t" r="r" b="b"/>
            <a:pathLst>
              <a:path w="392429" h="96520">
                <a:moveTo>
                  <a:pt x="289560" y="96519"/>
                </a:moveTo>
                <a:lnTo>
                  <a:pt x="392430" y="0"/>
                </a:lnTo>
                <a:lnTo>
                  <a:pt x="82550" y="0"/>
                </a:lnTo>
                <a:lnTo>
                  <a:pt x="0" y="96519"/>
                </a:lnTo>
                <a:lnTo>
                  <a:pt x="289560" y="96519"/>
                </a:lnTo>
                <a:close/>
              </a:path>
            </a:pathLst>
          </a:custGeom>
          <a:ln w="24130">
            <a:solidFill>
              <a:srgbClr val="000000"/>
            </a:solidFill>
          </a:ln>
        </p:spPr>
        <p:txBody>
          <a:bodyPr wrap="square" lIns="0" tIns="0" rIns="0" bIns="0" rtlCol="0"/>
          <a:lstStyle/>
          <a:p>
            <a:endParaRPr/>
          </a:p>
        </p:txBody>
      </p:sp>
      <p:sp>
        <p:nvSpPr>
          <p:cNvPr id="68" name="object 68"/>
          <p:cNvSpPr/>
          <p:nvPr/>
        </p:nvSpPr>
        <p:spPr>
          <a:xfrm>
            <a:off x="1550669" y="2449829"/>
            <a:ext cx="0" cy="2377440"/>
          </a:xfrm>
          <a:custGeom>
            <a:avLst/>
            <a:gdLst/>
            <a:ahLst/>
            <a:cxnLst/>
            <a:rect l="l" t="t" r="r" b="b"/>
            <a:pathLst>
              <a:path h="2377440">
                <a:moveTo>
                  <a:pt x="0" y="2377440"/>
                </a:moveTo>
                <a:lnTo>
                  <a:pt x="0" y="0"/>
                </a:lnTo>
              </a:path>
            </a:pathLst>
          </a:custGeom>
          <a:ln w="24130">
            <a:solidFill>
              <a:srgbClr val="000000"/>
            </a:solidFill>
          </a:ln>
        </p:spPr>
        <p:txBody>
          <a:bodyPr wrap="square" lIns="0" tIns="0" rIns="0" bIns="0" rtlCol="0"/>
          <a:lstStyle/>
          <a:p>
            <a:endParaRPr/>
          </a:p>
        </p:txBody>
      </p:sp>
      <p:sp>
        <p:nvSpPr>
          <p:cNvPr id="69" name="object 69"/>
          <p:cNvSpPr/>
          <p:nvPr/>
        </p:nvSpPr>
        <p:spPr>
          <a:xfrm>
            <a:off x="1488439" y="4827270"/>
            <a:ext cx="62230" cy="0"/>
          </a:xfrm>
          <a:custGeom>
            <a:avLst/>
            <a:gdLst/>
            <a:ahLst/>
            <a:cxnLst/>
            <a:rect l="l" t="t" r="r" b="b"/>
            <a:pathLst>
              <a:path w="62230">
                <a:moveTo>
                  <a:pt x="62229" y="0"/>
                </a:moveTo>
                <a:lnTo>
                  <a:pt x="0" y="0"/>
                </a:lnTo>
              </a:path>
            </a:pathLst>
          </a:custGeom>
          <a:ln w="24130">
            <a:solidFill>
              <a:srgbClr val="000000"/>
            </a:solidFill>
          </a:ln>
        </p:spPr>
        <p:txBody>
          <a:bodyPr wrap="square" lIns="0" tIns="0" rIns="0" bIns="0" rtlCol="0"/>
          <a:lstStyle/>
          <a:p>
            <a:endParaRPr/>
          </a:p>
        </p:txBody>
      </p:sp>
      <p:sp>
        <p:nvSpPr>
          <p:cNvPr id="70" name="object 70"/>
          <p:cNvSpPr/>
          <p:nvPr/>
        </p:nvSpPr>
        <p:spPr>
          <a:xfrm>
            <a:off x="1488439" y="4250690"/>
            <a:ext cx="62230" cy="0"/>
          </a:xfrm>
          <a:custGeom>
            <a:avLst/>
            <a:gdLst/>
            <a:ahLst/>
            <a:cxnLst/>
            <a:rect l="l" t="t" r="r" b="b"/>
            <a:pathLst>
              <a:path w="62230">
                <a:moveTo>
                  <a:pt x="62229" y="0"/>
                </a:moveTo>
                <a:lnTo>
                  <a:pt x="0" y="0"/>
                </a:lnTo>
              </a:path>
            </a:pathLst>
          </a:custGeom>
          <a:ln w="24130">
            <a:solidFill>
              <a:srgbClr val="000000"/>
            </a:solidFill>
          </a:ln>
        </p:spPr>
        <p:txBody>
          <a:bodyPr wrap="square" lIns="0" tIns="0" rIns="0" bIns="0" rtlCol="0"/>
          <a:lstStyle/>
          <a:p>
            <a:endParaRPr/>
          </a:p>
        </p:txBody>
      </p:sp>
      <p:sp>
        <p:nvSpPr>
          <p:cNvPr id="71" name="object 71"/>
          <p:cNvSpPr/>
          <p:nvPr/>
        </p:nvSpPr>
        <p:spPr>
          <a:xfrm>
            <a:off x="1488439" y="3649979"/>
            <a:ext cx="62230" cy="0"/>
          </a:xfrm>
          <a:custGeom>
            <a:avLst/>
            <a:gdLst/>
            <a:ahLst/>
            <a:cxnLst/>
            <a:rect l="l" t="t" r="r" b="b"/>
            <a:pathLst>
              <a:path w="62230">
                <a:moveTo>
                  <a:pt x="62229" y="0"/>
                </a:moveTo>
                <a:lnTo>
                  <a:pt x="0" y="0"/>
                </a:lnTo>
              </a:path>
            </a:pathLst>
          </a:custGeom>
          <a:ln w="24130">
            <a:solidFill>
              <a:srgbClr val="000000"/>
            </a:solidFill>
          </a:ln>
        </p:spPr>
        <p:txBody>
          <a:bodyPr wrap="square" lIns="0" tIns="0" rIns="0" bIns="0" rtlCol="0"/>
          <a:lstStyle/>
          <a:p>
            <a:endParaRPr/>
          </a:p>
        </p:txBody>
      </p:sp>
      <p:sp>
        <p:nvSpPr>
          <p:cNvPr id="72" name="object 72"/>
          <p:cNvSpPr/>
          <p:nvPr/>
        </p:nvSpPr>
        <p:spPr>
          <a:xfrm>
            <a:off x="1488439" y="3050539"/>
            <a:ext cx="62230" cy="0"/>
          </a:xfrm>
          <a:custGeom>
            <a:avLst/>
            <a:gdLst/>
            <a:ahLst/>
            <a:cxnLst/>
            <a:rect l="l" t="t" r="r" b="b"/>
            <a:pathLst>
              <a:path w="62230">
                <a:moveTo>
                  <a:pt x="62229" y="0"/>
                </a:moveTo>
                <a:lnTo>
                  <a:pt x="0" y="0"/>
                </a:lnTo>
              </a:path>
            </a:pathLst>
          </a:custGeom>
          <a:ln w="24130">
            <a:solidFill>
              <a:srgbClr val="000000"/>
            </a:solidFill>
          </a:ln>
        </p:spPr>
        <p:txBody>
          <a:bodyPr wrap="square" lIns="0" tIns="0" rIns="0" bIns="0" rtlCol="0"/>
          <a:lstStyle/>
          <a:p>
            <a:endParaRPr/>
          </a:p>
        </p:txBody>
      </p:sp>
      <p:sp>
        <p:nvSpPr>
          <p:cNvPr id="73" name="object 73"/>
          <p:cNvSpPr/>
          <p:nvPr/>
        </p:nvSpPr>
        <p:spPr>
          <a:xfrm>
            <a:off x="1488439" y="2449829"/>
            <a:ext cx="62230" cy="0"/>
          </a:xfrm>
          <a:custGeom>
            <a:avLst/>
            <a:gdLst/>
            <a:ahLst/>
            <a:cxnLst/>
            <a:rect l="l" t="t" r="r" b="b"/>
            <a:pathLst>
              <a:path w="62230">
                <a:moveTo>
                  <a:pt x="62229" y="0"/>
                </a:moveTo>
                <a:lnTo>
                  <a:pt x="0" y="0"/>
                </a:lnTo>
              </a:path>
            </a:pathLst>
          </a:custGeom>
          <a:ln w="24130">
            <a:solidFill>
              <a:srgbClr val="000000"/>
            </a:solidFill>
          </a:ln>
        </p:spPr>
        <p:txBody>
          <a:bodyPr wrap="square" lIns="0" tIns="0" rIns="0" bIns="0" rtlCol="0"/>
          <a:lstStyle/>
          <a:p>
            <a:endParaRPr/>
          </a:p>
        </p:txBody>
      </p:sp>
      <p:sp>
        <p:nvSpPr>
          <p:cNvPr id="74" name="object 74"/>
          <p:cNvSpPr txBox="1"/>
          <p:nvPr/>
        </p:nvSpPr>
        <p:spPr>
          <a:xfrm>
            <a:off x="1310639" y="4044950"/>
            <a:ext cx="151765" cy="342900"/>
          </a:xfrm>
          <a:prstGeom prst="rect">
            <a:avLst/>
          </a:prstGeom>
        </p:spPr>
        <p:txBody>
          <a:bodyPr vert="horz" wrap="square" lIns="0" tIns="16510" rIns="0" bIns="0" rtlCol="0">
            <a:spAutoFit/>
          </a:bodyPr>
          <a:lstStyle/>
          <a:p>
            <a:pPr marL="12700">
              <a:lnSpc>
                <a:spcPct val="100000"/>
              </a:lnSpc>
              <a:spcBef>
                <a:spcPts val="130"/>
              </a:spcBef>
            </a:pPr>
            <a:r>
              <a:rPr sz="2050" b="1" spc="-150" dirty="0">
                <a:latin typeface="Arial"/>
                <a:cs typeface="Arial"/>
              </a:rPr>
              <a:t>5</a:t>
            </a:r>
            <a:endParaRPr sz="2050">
              <a:latin typeface="Arial"/>
              <a:cs typeface="Arial"/>
            </a:endParaRPr>
          </a:p>
        </p:txBody>
      </p:sp>
      <p:sp>
        <p:nvSpPr>
          <p:cNvPr id="75" name="object 75"/>
          <p:cNvSpPr txBox="1"/>
          <p:nvPr/>
        </p:nvSpPr>
        <p:spPr>
          <a:xfrm>
            <a:off x="1187450" y="1892300"/>
            <a:ext cx="1722120" cy="1894839"/>
          </a:xfrm>
          <a:prstGeom prst="rect">
            <a:avLst/>
          </a:prstGeom>
        </p:spPr>
        <p:txBody>
          <a:bodyPr vert="horz" wrap="square" lIns="0" tIns="12700" rIns="0" bIns="0" rtlCol="0">
            <a:spAutoFit/>
          </a:bodyPr>
          <a:lstStyle/>
          <a:p>
            <a:pPr marL="1074420">
              <a:lnSpc>
                <a:spcPts val="2835"/>
              </a:lnSpc>
              <a:spcBef>
                <a:spcPts val="100"/>
              </a:spcBef>
            </a:pPr>
            <a:r>
              <a:rPr sz="2400" spc="-370" dirty="0">
                <a:latin typeface="Arial"/>
                <a:cs typeface="Arial"/>
              </a:rPr>
              <a:t>F</a:t>
            </a:r>
            <a:r>
              <a:rPr sz="2400" spc="35" dirty="0">
                <a:latin typeface="Arial"/>
                <a:cs typeface="Arial"/>
              </a:rPr>
              <a:t>r</a:t>
            </a:r>
            <a:r>
              <a:rPr sz="2400" spc="-145" dirty="0">
                <a:latin typeface="Arial"/>
                <a:cs typeface="Arial"/>
              </a:rPr>
              <a:t>e</a:t>
            </a:r>
            <a:r>
              <a:rPr sz="2400" spc="-75" dirty="0">
                <a:latin typeface="Arial"/>
                <a:cs typeface="Arial"/>
              </a:rPr>
              <a:t>q.</a:t>
            </a:r>
            <a:endParaRPr sz="2400">
              <a:latin typeface="Arial"/>
              <a:cs typeface="Arial"/>
            </a:endParaRPr>
          </a:p>
          <a:p>
            <a:pPr marL="12700">
              <a:lnSpc>
                <a:spcPts val="2415"/>
              </a:lnSpc>
            </a:pPr>
            <a:r>
              <a:rPr sz="2050" b="1" spc="-165" dirty="0">
                <a:latin typeface="Arial"/>
                <a:cs typeface="Arial"/>
              </a:rPr>
              <a:t>20</a:t>
            </a:r>
            <a:endParaRPr sz="2050">
              <a:latin typeface="Arial"/>
              <a:cs typeface="Arial"/>
            </a:endParaRPr>
          </a:p>
          <a:p>
            <a:pPr>
              <a:lnSpc>
                <a:spcPct val="100000"/>
              </a:lnSpc>
              <a:spcBef>
                <a:spcPts val="25"/>
              </a:spcBef>
            </a:pPr>
            <a:endParaRPr sz="1950">
              <a:latin typeface="Times New Roman"/>
              <a:cs typeface="Times New Roman"/>
            </a:endParaRPr>
          </a:p>
          <a:p>
            <a:pPr marL="12700">
              <a:lnSpc>
                <a:spcPct val="100000"/>
              </a:lnSpc>
            </a:pPr>
            <a:r>
              <a:rPr sz="2050" b="1" spc="-165" dirty="0">
                <a:latin typeface="Arial"/>
                <a:cs typeface="Arial"/>
              </a:rPr>
              <a:t>15</a:t>
            </a:r>
            <a:endParaRPr sz="2050">
              <a:latin typeface="Arial"/>
              <a:cs typeface="Arial"/>
            </a:endParaRPr>
          </a:p>
          <a:p>
            <a:pPr>
              <a:lnSpc>
                <a:spcPct val="100000"/>
              </a:lnSpc>
              <a:spcBef>
                <a:spcPts val="30"/>
              </a:spcBef>
            </a:pPr>
            <a:endParaRPr sz="1950">
              <a:latin typeface="Times New Roman"/>
              <a:cs typeface="Times New Roman"/>
            </a:endParaRPr>
          </a:p>
          <a:p>
            <a:pPr marL="12700">
              <a:lnSpc>
                <a:spcPct val="100000"/>
              </a:lnSpc>
            </a:pPr>
            <a:r>
              <a:rPr sz="2050" b="1" spc="-165" dirty="0">
                <a:latin typeface="Arial"/>
                <a:cs typeface="Arial"/>
              </a:rPr>
              <a:t>10</a:t>
            </a:r>
            <a:endParaRPr sz="2050">
              <a:latin typeface="Arial"/>
              <a:cs typeface="Arial"/>
            </a:endParaRPr>
          </a:p>
        </p:txBody>
      </p:sp>
      <p:sp>
        <p:nvSpPr>
          <p:cNvPr id="76" name="object 76"/>
          <p:cNvSpPr/>
          <p:nvPr/>
        </p:nvSpPr>
        <p:spPr>
          <a:xfrm>
            <a:off x="1550669" y="4827270"/>
            <a:ext cx="4353560" cy="0"/>
          </a:xfrm>
          <a:custGeom>
            <a:avLst/>
            <a:gdLst/>
            <a:ahLst/>
            <a:cxnLst/>
            <a:rect l="l" t="t" r="r" b="b"/>
            <a:pathLst>
              <a:path w="4353560">
                <a:moveTo>
                  <a:pt x="0" y="0"/>
                </a:moveTo>
                <a:lnTo>
                  <a:pt x="4353559" y="0"/>
                </a:lnTo>
              </a:path>
            </a:pathLst>
          </a:custGeom>
          <a:ln w="24130">
            <a:solidFill>
              <a:srgbClr val="000000"/>
            </a:solidFill>
          </a:ln>
        </p:spPr>
        <p:txBody>
          <a:bodyPr wrap="square" lIns="0" tIns="0" rIns="0" bIns="0" rtlCol="0"/>
          <a:lstStyle/>
          <a:p>
            <a:endParaRPr/>
          </a:p>
        </p:txBody>
      </p:sp>
      <p:sp>
        <p:nvSpPr>
          <p:cNvPr id="77" name="object 77"/>
          <p:cNvSpPr/>
          <p:nvPr/>
        </p:nvSpPr>
        <p:spPr>
          <a:xfrm>
            <a:off x="1550669" y="4827270"/>
            <a:ext cx="0" cy="72390"/>
          </a:xfrm>
          <a:custGeom>
            <a:avLst/>
            <a:gdLst/>
            <a:ahLst/>
            <a:cxnLst/>
            <a:rect l="l" t="t" r="r" b="b"/>
            <a:pathLst>
              <a:path h="72389">
                <a:moveTo>
                  <a:pt x="0" y="0"/>
                </a:moveTo>
                <a:lnTo>
                  <a:pt x="0" y="72389"/>
                </a:lnTo>
              </a:path>
            </a:pathLst>
          </a:custGeom>
          <a:ln w="24130">
            <a:solidFill>
              <a:srgbClr val="000000"/>
            </a:solidFill>
          </a:ln>
        </p:spPr>
        <p:txBody>
          <a:bodyPr wrap="square" lIns="0" tIns="0" rIns="0" bIns="0" rtlCol="0"/>
          <a:lstStyle/>
          <a:p>
            <a:endParaRPr/>
          </a:p>
        </p:txBody>
      </p:sp>
      <p:sp>
        <p:nvSpPr>
          <p:cNvPr id="78" name="object 78"/>
          <p:cNvSpPr/>
          <p:nvPr/>
        </p:nvSpPr>
        <p:spPr>
          <a:xfrm>
            <a:off x="2273300" y="4827270"/>
            <a:ext cx="0" cy="72390"/>
          </a:xfrm>
          <a:custGeom>
            <a:avLst/>
            <a:gdLst/>
            <a:ahLst/>
            <a:cxnLst/>
            <a:rect l="l" t="t" r="r" b="b"/>
            <a:pathLst>
              <a:path h="72389">
                <a:moveTo>
                  <a:pt x="0" y="0"/>
                </a:moveTo>
                <a:lnTo>
                  <a:pt x="0" y="72389"/>
                </a:lnTo>
              </a:path>
            </a:pathLst>
          </a:custGeom>
          <a:ln w="24130">
            <a:solidFill>
              <a:srgbClr val="000000"/>
            </a:solidFill>
          </a:ln>
        </p:spPr>
        <p:txBody>
          <a:bodyPr wrap="square" lIns="0" tIns="0" rIns="0" bIns="0" rtlCol="0"/>
          <a:lstStyle/>
          <a:p>
            <a:endParaRPr/>
          </a:p>
        </p:txBody>
      </p:sp>
      <p:sp>
        <p:nvSpPr>
          <p:cNvPr id="79" name="object 79"/>
          <p:cNvSpPr/>
          <p:nvPr/>
        </p:nvSpPr>
        <p:spPr>
          <a:xfrm>
            <a:off x="2994660" y="4827270"/>
            <a:ext cx="0" cy="72390"/>
          </a:xfrm>
          <a:custGeom>
            <a:avLst/>
            <a:gdLst/>
            <a:ahLst/>
            <a:cxnLst/>
            <a:rect l="l" t="t" r="r" b="b"/>
            <a:pathLst>
              <a:path h="72389">
                <a:moveTo>
                  <a:pt x="0" y="0"/>
                </a:moveTo>
                <a:lnTo>
                  <a:pt x="0" y="72389"/>
                </a:lnTo>
              </a:path>
            </a:pathLst>
          </a:custGeom>
          <a:ln w="24130">
            <a:solidFill>
              <a:srgbClr val="000000"/>
            </a:solidFill>
          </a:ln>
        </p:spPr>
        <p:txBody>
          <a:bodyPr wrap="square" lIns="0" tIns="0" rIns="0" bIns="0" rtlCol="0"/>
          <a:lstStyle/>
          <a:p>
            <a:endParaRPr/>
          </a:p>
        </p:txBody>
      </p:sp>
      <p:sp>
        <p:nvSpPr>
          <p:cNvPr id="80" name="object 80"/>
          <p:cNvSpPr/>
          <p:nvPr/>
        </p:nvSpPr>
        <p:spPr>
          <a:xfrm>
            <a:off x="3737609" y="4827270"/>
            <a:ext cx="0" cy="72390"/>
          </a:xfrm>
          <a:custGeom>
            <a:avLst/>
            <a:gdLst/>
            <a:ahLst/>
            <a:cxnLst/>
            <a:rect l="l" t="t" r="r" b="b"/>
            <a:pathLst>
              <a:path h="72389">
                <a:moveTo>
                  <a:pt x="0" y="0"/>
                </a:moveTo>
                <a:lnTo>
                  <a:pt x="0" y="72389"/>
                </a:lnTo>
              </a:path>
            </a:pathLst>
          </a:custGeom>
          <a:ln w="24130">
            <a:solidFill>
              <a:srgbClr val="000000"/>
            </a:solidFill>
          </a:ln>
        </p:spPr>
        <p:txBody>
          <a:bodyPr wrap="square" lIns="0" tIns="0" rIns="0" bIns="0" rtlCol="0"/>
          <a:lstStyle/>
          <a:p>
            <a:endParaRPr/>
          </a:p>
        </p:txBody>
      </p:sp>
      <p:sp>
        <p:nvSpPr>
          <p:cNvPr id="81" name="object 81"/>
          <p:cNvSpPr/>
          <p:nvPr/>
        </p:nvSpPr>
        <p:spPr>
          <a:xfrm>
            <a:off x="4460240" y="4827270"/>
            <a:ext cx="0" cy="72390"/>
          </a:xfrm>
          <a:custGeom>
            <a:avLst/>
            <a:gdLst/>
            <a:ahLst/>
            <a:cxnLst/>
            <a:rect l="l" t="t" r="r" b="b"/>
            <a:pathLst>
              <a:path h="72389">
                <a:moveTo>
                  <a:pt x="0" y="0"/>
                </a:moveTo>
                <a:lnTo>
                  <a:pt x="0" y="72389"/>
                </a:lnTo>
              </a:path>
            </a:pathLst>
          </a:custGeom>
          <a:ln w="24130">
            <a:solidFill>
              <a:srgbClr val="000000"/>
            </a:solidFill>
          </a:ln>
        </p:spPr>
        <p:txBody>
          <a:bodyPr wrap="square" lIns="0" tIns="0" rIns="0" bIns="0" rtlCol="0"/>
          <a:lstStyle/>
          <a:p>
            <a:endParaRPr/>
          </a:p>
        </p:txBody>
      </p:sp>
      <p:sp>
        <p:nvSpPr>
          <p:cNvPr id="82" name="object 82"/>
          <p:cNvSpPr/>
          <p:nvPr/>
        </p:nvSpPr>
        <p:spPr>
          <a:xfrm>
            <a:off x="5181600" y="4827270"/>
            <a:ext cx="0" cy="72390"/>
          </a:xfrm>
          <a:custGeom>
            <a:avLst/>
            <a:gdLst/>
            <a:ahLst/>
            <a:cxnLst/>
            <a:rect l="l" t="t" r="r" b="b"/>
            <a:pathLst>
              <a:path h="72389">
                <a:moveTo>
                  <a:pt x="0" y="0"/>
                </a:moveTo>
                <a:lnTo>
                  <a:pt x="0" y="72389"/>
                </a:lnTo>
              </a:path>
            </a:pathLst>
          </a:custGeom>
          <a:ln w="24130">
            <a:solidFill>
              <a:srgbClr val="000000"/>
            </a:solidFill>
          </a:ln>
        </p:spPr>
        <p:txBody>
          <a:bodyPr wrap="square" lIns="0" tIns="0" rIns="0" bIns="0" rtlCol="0"/>
          <a:lstStyle/>
          <a:p>
            <a:endParaRPr/>
          </a:p>
        </p:txBody>
      </p:sp>
      <p:sp>
        <p:nvSpPr>
          <p:cNvPr id="83" name="object 83"/>
          <p:cNvSpPr/>
          <p:nvPr/>
        </p:nvSpPr>
        <p:spPr>
          <a:xfrm>
            <a:off x="5904229" y="4827270"/>
            <a:ext cx="0" cy="72390"/>
          </a:xfrm>
          <a:custGeom>
            <a:avLst/>
            <a:gdLst/>
            <a:ahLst/>
            <a:cxnLst/>
            <a:rect l="l" t="t" r="r" b="b"/>
            <a:pathLst>
              <a:path h="72389">
                <a:moveTo>
                  <a:pt x="0" y="0"/>
                </a:moveTo>
                <a:lnTo>
                  <a:pt x="0" y="72389"/>
                </a:lnTo>
              </a:path>
            </a:pathLst>
          </a:custGeom>
          <a:ln w="24130">
            <a:solidFill>
              <a:srgbClr val="000000"/>
            </a:solidFill>
          </a:ln>
        </p:spPr>
        <p:txBody>
          <a:bodyPr wrap="square" lIns="0" tIns="0" rIns="0" bIns="0" rtlCol="0"/>
          <a:lstStyle/>
          <a:p>
            <a:endParaRPr/>
          </a:p>
        </p:txBody>
      </p:sp>
      <p:sp>
        <p:nvSpPr>
          <p:cNvPr id="84" name="object 84"/>
          <p:cNvSpPr txBox="1"/>
          <p:nvPr/>
        </p:nvSpPr>
        <p:spPr>
          <a:xfrm>
            <a:off x="1310639" y="4621529"/>
            <a:ext cx="4587875" cy="654050"/>
          </a:xfrm>
          <a:prstGeom prst="rect">
            <a:avLst/>
          </a:prstGeom>
        </p:spPr>
        <p:txBody>
          <a:bodyPr vert="horz" wrap="square" lIns="0" tIns="16510" rIns="0" bIns="0" rtlCol="0">
            <a:spAutoFit/>
          </a:bodyPr>
          <a:lstStyle/>
          <a:p>
            <a:pPr marL="12700">
              <a:lnSpc>
                <a:spcPts val="2455"/>
              </a:lnSpc>
              <a:spcBef>
                <a:spcPts val="130"/>
              </a:spcBef>
            </a:pPr>
            <a:r>
              <a:rPr sz="2050" b="1" spc="-150" dirty="0">
                <a:latin typeface="Arial"/>
                <a:cs typeface="Arial"/>
              </a:rPr>
              <a:t>0</a:t>
            </a:r>
            <a:endParaRPr sz="2050">
              <a:latin typeface="Arial"/>
              <a:cs typeface="Arial"/>
            </a:endParaRPr>
          </a:p>
          <a:p>
            <a:pPr marL="260350">
              <a:lnSpc>
                <a:spcPts val="2455"/>
              </a:lnSpc>
            </a:pPr>
            <a:r>
              <a:rPr sz="2050" b="1" spc="-155" dirty="0">
                <a:latin typeface="Arial"/>
                <a:cs typeface="Arial"/>
              </a:rPr>
              <a:t>20 </a:t>
            </a:r>
            <a:r>
              <a:rPr sz="2050" b="1" spc="-90" dirty="0">
                <a:latin typeface="Arial"/>
                <a:cs typeface="Arial"/>
              </a:rPr>
              <a:t>- </a:t>
            </a:r>
            <a:r>
              <a:rPr sz="2050" b="1" spc="-125" dirty="0">
                <a:latin typeface="Arial"/>
                <a:cs typeface="Arial"/>
              </a:rPr>
              <a:t>3030 </a:t>
            </a:r>
            <a:r>
              <a:rPr sz="2050" b="1" spc="-90" dirty="0">
                <a:latin typeface="Arial"/>
                <a:cs typeface="Arial"/>
              </a:rPr>
              <a:t>- </a:t>
            </a:r>
            <a:r>
              <a:rPr sz="2050" b="1" spc="-125" dirty="0">
                <a:latin typeface="Arial"/>
                <a:cs typeface="Arial"/>
              </a:rPr>
              <a:t>4040 </a:t>
            </a:r>
            <a:r>
              <a:rPr sz="2050" b="1" spc="-90" dirty="0">
                <a:latin typeface="Arial"/>
                <a:cs typeface="Arial"/>
              </a:rPr>
              <a:t>- </a:t>
            </a:r>
            <a:r>
              <a:rPr sz="2050" b="1" spc="-120" dirty="0">
                <a:latin typeface="Arial"/>
                <a:cs typeface="Arial"/>
              </a:rPr>
              <a:t>5050 </a:t>
            </a:r>
            <a:r>
              <a:rPr sz="2050" b="1" spc="-90" dirty="0">
                <a:latin typeface="Arial"/>
                <a:cs typeface="Arial"/>
              </a:rPr>
              <a:t>- </a:t>
            </a:r>
            <a:r>
              <a:rPr sz="2050" b="1" spc="-120" dirty="0">
                <a:latin typeface="Arial"/>
                <a:cs typeface="Arial"/>
              </a:rPr>
              <a:t>6060 </a:t>
            </a:r>
            <a:r>
              <a:rPr sz="2050" b="1" spc="-90" dirty="0">
                <a:latin typeface="Arial"/>
                <a:cs typeface="Arial"/>
              </a:rPr>
              <a:t>- </a:t>
            </a:r>
            <a:r>
              <a:rPr sz="2050" b="1" spc="-160" dirty="0">
                <a:latin typeface="Arial"/>
                <a:cs typeface="Arial"/>
              </a:rPr>
              <a:t>70 </a:t>
            </a:r>
            <a:r>
              <a:rPr sz="2050" b="1" spc="-155" dirty="0">
                <a:latin typeface="Arial"/>
                <a:cs typeface="Arial"/>
              </a:rPr>
              <a:t>70</a:t>
            </a:r>
            <a:r>
              <a:rPr sz="2050" b="1" spc="70" dirty="0">
                <a:latin typeface="Arial"/>
                <a:cs typeface="Arial"/>
              </a:rPr>
              <a:t> </a:t>
            </a:r>
            <a:r>
              <a:rPr sz="2050" b="1" spc="-120" dirty="0">
                <a:latin typeface="Arial"/>
                <a:cs typeface="Arial"/>
              </a:rPr>
              <a:t>-80</a:t>
            </a:r>
            <a:endParaRPr sz="2050">
              <a:latin typeface="Arial"/>
              <a:cs typeface="Arial"/>
            </a:endParaRPr>
          </a:p>
        </p:txBody>
      </p:sp>
      <p:sp>
        <p:nvSpPr>
          <p:cNvPr id="85" name="object 85"/>
          <p:cNvSpPr/>
          <p:nvPr/>
        </p:nvSpPr>
        <p:spPr>
          <a:xfrm>
            <a:off x="7183119" y="3939540"/>
            <a:ext cx="123189" cy="143510"/>
          </a:xfrm>
          <a:custGeom>
            <a:avLst/>
            <a:gdLst/>
            <a:ahLst/>
            <a:cxnLst/>
            <a:rect l="l" t="t" r="r" b="b"/>
            <a:pathLst>
              <a:path w="123190" h="143510">
                <a:moveTo>
                  <a:pt x="0" y="143510"/>
                </a:moveTo>
                <a:lnTo>
                  <a:pt x="123190" y="143510"/>
                </a:lnTo>
                <a:lnTo>
                  <a:pt x="123190" y="0"/>
                </a:lnTo>
                <a:lnTo>
                  <a:pt x="0" y="0"/>
                </a:lnTo>
                <a:lnTo>
                  <a:pt x="0" y="143510"/>
                </a:lnTo>
                <a:close/>
              </a:path>
            </a:pathLst>
          </a:custGeom>
          <a:solidFill>
            <a:srgbClr val="9999FF"/>
          </a:solidFill>
        </p:spPr>
        <p:txBody>
          <a:bodyPr wrap="square" lIns="0" tIns="0" rIns="0" bIns="0" rtlCol="0"/>
          <a:lstStyle/>
          <a:p>
            <a:endParaRPr/>
          </a:p>
        </p:txBody>
      </p:sp>
      <p:sp>
        <p:nvSpPr>
          <p:cNvPr id="86" name="object 86"/>
          <p:cNvSpPr/>
          <p:nvPr/>
        </p:nvSpPr>
        <p:spPr>
          <a:xfrm>
            <a:off x="7183119" y="3938270"/>
            <a:ext cx="124460" cy="143510"/>
          </a:xfrm>
          <a:custGeom>
            <a:avLst/>
            <a:gdLst/>
            <a:ahLst/>
            <a:cxnLst/>
            <a:rect l="l" t="t" r="r" b="b"/>
            <a:pathLst>
              <a:path w="124459" h="143510">
                <a:moveTo>
                  <a:pt x="0" y="0"/>
                </a:moveTo>
                <a:lnTo>
                  <a:pt x="124459" y="0"/>
                </a:lnTo>
                <a:lnTo>
                  <a:pt x="124459" y="143509"/>
                </a:lnTo>
                <a:lnTo>
                  <a:pt x="0" y="143509"/>
                </a:lnTo>
                <a:lnTo>
                  <a:pt x="0" y="0"/>
                </a:lnTo>
                <a:close/>
              </a:path>
            </a:pathLst>
          </a:custGeom>
          <a:ln w="24130">
            <a:solidFill>
              <a:srgbClr val="000000"/>
            </a:solidFill>
          </a:ln>
        </p:spPr>
        <p:txBody>
          <a:bodyPr wrap="square" lIns="0" tIns="0" rIns="0" bIns="0" rtlCol="0"/>
          <a:lstStyle/>
          <a:p>
            <a:endParaRPr/>
          </a:p>
        </p:txBody>
      </p:sp>
      <p:sp>
        <p:nvSpPr>
          <p:cNvPr id="87" name="object 87"/>
          <p:cNvSpPr txBox="1"/>
          <p:nvPr/>
        </p:nvSpPr>
        <p:spPr>
          <a:xfrm>
            <a:off x="7100569" y="3770629"/>
            <a:ext cx="1836420" cy="455930"/>
          </a:xfrm>
          <a:prstGeom prst="rect">
            <a:avLst/>
          </a:prstGeom>
          <a:ln w="24130">
            <a:solidFill>
              <a:srgbClr val="000000"/>
            </a:solidFill>
          </a:ln>
        </p:spPr>
        <p:txBody>
          <a:bodyPr vert="horz" wrap="square" lIns="0" tIns="76200" rIns="0" bIns="0" rtlCol="0">
            <a:spAutoFit/>
          </a:bodyPr>
          <a:lstStyle/>
          <a:p>
            <a:pPr marL="288925">
              <a:lnSpc>
                <a:spcPct val="100000"/>
              </a:lnSpc>
              <a:spcBef>
                <a:spcPts val="600"/>
              </a:spcBef>
            </a:pPr>
            <a:r>
              <a:rPr sz="2050" b="1" spc="-135" dirty="0">
                <a:latin typeface="Arial"/>
                <a:cs typeface="Arial"/>
              </a:rPr>
              <a:t>3-D </a:t>
            </a:r>
            <a:r>
              <a:rPr sz="2050" b="1" spc="-150" dirty="0">
                <a:latin typeface="Arial"/>
                <a:cs typeface="Arial"/>
              </a:rPr>
              <a:t>Colum</a:t>
            </a:r>
            <a:r>
              <a:rPr sz="2050" b="1" spc="-405" dirty="0">
                <a:latin typeface="Arial"/>
                <a:cs typeface="Arial"/>
              </a:rPr>
              <a:t> </a:t>
            </a:r>
            <a:r>
              <a:rPr sz="2050" b="1" spc="-165" dirty="0">
                <a:latin typeface="Arial"/>
                <a:cs typeface="Arial"/>
              </a:rPr>
              <a:t>n </a:t>
            </a:r>
            <a:r>
              <a:rPr sz="2050" b="1" spc="-150" dirty="0">
                <a:latin typeface="Arial"/>
                <a:cs typeface="Arial"/>
              </a:rPr>
              <a:t>1</a:t>
            </a:r>
            <a:endParaRPr sz="2050">
              <a:latin typeface="Arial"/>
              <a:cs typeface="Arial"/>
            </a:endParaRPr>
          </a:p>
        </p:txBody>
      </p:sp>
      <p:sp>
        <p:nvSpPr>
          <p:cNvPr id="88" name="object 88"/>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89" name="object 89"/>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51</a:t>
            </a:fld>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5" name="object 5"/>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52</a:t>
            </a:fld>
            <a:endParaRPr dirty="0"/>
          </a:p>
        </p:txBody>
      </p:sp>
      <p:sp>
        <p:nvSpPr>
          <p:cNvPr id="2" name="object 2"/>
          <p:cNvSpPr txBox="1">
            <a:spLocks noGrp="1"/>
          </p:cNvSpPr>
          <p:nvPr>
            <p:ph type="title"/>
          </p:nvPr>
        </p:nvSpPr>
        <p:spPr>
          <a:xfrm>
            <a:off x="2306320" y="612140"/>
            <a:ext cx="4526915" cy="467359"/>
          </a:xfrm>
          <a:prstGeom prst="rect">
            <a:avLst/>
          </a:prstGeom>
        </p:spPr>
        <p:txBody>
          <a:bodyPr vert="horz" wrap="square" lIns="0" tIns="12700" rIns="0" bIns="0" rtlCol="0">
            <a:spAutoFit/>
          </a:bodyPr>
          <a:lstStyle/>
          <a:p>
            <a:pPr marL="12700">
              <a:lnSpc>
                <a:spcPct val="100000"/>
              </a:lnSpc>
              <a:spcBef>
                <a:spcPts val="100"/>
              </a:spcBef>
            </a:pPr>
            <a:r>
              <a:rPr sz="2900" spc="-5" dirty="0">
                <a:solidFill>
                  <a:srgbClr val="006FBF"/>
                </a:solidFill>
                <a:latin typeface="Comic Sans MS"/>
                <a:cs typeface="Comic Sans MS"/>
              </a:rPr>
              <a:t>Steps to draw</a:t>
            </a:r>
            <a:r>
              <a:rPr sz="2900" spc="-60" dirty="0">
                <a:solidFill>
                  <a:srgbClr val="006FBF"/>
                </a:solidFill>
                <a:latin typeface="Comic Sans MS"/>
                <a:cs typeface="Comic Sans MS"/>
              </a:rPr>
              <a:t> </a:t>
            </a:r>
            <a:r>
              <a:rPr sz="2900" spc="-5" dirty="0">
                <a:solidFill>
                  <a:srgbClr val="006FBF"/>
                </a:solidFill>
                <a:latin typeface="Comic Sans MS"/>
                <a:cs typeface="Comic Sans MS"/>
              </a:rPr>
              <a:t>Histogram</a:t>
            </a:r>
            <a:endParaRPr sz="2900">
              <a:latin typeface="Comic Sans MS"/>
              <a:cs typeface="Comic Sans MS"/>
            </a:endParaRPr>
          </a:p>
        </p:txBody>
      </p:sp>
      <p:sp>
        <p:nvSpPr>
          <p:cNvPr id="3" name="object 3"/>
          <p:cNvSpPr txBox="1"/>
          <p:nvPr/>
        </p:nvSpPr>
        <p:spPr>
          <a:xfrm>
            <a:off x="534669" y="1634490"/>
            <a:ext cx="8018145" cy="3526790"/>
          </a:xfrm>
          <a:prstGeom prst="rect">
            <a:avLst/>
          </a:prstGeom>
        </p:spPr>
        <p:txBody>
          <a:bodyPr vert="horz" wrap="square" lIns="0" tIns="12700" rIns="0" bIns="0" rtlCol="0">
            <a:spAutoFit/>
          </a:bodyPr>
          <a:lstStyle/>
          <a:p>
            <a:pPr marL="584200" marR="5080" indent="-571500">
              <a:lnSpc>
                <a:spcPct val="100000"/>
              </a:lnSpc>
              <a:spcBef>
                <a:spcPts val="100"/>
              </a:spcBef>
              <a:buAutoNum type="romanLcPeriod"/>
              <a:tabLst>
                <a:tab pos="583565" algn="l"/>
                <a:tab pos="584200" algn="l"/>
              </a:tabLst>
            </a:pPr>
            <a:r>
              <a:rPr sz="2800" spc="-5" dirty="0">
                <a:latin typeface="Comic Sans MS"/>
                <a:cs typeface="Comic Sans MS"/>
              </a:rPr>
              <a:t>Mark the class boundaries on the horizontal  axis (x- axis) and the class frequencies along  the vertical axis </a:t>
            </a:r>
            <a:r>
              <a:rPr sz="2800" dirty="0">
                <a:latin typeface="Comic Sans MS"/>
                <a:cs typeface="Comic Sans MS"/>
              </a:rPr>
              <a:t>( </a:t>
            </a:r>
            <a:r>
              <a:rPr sz="2800" spc="-5" dirty="0">
                <a:latin typeface="Comic Sans MS"/>
                <a:cs typeface="Comic Sans MS"/>
              </a:rPr>
              <a:t>y- axis) according to </a:t>
            </a:r>
            <a:r>
              <a:rPr sz="2800" dirty="0">
                <a:latin typeface="Comic Sans MS"/>
                <a:cs typeface="Comic Sans MS"/>
              </a:rPr>
              <a:t>a  </a:t>
            </a:r>
            <a:r>
              <a:rPr sz="2800" spc="-10" dirty="0">
                <a:latin typeface="Comic Sans MS"/>
                <a:cs typeface="Comic Sans MS"/>
              </a:rPr>
              <a:t>suitable </a:t>
            </a:r>
            <a:r>
              <a:rPr sz="2800" spc="-5" dirty="0">
                <a:latin typeface="Comic Sans MS"/>
                <a:cs typeface="Comic Sans MS"/>
              </a:rPr>
              <a:t>scale.</a:t>
            </a:r>
            <a:endParaRPr sz="2800">
              <a:latin typeface="Comic Sans MS"/>
              <a:cs typeface="Comic Sans MS"/>
            </a:endParaRPr>
          </a:p>
          <a:p>
            <a:pPr marL="584200" marR="22225" indent="-571500">
              <a:lnSpc>
                <a:spcPct val="100000"/>
              </a:lnSpc>
              <a:spcBef>
                <a:spcPts val="690"/>
              </a:spcBef>
              <a:buAutoNum type="romanLcPeriod"/>
              <a:tabLst>
                <a:tab pos="583565" algn="l"/>
                <a:tab pos="584200" algn="l"/>
              </a:tabLst>
            </a:pPr>
            <a:r>
              <a:rPr sz="2800" spc="-5" dirty="0">
                <a:latin typeface="Comic Sans MS"/>
                <a:cs typeface="Comic Sans MS"/>
              </a:rPr>
              <a:t>With each interval </a:t>
            </a:r>
            <a:r>
              <a:rPr sz="2800" spc="-10" dirty="0">
                <a:latin typeface="Comic Sans MS"/>
                <a:cs typeface="Comic Sans MS"/>
              </a:rPr>
              <a:t>as </a:t>
            </a:r>
            <a:r>
              <a:rPr sz="2800" dirty="0">
                <a:latin typeface="Comic Sans MS"/>
                <a:cs typeface="Comic Sans MS"/>
              </a:rPr>
              <a:t>a </a:t>
            </a:r>
            <a:r>
              <a:rPr sz="2800" spc="-10" dirty="0">
                <a:latin typeface="Comic Sans MS"/>
                <a:cs typeface="Comic Sans MS"/>
              </a:rPr>
              <a:t>base </a:t>
            </a:r>
            <a:r>
              <a:rPr sz="2800" spc="-5" dirty="0">
                <a:latin typeface="Comic Sans MS"/>
                <a:cs typeface="Comic Sans MS"/>
              </a:rPr>
              <a:t>draw </a:t>
            </a:r>
            <a:r>
              <a:rPr sz="2800" dirty="0">
                <a:latin typeface="Comic Sans MS"/>
                <a:cs typeface="Comic Sans MS"/>
              </a:rPr>
              <a:t>a  </a:t>
            </a:r>
            <a:r>
              <a:rPr sz="2800" spc="-5" dirty="0">
                <a:latin typeface="Comic Sans MS"/>
                <a:cs typeface="Comic Sans MS"/>
              </a:rPr>
              <a:t>rectangle whose height equals the frequency  of the corresponding class interval. It  describes the shape </a:t>
            </a:r>
            <a:r>
              <a:rPr sz="2800" dirty="0">
                <a:latin typeface="Comic Sans MS"/>
                <a:cs typeface="Comic Sans MS"/>
              </a:rPr>
              <a:t>of the</a:t>
            </a:r>
            <a:r>
              <a:rPr sz="2800" spc="-30" dirty="0">
                <a:latin typeface="Comic Sans MS"/>
                <a:cs typeface="Comic Sans MS"/>
              </a:rPr>
              <a:t> </a:t>
            </a:r>
            <a:r>
              <a:rPr sz="2800" spc="-10" dirty="0">
                <a:latin typeface="Comic Sans MS"/>
                <a:cs typeface="Comic Sans MS"/>
              </a:rPr>
              <a:t>data.</a:t>
            </a:r>
            <a:endParaRPr sz="2800">
              <a:latin typeface="Comic Sans MS"/>
              <a:cs typeface="Comic Sans M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420"/>
              </a:lnSpc>
            </a:pPr>
            <a:fld id="{81D60167-4931-47E6-BA6A-407CBD079E47}" type="slidenum">
              <a:rPr sz="1400" dirty="0">
                <a:solidFill>
                  <a:srgbClr val="000000"/>
                </a:solidFill>
              </a:rPr>
              <a:t>53</a:t>
            </a:fld>
            <a:endParaRPr sz="1400"/>
          </a:p>
          <a:p>
            <a:pPr marL="53340">
              <a:lnSpc>
                <a:spcPts val="1215"/>
              </a:lnSpc>
            </a:pPr>
            <a:r>
              <a:rPr dirty="0"/>
              <a:t>51</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2" name="object 2"/>
          <p:cNvSpPr txBox="1">
            <a:spLocks noGrp="1"/>
          </p:cNvSpPr>
          <p:nvPr>
            <p:ph type="title"/>
          </p:nvPr>
        </p:nvSpPr>
        <p:spPr>
          <a:xfrm>
            <a:off x="610869" y="899159"/>
            <a:ext cx="488696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6FBF"/>
                </a:solidFill>
                <a:latin typeface="Comic Sans MS"/>
                <a:cs typeface="Comic Sans MS"/>
              </a:rPr>
              <a:t>2. Frequency</a:t>
            </a:r>
            <a:r>
              <a:rPr sz="3600" spc="-85" dirty="0">
                <a:solidFill>
                  <a:srgbClr val="006FBF"/>
                </a:solidFill>
                <a:latin typeface="Comic Sans MS"/>
                <a:cs typeface="Comic Sans MS"/>
              </a:rPr>
              <a:t> </a:t>
            </a:r>
            <a:r>
              <a:rPr sz="3600" spc="-5" dirty="0">
                <a:solidFill>
                  <a:srgbClr val="006FBF"/>
                </a:solidFill>
                <a:latin typeface="Comic Sans MS"/>
                <a:cs typeface="Comic Sans MS"/>
              </a:rPr>
              <a:t>Polygon:</a:t>
            </a:r>
            <a:endParaRPr sz="3600">
              <a:latin typeface="Comic Sans MS"/>
              <a:cs typeface="Comic Sans MS"/>
            </a:endParaRPr>
          </a:p>
        </p:txBody>
      </p:sp>
      <p:sp>
        <p:nvSpPr>
          <p:cNvPr id="3" name="object 3"/>
          <p:cNvSpPr txBox="1"/>
          <p:nvPr/>
        </p:nvSpPr>
        <p:spPr>
          <a:xfrm>
            <a:off x="1010919" y="1549400"/>
            <a:ext cx="8046720" cy="3925570"/>
          </a:xfrm>
          <a:prstGeom prst="rect">
            <a:avLst/>
          </a:prstGeom>
        </p:spPr>
        <p:txBody>
          <a:bodyPr vert="horz" wrap="square" lIns="0" tIns="12700" rIns="0" bIns="0" rtlCol="0">
            <a:spAutoFit/>
          </a:bodyPr>
          <a:lstStyle/>
          <a:p>
            <a:pPr marL="12700" marR="5080" algn="just">
              <a:lnSpc>
                <a:spcPct val="100000"/>
              </a:lnSpc>
              <a:spcBef>
                <a:spcPts val="100"/>
              </a:spcBef>
            </a:pPr>
            <a:r>
              <a:rPr sz="3200" spc="-5" dirty="0">
                <a:latin typeface="Comic Sans MS"/>
                <a:cs typeface="Comic Sans MS"/>
              </a:rPr>
              <a:t>It is </a:t>
            </a:r>
            <a:r>
              <a:rPr sz="3200" dirty="0">
                <a:latin typeface="Comic Sans MS"/>
                <a:cs typeface="Comic Sans MS"/>
              </a:rPr>
              <a:t>a </a:t>
            </a:r>
            <a:r>
              <a:rPr sz="3200" spc="-5" dirty="0">
                <a:latin typeface="Comic Sans MS"/>
                <a:cs typeface="Comic Sans MS"/>
              </a:rPr>
              <a:t>line </a:t>
            </a:r>
            <a:r>
              <a:rPr sz="3200" dirty="0">
                <a:latin typeface="Comic Sans MS"/>
                <a:cs typeface="Comic Sans MS"/>
              </a:rPr>
              <a:t>graph </a:t>
            </a:r>
            <a:r>
              <a:rPr sz="3200" spc="-5" dirty="0">
                <a:latin typeface="Comic Sans MS"/>
                <a:cs typeface="Comic Sans MS"/>
              </a:rPr>
              <a:t>of grouped frequency  distribution in which the class frequency  is plotted </a:t>
            </a:r>
            <a:r>
              <a:rPr sz="3200" dirty="0">
                <a:latin typeface="Comic Sans MS"/>
                <a:cs typeface="Comic Sans MS"/>
              </a:rPr>
              <a:t>against class mark that are  </a:t>
            </a:r>
            <a:r>
              <a:rPr sz="3200" spc="-5" dirty="0">
                <a:latin typeface="Comic Sans MS"/>
                <a:cs typeface="Comic Sans MS"/>
              </a:rPr>
              <a:t>subsequently connected by </a:t>
            </a:r>
            <a:r>
              <a:rPr sz="3200" dirty="0">
                <a:latin typeface="Comic Sans MS"/>
                <a:cs typeface="Comic Sans MS"/>
              </a:rPr>
              <a:t>a </a:t>
            </a:r>
            <a:r>
              <a:rPr sz="3200" spc="-5" dirty="0">
                <a:latin typeface="Comic Sans MS"/>
                <a:cs typeface="Comic Sans MS"/>
              </a:rPr>
              <a:t>series of line  segments to form line </a:t>
            </a:r>
            <a:r>
              <a:rPr sz="3200" dirty="0">
                <a:latin typeface="Comic Sans MS"/>
                <a:cs typeface="Comic Sans MS"/>
              </a:rPr>
              <a:t>graph </a:t>
            </a:r>
            <a:r>
              <a:rPr sz="3200" spc="-5" dirty="0">
                <a:latin typeface="Comic Sans MS"/>
                <a:cs typeface="Comic Sans MS"/>
              </a:rPr>
              <a:t>including  classes with </a:t>
            </a:r>
            <a:r>
              <a:rPr sz="3200" dirty="0">
                <a:latin typeface="Comic Sans MS"/>
                <a:cs typeface="Comic Sans MS"/>
              </a:rPr>
              <a:t>zero </a:t>
            </a:r>
            <a:r>
              <a:rPr sz="3200" spc="-5" dirty="0">
                <a:latin typeface="Comic Sans MS"/>
                <a:cs typeface="Comic Sans MS"/>
              </a:rPr>
              <a:t>frequencies </a:t>
            </a:r>
            <a:r>
              <a:rPr sz="3200" dirty="0">
                <a:latin typeface="Comic Sans MS"/>
                <a:cs typeface="Comic Sans MS"/>
              </a:rPr>
              <a:t>at </a:t>
            </a:r>
            <a:r>
              <a:rPr sz="3200" spc="-5" dirty="0">
                <a:latin typeface="Comic Sans MS"/>
                <a:cs typeface="Comic Sans MS"/>
              </a:rPr>
              <a:t>both  ends </a:t>
            </a:r>
            <a:r>
              <a:rPr sz="3200" dirty="0">
                <a:latin typeface="Comic Sans MS"/>
                <a:cs typeface="Comic Sans MS"/>
              </a:rPr>
              <a:t>of </a:t>
            </a:r>
            <a:r>
              <a:rPr sz="3200" spc="-5" dirty="0">
                <a:latin typeface="Comic Sans MS"/>
                <a:cs typeface="Comic Sans MS"/>
              </a:rPr>
              <a:t>the distribution to form </a:t>
            </a:r>
            <a:r>
              <a:rPr sz="3200" dirty="0">
                <a:latin typeface="Comic Sans MS"/>
                <a:cs typeface="Comic Sans MS"/>
              </a:rPr>
              <a:t>a  </a:t>
            </a:r>
            <a:r>
              <a:rPr sz="3200" spc="-5" dirty="0">
                <a:latin typeface="Comic Sans MS"/>
                <a:cs typeface="Comic Sans MS"/>
              </a:rPr>
              <a:t>polygon.</a:t>
            </a:r>
            <a:endParaRPr sz="3200">
              <a:latin typeface="Comic Sans MS"/>
              <a:cs typeface="Comic Sans M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469" y="567690"/>
            <a:ext cx="3275329" cy="513080"/>
          </a:xfrm>
          <a:prstGeom prst="rect">
            <a:avLst/>
          </a:prstGeom>
        </p:spPr>
        <p:txBody>
          <a:bodyPr vert="horz" wrap="square" lIns="0" tIns="12700" rIns="0" bIns="0" rtlCol="0">
            <a:spAutoFit/>
          </a:bodyPr>
          <a:lstStyle/>
          <a:p>
            <a:pPr marL="12700">
              <a:lnSpc>
                <a:spcPct val="100000"/>
              </a:lnSpc>
              <a:spcBef>
                <a:spcPts val="100"/>
              </a:spcBef>
            </a:pPr>
            <a:r>
              <a:rPr b="0" spc="-170" dirty="0">
                <a:latin typeface="Arial"/>
                <a:cs typeface="Arial"/>
              </a:rPr>
              <a:t>Frequency</a:t>
            </a:r>
            <a:r>
              <a:rPr b="0" spc="-240" dirty="0">
                <a:latin typeface="Arial"/>
                <a:cs typeface="Arial"/>
              </a:rPr>
              <a:t> </a:t>
            </a:r>
            <a:r>
              <a:rPr b="0" spc="-155" dirty="0">
                <a:latin typeface="Arial"/>
                <a:cs typeface="Arial"/>
              </a:rPr>
              <a:t>Polygon:</a:t>
            </a:r>
          </a:p>
        </p:txBody>
      </p:sp>
      <p:sp>
        <p:nvSpPr>
          <p:cNvPr id="3" name="object 3"/>
          <p:cNvSpPr/>
          <p:nvPr/>
        </p:nvSpPr>
        <p:spPr>
          <a:xfrm>
            <a:off x="1189989" y="2171700"/>
            <a:ext cx="5551170" cy="2895600"/>
          </a:xfrm>
          <a:custGeom>
            <a:avLst/>
            <a:gdLst/>
            <a:ahLst/>
            <a:cxnLst/>
            <a:rect l="l" t="t" r="r" b="b"/>
            <a:pathLst>
              <a:path w="5551170" h="2895600">
                <a:moveTo>
                  <a:pt x="0" y="0"/>
                </a:moveTo>
                <a:lnTo>
                  <a:pt x="5551170" y="0"/>
                </a:lnTo>
                <a:lnTo>
                  <a:pt x="5551170" y="2895600"/>
                </a:lnTo>
                <a:lnTo>
                  <a:pt x="0" y="2895600"/>
                </a:lnTo>
                <a:lnTo>
                  <a:pt x="0" y="0"/>
                </a:lnTo>
                <a:close/>
              </a:path>
            </a:pathLst>
          </a:custGeom>
          <a:solidFill>
            <a:srgbClr val="BFBFBF"/>
          </a:solidFill>
        </p:spPr>
        <p:txBody>
          <a:bodyPr wrap="square" lIns="0" tIns="0" rIns="0" bIns="0" rtlCol="0"/>
          <a:lstStyle/>
          <a:p>
            <a:endParaRPr/>
          </a:p>
        </p:txBody>
      </p:sp>
      <p:sp>
        <p:nvSpPr>
          <p:cNvPr id="4" name="object 4"/>
          <p:cNvSpPr/>
          <p:nvPr/>
        </p:nvSpPr>
        <p:spPr>
          <a:xfrm>
            <a:off x="1189989" y="2162175"/>
            <a:ext cx="5551170" cy="19050"/>
          </a:xfrm>
          <a:custGeom>
            <a:avLst/>
            <a:gdLst/>
            <a:ahLst/>
            <a:cxnLst/>
            <a:rect l="l" t="t" r="r" b="b"/>
            <a:pathLst>
              <a:path w="5551170" h="19050">
                <a:moveTo>
                  <a:pt x="0" y="19050"/>
                </a:moveTo>
                <a:lnTo>
                  <a:pt x="5551170" y="19050"/>
                </a:lnTo>
                <a:lnTo>
                  <a:pt x="5551170" y="0"/>
                </a:lnTo>
                <a:lnTo>
                  <a:pt x="0" y="0"/>
                </a:lnTo>
                <a:lnTo>
                  <a:pt x="0" y="19050"/>
                </a:lnTo>
                <a:close/>
              </a:path>
            </a:pathLst>
          </a:custGeom>
          <a:solidFill>
            <a:srgbClr val="7F7F7F"/>
          </a:solidFill>
        </p:spPr>
        <p:txBody>
          <a:bodyPr wrap="square" lIns="0" tIns="0" rIns="0" bIns="0" rtlCol="0"/>
          <a:lstStyle/>
          <a:p>
            <a:endParaRPr/>
          </a:p>
        </p:txBody>
      </p:sp>
      <p:sp>
        <p:nvSpPr>
          <p:cNvPr id="5" name="object 5"/>
          <p:cNvSpPr/>
          <p:nvPr/>
        </p:nvSpPr>
        <p:spPr>
          <a:xfrm>
            <a:off x="6741159" y="2171700"/>
            <a:ext cx="0" cy="2895600"/>
          </a:xfrm>
          <a:custGeom>
            <a:avLst/>
            <a:gdLst/>
            <a:ahLst/>
            <a:cxnLst/>
            <a:rect l="l" t="t" r="r" b="b"/>
            <a:pathLst>
              <a:path h="2895600">
                <a:moveTo>
                  <a:pt x="0" y="0"/>
                </a:moveTo>
                <a:lnTo>
                  <a:pt x="0" y="2895600"/>
                </a:lnTo>
              </a:path>
            </a:pathLst>
          </a:custGeom>
          <a:ln w="19050">
            <a:solidFill>
              <a:srgbClr val="7F7F7F"/>
            </a:solidFill>
          </a:ln>
        </p:spPr>
        <p:txBody>
          <a:bodyPr wrap="square" lIns="0" tIns="0" rIns="0" bIns="0" rtlCol="0"/>
          <a:lstStyle/>
          <a:p>
            <a:endParaRPr/>
          </a:p>
        </p:txBody>
      </p:sp>
      <p:sp>
        <p:nvSpPr>
          <p:cNvPr id="6" name="object 6"/>
          <p:cNvSpPr/>
          <p:nvPr/>
        </p:nvSpPr>
        <p:spPr>
          <a:xfrm>
            <a:off x="6376670" y="5057775"/>
            <a:ext cx="364490" cy="19050"/>
          </a:xfrm>
          <a:custGeom>
            <a:avLst/>
            <a:gdLst/>
            <a:ahLst/>
            <a:cxnLst/>
            <a:rect l="l" t="t" r="r" b="b"/>
            <a:pathLst>
              <a:path w="364490" h="19050">
                <a:moveTo>
                  <a:pt x="0" y="19050"/>
                </a:moveTo>
                <a:lnTo>
                  <a:pt x="364489" y="19050"/>
                </a:lnTo>
                <a:lnTo>
                  <a:pt x="364489" y="0"/>
                </a:lnTo>
                <a:lnTo>
                  <a:pt x="0" y="0"/>
                </a:lnTo>
                <a:lnTo>
                  <a:pt x="0" y="19050"/>
                </a:lnTo>
                <a:close/>
              </a:path>
            </a:pathLst>
          </a:custGeom>
          <a:solidFill>
            <a:srgbClr val="7F7F7F"/>
          </a:solidFill>
        </p:spPr>
        <p:txBody>
          <a:bodyPr wrap="square" lIns="0" tIns="0" rIns="0" bIns="0" rtlCol="0"/>
          <a:lstStyle/>
          <a:p>
            <a:endParaRPr/>
          </a:p>
        </p:txBody>
      </p:sp>
      <p:sp>
        <p:nvSpPr>
          <p:cNvPr id="7" name="object 7"/>
          <p:cNvSpPr/>
          <p:nvPr/>
        </p:nvSpPr>
        <p:spPr>
          <a:xfrm>
            <a:off x="1189989" y="5067300"/>
            <a:ext cx="5123180" cy="0"/>
          </a:xfrm>
          <a:custGeom>
            <a:avLst/>
            <a:gdLst/>
            <a:ahLst/>
            <a:cxnLst/>
            <a:rect l="l" t="t" r="r" b="b"/>
            <a:pathLst>
              <a:path w="5123180">
                <a:moveTo>
                  <a:pt x="0" y="0"/>
                </a:moveTo>
                <a:lnTo>
                  <a:pt x="5123180" y="0"/>
                </a:lnTo>
              </a:path>
            </a:pathLst>
          </a:custGeom>
          <a:ln w="19050">
            <a:solidFill>
              <a:srgbClr val="7F7F7F"/>
            </a:solidFill>
          </a:ln>
        </p:spPr>
        <p:txBody>
          <a:bodyPr wrap="square" lIns="0" tIns="0" rIns="0" bIns="0" rtlCol="0"/>
          <a:lstStyle/>
          <a:p>
            <a:endParaRPr/>
          </a:p>
        </p:txBody>
      </p:sp>
      <p:sp>
        <p:nvSpPr>
          <p:cNvPr id="8" name="object 8"/>
          <p:cNvSpPr/>
          <p:nvPr/>
        </p:nvSpPr>
        <p:spPr>
          <a:xfrm>
            <a:off x="1180464" y="2171700"/>
            <a:ext cx="19050" cy="2895600"/>
          </a:xfrm>
          <a:custGeom>
            <a:avLst/>
            <a:gdLst/>
            <a:ahLst/>
            <a:cxnLst/>
            <a:rect l="l" t="t" r="r" b="b"/>
            <a:pathLst>
              <a:path w="19050" h="2895600">
                <a:moveTo>
                  <a:pt x="0" y="2895600"/>
                </a:moveTo>
                <a:lnTo>
                  <a:pt x="19050" y="2895600"/>
                </a:lnTo>
                <a:lnTo>
                  <a:pt x="19050" y="0"/>
                </a:lnTo>
                <a:lnTo>
                  <a:pt x="0" y="0"/>
                </a:lnTo>
                <a:lnTo>
                  <a:pt x="0" y="2895600"/>
                </a:lnTo>
                <a:close/>
              </a:path>
            </a:pathLst>
          </a:custGeom>
          <a:solidFill>
            <a:srgbClr val="7F7F7F"/>
          </a:solidFill>
        </p:spPr>
        <p:txBody>
          <a:bodyPr wrap="square" lIns="0" tIns="0" rIns="0" bIns="0" rtlCol="0"/>
          <a:lstStyle/>
          <a:p>
            <a:endParaRPr/>
          </a:p>
        </p:txBody>
      </p:sp>
      <p:sp>
        <p:nvSpPr>
          <p:cNvPr id="9" name="object 9"/>
          <p:cNvSpPr/>
          <p:nvPr/>
        </p:nvSpPr>
        <p:spPr>
          <a:xfrm>
            <a:off x="1180464" y="2171700"/>
            <a:ext cx="19050" cy="2895600"/>
          </a:xfrm>
          <a:custGeom>
            <a:avLst/>
            <a:gdLst/>
            <a:ahLst/>
            <a:cxnLst/>
            <a:rect l="l" t="t" r="r" b="b"/>
            <a:pathLst>
              <a:path w="19050" h="2895600">
                <a:moveTo>
                  <a:pt x="0" y="2895600"/>
                </a:moveTo>
                <a:lnTo>
                  <a:pt x="19050" y="2895600"/>
                </a:lnTo>
                <a:lnTo>
                  <a:pt x="19050" y="0"/>
                </a:lnTo>
                <a:lnTo>
                  <a:pt x="0" y="0"/>
                </a:lnTo>
                <a:lnTo>
                  <a:pt x="0" y="2895600"/>
                </a:lnTo>
                <a:close/>
              </a:path>
            </a:pathLst>
          </a:custGeom>
          <a:solidFill>
            <a:srgbClr val="000000"/>
          </a:solidFill>
        </p:spPr>
        <p:txBody>
          <a:bodyPr wrap="square" lIns="0" tIns="0" rIns="0" bIns="0" rtlCol="0"/>
          <a:lstStyle/>
          <a:p>
            <a:endParaRPr/>
          </a:p>
        </p:txBody>
      </p:sp>
      <p:sp>
        <p:nvSpPr>
          <p:cNvPr id="10" name="object 10"/>
          <p:cNvSpPr/>
          <p:nvPr/>
        </p:nvSpPr>
        <p:spPr>
          <a:xfrm>
            <a:off x="1140460" y="5067300"/>
            <a:ext cx="100330" cy="0"/>
          </a:xfrm>
          <a:custGeom>
            <a:avLst/>
            <a:gdLst/>
            <a:ahLst/>
            <a:cxnLst/>
            <a:rect l="l" t="t" r="r" b="b"/>
            <a:pathLst>
              <a:path w="100330">
                <a:moveTo>
                  <a:pt x="0" y="0"/>
                </a:moveTo>
                <a:lnTo>
                  <a:pt x="100330" y="0"/>
                </a:lnTo>
              </a:path>
            </a:pathLst>
          </a:custGeom>
          <a:ln w="19050">
            <a:solidFill>
              <a:srgbClr val="000000"/>
            </a:solidFill>
          </a:ln>
        </p:spPr>
        <p:txBody>
          <a:bodyPr wrap="square" lIns="0" tIns="0" rIns="0" bIns="0" rtlCol="0"/>
          <a:lstStyle/>
          <a:p>
            <a:endParaRPr/>
          </a:p>
        </p:txBody>
      </p:sp>
      <p:sp>
        <p:nvSpPr>
          <p:cNvPr id="11" name="object 11"/>
          <p:cNvSpPr/>
          <p:nvPr/>
        </p:nvSpPr>
        <p:spPr>
          <a:xfrm>
            <a:off x="1140460" y="4343400"/>
            <a:ext cx="100330" cy="0"/>
          </a:xfrm>
          <a:custGeom>
            <a:avLst/>
            <a:gdLst/>
            <a:ahLst/>
            <a:cxnLst/>
            <a:rect l="l" t="t" r="r" b="b"/>
            <a:pathLst>
              <a:path w="100330">
                <a:moveTo>
                  <a:pt x="0" y="0"/>
                </a:moveTo>
                <a:lnTo>
                  <a:pt x="100330" y="0"/>
                </a:lnTo>
              </a:path>
            </a:pathLst>
          </a:custGeom>
          <a:ln w="19050">
            <a:solidFill>
              <a:srgbClr val="000000"/>
            </a:solidFill>
          </a:ln>
        </p:spPr>
        <p:txBody>
          <a:bodyPr wrap="square" lIns="0" tIns="0" rIns="0" bIns="0" rtlCol="0"/>
          <a:lstStyle/>
          <a:p>
            <a:endParaRPr/>
          </a:p>
        </p:txBody>
      </p:sp>
      <p:sp>
        <p:nvSpPr>
          <p:cNvPr id="12" name="object 12"/>
          <p:cNvSpPr/>
          <p:nvPr/>
        </p:nvSpPr>
        <p:spPr>
          <a:xfrm>
            <a:off x="1140460" y="3619500"/>
            <a:ext cx="100330" cy="0"/>
          </a:xfrm>
          <a:custGeom>
            <a:avLst/>
            <a:gdLst/>
            <a:ahLst/>
            <a:cxnLst/>
            <a:rect l="l" t="t" r="r" b="b"/>
            <a:pathLst>
              <a:path w="100330">
                <a:moveTo>
                  <a:pt x="0" y="0"/>
                </a:moveTo>
                <a:lnTo>
                  <a:pt x="100330" y="0"/>
                </a:lnTo>
              </a:path>
            </a:pathLst>
          </a:custGeom>
          <a:ln w="19050">
            <a:solidFill>
              <a:srgbClr val="000000"/>
            </a:solidFill>
          </a:ln>
        </p:spPr>
        <p:txBody>
          <a:bodyPr wrap="square" lIns="0" tIns="0" rIns="0" bIns="0" rtlCol="0"/>
          <a:lstStyle/>
          <a:p>
            <a:endParaRPr/>
          </a:p>
        </p:txBody>
      </p:sp>
      <p:sp>
        <p:nvSpPr>
          <p:cNvPr id="13" name="object 13"/>
          <p:cNvSpPr/>
          <p:nvPr/>
        </p:nvSpPr>
        <p:spPr>
          <a:xfrm>
            <a:off x="1140460" y="2895600"/>
            <a:ext cx="100330" cy="0"/>
          </a:xfrm>
          <a:custGeom>
            <a:avLst/>
            <a:gdLst/>
            <a:ahLst/>
            <a:cxnLst/>
            <a:rect l="l" t="t" r="r" b="b"/>
            <a:pathLst>
              <a:path w="100330">
                <a:moveTo>
                  <a:pt x="0" y="0"/>
                </a:moveTo>
                <a:lnTo>
                  <a:pt x="100330" y="0"/>
                </a:lnTo>
              </a:path>
            </a:pathLst>
          </a:custGeom>
          <a:ln w="19050">
            <a:solidFill>
              <a:srgbClr val="000000"/>
            </a:solidFill>
          </a:ln>
        </p:spPr>
        <p:txBody>
          <a:bodyPr wrap="square" lIns="0" tIns="0" rIns="0" bIns="0" rtlCol="0"/>
          <a:lstStyle/>
          <a:p>
            <a:endParaRPr/>
          </a:p>
        </p:txBody>
      </p:sp>
      <p:sp>
        <p:nvSpPr>
          <p:cNvPr id="14" name="object 14"/>
          <p:cNvSpPr/>
          <p:nvPr/>
        </p:nvSpPr>
        <p:spPr>
          <a:xfrm>
            <a:off x="1140460" y="2171700"/>
            <a:ext cx="100330" cy="0"/>
          </a:xfrm>
          <a:custGeom>
            <a:avLst/>
            <a:gdLst/>
            <a:ahLst/>
            <a:cxnLst/>
            <a:rect l="l" t="t" r="r" b="b"/>
            <a:pathLst>
              <a:path w="100330">
                <a:moveTo>
                  <a:pt x="0" y="0"/>
                </a:moveTo>
                <a:lnTo>
                  <a:pt x="100330" y="0"/>
                </a:lnTo>
              </a:path>
            </a:pathLst>
          </a:custGeom>
          <a:ln w="19050">
            <a:solidFill>
              <a:srgbClr val="000000"/>
            </a:solidFill>
          </a:ln>
        </p:spPr>
        <p:txBody>
          <a:bodyPr wrap="square" lIns="0" tIns="0" rIns="0" bIns="0" rtlCol="0"/>
          <a:lstStyle/>
          <a:p>
            <a:endParaRPr/>
          </a:p>
        </p:txBody>
      </p:sp>
      <p:sp>
        <p:nvSpPr>
          <p:cNvPr id="15" name="object 15"/>
          <p:cNvSpPr/>
          <p:nvPr/>
        </p:nvSpPr>
        <p:spPr>
          <a:xfrm>
            <a:off x="6376670" y="5057775"/>
            <a:ext cx="364490" cy="19050"/>
          </a:xfrm>
          <a:custGeom>
            <a:avLst/>
            <a:gdLst/>
            <a:ahLst/>
            <a:cxnLst/>
            <a:rect l="l" t="t" r="r" b="b"/>
            <a:pathLst>
              <a:path w="364490" h="19050">
                <a:moveTo>
                  <a:pt x="0" y="19050"/>
                </a:moveTo>
                <a:lnTo>
                  <a:pt x="364489" y="19050"/>
                </a:lnTo>
                <a:lnTo>
                  <a:pt x="364489" y="0"/>
                </a:lnTo>
                <a:lnTo>
                  <a:pt x="0" y="0"/>
                </a:lnTo>
                <a:lnTo>
                  <a:pt x="0" y="19050"/>
                </a:lnTo>
                <a:close/>
              </a:path>
            </a:pathLst>
          </a:custGeom>
          <a:solidFill>
            <a:srgbClr val="000000"/>
          </a:solidFill>
        </p:spPr>
        <p:txBody>
          <a:bodyPr wrap="square" lIns="0" tIns="0" rIns="0" bIns="0" rtlCol="0"/>
          <a:lstStyle/>
          <a:p>
            <a:endParaRPr/>
          </a:p>
        </p:txBody>
      </p:sp>
      <p:sp>
        <p:nvSpPr>
          <p:cNvPr id="16" name="object 16"/>
          <p:cNvSpPr/>
          <p:nvPr/>
        </p:nvSpPr>
        <p:spPr>
          <a:xfrm>
            <a:off x="1189989" y="5067300"/>
            <a:ext cx="5123180" cy="0"/>
          </a:xfrm>
          <a:custGeom>
            <a:avLst/>
            <a:gdLst/>
            <a:ahLst/>
            <a:cxnLst/>
            <a:rect l="l" t="t" r="r" b="b"/>
            <a:pathLst>
              <a:path w="5123180">
                <a:moveTo>
                  <a:pt x="0" y="0"/>
                </a:moveTo>
                <a:lnTo>
                  <a:pt x="5123180" y="0"/>
                </a:lnTo>
              </a:path>
            </a:pathLst>
          </a:custGeom>
          <a:ln w="19050">
            <a:solidFill>
              <a:srgbClr val="000000"/>
            </a:solidFill>
          </a:ln>
        </p:spPr>
        <p:txBody>
          <a:bodyPr wrap="square" lIns="0" tIns="0" rIns="0" bIns="0" rtlCol="0"/>
          <a:lstStyle/>
          <a:p>
            <a:endParaRPr/>
          </a:p>
        </p:txBody>
      </p:sp>
      <p:sp>
        <p:nvSpPr>
          <p:cNvPr id="17" name="object 17"/>
          <p:cNvSpPr/>
          <p:nvPr/>
        </p:nvSpPr>
        <p:spPr>
          <a:xfrm>
            <a:off x="1189989" y="4991100"/>
            <a:ext cx="0" cy="152400"/>
          </a:xfrm>
          <a:custGeom>
            <a:avLst/>
            <a:gdLst/>
            <a:ahLst/>
            <a:cxnLst/>
            <a:rect l="l" t="t" r="r" b="b"/>
            <a:pathLst>
              <a:path h="152400">
                <a:moveTo>
                  <a:pt x="0" y="152400"/>
                </a:moveTo>
                <a:lnTo>
                  <a:pt x="0" y="0"/>
                </a:lnTo>
              </a:path>
            </a:pathLst>
          </a:custGeom>
          <a:ln w="19050">
            <a:solidFill>
              <a:srgbClr val="000000"/>
            </a:solidFill>
          </a:ln>
        </p:spPr>
        <p:txBody>
          <a:bodyPr wrap="square" lIns="0" tIns="0" rIns="0" bIns="0" rtlCol="0"/>
          <a:lstStyle/>
          <a:p>
            <a:endParaRPr/>
          </a:p>
        </p:txBody>
      </p:sp>
      <p:sp>
        <p:nvSpPr>
          <p:cNvPr id="18" name="object 18"/>
          <p:cNvSpPr/>
          <p:nvPr/>
        </p:nvSpPr>
        <p:spPr>
          <a:xfrm>
            <a:off x="1983739" y="4991100"/>
            <a:ext cx="0" cy="152400"/>
          </a:xfrm>
          <a:custGeom>
            <a:avLst/>
            <a:gdLst/>
            <a:ahLst/>
            <a:cxnLst/>
            <a:rect l="l" t="t" r="r" b="b"/>
            <a:pathLst>
              <a:path h="152400">
                <a:moveTo>
                  <a:pt x="0" y="152400"/>
                </a:moveTo>
                <a:lnTo>
                  <a:pt x="0" y="0"/>
                </a:lnTo>
              </a:path>
            </a:pathLst>
          </a:custGeom>
          <a:ln w="19050">
            <a:solidFill>
              <a:srgbClr val="000000"/>
            </a:solidFill>
          </a:ln>
        </p:spPr>
        <p:txBody>
          <a:bodyPr wrap="square" lIns="0" tIns="0" rIns="0" bIns="0" rtlCol="0"/>
          <a:lstStyle/>
          <a:p>
            <a:endParaRPr/>
          </a:p>
        </p:txBody>
      </p:sp>
      <p:sp>
        <p:nvSpPr>
          <p:cNvPr id="19" name="object 19"/>
          <p:cNvSpPr/>
          <p:nvPr/>
        </p:nvSpPr>
        <p:spPr>
          <a:xfrm>
            <a:off x="2776220" y="4991100"/>
            <a:ext cx="0" cy="152400"/>
          </a:xfrm>
          <a:custGeom>
            <a:avLst/>
            <a:gdLst/>
            <a:ahLst/>
            <a:cxnLst/>
            <a:rect l="l" t="t" r="r" b="b"/>
            <a:pathLst>
              <a:path h="152400">
                <a:moveTo>
                  <a:pt x="0" y="152400"/>
                </a:moveTo>
                <a:lnTo>
                  <a:pt x="0" y="0"/>
                </a:lnTo>
              </a:path>
            </a:pathLst>
          </a:custGeom>
          <a:ln w="19050">
            <a:solidFill>
              <a:srgbClr val="000000"/>
            </a:solidFill>
          </a:ln>
        </p:spPr>
        <p:txBody>
          <a:bodyPr wrap="square" lIns="0" tIns="0" rIns="0" bIns="0" rtlCol="0"/>
          <a:lstStyle/>
          <a:p>
            <a:endParaRPr/>
          </a:p>
        </p:txBody>
      </p:sp>
      <p:sp>
        <p:nvSpPr>
          <p:cNvPr id="20" name="object 20"/>
          <p:cNvSpPr/>
          <p:nvPr/>
        </p:nvSpPr>
        <p:spPr>
          <a:xfrm>
            <a:off x="3569970" y="4991100"/>
            <a:ext cx="0" cy="152400"/>
          </a:xfrm>
          <a:custGeom>
            <a:avLst/>
            <a:gdLst/>
            <a:ahLst/>
            <a:cxnLst/>
            <a:rect l="l" t="t" r="r" b="b"/>
            <a:pathLst>
              <a:path h="152400">
                <a:moveTo>
                  <a:pt x="0" y="152400"/>
                </a:moveTo>
                <a:lnTo>
                  <a:pt x="0" y="0"/>
                </a:lnTo>
              </a:path>
            </a:pathLst>
          </a:custGeom>
          <a:ln w="19050">
            <a:solidFill>
              <a:srgbClr val="000000"/>
            </a:solidFill>
          </a:ln>
        </p:spPr>
        <p:txBody>
          <a:bodyPr wrap="square" lIns="0" tIns="0" rIns="0" bIns="0" rtlCol="0"/>
          <a:lstStyle/>
          <a:p>
            <a:endParaRPr/>
          </a:p>
        </p:txBody>
      </p:sp>
      <p:sp>
        <p:nvSpPr>
          <p:cNvPr id="21" name="object 21"/>
          <p:cNvSpPr/>
          <p:nvPr/>
        </p:nvSpPr>
        <p:spPr>
          <a:xfrm>
            <a:off x="4362450" y="4991100"/>
            <a:ext cx="0" cy="152400"/>
          </a:xfrm>
          <a:custGeom>
            <a:avLst/>
            <a:gdLst/>
            <a:ahLst/>
            <a:cxnLst/>
            <a:rect l="l" t="t" r="r" b="b"/>
            <a:pathLst>
              <a:path h="152400">
                <a:moveTo>
                  <a:pt x="0" y="152400"/>
                </a:moveTo>
                <a:lnTo>
                  <a:pt x="0" y="0"/>
                </a:lnTo>
              </a:path>
            </a:pathLst>
          </a:custGeom>
          <a:ln w="19050">
            <a:solidFill>
              <a:srgbClr val="000000"/>
            </a:solidFill>
          </a:ln>
        </p:spPr>
        <p:txBody>
          <a:bodyPr wrap="square" lIns="0" tIns="0" rIns="0" bIns="0" rtlCol="0"/>
          <a:lstStyle/>
          <a:p>
            <a:endParaRPr/>
          </a:p>
        </p:txBody>
      </p:sp>
      <p:sp>
        <p:nvSpPr>
          <p:cNvPr id="22" name="object 22"/>
          <p:cNvSpPr/>
          <p:nvPr/>
        </p:nvSpPr>
        <p:spPr>
          <a:xfrm>
            <a:off x="5156200" y="4991100"/>
            <a:ext cx="0" cy="152400"/>
          </a:xfrm>
          <a:custGeom>
            <a:avLst/>
            <a:gdLst/>
            <a:ahLst/>
            <a:cxnLst/>
            <a:rect l="l" t="t" r="r" b="b"/>
            <a:pathLst>
              <a:path h="152400">
                <a:moveTo>
                  <a:pt x="0" y="152400"/>
                </a:moveTo>
                <a:lnTo>
                  <a:pt x="0" y="0"/>
                </a:lnTo>
              </a:path>
            </a:pathLst>
          </a:custGeom>
          <a:ln w="19050">
            <a:solidFill>
              <a:srgbClr val="000000"/>
            </a:solidFill>
          </a:ln>
        </p:spPr>
        <p:txBody>
          <a:bodyPr wrap="square" lIns="0" tIns="0" rIns="0" bIns="0" rtlCol="0"/>
          <a:lstStyle/>
          <a:p>
            <a:endParaRPr/>
          </a:p>
        </p:txBody>
      </p:sp>
      <p:sp>
        <p:nvSpPr>
          <p:cNvPr id="23" name="object 23"/>
          <p:cNvSpPr/>
          <p:nvPr/>
        </p:nvSpPr>
        <p:spPr>
          <a:xfrm>
            <a:off x="5948679" y="4991100"/>
            <a:ext cx="0" cy="152400"/>
          </a:xfrm>
          <a:custGeom>
            <a:avLst/>
            <a:gdLst/>
            <a:ahLst/>
            <a:cxnLst/>
            <a:rect l="l" t="t" r="r" b="b"/>
            <a:pathLst>
              <a:path h="152400">
                <a:moveTo>
                  <a:pt x="0" y="152400"/>
                </a:moveTo>
                <a:lnTo>
                  <a:pt x="0" y="0"/>
                </a:lnTo>
              </a:path>
            </a:pathLst>
          </a:custGeom>
          <a:ln w="19050">
            <a:solidFill>
              <a:srgbClr val="000000"/>
            </a:solidFill>
          </a:ln>
        </p:spPr>
        <p:txBody>
          <a:bodyPr wrap="square" lIns="0" tIns="0" rIns="0" bIns="0" rtlCol="0"/>
          <a:lstStyle/>
          <a:p>
            <a:endParaRPr/>
          </a:p>
        </p:txBody>
      </p:sp>
      <p:sp>
        <p:nvSpPr>
          <p:cNvPr id="24" name="object 24"/>
          <p:cNvSpPr/>
          <p:nvPr/>
        </p:nvSpPr>
        <p:spPr>
          <a:xfrm>
            <a:off x="6741159" y="4991100"/>
            <a:ext cx="0" cy="152400"/>
          </a:xfrm>
          <a:custGeom>
            <a:avLst/>
            <a:gdLst/>
            <a:ahLst/>
            <a:cxnLst/>
            <a:rect l="l" t="t" r="r" b="b"/>
            <a:pathLst>
              <a:path h="152400">
                <a:moveTo>
                  <a:pt x="0" y="152400"/>
                </a:moveTo>
                <a:lnTo>
                  <a:pt x="0" y="0"/>
                </a:lnTo>
              </a:path>
            </a:pathLst>
          </a:custGeom>
          <a:ln w="19050">
            <a:solidFill>
              <a:srgbClr val="000000"/>
            </a:solidFill>
          </a:ln>
        </p:spPr>
        <p:txBody>
          <a:bodyPr wrap="square" lIns="0" tIns="0" rIns="0" bIns="0" rtlCol="0"/>
          <a:lstStyle/>
          <a:p>
            <a:endParaRPr/>
          </a:p>
        </p:txBody>
      </p:sp>
      <p:sp>
        <p:nvSpPr>
          <p:cNvPr id="25" name="object 25"/>
          <p:cNvSpPr/>
          <p:nvPr/>
        </p:nvSpPr>
        <p:spPr>
          <a:xfrm>
            <a:off x="1593850" y="2457450"/>
            <a:ext cx="792480" cy="1733550"/>
          </a:xfrm>
          <a:custGeom>
            <a:avLst/>
            <a:gdLst/>
            <a:ahLst/>
            <a:cxnLst/>
            <a:rect l="l" t="t" r="r" b="b"/>
            <a:pathLst>
              <a:path w="792480" h="1733550">
                <a:moveTo>
                  <a:pt x="0" y="1733550"/>
                </a:moveTo>
                <a:lnTo>
                  <a:pt x="792480" y="0"/>
                </a:lnTo>
              </a:path>
            </a:pathLst>
          </a:custGeom>
          <a:ln w="19050">
            <a:solidFill>
              <a:srgbClr val="FF00FF"/>
            </a:solidFill>
          </a:ln>
        </p:spPr>
        <p:txBody>
          <a:bodyPr wrap="square" lIns="0" tIns="0" rIns="0" bIns="0" rtlCol="0"/>
          <a:lstStyle/>
          <a:p>
            <a:endParaRPr/>
          </a:p>
        </p:txBody>
      </p:sp>
      <p:sp>
        <p:nvSpPr>
          <p:cNvPr id="26" name="object 26"/>
          <p:cNvSpPr/>
          <p:nvPr/>
        </p:nvSpPr>
        <p:spPr>
          <a:xfrm>
            <a:off x="2386329" y="2457450"/>
            <a:ext cx="792480" cy="1162050"/>
          </a:xfrm>
          <a:custGeom>
            <a:avLst/>
            <a:gdLst/>
            <a:ahLst/>
            <a:cxnLst/>
            <a:rect l="l" t="t" r="r" b="b"/>
            <a:pathLst>
              <a:path w="792480" h="1162050">
                <a:moveTo>
                  <a:pt x="0" y="0"/>
                </a:moveTo>
                <a:lnTo>
                  <a:pt x="792480" y="1162050"/>
                </a:lnTo>
              </a:path>
            </a:pathLst>
          </a:custGeom>
          <a:ln w="19050">
            <a:solidFill>
              <a:srgbClr val="FF00FF"/>
            </a:solidFill>
          </a:ln>
        </p:spPr>
        <p:txBody>
          <a:bodyPr wrap="square" lIns="0" tIns="0" rIns="0" bIns="0" rtlCol="0"/>
          <a:lstStyle/>
          <a:p>
            <a:endParaRPr/>
          </a:p>
        </p:txBody>
      </p:sp>
      <p:sp>
        <p:nvSpPr>
          <p:cNvPr id="27" name="object 27"/>
          <p:cNvSpPr/>
          <p:nvPr/>
        </p:nvSpPr>
        <p:spPr>
          <a:xfrm>
            <a:off x="3205479" y="3619500"/>
            <a:ext cx="728980" cy="0"/>
          </a:xfrm>
          <a:custGeom>
            <a:avLst/>
            <a:gdLst/>
            <a:ahLst/>
            <a:cxnLst/>
            <a:rect l="l" t="t" r="r" b="b"/>
            <a:pathLst>
              <a:path w="728979">
                <a:moveTo>
                  <a:pt x="0" y="0"/>
                </a:moveTo>
                <a:lnTo>
                  <a:pt x="728980" y="0"/>
                </a:lnTo>
              </a:path>
            </a:pathLst>
          </a:custGeom>
          <a:ln w="19050">
            <a:solidFill>
              <a:srgbClr val="FF00FF"/>
            </a:solidFill>
          </a:ln>
        </p:spPr>
        <p:txBody>
          <a:bodyPr wrap="square" lIns="0" tIns="0" rIns="0" bIns="0" rtlCol="0"/>
          <a:lstStyle/>
          <a:p>
            <a:endParaRPr/>
          </a:p>
        </p:txBody>
      </p:sp>
      <p:sp>
        <p:nvSpPr>
          <p:cNvPr id="28" name="object 28"/>
          <p:cNvSpPr/>
          <p:nvPr/>
        </p:nvSpPr>
        <p:spPr>
          <a:xfrm>
            <a:off x="3972559" y="3619500"/>
            <a:ext cx="792480" cy="723900"/>
          </a:xfrm>
          <a:custGeom>
            <a:avLst/>
            <a:gdLst/>
            <a:ahLst/>
            <a:cxnLst/>
            <a:rect l="l" t="t" r="r" b="b"/>
            <a:pathLst>
              <a:path w="792479" h="723900">
                <a:moveTo>
                  <a:pt x="0" y="0"/>
                </a:moveTo>
                <a:lnTo>
                  <a:pt x="792479" y="723900"/>
                </a:lnTo>
              </a:path>
            </a:pathLst>
          </a:custGeom>
          <a:ln w="19050">
            <a:solidFill>
              <a:srgbClr val="FF00FF"/>
            </a:solidFill>
          </a:ln>
        </p:spPr>
        <p:txBody>
          <a:bodyPr wrap="square" lIns="0" tIns="0" rIns="0" bIns="0" rtlCol="0"/>
          <a:lstStyle/>
          <a:p>
            <a:endParaRPr/>
          </a:p>
        </p:txBody>
      </p:sp>
      <p:sp>
        <p:nvSpPr>
          <p:cNvPr id="29" name="object 29"/>
          <p:cNvSpPr/>
          <p:nvPr/>
        </p:nvSpPr>
        <p:spPr>
          <a:xfrm>
            <a:off x="4765040" y="4343400"/>
            <a:ext cx="793750" cy="438150"/>
          </a:xfrm>
          <a:custGeom>
            <a:avLst/>
            <a:gdLst/>
            <a:ahLst/>
            <a:cxnLst/>
            <a:rect l="l" t="t" r="r" b="b"/>
            <a:pathLst>
              <a:path w="793750" h="438150">
                <a:moveTo>
                  <a:pt x="0" y="0"/>
                </a:moveTo>
                <a:lnTo>
                  <a:pt x="793750" y="438150"/>
                </a:lnTo>
              </a:path>
            </a:pathLst>
          </a:custGeom>
          <a:ln w="19050">
            <a:solidFill>
              <a:srgbClr val="FF00FF"/>
            </a:solidFill>
          </a:ln>
        </p:spPr>
        <p:txBody>
          <a:bodyPr wrap="square" lIns="0" tIns="0" rIns="0" bIns="0" rtlCol="0"/>
          <a:lstStyle/>
          <a:p>
            <a:endParaRPr/>
          </a:p>
        </p:txBody>
      </p:sp>
      <p:sp>
        <p:nvSpPr>
          <p:cNvPr id="30" name="object 30"/>
          <p:cNvSpPr/>
          <p:nvPr/>
        </p:nvSpPr>
        <p:spPr>
          <a:xfrm>
            <a:off x="5558790" y="4781550"/>
            <a:ext cx="792480" cy="285750"/>
          </a:xfrm>
          <a:custGeom>
            <a:avLst/>
            <a:gdLst/>
            <a:ahLst/>
            <a:cxnLst/>
            <a:rect l="l" t="t" r="r" b="b"/>
            <a:pathLst>
              <a:path w="792479" h="285750">
                <a:moveTo>
                  <a:pt x="0" y="0"/>
                </a:moveTo>
                <a:lnTo>
                  <a:pt x="792480" y="285750"/>
                </a:lnTo>
              </a:path>
            </a:pathLst>
          </a:custGeom>
          <a:ln w="19050">
            <a:solidFill>
              <a:srgbClr val="FF00FF"/>
            </a:solidFill>
          </a:ln>
        </p:spPr>
        <p:txBody>
          <a:bodyPr wrap="square" lIns="0" tIns="0" rIns="0" bIns="0" rtlCol="0"/>
          <a:lstStyle/>
          <a:p>
            <a:endParaRPr/>
          </a:p>
        </p:txBody>
      </p:sp>
      <p:sp>
        <p:nvSpPr>
          <p:cNvPr id="31" name="object 31"/>
          <p:cNvSpPr/>
          <p:nvPr/>
        </p:nvSpPr>
        <p:spPr>
          <a:xfrm>
            <a:off x="1587500" y="4133850"/>
            <a:ext cx="0" cy="95250"/>
          </a:xfrm>
          <a:custGeom>
            <a:avLst/>
            <a:gdLst/>
            <a:ahLst/>
            <a:cxnLst/>
            <a:rect l="l" t="t" r="r" b="b"/>
            <a:pathLst>
              <a:path h="95250">
                <a:moveTo>
                  <a:pt x="0" y="0"/>
                </a:moveTo>
                <a:lnTo>
                  <a:pt x="0" y="95250"/>
                </a:lnTo>
              </a:path>
            </a:pathLst>
          </a:custGeom>
          <a:ln w="63500">
            <a:solidFill>
              <a:srgbClr val="FF00FF"/>
            </a:solidFill>
          </a:ln>
        </p:spPr>
        <p:txBody>
          <a:bodyPr wrap="square" lIns="0" tIns="0" rIns="0" bIns="0" rtlCol="0"/>
          <a:lstStyle/>
          <a:p>
            <a:endParaRPr/>
          </a:p>
        </p:txBody>
      </p:sp>
      <p:sp>
        <p:nvSpPr>
          <p:cNvPr id="32" name="object 32"/>
          <p:cNvSpPr/>
          <p:nvPr/>
        </p:nvSpPr>
        <p:spPr>
          <a:xfrm>
            <a:off x="1555750" y="4133850"/>
            <a:ext cx="62230" cy="93980"/>
          </a:xfrm>
          <a:custGeom>
            <a:avLst/>
            <a:gdLst/>
            <a:ahLst/>
            <a:cxnLst/>
            <a:rect l="l" t="t" r="r" b="b"/>
            <a:pathLst>
              <a:path w="62230" h="93979">
                <a:moveTo>
                  <a:pt x="0" y="0"/>
                </a:moveTo>
                <a:lnTo>
                  <a:pt x="62230" y="0"/>
                </a:lnTo>
                <a:lnTo>
                  <a:pt x="62230" y="93980"/>
                </a:lnTo>
                <a:lnTo>
                  <a:pt x="0" y="93980"/>
                </a:lnTo>
                <a:lnTo>
                  <a:pt x="0" y="0"/>
                </a:lnTo>
                <a:close/>
              </a:path>
            </a:pathLst>
          </a:custGeom>
          <a:ln w="19050">
            <a:solidFill>
              <a:srgbClr val="FF00FF"/>
            </a:solidFill>
          </a:ln>
        </p:spPr>
        <p:txBody>
          <a:bodyPr wrap="square" lIns="0" tIns="0" rIns="0" bIns="0" rtlCol="0"/>
          <a:lstStyle/>
          <a:p>
            <a:endParaRPr/>
          </a:p>
        </p:txBody>
      </p:sp>
      <p:sp>
        <p:nvSpPr>
          <p:cNvPr id="33" name="object 33"/>
          <p:cNvSpPr/>
          <p:nvPr/>
        </p:nvSpPr>
        <p:spPr>
          <a:xfrm>
            <a:off x="2379979" y="2400300"/>
            <a:ext cx="0" cy="95250"/>
          </a:xfrm>
          <a:custGeom>
            <a:avLst/>
            <a:gdLst/>
            <a:ahLst/>
            <a:cxnLst/>
            <a:rect l="l" t="t" r="r" b="b"/>
            <a:pathLst>
              <a:path h="95250">
                <a:moveTo>
                  <a:pt x="0" y="0"/>
                </a:moveTo>
                <a:lnTo>
                  <a:pt x="0" y="95250"/>
                </a:lnTo>
              </a:path>
            </a:pathLst>
          </a:custGeom>
          <a:ln w="63500">
            <a:solidFill>
              <a:srgbClr val="FF00FF"/>
            </a:solidFill>
          </a:ln>
        </p:spPr>
        <p:txBody>
          <a:bodyPr wrap="square" lIns="0" tIns="0" rIns="0" bIns="0" rtlCol="0"/>
          <a:lstStyle/>
          <a:p>
            <a:endParaRPr/>
          </a:p>
        </p:txBody>
      </p:sp>
      <p:sp>
        <p:nvSpPr>
          <p:cNvPr id="34" name="object 34"/>
          <p:cNvSpPr/>
          <p:nvPr/>
        </p:nvSpPr>
        <p:spPr>
          <a:xfrm>
            <a:off x="2348229" y="2400300"/>
            <a:ext cx="63500" cy="95250"/>
          </a:xfrm>
          <a:custGeom>
            <a:avLst/>
            <a:gdLst/>
            <a:ahLst/>
            <a:cxnLst/>
            <a:rect l="l" t="t" r="r" b="b"/>
            <a:pathLst>
              <a:path w="63500" h="95250">
                <a:moveTo>
                  <a:pt x="0" y="0"/>
                </a:moveTo>
                <a:lnTo>
                  <a:pt x="63500" y="0"/>
                </a:lnTo>
                <a:lnTo>
                  <a:pt x="63500" y="95250"/>
                </a:lnTo>
                <a:lnTo>
                  <a:pt x="0" y="95250"/>
                </a:lnTo>
                <a:lnTo>
                  <a:pt x="0" y="0"/>
                </a:lnTo>
                <a:close/>
              </a:path>
            </a:pathLst>
          </a:custGeom>
          <a:ln w="19050">
            <a:solidFill>
              <a:srgbClr val="FF00FF"/>
            </a:solidFill>
          </a:ln>
        </p:spPr>
        <p:txBody>
          <a:bodyPr wrap="square" lIns="0" tIns="0" rIns="0" bIns="0" rtlCol="0"/>
          <a:lstStyle/>
          <a:p>
            <a:endParaRPr/>
          </a:p>
        </p:txBody>
      </p:sp>
      <p:sp>
        <p:nvSpPr>
          <p:cNvPr id="35" name="object 35"/>
          <p:cNvSpPr/>
          <p:nvPr/>
        </p:nvSpPr>
        <p:spPr>
          <a:xfrm>
            <a:off x="3173729" y="3562350"/>
            <a:ext cx="0" cy="95250"/>
          </a:xfrm>
          <a:custGeom>
            <a:avLst/>
            <a:gdLst/>
            <a:ahLst/>
            <a:cxnLst/>
            <a:rect l="l" t="t" r="r" b="b"/>
            <a:pathLst>
              <a:path h="95250">
                <a:moveTo>
                  <a:pt x="0" y="0"/>
                </a:moveTo>
                <a:lnTo>
                  <a:pt x="0" y="95250"/>
                </a:lnTo>
              </a:path>
            </a:pathLst>
          </a:custGeom>
          <a:ln w="63500">
            <a:solidFill>
              <a:srgbClr val="FF00FF"/>
            </a:solidFill>
          </a:ln>
        </p:spPr>
        <p:txBody>
          <a:bodyPr wrap="square" lIns="0" tIns="0" rIns="0" bIns="0" rtlCol="0"/>
          <a:lstStyle/>
          <a:p>
            <a:endParaRPr/>
          </a:p>
        </p:txBody>
      </p:sp>
      <p:sp>
        <p:nvSpPr>
          <p:cNvPr id="36" name="object 36"/>
          <p:cNvSpPr/>
          <p:nvPr/>
        </p:nvSpPr>
        <p:spPr>
          <a:xfrm>
            <a:off x="3141979" y="3562350"/>
            <a:ext cx="62230" cy="93980"/>
          </a:xfrm>
          <a:custGeom>
            <a:avLst/>
            <a:gdLst/>
            <a:ahLst/>
            <a:cxnLst/>
            <a:rect l="l" t="t" r="r" b="b"/>
            <a:pathLst>
              <a:path w="62230" h="93979">
                <a:moveTo>
                  <a:pt x="0" y="0"/>
                </a:moveTo>
                <a:lnTo>
                  <a:pt x="62230" y="0"/>
                </a:lnTo>
                <a:lnTo>
                  <a:pt x="62230" y="93980"/>
                </a:lnTo>
                <a:lnTo>
                  <a:pt x="0" y="93980"/>
                </a:lnTo>
                <a:lnTo>
                  <a:pt x="0" y="0"/>
                </a:lnTo>
                <a:close/>
              </a:path>
            </a:pathLst>
          </a:custGeom>
          <a:ln w="19050">
            <a:solidFill>
              <a:srgbClr val="FF00FF"/>
            </a:solidFill>
          </a:ln>
        </p:spPr>
        <p:txBody>
          <a:bodyPr wrap="square" lIns="0" tIns="0" rIns="0" bIns="0" rtlCol="0"/>
          <a:lstStyle/>
          <a:p>
            <a:endParaRPr/>
          </a:p>
        </p:txBody>
      </p:sp>
      <p:sp>
        <p:nvSpPr>
          <p:cNvPr id="37" name="object 37"/>
          <p:cNvSpPr/>
          <p:nvPr/>
        </p:nvSpPr>
        <p:spPr>
          <a:xfrm>
            <a:off x="3966209" y="3562350"/>
            <a:ext cx="0" cy="95250"/>
          </a:xfrm>
          <a:custGeom>
            <a:avLst/>
            <a:gdLst/>
            <a:ahLst/>
            <a:cxnLst/>
            <a:rect l="l" t="t" r="r" b="b"/>
            <a:pathLst>
              <a:path h="95250">
                <a:moveTo>
                  <a:pt x="0" y="0"/>
                </a:moveTo>
                <a:lnTo>
                  <a:pt x="0" y="95250"/>
                </a:lnTo>
              </a:path>
            </a:pathLst>
          </a:custGeom>
          <a:ln w="63500">
            <a:solidFill>
              <a:srgbClr val="FF00FF"/>
            </a:solidFill>
          </a:ln>
        </p:spPr>
        <p:txBody>
          <a:bodyPr wrap="square" lIns="0" tIns="0" rIns="0" bIns="0" rtlCol="0"/>
          <a:lstStyle/>
          <a:p>
            <a:endParaRPr/>
          </a:p>
        </p:txBody>
      </p:sp>
      <p:sp>
        <p:nvSpPr>
          <p:cNvPr id="38" name="object 38"/>
          <p:cNvSpPr/>
          <p:nvPr/>
        </p:nvSpPr>
        <p:spPr>
          <a:xfrm>
            <a:off x="3934459" y="3562350"/>
            <a:ext cx="62230" cy="93980"/>
          </a:xfrm>
          <a:custGeom>
            <a:avLst/>
            <a:gdLst/>
            <a:ahLst/>
            <a:cxnLst/>
            <a:rect l="l" t="t" r="r" b="b"/>
            <a:pathLst>
              <a:path w="62229" h="93979">
                <a:moveTo>
                  <a:pt x="0" y="0"/>
                </a:moveTo>
                <a:lnTo>
                  <a:pt x="62229" y="0"/>
                </a:lnTo>
                <a:lnTo>
                  <a:pt x="62229" y="93980"/>
                </a:lnTo>
                <a:lnTo>
                  <a:pt x="0" y="93980"/>
                </a:lnTo>
                <a:lnTo>
                  <a:pt x="0" y="0"/>
                </a:lnTo>
                <a:close/>
              </a:path>
            </a:pathLst>
          </a:custGeom>
          <a:ln w="19050">
            <a:solidFill>
              <a:srgbClr val="FF00FF"/>
            </a:solidFill>
          </a:ln>
        </p:spPr>
        <p:txBody>
          <a:bodyPr wrap="square" lIns="0" tIns="0" rIns="0" bIns="0" rtlCol="0"/>
          <a:lstStyle/>
          <a:p>
            <a:endParaRPr/>
          </a:p>
        </p:txBody>
      </p:sp>
      <p:sp>
        <p:nvSpPr>
          <p:cNvPr id="39" name="object 39"/>
          <p:cNvSpPr/>
          <p:nvPr/>
        </p:nvSpPr>
        <p:spPr>
          <a:xfrm>
            <a:off x="4759959" y="4286250"/>
            <a:ext cx="0" cy="95250"/>
          </a:xfrm>
          <a:custGeom>
            <a:avLst/>
            <a:gdLst/>
            <a:ahLst/>
            <a:cxnLst/>
            <a:rect l="l" t="t" r="r" b="b"/>
            <a:pathLst>
              <a:path h="95250">
                <a:moveTo>
                  <a:pt x="0" y="0"/>
                </a:moveTo>
                <a:lnTo>
                  <a:pt x="0" y="95250"/>
                </a:lnTo>
              </a:path>
            </a:pathLst>
          </a:custGeom>
          <a:ln w="63500">
            <a:solidFill>
              <a:srgbClr val="FF00FF"/>
            </a:solidFill>
          </a:ln>
        </p:spPr>
        <p:txBody>
          <a:bodyPr wrap="square" lIns="0" tIns="0" rIns="0" bIns="0" rtlCol="0"/>
          <a:lstStyle/>
          <a:p>
            <a:endParaRPr/>
          </a:p>
        </p:txBody>
      </p:sp>
      <p:sp>
        <p:nvSpPr>
          <p:cNvPr id="40" name="object 40"/>
          <p:cNvSpPr/>
          <p:nvPr/>
        </p:nvSpPr>
        <p:spPr>
          <a:xfrm>
            <a:off x="4728209" y="4286250"/>
            <a:ext cx="62230" cy="93980"/>
          </a:xfrm>
          <a:custGeom>
            <a:avLst/>
            <a:gdLst/>
            <a:ahLst/>
            <a:cxnLst/>
            <a:rect l="l" t="t" r="r" b="b"/>
            <a:pathLst>
              <a:path w="62229" h="93979">
                <a:moveTo>
                  <a:pt x="0" y="0"/>
                </a:moveTo>
                <a:lnTo>
                  <a:pt x="62229" y="0"/>
                </a:lnTo>
                <a:lnTo>
                  <a:pt x="62229" y="93980"/>
                </a:lnTo>
                <a:lnTo>
                  <a:pt x="0" y="93980"/>
                </a:lnTo>
                <a:lnTo>
                  <a:pt x="0" y="0"/>
                </a:lnTo>
                <a:close/>
              </a:path>
            </a:pathLst>
          </a:custGeom>
          <a:ln w="19050">
            <a:solidFill>
              <a:srgbClr val="FF00FF"/>
            </a:solidFill>
          </a:ln>
        </p:spPr>
        <p:txBody>
          <a:bodyPr wrap="square" lIns="0" tIns="0" rIns="0" bIns="0" rtlCol="0"/>
          <a:lstStyle/>
          <a:p>
            <a:endParaRPr/>
          </a:p>
        </p:txBody>
      </p:sp>
      <p:sp>
        <p:nvSpPr>
          <p:cNvPr id="41" name="object 41"/>
          <p:cNvSpPr/>
          <p:nvPr/>
        </p:nvSpPr>
        <p:spPr>
          <a:xfrm>
            <a:off x="5552440" y="4724400"/>
            <a:ext cx="0" cy="95250"/>
          </a:xfrm>
          <a:custGeom>
            <a:avLst/>
            <a:gdLst/>
            <a:ahLst/>
            <a:cxnLst/>
            <a:rect l="l" t="t" r="r" b="b"/>
            <a:pathLst>
              <a:path h="95250">
                <a:moveTo>
                  <a:pt x="0" y="0"/>
                </a:moveTo>
                <a:lnTo>
                  <a:pt x="0" y="95250"/>
                </a:lnTo>
              </a:path>
            </a:pathLst>
          </a:custGeom>
          <a:ln w="63500">
            <a:solidFill>
              <a:srgbClr val="FF00FF"/>
            </a:solidFill>
          </a:ln>
        </p:spPr>
        <p:txBody>
          <a:bodyPr wrap="square" lIns="0" tIns="0" rIns="0" bIns="0" rtlCol="0"/>
          <a:lstStyle/>
          <a:p>
            <a:endParaRPr/>
          </a:p>
        </p:txBody>
      </p:sp>
      <p:sp>
        <p:nvSpPr>
          <p:cNvPr id="42" name="object 42"/>
          <p:cNvSpPr/>
          <p:nvPr/>
        </p:nvSpPr>
        <p:spPr>
          <a:xfrm>
            <a:off x="5520690" y="4724400"/>
            <a:ext cx="62230" cy="93980"/>
          </a:xfrm>
          <a:custGeom>
            <a:avLst/>
            <a:gdLst/>
            <a:ahLst/>
            <a:cxnLst/>
            <a:rect l="l" t="t" r="r" b="b"/>
            <a:pathLst>
              <a:path w="62229" h="93979">
                <a:moveTo>
                  <a:pt x="0" y="0"/>
                </a:moveTo>
                <a:lnTo>
                  <a:pt x="62230" y="0"/>
                </a:lnTo>
                <a:lnTo>
                  <a:pt x="62230" y="93980"/>
                </a:lnTo>
                <a:lnTo>
                  <a:pt x="0" y="93980"/>
                </a:lnTo>
                <a:lnTo>
                  <a:pt x="0" y="0"/>
                </a:lnTo>
                <a:close/>
              </a:path>
            </a:pathLst>
          </a:custGeom>
          <a:ln w="19050">
            <a:solidFill>
              <a:srgbClr val="FF00FF"/>
            </a:solidFill>
          </a:ln>
        </p:spPr>
        <p:txBody>
          <a:bodyPr wrap="square" lIns="0" tIns="0" rIns="0" bIns="0" rtlCol="0"/>
          <a:lstStyle/>
          <a:p>
            <a:endParaRPr/>
          </a:p>
        </p:txBody>
      </p:sp>
      <p:sp>
        <p:nvSpPr>
          <p:cNvPr id="43" name="object 43"/>
          <p:cNvSpPr/>
          <p:nvPr/>
        </p:nvSpPr>
        <p:spPr>
          <a:xfrm>
            <a:off x="6344920" y="5010150"/>
            <a:ext cx="0" cy="95250"/>
          </a:xfrm>
          <a:custGeom>
            <a:avLst/>
            <a:gdLst/>
            <a:ahLst/>
            <a:cxnLst/>
            <a:rect l="l" t="t" r="r" b="b"/>
            <a:pathLst>
              <a:path h="95250">
                <a:moveTo>
                  <a:pt x="0" y="0"/>
                </a:moveTo>
                <a:lnTo>
                  <a:pt x="0" y="95250"/>
                </a:lnTo>
              </a:path>
            </a:pathLst>
          </a:custGeom>
          <a:ln w="63500">
            <a:solidFill>
              <a:srgbClr val="FF00FF"/>
            </a:solidFill>
          </a:ln>
        </p:spPr>
        <p:txBody>
          <a:bodyPr wrap="square" lIns="0" tIns="0" rIns="0" bIns="0" rtlCol="0"/>
          <a:lstStyle/>
          <a:p>
            <a:endParaRPr/>
          </a:p>
        </p:txBody>
      </p:sp>
      <p:sp>
        <p:nvSpPr>
          <p:cNvPr id="44" name="object 44"/>
          <p:cNvSpPr/>
          <p:nvPr/>
        </p:nvSpPr>
        <p:spPr>
          <a:xfrm>
            <a:off x="6313170" y="5010150"/>
            <a:ext cx="63500" cy="93980"/>
          </a:xfrm>
          <a:custGeom>
            <a:avLst/>
            <a:gdLst/>
            <a:ahLst/>
            <a:cxnLst/>
            <a:rect l="l" t="t" r="r" b="b"/>
            <a:pathLst>
              <a:path w="63500" h="93979">
                <a:moveTo>
                  <a:pt x="0" y="0"/>
                </a:moveTo>
                <a:lnTo>
                  <a:pt x="63500" y="0"/>
                </a:lnTo>
                <a:lnTo>
                  <a:pt x="63500" y="93980"/>
                </a:lnTo>
                <a:lnTo>
                  <a:pt x="0" y="93980"/>
                </a:lnTo>
                <a:lnTo>
                  <a:pt x="0" y="0"/>
                </a:lnTo>
                <a:close/>
              </a:path>
            </a:pathLst>
          </a:custGeom>
          <a:ln w="19050">
            <a:solidFill>
              <a:srgbClr val="FF00FF"/>
            </a:solidFill>
          </a:ln>
        </p:spPr>
        <p:txBody>
          <a:bodyPr wrap="square" lIns="0" tIns="0" rIns="0" bIns="0" rtlCol="0"/>
          <a:lstStyle/>
          <a:p>
            <a:endParaRPr/>
          </a:p>
        </p:txBody>
      </p:sp>
      <p:sp>
        <p:nvSpPr>
          <p:cNvPr id="45" name="object 45"/>
          <p:cNvSpPr txBox="1"/>
          <p:nvPr/>
        </p:nvSpPr>
        <p:spPr>
          <a:xfrm>
            <a:off x="963930" y="4155440"/>
            <a:ext cx="116839" cy="1046480"/>
          </a:xfrm>
          <a:prstGeom prst="rect">
            <a:avLst/>
          </a:prstGeom>
        </p:spPr>
        <p:txBody>
          <a:bodyPr vert="horz" wrap="square" lIns="0" tIns="12700" rIns="0" bIns="0" rtlCol="0">
            <a:spAutoFit/>
          </a:bodyPr>
          <a:lstStyle/>
          <a:p>
            <a:pPr marL="12700">
              <a:lnSpc>
                <a:spcPct val="100000"/>
              </a:lnSpc>
              <a:spcBef>
                <a:spcPts val="100"/>
              </a:spcBef>
            </a:pPr>
            <a:r>
              <a:rPr sz="1950" spc="-370" dirty="0">
                <a:latin typeface="Arial"/>
                <a:cs typeface="Arial"/>
              </a:rPr>
              <a:t>5</a:t>
            </a:r>
            <a:endParaRPr sz="1950">
              <a:latin typeface="Arial"/>
              <a:cs typeface="Arial"/>
            </a:endParaRPr>
          </a:p>
          <a:p>
            <a:pPr>
              <a:lnSpc>
                <a:spcPct val="100000"/>
              </a:lnSpc>
              <a:spcBef>
                <a:spcPts val="25"/>
              </a:spcBef>
            </a:pPr>
            <a:endParaRPr sz="2900">
              <a:latin typeface="Times New Roman"/>
              <a:cs typeface="Times New Roman"/>
            </a:endParaRPr>
          </a:p>
          <a:p>
            <a:pPr marL="12700">
              <a:lnSpc>
                <a:spcPct val="100000"/>
              </a:lnSpc>
            </a:pPr>
            <a:r>
              <a:rPr sz="1950" spc="-370" dirty="0">
                <a:latin typeface="Arial"/>
                <a:cs typeface="Arial"/>
              </a:rPr>
              <a:t>0</a:t>
            </a:r>
            <a:endParaRPr sz="1950">
              <a:latin typeface="Arial"/>
              <a:cs typeface="Arial"/>
            </a:endParaRPr>
          </a:p>
        </p:txBody>
      </p:sp>
      <p:sp>
        <p:nvSpPr>
          <p:cNvPr id="46" name="object 46"/>
          <p:cNvSpPr txBox="1"/>
          <p:nvPr/>
        </p:nvSpPr>
        <p:spPr>
          <a:xfrm>
            <a:off x="876300" y="3431540"/>
            <a:ext cx="205104" cy="322580"/>
          </a:xfrm>
          <a:prstGeom prst="rect">
            <a:avLst/>
          </a:prstGeom>
        </p:spPr>
        <p:txBody>
          <a:bodyPr vert="horz" wrap="square" lIns="0" tIns="12700" rIns="0" bIns="0" rtlCol="0">
            <a:spAutoFit/>
          </a:bodyPr>
          <a:lstStyle/>
          <a:p>
            <a:pPr marL="12700">
              <a:lnSpc>
                <a:spcPct val="100000"/>
              </a:lnSpc>
              <a:spcBef>
                <a:spcPts val="100"/>
              </a:spcBef>
            </a:pPr>
            <a:r>
              <a:rPr sz="1950" spc="-390" dirty="0">
                <a:latin typeface="Arial"/>
                <a:cs typeface="Arial"/>
              </a:rPr>
              <a:t>1</a:t>
            </a:r>
            <a:r>
              <a:rPr sz="1950" spc="-370" dirty="0">
                <a:latin typeface="Arial"/>
                <a:cs typeface="Arial"/>
              </a:rPr>
              <a:t>0</a:t>
            </a:r>
            <a:endParaRPr sz="1950">
              <a:latin typeface="Arial"/>
              <a:cs typeface="Arial"/>
            </a:endParaRPr>
          </a:p>
        </p:txBody>
      </p:sp>
      <p:sp>
        <p:nvSpPr>
          <p:cNvPr id="47" name="object 47"/>
          <p:cNvSpPr txBox="1"/>
          <p:nvPr/>
        </p:nvSpPr>
        <p:spPr>
          <a:xfrm>
            <a:off x="876300" y="1983740"/>
            <a:ext cx="205104" cy="1046480"/>
          </a:xfrm>
          <a:prstGeom prst="rect">
            <a:avLst/>
          </a:prstGeom>
        </p:spPr>
        <p:txBody>
          <a:bodyPr vert="horz" wrap="square" lIns="0" tIns="12700" rIns="0" bIns="0" rtlCol="0">
            <a:spAutoFit/>
          </a:bodyPr>
          <a:lstStyle/>
          <a:p>
            <a:pPr marL="12700">
              <a:lnSpc>
                <a:spcPct val="100000"/>
              </a:lnSpc>
              <a:spcBef>
                <a:spcPts val="100"/>
              </a:spcBef>
            </a:pPr>
            <a:r>
              <a:rPr sz="1950" spc="-390" dirty="0">
                <a:latin typeface="Arial"/>
                <a:cs typeface="Arial"/>
              </a:rPr>
              <a:t>2</a:t>
            </a:r>
            <a:r>
              <a:rPr sz="1950" spc="-370" dirty="0">
                <a:latin typeface="Arial"/>
                <a:cs typeface="Arial"/>
              </a:rPr>
              <a:t>0</a:t>
            </a:r>
            <a:endParaRPr sz="1950">
              <a:latin typeface="Arial"/>
              <a:cs typeface="Arial"/>
            </a:endParaRPr>
          </a:p>
          <a:p>
            <a:pPr>
              <a:lnSpc>
                <a:spcPct val="100000"/>
              </a:lnSpc>
              <a:spcBef>
                <a:spcPts val="25"/>
              </a:spcBef>
            </a:pPr>
            <a:endParaRPr sz="2900">
              <a:latin typeface="Times New Roman"/>
              <a:cs typeface="Times New Roman"/>
            </a:endParaRPr>
          </a:p>
          <a:p>
            <a:pPr marL="12700">
              <a:lnSpc>
                <a:spcPct val="100000"/>
              </a:lnSpc>
            </a:pPr>
            <a:r>
              <a:rPr sz="1950" spc="-390" dirty="0">
                <a:latin typeface="Arial"/>
                <a:cs typeface="Arial"/>
              </a:rPr>
              <a:t>1</a:t>
            </a:r>
            <a:r>
              <a:rPr sz="1950" spc="-370" dirty="0">
                <a:latin typeface="Arial"/>
                <a:cs typeface="Arial"/>
              </a:rPr>
              <a:t>5</a:t>
            </a:r>
            <a:endParaRPr sz="1950">
              <a:latin typeface="Arial"/>
              <a:cs typeface="Arial"/>
            </a:endParaRPr>
          </a:p>
        </p:txBody>
      </p:sp>
      <p:sp>
        <p:nvSpPr>
          <p:cNvPr id="48" name="object 48"/>
          <p:cNvSpPr txBox="1"/>
          <p:nvPr/>
        </p:nvSpPr>
        <p:spPr>
          <a:xfrm>
            <a:off x="1328419" y="5241290"/>
            <a:ext cx="531495" cy="322580"/>
          </a:xfrm>
          <a:prstGeom prst="rect">
            <a:avLst/>
          </a:prstGeom>
        </p:spPr>
        <p:txBody>
          <a:bodyPr vert="horz" wrap="square" lIns="0" tIns="12700" rIns="0" bIns="0" rtlCol="0">
            <a:spAutoFit/>
          </a:bodyPr>
          <a:lstStyle/>
          <a:p>
            <a:pPr marL="12700">
              <a:lnSpc>
                <a:spcPct val="100000"/>
              </a:lnSpc>
              <a:spcBef>
                <a:spcPts val="100"/>
              </a:spcBef>
            </a:pPr>
            <a:r>
              <a:rPr sz="1950" spc="-380" dirty="0">
                <a:latin typeface="Arial"/>
                <a:cs typeface="Arial"/>
              </a:rPr>
              <a:t>20 </a:t>
            </a:r>
            <a:r>
              <a:rPr sz="1950" spc="-225" dirty="0">
                <a:latin typeface="Arial"/>
                <a:cs typeface="Arial"/>
              </a:rPr>
              <a:t>-</a:t>
            </a:r>
            <a:r>
              <a:rPr sz="1950" spc="-215" dirty="0">
                <a:latin typeface="Arial"/>
                <a:cs typeface="Arial"/>
              </a:rPr>
              <a:t> </a:t>
            </a:r>
            <a:r>
              <a:rPr sz="1950" spc="-385" dirty="0">
                <a:latin typeface="Arial"/>
                <a:cs typeface="Arial"/>
              </a:rPr>
              <a:t>30</a:t>
            </a:r>
            <a:endParaRPr sz="1950">
              <a:latin typeface="Arial"/>
              <a:cs typeface="Arial"/>
            </a:endParaRPr>
          </a:p>
        </p:txBody>
      </p:sp>
      <p:sp>
        <p:nvSpPr>
          <p:cNvPr id="49" name="object 49"/>
          <p:cNvSpPr txBox="1"/>
          <p:nvPr/>
        </p:nvSpPr>
        <p:spPr>
          <a:xfrm>
            <a:off x="2122170" y="5241290"/>
            <a:ext cx="530860" cy="322580"/>
          </a:xfrm>
          <a:prstGeom prst="rect">
            <a:avLst/>
          </a:prstGeom>
        </p:spPr>
        <p:txBody>
          <a:bodyPr vert="horz" wrap="square" lIns="0" tIns="12700" rIns="0" bIns="0" rtlCol="0">
            <a:spAutoFit/>
          </a:bodyPr>
          <a:lstStyle/>
          <a:p>
            <a:pPr marL="12700">
              <a:lnSpc>
                <a:spcPct val="100000"/>
              </a:lnSpc>
              <a:spcBef>
                <a:spcPts val="100"/>
              </a:spcBef>
            </a:pPr>
            <a:r>
              <a:rPr sz="1950" spc="-385" dirty="0">
                <a:latin typeface="Arial"/>
                <a:cs typeface="Arial"/>
              </a:rPr>
              <a:t>30 </a:t>
            </a:r>
            <a:r>
              <a:rPr sz="1950" spc="-225" dirty="0">
                <a:latin typeface="Arial"/>
                <a:cs typeface="Arial"/>
              </a:rPr>
              <a:t>-</a:t>
            </a:r>
            <a:r>
              <a:rPr sz="1950" spc="-210" dirty="0">
                <a:latin typeface="Arial"/>
                <a:cs typeface="Arial"/>
              </a:rPr>
              <a:t> </a:t>
            </a:r>
            <a:r>
              <a:rPr sz="1950" spc="-380" dirty="0">
                <a:latin typeface="Arial"/>
                <a:cs typeface="Arial"/>
              </a:rPr>
              <a:t>40</a:t>
            </a:r>
            <a:endParaRPr sz="1950">
              <a:latin typeface="Arial"/>
              <a:cs typeface="Arial"/>
            </a:endParaRPr>
          </a:p>
        </p:txBody>
      </p:sp>
      <p:sp>
        <p:nvSpPr>
          <p:cNvPr id="50" name="object 50"/>
          <p:cNvSpPr txBox="1"/>
          <p:nvPr/>
        </p:nvSpPr>
        <p:spPr>
          <a:xfrm>
            <a:off x="2914650" y="5241290"/>
            <a:ext cx="531495" cy="322580"/>
          </a:xfrm>
          <a:prstGeom prst="rect">
            <a:avLst/>
          </a:prstGeom>
        </p:spPr>
        <p:txBody>
          <a:bodyPr vert="horz" wrap="square" lIns="0" tIns="12700" rIns="0" bIns="0" rtlCol="0">
            <a:spAutoFit/>
          </a:bodyPr>
          <a:lstStyle/>
          <a:p>
            <a:pPr marL="12700">
              <a:lnSpc>
                <a:spcPct val="100000"/>
              </a:lnSpc>
              <a:spcBef>
                <a:spcPts val="100"/>
              </a:spcBef>
            </a:pPr>
            <a:r>
              <a:rPr sz="1950" spc="-380" dirty="0">
                <a:latin typeface="Arial"/>
                <a:cs typeface="Arial"/>
              </a:rPr>
              <a:t>40 </a:t>
            </a:r>
            <a:r>
              <a:rPr sz="1950" spc="-225" dirty="0">
                <a:latin typeface="Arial"/>
                <a:cs typeface="Arial"/>
              </a:rPr>
              <a:t>-</a:t>
            </a:r>
            <a:r>
              <a:rPr sz="1950" spc="-215" dirty="0">
                <a:latin typeface="Arial"/>
                <a:cs typeface="Arial"/>
              </a:rPr>
              <a:t> </a:t>
            </a:r>
            <a:r>
              <a:rPr sz="1950" spc="-385" dirty="0">
                <a:latin typeface="Arial"/>
                <a:cs typeface="Arial"/>
              </a:rPr>
              <a:t>50</a:t>
            </a:r>
            <a:endParaRPr sz="1950">
              <a:latin typeface="Arial"/>
              <a:cs typeface="Arial"/>
            </a:endParaRPr>
          </a:p>
        </p:txBody>
      </p:sp>
      <p:sp>
        <p:nvSpPr>
          <p:cNvPr id="51" name="object 51"/>
          <p:cNvSpPr txBox="1"/>
          <p:nvPr/>
        </p:nvSpPr>
        <p:spPr>
          <a:xfrm>
            <a:off x="3683000" y="5241290"/>
            <a:ext cx="530860" cy="322580"/>
          </a:xfrm>
          <a:prstGeom prst="rect">
            <a:avLst/>
          </a:prstGeom>
        </p:spPr>
        <p:txBody>
          <a:bodyPr vert="horz" wrap="square" lIns="0" tIns="12700" rIns="0" bIns="0" rtlCol="0">
            <a:spAutoFit/>
          </a:bodyPr>
          <a:lstStyle/>
          <a:p>
            <a:pPr marL="12700">
              <a:lnSpc>
                <a:spcPct val="100000"/>
              </a:lnSpc>
              <a:spcBef>
                <a:spcPts val="100"/>
              </a:spcBef>
            </a:pPr>
            <a:r>
              <a:rPr sz="1950" spc="-385" dirty="0">
                <a:latin typeface="Arial"/>
                <a:cs typeface="Arial"/>
              </a:rPr>
              <a:t>50 </a:t>
            </a:r>
            <a:r>
              <a:rPr sz="1950" spc="-225" dirty="0">
                <a:latin typeface="Arial"/>
                <a:cs typeface="Arial"/>
              </a:rPr>
              <a:t>-</a:t>
            </a:r>
            <a:r>
              <a:rPr sz="1950" spc="-204" dirty="0">
                <a:latin typeface="Arial"/>
                <a:cs typeface="Arial"/>
              </a:rPr>
              <a:t> </a:t>
            </a:r>
            <a:r>
              <a:rPr sz="1950" spc="-380" dirty="0">
                <a:latin typeface="Arial"/>
                <a:cs typeface="Arial"/>
              </a:rPr>
              <a:t>60</a:t>
            </a:r>
            <a:endParaRPr sz="1950">
              <a:latin typeface="Arial"/>
              <a:cs typeface="Arial"/>
            </a:endParaRPr>
          </a:p>
        </p:txBody>
      </p:sp>
      <p:sp>
        <p:nvSpPr>
          <p:cNvPr id="52" name="object 52"/>
          <p:cNvSpPr txBox="1"/>
          <p:nvPr/>
        </p:nvSpPr>
        <p:spPr>
          <a:xfrm>
            <a:off x="4500879" y="5241290"/>
            <a:ext cx="531495" cy="322580"/>
          </a:xfrm>
          <a:prstGeom prst="rect">
            <a:avLst/>
          </a:prstGeom>
        </p:spPr>
        <p:txBody>
          <a:bodyPr vert="horz" wrap="square" lIns="0" tIns="12700" rIns="0" bIns="0" rtlCol="0">
            <a:spAutoFit/>
          </a:bodyPr>
          <a:lstStyle/>
          <a:p>
            <a:pPr marL="12700">
              <a:lnSpc>
                <a:spcPct val="100000"/>
              </a:lnSpc>
              <a:spcBef>
                <a:spcPts val="100"/>
              </a:spcBef>
            </a:pPr>
            <a:r>
              <a:rPr sz="1950" spc="-385" dirty="0">
                <a:latin typeface="Arial"/>
                <a:cs typeface="Arial"/>
              </a:rPr>
              <a:t>60 </a:t>
            </a:r>
            <a:r>
              <a:rPr sz="1950" spc="-225" dirty="0">
                <a:latin typeface="Arial"/>
                <a:cs typeface="Arial"/>
              </a:rPr>
              <a:t>-</a:t>
            </a:r>
            <a:r>
              <a:rPr sz="1950" spc="-190" dirty="0">
                <a:latin typeface="Arial"/>
                <a:cs typeface="Arial"/>
              </a:rPr>
              <a:t> </a:t>
            </a:r>
            <a:r>
              <a:rPr sz="1950" spc="-385" dirty="0">
                <a:latin typeface="Arial"/>
                <a:cs typeface="Arial"/>
              </a:rPr>
              <a:t>70</a:t>
            </a:r>
            <a:endParaRPr sz="1950">
              <a:latin typeface="Arial"/>
              <a:cs typeface="Arial"/>
            </a:endParaRPr>
          </a:p>
        </p:txBody>
      </p:sp>
      <p:sp>
        <p:nvSpPr>
          <p:cNvPr id="53" name="object 53"/>
          <p:cNvSpPr txBox="1"/>
          <p:nvPr/>
        </p:nvSpPr>
        <p:spPr>
          <a:xfrm>
            <a:off x="5318759" y="5241290"/>
            <a:ext cx="1136650" cy="322580"/>
          </a:xfrm>
          <a:prstGeom prst="rect">
            <a:avLst/>
          </a:prstGeom>
        </p:spPr>
        <p:txBody>
          <a:bodyPr vert="horz" wrap="square" lIns="0" tIns="12700" rIns="0" bIns="0" rtlCol="0">
            <a:spAutoFit/>
          </a:bodyPr>
          <a:lstStyle/>
          <a:p>
            <a:pPr marL="12700">
              <a:lnSpc>
                <a:spcPct val="100000"/>
              </a:lnSpc>
              <a:spcBef>
                <a:spcPts val="100"/>
              </a:spcBef>
              <a:tabLst>
                <a:tab pos="944244" algn="l"/>
              </a:tabLst>
            </a:pPr>
            <a:r>
              <a:rPr sz="1950" spc="-390" dirty="0">
                <a:latin typeface="Arial"/>
                <a:cs typeface="Arial"/>
              </a:rPr>
              <a:t>7</a:t>
            </a:r>
            <a:r>
              <a:rPr sz="1950" spc="-370" dirty="0">
                <a:latin typeface="Arial"/>
                <a:cs typeface="Arial"/>
              </a:rPr>
              <a:t>0</a:t>
            </a:r>
            <a:r>
              <a:rPr sz="1950" spc="-165" dirty="0">
                <a:latin typeface="Arial"/>
                <a:cs typeface="Arial"/>
              </a:rPr>
              <a:t> </a:t>
            </a:r>
            <a:r>
              <a:rPr sz="1950" spc="-265" dirty="0">
                <a:latin typeface="Arial"/>
                <a:cs typeface="Arial"/>
              </a:rPr>
              <a:t>-</a:t>
            </a:r>
            <a:r>
              <a:rPr sz="1950" spc="-390" dirty="0">
                <a:latin typeface="Arial"/>
                <a:cs typeface="Arial"/>
              </a:rPr>
              <a:t>8</a:t>
            </a:r>
            <a:r>
              <a:rPr sz="1950" spc="-370" dirty="0">
                <a:latin typeface="Arial"/>
                <a:cs typeface="Arial"/>
              </a:rPr>
              <a:t>0</a:t>
            </a:r>
            <a:r>
              <a:rPr sz="1950" dirty="0">
                <a:latin typeface="Arial"/>
                <a:cs typeface="Arial"/>
              </a:rPr>
              <a:t>	</a:t>
            </a:r>
            <a:r>
              <a:rPr sz="1950" spc="-395" dirty="0">
                <a:latin typeface="Arial"/>
                <a:cs typeface="Arial"/>
              </a:rPr>
              <a:t>8</a:t>
            </a:r>
            <a:r>
              <a:rPr sz="1950" spc="-370" dirty="0">
                <a:latin typeface="Arial"/>
                <a:cs typeface="Arial"/>
              </a:rPr>
              <a:t>0</a:t>
            </a:r>
            <a:endParaRPr sz="1950">
              <a:latin typeface="Arial"/>
              <a:cs typeface="Arial"/>
            </a:endParaRPr>
          </a:p>
        </p:txBody>
      </p:sp>
      <p:sp>
        <p:nvSpPr>
          <p:cNvPr id="54" name="object 54"/>
          <p:cNvSpPr/>
          <p:nvPr/>
        </p:nvSpPr>
        <p:spPr>
          <a:xfrm>
            <a:off x="7132319" y="3638550"/>
            <a:ext cx="151130" cy="0"/>
          </a:xfrm>
          <a:custGeom>
            <a:avLst/>
            <a:gdLst/>
            <a:ahLst/>
            <a:cxnLst/>
            <a:rect l="l" t="t" r="r" b="b"/>
            <a:pathLst>
              <a:path w="151129">
                <a:moveTo>
                  <a:pt x="0" y="0"/>
                </a:moveTo>
                <a:lnTo>
                  <a:pt x="151129" y="0"/>
                </a:lnTo>
              </a:path>
            </a:pathLst>
          </a:custGeom>
          <a:ln w="19050">
            <a:solidFill>
              <a:srgbClr val="FF00FF"/>
            </a:solidFill>
          </a:ln>
        </p:spPr>
        <p:txBody>
          <a:bodyPr wrap="square" lIns="0" tIns="0" rIns="0" bIns="0" rtlCol="0"/>
          <a:lstStyle/>
          <a:p>
            <a:endParaRPr/>
          </a:p>
        </p:txBody>
      </p:sp>
      <p:sp>
        <p:nvSpPr>
          <p:cNvPr id="55" name="object 55"/>
          <p:cNvSpPr/>
          <p:nvPr/>
        </p:nvSpPr>
        <p:spPr>
          <a:xfrm>
            <a:off x="6943090" y="3638550"/>
            <a:ext cx="125730" cy="0"/>
          </a:xfrm>
          <a:custGeom>
            <a:avLst/>
            <a:gdLst/>
            <a:ahLst/>
            <a:cxnLst/>
            <a:rect l="l" t="t" r="r" b="b"/>
            <a:pathLst>
              <a:path w="125729">
                <a:moveTo>
                  <a:pt x="0" y="0"/>
                </a:moveTo>
                <a:lnTo>
                  <a:pt x="125729" y="0"/>
                </a:lnTo>
              </a:path>
            </a:pathLst>
          </a:custGeom>
          <a:ln w="19050">
            <a:solidFill>
              <a:srgbClr val="FF00FF"/>
            </a:solidFill>
          </a:ln>
        </p:spPr>
        <p:txBody>
          <a:bodyPr wrap="square" lIns="0" tIns="0" rIns="0" bIns="0" rtlCol="0"/>
          <a:lstStyle/>
          <a:p>
            <a:endParaRPr/>
          </a:p>
        </p:txBody>
      </p:sp>
      <p:sp>
        <p:nvSpPr>
          <p:cNvPr id="56" name="object 56"/>
          <p:cNvSpPr/>
          <p:nvPr/>
        </p:nvSpPr>
        <p:spPr>
          <a:xfrm>
            <a:off x="7100569" y="3581400"/>
            <a:ext cx="0" cy="95250"/>
          </a:xfrm>
          <a:custGeom>
            <a:avLst/>
            <a:gdLst/>
            <a:ahLst/>
            <a:cxnLst/>
            <a:rect l="l" t="t" r="r" b="b"/>
            <a:pathLst>
              <a:path h="95250">
                <a:moveTo>
                  <a:pt x="0" y="0"/>
                </a:moveTo>
                <a:lnTo>
                  <a:pt x="0" y="95250"/>
                </a:lnTo>
              </a:path>
            </a:pathLst>
          </a:custGeom>
          <a:ln w="63500">
            <a:solidFill>
              <a:srgbClr val="FF00FF"/>
            </a:solidFill>
          </a:ln>
        </p:spPr>
        <p:txBody>
          <a:bodyPr wrap="square" lIns="0" tIns="0" rIns="0" bIns="0" rtlCol="0"/>
          <a:lstStyle/>
          <a:p>
            <a:endParaRPr/>
          </a:p>
        </p:txBody>
      </p:sp>
      <p:sp>
        <p:nvSpPr>
          <p:cNvPr id="57" name="object 57"/>
          <p:cNvSpPr/>
          <p:nvPr/>
        </p:nvSpPr>
        <p:spPr>
          <a:xfrm>
            <a:off x="7068819" y="3581400"/>
            <a:ext cx="62230" cy="93980"/>
          </a:xfrm>
          <a:custGeom>
            <a:avLst/>
            <a:gdLst/>
            <a:ahLst/>
            <a:cxnLst/>
            <a:rect l="l" t="t" r="r" b="b"/>
            <a:pathLst>
              <a:path w="62229" h="93979">
                <a:moveTo>
                  <a:pt x="0" y="0"/>
                </a:moveTo>
                <a:lnTo>
                  <a:pt x="62229" y="0"/>
                </a:lnTo>
                <a:lnTo>
                  <a:pt x="62229" y="93980"/>
                </a:lnTo>
                <a:lnTo>
                  <a:pt x="0" y="93980"/>
                </a:lnTo>
                <a:lnTo>
                  <a:pt x="0" y="0"/>
                </a:lnTo>
                <a:close/>
              </a:path>
            </a:pathLst>
          </a:custGeom>
          <a:ln w="19050">
            <a:solidFill>
              <a:srgbClr val="FF00FF"/>
            </a:solidFill>
          </a:ln>
        </p:spPr>
        <p:txBody>
          <a:bodyPr wrap="square" lIns="0" tIns="0" rIns="0" bIns="0" rtlCol="0"/>
          <a:lstStyle/>
          <a:p>
            <a:endParaRPr/>
          </a:p>
        </p:txBody>
      </p:sp>
      <p:sp>
        <p:nvSpPr>
          <p:cNvPr id="58" name="object 58"/>
          <p:cNvSpPr txBox="1"/>
          <p:nvPr/>
        </p:nvSpPr>
        <p:spPr>
          <a:xfrm>
            <a:off x="6879590" y="3409950"/>
            <a:ext cx="919480" cy="398780"/>
          </a:xfrm>
          <a:prstGeom prst="rect">
            <a:avLst/>
          </a:prstGeom>
          <a:ln w="19050">
            <a:solidFill>
              <a:srgbClr val="000000"/>
            </a:solidFill>
          </a:ln>
        </p:spPr>
        <p:txBody>
          <a:bodyPr vert="horz" wrap="square" lIns="0" tIns="57150" rIns="0" bIns="0" rtlCol="0">
            <a:spAutoFit/>
          </a:bodyPr>
          <a:lstStyle/>
          <a:p>
            <a:pPr marL="440055">
              <a:lnSpc>
                <a:spcPct val="100000"/>
              </a:lnSpc>
              <a:spcBef>
                <a:spcPts val="450"/>
              </a:spcBef>
            </a:pPr>
            <a:r>
              <a:rPr sz="1950" spc="-325" dirty="0">
                <a:latin typeface="Arial"/>
                <a:cs typeface="Arial"/>
              </a:rPr>
              <a:t>Line</a:t>
            </a:r>
            <a:r>
              <a:rPr sz="1950" spc="-220" dirty="0">
                <a:latin typeface="Arial"/>
                <a:cs typeface="Arial"/>
              </a:rPr>
              <a:t> </a:t>
            </a:r>
            <a:r>
              <a:rPr sz="1950" spc="-370" dirty="0">
                <a:latin typeface="Arial"/>
                <a:cs typeface="Arial"/>
              </a:rPr>
              <a:t>1</a:t>
            </a:r>
            <a:endParaRPr sz="1950">
              <a:latin typeface="Arial"/>
              <a:cs typeface="Arial"/>
            </a:endParaRPr>
          </a:p>
        </p:txBody>
      </p:sp>
      <p:sp>
        <p:nvSpPr>
          <p:cNvPr id="59" name="object 59"/>
          <p:cNvSpPr txBox="1">
            <a:spLocks noGrp="1"/>
          </p:cNvSpPr>
          <p:nvPr>
            <p:ph type="sldNum" sz="quarter" idx="7"/>
          </p:nvPr>
        </p:nvSpPr>
        <p:spPr>
          <a:prstGeom prst="rect">
            <a:avLst/>
          </a:prstGeom>
        </p:spPr>
        <p:txBody>
          <a:bodyPr vert="horz" wrap="square" lIns="0" tIns="0" rIns="0" bIns="0" rtlCol="0">
            <a:spAutoFit/>
          </a:bodyPr>
          <a:lstStyle/>
          <a:p>
            <a:pPr marL="25400">
              <a:lnSpc>
                <a:spcPts val="1420"/>
              </a:lnSpc>
            </a:pPr>
            <a:fld id="{81D60167-4931-47E6-BA6A-407CBD079E47}" type="slidenum">
              <a:rPr sz="1400" dirty="0">
                <a:solidFill>
                  <a:srgbClr val="000000"/>
                </a:solidFill>
              </a:rPr>
              <a:t>54</a:t>
            </a:fld>
            <a:endParaRPr sz="1400"/>
          </a:p>
          <a:p>
            <a:pPr marL="53340">
              <a:lnSpc>
                <a:spcPts val="1215"/>
              </a:lnSpc>
            </a:pPr>
            <a:r>
              <a:rPr dirty="0"/>
              <a:t>52</a:t>
            </a:r>
          </a:p>
        </p:txBody>
      </p:sp>
      <p:sp>
        <p:nvSpPr>
          <p:cNvPr id="60" name="object 60"/>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4" name="object 4"/>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55</a:t>
            </a:fld>
            <a:endParaRPr dirty="0"/>
          </a:p>
        </p:txBody>
      </p:sp>
      <p:sp>
        <p:nvSpPr>
          <p:cNvPr id="2" name="object 2"/>
          <p:cNvSpPr txBox="1"/>
          <p:nvPr/>
        </p:nvSpPr>
        <p:spPr>
          <a:xfrm>
            <a:off x="534669" y="590550"/>
            <a:ext cx="8061325" cy="5171440"/>
          </a:xfrm>
          <a:prstGeom prst="rect">
            <a:avLst/>
          </a:prstGeom>
        </p:spPr>
        <p:txBody>
          <a:bodyPr vert="horz" wrap="square" lIns="0" tIns="12700" rIns="0" bIns="0" rtlCol="0">
            <a:spAutoFit/>
          </a:bodyPr>
          <a:lstStyle/>
          <a:p>
            <a:pPr marL="1221740">
              <a:lnSpc>
                <a:spcPct val="100000"/>
              </a:lnSpc>
              <a:spcBef>
                <a:spcPts val="100"/>
              </a:spcBef>
            </a:pPr>
            <a:r>
              <a:rPr sz="3200" b="1" spc="-155" dirty="0">
                <a:latin typeface="Trebuchet MS"/>
                <a:cs typeface="Trebuchet MS"/>
              </a:rPr>
              <a:t>Steps </a:t>
            </a:r>
            <a:r>
              <a:rPr sz="3200" b="1" spc="-130" dirty="0">
                <a:latin typeface="Trebuchet MS"/>
                <a:cs typeface="Trebuchet MS"/>
              </a:rPr>
              <a:t>to </a:t>
            </a:r>
            <a:r>
              <a:rPr sz="3200" b="1" spc="-160" dirty="0">
                <a:latin typeface="Trebuchet MS"/>
                <a:cs typeface="Trebuchet MS"/>
              </a:rPr>
              <a:t>draw </a:t>
            </a:r>
            <a:r>
              <a:rPr sz="3200" b="1" spc="-235" dirty="0">
                <a:latin typeface="Trebuchet MS"/>
                <a:cs typeface="Trebuchet MS"/>
              </a:rPr>
              <a:t>Frequency</a:t>
            </a:r>
            <a:r>
              <a:rPr sz="3200" b="1" spc="-535" dirty="0">
                <a:latin typeface="Trebuchet MS"/>
                <a:cs typeface="Trebuchet MS"/>
              </a:rPr>
              <a:t> </a:t>
            </a:r>
            <a:r>
              <a:rPr sz="3200" b="1" spc="-140" dirty="0">
                <a:latin typeface="Trebuchet MS"/>
                <a:cs typeface="Trebuchet MS"/>
              </a:rPr>
              <a:t>polygon</a:t>
            </a:r>
            <a:endParaRPr sz="3200">
              <a:latin typeface="Trebuchet MS"/>
              <a:cs typeface="Trebuchet MS"/>
            </a:endParaRPr>
          </a:p>
          <a:p>
            <a:pPr>
              <a:lnSpc>
                <a:spcPct val="100000"/>
              </a:lnSpc>
              <a:spcBef>
                <a:spcPts val="10"/>
              </a:spcBef>
            </a:pPr>
            <a:endParaRPr sz="3800">
              <a:latin typeface="Times New Roman"/>
              <a:cs typeface="Times New Roman"/>
            </a:endParaRPr>
          </a:p>
          <a:p>
            <a:pPr marL="299085" marR="5080" indent="-299085">
              <a:lnSpc>
                <a:spcPct val="100000"/>
              </a:lnSpc>
              <a:buAutoNum type="romanLcPeriod"/>
              <a:tabLst>
                <a:tab pos="299085" algn="l"/>
              </a:tabLst>
            </a:pPr>
            <a:r>
              <a:rPr sz="3200" spc="-75" dirty="0">
                <a:latin typeface="Arial"/>
                <a:cs typeface="Arial"/>
              </a:rPr>
              <a:t>Mark </a:t>
            </a:r>
            <a:r>
              <a:rPr sz="3200" spc="-45" dirty="0">
                <a:latin typeface="Arial"/>
                <a:cs typeface="Arial"/>
              </a:rPr>
              <a:t>the </a:t>
            </a:r>
            <a:r>
              <a:rPr sz="3200" spc="-240" dirty="0">
                <a:latin typeface="Arial"/>
                <a:cs typeface="Arial"/>
              </a:rPr>
              <a:t>class </a:t>
            </a:r>
            <a:r>
              <a:rPr sz="3200" spc="-65" dirty="0">
                <a:latin typeface="Arial"/>
                <a:cs typeface="Arial"/>
              </a:rPr>
              <a:t>mid </a:t>
            </a:r>
            <a:r>
              <a:rPr sz="3200" spc="-80" dirty="0">
                <a:latin typeface="Arial"/>
                <a:cs typeface="Arial"/>
              </a:rPr>
              <a:t>points </a:t>
            </a:r>
            <a:r>
              <a:rPr sz="3200" spc="-100" dirty="0">
                <a:latin typeface="Arial"/>
                <a:cs typeface="Arial"/>
              </a:rPr>
              <a:t>on </a:t>
            </a:r>
            <a:r>
              <a:rPr sz="3200" spc="-45" dirty="0">
                <a:latin typeface="Arial"/>
                <a:cs typeface="Arial"/>
              </a:rPr>
              <a:t>the</a:t>
            </a:r>
            <a:r>
              <a:rPr sz="3200" spc="-575" dirty="0">
                <a:latin typeface="Arial"/>
                <a:cs typeface="Arial"/>
              </a:rPr>
              <a:t> </a:t>
            </a:r>
            <a:r>
              <a:rPr sz="3200" spc="-185" dirty="0">
                <a:latin typeface="Arial"/>
                <a:cs typeface="Arial"/>
              </a:rPr>
              <a:t>x-axis </a:t>
            </a:r>
            <a:r>
              <a:rPr sz="3200" spc="-155" dirty="0">
                <a:latin typeface="Arial"/>
                <a:cs typeface="Arial"/>
              </a:rPr>
              <a:t>and </a:t>
            </a:r>
            <a:r>
              <a:rPr sz="3200" spc="-40" dirty="0">
                <a:latin typeface="Arial"/>
                <a:cs typeface="Arial"/>
              </a:rPr>
              <a:t>the  </a:t>
            </a:r>
            <a:r>
              <a:rPr sz="3200" spc="-110" dirty="0">
                <a:latin typeface="Arial"/>
                <a:cs typeface="Arial"/>
              </a:rPr>
              <a:t>frequency </a:t>
            </a:r>
            <a:r>
              <a:rPr sz="3200" spc="-95" dirty="0">
                <a:latin typeface="Arial"/>
                <a:cs typeface="Arial"/>
              </a:rPr>
              <a:t>on </a:t>
            </a:r>
            <a:r>
              <a:rPr sz="3200" spc="-45" dirty="0">
                <a:latin typeface="Arial"/>
                <a:cs typeface="Arial"/>
              </a:rPr>
              <a:t>the</a:t>
            </a:r>
            <a:r>
              <a:rPr sz="3200" spc="-310" dirty="0">
                <a:latin typeface="Arial"/>
                <a:cs typeface="Arial"/>
              </a:rPr>
              <a:t> </a:t>
            </a:r>
            <a:r>
              <a:rPr sz="3200" spc="-165" dirty="0">
                <a:latin typeface="Arial"/>
                <a:cs typeface="Arial"/>
              </a:rPr>
              <a:t>y-axis.</a:t>
            </a:r>
            <a:endParaRPr sz="3200">
              <a:latin typeface="Arial"/>
              <a:cs typeface="Arial"/>
            </a:endParaRPr>
          </a:p>
          <a:p>
            <a:pPr marL="355600" marR="95250" indent="-342900">
              <a:lnSpc>
                <a:spcPct val="100000"/>
              </a:lnSpc>
              <a:spcBef>
                <a:spcPts val="790"/>
              </a:spcBef>
              <a:buAutoNum type="romanLcPeriod"/>
              <a:tabLst>
                <a:tab pos="391795" algn="l"/>
              </a:tabLst>
            </a:pPr>
            <a:r>
              <a:rPr sz="3200" spc="-75" dirty="0">
                <a:latin typeface="Arial"/>
                <a:cs typeface="Arial"/>
              </a:rPr>
              <a:t>Mark </a:t>
            </a:r>
            <a:r>
              <a:rPr sz="3200" spc="-95" dirty="0">
                <a:latin typeface="Arial"/>
                <a:cs typeface="Arial"/>
              </a:rPr>
              <a:t>dots which </a:t>
            </a:r>
            <a:r>
              <a:rPr sz="3200" spc="-120" dirty="0">
                <a:latin typeface="Arial"/>
                <a:cs typeface="Arial"/>
              </a:rPr>
              <a:t>correspond </a:t>
            </a:r>
            <a:r>
              <a:rPr sz="3200" spc="40" dirty="0">
                <a:latin typeface="Arial"/>
                <a:cs typeface="Arial"/>
              </a:rPr>
              <a:t>to</a:t>
            </a:r>
            <a:r>
              <a:rPr sz="3200" spc="-620" dirty="0">
                <a:latin typeface="Arial"/>
                <a:cs typeface="Arial"/>
              </a:rPr>
              <a:t> </a:t>
            </a:r>
            <a:r>
              <a:rPr sz="3200" spc="-45" dirty="0">
                <a:latin typeface="Arial"/>
                <a:cs typeface="Arial"/>
              </a:rPr>
              <a:t>the </a:t>
            </a:r>
            <a:r>
              <a:rPr sz="3200" spc="-110" dirty="0">
                <a:latin typeface="Arial"/>
                <a:cs typeface="Arial"/>
              </a:rPr>
              <a:t>frequency  </a:t>
            </a:r>
            <a:r>
              <a:rPr sz="3200" spc="-5" dirty="0">
                <a:latin typeface="Arial"/>
                <a:cs typeface="Arial"/>
              </a:rPr>
              <a:t>of </a:t>
            </a:r>
            <a:r>
              <a:rPr sz="3200" spc="-45" dirty="0">
                <a:latin typeface="Arial"/>
                <a:cs typeface="Arial"/>
              </a:rPr>
              <a:t>the </a:t>
            </a:r>
            <a:r>
              <a:rPr sz="3200" spc="-130" dirty="0">
                <a:latin typeface="Arial"/>
                <a:cs typeface="Arial"/>
              </a:rPr>
              <a:t>marked </a:t>
            </a:r>
            <a:r>
              <a:rPr sz="3200" spc="-240" dirty="0">
                <a:latin typeface="Arial"/>
                <a:cs typeface="Arial"/>
              </a:rPr>
              <a:t>class </a:t>
            </a:r>
            <a:r>
              <a:rPr sz="3200" spc="-65" dirty="0">
                <a:latin typeface="Arial"/>
                <a:cs typeface="Arial"/>
              </a:rPr>
              <a:t>mid</a:t>
            </a:r>
            <a:r>
              <a:rPr sz="3200" spc="-450" dirty="0">
                <a:latin typeface="Arial"/>
                <a:cs typeface="Arial"/>
              </a:rPr>
              <a:t> </a:t>
            </a:r>
            <a:r>
              <a:rPr sz="3200" spc="-80" dirty="0">
                <a:latin typeface="Arial"/>
                <a:cs typeface="Arial"/>
              </a:rPr>
              <a:t>points.</a:t>
            </a:r>
            <a:endParaRPr sz="3200">
              <a:latin typeface="Arial"/>
              <a:cs typeface="Arial"/>
            </a:endParaRPr>
          </a:p>
          <a:p>
            <a:pPr marL="355600" marR="120650" indent="-342900">
              <a:lnSpc>
                <a:spcPct val="100000"/>
              </a:lnSpc>
              <a:spcBef>
                <a:spcPts val="800"/>
              </a:spcBef>
              <a:buAutoNum type="romanLcPeriod"/>
              <a:tabLst>
                <a:tab pos="485140" algn="l"/>
              </a:tabLst>
            </a:pPr>
            <a:r>
              <a:rPr sz="3200" spc="-195" dirty="0">
                <a:latin typeface="Arial"/>
                <a:cs typeface="Arial"/>
              </a:rPr>
              <a:t>Join </a:t>
            </a:r>
            <a:r>
              <a:rPr sz="3200" spc="-200" dirty="0">
                <a:latin typeface="Arial"/>
                <a:cs typeface="Arial"/>
              </a:rPr>
              <a:t>each </a:t>
            </a:r>
            <a:r>
              <a:rPr sz="3200" spc="-220" dirty="0">
                <a:latin typeface="Arial"/>
                <a:cs typeface="Arial"/>
              </a:rPr>
              <a:t>successive </a:t>
            </a:r>
            <a:r>
              <a:rPr sz="3200" spc="-10" dirty="0">
                <a:latin typeface="Arial"/>
                <a:cs typeface="Arial"/>
              </a:rPr>
              <a:t>dot </a:t>
            </a:r>
            <a:r>
              <a:rPr sz="3200" spc="-130" dirty="0">
                <a:latin typeface="Arial"/>
                <a:cs typeface="Arial"/>
              </a:rPr>
              <a:t>by </a:t>
            </a:r>
            <a:r>
              <a:rPr sz="3200" spc="-250" dirty="0">
                <a:latin typeface="Arial"/>
                <a:cs typeface="Arial"/>
              </a:rPr>
              <a:t>a </a:t>
            </a:r>
            <a:r>
              <a:rPr sz="3200" spc="-170" dirty="0">
                <a:latin typeface="Arial"/>
                <a:cs typeface="Arial"/>
              </a:rPr>
              <a:t>series </a:t>
            </a:r>
            <a:r>
              <a:rPr sz="3200" spc="-5" dirty="0">
                <a:latin typeface="Arial"/>
                <a:cs typeface="Arial"/>
              </a:rPr>
              <a:t>of </a:t>
            </a:r>
            <a:r>
              <a:rPr sz="3200" spc="-65" dirty="0">
                <a:latin typeface="Arial"/>
                <a:cs typeface="Arial"/>
              </a:rPr>
              <a:t>line  </a:t>
            </a:r>
            <a:r>
              <a:rPr sz="3200" spc="-175" dirty="0">
                <a:latin typeface="Arial"/>
                <a:cs typeface="Arial"/>
              </a:rPr>
              <a:t>segments </a:t>
            </a:r>
            <a:r>
              <a:rPr sz="3200" spc="40" dirty="0">
                <a:latin typeface="Arial"/>
                <a:cs typeface="Arial"/>
              </a:rPr>
              <a:t>to </a:t>
            </a:r>
            <a:r>
              <a:rPr sz="3200" spc="-20" dirty="0">
                <a:latin typeface="Arial"/>
                <a:cs typeface="Arial"/>
              </a:rPr>
              <a:t>form</a:t>
            </a:r>
            <a:r>
              <a:rPr sz="3200" spc="-635" dirty="0">
                <a:latin typeface="Arial"/>
                <a:cs typeface="Arial"/>
              </a:rPr>
              <a:t> </a:t>
            </a:r>
            <a:r>
              <a:rPr sz="3200" spc="-65" dirty="0">
                <a:latin typeface="Arial"/>
                <a:cs typeface="Arial"/>
              </a:rPr>
              <a:t>line </a:t>
            </a:r>
            <a:r>
              <a:rPr sz="3200" spc="-130" dirty="0">
                <a:latin typeface="Arial"/>
                <a:cs typeface="Arial"/>
              </a:rPr>
              <a:t>graph, </a:t>
            </a:r>
            <a:r>
              <a:rPr sz="3200" spc="-100" dirty="0">
                <a:latin typeface="Arial"/>
                <a:cs typeface="Arial"/>
              </a:rPr>
              <a:t>including </a:t>
            </a:r>
            <a:r>
              <a:rPr sz="3200" spc="-250" dirty="0">
                <a:latin typeface="Arial"/>
                <a:cs typeface="Arial"/>
              </a:rPr>
              <a:t>classes  </a:t>
            </a:r>
            <a:r>
              <a:rPr sz="3200" spc="15" dirty="0">
                <a:latin typeface="Arial"/>
                <a:cs typeface="Arial"/>
              </a:rPr>
              <a:t>with </a:t>
            </a:r>
            <a:r>
              <a:rPr sz="3200" spc="-150" dirty="0">
                <a:latin typeface="Arial"/>
                <a:cs typeface="Arial"/>
              </a:rPr>
              <a:t>zero </a:t>
            </a:r>
            <a:r>
              <a:rPr sz="3200" spc="-125" dirty="0">
                <a:latin typeface="Arial"/>
                <a:cs typeface="Arial"/>
              </a:rPr>
              <a:t>frequencies </a:t>
            </a:r>
            <a:r>
              <a:rPr sz="3200" spc="-35" dirty="0">
                <a:latin typeface="Arial"/>
                <a:cs typeface="Arial"/>
              </a:rPr>
              <a:t>at both </a:t>
            </a:r>
            <a:r>
              <a:rPr sz="3200" spc="-190" dirty="0">
                <a:latin typeface="Arial"/>
                <a:cs typeface="Arial"/>
              </a:rPr>
              <a:t>ends </a:t>
            </a:r>
            <a:r>
              <a:rPr sz="3200" spc="-5" dirty="0">
                <a:latin typeface="Arial"/>
                <a:cs typeface="Arial"/>
              </a:rPr>
              <a:t>of </a:t>
            </a:r>
            <a:r>
              <a:rPr sz="3200" spc="-45" dirty="0">
                <a:latin typeface="Arial"/>
                <a:cs typeface="Arial"/>
              </a:rPr>
              <a:t>the  </a:t>
            </a:r>
            <a:r>
              <a:rPr sz="3200" spc="-35" dirty="0">
                <a:latin typeface="Arial"/>
                <a:cs typeface="Arial"/>
              </a:rPr>
              <a:t>distribution </a:t>
            </a:r>
            <a:r>
              <a:rPr sz="3200" spc="35" dirty="0">
                <a:latin typeface="Arial"/>
                <a:cs typeface="Arial"/>
              </a:rPr>
              <a:t>to </a:t>
            </a:r>
            <a:r>
              <a:rPr sz="3200" spc="-20" dirty="0">
                <a:latin typeface="Arial"/>
                <a:cs typeface="Arial"/>
              </a:rPr>
              <a:t>form </a:t>
            </a:r>
            <a:r>
              <a:rPr sz="3200" spc="-250" dirty="0">
                <a:latin typeface="Arial"/>
                <a:cs typeface="Arial"/>
              </a:rPr>
              <a:t>a</a:t>
            </a:r>
            <a:r>
              <a:rPr sz="3200" spc="-670" dirty="0">
                <a:latin typeface="Arial"/>
                <a:cs typeface="Arial"/>
              </a:rPr>
              <a:t> </a:t>
            </a:r>
            <a:r>
              <a:rPr sz="3200" spc="-114" dirty="0">
                <a:latin typeface="Arial"/>
                <a:cs typeface="Arial"/>
              </a:rPr>
              <a:t>polygon.</a:t>
            </a:r>
            <a:endParaRPr sz="3200">
              <a:latin typeface="Arial"/>
              <a:cs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420"/>
              </a:lnSpc>
            </a:pPr>
            <a:fld id="{81D60167-4931-47E6-BA6A-407CBD079E47}" type="slidenum">
              <a:rPr sz="1400" dirty="0">
                <a:solidFill>
                  <a:srgbClr val="000000"/>
                </a:solidFill>
              </a:rPr>
              <a:t>56</a:t>
            </a:fld>
            <a:endParaRPr sz="1400"/>
          </a:p>
          <a:p>
            <a:pPr marL="53340">
              <a:lnSpc>
                <a:spcPts val="1215"/>
              </a:lnSpc>
            </a:pPr>
            <a:r>
              <a:rPr dirty="0"/>
              <a:t>54</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2" name="object 2"/>
          <p:cNvSpPr txBox="1">
            <a:spLocks noGrp="1"/>
          </p:cNvSpPr>
          <p:nvPr>
            <p:ph type="title"/>
          </p:nvPr>
        </p:nvSpPr>
        <p:spPr>
          <a:xfrm>
            <a:off x="77469" y="542290"/>
            <a:ext cx="7327265" cy="949960"/>
          </a:xfrm>
          <a:prstGeom prst="rect">
            <a:avLst/>
          </a:prstGeom>
        </p:spPr>
        <p:txBody>
          <a:bodyPr vert="horz" wrap="square" lIns="0" tIns="2540" rIns="0" bIns="0" rtlCol="0">
            <a:spAutoFit/>
          </a:bodyPr>
          <a:lstStyle/>
          <a:p>
            <a:pPr marL="355600" marR="5080" indent="-342900">
              <a:lnSpc>
                <a:spcPct val="102099"/>
              </a:lnSpc>
              <a:spcBef>
                <a:spcPts val="20"/>
              </a:spcBef>
            </a:pPr>
            <a:r>
              <a:rPr spc="-290" dirty="0">
                <a:latin typeface="Trebuchet MS"/>
                <a:cs typeface="Trebuchet MS"/>
              </a:rPr>
              <a:t>3. </a:t>
            </a:r>
            <a:r>
              <a:rPr spc="-135" dirty="0">
                <a:latin typeface="Trebuchet MS"/>
                <a:cs typeface="Trebuchet MS"/>
              </a:rPr>
              <a:t>O-GIVE </a:t>
            </a:r>
            <a:r>
              <a:rPr spc="-225" dirty="0">
                <a:latin typeface="Trebuchet MS"/>
                <a:cs typeface="Trebuchet MS"/>
              </a:rPr>
              <a:t>curve </a:t>
            </a:r>
            <a:r>
              <a:rPr sz="2800" spc="-165" dirty="0">
                <a:latin typeface="Trebuchet MS"/>
                <a:cs typeface="Trebuchet MS"/>
              </a:rPr>
              <a:t>(Cumulative </a:t>
            </a:r>
            <a:r>
              <a:rPr sz="2800" spc="-210" dirty="0">
                <a:latin typeface="Trebuchet MS"/>
                <a:cs typeface="Trebuchet MS"/>
              </a:rPr>
              <a:t>Frequency </a:t>
            </a:r>
            <a:r>
              <a:rPr sz="2800" spc="-195" dirty="0">
                <a:latin typeface="Trebuchet MS"/>
                <a:cs typeface="Trebuchet MS"/>
              </a:rPr>
              <a:t>Curve </a:t>
            </a:r>
            <a:r>
              <a:rPr sz="2800" spc="110" dirty="0">
                <a:latin typeface="Trebuchet MS"/>
                <a:cs typeface="Trebuchet MS"/>
              </a:rPr>
              <a:t>/  </a:t>
            </a:r>
            <a:r>
              <a:rPr sz="2800" spc="-175" dirty="0">
                <a:latin typeface="Trebuchet MS"/>
                <a:cs typeface="Trebuchet MS"/>
              </a:rPr>
              <a:t>percentage </a:t>
            </a:r>
            <a:r>
              <a:rPr sz="2800" spc="-165" dirty="0">
                <a:latin typeface="Trebuchet MS"/>
                <a:cs typeface="Trebuchet MS"/>
              </a:rPr>
              <a:t>Cumulative </a:t>
            </a:r>
            <a:r>
              <a:rPr sz="2800" spc="-210" dirty="0">
                <a:latin typeface="Trebuchet MS"/>
                <a:cs typeface="Trebuchet MS"/>
              </a:rPr>
              <a:t>Frequency</a:t>
            </a:r>
            <a:r>
              <a:rPr sz="2800" spc="-315" dirty="0">
                <a:latin typeface="Trebuchet MS"/>
                <a:cs typeface="Trebuchet MS"/>
              </a:rPr>
              <a:t> </a:t>
            </a:r>
            <a:r>
              <a:rPr sz="2800" spc="-190" dirty="0">
                <a:latin typeface="Trebuchet MS"/>
                <a:cs typeface="Trebuchet MS"/>
              </a:rPr>
              <a:t>Curve)</a:t>
            </a:r>
            <a:endParaRPr sz="2800">
              <a:latin typeface="Trebuchet MS"/>
              <a:cs typeface="Trebuchet MS"/>
            </a:endParaRPr>
          </a:p>
        </p:txBody>
      </p:sp>
      <p:sp>
        <p:nvSpPr>
          <p:cNvPr id="3" name="object 3"/>
          <p:cNvSpPr txBox="1"/>
          <p:nvPr/>
        </p:nvSpPr>
        <p:spPr>
          <a:xfrm>
            <a:off x="77469" y="1549400"/>
            <a:ext cx="7792084" cy="3440429"/>
          </a:xfrm>
          <a:prstGeom prst="rect">
            <a:avLst/>
          </a:prstGeom>
        </p:spPr>
        <p:txBody>
          <a:bodyPr vert="horz" wrap="square" lIns="0" tIns="12700" rIns="0" bIns="0" rtlCol="0">
            <a:spAutoFit/>
          </a:bodyPr>
          <a:lstStyle/>
          <a:p>
            <a:pPr marL="355600" marR="287020" indent="-342900">
              <a:lnSpc>
                <a:spcPct val="100000"/>
              </a:lnSpc>
              <a:spcBef>
                <a:spcPts val="100"/>
              </a:spcBef>
              <a:buFont typeface="Symbol"/>
              <a:buChar char=""/>
              <a:tabLst>
                <a:tab pos="355600" algn="l"/>
              </a:tabLst>
            </a:pPr>
            <a:r>
              <a:rPr sz="2600" spc="40" dirty="0">
                <a:latin typeface="Arial"/>
                <a:cs typeface="Arial"/>
              </a:rPr>
              <a:t>It </a:t>
            </a:r>
            <a:r>
              <a:rPr sz="2600" spc="-135" dirty="0">
                <a:latin typeface="Arial"/>
                <a:cs typeface="Arial"/>
              </a:rPr>
              <a:t>is </a:t>
            </a:r>
            <a:r>
              <a:rPr sz="2600" spc="-204" dirty="0">
                <a:latin typeface="Arial"/>
                <a:cs typeface="Arial"/>
              </a:rPr>
              <a:t>a </a:t>
            </a:r>
            <a:r>
              <a:rPr sz="2600" spc="-55" dirty="0">
                <a:latin typeface="Arial"/>
                <a:cs typeface="Arial"/>
              </a:rPr>
              <a:t>line </a:t>
            </a:r>
            <a:r>
              <a:rPr sz="2600" spc="-110" dirty="0">
                <a:latin typeface="Arial"/>
                <a:cs typeface="Arial"/>
              </a:rPr>
              <a:t>graph </a:t>
            </a:r>
            <a:r>
              <a:rPr sz="2600" spc="-90" dirty="0">
                <a:latin typeface="Arial"/>
                <a:cs typeface="Arial"/>
              </a:rPr>
              <a:t>presenting </a:t>
            </a:r>
            <a:r>
              <a:rPr sz="2600" spc="-30" dirty="0">
                <a:latin typeface="Arial"/>
                <a:cs typeface="Arial"/>
              </a:rPr>
              <a:t>the </a:t>
            </a:r>
            <a:r>
              <a:rPr sz="2600" spc="-80" dirty="0">
                <a:latin typeface="Arial"/>
                <a:cs typeface="Arial"/>
              </a:rPr>
              <a:t>cumulative</a:t>
            </a:r>
            <a:r>
              <a:rPr sz="2600" spc="-465" dirty="0">
                <a:latin typeface="Arial"/>
                <a:cs typeface="Arial"/>
              </a:rPr>
              <a:t> </a:t>
            </a:r>
            <a:r>
              <a:rPr sz="2600" spc="-90" dirty="0">
                <a:latin typeface="Arial"/>
                <a:cs typeface="Arial"/>
              </a:rPr>
              <a:t>frequency  </a:t>
            </a:r>
            <a:r>
              <a:rPr sz="2600" spc="-30" dirty="0">
                <a:latin typeface="Arial"/>
                <a:cs typeface="Arial"/>
              </a:rPr>
              <a:t>distribution.</a:t>
            </a:r>
            <a:endParaRPr sz="2600">
              <a:latin typeface="Arial"/>
              <a:cs typeface="Arial"/>
            </a:endParaRPr>
          </a:p>
          <a:p>
            <a:pPr marL="355600" indent="-342900">
              <a:lnSpc>
                <a:spcPct val="100000"/>
              </a:lnSpc>
              <a:spcBef>
                <a:spcPts val="640"/>
              </a:spcBef>
              <a:buFont typeface="Symbol"/>
              <a:buChar char=""/>
              <a:tabLst>
                <a:tab pos="355600" algn="l"/>
              </a:tabLst>
            </a:pPr>
            <a:r>
              <a:rPr sz="2600" spc="-165" dirty="0">
                <a:latin typeface="Arial"/>
                <a:cs typeface="Arial"/>
              </a:rPr>
              <a:t>O-gives </a:t>
            </a:r>
            <a:r>
              <a:rPr sz="2600" spc="-105" dirty="0">
                <a:latin typeface="Arial"/>
                <a:cs typeface="Arial"/>
              </a:rPr>
              <a:t>are </a:t>
            </a:r>
            <a:r>
              <a:rPr sz="2600" spc="-5" dirty="0">
                <a:latin typeface="Arial"/>
                <a:cs typeface="Arial"/>
              </a:rPr>
              <a:t>of </a:t>
            </a:r>
            <a:r>
              <a:rPr sz="2600" spc="15" dirty="0">
                <a:latin typeface="Arial"/>
                <a:cs typeface="Arial"/>
              </a:rPr>
              <a:t>two </a:t>
            </a:r>
            <a:r>
              <a:rPr sz="2600" spc="-90" dirty="0">
                <a:latin typeface="Arial"/>
                <a:cs typeface="Arial"/>
              </a:rPr>
              <a:t>types: </a:t>
            </a:r>
            <a:r>
              <a:rPr sz="2600" spc="-190" dirty="0">
                <a:latin typeface="Arial"/>
                <a:cs typeface="Arial"/>
              </a:rPr>
              <a:t>The </a:t>
            </a:r>
            <a:r>
              <a:rPr sz="2600" b="1" spc="-175" dirty="0">
                <a:latin typeface="Trebuchet MS"/>
                <a:cs typeface="Trebuchet MS"/>
              </a:rPr>
              <a:t>Less </a:t>
            </a:r>
            <a:r>
              <a:rPr sz="2600" b="1" spc="-135" dirty="0">
                <a:latin typeface="Trebuchet MS"/>
                <a:cs typeface="Trebuchet MS"/>
              </a:rPr>
              <a:t>than </a:t>
            </a:r>
            <a:r>
              <a:rPr sz="2600" b="1" spc="-130" dirty="0">
                <a:latin typeface="Trebuchet MS"/>
                <a:cs typeface="Trebuchet MS"/>
              </a:rPr>
              <a:t>O-give </a:t>
            </a:r>
            <a:r>
              <a:rPr sz="2600" spc="-125" dirty="0">
                <a:latin typeface="Arial"/>
                <a:cs typeface="Arial"/>
              </a:rPr>
              <a:t>and</a:t>
            </a:r>
            <a:r>
              <a:rPr sz="2600" spc="-525" dirty="0">
                <a:latin typeface="Arial"/>
                <a:cs typeface="Arial"/>
              </a:rPr>
              <a:t> </a:t>
            </a:r>
            <a:r>
              <a:rPr sz="2600" spc="-190" dirty="0">
                <a:latin typeface="Arial"/>
                <a:cs typeface="Arial"/>
              </a:rPr>
              <a:t>The</a:t>
            </a:r>
            <a:endParaRPr sz="2600">
              <a:latin typeface="Arial"/>
              <a:cs typeface="Arial"/>
            </a:endParaRPr>
          </a:p>
          <a:p>
            <a:pPr marL="355600">
              <a:lnSpc>
                <a:spcPct val="100000"/>
              </a:lnSpc>
            </a:pPr>
            <a:r>
              <a:rPr sz="2600" b="1" spc="-30" dirty="0">
                <a:latin typeface="Trebuchet MS"/>
                <a:cs typeface="Trebuchet MS"/>
              </a:rPr>
              <a:t>More </a:t>
            </a:r>
            <a:r>
              <a:rPr sz="2600" b="1" spc="-135" dirty="0">
                <a:latin typeface="Trebuchet MS"/>
                <a:cs typeface="Trebuchet MS"/>
              </a:rPr>
              <a:t>than</a:t>
            </a:r>
            <a:r>
              <a:rPr sz="2600" b="1" spc="-380" dirty="0">
                <a:latin typeface="Trebuchet MS"/>
                <a:cs typeface="Trebuchet MS"/>
              </a:rPr>
              <a:t> </a:t>
            </a:r>
            <a:r>
              <a:rPr sz="2600" b="1" spc="-120" dirty="0">
                <a:latin typeface="Trebuchet MS"/>
                <a:cs typeface="Trebuchet MS"/>
              </a:rPr>
              <a:t>O-give</a:t>
            </a:r>
            <a:r>
              <a:rPr sz="2600" spc="-120" dirty="0">
                <a:latin typeface="Arial"/>
                <a:cs typeface="Arial"/>
              </a:rPr>
              <a:t>.</a:t>
            </a:r>
            <a:endParaRPr sz="2600">
              <a:latin typeface="Arial"/>
              <a:cs typeface="Arial"/>
            </a:endParaRPr>
          </a:p>
          <a:p>
            <a:pPr marL="355600" marR="107950" indent="-342900">
              <a:lnSpc>
                <a:spcPct val="100000"/>
              </a:lnSpc>
              <a:spcBef>
                <a:spcPts val="650"/>
              </a:spcBef>
              <a:buFont typeface="Symbol"/>
              <a:buChar char=""/>
              <a:tabLst>
                <a:tab pos="428625" algn="l"/>
                <a:tab pos="429259" algn="l"/>
              </a:tabLst>
            </a:pPr>
            <a:r>
              <a:rPr sz="2600" b="1" spc="-215" dirty="0">
                <a:latin typeface="Trebuchet MS"/>
                <a:cs typeface="Trebuchet MS"/>
              </a:rPr>
              <a:t>The </a:t>
            </a:r>
            <a:r>
              <a:rPr sz="2600" b="1" spc="-175" dirty="0">
                <a:latin typeface="Trebuchet MS"/>
                <a:cs typeface="Trebuchet MS"/>
              </a:rPr>
              <a:t>Less </a:t>
            </a:r>
            <a:r>
              <a:rPr sz="2600" b="1" spc="-135" dirty="0">
                <a:latin typeface="Trebuchet MS"/>
                <a:cs typeface="Trebuchet MS"/>
              </a:rPr>
              <a:t>than O-give </a:t>
            </a:r>
            <a:r>
              <a:rPr sz="2600" spc="-155" dirty="0">
                <a:latin typeface="Arial"/>
                <a:cs typeface="Arial"/>
              </a:rPr>
              <a:t>shows </a:t>
            </a:r>
            <a:r>
              <a:rPr sz="2600" spc="-30" dirty="0">
                <a:latin typeface="Arial"/>
                <a:cs typeface="Arial"/>
              </a:rPr>
              <a:t>the </a:t>
            </a:r>
            <a:r>
              <a:rPr sz="2600" spc="-80" dirty="0">
                <a:latin typeface="Arial"/>
                <a:cs typeface="Arial"/>
              </a:rPr>
              <a:t>cumulative</a:t>
            </a:r>
            <a:r>
              <a:rPr sz="2600" spc="-315" dirty="0">
                <a:latin typeface="Arial"/>
                <a:cs typeface="Arial"/>
              </a:rPr>
              <a:t> </a:t>
            </a:r>
            <a:r>
              <a:rPr sz="2600" spc="-85" dirty="0">
                <a:latin typeface="Arial"/>
                <a:cs typeface="Arial"/>
              </a:rPr>
              <a:t>frequency  </a:t>
            </a:r>
            <a:r>
              <a:rPr sz="2600" spc="-180" dirty="0">
                <a:latin typeface="Arial"/>
                <a:cs typeface="Arial"/>
              </a:rPr>
              <a:t>less </a:t>
            </a:r>
            <a:r>
              <a:rPr sz="2600" spc="-55" dirty="0">
                <a:latin typeface="Arial"/>
                <a:cs typeface="Arial"/>
              </a:rPr>
              <a:t>than </a:t>
            </a:r>
            <a:r>
              <a:rPr sz="2600" spc="-30" dirty="0">
                <a:latin typeface="Arial"/>
                <a:cs typeface="Arial"/>
              </a:rPr>
              <a:t>the </a:t>
            </a:r>
            <a:r>
              <a:rPr sz="2600" spc="-75" dirty="0">
                <a:latin typeface="Arial"/>
                <a:cs typeface="Arial"/>
              </a:rPr>
              <a:t>upper </a:t>
            </a:r>
            <a:r>
              <a:rPr sz="2600" spc="-195" dirty="0">
                <a:latin typeface="Arial"/>
                <a:cs typeface="Arial"/>
              </a:rPr>
              <a:t>class </a:t>
            </a:r>
            <a:r>
              <a:rPr sz="2600" spc="-90" dirty="0">
                <a:latin typeface="Arial"/>
                <a:cs typeface="Arial"/>
              </a:rPr>
              <a:t>boundary </a:t>
            </a:r>
            <a:r>
              <a:rPr sz="2600" spc="-5" dirty="0">
                <a:latin typeface="Arial"/>
                <a:cs typeface="Arial"/>
              </a:rPr>
              <a:t>of </a:t>
            </a:r>
            <a:r>
              <a:rPr sz="2600" spc="-160" dirty="0">
                <a:latin typeface="Arial"/>
                <a:cs typeface="Arial"/>
              </a:rPr>
              <a:t>each </a:t>
            </a:r>
            <a:r>
              <a:rPr sz="2600" spc="-165" dirty="0">
                <a:latin typeface="Arial"/>
                <a:cs typeface="Arial"/>
              </a:rPr>
              <a:t>class;</a:t>
            </a:r>
            <a:r>
              <a:rPr sz="2600" spc="-465" dirty="0">
                <a:latin typeface="Arial"/>
                <a:cs typeface="Arial"/>
              </a:rPr>
              <a:t> </a:t>
            </a:r>
            <a:r>
              <a:rPr sz="2600" spc="-125" dirty="0">
                <a:latin typeface="Arial"/>
                <a:cs typeface="Arial"/>
              </a:rPr>
              <a:t>and</a:t>
            </a:r>
            <a:endParaRPr sz="2600">
              <a:latin typeface="Arial"/>
              <a:cs typeface="Arial"/>
            </a:endParaRPr>
          </a:p>
          <a:p>
            <a:pPr marL="355600" marR="5080" indent="-342900">
              <a:lnSpc>
                <a:spcPct val="100000"/>
              </a:lnSpc>
              <a:spcBef>
                <a:spcPts val="640"/>
              </a:spcBef>
              <a:buFont typeface="Symbol"/>
              <a:buChar char=""/>
              <a:tabLst>
                <a:tab pos="355600" algn="l"/>
              </a:tabLst>
            </a:pPr>
            <a:r>
              <a:rPr sz="2600" b="1" spc="-220" dirty="0">
                <a:latin typeface="Trebuchet MS"/>
                <a:cs typeface="Trebuchet MS"/>
              </a:rPr>
              <a:t>The </a:t>
            </a:r>
            <a:r>
              <a:rPr sz="2600" b="1" spc="-30" dirty="0">
                <a:latin typeface="Trebuchet MS"/>
                <a:cs typeface="Trebuchet MS"/>
              </a:rPr>
              <a:t>More </a:t>
            </a:r>
            <a:r>
              <a:rPr sz="2600" b="1" spc="-135" dirty="0">
                <a:latin typeface="Trebuchet MS"/>
                <a:cs typeface="Trebuchet MS"/>
              </a:rPr>
              <a:t>than O-give </a:t>
            </a:r>
            <a:r>
              <a:rPr sz="2600" spc="-155" dirty="0">
                <a:latin typeface="Arial"/>
                <a:cs typeface="Arial"/>
              </a:rPr>
              <a:t>shows </a:t>
            </a:r>
            <a:r>
              <a:rPr sz="2600" spc="-30" dirty="0">
                <a:latin typeface="Arial"/>
                <a:cs typeface="Arial"/>
              </a:rPr>
              <a:t>the </a:t>
            </a:r>
            <a:r>
              <a:rPr sz="2600" spc="-80" dirty="0">
                <a:latin typeface="Arial"/>
                <a:cs typeface="Arial"/>
              </a:rPr>
              <a:t>cumulative</a:t>
            </a:r>
            <a:r>
              <a:rPr sz="2600" spc="-425" dirty="0">
                <a:latin typeface="Arial"/>
                <a:cs typeface="Arial"/>
              </a:rPr>
              <a:t> </a:t>
            </a:r>
            <a:r>
              <a:rPr sz="2600" spc="-90" dirty="0">
                <a:latin typeface="Arial"/>
                <a:cs typeface="Arial"/>
              </a:rPr>
              <a:t>frequency  </a:t>
            </a:r>
            <a:r>
              <a:rPr sz="2600" spc="-75" dirty="0">
                <a:latin typeface="Arial"/>
                <a:cs typeface="Arial"/>
              </a:rPr>
              <a:t>more </a:t>
            </a:r>
            <a:r>
              <a:rPr sz="2600" spc="-55" dirty="0">
                <a:latin typeface="Arial"/>
                <a:cs typeface="Arial"/>
              </a:rPr>
              <a:t>than </a:t>
            </a:r>
            <a:r>
              <a:rPr sz="2600" spc="-30" dirty="0">
                <a:latin typeface="Arial"/>
                <a:cs typeface="Arial"/>
              </a:rPr>
              <a:t>the </a:t>
            </a:r>
            <a:r>
              <a:rPr sz="2600" spc="-40" dirty="0">
                <a:latin typeface="Arial"/>
                <a:cs typeface="Arial"/>
              </a:rPr>
              <a:t>lower </a:t>
            </a:r>
            <a:r>
              <a:rPr sz="2600" spc="-195" dirty="0">
                <a:latin typeface="Arial"/>
                <a:cs typeface="Arial"/>
              </a:rPr>
              <a:t>class </a:t>
            </a:r>
            <a:r>
              <a:rPr sz="2600" spc="-90" dirty="0">
                <a:latin typeface="Arial"/>
                <a:cs typeface="Arial"/>
              </a:rPr>
              <a:t>boundary </a:t>
            </a:r>
            <a:r>
              <a:rPr sz="2600" spc="-5" dirty="0">
                <a:latin typeface="Arial"/>
                <a:cs typeface="Arial"/>
              </a:rPr>
              <a:t>of</a:t>
            </a:r>
            <a:r>
              <a:rPr sz="2600" spc="-480" dirty="0">
                <a:latin typeface="Arial"/>
                <a:cs typeface="Arial"/>
              </a:rPr>
              <a:t> </a:t>
            </a:r>
            <a:r>
              <a:rPr sz="2600" spc="-160" dirty="0">
                <a:latin typeface="Arial"/>
                <a:cs typeface="Arial"/>
              </a:rPr>
              <a:t>each </a:t>
            </a:r>
            <a:r>
              <a:rPr sz="2600" spc="-175" dirty="0">
                <a:latin typeface="Arial"/>
                <a:cs typeface="Arial"/>
              </a:rPr>
              <a:t>class.</a:t>
            </a:r>
            <a:endParaRPr sz="2600">
              <a:latin typeface="Arial"/>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8469" y="948690"/>
            <a:ext cx="2092325" cy="635000"/>
          </a:xfrm>
          <a:prstGeom prst="rect">
            <a:avLst/>
          </a:prstGeom>
        </p:spPr>
        <p:txBody>
          <a:bodyPr vert="horz" wrap="square" lIns="0" tIns="12700" rIns="0" bIns="0" rtlCol="0">
            <a:spAutoFit/>
          </a:bodyPr>
          <a:lstStyle/>
          <a:p>
            <a:pPr marL="12700">
              <a:lnSpc>
                <a:spcPct val="100000"/>
              </a:lnSpc>
              <a:spcBef>
                <a:spcPts val="100"/>
              </a:spcBef>
            </a:pPr>
            <a:r>
              <a:rPr sz="4000" b="0" spc="-215" dirty="0">
                <a:latin typeface="Arial"/>
                <a:cs typeface="Arial"/>
              </a:rPr>
              <a:t>Ogive:</a:t>
            </a:r>
            <a:r>
              <a:rPr sz="4000" b="0" spc="-465" dirty="0">
                <a:latin typeface="Arial"/>
                <a:cs typeface="Arial"/>
              </a:rPr>
              <a:t> </a:t>
            </a:r>
            <a:r>
              <a:rPr sz="3600" b="0" spc="-290" dirty="0">
                <a:latin typeface="Arial"/>
                <a:cs typeface="Arial"/>
              </a:rPr>
              <a:t>E.g.</a:t>
            </a:r>
            <a:endParaRPr sz="3600">
              <a:latin typeface="Arial"/>
              <a:cs typeface="Arial"/>
            </a:endParaRPr>
          </a:p>
        </p:txBody>
      </p:sp>
      <p:sp>
        <p:nvSpPr>
          <p:cNvPr id="3" name="object 3"/>
          <p:cNvSpPr/>
          <p:nvPr/>
        </p:nvSpPr>
        <p:spPr>
          <a:xfrm>
            <a:off x="2635250" y="3070860"/>
            <a:ext cx="3834129" cy="2430780"/>
          </a:xfrm>
          <a:custGeom>
            <a:avLst/>
            <a:gdLst/>
            <a:ahLst/>
            <a:cxnLst/>
            <a:rect l="l" t="t" r="r" b="b"/>
            <a:pathLst>
              <a:path w="3834129" h="2430779">
                <a:moveTo>
                  <a:pt x="0" y="0"/>
                </a:moveTo>
                <a:lnTo>
                  <a:pt x="3834129" y="0"/>
                </a:lnTo>
                <a:lnTo>
                  <a:pt x="3834129" y="2430779"/>
                </a:lnTo>
                <a:lnTo>
                  <a:pt x="0" y="2430779"/>
                </a:lnTo>
                <a:lnTo>
                  <a:pt x="0" y="0"/>
                </a:lnTo>
                <a:close/>
              </a:path>
            </a:pathLst>
          </a:custGeom>
          <a:solidFill>
            <a:srgbClr val="BFBFBF"/>
          </a:solidFill>
        </p:spPr>
        <p:txBody>
          <a:bodyPr wrap="square" lIns="0" tIns="0" rIns="0" bIns="0" rtlCol="0"/>
          <a:lstStyle/>
          <a:p>
            <a:endParaRPr/>
          </a:p>
        </p:txBody>
      </p:sp>
      <p:sp>
        <p:nvSpPr>
          <p:cNvPr id="4" name="object 4"/>
          <p:cNvSpPr/>
          <p:nvPr/>
        </p:nvSpPr>
        <p:spPr>
          <a:xfrm>
            <a:off x="2635250" y="5229859"/>
            <a:ext cx="3834129" cy="0"/>
          </a:xfrm>
          <a:custGeom>
            <a:avLst/>
            <a:gdLst/>
            <a:ahLst/>
            <a:cxnLst/>
            <a:rect l="l" t="t" r="r" b="b"/>
            <a:pathLst>
              <a:path w="3834129">
                <a:moveTo>
                  <a:pt x="0" y="0"/>
                </a:moveTo>
                <a:lnTo>
                  <a:pt x="3834129" y="0"/>
                </a:lnTo>
              </a:path>
            </a:pathLst>
          </a:custGeom>
          <a:ln w="11430">
            <a:solidFill>
              <a:srgbClr val="000000"/>
            </a:solidFill>
          </a:ln>
        </p:spPr>
        <p:txBody>
          <a:bodyPr wrap="square" lIns="0" tIns="0" rIns="0" bIns="0" rtlCol="0"/>
          <a:lstStyle/>
          <a:p>
            <a:endParaRPr/>
          </a:p>
        </p:txBody>
      </p:sp>
      <p:sp>
        <p:nvSpPr>
          <p:cNvPr id="5" name="object 5"/>
          <p:cNvSpPr/>
          <p:nvPr/>
        </p:nvSpPr>
        <p:spPr>
          <a:xfrm>
            <a:off x="2635250" y="4959350"/>
            <a:ext cx="3834129" cy="0"/>
          </a:xfrm>
          <a:custGeom>
            <a:avLst/>
            <a:gdLst/>
            <a:ahLst/>
            <a:cxnLst/>
            <a:rect l="l" t="t" r="r" b="b"/>
            <a:pathLst>
              <a:path w="3834129">
                <a:moveTo>
                  <a:pt x="0" y="0"/>
                </a:moveTo>
                <a:lnTo>
                  <a:pt x="3834129" y="0"/>
                </a:lnTo>
              </a:path>
            </a:pathLst>
          </a:custGeom>
          <a:ln w="11430">
            <a:solidFill>
              <a:srgbClr val="000000"/>
            </a:solidFill>
          </a:ln>
        </p:spPr>
        <p:txBody>
          <a:bodyPr wrap="square" lIns="0" tIns="0" rIns="0" bIns="0" rtlCol="0"/>
          <a:lstStyle/>
          <a:p>
            <a:endParaRPr/>
          </a:p>
        </p:txBody>
      </p:sp>
      <p:sp>
        <p:nvSpPr>
          <p:cNvPr id="6" name="object 6"/>
          <p:cNvSpPr/>
          <p:nvPr/>
        </p:nvSpPr>
        <p:spPr>
          <a:xfrm>
            <a:off x="2635250" y="4687570"/>
            <a:ext cx="3834129" cy="0"/>
          </a:xfrm>
          <a:custGeom>
            <a:avLst/>
            <a:gdLst/>
            <a:ahLst/>
            <a:cxnLst/>
            <a:rect l="l" t="t" r="r" b="b"/>
            <a:pathLst>
              <a:path w="3834129">
                <a:moveTo>
                  <a:pt x="0" y="0"/>
                </a:moveTo>
                <a:lnTo>
                  <a:pt x="3834129" y="0"/>
                </a:lnTo>
              </a:path>
            </a:pathLst>
          </a:custGeom>
          <a:ln w="11430">
            <a:solidFill>
              <a:srgbClr val="000000"/>
            </a:solidFill>
          </a:ln>
        </p:spPr>
        <p:txBody>
          <a:bodyPr wrap="square" lIns="0" tIns="0" rIns="0" bIns="0" rtlCol="0"/>
          <a:lstStyle/>
          <a:p>
            <a:endParaRPr/>
          </a:p>
        </p:txBody>
      </p:sp>
      <p:sp>
        <p:nvSpPr>
          <p:cNvPr id="7" name="object 7"/>
          <p:cNvSpPr/>
          <p:nvPr/>
        </p:nvSpPr>
        <p:spPr>
          <a:xfrm>
            <a:off x="2635250" y="4417059"/>
            <a:ext cx="3834129" cy="0"/>
          </a:xfrm>
          <a:custGeom>
            <a:avLst/>
            <a:gdLst/>
            <a:ahLst/>
            <a:cxnLst/>
            <a:rect l="l" t="t" r="r" b="b"/>
            <a:pathLst>
              <a:path w="3834129">
                <a:moveTo>
                  <a:pt x="0" y="0"/>
                </a:moveTo>
                <a:lnTo>
                  <a:pt x="3834129" y="0"/>
                </a:lnTo>
              </a:path>
            </a:pathLst>
          </a:custGeom>
          <a:ln w="11430">
            <a:solidFill>
              <a:srgbClr val="000000"/>
            </a:solidFill>
          </a:ln>
        </p:spPr>
        <p:txBody>
          <a:bodyPr wrap="square" lIns="0" tIns="0" rIns="0" bIns="0" rtlCol="0"/>
          <a:lstStyle/>
          <a:p>
            <a:endParaRPr/>
          </a:p>
        </p:txBody>
      </p:sp>
      <p:sp>
        <p:nvSpPr>
          <p:cNvPr id="8" name="object 8"/>
          <p:cNvSpPr/>
          <p:nvPr/>
        </p:nvSpPr>
        <p:spPr>
          <a:xfrm>
            <a:off x="2635250" y="4156709"/>
            <a:ext cx="3834129" cy="0"/>
          </a:xfrm>
          <a:custGeom>
            <a:avLst/>
            <a:gdLst/>
            <a:ahLst/>
            <a:cxnLst/>
            <a:rect l="l" t="t" r="r" b="b"/>
            <a:pathLst>
              <a:path w="3834129">
                <a:moveTo>
                  <a:pt x="0" y="0"/>
                </a:moveTo>
                <a:lnTo>
                  <a:pt x="3834129" y="0"/>
                </a:lnTo>
              </a:path>
            </a:pathLst>
          </a:custGeom>
          <a:ln w="11430">
            <a:solidFill>
              <a:srgbClr val="000000"/>
            </a:solidFill>
          </a:ln>
        </p:spPr>
        <p:txBody>
          <a:bodyPr wrap="square" lIns="0" tIns="0" rIns="0" bIns="0" rtlCol="0"/>
          <a:lstStyle/>
          <a:p>
            <a:endParaRPr/>
          </a:p>
        </p:txBody>
      </p:sp>
      <p:sp>
        <p:nvSpPr>
          <p:cNvPr id="9" name="object 9"/>
          <p:cNvSpPr/>
          <p:nvPr/>
        </p:nvSpPr>
        <p:spPr>
          <a:xfrm>
            <a:off x="2635250" y="3884929"/>
            <a:ext cx="3834129" cy="0"/>
          </a:xfrm>
          <a:custGeom>
            <a:avLst/>
            <a:gdLst/>
            <a:ahLst/>
            <a:cxnLst/>
            <a:rect l="l" t="t" r="r" b="b"/>
            <a:pathLst>
              <a:path w="3834129">
                <a:moveTo>
                  <a:pt x="0" y="0"/>
                </a:moveTo>
                <a:lnTo>
                  <a:pt x="3834129" y="0"/>
                </a:lnTo>
              </a:path>
            </a:pathLst>
          </a:custGeom>
          <a:ln w="11430">
            <a:solidFill>
              <a:srgbClr val="000000"/>
            </a:solidFill>
          </a:ln>
        </p:spPr>
        <p:txBody>
          <a:bodyPr wrap="square" lIns="0" tIns="0" rIns="0" bIns="0" rtlCol="0"/>
          <a:lstStyle/>
          <a:p>
            <a:endParaRPr/>
          </a:p>
        </p:txBody>
      </p:sp>
      <p:sp>
        <p:nvSpPr>
          <p:cNvPr id="10" name="object 10"/>
          <p:cNvSpPr/>
          <p:nvPr/>
        </p:nvSpPr>
        <p:spPr>
          <a:xfrm>
            <a:off x="2635250" y="3613150"/>
            <a:ext cx="3834129" cy="0"/>
          </a:xfrm>
          <a:custGeom>
            <a:avLst/>
            <a:gdLst/>
            <a:ahLst/>
            <a:cxnLst/>
            <a:rect l="l" t="t" r="r" b="b"/>
            <a:pathLst>
              <a:path w="3834129">
                <a:moveTo>
                  <a:pt x="0" y="0"/>
                </a:moveTo>
                <a:lnTo>
                  <a:pt x="3834129" y="0"/>
                </a:lnTo>
              </a:path>
            </a:pathLst>
          </a:custGeom>
          <a:ln w="11430">
            <a:solidFill>
              <a:srgbClr val="000000"/>
            </a:solidFill>
          </a:ln>
        </p:spPr>
        <p:txBody>
          <a:bodyPr wrap="square" lIns="0" tIns="0" rIns="0" bIns="0" rtlCol="0"/>
          <a:lstStyle/>
          <a:p>
            <a:endParaRPr/>
          </a:p>
        </p:txBody>
      </p:sp>
      <p:sp>
        <p:nvSpPr>
          <p:cNvPr id="11" name="object 11"/>
          <p:cNvSpPr/>
          <p:nvPr/>
        </p:nvSpPr>
        <p:spPr>
          <a:xfrm>
            <a:off x="2635250" y="3342640"/>
            <a:ext cx="3834129" cy="0"/>
          </a:xfrm>
          <a:custGeom>
            <a:avLst/>
            <a:gdLst/>
            <a:ahLst/>
            <a:cxnLst/>
            <a:rect l="l" t="t" r="r" b="b"/>
            <a:pathLst>
              <a:path w="3834129">
                <a:moveTo>
                  <a:pt x="0" y="0"/>
                </a:moveTo>
                <a:lnTo>
                  <a:pt x="3834129" y="0"/>
                </a:lnTo>
              </a:path>
            </a:pathLst>
          </a:custGeom>
          <a:ln w="11430">
            <a:solidFill>
              <a:srgbClr val="000000"/>
            </a:solidFill>
          </a:ln>
        </p:spPr>
        <p:txBody>
          <a:bodyPr wrap="square" lIns="0" tIns="0" rIns="0" bIns="0" rtlCol="0"/>
          <a:lstStyle/>
          <a:p>
            <a:endParaRPr/>
          </a:p>
        </p:txBody>
      </p:sp>
      <p:sp>
        <p:nvSpPr>
          <p:cNvPr id="12" name="object 12"/>
          <p:cNvSpPr/>
          <p:nvPr/>
        </p:nvSpPr>
        <p:spPr>
          <a:xfrm>
            <a:off x="2635250" y="3070860"/>
            <a:ext cx="3834129" cy="0"/>
          </a:xfrm>
          <a:custGeom>
            <a:avLst/>
            <a:gdLst/>
            <a:ahLst/>
            <a:cxnLst/>
            <a:rect l="l" t="t" r="r" b="b"/>
            <a:pathLst>
              <a:path w="3834129">
                <a:moveTo>
                  <a:pt x="0" y="0"/>
                </a:moveTo>
                <a:lnTo>
                  <a:pt x="3834129" y="0"/>
                </a:lnTo>
              </a:path>
            </a:pathLst>
          </a:custGeom>
          <a:ln w="11430">
            <a:solidFill>
              <a:srgbClr val="000000"/>
            </a:solidFill>
          </a:ln>
        </p:spPr>
        <p:txBody>
          <a:bodyPr wrap="square" lIns="0" tIns="0" rIns="0" bIns="0" rtlCol="0"/>
          <a:lstStyle/>
          <a:p>
            <a:endParaRPr/>
          </a:p>
        </p:txBody>
      </p:sp>
      <p:sp>
        <p:nvSpPr>
          <p:cNvPr id="13" name="object 13"/>
          <p:cNvSpPr/>
          <p:nvPr/>
        </p:nvSpPr>
        <p:spPr>
          <a:xfrm>
            <a:off x="2635250" y="3070860"/>
            <a:ext cx="3834129" cy="0"/>
          </a:xfrm>
          <a:custGeom>
            <a:avLst/>
            <a:gdLst/>
            <a:ahLst/>
            <a:cxnLst/>
            <a:rect l="l" t="t" r="r" b="b"/>
            <a:pathLst>
              <a:path w="3834129">
                <a:moveTo>
                  <a:pt x="0" y="0"/>
                </a:moveTo>
                <a:lnTo>
                  <a:pt x="3834129" y="0"/>
                </a:lnTo>
              </a:path>
            </a:pathLst>
          </a:custGeom>
          <a:ln w="11430">
            <a:solidFill>
              <a:srgbClr val="7F7F7F"/>
            </a:solidFill>
          </a:ln>
        </p:spPr>
        <p:txBody>
          <a:bodyPr wrap="square" lIns="0" tIns="0" rIns="0" bIns="0" rtlCol="0"/>
          <a:lstStyle/>
          <a:p>
            <a:endParaRPr/>
          </a:p>
        </p:txBody>
      </p:sp>
      <p:sp>
        <p:nvSpPr>
          <p:cNvPr id="14" name="object 14"/>
          <p:cNvSpPr/>
          <p:nvPr/>
        </p:nvSpPr>
        <p:spPr>
          <a:xfrm>
            <a:off x="6469379" y="3070860"/>
            <a:ext cx="0" cy="2430780"/>
          </a:xfrm>
          <a:custGeom>
            <a:avLst/>
            <a:gdLst/>
            <a:ahLst/>
            <a:cxnLst/>
            <a:rect l="l" t="t" r="r" b="b"/>
            <a:pathLst>
              <a:path h="2430779">
                <a:moveTo>
                  <a:pt x="0" y="0"/>
                </a:moveTo>
                <a:lnTo>
                  <a:pt x="0" y="2430779"/>
                </a:lnTo>
              </a:path>
            </a:pathLst>
          </a:custGeom>
          <a:ln w="11430">
            <a:solidFill>
              <a:srgbClr val="7F7F7F"/>
            </a:solidFill>
          </a:ln>
        </p:spPr>
        <p:txBody>
          <a:bodyPr wrap="square" lIns="0" tIns="0" rIns="0" bIns="0" rtlCol="0"/>
          <a:lstStyle/>
          <a:p>
            <a:endParaRPr/>
          </a:p>
        </p:txBody>
      </p:sp>
      <p:sp>
        <p:nvSpPr>
          <p:cNvPr id="15" name="object 15"/>
          <p:cNvSpPr/>
          <p:nvPr/>
        </p:nvSpPr>
        <p:spPr>
          <a:xfrm>
            <a:off x="2635250" y="5495925"/>
            <a:ext cx="3834129" cy="11430"/>
          </a:xfrm>
          <a:custGeom>
            <a:avLst/>
            <a:gdLst/>
            <a:ahLst/>
            <a:cxnLst/>
            <a:rect l="l" t="t" r="r" b="b"/>
            <a:pathLst>
              <a:path w="3834129" h="11429">
                <a:moveTo>
                  <a:pt x="0" y="11430"/>
                </a:moveTo>
                <a:lnTo>
                  <a:pt x="3834129" y="11430"/>
                </a:lnTo>
                <a:lnTo>
                  <a:pt x="3834129" y="0"/>
                </a:lnTo>
                <a:lnTo>
                  <a:pt x="0" y="0"/>
                </a:lnTo>
                <a:lnTo>
                  <a:pt x="0" y="11430"/>
                </a:lnTo>
                <a:close/>
              </a:path>
            </a:pathLst>
          </a:custGeom>
          <a:solidFill>
            <a:srgbClr val="7F7F7F"/>
          </a:solidFill>
        </p:spPr>
        <p:txBody>
          <a:bodyPr wrap="square" lIns="0" tIns="0" rIns="0" bIns="0" rtlCol="0"/>
          <a:lstStyle/>
          <a:p>
            <a:endParaRPr/>
          </a:p>
        </p:txBody>
      </p:sp>
      <p:sp>
        <p:nvSpPr>
          <p:cNvPr id="16" name="object 16"/>
          <p:cNvSpPr/>
          <p:nvPr/>
        </p:nvSpPr>
        <p:spPr>
          <a:xfrm>
            <a:off x="2635250" y="3070860"/>
            <a:ext cx="0" cy="2430780"/>
          </a:xfrm>
          <a:custGeom>
            <a:avLst/>
            <a:gdLst/>
            <a:ahLst/>
            <a:cxnLst/>
            <a:rect l="l" t="t" r="r" b="b"/>
            <a:pathLst>
              <a:path h="2430779">
                <a:moveTo>
                  <a:pt x="0" y="2430779"/>
                </a:moveTo>
                <a:lnTo>
                  <a:pt x="0" y="0"/>
                </a:lnTo>
              </a:path>
            </a:pathLst>
          </a:custGeom>
          <a:ln w="11430">
            <a:solidFill>
              <a:srgbClr val="7F7F7F"/>
            </a:solidFill>
          </a:ln>
        </p:spPr>
        <p:txBody>
          <a:bodyPr wrap="square" lIns="0" tIns="0" rIns="0" bIns="0" rtlCol="0"/>
          <a:lstStyle/>
          <a:p>
            <a:endParaRPr/>
          </a:p>
        </p:txBody>
      </p:sp>
      <p:sp>
        <p:nvSpPr>
          <p:cNvPr id="17" name="object 17"/>
          <p:cNvSpPr/>
          <p:nvPr/>
        </p:nvSpPr>
        <p:spPr>
          <a:xfrm>
            <a:off x="2635250" y="3070860"/>
            <a:ext cx="0" cy="2430780"/>
          </a:xfrm>
          <a:custGeom>
            <a:avLst/>
            <a:gdLst/>
            <a:ahLst/>
            <a:cxnLst/>
            <a:rect l="l" t="t" r="r" b="b"/>
            <a:pathLst>
              <a:path h="2430779">
                <a:moveTo>
                  <a:pt x="0" y="0"/>
                </a:moveTo>
                <a:lnTo>
                  <a:pt x="0" y="2430779"/>
                </a:lnTo>
              </a:path>
            </a:pathLst>
          </a:custGeom>
          <a:ln w="11430">
            <a:solidFill>
              <a:srgbClr val="000000"/>
            </a:solidFill>
          </a:ln>
        </p:spPr>
        <p:txBody>
          <a:bodyPr wrap="square" lIns="0" tIns="0" rIns="0" bIns="0" rtlCol="0"/>
          <a:lstStyle/>
          <a:p>
            <a:endParaRPr/>
          </a:p>
        </p:txBody>
      </p:sp>
      <p:sp>
        <p:nvSpPr>
          <p:cNvPr id="18" name="object 18"/>
          <p:cNvSpPr/>
          <p:nvPr/>
        </p:nvSpPr>
        <p:spPr>
          <a:xfrm>
            <a:off x="2569210" y="5501640"/>
            <a:ext cx="66040" cy="0"/>
          </a:xfrm>
          <a:custGeom>
            <a:avLst/>
            <a:gdLst/>
            <a:ahLst/>
            <a:cxnLst/>
            <a:rect l="l" t="t" r="r" b="b"/>
            <a:pathLst>
              <a:path w="66039">
                <a:moveTo>
                  <a:pt x="0" y="0"/>
                </a:moveTo>
                <a:lnTo>
                  <a:pt x="66039" y="0"/>
                </a:lnTo>
              </a:path>
            </a:pathLst>
          </a:custGeom>
          <a:ln w="11430">
            <a:solidFill>
              <a:srgbClr val="000000"/>
            </a:solidFill>
          </a:ln>
        </p:spPr>
        <p:txBody>
          <a:bodyPr wrap="square" lIns="0" tIns="0" rIns="0" bIns="0" rtlCol="0"/>
          <a:lstStyle/>
          <a:p>
            <a:endParaRPr/>
          </a:p>
        </p:txBody>
      </p:sp>
      <p:sp>
        <p:nvSpPr>
          <p:cNvPr id="19" name="object 19"/>
          <p:cNvSpPr/>
          <p:nvPr/>
        </p:nvSpPr>
        <p:spPr>
          <a:xfrm>
            <a:off x="2569210" y="5229859"/>
            <a:ext cx="66040" cy="0"/>
          </a:xfrm>
          <a:custGeom>
            <a:avLst/>
            <a:gdLst/>
            <a:ahLst/>
            <a:cxnLst/>
            <a:rect l="l" t="t" r="r" b="b"/>
            <a:pathLst>
              <a:path w="66039">
                <a:moveTo>
                  <a:pt x="0" y="0"/>
                </a:moveTo>
                <a:lnTo>
                  <a:pt x="66039" y="0"/>
                </a:lnTo>
              </a:path>
            </a:pathLst>
          </a:custGeom>
          <a:ln w="11430">
            <a:solidFill>
              <a:srgbClr val="000000"/>
            </a:solidFill>
          </a:ln>
        </p:spPr>
        <p:txBody>
          <a:bodyPr wrap="square" lIns="0" tIns="0" rIns="0" bIns="0" rtlCol="0"/>
          <a:lstStyle/>
          <a:p>
            <a:endParaRPr/>
          </a:p>
        </p:txBody>
      </p:sp>
      <p:sp>
        <p:nvSpPr>
          <p:cNvPr id="20" name="object 20"/>
          <p:cNvSpPr/>
          <p:nvPr/>
        </p:nvSpPr>
        <p:spPr>
          <a:xfrm>
            <a:off x="2569210" y="4959350"/>
            <a:ext cx="66040" cy="0"/>
          </a:xfrm>
          <a:custGeom>
            <a:avLst/>
            <a:gdLst/>
            <a:ahLst/>
            <a:cxnLst/>
            <a:rect l="l" t="t" r="r" b="b"/>
            <a:pathLst>
              <a:path w="66039">
                <a:moveTo>
                  <a:pt x="0" y="0"/>
                </a:moveTo>
                <a:lnTo>
                  <a:pt x="66039" y="0"/>
                </a:lnTo>
              </a:path>
            </a:pathLst>
          </a:custGeom>
          <a:ln w="11430">
            <a:solidFill>
              <a:srgbClr val="000000"/>
            </a:solidFill>
          </a:ln>
        </p:spPr>
        <p:txBody>
          <a:bodyPr wrap="square" lIns="0" tIns="0" rIns="0" bIns="0" rtlCol="0"/>
          <a:lstStyle/>
          <a:p>
            <a:endParaRPr/>
          </a:p>
        </p:txBody>
      </p:sp>
      <p:sp>
        <p:nvSpPr>
          <p:cNvPr id="21" name="object 21"/>
          <p:cNvSpPr/>
          <p:nvPr/>
        </p:nvSpPr>
        <p:spPr>
          <a:xfrm>
            <a:off x="2569210" y="4687570"/>
            <a:ext cx="66040" cy="0"/>
          </a:xfrm>
          <a:custGeom>
            <a:avLst/>
            <a:gdLst/>
            <a:ahLst/>
            <a:cxnLst/>
            <a:rect l="l" t="t" r="r" b="b"/>
            <a:pathLst>
              <a:path w="66039">
                <a:moveTo>
                  <a:pt x="0" y="0"/>
                </a:moveTo>
                <a:lnTo>
                  <a:pt x="66039" y="0"/>
                </a:lnTo>
              </a:path>
            </a:pathLst>
          </a:custGeom>
          <a:ln w="11430">
            <a:solidFill>
              <a:srgbClr val="000000"/>
            </a:solidFill>
          </a:ln>
        </p:spPr>
        <p:txBody>
          <a:bodyPr wrap="square" lIns="0" tIns="0" rIns="0" bIns="0" rtlCol="0"/>
          <a:lstStyle/>
          <a:p>
            <a:endParaRPr/>
          </a:p>
        </p:txBody>
      </p:sp>
      <p:sp>
        <p:nvSpPr>
          <p:cNvPr id="22" name="object 22"/>
          <p:cNvSpPr/>
          <p:nvPr/>
        </p:nvSpPr>
        <p:spPr>
          <a:xfrm>
            <a:off x="2569210" y="4417059"/>
            <a:ext cx="66040" cy="0"/>
          </a:xfrm>
          <a:custGeom>
            <a:avLst/>
            <a:gdLst/>
            <a:ahLst/>
            <a:cxnLst/>
            <a:rect l="l" t="t" r="r" b="b"/>
            <a:pathLst>
              <a:path w="66039">
                <a:moveTo>
                  <a:pt x="0" y="0"/>
                </a:moveTo>
                <a:lnTo>
                  <a:pt x="66039" y="0"/>
                </a:lnTo>
              </a:path>
            </a:pathLst>
          </a:custGeom>
          <a:ln w="11430">
            <a:solidFill>
              <a:srgbClr val="000000"/>
            </a:solidFill>
          </a:ln>
        </p:spPr>
        <p:txBody>
          <a:bodyPr wrap="square" lIns="0" tIns="0" rIns="0" bIns="0" rtlCol="0"/>
          <a:lstStyle/>
          <a:p>
            <a:endParaRPr/>
          </a:p>
        </p:txBody>
      </p:sp>
      <p:sp>
        <p:nvSpPr>
          <p:cNvPr id="23" name="object 23"/>
          <p:cNvSpPr/>
          <p:nvPr/>
        </p:nvSpPr>
        <p:spPr>
          <a:xfrm>
            <a:off x="2569210" y="4156709"/>
            <a:ext cx="66040" cy="0"/>
          </a:xfrm>
          <a:custGeom>
            <a:avLst/>
            <a:gdLst/>
            <a:ahLst/>
            <a:cxnLst/>
            <a:rect l="l" t="t" r="r" b="b"/>
            <a:pathLst>
              <a:path w="66039">
                <a:moveTo>
                  <a:pt x="0" y="0"/>
                </a:moveTo>
                <a:lnTo>
                  <a:pt x="66039" y="0"/>
                </a:lnTo>
              </a:path>
            </a:pathLst>
          </a:custGeom>
          <a:ln w="11430">
            <a:solidFill>
              <a:srgbClr val="000000"/>
            </a:solidFill>
          </a:ln>
        </p:spPr>
        <p:txBody>
          <a:bodyPr wrap="square" lIns="0" tIns="0" rIns="0" bIns="0" rtlCol="0"/>
          <a:lstStyle/>
          <a:p>
            <a:endParaRPr/>
          </a:p>
        </p:txBody>
      </p:sp>
      <p:sp>
        <p:nvSpPr>
          <p:cNvPr id="24" name="object 24"/>
          <p:cNvSpPr/>
          <p:nvPr/>
        </p:nvSpPr>
        <p:spPr>
          <a:xfrm>
            <a:off x="2569210" y="3884929"/>
            <a:ext cx="66040" cy="0"/>
          </a:xfrm>
          <a:custGeom>
            <a:avLst/>
            <a:gdLst/>
            <a:ahLst/>
            <a:cxnLst/>
            <a:rect l="l" t="t" r="r" b="b"/>
            <a:pathLst>
              <a:path w="66039">
                <a:moveTo>
                  <a:pt x="0" y="0"/>
                </a:moveTo>
                <a:lnTo>
                  <a:pt x="66039" y="0"/>
                </a:lnTo>
              </a:path>
            </a:pathLst>
          </a:custGeom>
          <a:ln w="11430">
            <a:solidFill>
              <a:srgbClr val="000000"/>
            </a:solidFill>
          </a:ln>
        </p:spPr>
        <p:txBody>
          <a:bodyPr wrap="square" lIns="0" tIns="0" rIns="0" bIns="0" rtlCol="0"/>
          <a:lstStyle/>
          <a:p>
            <a:endParaRPr/>
          </a:p>
        </p:txBody>
      </p:sp>
      <p:sp>
        <p:nvSpPr>
          <p:cNvPr id="25" name="object 25"/>
          <p:cNvSpPr/>
          <p:nvPr/>
        </p:nvSpPr>
        <p:spPr>
          <a:xfrm>
            <a:off x="2569210" y="3613150"/>
            <a:ext cx="66040" cy="0"/>
          </a:xfrm>
          <a:custGeom>
            <a:avLst/>
            <a:gdLst/>
            <a:ahLst/>
            <a:cxnLst/>
            <a:rect l="l" t="t" r="r" b="b"/>
            <a:pathLst>
              <a:path w="66039">
                <a:moveTo>
                  <a:pt x="0" y="0"/>
                </a:moveTo>
                <a:lnTo>
                  <a:pt x="66039" y="0"/>
                </a:lnTo>
              </a:path>
            </a:pathLst>
          </a:custGeom>
          <a:ln w="11430">
            <a:solidFill>
              <a:srgbClr val="000000"/>
            </a:solidFill>
          </a:ln>
        </p:spPr>
        <p:txBody>
          <a:bodyPr wrap="square" lIns="0" tIns="0" rIns="0" bIns="0" rtlCol="0"/>
          <a:lstStyle/>
          <a:p>
            <a:endParaRPr/>
          </a:p>
        </p:txBody>
      </p:sp>
      <p:sp>
        <p:nvSpPr>
          <p:cNvPr id="26" name="object 26"/>
          <p:cNvSpPr/>
          <p:nvPr/>
        </p:nvSpPr>
        <p:spPr>
          <a:xfrm>
            <a:off x="2569210" y="3342640"/>
            <a:ext cx="66040" cy="0"/>
          </a:xfrm>
          <a:custGeom>
            <a:avLst/>
            <a:gdLst/>
            <a:ahLst/>
            <a:cxnLst/>
            <a:rect l="l" t="t" r="r" b="b"/>
            <a:pathLst>
              <a:path w="66039">
                <a:moveTo>
                  <a:pt x="0" y="0"/>
                </a:moveTo>
                <a:lnTo>
                  <a:pt x="66039" y="0"/>
                </a:lnTo>
              </a:path>
            </a:pathLst>
          </a:custGeom>
          <a:ln w="11430">
            <a:solidFill>
              <a:srgbClr val="000000"/>
            </a:solidFill>
          </a:ln>
        </p:spPr>
        <p:txBody>
          <a:bodyPr wrap="square" lIns="0" tIns="0" rIns="0" bIns="0" rtlCol="0"/>
          <a:lstStyle/>
          <a:p>
            <a:endParaRPr/>
          </a:p>
        </p:txBody>
      </p:sp>
      <p:sp>
        <p:nvSpPr>
          <p:cNvPr id="27" name="object 27"/>
          <p:cNvSpPr/>
          <p:nvPr/>
        </p:nvSpPr>
        <p:spPr>
          <a:xfrm>
            <a:off x="2569210" y="3070860"/>
            <a:ext cx="66040" cy="0"/>
          </a:xfrm>
          <a:custGeom>
            <a:avLst/>
            <a:gdLst/>
            <a:ahLst/>
            <a:cxnLst/>
            <a:rect l="l" t="t" r="r" b="b"/>
            <a:pathLst>
              <a:path w="66039">
                <a:moveTo>
                  <a:pt x="0" y="0"/>
                </a:moveTo>
                <a:lnTo>
                  <a:pt x="66039" y="0"/>
                </a:lnTo>
              </a:path>
            </a:pathLst>
          </a:custGeom>
          <a:ln w="11430">
            <a:solidFill>
              <a:srgbClr val="000000"/>
            </a:solidFill>
          </a:ln>
        </p:spPr>
        <p:txBody>
          <a:bodyPr wrap="square" lIns="0" tIns="0" rIns="0" bIns="0" rtlCol="0"/>
          <a:lstStyle/>
          <a:p>
            <a:endParaRPr/>
          </a:p>
        </p:txBody>
      </p:sp>
      <p:sp>
        <p:nvSpPr>
          <p:cNvPr id="28" name="object 28"/>
          <p:cNvSpPr/>
          <p:nvPr/>
        </p:nvSpPr>
        <p:spPr>
          <a:xfrm>
            <a:off x="2635250" y="5495925"/>
            <a:ext cx="3834129" cy="11430"/>
          </a:xfrm>
          <a:custGeom>
            <a:avLst/>
            <a:gdLst/>
            <a:ahLst/>
            <a:cxnLst/>
            <a:rect l="l" t="t" r="r" b="b"/>
            <a:pathLst>
              <a:path w="3834129" h="11429">
                <a:moveTo>
                  <a:pt x="0" y="11430"/>
                </a:moveTo>
                <a:lnTo>
                  <a:pt x="3834129" y="11430"/>
                </a:lnTo>
                <a:lnTo>
                  <a:pt x="3834129" y="0"/>
                </a:lnTo>
                <a:lnTo>
                  <a:pt x="0" y="0"/>
                </a:lnTo>
                <a:lnTo>
                  <a:pt x="0" y="11430"/>
                </a:lnTo>
                <a:close/>
              </a:path>
            </a:pathLst>
          </a:custGeom>
          <a:solidFill>
            <a:srgbClr val="000000"/>
          </a:solidFill>
        </p:spPr>
        <p:txBody>
          <a:bodyPr wrap="square" lIns="0" tIns="0" rIns="0" bIns="0" rtlCol="0"/>
          <a:lstStyle/>
          <a:p>
            <a:endParaRPr/>
          </a:p>
        </p:txBody>
      </p:sp>
      <p:sp>
        <p:nvSpPr>
          <p:cNvPr id="29" name="object 29"/>
          <p:cNvSpPr/>
          <p:nvPr/>
        </p:nvSpPr>
        <p:spPr>
          <a:xfrm>
            <a:off x="2635250" y="5501640"/>
            <a:ext cx="0" cy="57150"/>
          </a:xfrm>
          <a:custGeom>
            <a:avLst/>
            <a:gdLst/>
            <a:ahLst/>
            <a:cxnLst/>
            <a:rect l="l" t="t" r="r" b="b"/>
            <a:pathLst>
              <a:path h="57150">
                <a:moveTo>
                  <a:pt x="0" y="57150"/>
                </a:moveTo>
                <a:lnTo>
                  <a:pt x="0" y="0"/>
                </a:lnTo>
              </a:path>
            </a:pathLst>
          </a:custGeom>
          <a:ln w="11430">
            <a:solidFill>
              <a:srgbClr val="000000"/>
            </a:solidFill>
          </a:ln>
        </p:spPr>
        <p:txBody>
          <a:bodyPr wrap="square" lIns="0" tIns="0" rIns="0" bIns="0" rtlCol="0"/>
          <a:lstStyle/>
          <a:p>
            <a:endParaRPr/>
          </a:p>
        </p:txBody>
      </p:sp>
      <p:sp>
        <p:nvSpPr>
          <p:cNvPr id="30" name="object 30"/>
          <p:cNvSpPr/>
          <p:nvPr/>
        </p:nvSpPr>
        <p:spPr>
          <a:xfrm>
            <a:off x="3183889" y="5501640"/>
            <a:ext cx="0" cy="57150"/>
          </a:xfrm>
          <a:custGeom>
            <a:avLst/>
            <a:gdLst/>
            <a:ahLst/>
            <a:cxnLst/>
            <a:rect l="l" t="t" r="r" b="b"/>
            <a:pathLst>
              <a:path h="57150">
                <a:moveTo>
                  <a:pt x="0" y="57150"/>
                </a:moveTo>
                <a:lnTo>
                  <a:pt x="0" y="0"/>
                </a:lnTo>
              </a:path>
            </a:pathLst>
          </a:custGeom>
          <a:ln w="11430">
            <a:solidFill>
              <a:srgbClr val="000000"/>
            </a:solidFill>
          </a:ln>
        </p:spPr>
        <p:txBody>
          <a:bodyPr wrap="square" lIns="0" tIns="0" rIns="0" bIns="0" rtlCol="0"/>
          <a:lstStyle/>
          <a:p>
            <a:endParaRPr/>
          </a:p>
        </p:txBody>
      </p:sp>
      <p:sp>
        <p:nvSpPr>
          <p:cNvPr id="31" name="object 31"/>
          <p:cNvSpPr/>
          <p:nvPr/>
        </p:nvSpPr>
        <p:spPr>
          <a:xfrm>
            <a:off x="3731259" y="5501640"/>
            <a:ext cx="0" cy="57150"/>
          </a:xfrm>
          <a:custGeom>
            <a:avLst/>
            <a:gdLst/>
            <a:ahLst/>
            <a:cxnLst/>
            <a:rect l="l" t="t" r="r" b="b"/>
            <a:pathLst>
              <a:path h="57150">
                <a:moveTo>
                  <a:pt x="0" y="57150"/>
                </a:moveTo>
                <a:lnTo>
                  <a:pt x="0" y="0"/>
                </a:lnTo>
              </a:path>
            </a:pathLst>
          </a:custGeom>
          <a:ln w="11430">
            <a:solidFill>
              <a:srgbClr val="000000"/>
            </a:solidFill>
          </a:ln>
        </p:spPr>
        <p:txBody>
          <a:bodyPr wrap="square" lIns="0" tIns="0" rIns="0" bIns="0" rtlCol="0"/>
          <a:lstStyle/>
          <a:p>
            <a:endParaRPr/>
          </a:p>
        </p:txBody>
      </p:sp>
      <p:sp>
        <p:nvSpPr>
          <p:cNvPr id="32" name="object 32"/>
          <p:cNvSpPr/>
          <p:nvPr/>
        </p:nvSpPr>
        <p:spPr>
          <a:xfrm>
            <a:off x="4278629" y="5501640"/>
            <a:ext cx="0" cy="57150"/>
          </a:xfrm>
          <a:custGeom>
            <a:avLst/>
            <a:gdLst/>
            <a:ahLst/>
            <a:cxnLst/>
            <a:rect l="l" t="t" r="r" b="b"/>
            <a:pathLst>
              <a:path h="57150">
                <a:moveTo>
                  <a:pt x="0" y="57150"/>
                </a:moveTo>
                <a:lnTo>
                  <a:pt x="0" y="0"/>
                </a:lnTo>
              </a:path>
            </a:pathLst>
          </a:custGeom>
          <a:ln w="11430">
            <a:solidFill>
              <a:srgbClr val="000000"/>
            </a:solidFill>
          </a:ln>
        </p:spPr>
        <p:txBody>
          <a:bodyPr wrap="square" lIns="0" tIns="0" rIns="0" bIns="0" rtlCol="0"/>
          <a:lstStyle/>
          <a:p>
            <a:endParaRPr/>
          </a:p>
        </p:txBody>
      </p:sp>
      <p:sp>
        <p:nvSpPr>
          <p:cNvPr id="33" name="object 33"/>
          <p:cNvSpPr/>
          <p:nvPr/>
        </p:nvSpPr>
        <p:spPr>
          <a:xfrm>
            <a:off x="4826000" y="5501640"/>
            <a:ext cx="0" cy="57150"/>
          </a:xfrm>
          <a:custGeom>
            <a:avLst/>
            <a:gdLst/>
            <a:ahLst/>
            <a:cxnLst/>
            <a:rect l="l" t="t" r="r" b="b"/>
            <a:pathLst>
              <a:path h="57150">
                <a:moveTo>
                  <a:pt x="0" y="57150"/>
                </a:moveTo>
                <a:lnTo>
                  <a:pt x="0" y="0"/>
                </a:lnTo>
              </a:path>
            </a:pathLst>
          </a:custGeom>
          <a:ln w="11430">
            <a:solidFill>
              <a:srgbClr val="000000"/>
            </a:solidFill>
          </a:ln>
        </p:spPr>
        <p:txBody>
          <a:bodyPr wrap="square" lIns="0" tIns="0" rIns="0" bIns="0" rtlCol="0"/>
          <a:lstStyle/>
          <a:p>
            <a:endParaRPr/>
          </a:p>
        </p:txBody>
      </p:sp>
      <p:sp>
        <p:nvSpPr>
          <p:cNvPr id="34" name="object 34"/>
          <p:cNvSpPr/>
          <p:nvPr/>
        </p:nvSpPr>
        <p:spPr>
          <a:xfrm>
            <a:off x="5373370" y="5501640"/>
            <a:ext cx="0" cy="57150"/>
          </a:xfrm>
          <a:custGeom>
            <a:avLst/>
            <a:gdLst/>
            <a:ahLst/>
            <a:cxnLst/>
            <a:rect l="l" t="t" r="r" b="b"/>
            <a:pathLst>
              <a:path h="57150">
                <a:moveTo>
                  <a:pt x="0" y="57150"/>
                </a:moveTo>
                <a:lnTo>
                  <a:pt x="0" y="0"/>
                </a:lnTo>
              </a:path>
            </a:pathLst>
          </a:custGeom>
          <a:ln w="11430">
            <a:solidFill>
              <a:srgbClr val="000000"/>
            </a:solidFill>
          </a:ln>
        </p:spPr>
        <p:txBody>
          <a:bodyPr wrap="square" lIns="0" tIns="0" rIns="0" bIns="0" rtlCol="0"/>
          <a:lstStyle/>
          <a:p>
            <a:endParaRPr/>
          </a:p>
        </p:txBody>
      </p:sp>
      <p:sp>
        <p:nvSpPr>
          <p:cNvPr id="35" name="object 35"/>
          <p:cNvSpPr/>
          <p:nvPr/>
        </p:nvSpPr>
        <p:spPr>
          <a:xfrm>
            <a:off x="5920740" y="5501640"/>
            <a:ext cx="0" cy="57150"/>
          </a:xfrm>
          <a:custGeom>
            <a:avLst/>
            <a:gdLst/>
            <a:ahLst/>
            <a:cxnLst/>
            <a:rect l="l" t="t" r="r" b="b"/>
            <a:pathLst>
              <a:path h="57150">
                <a:moveTo>
                  <a:pt x="0" y="57150"/>
                </a:moveTo>
                <a:lnTo>
                  <a:pt x="0" y="0"/>
                </a:lnTo>
              </a:path>
            </a:pathLst>
          </a:custGeom>
          <a:ln w="11430">
            <a:solidFill>
              <a:srgbClr val="000000"/>
            </a:solidFill>
          </a:ln>
        </p:spPr>
        <p:txBody>
          <a:bodyPr wrap="square" lIns="0" tIns="0" rIns="0" bIns="0" rtlCol="0"/>
          <a:lstStyle/>
          <a:p>
            <a:endParaRPr/>
          </a:p>
        </p:txBody>
      </p:sp>
      <p:sp>
        <p:nvSpPr>
          <p:cNvPr id="36" name="object 36"/>
          <p:cNvSpPr/>
          <p:nvPr/>
        </p:nvSpPr>
        <p:spPr>
          <a:xfrm>
            <a:off x="6469379" y="5501640"/>
            <a:ext cx="0" cy="57150"/>
          </a:xfrm>
          <a:custGeom>
            <a:avLst/>
            <a:gdLst/>
            <a:ahLst/>
            <a:cxnLst/>
            <a:rect l="l" t="t" r="r" b="b"/>
            <a:pathLst>
              <a:path h="57150">
                <a:moveTo>
                  <a:pt x="0" y="57150"/>
                </a:moveTo>
                <a:lnTo>
                  <a:pt x="0" y="0"/>
                </a:lnTo>
              </a:path>
            </a:pathLst>
          </a:custGeom>
          <a:ln w="11430">
            <a:solidFill>
              <a:srgbClr val="000000"/>
            </a:solidFill>
          </a:ln>
        </p:spPr>
        <p:txBody>
          <a:bodyPr wrap="square" lIns="0" tIns="0" rIns="0" bIns="0" rtlCol="0"/>
          <a:lstStyle/>
          <a:p>
            <a:endParaRPr/>
          </a:p>
        </p:txBody>
      </p:sp>
      <p:sp>
        <p:nvSpPr>
          <p:cNvPr id="37" name="object 37"/>
          <p:cNvSpPr/>
          <p:nvPr/>
        </p:nvSpPr>
        <p:spPr>
          <a:xfrm>
            <a:off x="2915920" y="4959350"/>
            <a:ext cx="547370" cy="542290"/>
          </a:xfrm>
          <a:custGeom>
            <a:avLst/>
            <a:gdLst/>
            <a:ahLst/>
            <a:cxnLst/>
            <a:rect l="l" t="t" r="r" b="b"/>
            <a:pathLst>
              <a:path w="547370" h="542289">
                <a:moveTo>
                  <a:pt x="0" y="542290"/>
                </a:moveTo>
                <a:lnTo>
                  <a:pt x="547369" y="0"/>
                </a:lnTo>
              </a:path>
            </a:pathLst>
          </a:custGeom>
          <a:ln w="11430">
            <a:solidFill>
              <a:srgbClr val="00007F"/>
            </a:solidFill>
          </a:ln>
        </p:spPr>
        <p:txBody>
          <a:bodyPr wrap="square" lIns="0" tIns="0" rIns="0" bIns="0" rtlCol="0"/>
          <a:lstStyle/>
          <a:p>
            <a:endParaRPr/>
          </a:p>
        </p:txBody>
      </p:sp>
      <p:sp>
        <p:nvSpPr>
          <p:cNvPr id="38" name="object 38"/>
          <p:cNvSpPr/>
          <p:nvPr/>
        </p:nvSpPr>
        <p:spPr>
          <a:xfrm>
            <a:off x="3463290" y="4417059"/>
            <a:ext cx="548640" cy="542290"/>
          </a:xfrm>
          <a:custGeom>
            <a:avLst/>
            <a:gdLst/>
            <a:ahLst/>
            <a:cxnLst/>
            <a:rect l="l" t="t" r="r" b="b"/>
            <a:pathLst>
              <a:path w="548639" h="542289">
                <a:moveTo>
                  <a:pt x="0" y="542289"/>
                </a:moveTo>
                <a:lnTo>
                  <a:pt x="548639" y="0"/>
                </a:lnTo>
              </a:path>
            </a:pathLst>
          </a:custGeom>
          <a:ln w="11430">
            <a:solidFill>
              <a:srgbClr val="00007F"/>
            </a:solidFill>
          </a:ln>
        </p:spPr>
        <p:txBody>
          <a:bodyPr wrap="square" lIns="0" tIns="0" rIns="0" bIns="0" rtlCol="0"/>
          <a:lstStyle/>
          <a:p>
            <a:endParaRPr/>
          </a:p>
        </p:txBody>
      </p:sp>
      <p:sp>
        <p:nvSpPr>
          <p:cNvPr id="39" name="object 39"/>
          <p:cNvSpPr/>
          <p:nvPr/>
        </p:nvSpPr>
        <p:spPr>
          <a:xfrm>
            <a:off x="4011929" y="3884929"/>
            <a:ext cx="547370" cy="532130"/>
          </a:xfrm>
          <a:custGeom>
            <a:avLst/>
            <a:gdLst/>
            <a:ahLst/>
            <a:cxnLst/>
            <a:rect l="l" t="t" r="r" b="b"/>
            <a:pathLst>
              <a:path w="547370" h="532129">
                <a:moveTo>
                  <a:pt x="0" y="532130"/>
                </a:moveTo>
                <a:lnTo>
                  <a:pt x="547370" y="0"/>
                </a:lnTo>
              </a:path>
            </a:pathLst>
          </a:custGeom>
          <a:ln w="11430">
            <a:solidFill>
              <a:srgbClr val="00007F"/>
            </a:solidFill>
          </a:ln>
        </p:spPr>
        <p:txBody>
          <a:bodyPr wrap="square" lIns="0" tIns="0" rIns="0" bIns="0" rtlCol="0"/>
          <a:lstStyle/>
          <a:p>
            <a:endParaRPr/>
          </a:p>
        </p:txBody>
      </p:sp>
      <p:sp>
        <p:nvSpPr>
          <p:cNvPr id="40" name="object 40"/>
          <p:cNvSpPr/>
          <p:nvPr/>
        </p:nvSpPr>
        <p:spPr>
          <a:xfrm>
            <a:off x="4559300" y="3613150"/>
            <a:ext cx="547370" cy="271780"/>
          </a:xfrm>
          <a:custGeom>
            <a:avLst/>
            <a:gdLst/>
            <a:ahLst/>
            <a:cxnLst/>
            <a:rect l="l" t="t" r="r" b="b"/>
            <a:pathLst>
              <a:path w="547370" h="271779">
                <a:moveTo>
                  <a:pt x="0" y="271780"/>
                </a:moveTo>
                <a:lnTo>
                  <a:pt x="547370" y="0"/>
                </a:lnTo>
              </a:path>
            </a:pathLst>
          </a:custGeom>
          <a:ln w="11430">
            <a:solidFill>
              <a:srgbClr val="00007F"/>
            </a:solidFill>
          </a:ln>
        </p:spPr>
        <p:txBody>
          <a:bodyPr wrap="square" lIns="0" tIns="0" rIns="0" bIns="0" rtlCol="0"/>
          <a:lstStyle/>
          <a:p>
            <a:endParaRPr/>
          </a:p>
        </p:txBody>
      </p:sp>
      <p:sp>
        <p:nvSpPr>
          <p:cNvPr id="41" name="object 41"/>
          <p:cNvSpPr/>
          <p:nvPr/>
        </p:nvSpPr>
        <p:spPr>
          <a:xfrm>
            <a:off x="5106670" y="3342640"/>
            <a:ext cx="547370" cy="270510"/>
          </a:xfrm>
          <a:custGeom>
            <a:avLst/>
            <a:gdLst/>
            <a:ahLst/>
            <a:cxnLst/>
            <a:rect l="l" t="t" r="r" b="b"/>
            <a:pathLst>
              <a:path w="547370" h="270510">
                <a:moveTo>
                  <a:pt x="0" y="270510"/>
                </a:moveTo>
                <a:lnTo>
                  <a:pt x="547369" y="0"/>
                </a:lnTo>
              </a:path>
            </a:pathLst>
          </a:custGeom>
          <a:ln w="11430">
            <a:solidFill>
              <a:srgbClr val="00007F"/>
            </a:solidFill>
          </a:ln>
        </p:spPr>
        <p:txBody>
          <a:bodyPr wrap="square" lIns="0" tIns="0" rIns="0" bIns="0" rtlCol="0"/>
          <a:lstStyle/>
          <a:p>
            <a:endParaRPr/>
          </a:p>
        </p:txBody>
      </p:sp>
      <p:sp>
        <p:nvSpPr>
          <p:cNvPr id="42" name="object 42"/>
          <p:cNvSpPr/>
          <p:nvPr/>
        </p:nvSpPr>
        <p:spPr>
          <a:xfrm>
            <a:off x="5654040" y="3229610"/>
            <a:ext cx="547370" cy="113030"/>
          </a:xfrm>
          <a:custGeom>
            <a:avLst/>
            <a:gdLst/>
            <a:ahLst/>
            <a:cxnLst/>
            <a:rect l="l" t="t" r="r" b="b"/>
            <a:pathLst>
              <a:path w="547370" h="113029">
                <a:moveTo>
                  <a:pt x="0" y="113029"/>
                </a:moveTo>
                <a:lnTo>
                  <a:pt x="547370" y="0"/>
                </a:lnTo>
              </a:path>
            </a:pathLst>
          </a:custGeom>
          <a:ln w="11430">
            <a:solidFill>
              <a:srgbClr val="00007F"/>
            </a:solidFill>
          </a:ln>
        </p:spPr>
        <p:txBody>
          <a:bodyPr wrap="square" lIns="0" tIns="0" rIns="0" bIns="0" rtlCol="0"/>
          <a:lstStyle/>
          <a:p>
            <a:endParaRPr/>
          </a:p>
        </p:txBody>
      </p:sp>
      <p:sp>
        <p:nvSpPr>
          <p:cNvPr id="43" name="object 43"/>
          <p:cNvSpPr/>
          <p:nvPr/>
        </p:nvSpPr>
        <p:spPr>
          <a:xfrm>
            <a:off x="2870835" y="5461634"/>
            <a:ext cx="91439" cy="80010"/>
          </a:xfrm>
          <a:prstGeom prst="rect">
            <a:avLst/>
          </a:prstGeom>
          <a:blipFill>
            <a:blip r:embed="rId3" cstate="print"/>
            <a:stretch>
              <a:fillRect/>
            </a:stretch>
          </a:blipFill>
        </p:spPr>
        <p:txBody>
          <a:bodyPr wrap="square" lIns="0" tIns="0" rIns="0" bIns="0" rtlCol="0"/>
          <a:lstStyle/>
          <a:p>
            <a:endParaRPr/>
          </a:p>
        </p:txBody>
      </p:sp>
      <p:sp>
        <p:nvSpPr>
          <p:cNvPr id="44" name="object 44"/>
          <p:cNvSpPr/>
          <p:nvPr/>
        </p:nvSpPr>
        <p:spPr>
          <a:xfrm>
            <a:off x="3418204" y="4919345"/>
            <a:ext cx="91439" cy="80009"/>
          </a:xfrm>
          <a:prstGeom prst="rect">
            <a:avLst/>
          </a:prstGeom>
          <a:blipFill>
            <a:blip r:embed="rId3" cstate="print"/>
            <a:stretch>
              <a:fillRect/>
            </a:stretch>
          </a:blipFill>
        </p:spPr>
        <p:txBody>
          <a:bodyPr wrap="square" lIns="0" tIns="0" rIns="0" bIns="0" rtlCol="0"/>
          <a:lstStyle/>
          <a:p>
            <a:endParaRPr/>
          </a:p>
        </p:txBody>
      </p:sp>
      <p:sp>
        <p:nvSpPr>
          <p:cNvPr id="45" name="object 45"/>
          <p:cNvSpPr/>
          <p:nvPr/>
        </p:nvSpPr>
        <p:spPr>
          <a:xfrm>
            <a:off x="3965575" y="4377054"/>
            <a:ext cx="91439" cy="78739"/>
          </a:xfrm>
          <a:prstGeom prst="rect">
            <a:avLst/>
          </a:prstGeom>
          <a:blipFill>
            <a:blip r:embed="rId4" cstate="print"/>
            <a:stretch>
              <a:fillRect/>
            </a:stretch>
          </a:blipFill>
        </p:spPr>
        <p:txBody>
          <a:bodyPr wrap="square" lIns="0" tIns="0" rIns="0" bIns="0" rtlCol="0"/>
          <a:lstStyle/>
          <a:p>
            <a:endParaRPr/>
          </a:p>
        </p:txBody>
      </p:sp>
      <p:sp>
        <p:nvSpPr>
          <p:cNvPr id="46" name="object 46"/>
          <p:cNvSpPr/>
          <p:nvPr/>
        </p:nvSpPr>
        <p:spPr>
          <a:xfrm>
            <a:off x="4512945" y="3844925"/>
            <a:ext cx="91439" cy="80009"/>
          </a:xfrm>
          <a:prstGeom prst="rect">
            <a:avLst/>
          </a:prstGeom>
          <a:blipFill>
            <a:blip r:embed="rId5" cstate="print"/>
            <a:stretch>
              <a:fillRect/>
            </a:stretch>
          </a:blipFill>
        </p:spPr>
        <p:txBody>
          <a:bodyPr wrap="square" lIns="0" tIns="0" rIns="0" bIns="0" rtlCol="0"/>
          <a:lstStyle/>
          <a:p>
            <a:endParaRPr/>
          </a:p>
        </p:txBody>
      </p:sp>
      <p:sp>
        <p:nvSpPr>
          <p:cNvPr id="47" name="object 47"/>
          <p:cNvSpPr/>
          <p:nvPr/>
        </p:nvSpPr>
        <p:spPr>
          <a:xfrm>
            <a:off x="5060315" y="3574415"/>
            <a:ext cx="91439" cy="78739"/>
          </a:xfrm>
          <a:prstGeom prst="rect">
            <a:avLst/>
          </a:prstGeom>
          <a:blipFill>
            <a:blip r:embed="rId6" cstate="print"/>
            <a:stretch>
              <a:fillRect/>
            </a:stretch>
          </a:blipFill>
        </p:spPr>
        <p:txBody>
          <a:bodyPr wrap="square" lIns="0" tIns="0" rIns="0" bIns="0" rtlCol="0"/>
          <a:lstStyle/>
          <a:p>
            <a:endParaRPr/>
          </a:p>
        </p:txBody>
      </p:sp>
      <p:sp>
        <p:nvSpPr>
          <p:cNvPr id="48" name="object 48"/>
          <p:cNvSpPr/>
          <p:nvPr/>
        </p:nvSpPr>
        <p:spPr>
          <a:xfrm>
            <a:off x="5607684" y="3302634"/>
            <a:ext cx="92709" cy="78739"/>
          </a:xfrm>
          <a:prstGeom prst="rect">
            <a:avLst/>
          </a:prstGeom>
          <a:blipFill>
            <a:blip r:embed="rId7" cstate="print"/>
            <a:stretch>
              <a:fillRect/>
            </a:stretch>
          </a:blipFill>
        </p:spPr>
        <p:txBody>
          <a:bodyPr wrap="square" lIns="0" tIns="0" rIns="0" bIns="0" rtlCol="0"/>
          <a:lstStyle/>
          <a:p>
            <a:endParaRPr/>
          </a:p>
        </p:txBody>
      </p:sp>
      <p:sp>
        <p:nvSpPr>
          <p:cNvPr id="49" name="object 49"/>
          <p:cNvSpPr/>
          <p:nvPr/>
        </p:nvSpPr>
        <p:spPr>
          <a:xfrm>
            <a:off x="6156325" y="3189604"/>
            <a:ext cx="91439" cy="78739"/>
          </a:xfrm>
          <a:prstGeom prst="rect">
            <a:avLst/>
          </a:prstGeom>
          <a:blipFill>
            <a:blip r:embed="rId8" cstate="print"/>
            <a:stretch>
              <a:fillRect/>
            </a:stretch>
          </a:blipFill>
        </p:spPr>
        <p:txBody>
          <a:bodyPr wrap="square" lIns="0" tIns="0" rIns="0" bIns="0" rtlCol="0"/>
          <a:lstStyle/>
          <a:p>
            <a:endParaRPr/>
          </a:p>
        </p:txBody>
      </p:sp>
      <p:sp>
        <p:nvSpPr>
          <p:cNvPr id="50" name="object 50"/>
          <p:cNvSpPr txBox="1"/>
          <p:nvPr/>
        </p:nvSpPr>
        <p:spPr>
          <a:xfrm>
            <a:off x="2208529" y="2884678"/>
            <a:ext cx="264795" cy="2727960"/>
          </a:xfrm>
          <a:prstGeom prst="rect">
            <a:avLst/>
          </a:prstGeom>
        </p:spPr>
        <p:txBody>
          <a:bodyPr vert="horz" wrap="square" lIns="0" tIns="70485" rIns="0" bIns="0" rtlCol="0">
            <a:spAutoFit/>
          </a:bodyPr>
          <a:lstStyle/>
          <a:p>
            <a:pPr algn="ctr">
              <a:lnSpc>
                <a:spcPct val="100000"/>
              </a:lnSpc>
              <a:spcBef>
                <a:spcPts val="555"/>
              </a:spcBef>
            </a:pPr>
            <a:r>
              <a:rPr sz="1400" b="1" spc="160" dirty="0">
                <a:latin typeface="Arial"/>
                <a:cs typeface="Arial"/>
              </a:rPr>
              <a:t>4</a:t>
            </a:r>
            <a:r>
              <a:rPr sz="1400" b="1" spc="155" dirty="0">
                <a:latin typeface="Arial"/>
                <a:cs typeface="Arial"/>
              </a:rPr>
              <a:t>5</a:t>
            </a:r>
            <a:endParaRPr sz="1400">
              <a:latin typeface="Arial"/>
              <a:cs typeface="Arial"/>
            </a:endParaRPr>
          </a:p>
          <a:p>
            <a:pPr algn="ctr">
              <a:lnSpc>
                <a:spcPct val="100000"/>
              </a:lnSpc>
              <a:spcBef>
                <a:spcPts val="459"/>
              </a:spcBef>
            </a:pPr>
            <a:r>
              <a:rPr sz="1400" b="1" spc="160" dirty="0">
                <a:latin typeface="Arial"/>
                <a:cs typeface="Arial"/>
              </a:rPr>
              <a:t>4</a:t>
            </a:r>
            <a:r>
              <a:rPr sz="1400" b="1" spc="155" dirty="0">
                <a:latin typeface="Arial"/>
                <a:cs typeface="Arial"/>
              </a:rPr>
              <a:t>0</a:t>
            </a:r>
            <a:endParaRPr sz="1400">
              <a:latin typeface="Arial"/>
              <a:cs typeface="Arial"/>
            </a:endParaRPr>
          </a:p>
          <a:p>
            <a:pPr algn="ctr">
              <a:lnSpc>
                <a:spcPct val="100000"/>
              </a:lnSpc>
              <a:spcBef>
                <a:spcPts val="450"/>
              </a:spcBef>
            </a:pPr>
            <a:r>
              <a:rPr sz="1400" b="1" spc="160" dirty="0">
                <a:latin typeface="Arial"/>
                <a:cs typeface="Arial"/>
              </a:rPr>
              <a:t>3</a:t>
            </a:r>
            <a:r>
              <a:rPr sz="1400" b="1" spc="155" dirty="0">
                <a:latin typeface="Arial"/>
                <a:cs typeface="Arial"/>
              </a:rPr>
              <a:t>5</a:t>
            </a:r>
            <a:endParaRPr sz="1400">
              <a:latin typeface="Arial"/>
              <a:cs typeface="Arial"/>
            </a:endParaRPr>
          </a:p>
          <a:p>
            <a:pPr algn="ctr">
              <a:lnSpc>
                <a:spcPct val="100000"/>
              </a:lnSpc>
              <a:spcBef>
                <a:spcPts val="459"/>
              </a:spcBef>
            </a:pPr>
            <a:r>
              <a:rPr sz="1400" b="1" spc="160" dirty="0">
                <a:latin typeface="Arial"/>
                <a:cs typeface="Arial"/>
              </a:rPr>
              <a:t>3</a:t>
            </a:r>
            <a:r>
              <a:rPr sz="1400" b="1" spc="155" dirty="0">
                <a:latin typeface="Arial"/>
                <a:cs typeface="Arial"/>
              </a:rPr>
              <a:t>0</a:t>
            </a:r>
            <a:endParaRPr sz="1400">
              <a:latin typeface="Arial"/>
              <a:cs typeface="Arial"/>
            </a:endParaRPr>
          </a:p>
          <a:p>
            <a:pPr algn="ctr">
              <a:lnSpc>
                <a:spcPct val="100000"/>
              </a:lnSpc>
              <a:spcBef>
                <a:spcPts val="459"/>
              </a:spcBef>
            </a:pPr>
            <a:r>
              <a:rPr sz="1400" b="1" spc="160" dirty="0">
                <a:latin typeface="Arial"/>
                <a:cs typeface="Arial"/>
              </a:rPr>
              <a:t>2</a:t>
            </a:r>
            <a:r>
              <a:rPr sz="1400" b="1" spc="155" dirty="0">
                <a:latin typeface="Arial"/>
                <a:cs typeface="Arial"/>
              </a:rPr>
              <a:t>5</a:t>
            </a:r>
            <a:endParaRPr sz="1400">
              <a:latin typeface="Arial"/>
              <a:cs typeface="Arial"/>
            </a:endParaRPr>
          </a:p>
          <a:p>
            <a:pPr algn="ctr">
              <a:lnSpc>
                <a:spcPct val="100000"/>
              </a:lnSpc>
              <a:spcBef>
                <a:spcPts val="360"/>
              </a:spcBef>
            </a:pPr>
            <a:r>
              <a:rPr sz="1400" b="1" spc="160" dirty="0">
                <a:latin typeface="Arial"/>
                <a:cs typeface="Arial"/>
              </a:rPr>
              <a:t>2</a:t>
            </a:r>
            <a:r>
              <a:rPr sz="1400" b="1" spc="155" dirty="0">
                <a:latin typeface="Arial"/>
                <a:cs typeface="Arial"/>
              </a:rPr>
              <a:t>0</a:t>
            </a:r>
            <a:endParaRPr sz="1400">
              <a:latin typeface="Arial"/>
              <a:cs typeface="Arial"/>
            </a:endParaRPr>
          </a:p>
          <a:p>
            <a:pPr algn="ctr">
              <a:lnSpc>
                <a:spcPct val="100000"/>
              </a:lnSpc>
              <a:spcBef>
                <a:spcPts val="459"/>
              </a:spcBef>
            </a:pPr>
            <a:r>
              <a:rPr sz="1400" b="1" spc="160" dirty="0">
                <a:latin typeface="Arial"/>
                <a:cs typeface="Arial"/>
              </a:rPr>
              <a:t>1</a:t>
            </a:r>
            <a:r>
              <a:rPr sz="1400" b="1" spc="155" dirty="0">
                <a:latin typeface="Arial"/>
                <a:cs typeface="Arial"/>
              </a:rPr>
              <a:t>5</a:t>
            </a:r>
            <a:endParaRPr sz="1400">
              <a:latin typeface="Arial"/>
              <a:cs typeface="Arial"/>
            </a:endParaRPr>
          </a:p>
          <a:p>
            <a:pPr algn="ctr">
              <a:lnSpc>
                <a:spcPct val="100000"/>
              </a:lnSpc>
              <a:spcBef>
                <a:spcPts val="459"/>
              </a:spcBef>
            </a:pPr>
            <a:r>
              <a:rPr sz="1400" b="1" spc="160" dirty="0">
                <a:latin typeface="Arial"/>
                <a:cs typeface="Arial"/>
              </a:rPr>
              <a:t>1</a:t>
            </a:r>
            <a:r>
              <a:rPr sz="1400" b="1" spc="155" dirty="0">
                <a:latin typeface="Arial"/>
                <a:cs typeface="Arial"/>
              </a:rPr>
              <a:t>0</a:t>
            </a:r>
            <a:endParaRPr sz="1400">
              <a:latin typeface="Arial"/>
              <a:cs typeface="Arial"/>
            </a:endParaRPr>
          </a:p>
          <a:p>
            <a:pPr marL="120014" algn="ctr">
              <a:lnSpc>
                <a:spcPct val="100000"/>
              </a:lnSpc>
              <a:spcBef>
                <a:spcPts val="450"/>
              </a:spcBef>
            </a:pPr>
            <a:r>
              <a:rPr sz="1400" b="1" spc="155" dirty="0">
                <a:latin typeface="Arial"/>
                <a:cs typeface="Arial"/>
              </a:rPr>
              <a:t>5</a:t>
            </a:r>
            <a:endParaRPr sz="1400">
              <a:latin typeface="Arial"/>
              <a:cs typeface="Arial"/>
            </a:endParaRPr>
          </a:p>
          <a:p>
            <a:pPr marL="120014" algn="ctr">
              <a:lnSpc>
                <a:spcPct val="100000"/>
              </a:lnSpc>
              <a:spcBef>
                <a:spcPts val="459"/>
              </a:spcBef>
            </a:pPr>
            <a:r>
              <a:rPr sz="1400" b="1" spc="155" dirty="0">
                <a:latin typeface="Arial"/>
                <a:cs typeface="Arial"/>
              </a:rPr>
              <a:t>0</a:t>
            </a:r>
            <a:endParaRPr sz="1400">
              <a:latin typeface="Arial"/>
              <a:cs typeface="Arial"/>
            </a:endParaRPr>
          </a:p>
        </p:txBody>
      </p:sp>
      <p:sp>
        <p:nvSpPr>
          <p:cNvPr id="51" name="object 51"/>
          <p:cNvSpPr txBox="1"/>
          <p:nvPr/>
        </p:nvSpPr>
        <p:spPr>
          <a:xfrm>
            <a:off x="2783839" y="5642609"/>
            <a:ext cx="3551554" cy="241935"/>
          </a:xfrm>
          <a:prstGeom prst="rect">
            <a:avLst/>
          </a:prstGeom>
        </p:spPr>
        <p:txBody>
          <a:bodyPr vert="horz" wrap="square" lIns="0" tIns="15240" rIns="0" bIns="0" rtlCol="0">
            <a:spAutoFit/>
          </a:bodyPr>
          <a:lstStyle/>
          <a:p>
            <a:pPr marL="12700">
              <a:lnSpc>
                <a:spcPct val="100000"/>
              </a:lnSpc>
              <a:spcBef>
                <a:spcPts val="120"/>
              </a:spcBef>
              <a:tabLst>
                <a:tab pos="559435" algn="l"/>
                <a:tab pos="1106805" algn="l"/>
                <a:tab pos="1654175" algn="l"/>
                <a:tab pos="2201545" algn="l"/>
                <a:tab pos="2748915" algn="l"/>
                <a:tab pos="3297554" algn="l"/>
              </a:tabLst>
            </a:pPr>
            <a:r>
              <a:rPr sz="1400" b="1" spc="160" dirty="0">
                <a:latin typeface="Arial"/>
                <a:cs typeface="Arial"/>
              </a:rPr>
              <a:t>2</a:t>
            </a:r>
            <a:r>
              <a:rPr sz="1400" b="1" spc="155" dirty="0">
                <a:latin typeface="Arial"/>
                <a:cs typeface="Arial"/>
              </a:rPr>
              <a:t>0</a:t>
            </a:r>
            <a:r>
              <a:rPr sz="1400" b="1" dirty="0">
                <a:latin typeface="Arial"/>
                <a:cs typeface="Arial"/>
              </a:rPr>
              <a:t>	</a:t>
            </a:r>
            <a:r>
              <a:rPr sz="1400" b="1" spc="150" dirty="0">
                <a:latin typeface="Arial"/>
                <a:cs typeface="Arial"/>
              </a:rPr>
              <a:t>3</a:t>
            </a:r>
            <a:r>
              <a:rPr sz="1400" b="1" spc="155" dirty="0">
                <a:latin typeface="Arial"/>
                <a:cs typeface="Arial"/>
              </a:rPr>
              <a:t>0</a:t>
            </a:r>
            <a:r>
              <a:rPr sz="1400" b="1" dirty="0">
                <a:latin typeface="Arial"/>
                <a:cs typeface="Arial"/>
              </a:rPr>
              <a:t>	</a:t>
            </a:r>
            <a:r>
              <a:rPr sz="1400" b="1" spc="150" dirty="0">
                <a:latin typeface="Arial"/>
                <a:cs typeface="Arial"/>
              </a:rPr>
              <a:t>4</a:t>
            </a:r>
            <a:r>
              <a:rPr sz="1400" b="1" spc="155" dirty="0">
                <a:latin typeface="Arial"/>
                <a:cs typeface="Arial"/>
              </a:rPr>
              <a:t>0</a:t>
            </a:r>
            <a:r>
              <a:rPr sz="1400" b="1" dirty="0">
                <a:latin typeface="Arial"/>
                <a:cs typeface="Arial"/>
              </a:rPr>
              <a:t>	</a:t>
            </a:r>
            <a:r>
              <a:rPr sz="1400" b="1" spc="160" dirty="0">
                <a:latin typeface="Arial"/>
                <a:cs typeface="Arial"/>
              </a:rPr>
              <a:t>5</a:t>
            </a:r>
            <a:r>
              <a:rPr sz="1400" b="1" spc="155" dirty="0">
                <a:latin typeface="Arial"/>
                <a:cs typeface="Arial"/>
              </a:rPr>
              <a:t>0</a:t>
            </a:r>
            <a:r>
              <a:rPr sz="1400" b="1" dirty="0">
                <a:latin typeface="Arial"/>
                <a:cs typeface="Arial"/>
              </a:rPr>
              <a:t>	</a:t>
            </a:r>
            <a:r>
              <a:rPr sz="1400" b="1" spc="160" dirty="0">
                <a:latin typeface="Arial"/>
                <a:cs typeface="Arial"/>
              </a:rPr>
              <a:t>6</a:t>
            </a:r>
            <a:r>
              <a:rPr sz="1400" b="1" spc="155" dirty="0">
                <a:latin typeface="Arial"/>
                <a:cs typeface="Arial"/>
              </a:rPr>
              <a:t>0</a:t>
            </a:r>
            <a:r>
              <a:rPr sz="1400" b="1" dirty="0">
                <a:latin typeface="Arial"/>
                <a:cs typeface="Arial"/>
              </a:rPr>
              <a:t>	</a:t>
            </a:r>
            <a:r>
              <a:rPr sz="1400" b="1" spc="160" dirty="0">
                <a:latin typeface="Arial"/>
                <a:cs typeface="Arial"/>
              </a:rPr>
              <a:t>7</a:t>
            </a:r>
            <a:r>
              <a:rPr sz="1400" b="1" spc="155" dirty="0">
                <a:latin typeface="Arial"/>
                <a:cs typeface="Arial"/>
              </a:rPr>
              <a:t>0</a:t>
            </a:r>
            <a:r>
              <a:rPr sz="1400" b="1" dirty="0">
                <a:latin typeface="Arial"/>
                <a:cs typeface="Arial"/>
              </a:rPr>
              <a:t>	</a:t>
            </a:r>
            <a:r>
              <a:rPr sz="1400" b="1" spc="175" dirty="0">
                <a:latin typeface="Arial"/>
                <a:cs typeface="Arial"/>
              </a:rPr>
              <a:t>8</a:t>
            </a:r>
            <a:r>
              <a:rPr sz="1400" b="1" spc="155" dirty="0">
                <a:latin typeface="Arial"/>
                <a:cs typeface="Arial"/>
              </a:rPr>
              <a:t>0</a:t>
            </a:r>
            <a:endParaRPr sz="1400">
              <a:latin typeface="Arial"/>
              <a:cs typeface="Arial"/>
            </a:endParaRPr>
          </a:p>
        </p:txBody>
      </p:sp>
      <p:sp>
        <p:nvSpPr>
          <p:cNvPr id="52" name="object 52"/>
          <p:cNvSpPr/>
          <p:nvPr/>
        </p:nvSpPr>
        <p:spPr>
          <a:xfrm>
            <a:off x="6695440" y="4302759"/>
            <a:ext cx="360680" cy="0"/>
          </a:xfrm>
          <a:custGeom>
            <a:avLst/>
            <a:gdLst/>
            <a:ahLst/>
            <a:cxnLst/>
            <a:rect l="l" t="t" r="r" b="b"/>
            <a:pathLst>
              <a:path w="360679">
                <a:moveTo>
                  <a:pt x="0" y="0"/>
                </a:moveTo>
                <a:lnTo>
                  <a:pt x="360679" y="0"/>
                </a:lnTo>
              </a:path>
            </a:pathLst>
          </a:custGeom>
          <a:ln w="11430">
            <a:solidFill>
              <a:srgbClr val="00007F"/>
            </a:solidFill>
          </a:ln>
        </p:spPr>
        <p:txBody>
          <a:bodyPr wrap="square" lIns="0" tIns="0" rIns="0" bIns="0" rtlCol="0"/>
          <a:lstStyle/>
          <a:p>
            <a:endParaRPr/>
          </a:p>
        </p:txBody>
      </p:sp>
      <p:sp>
        <p:nvSpPr>
          <p:cNvPr id="53" name="object 53"/>
          <p:cNvSpPr/>
          <p:nvPr/>
        </p:nvSpPr>
        <p:spPr>
          <a:xfrm>
            <a:off x="6823075" y="4264025"/>
            <a:ext cx="92710" cy="78739"/>
          </a:xfrm>
          <a:prstGeom prst="rect">
            <a:avLst/>
          </a:prstGeom>
          <a:blipFill>
            <a:blip r:embed="rId9" cstate="print"/>
            <a:stretch>
              <a:fillRect/>
            </a:stretch>
          </a:blipFill>
        </p:spPr>
        <p:txBody>
          <a:bodyPr wrap="square" lIns="0" tIns="0" rIns="0" bIns="0" rtlCol="0"/>
          <a:lstStyle/>
          <a:p>
            <a:endParaRPr/>
          </a:p>
        </p:txBody>
      </p:sp>
      <p:sp>
        <p:nvSpPr>
          <p:cNvPr id="54" name="object 54"/>
          <p:cNvSpPr txBox="1"/>
          <p:nvPr/>
        </p:nvSpPr>
        <p:spPr>
          <a:xfrm>
            <a:off x="6615430" y="4145279"/>
            <a:ext cx="1174750" cy="270510"/>
          </a:xfrm>
          <a:prstGeom prst="rect">
            <a:avLst/>
          </a:prstGeom>
          <a:ln w="11430">
            <a:solidFill>
              <a:srgbClr val="000000"/>
            </a:solidFill>
          </a:ln>
        </p:spPr>
        <p:txBody>
          <a:bodyPr vert="horz" wrap="square" lIns="0" tIns="36830" rIns="0" bIns="0" rtlCol="0">
            <a:spAutoFit/>
          </a:bodyPr>
          <a:lstStyle/>
          <a:p>
            <a:pPr marL="493395">
              <a:lnSpc>
                <a:spcPct val="100000"/>
              </a:lnSpc>
              <a:spcBef>
                <a:spcPts val="290"/>
              </a:spcBef>
            </a:pPr>
            <a:r>
              <a:rPr sz="1400" b="1" spc="145" dirty="0">
                <a:latin typeface="Arial"/>
                <a:cs typeface="Arial"/>
              </a:rPr>
              <a:t>Line</a:t>
            </a:r>
            <a:r>
              <a:rPr sz="1400" b="1" spc="-15" dirty="0">
                <a:latin typeface="Arial"/>
                <a:cs typeface="Arial"/>
              </a:rPr>
              <a:t> </a:t>
            </a:r>
            <a:r>
              <a:rPr sz="1400" b="1" spc="155" dirty="0">
                <a:latin typeface="Arial"/>
                <a:cs typeface="Arial"/>
              </a:rPr>
              <a:t>1</a:t>
            </a:r>
            <a:endParaRPr sz="1400">
              <a:latin typeface="Arial"/>
              <a:cs typeface="Arial"/>
            </a:endParaRPr>
          </a:p>
        </p:txBody>
      </p:sp>
      <p:sp>
        <p:nvSpPr>
          <p:cNvPr id="55" name="object 55"/>
          <p:cNvSpPr txBox="1">
            <a:spLocks noGrp="1"/>
          </p:cNvSpPr>
          <p:nvPr>
            <p:ph type="sldNum" sz="quarter" idx="7"/>
          </p:nvPr>
        </p:nvSpPr>
        <p:spPr>
          <a:prstGeom prst="rect">
            <a:avLst/>
          </a:prstGeom>
        </p:spPr>
        <p:txBody>
          <a:bodyPr vert="horz" wrap="square" lIns="0" tIns="0" rIns="0" bIns="0" rtlCol="0">
            <a:spAutoFit/>
          </a:bodyPr>
          <a:lstStyle/>
          <a:p>
            <a:pPr marL="25400">
              <a:lnSpc>
                <a:spcPts val="1420"/>
              </a:lnSpc>
            </a:pPr>
            <a:fld id="{81D60167-4931-47E6-BA6A-407CBD079E47}" type="slidenum">
              <a:rPr sz="1400" dirty="0">
                <a:solidFill>
                  <a:srgbClr val="000000"/>
                </a:solidFill>
              </a:rPr>
              <a:t>57</a:t>
            </a:fld>
            <a:endParaRPr sz="1400"/>
          </a:p>
          <a:p>
            <a:pPr marL="53340">
              <a:lnSpc>
                <a:spcPts val="1215"/>
              </a:lnSpc>
            </a:pPr>
            <a:r>
              <a:rPr dirty="0"/>
              <a:t>55</a:t>
            </a:r>
          </a:p>
        </p:txBody>
      </p:sp>
      <p:sp>
        <p:nvSpPr>
          <p:cNvPr id="56" name="object 56"/>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420"/>
              </a:lnSpc>
            </a:pPr>
            <a:fld id="{81D60167-4931-47E6-BA6A-407CBD079E47}" type="slidenum">
              <a:rPr sz="1400" dirty="0">
                <a:solidFill>
                  <a:srgbClr val="000000"/>
                </a:solidFill>
              </a:rPr>
              <a:t>58</a:t>
            </a:fld>
            <a:endParaRPr sz="1400"/>
          </a:p>
          <a:p>
            <a:pPr marL="53340">
              <a:lnSpc>
                <a:spcPts val="1215"/>
              </a:lnSpc>
            </a:pPr>
            <a:r>
              <a:rPr dirty="0"/>
              <a:t>56</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2" name="object 2"/>
          <p:cNvSpPr txBox="1">
            <a:spLocks noGrp="1"/>
          </p:cNvSpPr>
          <p:nvPr>
            <p:ph type="title"/>
          </p:nvPr>
        </p:nvSpPr>
        <p:spPr>
          <a:xfrm>
            <a:off x="1220469" y="948690"/>
            <a:ext cx="3228975" cy="452120"/>
          </a:xfrm>
          <a:prstGeom prst="rect">
            <a:avLst/>
          </a:prstGeom>
        </p:spPr>
        <p:txBody>
          <a:bodyPr vert="horz" wrap="square" lIns="0" tIns="12700" rIns="0" bIns="0" rtlCol="0">
            <a:spAutoFit/>
          </a:bodyPr>
          <a:lstStyle/>
          <a:p>
            <a:pPr marL="12700">
              <a:lnSpc>
                <a:spcPct val="100000"/>
              </a:lnSpc>
              <a:spcBef>
                <a:spcPts val="100"/>
              </a:spcBef>
            </a:pPr>
            <a:r>
              <a:rPr sz="2800" spc="-140" dirty="0">
                <a:latin typeface="Trebuchet MS"/>
                <a:cs typeface="Trebuchet MS"/>
              </a:rPr>
              <a:t>Steps </a:t>
            </a:r>
            <a:r>
              <a:rPr sz="2800" spc="-110" dirty="0">
                <a:latin typeface="Trebuchet MS"/>
                <a:cs typeface="Trebuchet MS"/>
              </a:rPr>
              <a:t>to </a:t>
            </a:r>
            <a:r>
              <a:rPr sz="2800" spc="-140" dirty="0">
                <a:latin typeface="Trebuchet MS"/>
                <a:cs typeface="Trebuchet MS"/>
              </a:rPr>
              <a:t>draw</a:t>
            </a:r>
            <a:r>
              <a:rPr sz="2800" spc="-459" dirty="0">
                <a:latin typeface="Trebuchet MS"/>
                <a:cs typeface="Trebuchet MS"/>
              </a:rPr>
              <a:t> </a:t>
            </a:r>
            <a:r>
              <a:rPr sz="2800" spc="-140" dirty="0">
                <a:latin typeface="Trebuchet MS"/>
                <a:cs typeface="Trebuchet MS"/>
              </a:rPr>
              <a:t>O-gives</a:t>
            </a:r>
            <a:endParaRPr sz="2800">
              <a:latin typeface="Trebuchet MS"/>
              <a:cs typeface="Trebuchet MS"/>
            </a:endParaRP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1356360" marR="842644" indent="-341630">
              <a:lnSpc>
                <a:spcPct val="100000"/>
              </a:lnSpc>
              <a:spcBef>
                <a:spcPts val="100"/>
              </a:spcBef>
              <a:buSzPct val="83333"/>
              <a:buFont typeface="Trebuchet MS"/>
              <a:buAutoNum type="romanLcPeriod"/>
              <a:tabLst>
                <a:tab pos="1261110" algn="l"/>
              </a:tabLst>
            </a:pPr>
            <a:r>
              <a:rPr spc="-55" dirty="0"/>
              <a:t>Mark </a:t>
            </a:r>
            <a:r>
              <a:rPr spc="-180" dirty="0"/>
              <a:t>class </a:t>
            </a:r>
            <a:r>
              <a:rPr spc="-95" dirty="0"/>
              <a:t>boundaries </a:t>
            </a:r>
            <a:r>
              <a:rPr spc="-80" dirty="0"/>
              <a:t>on </a:t>
            </a:r>
            <a:r>
              <a:rPr spc="-30" dirty="0"/>
              <a:t>the </a:t>
            </a:r>
            <a:r>
              <a:rPr spc="-140" dirty="0"/>
              <a:t>x-axis </a:t>
            </a:r>
            <a:r>
              <a:rPr spc="-114" dirty="0"/>
              <a:t>and </a:t>
            </a:r>
            <a:r>
              <a:rPr spc="-85" dirty="0"/>
              <a:t>mark </a:t>
            </a:r>
            <a:r>
              <a:rPr spc="-80" dirty="0"/>
              <a:t>non  overlapping</a:t>
            </a:r>
            <a:r>
              <a:rPr spc="-135" dirty="0"/>
              <a:t> </a:t>
            </a:r>
            <a:r>
              <a:rPr spc="-65" dirty="0"/>
              <a:t>intervals</a:t>
            </a:r>
            <a:r>
              <a:rPr spc="-145" dirty="0"/>
              <a:t> </a:t>
            </a:r>
            <a:r>
              <a:rPr spc="-10" dirty="0"/>
              <a:t>of</a:t>
            </a:r>
            <a:r>
              <a:rPr spc="-130" dirty="0"/>
              <a:t> </a:t>
            </a:r>
            <a:r>
              <a:rPr spc="-95" dirty="0"/>
              <a:t>equal</a:t>
            </a:r>
            <a:r>
              <a:rPr spc="-135" dirty="0"/>
              <a:t> </a:t>
            </a:r>
            <a:r>
              <a:rPr spc="-60" dirty="0"/>
              <a:t>length</a:t>
            </a:r>
            <a:r>
              <a:rPr spc="-140" dirty="0"/>
              <a:t> </a:t>
            </a:r>
            <a:r>
              <a:rPr spc="-85" dirty="0"/>
              <a:t>on</a:t>
            </a:r>
            <a:r>
              <a:rPr spc="-140" dirty="0"/>
              <a:t> </a:t>
            </a:r>
            <a:r>
              <a:rPr spc="-30" dirty="0"/>
              <a:t>the</a:t>
            </a:r>
            <a:r>
              <a:rPr spc="-130" dirty="0"/>
              <a:t> y-axis</a:t>
            </a:r>
            <a:r>
              <a:rPr spc="-135" dirty="0"/>
              <a:t> </a:t>
            </a:r>
            <a:r>
              <a:rPr spc="30" dirty="0"/>
              <a:t>to  </a:t>
            </a:r>
            <a:r>
              <a:rPr spc="-70" dirty="0"/>
              <a:t>represent </a:t>
            </a:r>
            <a:r>
              <a:rPr spc="-30" dirty="0"/>
              <a:t>the </a:t>
            </a:r>
            <a:r>
              <a:rPr spc="-75" dirty="0"/>
              <a:t>cumulative</a:t>
            </a:r>
            <a:r>
              <a:rPr spc="-285" dirty="0"/>
              <a:t> </a:t>
            </a:r>
            <a:r>
              <a:rPr spc="-90" dirty="0"/>
              <a:t>frequencies.</a:t>
            </a:r>
          </a:p>
          <a:p>
            <a:pPr marL="1356360" marR="5080" indent="-341630">
              <a:lnSpc>
                <a:spcPct val="100000"/>
              </a:lnSpc>
              <a:spcBef>
                <a:spcPts val="590"/>
              </a:spcBef>
              <a:buAutoNum type="romanLcPeriod"/>
              <a:tabLst>
                <a:tab pos="1299210" algn="l"/>
              </a:tabLst>
            </a:pPr>
            <a:r>
              <a:rPr spc="-140" dirty="0"/>
              <a:t>For </a:t>
            </a:r>
            <a:r>
              <a:rPr spc="-145" dirty="0"/>
              <a:t>each </a:t>
            </a:r>
            <a:r>
              <a:rPr spc="-180" dirty="0"/>
              <a:t>class </a:t>
            </a:r>
            <a:r>
              <a:rPr spc="-95" dirty="0"/>
              <a:t>boundaries marked </a:t>
            </a:r>
            <a:r>
              <a:rPr spc="-80" dirty="0"/>
              <a:t>on </a:t>
            </a:r>
            <a:r>
              <a:rPr spc="-30" dirty="0"/>
              <a:t>the </a:t>
            </a:r>
            <a:r>
              <a:rPr spc="-130" dirty="0"/>
              <a:t>x-axis, </a:t>
            </a:r>
            <a:r>
              <a:rPr spc="-5" dirty="0"/>
              <a:t>plot </a:t>
            </a:r>
            <a:r>
              <a:rPr spc="-190" dirty="0"/>
              <a:t>a</a:t>
            </a:r>
            <a:r>
              <a:rPr spc="-390" dirty="0"/>
              <a:t> </a:t>
            </a:r>
            <a:r>
              <a:rPr spc="-20" dirty="0"/>
              <a:t>point  </a:t>
            </a:r>
            <a:r>
              <a:rPr spc="15" dirty="0"/>
              <a:t>with </a:t>
            </a:r>
            <a:r>
              <a:rPr spc="-60" dirty="0"/>
              <a:t>height </a:t>
            </a:r>
            <a:r>
              <a:rPr spc="-95" dirty="0"/>
              <a:t>equal </a:t>
            </a:r>
            <a:r>
              <a:rPr spc="30" dirty="0"/>
              <a:t>to </a:t>
            </a:r>
            <a:r>
              <a:rPr spc="-30" dirty="0"/>
              <a:t>the </a:t>
            </a:r>
            <a:r>
              <a:rPr spc="-95" dirty="0"/>
              <a:t>corresponding </a:t>
            </a:r>
            <a:r>
              <a:rPr spc="-75" dirty="0"/>
              <a:t>cumulative  </a:t>
            </a:r>
            <a:r>
              <a:rPr spc="-90" dirty="0"/>
              <a:t>frequencies.</a:t>
            </a:r>
          </a:p>
          <a:p>
            <a:pPr marL="1356360" marR="34290" indent="-341630">
              <a:lnSpc>
                <a:spcPct val="100000"/>
              </a:lnSpc>
              <a:spcBef>
                <a:spcPts val="600"/>
              </a:spcBef>
              <a:buAutoNum type="romanLcPeriod"/>
              <a:tabLst>
                <a:tab pos="1369060" algn="l"/>
              </a:tabLst>
            </a:pPr>
            <a:r>
              <a:rPr spc="-125" dirty="0"/>
              <a:t>Connect </a:t>
            </a:r>
            <a:r>
              <a:rPr spc="-30" dirty="0"/>
              <a:t>the </a:t>
            </a:r>
            <a:r>
              <a:rPr spc="-95" dirty="0"/>
              <a:t>marked </a:t>
            </a:r>
            <a:r>
              <a:rPr spc="-60" dirty="0"/>
              <a:t>points </a:t>
            </a:r>
            <a:r>
              <a:rPr spc="-100" dirty="0"/>
              <a:t>by </a:t>
            </a:r>
            <a:r>
              <a:rPr spc="-190" dirty="0"/>
              <a:t>a </a:t>
            </a:r>
            <a:r>
              <a:rPr spc="-130" dirty="0"/>
              <a:t>series </a:t>
            </a:r>
            <a:r>
              <a:rPr spc="-10" dirty="0"/>
              <a:t>of </a:t>
            </a:r>
            <a:r>
              <a:rPr spc="-50" dirty="0"/>
              <a:t>line </a:t>
            </a:r>
            <a:r>
              <a:rPr spc="-135" dirty="0"/>
              <a:t>segments  </a:t>
            </a:r>
            <a:r>
              <a:rPr spc="-70" dirty="0"/>
              <a:t>where </a:t>
            </a:r>
            <a:r>
              <a:rPr spc="-30" dirty="0"/>
              <a:t>the </a:t>
            </a:r>
            <a:r>
              <a:rPr spc="-165" dirty="0"/>
              <a:t>less </a:t>
            </a:r>
            <a:r>
              <a:rPr spc="-55" dirty="0"/>
              <a:t>than </a:t>
            </a:r>
            <a:r>
              <a:rPr spc="-140" dirty="0"/>
              <a:t>O-give </a:t>
            </a:r>
            <a:r>
              <a:rPr spc="-125" dirty="0"/>
              <a:t>is </a:t>
            </a:r>
            <a:r>
              <a:rPr spc="-95" dirty="0"/>
              <a:t>done </a:t>
            </a:r>
            <a:r>
              <a:rPr spc="-100" dirty="0"/>
              <a:t>by </a:t>
            </a:r>
            <a:r>
              <a:rPr spc="-20" dirty="0"/>
              <a:t>plotting </a:t>
            </a:r>
            <a:r>
              <a:rPr spc="-35" dirty="0"/>
              <a:t>the</a:t>
            </a:r>
            <a:r>
              <a:rPr spc="-420" dirty="0"/>
              <a:t> </a:t>
            </a:r>
            <a:r>
              <a:rPr spc="-165" dirty="0"/>
              <a:t>less </a:t>
            </a:r>
            <a:r>
              <a:rPr spc="-55" dirty="0"/>
              <a:t>than  </a:t>
            </a:r>
            <a:r>
              <a:rPr spc="-70" dirty="0"/>
              <a:t>cumulative </a:t>
            </a:r>
            <a:r>
              <a:rPr spc="-80" dirty="0"/>
              <a:t>frequency </a:t>
            </a:r>
            <a:r>
              <a:rPr spc="-110" dirty="0"/>
              <a:t>against </a:t>
            </a:r>
            <a:r>
              <a:rPr spc="-30" dirty="0"/>
              <a:t>the </a:t>
            </a:r>
            <a:r>
              <a:rPr spc="-70" dirty="0"/>
              <a:t>upper </a:t>
            </a:r>
            <a:r>
              <a:rPr spc="-180" dirty="0"/>
              <a:t>class</a:t>
            </a:r>
            <a:r>
              <a:rPr spc="-440" dirty="0"/>
              <a:t> </a:t>
            </a:r>
            <a:r>
              <a:rPr spc="-95" dirty="0"/>
              <a:t>boundaries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5" name="object 5"/>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59</a:t>
            </a:fld>
            <a:endParaRPr dirty="0"/>
          </a:p>
        </p:txBody>
      </p:sp>
      <p:sp>
        <p:nvSpPr>
          <p:cNvPr id="2" name="object 2"/>
          <p:cNvSpPr txBox="1">
            <a:spLocks noGrp="1"/>
          </p:cNvSpPr>
          <p:nvPr>
            <p:ph type="title"/>
          </p:nvPr>
        </p:nvSpPr>
        <p:spPr>
          <a:xfrm>
            <a:off x="1830070" y="612140"/>
            <a:ext cx="5477510" cy="467359"/>
          </a:xfrm>
          <a:prstGeom prst="rect">
            <a:avLst/>
          </a:prstGeom>
        </p:spPr>
        <p:txBody>
          <a:bodyPr vert="horz" wrap="square" lIns="0" tIns="12700" rIns="0" bIns="0" rtlCol="0">
            <a:spAutoFit/>
          </a:bodyPr>
          <a:lstStyle/>
          <a:p>
            <a:pPr marL="12700">
              <a:lnSpc>
                <a:spcPct val="100000"/>
              </a:lnSpc>
              <a:spcBef>
                <a:spcPts val="100"/>
              </a:spcBef>
            </a:pPr>
            <a:r>
              <a:rPr sz="2900" spc="-145" dirty="0">
                <a:latin typeface="Trebuchet MS"/>
                <a:cs typeface="Trebuchet MS"/>
              </a:rPr>
              <a:t>Diagrammatic </a:t>
            </a:r>
            <a:r>
              <a:rPr sz="2900" spc="-155" dirty="0">
                <a:latin typeface="Trebuchet MS"/>
                <a:cs typeface="Trebuchet MS"/>
              </a:rPr>
              <a:t>Presentation </a:t>
            </a:r>
            <a:r>
              <a:rPr sz="2900" spc="-114" dirty="0">
                <a:latin typeface="Trebuchet MS"/>
                <a:cs typeface="Trebuchet MS"/>
              </a:rPr>
              <a:t>Of</a:t>
            </a:r>
            <a:r>
              <a:rPr sz="2900" spc="-365" dirty="0">
                <a:latin typeface="Trebuchet MS"/>
                <a:cs typeface="Trebuchet MS"/>
              </a:rPr>
              <a:t> </a:t>
            </a:r>
            <a:r>
              <a:rPr sz="2900" spc="-105" dirty="0">
                <a:latin typeface="Trebuchet MS"/>
                <a:cs typeface="Trebuchet MS"/>
              </a:rPr>
              <a:t>Data</a:t>
            </a:r>
            <a:endParaRPr sz="2900">
              <a:latin typeface="Trebuchet MS"/>
              <a:cs typeface="Trebuchet MS"/>
            </a:endParaRPr>
          </a:p>
        </p:txBody>
      </p:sp>
      <p:sp>
        <p:nvSpPr>
          <p:cNvPr id="3" name="object 3"/>
          <p:cNvSpPr txBox="1"/>
          <p:nvPr/>
        </p:nvSpPr>
        <p:spPr>
          <a:xfrm>
            <a:off x="534669" y="2123440"/>
            <a:ext cx="2910840" cy="2379980"/>
          </a:xfrm>
          <a:prstGeom prst="rect">
            <a:avLst/>
          </a:prstGeom>
        </p:spPr>
        <p:txBody>
          <a:bodyPr vert="horz" wrap="square" lIns="0" tIns="113030" rIns="0" bIns="0" rtlCol="0">
            <a:spAutoFit/>
          </a:bodyPr>
          <a:lstStyle/>
          <a:p>
            <a:pPr marL="355600" indent="-342900">
              <a:lnSpc>
                <a:spcPct val="100000"/>
              </a:lnSpc>
              <a:spcBef>
                <a:spcPts val="890"/>
              </a:spcBef>
              <a:buChar char="•"/>
              <a:tabLst>
                <a:tab pos="354965" algn="l"/>
                <a:tab pos="355600" algn="l"/>
              </a:tabLst>
            </a:pPr>
            <a:r>
              <a:rPr sz="3200" spc="-204" dirty="0">
                <a:latin typeface="Arial"/>
                <a:cs typeface="Arial"/>
              </a:rPr>
              <a:t>Bar</a:t>
            </a:r>
            <a:r>
              <a:rPr sz="3200" spc="-180" dirty="0">
                <a:latin typeface="Arial"/>
                <a:cs typeface="Arial"/>
              </a:rPr>
              <a:t> </a:t>
            </a:r>
            <a:r>
              <a:rPr sz="3200" spc="-125" dirty="0">
                <a:latin typeface="Arial"/>
                <a:cs typeface="Arial"/>
              </a:rPr>
              <a:t>charts</a:t>
            </a:r>
            <a:endParaRPr sz="3200">
              <a:latin typeface="Arial"/>
              <a:cs typeface="Arial"/>
            </a:endParaRPr>
          </a:p>
          <a:p>
            <a:pPr marL="355600" indent="-342900">
              <a:lnSpc>
                <a:spcPct val="100000"/>
              </a:lnSpc>
              <a:spcBef>
                <a:spcPts val="790"/>
              </a:spcBef>
              <a:buChar char="•"/>
              <a:tabLst>
                <a:tab pos="354965" algn="l"/>
                <a:tab pos="355600" algn="l"/>
              </a:tabLst>
            </a:pPr>
            <a:r>
              <a:rPr sz="3200" spc="-225" dirty="0">
                <a:latin typeface="Arial"/>
                <a:cs typeface="Arial"/>
              </a:rPr>
              <a:t>Pie</a:t>
            </a:r>
            <a:r>
              <a:rPr sz="3200" spc="-175" dirty="0">
                <a:latin typeface="Arial"/>
                <a:cs typeface="Arial"/>
              </a:rPr>
              <a:t> </a:t>
            </a:r>
            <a:r>
              <a:rPr sz="3200" spc="-75" dirty="0">
                <a:latin typeface="Arial"/>
                <a:cs typeface="Arial"/>
              </a:rPr>
              <a:t>chart</a:t>
            </a:r>
            <a:endParaRPr sz="3200">
              <a:latin typeface="Arial"/>
              <a:cs typeface="Arial"/>
            </a:endParaRPr>
          </a:p>
          <a:p>
            <a:pPr marL="355600" indent="-342900">
              <a:lnSpc>
                <a:spcPct val="100000"/>
              </a:lnSpc>
              <a:spcBef>
                <a:spcPts val="800"/>
              </a:spcBef>
              <a:buChar char="•"/>
              <a:tabLst>
                <a:tab pos="354965" algn="l"/>
                <a:tab pos="355600" algn="l"/>
              </a:tabLst>
            </a:pPr>
            <a:r>
              <a:rPr sz="3200" spc="-135" dirty="0">
                <a:latin typeface="Arial"/>
                <a:cs typeface="Arial"/>
              </a:rPr>
              <a:t>Pictograph</a:t>
            </a:r>
            <a:r>
              <a:rPr sz="3200" spc="-200" dirty="0">
                <a:latin typeface="Arial"/>
                <a:cs typeface="Arial"/>
              </a:rPr>
              <a:t> </a:t>
            </a:r>
            <a:r>
              <a:rPr sz="3200" spc="-155" dirty="0">
                <a:latin typeface="Arial"/>
                <a:cs typeface="Arial"/>
              </a:rPr>
              <a:t>and</a:t>
            </a:r>
            <a:endParaRPr sz="3200">
              <a:latin typeface="Arial"/>
              <a:cs typeface="Arial"/>
            </a:endParaRPr>
          </a:p>
          <a:p>
            <a:pPr marL="355600" indent="-342900">
              <a:lnSpc>
                <a:spcPct val="100000"/>
              </a:lnSpc>
              <a:spcBef>
                <a:spcPts val="800"/>
              </a:spcBef>
              <a:buChar char="•"/>
              <a:tabLst>
                <a:tab pos="354965" algn="l"/>
                <a:tab pos="355600" algn="l"/>
              </a:tabLst>
            </a:pPr>
            <a:r>
              <a:rPr sz="3200" spc="-135" dirty="0">
                <a:latin typeface="Arial"/>
                <a:cs typeface="Arial"/>
              </a:rPr>
              <a:t>Pareto</a:t>
            </a:r>
            <a:r>
              <a:rPr sz="3200" spc="-215" dirty="0">
                <a:latin typeface="Arial"/>
                <a:cs typeface="Arial"/>
              </a:rPr>
              <a:t> </a:t>
            </a:r>
            <a:r>
              <a:rPr sz="3200" spc="-135" dirty="0">
                <a:latin typeface="Arial"/>
                <a:cs typeface="Arial"/>
              </a:rPr>
              <a:t>diagram</a:t>
            </a:r>
            <a:endParaRPr sz="32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4460">
              <a:lnSpc>
                <a:spcPts val="1420"/>
              </a:lnSpc>
            </a:pPr>
            <a:fld id="{81D60167-4931-47E6-BA6A-407CBD079E47}" type="slidenum">
              <a:rPr sz="1400" dirty="0">
                <a:solidFill>
                  <a:srgbClr val="000000"/>
                </a:solidFill>
              </a:rPr>
              <a:t>6</a:t>
            </a:fld>
            <a:endParaRPr sz="1400"/>
          </a:p>
          <a:p>
            <a:pPr marL="138430">
              <a:lnSpc>
                <a:spcPts val="1215"/>
              </a:lnSpc>
            </a:pPr>
            <a:r>
              <a:rPr dirty="0"/>
              <a:t>5</a:t>
            </a: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2" name="object 2"/>
          <p:cNvSpPr txBox="1">
            <a:spLocks noGrp="1"/>
          </p:cNvSpPr>
          <p:nvPr>
            <p:ph type="title"/>
          </p:nvPr>
        </p:nvSpPr>
        <p:spPr>
          <a:xfrm>
            <a:off x="382270" y="34290"/>
            <a:ext cx="5998210" cy="51308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6FBF"/>
                </a:solidFill>
                <a:latin typeface="Comic Sans MS"/>
                <a:cs typeface="Comic Sans MS"/>
              </a:rPr>
              <a:t>Application </a:t>
            </a:r>
            <a:r>
              <a:rPr spc="-10" dirty="0">
                <a:solidFill>
                  <a:srgbClr val="006FBF"/>
                </a:solidFill>
                <a:latin typeface="Comic Sans MS"/>
                <a:cs typeface="Comic Sans MS"/>
              </a:rPr>
              <a:t>areas </a:t>
            </a:r>
            <a:r>
              <a:rPr spc="-5" dirty="0">
                <a:solidFill>
                  <a:srgbClr val="006FBF"/>
                </a:solidFill>
                <a:latin typeface="Comic Sans MS"/>
                <a:cs typeface="Comic Sans MS"/>
              </a:rPr>
              <a:t>of</a:t>
            </a:r>
            <a:r>
              <a:rPr spc="-20" dirty="0">
                <a:solidFill>
                  <a:srgbClr val="006FBF"/>
                </a:solidFill>
                <a:latin typeface="Comic Sans MS"/>
                <a:cs typeface="Comic Sans MS"/>
              </a:rPr>
              <a:t> </a:t>
            </a:r>
            <a:r>
              <a:rPr spc="-5" dirty="0">
                <a:solidFill>
                  <a:srgbClr val="006FBF"/>
                </a:solidFill>
                <a:latin typeface="Comic Sans MS"/>
                <a:cs typeface="Comic Sans MS"/>
              </a:rPr>
              <a:t>statistics</a:t>
            </a:r>
          </a:p>
        </p:txBody>
      </p:sp>
      <p:sp>
        <p:nvSpPr>
          <p:cNvPr id="3" name="object 3"/>
          <p:cNvSpPr txBox="1"/>
          <p:nvPr/>
        </p:nvSpPr>
        <p:spPr>
          <a:xfrm>
            <a:off x="382270" y="806450"/>
            <a:ext cx="2744470" cy="513080"/>
          </a:xfrm>
          <a:prstGeom prst="rect">
            <a:avLst/>
          </a:prstGeom>
        </p:spPr>
        <p:txBody>
          <a:bodyPr vert="horz" wrap="square" lIns="0" tIns="12700" rIns="0" bIns="0" rtlCol="0">
            <a:spAutoFit/>
          </a:bodyPr>
          <a:lstStyle/>
          <a:p>
            <a:pPr marL="12700">
              <a:lnSpc>
                <a:spcPct val="100000"/>
              </a:lnSpc>
              <a:spcBef>
                <a:spcPts val="100"/>
              </a:spcBef>
            </a:pPr>
            <a:r>
              <a:rPr sz="4800" spc="37" baseline="5208" dirty="0">
                <a:solidFill>
                  <a:srgbClr val="006FBF"/>
                </a:solidFill>
                <a:latin typeface="Symbol"/>
                <a:cs typeface="Symbol"/>
              </a:rPr>
              <a:t></a:t>
            </a:r>
            <a:r>
              <a:rPr sz="3200" b="1" spc="25" dirty="0">
                <a:solidFill>
                  <a:srgbClr val="006FBF"/>
                </a:solidFill>
                <a:latin typeface="Comic Sans MS"/>
                <a:cs typeface="Comic Sans MS"/>
              </a:rPr>
              <a:t>Engineering:</a:t>
            </a:r>
            <a:endParaRPr sz="3200">
              <a:latin typeface="Comic Sans MS"/>
              <a:cs typeface="Comic Sans MS"/>
            </a:endParaRPr>
          </a:p>
        </p:txBody>
      </p:sp>
      <p:sp>
        <p:nvSpPr>
          <p:cNvPr id="4" name="object 4"/>
          <p:cNvSpPr txBox="1"/>
          <p:nvPr/>
        </p:nvSpPr>
        <p:spPr>
          <a:xfrm>
            <a:off x="1624330" y="1370329"/>
            <a:ext cx="2907665" cy="391160"/>
          </a:xfrm>
          <a:prstGeom prst="rect">
            <a:avLst/>
          </a:prstGeom>
        </p:spPr>
        <p:txBody>
          <a:bodyPr vert="horz" wrap="square" lIns="0" tIns="12700" rIns="0" bIns="0" rtlCol="0">
            <a:spAutoFit/>
          </a:bodyPr>
          <a:lstStyle/>
          <a:p>
            <a:pPr marL="12700">
              <a:lnSpc>
                <a:spcPct val="100000"/>
              </a:lnSpc>
              <a:spcBef>
                <a:spcPts val="100"/>
              </a:spcBef>
              <a:tabLst>
                <a:tab pos="1787525" algn="l"/>
              </a:tabLst>
            </a:pPr>
            <a:r>
              <a:rPr sz="2400" spc="-15" dirty="0">
                <a:latin typeface="Comic Sans MS"/>
                <a:cs typeface="Comic Sans MS"/>
              </a:rPr>
              <a:t>I</a:t>
            </a:r>
            <a:r>
              <a:rPr sz="2400" dirty="0">
                <a:latin typeface="Comic Sans MS"/>
                <a:cs typeface="Comic Sans MS"/>
              </a:rPr>
              <a:t>m</a:t>
            </a:r>
            <a:r>
              <a:rPr sz="2400" spc="-5" dirty="0">
                <a:latin typeface="Comic Sans MS"/>
                <a:cs typeface="Comic Sans MS"/>
              </a:rPr>
              <a:t>pro</a:t>
            </a:r>
            <a:r>
              <a:rPr sz="2400" spc="-10" dirty="0">
                <a:latin typeface="Comic Sans MS"/>
                <a:cs typeface="Comic Sans MS"/>
              </a:rPr>
              <a:t>v</a:t>
            </a:r>
            <a:r>
              <a:rPr sz="2400" dirty="0">
                <a:latin typeface="Comic Sans MS"/>
                <a:cs typeface="Comic Sans MS"/>
              </a:rPr>
              <a:t>ing	</a:t>
            </a:r>
            <a:r>
              <a:rPr sz="2400" spc="5" dirty="0">
                <a:latin typeface="Comic Sans MS"/>
                <a:cs typeface="Comic Sans MS"/>
              </a:rPr>
              <a:t>p</a:t>
            </a:r>
            <a:r>
              <a:rPr sz="2400" spc="-5" dirty="0">
                <a:latin typeface="Comic Sans MS"/>
                <a:cs typeface="Comic Sans MS"/>
              </a:rPr>
              <a:t>ro</a:t>
            </a:r>
            <a:r>
              <a:rPr sz="2400" spc="-15" dirty="0">
                <a:latin typeface="Comic Sans MS"/>
                <a:cs typeface="Comic Sans MS"/>
              </a:rPr>
              <a:t>d</a:t>
            </a:r>
            <a:r>
              <a:rPr sz="2400" dirty="0">
                <a:latin typeface="Comic Sans MS"/>
                <a:cs typeface="Comic Sans MS"/>
              </a:rPr>
              <a:t>u</a:t>
            </a:r>
            <a:r>
              <a:rPr sz="2400" spc="5" dirty="0">
                <a:latin typeface="Comic Sans MS"/>
                <a:cs typeface="Comic Sans MS"/>
              </a:rPr>
              <a:t>c</a:t>
            </a:r>
            <a:r>
              <a:rPr sz="2400" dirty="0">
                <a:latin typeface="Comic Sans MS"/>
                <a:cs typeface="Comic Sans MS"/>
              </a:rPr>
              <a:t>t</a:t>
            </a:r>
            <a:endParaRPr sz="2400">
              <a:latin typeface="Comic Sans MS"/>
              <a:cs typeface="Comic Sans MS"/>
            </a:endParaRPr>
          </a:p>
        </p:txBody>
      </p:sp>
      <p:sp>
        <p:nvSpPr>
          <p:cNvPr id="5" name="object 5"/>
          <p:cNvSpPr txBox="1"/>
          <p:nvPr/>
        </p:nvSpPr>
        <p:spPr>
          <a:xfrm>
            <a:off x="4856315" y="1370329"/>
            <a:ext cx="1009015" cy="391160"/>
          </a:xfrm>
          <a:prstGeom prst="rect">
            <a:avLst/>
          </a:prstGeom>
        </p:spPr>
        <p:txBody>
          <a:bodyPr vert="horz" wrap="square" lIns="0" tIns="12700" rIns="0" bIns="0" rtlCol="0">
            <a:spAutoFit/>
          </a:bodyPr>
          <a:lstStyle/>
          <a:p>
            <a:pPr marL="12700">
              <a:lnSpc>
                <a:spcPct val="100000"/>
              </a:lnSpc>
              <a:spcBef>
                <a:spcPts val="100"/>
              </a:spcBef>
            </a:pPr>
            <a:r>
              <a:rPr sz="2400" spc="-15" dirty="0">
                <a:latin typeface="Comic Sans MS"/>
                <a:cs typeface="Comic Sans MS"/>
              </a:rPr>
              <a:t>d</a:t>
            </a:r>
            <a:r>
              <a:rPr sz="2400" dirty="0">
                <a:latin typeface="Comic Sans MS"/>
                <a:cs typeface="Comic Sans MS"/>
              </a:rPr>
              <a:t>e</a:t>
            </a:r>
            <a:r>
              <a:rPr sz="2400" spc="-10" dirty="0">
                <a:latin typeface="Comic Sans MS"/>
                <a:cs typeface="Comic Sans MS"/>
              </a:rPr>
              <a:t>s</a:t>
            </a:r>
            <a:r>
              <a:rPr sz="2400" dirty="0">
                <a:latin typeface="Comic Sans MS"/>
                <a:cs typeface="Comic Sans MS"/>
              </a:rPr>
              <a:t>i</a:t>
            </a:r>
            <a:r>
              <a:rPr sz="2400" spc="-5" dirty="0">
                <a:latin typeface="Comic Sans MS"/>
                <a:cs typeface="Comic Sans MS"/>
              </a:rPr>
              <a:t>g</a:t>
            </a:r>
            <a:r>
              <a:rPr sz="2400" dirty="0">
                <a:latin typeface="Comic Sans MS"/>
                <a:cs typeface="Comic Sans MS"/>
              </a:rPr>
              <a:t>n,</a:t>
            </a:r>
            <a:endParaRPr sz="2400">
              <a:latin typeface="Comic Sans MS"/>
              <a:cs typeface="Comic Sans MS"/>
            </a:endParaRPr>
          </a:p>
        </p:txBody>
      </p:sp>
      <p:sp>
        <p:nvSpPr>
          <p:cNvPr id="6" name="object 6"/>
          <p:cNvSpPr txBox="1"/>
          <p:nvPr/>
        </p:nvSpPr>
        <p:spPr>
          <a:xfrm>
            <a:off x="6189510" y="1370329"/>
            <a:ext cx="103441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omic Sans MS"/>
                <a:cs typeface="Comic Sans MS"/>
              </a:rPr>
              <a:t>t</a:t>
            </a:r>
            <a:r>
              <a:rPr sz="2400" dirty="0">
                <a:latin typeface="Comic Sans MS"/>
                <a:cs typeface="Comic Sans MS"/>
              </a:rPr>
              <a:t>es</a:t>
            </a:r>
            <a:r>
              <a:rPr sz="2400" spc="-15" dirty="0">
                <a:latin typeface="Comic Sans MS"/>
                <a:cs typeface="Comic Sans MS"/>
              </a:rPr>
              <a:t>t</a:t>
            </a:r>
            <a:r>
              <a:rPr sz="2400" dirty="0">
                <a:latin typeface="Comic Sans MS"/>
                <a:cs typeface="Comic Sans MS"/>
              </a:rPr>
              <a:t>i</a:t>
            </a:r>
            <a:r>
              <a:rPr sz="2400" spc="-10" dirty="0">
                <a:latin typeface="Comic Sans MS"/>
                <a:cs typeface="Comic Sans MS"/>
              </a:rPr>
              <a:t>n</a:t>
            </a:r>
            <a:r>
              <a:rPr sz="2400" dirty="0">
                <a:latin typeface="Comic Sans MS"/>
                <a:cs typeface="Comic Sans MS"/>
              </a:rPr>
              <a:t>g</a:t>
            </a:r>
            <a:endParaRPr sz="2400">
              <a:latin typeface="Comic Sans MS"/>
              <a:cs typeface="Comic Sans MS"/>
            </a:endParaRPr>
          </a:p>
        </p:txBody>
      </p:sp>
      <p:sp>
        <p:nvSpPr>
          <p:cNvPr id="7" name="object 7"/>
          <p:cNvSpPr txBox="1"/>
          <p:nvPr/>
        </p:nvSpPr>
        <p:spPr>
          <a:xfrm>
            <a:off x="7548509" y="1370329"/>
            <a:ext cx="113157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omic Sans MS"/>
                <a:cs typeface="Comic Sans MS"/>
              </a:rPr>
              <a:t>p</a:t>
            </a:r>
            <a:r>
              <a:rPr sz="2400" spc="-5" dirty="0">
                <a:latin typeface="Comic Sans MS"/>
                <a:cs typeface="Comic Sans MS"/>
              </a:rPr>
              <a:t>ro</a:t>
            </a:r>
            <a:r>
              <a:rPr sz="2400" spc="-15" dirty="0">
                <a:latin typeface="Comic Sans MS"/>
                <a:cs typeface="Comic Sans MS"/>
              </a:rPr>
              <a:t>d</a:t>
            </a:r>
            <a:r>
              <a:rPr sz="2400" dirty="0">
                <a:latin typeface="Comic Sans MS"/>
                <a:cs typeface="Comic Sans MS"/>
              </a:rPr>
              <a:t>u</a:t>
            </a:r>
            <a:r>
              <a:rPr sz="2400" spc="-5" dirty="0">
                <a:latin typeface="Comic Sans MS"/>
                <a:cs typeface="Comic Sans MS"/>
              </a:rPr>
              <a:t>c</a:t>
            </a:r>
            <a:r>
              <a:rPr sz="2400" dirty="0">
                <a:latin typeface="Comic Sans MS"/>
                <a:cs typeface="Comic Sans MS"/>
              </a:rPr>
              <a:t>t</a:t>
            </a:r>
            <a:endParaRPr sz="2400">
              <a:latin typeface="Comic Sans MS"/>
              <a:cs typeface="Comic Sans MS"/>
            </a:endParaRPr>
          </a:p>
        </p:txBody>
      </p:sp>
      <p:sp>
        <p:nvSpPr>
          <p:cNvPr id="8" name="object 8"/>
          <p:cNvSpPr txBox="1"/>
          <p:nvPr/>
        </p:nvSpPr>
        <p:spPr>
          <a:xfrm>
            <a:off x="382270" y="1736090"/>
            <a:ext cx="8298815" cy="3615690"/>
          </a:xfrm>
          <a:prstGeom prst="rect">
            <a:avLst/>
          </a:prstGeom>
        </p:spPr>
        <p:txBody>
          <a:bodyPr vert="horz" wrap="square" lIns="0" tIns="12700" rIns="0" bIns="0" rtlCol="0">
            <a:spAutoFit/>
          </a:bodyPr>
          <a:lstStyle/>
          <a:p>
            <a:pPr marL="754380" marR="5080" algn="just">
              <a:lnSpc>
                <a:spcPct val="100000"/>
              </a:lnSpc>
              <a:spcBef>
                <a:spcPts val="100"/>
              </a:spcBef>
            </a:pPr>
            <a:r>
              <a:rPr sz="2400" spc="-5" dirty="0">
                <a:latin typeface="Comic Sans MS"/>
                <a:cs typeface="Comic Sans MS"/>
              </a:rPr>
              <a:t>performance, determining reliability </a:t>
            </a:r>
            <a:r>
              <a:rPr sz="2400" dirty="0">
                <a:latin typeface="Comic Sans MS"/>
                <a:cs typeface="Comic Sans MS"/>
              </a:rPr>
              <a:t>and  </a:t>
            </a:r>
            <a:r>
              <a:rPr sz="2400" spc="-5" dirty="0">
                <a:latin typeface="Comic Sans MS"/>
                <a:cs typeface="Comic Sans MS"/>
              </a:rPr>
              <a:t>maintainability, working out safer systems of flight  control for airports,</a:t>
            </a:r>
            <a:r>
              <a:rPr sz="2400" dirty="0">
                <a:latin typeface="Comic Sans MS"/>
                <a:cs typeface="Comic Sans MS"/>
              </a:rPr>
              <a:t> etc.</a:t>
            </a:r>
            <a:endParaRPr sz="2400">
              <a:latin typeface="Comic Sans MS"/>
              <a:cs typeface="Comic Sans MS"/>
            </a:endParaRPr>
          </a:p>
          <a:p>
            <a:pPr marL="12700">
              <a:lnSpc>
                <a:spcPct val="100000"/>
              </a:lnSpc>
              <a:spcBef>
                <a:spcPts val="800"/>
              </a:spcBef>
            </a:pPr>
            <a:r>
              <a:rPr sz="4800" spc="52" baseline="6076" dirty="0">
                <a:solidFill>
                  <a:srgbClr val="006FBF"/>
                </a:solidFill>
                <a:latin typeface="Symbol"/>
                <a:cs typeface="Symbol"/>
              </a:rPr>
              <a:t></a:t>
            </a:r>
            <a:r>
              <a:rPr sz="3200" b="1" spc="35" dirty="0">
                <a:solidFill>
                  <a:srgbClr val="006FBF"/>
                </a:solidFill>
                <a:latin typeface="Comic Sans MS"/>
                <a:cs typeface="Comic Sans MS"/>
              </a:rPr>
              <a:t>Business:</a:t>
            </a:r>
            <a:endParaRPr sz="3200">
              <a:latin typeface="Comic Sans MS"/>
              <a:cs typeface="Comic Sans MS"/>
            </a:endParaRPr>
          </a:p>
          <a:p>
            <a:pPr marL="754380" marR="5080" indent="196850" algn="just">
              <a:lnSpc>
                <a:spcPct val="100000"/>
              </a:lnSpc>
              <a:spcBef>
                <a:spcPts val="590"/>
              </a:spcBef>
            </a:pPr>
            <a:r>
              <a:rPr sz="2400" spc="-5" dirty="0">
                <a:latin typeface="Comic Sans MS"/>
                <a:cs typeface="Comic Sans MS"/>
              </a:rPr>
              <a:t>Estimating the volume of retail sales, designing  optimum inventory control system, producing  auditing </a:t>
            </a:r>
            <a:r>
              <a:rPr sz="2400" dirty="0">
                <a:latin typeface="Comic Sans MS"/>
                <a:cs typeface="Comic Sans MS"/>
              </a:rPr>
              <a:t>and </a:t>
            </a:r>
            <a:r>
              <a:rPr sz="2400" spc="-5" dirty="0">
                <a:latin typeface="Comic Sans MS"/>
                <a:cs typeface="Comic Sans MS"/>
              </a:rPr>
              <a:t>accounting procedures, improving  working conditions </a:t>
            </a:r>
            <a:r>
              <a:rPr sz="2400" dirty="0">
                <a:latin typeface="Comic Sans MS"/>
                <a:cs typeface="Comic Sans MS"/>
              </a:rPr>
              <a:t>in </a:t>
            </a:r>
            <a:r>
              <a:rPr sz="2400" spc="-5" dirty="0">
                <a:latin typeface="Comic Sans MS"/>
                <a:cs typeface="Comic Sans MS"/>
              </a:rPr>
              <a:t>industrial plants, assessing the  market </a:t>
            </a:r>
            <a:r>
              <a:rPr sz="2400" dirty="0">
                <a:latin typeface="Comic Sans MS"/>
                <a:cs typeface="Comic Sans MS"/>
              </a:rPr>
              <a:t>for new</a:t>
            </a:r>
            <a:r>
              <a:rPr sz="2400" spc="-30" dirty="0">
                <a:latin typeface="Comic Sans MS"/>
                <a:cs typeface="Comic Sans MS"/>
              </a:rPr>
              <a:t> </a:t>
            </a:r>
            <a:r>
              <a:rPr sz="2400" spc="-5" dirty="0">
                <a:latin typeface="Comic Sans MS"/>
                <a:cs typeface="Comic Sans MS"/>
              </a:rPr>
              <a:t>products.</a:t>
            </a:r>
            <a:endParaRPr sz="2400">
              <a:latin typeface="Comic Sans MS"/>
              <a:cs typeface="Comic Sans M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5" name="object 5"/>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60</a:t>
            </a:fld>
            <a:endParaRPr dirty="0"/>
          </a:p>
        </p:txBody>
      </p:sp>
      <p:sp>
        <p:nvSpPr>
          <p:cNvPr id="2" name="object 2"/>
          <p:cNvSpPr txBox="1">
            <a:spLocks noGrp="1"/>
          </p:cNvSpPr>
          <p:nvPr>
            <p:ph type="title"/>
          </p:nvPr>
        </p:nvSpPr>
        <p:spPr>
          <a:xfrm>
            <a:off x="3797300" y="528320"/>
            <a:ext cx="1548765" cy="635000"/>
          </a:xfrm>
          <a:prstGeom prst="rect">
            <a:avLst/>
          </a:prstGeom>
        </p:spPr>
        <p:txBody>
          <a:bodyPr vert="horz" wrap="square" lIns="0" tIns="12700" rIns="0" bIns="0" rtlCol="0">
            <a:spAutoFit/>
          </a:bodyPr>
          <a:lstStyle/>
          <a:p>
            <a:pPr marL="12700">
              <a:lnSpc>
                <a:spcPct val="100000"/>
              </a:lnSpc>
              <a:spcBef>
                <a:spcPts val="100"/>
              </a:spcBef>
            </a:pPr>
            <a:r>
              <a:rPr sz="4000" b="0" spc="-475" dirty="0">
                <a:latin typeface="Arial"/>
                <a:cs typeface="Arial"/>
              </a:rPr>
              <a:t>O</a:t>
            </a:r>
            <a:r>
              <a:rPr sz="4000" b="0" spc="65" dirty="0">
                <a:latin typeface="Arial"/>
                <a:cs typeface="Arial"/>
              </a:rPr>
              <a:t>u</a:t>
            </a:r>
            <a:r>
              <a:rPr sz="4000" b="0" spc="45" dirty="0">
                <a:latin typeface="Arial"/>
                <a:cs typeface="Arial"/>
              </a:rPr>
              <a:t>t</a:t>
            </a:r>
            <a:r>
              <a:rPr sz="4000" b="0" spc="15" dirty="0">
                <a:latin typeface="Arial"/>
                <a:cs typeface="Arial"/>
              </a:rPr>
              <a:t>li</a:t>
            </a:r>
            <a:r>
              <a:rPr sz="4000" b="0" spc="-185" dirty="0">
                <a:latin typeface="Arial"/>
                <a:cs typeface="Arial"/>
              </a:rPr>
              <a:t>ne</a:t>
            </a:r>
            <a:endParaRPr sz="4000">
              <a:latin typeface="Arial"/>
              <a:cs typeface="Arial"/>
            </a:endParaRPr>
          </a:p>
        </p:txBody>
      </p:sp>
      <p:sp>
        <p:nvSpPr>
          <p:cNvPr id="3" name="object 3"/>
          <p:cNvSpPr txBox="1"/>
          <p:nvPr/>
        </p:nvSpPr>
        <p:spPr>
          <a:xfrm>
            <a:off x="534669" y="2123440"/>
            <a:ext cx="6428105" cy="1790700"/>
          </a:xfrm>
          <a:prstGeom prst="rect">
            <a:avLst/>
          </a:prstGeom>
        </p:spPr>
        <p:txBody>
          <a:bodyPr vert="horz" wrap="square" lIns="0" tIns="113030" rIns="0" bIns="0" rtlCol="0">
            <a:spAutoFit/>
          </a:bodyPr>
          <a:lstStyle/>
          <a:p>
            <a:pPr marL="622300" lvl="1" indent="-609600">
              <a:lnSpc>
                <a:spcPct val="100000"/>
              </a:lnSpc>
              <a:spcBef>
                <a:spcPts val="890"/>
              </a:spcBef>
              <a:buAutoNum type="arabicPeriod" startAt="3"/>
              <a:tabLst>
                <a:tab pos="622935" algn="l"/>
              </a:tabLst>
            </a:pPr>
            <a:r>
              <a:rPr sz="3200" b="1" spc="-100" dirty="0">
                <a:latin typeface="Trebuchet MS"/>
                <a:cs typeface="Trebuchet MS"/>
              </a:rPr>
              <a:t>Measures </a:t>
            </a:r>
            <a:r>
              <a:rPr sz="3200" b="1" spc="-130" dirty="0">
                <a:latin typeface="Trebuchet MS"/>
                <a:cs typeface="Trebuchet MS"/>
              </a:rPr>
              <a:t>of </a:t>
            </a:r>
            <a:r>
              <a:rPr sz="3200" b="1" spc="-195" dirty="0">
                <a:latin typeface="Trebuchet MS"/>
                <a:cs typeface="Trebuchet MS"/>
              </a:rPr>
              <a:t>Central</a:t>
            </a:r>
            <a:r>
              <a:rPr sz="3200" b="1" spc="-525" dirty="0">
                <a:latin typeface="Trebuchet MS"/>
                <a:cs typeface="Trebuchet MS"/>
              </a:rPr>
              <a:t> </a:t>
            </a:r>
            <a:r>
              <a:rPr sz="3200" b="1" spc="-229" dirty="0">
                <a:latin typeface="Trebuchet MS"/>
                <a:cs typeface="Trebuchet MS"/>
              </a:rPr>
              <a:t>Tendency</a:t>
            </a:r>
            <a:endParaRPr sz="3200">
              <a:latin typeface="Trebuchet MS"/>
              <a:cs typeface="Trebuchet MS"/>
            </a:endParaRPr>
          </a:p>
          <a:p>
            <a:pPr marL="622300" lvl="1" indent="-609600">
              <a:lnSpc>
                <a:spcPct val="100000"/>
              </a:lnSpc>
              <a:spcBef>
                <a:spcPts val="790"/>
              </a:spcBef>
              <a:buAutoNum type="arabicPeriod" startAt="3"/>
              <a:tabLst>
                <a:tab pos="622935" algn="l"/>
              </a:tabLst>
            </a:pPr>
            <a:r>
              <a:rPr sz="3200" b="1" spc="-100" dirty="0">
                <a:latin typeface="Trebuchet MS"/>
                <a:cs typeface="Trebuchet MS"/>
              </a:rPr>
              <a:t>Measures </a:t>
            </a:r>
            <a:r>
              <a:rPr sz="3200" b="1" spc="-130" dirty="0">
                <a:latin typeface="Trebuchet MS"/>
                <a:cs typeface="Trebuchet MS"/>
              </a:rPr>
              <a:t>of</a:t>
            </a:r>
            <a:r>
              <a:rPr sz="3200" b="1" spc="-400" dirty="0">
                <a:latin typeface="Trebuchet MS"/>
                <a:cs typeface="Trebuchet MS"/>
              </a:rPr>
              <a:t> </a:t>
            </a:r>
            <a:r>
              <a:rPr sz="3200" b="1" spc="-150" dirty="0">
                <a:latin typeface="Trebuchet MS"/>
                <a:cs typeface="Trebuchet MS"/>
              </a:rPr>
              <a:t>Dispersion</a:t>
            </a:r>
            <a:endParaRPr sz="3200">
              <a:latin typeface="Trebuchet MS"/>
              <a:cs typeface="Trebuchet MS"/>
            </a:endParaRPr>
          </a:p>
          <a:p>
            <a:pPr marL="622300" lvl="1" indent="-609600">
              <a:lnSpc>
                <a:spcPct val="100000"/>
              </a:lnSpc>
              <a:spcBef>
                <a:spcPts val="800"/>
              </a:spcBef>
              <a:buAutoNum type="arabicPeriod" startAt="3"/>
              <a:tabLst>
                <a:tab pos="622935" algn="l"/>
              </a:tabLst>
            </a:pPr>
            <a:r>
              <a:rPr sz="3200" b="1" spc="-100" dirty="0">
                <a:latin typeface="Trebuchet MS"/>
                <a:cs typeface="Trebuchet MS"/>
              </a:rPr>
              <a:t>Measure </a:t>
            </a:r>
            <a:r>
              <a:rPr sz="3200" b="1" spc="-135" dirty="0">
                <a:latin typeface="Trebuchet MS"/>
                <a:cs typeface="Trebuchet MS"/>
              </a:rPr>
              <a:t>of </a:t>
            </a:r>
            <a:r>
              <a:rPr sz="3200" b="1" spc="-165" dirty="0">
                <a:latin typeface="Trebuchet MS"/>
                <a:cs typeface="Trebuchet MS"/>
              </a:rPr>
              <a:t>skewness </a:t>
            </a:r>
            <a:r>
              <a:rPr sz="3200" b="1" spc="-150" dirty="0">
                <a:latin typeface="Trebuchet MS"/>
                <a:cs typeface="Trebuchet MS"/>
              </a:rPr>
              <a:t>and</a:t>
            </a:r>
            <a:r>
              <a:rPr sz="3200" b="1" spc="-610" dirty="0">
                <a:latin typeface="Trebuchet MS"/>
                <a:cs typeface="Trebuchet MS"/>
              </a:rPr>
              <a:t> </a:t>
            </a:r>
            <a:r>
              <a:rPr sz="3200" b="1" spc="-160" dirty="0">
                <a:latin typeface="Trebuchet MS"/>
                <a:cs typeface="Trebuchet MS"/>
              </a:rPr>
              <a:t>kurtosis</a:t>
            </a:r>
            <a:endParaRPr sz="3200">
              <a:latin typeface="Trebuchet MS"/>
              <a:cs typeface="Trebuchet M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5" name="object 5"/>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61</a:t>
            </a:fld>
            <a:endParaRPr dirty="0"/>
          </a:p>
        </p:txBody>
      </p:sp>
      <p:sp>
        <p:nvSpPr>
          <p:cNvPr id="2" name="object 2"/>
          <p:cNvSpPr txBox="1">
            <a:spLocks noGrp="1"/>
          </p:cNvSpPr>
          <p:nvPr>
            <p:ph type="title"/>
          </p:nvPr>
        </p:nvSpPr>
        <p:spPr>
          <a:xfrm>
            <a:off x="1329689" y="558800"/>
            <a:ext cx="6479540" cy="574040"/>
          </a:xfrm>
          <a:prstGeom prst="rect">
            <a:avLst/>
          </a:prstGeom>
        </p:spPr>
        <p:txBody>
          <a:bodyPr vert="horz" wrap="square" lIns="0" tIns="12700" rIns="0" bIns="0" rtlCol="0">
            <a:spAutoFit/>
          </a:bodyPr>
          <a:lstStyle/>
          <a:p>
            <a:pPr marL="12700">
              <a:lnSpc>
                <a:spcPct val="100000"/>
              </a:lnSpc>
              <a:spcBef>
                <a:spcPts val="100"/>
              </a:spcBef>
            </a:pPr>
            <a:r>
              <a:rPr sz="3600" spc="-315" dirty="0">
                <a:latin typeface="Trebuchet MS"/>
                <a:cs typeface="Trebuchet MS"/>
              </a:rPr>
              <a:t>1.3 </a:t>
            </a:r>
            <a:r>
              <a:rPr sz="3600" spc="-114" dirty="0">
                <a:latin typeface="Trebuchet MS"/>
                <a:cs typeface="Trebuchet MS"/>
              </a:rPr>
              <a:t>Measures </a:t>
            </a:r>
            <a:r>
              <a:rPr sz="3600" spc="-150" dirty="0">
                <a:latin typeface="Trebuchet MS"/>
                <a:cs typeface="Trebuchet MS"/>
              </a:rPr>
              <a:t>of </a:t>
            </a:r>
            <a:r>
              <a:rPr sz="3600" spc="-220" dirty="0">
                <a:latin typeface="Trebuchet MS"/>
                <a:cs typeface="Trebuchet MS"/>
              </a:rPr>
              <a:t>Central</a:t>
            </a:r>
            <a:r>
              <a:rPr sz="3600" spc="-565" dirty="0">
                <a:latin typeface="Trebuchet MS"/>
                <a:cs typeface="Trebuchet MS"/>
              </a:rPr>
              <a:t> </a:t>
            </a:r>
            <a:r>
              <a:rPr sz="3600" spc="-254" dirty="0">
                <a:latin typeface="Trebuchet MS"/>
                <a:cs typeface="Trebuchet MS"/>
              </a:rPr>
              <a:t>Tendency</a:t>
            </a:r>
            <a:endParaRPr sz="3600">
              <a:latin typeface="Trebuchet MS"/>
              <a:cs typeface="Trebuchet MS"/>
            </a:endParaRPr>
          </a:p>
        </p:txBody>
      </p:sp>
      <p:sp>
        <p:nvSpPr>
          <p:cNvPr id="3" name="object 3"/>
          <p:cNvSpPr txBox="1"/>
          <p:nvPr/>
        </p:nvSpPr>
        <p:spPr>
          <a:xfrm>
            <a:off x="534669" y="1325879"/>
            <a:ext cx="7727315" cy="3111500"/>
          </a:xfrm>
          <a:prstGeom prst="rect">
            <a:avLst/>
          </a:prstGeom>
        </p:spPr>
        <p:txBody>
          <a:bodyPr vert="horz" wrap="square" lIns="0" tIns="88900" rIns="0" bIns="0" rtlCol="0">
            <a:spAutoFit/>
          </a:bodyPr>
          <a:lstStyle/>
          <a:p>
            <a:pPr marL="355600" marR="5080" indent="-342900">
              <a:lnSpc>
                <a:spcPts val="2500"/>
              </a:lnSpc>
              <a:spcBef>
                <a:spcPts val="700"/>
              </a:spcBef>
              <a:buFont typeface="Symbol"/>
              <a:buChar char=""/>
              <a:tabLst>
                <a:tab pos="355600" algn="l"/>
              </a:tabLst>
            </a:pPr>
            <a:r>
              <a:rPr sz="2600" spc="-105" dirty="0">
                <a:latin typeface="Arial"/>
                <a:cs typeface="Arial"/>
              </a:rPr>
              <a:t>Central</a:t>
            </a:r>
            <a:r>
              <a:rPr sz="2600" spc="-140" dirty="0">
                <a:latin typeface="Arial"/>
                <a:cs typeface="Arial"/>
              </a:rPr>
              <a:t> </a:t>
            </a:r>
            <a:r>
              <a:rPr sz="2600" spc="-110" dirty="0">
                <a:latin typeface="Arial"/>
                <a:cs typeface="Arial"/>
              </a:rPr>
              <a:t>value</a:t>
            </a:r>
            <a:r>
              <a:rPr sz="2600" spc="-140" dirty="0">
                <a:latin typeface="Arial"/>
                <a:cs typeface="Arial"/>
              </a:rPr>
              <a:t> </a:t>
            </a:r>
            <a:r>
              <a:rPr sz="2600" spc="-75" dirty="0">
                <a:latin typeface="Arial"/>
                <a:cs typeface="Arial"/>
              </a:rPr>
              <a:t>refers</a:t>
            </a:r>
            <a:r>
              <a:rPr sz="2600" spc="-140" dirty="0">
                <a:latin typeface="Arial"/>
                <a:cs typeface="Arial"/>
              </a:rPr>
              <a:t> </a:t>
            </a:r>
            <a:r>
              <a:rPr sz="2600" spc="35" dirty="0">
                <a:latin typeface="Arial"/>
                <a:cs typeface="Arial"/>
              </a:rPr>
              <a:t>to</a:t>
            </a:r>
            <a:r>
              <a:rPr sz="2600" spc="-150" dirty="0">
                <a:latin typeface="Arial"/>
                <a:cs typeface="Arial"/>
              </a:rPr>
              <a:t> </a:t>
            </a:r>
            <a:r>
              <a:rPr sz="2600" spc="-30" dirty="0">
                <a:latin typeface="Arial"/>
                <a:cs typeface="Arial"/>
              </a:rPr>
              <a:t>the</a:t>
            </a:r>
            <a:r>
              <a:rPr sz="2600" spc="-135" dirty="0">
                <a:latin typeface="Arial"/>
                <a:cs typeface="Arial"/>
              </a:rPr>
              <a:t> </a:t>
            </a:r>
            <a:r>
              <a:rPr sz="2600" spc="-60" dirty="0">
                <a:latin typeface="Arial"/>
                <a:cs typeface="Arial"/>
              </a:rPr>
              <a:t>location</a:t>
            </a:r>
            <a:r>
              <a:rPr sz="2600" spc="-135" dirty="0">
                <a:latin typeface="Arial"/>
                <a:cs typeface="Arial"/>
              </a:rPr>
              <a:t> </a:t>
            </a:r>
            <a:r>
              <a:rPr sz="2600" spc="-5" dirty="0">
                <a:latin typeface="Arial"/>
                <a:cs typeface="Arial"/>
              </a:rPr>
              <a:t>of</a:t>
            </a:r>
            <a:r>
              <a:rPr sz="2600" spc="-140" dirty="0">
                <a:latin typeface="Arial"/>
                <a:cs typeface="Arial"/>
              </a:rPr>
              <a:t> </a:t>
            </a:r>
            <a:r>
              <a:rPr sz="2600" spc="-30" dirty="0">
                <a:latin typeface="Arial"/>
                <a:cs typeface="Arial"/>
              </a:rPr>
              <a:t>the</a:t>
            </a:r>
            <a:r>
              <a:rPr sz="2600" spc="-140" dirty="0">
                <a:latin typeface="Arial"/>
                <a:cs typeface="Arial"/>
              </a:rPr>
              <a:t> </a:t>
            </a:r>
            <a:r>
              <a:rPr sz="2600" spc="-70" dirty="0">
                <a:latin typeface="Arial"/>
                <a:cs typeface="Arial"/>
              </a:rPr>
              <a:t>centre</a:t>
            </a:r>
            <a:r>
              <a:rPr sz="2600" spc="-135" dirty="0">
                <a:latin typeface="Arial"/>
                <a:cs typeface="Arial"/>
              </a:rPr>
              <a:t> </a:t>
            </a:r>
            <a:r>
              <a:rPr sz="2600" spc="-10" dirty="0">
                <a:latin typeface="Arial"/>
                <a:cs typeface="Arial"/>
              </a:rPr>
              <a:t>of</a:t>
            </a:r>
            <a:r>
              <a:rPr sz="2600" spc="-140" dirty="0">
                <a:latin typeface="Arial"/>
                <a:cs typeface="Arial"/>
              </a:rPr>
              <a:t> </a:t>
            </a:r>
            <a:r>
              <a:rPr sz="2600" spc="-30" dirty="0">
                <a:latin typeface="Arial"/>
                <a:cs typeface="Arial"/>
              </a:rPr>
              <a:t>the  distribution </a:t>
            </a:r>
            <a:r>
              <a:rPr sz="2600" spc="-5" dirty="0">
                <a:latin typeface="Arial"/>
                <a:cs typeface="Arial"/>
              </a:rPr>
              <a:t>of</a:t>
            </a:r>
            <a:r>
              <a:rPr sz="2600" spc="-250" dirty="0">
                <a:latin typeface="Arial"/>
                <a:cs typeface="Arial"/>
              </a:rPr>
              <a:t> </a:t>
            </a:r>
            <a:r>
              <a:rPr sz="2600" spc="-85" dirty="0">
                <a:latin typeface="Arial"/>
                <a:cs typeface="Arial"/>
              </a:rPr>
              <a:t>data.</a:t>
            </a:r>
            <a:endParaRPr sz="2600">
              <a:latin typeface="Arial"/>
              <a:cs typeface="Arial"/>
            </a:endParaRPr>
          </a:p>
          <a:p>
            <a:pPr marL="355600" indent="-342900">
              <a:lnSpc>
                <a:spcPts val="2990"/>
              </a:lnSpc>
              <a:buFont typeface="Symbol"/>
              <a:buChar char=""/>
              <a:tabLst>
                <a:tab pos="355600" algn="l"/>
              </a:tabLst>
            </a:pPr>
            <a:r>
              <a:rPr sz="2600" spc="-114" dirty="0">
                <a:latin typeface="Arial"/>
                <a:cs typeface="Arial"/>
              </a:rPr>
              <a:t>Measure </a:t>
            </a:r>
            <a:r>
              <a:rPr sz="2600" spc="-10" dirty="0">
                <a:latin typeface="Arial"/>
                <a:cs typeface="Arial"/>
              </a:rPr>
              <a:t>of </a:t>
            </a:r>
            <a:r>
              <a:rPr sz="2600" spc="-65" dirty="0">
                <a:latin typeface="Arial"/>
                <a:cs typeface="Arial"/>
              </a:rPr>
              <a:t>central</a:t>
            </a:r>
            <a:r>
              <a:rPr sz="2600" spc="-290" dirty="0">
                <a:latin typeface="Arial"/>
                <a:cs typeface="Arial"/>
              </a:rPr>
              <a:t> </a:t>
            </a:r>
            <a:r>
              <a:rPr sz="2600" spc="-100" dirty="0">
                <a:latin typeface="Arial"/>
                <a:cs typeface="Arial"/>
              </a:rPr>
              <a:t>value:</a:t>
            </a:r>
            <a:endParaRPr sz="2600">
              <a:latin typeface="Arial"/>
              <a:cs typeface="Arial"/>
            </a:endParaRPr>
          </a:p>
          <a:p>
            <a:pPr marL="927100">
              <a:lnSpc>
                <a:spcPct val="100000"/>
              </a:lnSpc>
              <a:spcBef>
                <a:spcPts val="20"/>
              </a:spcBef>
            </a:pPr>
            <a:r>
              <a:rPr sz="3900" spc="-165" baseline="5341" dirty="0">
                <a:solidFill>
                  <a:srgbClr val="001F5F"/>
                </a:solidFill>
                <a:latin typeface="Symbol"/>
                <a:cs typeface="Symbol"/>
              </a:rPr>
              <a:t></a:t>
            </a:r>
            <a:r>
              <a:rPr sz="2600" b="1" spc="-110" dirty="0">
                <a:solidFill>
                  <a:srgbClr val="001F5F"/>
                </a:solidFill>
                <a:latin typeface="Trebuchet MS"/>
                <a:cs typeface="Trebuchet MS"/>
              </a:rPr>
              <a:t>The</a:t>
            </a:r>
            <a:r>
              <a:rPr sz="2600" b="1" spc="-285" dirty="0">
                <a:solidFill>
                  <a:srgbClr val="001F5F"/>
                </a:solidFill>
                <a:latin typeface="Trebuchet MS"/>
                <a:cs typeface="Trebuchet MS"/>
              </a:rPr>
              <a:t> </a:t>
            </a:r>
            <a:r>
              <a:rPr sz="2600" b="1" spc="-140" dirty="0">
                <a:solidFill>
                  <a:srgbClr val="001F5F"/>
                </a:solidFill>
                <a:latin typeface="Trebuchet MS"/>
                <a:cs typeface="Trebuchet MS"/>
              </a:rPr>
              <a:t>mean</a:t>
            </a:r>
            <a:endParaRPr sz="2600">
              <a:latin typeface="Trebuchet MS"/>
              <a:cs typeface="Trebuchet MS"/>
            </a:endParaRPr>
          </a:p>
          <a:p>
            <a:pPr marL="927100">
              <a:lnSpc>
                <a:spcPct val="100000"/>
              </a:lnSpc>
              <a:spcBef>
                <a:spcPts val="20"/>
              </a:spcBef>
            </a:pPr>
            <a:r>
              <a:rPr sz="3900" spc="-165" baseline="5341" dirty="0">
                <a:solidFill>
                  <a:srgbClr val="001F5F"/>
                </a:solidFill>
                <a:latin typeface="Symbol"/>
                <a:cs typeface="Symbol"/>
              </a:rPr>
              <a:t></a:t>
            </a:r>
            <a:r>
              <a:rPr sz="2600" b="1" spc="-110" dirty="0">
                <a:solidFill>
                  <a:srgbClr val="001F5F"/>
                </a:solidFill>
                <a:latin typeface="Trebuchet MS"/>
                <a:cs typeface="Trebuchet MS"/>
              </a:rPr>
              <a:t>The</a:t>
            </a:r>
            <a:r>
              <a:rPr sz="2600" b="1" spc="-290" dirty="0">
                <a:solidFill>
                  <a:srgbClr val="001F5F"/>
                </a:solidFill>
                <a:latin typeface="Trebuchet MS"/>
                <a:cs typeface="Trebuchet MS"/>
              </a:rPr>
              <a:t> </a:t>
            </a:r>
            <a:r>
              <a:rPr sz="2600" b="1" spc="-125" dirty="0">
                <a:solidFill>
                  <a:srgbClr val="001F5F"/>
                </a:solidFill>
                <a:latin typeface="Trebuchet MS"/>
                <a:cs typeface="Trebuchet MS"/>
              </a:rPr>
              <a:t>mode</a:t>
            </a:r>
            <a:endParaRPr sz="2600">
              <a:latin typeface="Trebuchet MS"/>
              <a:cs typeface="Trebuchet MS"/>
            </a:endParaRPr>
          </a:p>
          <a:p>
            <a:pPr marL="927100">
              <a:lnSpc>
                <a:spcPct val="100000"/>
              </a:lnSpc>
              <a:spcBef>
                <a:spcPts val="30"/>
              </a:spcBef>
            </a:pPr>
            <a:r>
              <a:rPr sz="3900" spc="-165" baseline="5341" dirty="0">
                <a:solidFill>
                  <a:srgbClr val="001F5F"/>
                </a:solidFill>
                <a:latin typeface="Symbol"/>
                <a:cs typeface="Symbol"/>
              </a:rPr>
              <a:t></a:t>
            </a:r>
            <a:r>
              <a:rPr sz="2600" b="1" spc="-110" dirty="0">
                <a:solidFill>
                  <a:srgbClr val="001F5F"/>
                </a:solidFill>
                <a:latin typeface="Trebuchet MS"/>
                <a:cs typeface="Trebuchet MS"/>
              </a:rPr>
              <a:t>The</a:t>
            </a:r>
            <a:r>
              <a:rPr sz="2600" b="1" spc="-210" dirty="0">
                <a:solidFill>
                  <a:srgbClr val="001F5F"/>
                </a:solidFill>
                <a:latin typeface="Trebuchet MS"/>
                <a:cs typeface="Trebuchet MS"/>
              </a:rPr>
              <a:t> </a:t>
            </a:r>
            <a:r>
              <a:rPr sz="2600" b="1" spc="-135" dirty="0">
                <a:solidFill>
                  <a:srgbClr val="001F5F"/>
                </a:solidFill>
                <a:latin typeface="Trebuchet MS"/>
                <a:cs typeface="Trebuchet MS"/>
              </a:rPr>
              <a:t>median</a:t>
            </a:r>
            <a:endParaRPr sz="2600">
              <a:latin typeface="Trebuchet MS"/>
              <a:cs typeface="Trebuchet MS"/>
            </a:endParaRPr>
          </a:p>
          <a:p>
            <a:pPr marL="927100">
              <a:lnSpc>
                <a:spcPct val="100000"/>
              </a:lnSpc>
              <a:spcBef>
                <a:spcPts val="20"/>
              </a:spcBef>
            </a:pPr>
            <a:r>
              <a:rPr sz="3900" spc="-187" baseline="5341" dirty="0">
                <a:solidFill>
                  <a:srgbClr val="001F5F"/>
                </a:solidFill>
                <a:latin typeface="Symbol"/>
                <a:cs typeface="Symbol"/>
              </a:rPr>
              <a:t></a:t>
            </a:r>
            <a:r>
              <a:rPr sz="2600" b="1" spc="-125" dirty="0">
                <a:solidFill>
                  <a:srgbClr val="001F5F"/>
                </a:solidFill>
                <a:latin typeface="Trebuchet MS"/>
                <a:cs typeface="Trebuchet MS"/>
              </a:rPr>
              <a:t>Percentile/Quantiles</a:t>
            </a:r>
            <a:r>
              <a:rPr sz="2600" b="1" spc="-195" dirty="0">
                <a:solidFill>
                  <a:srgbClr val="001F5F"/>
                </a:solidFill>
                <a:latin typeface="Trebuchet MS"/>
                <a:cs typeface="Trebuchet MS"/>
              </a:rPr>
              <a:t> </a:t>
            </a:r>
            <a:r>
              <a:rPr sz="2600" b="1" spc="-125" dirty="0">
                <a:solidFill>
                  <a:srgbClr val="001F5F"/>
                </a:solidFill>
                <a:latin typeface="Trebuchet MS"/>
                <a:cs typeface="Trebuchet MS"/>
              </a:rPr>
              <a:t>and</a:t>
            </a:r>
            <a:endParaRPr sz="2600">
              <a:latin typeface="Trebuchet MS"/>
              <a:cs typeface="Trebuchet MS"/>
            </a:endParaRPr>
          </a:p>
          <a:p>
            <a:pPr marL="927100">
              <a:lnSpc>
                <a:spcPct val="100000"/>
              </a:lnSpc>
              <a:spcBef>
                <a:spcPts val="20"/>
              </a:spcBef>
            </a:pPr>
            <a:r>
              <a:rPr sz="3900" spc="-67" baseline="5341" dirty="0">
                <a:solidFill>
                  <a:srgbClr val="001F5F"/>
                </a:solidFill>
                <a:latin typeface="Symbol"/>
                <a:cs typeface="Symbol"/>
              </a:rPr>
              <a:t></a:t>
            </a:r>
            <a:r>
              <a:rPr sz="2600" b="1" spc="-45" dirty="0">
                <a:solidFill>
                  <a:srgbClr val="001F5F"/>
                </a:solidFill>
                <a:latin typeface="Trebuchet MS"/>
                <a:cs typeface="Trebuchet MS"/>
              </a:rPr>
              <a:t>Midrange</a:t>
            </a:r>
            <a:endParaRPr sz="2600">
              <a:latin typeface="Trebuchet MS"/>
              <a:cs typeface="Trebuchet M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8" name="object 8"/>
          <p:cNvSpPr txBox="1">
            <a:spLocks noGrp="1"/>
          </p:cNvSpPr>
          <p:nvPr>
            <p:ph type="sldNum" sz="quarter" idx="7"/>
          </p:nvPr>
        </p:nvSpPr>
        <p:spPr>
          <a:prstGeom prst="rect">
            <a:avLst/>
          </a:prstGeom>
        </p:spPr>
        <p:txBody>
          <a:bodyPr vert="horz" wrap="square" lIns="0" tIns="151899" rIns="0" bIns="0" rtlCol="0">
            <a:spAutoFit/>
          </a:bodyPr>
          <a:lstStyle/>
          <a:p>
            <a:pPr marL="53340">
              <a:lnSpc>
                <a:spcPct val="100000"/>
              </a:lnSpc>
              <a:spcBef>
                <a:spcPts val="45"/>
              </a:spcBef>
            </a:pPr>
            <a:fld id="{81D60167-4931-47E6-BA6A-407CBD079E47}" type="slidenum">
              <a:rPr dirty="0"/>
              <a:t>62</a:t>
            </a:fld>
            <a:endParaRPr dirty="0"/>
          </a:p>
        </p:txBody>
      </p:sp>
      <p:sp>
        <p:nvSpPr>
          <p:cNvPr id="2" name="object 2"/>
          <p:cNvSpPr txBox="1"/>
          <p:nvPr/>
        </p:nvSpPr>
        <p:spPr>
          <a:xfrm>
            <a:off x="534669" y="796290"/>
            <a:ext cx="1602105" cy="452120"/>
          </a:xfrm>
          <a:prstGeom prst="rect">
            <a:avLst/>
          </a:prstGeom>
        </p:spPr>
        <p:txBody>
          <a:bodyPr vert="horz" wrap="square" lIns="0" tIns="12700" rIns="0" bIns="0" rtlCol="0">
            <a:spAutoFit/>
          </a:bodyPr>
          <a:lstStyle/>
          <a:p>
            <a:pPr marL="12700">
              <a:lnSpc>
                <a:spcPct val="100000"/>
              </a:lnSpc>
              <a:spcBef>
                <a:spcPts val="100"/>
              </a:spcBef>
            </a:pPr>
            <a:r>
              <a:rPr sz="2800" b="1" spc="-235" dirty="0">
                <a:solidFill>
                  <a:srgbClr val="001F5F"/>
                </a:solidFill>
                <a:latin typeface="Trebuchet MS"/>
                <a:cs typeface="Trebuchet MS"/>
              </a:rPr>
              <a:t>The</a:t>
            </a:r>
            <a:r>
              <a:rPr sz="2800" b="1" spc="-285" dirty="0">
                <a:solidFill>
                  <a:srgbClr val="001F5F"/>
                </a:solidFill>
                <a:latin typeface="Trebuchet MS"/>
                <a:cs typeface="Trebuchet MS"/>
              </a:rPr>
              <a:t> </a:t>
            </a:r>
            <a:r>
              <a:rPr sz="2800" b="1" spc="-80" dirty="0">
                <a:solidFill>
                  <a:srgbClr val="001F5F"/>
                </a:solidFill>
                <a:latin typeface="Trebuchet MS"/>
                <a:cs typeface="Trebuchet MS"/>
              </a:rPr>
              <a:t>Mean:</a:t>
            </a:r>
            <a:endParaRPr sz="2800">
              <a:latin typeface="Trebuchet MS"/>
              <a:cs typeface="Trebuchet MS"/>
            </a:endParaRPr>
          </a:p>
        </p:txBody>
      </p:sp>
      <p:sp>
        <p:nvSpPr>
          <p:cNvPr id="3" name="object 3"/>
          <p:cNvSpPr txBox="1"/>
          <p:nvPr/>
        </p:nvSpPr>
        <p:spPr>
          <a:xfrm>
            <a:off x="534669" y="1275079"/>
            <a:ext cx="320040" cy="452120"/>
          </a:xfrm>
          <a:prstGeom prst="rect">
            <a:avLst/>
          </a:prstGeom>
        </p:spPr>
        <p:txBody>
          <a:bodyPr vert="horz" wrap="square" lIns="0" tIns="12700" rIns="0" bIns="0" rtlCol="0">
            <a:spAutoFit/>
          </a:bodyPr>
          <a:lstStyle/>
          <a:p>
            <a:pPr marL="12700">
              <a:lnSpc>
                <a:spcPct val="100000"/>
              </a:lnSpc>
              <a:spcBef>
                <a:spcPts val="100"/>
              </a:spcBef>
            </a:pPr>
            <a:r>
              <a:rPr sz="2800" spc="935" dirty="0">
                <a:solidFill>
                  <a:srgbClr val="001F5F"/>
                </a:solidFill>
                <a:latin typeface="Symbol"/>
                <a:cs typeface="Symbol"/>
              </a:rPr>
              <a:t></a:t>
            </a:r>
            <a:endParaRPr sz="2800">
              <a:latin typeface="Symbol"/>
              <a:cs typeface="Symbol"/>
            </a:endParaRPr>
          </a:p>
        </p:txBody>
      </p:sp>
      <p:sp>
        <p:nvSpPr>
          <p:cNvPr id="4" name="object 4"/>
          <p:cNvSpPr txBox="1"/>
          <p:nvPr/>
        </p:nvSpPr>
        <p:spPr>
          <a:xfrm>
            <a:off x="534669" y="2216150"/>
            <a:ext cx="320040" cy="452120"/>
          </a:xfrm>
          <a:prstGeom prst="rect">
            <a:avLst/>
          </a:prstGeom>
        </p:spPr>
        <p:txBody>
          <a:bodyPr vert="horz" wrap="square" lIns="0" tIns="12700" rIns="0" bIns="0" rtlCol="0">
            <a:spAutoFit/>
          </a:bodyPr>
          <a:lstStyle/>
          <a:p>
            <a:pPr marL="12700">
              <a:lnSpc>
                <a:spcPct val="100000"/>
              </a:lnSpc>
              <a:spcBef>
                <a:spcPts val="100"/>
              </a:spcBef>
            </a:pPr>
            <a:r>
              <a:rPr sz="2800" spc="935" dirty="0">
                <a:latin typeface="Symbol"/>
                <a:cs typeface="Symbol"/>
              </a:rPr>
              <a:t></a:t>
            </a:r>
            <a:endParaRPr sz="2800">
              <a:latin typeface="Symbol"/>
              <a:cs typeface="Symbol"/>
            </a:endParaRPr>
          </a:p>
        </p:txBody>
      </p:sp>
      <p:sp>
        <p:nvSpPr>
          <p:cNvPr id="5" name="object 5"/>
          <p:cNvSpPr txBox="1"/>
          <p:nvPr/>
        </p:nvSpPr>
        <p:spPr>
          <a:xfrm>
            <a:off x="1049019" y="1311909"/>
            <a:ext cx="7207250" cy="1393190"/>
          </a:xfrm>
          <a:prstGeom prst="rect">
            <a:avLst/>
          </a:prstGeom>
        </p:spPr>
        <p:txBody>
          <a:bodyPr vert="horz" wrap="square" lIns="0" tIns="12700" rIns="0" bIns="0" rtlCol="0">
            <a:spAutoFit/>
          </a:bodyPr>
          <a:lstStyle/>
          <a:p>
            <a:pPr marL="12700" marR="5080">
              <a:lnSpc>
                <a:spcPct val="100000"/>
              </a:lnSpc>
              <a:spcBef>
                <a:spcPts val="100"/>
              </a:spcBef>
            </a:pPr>
            <a:r>
              <a:rPr sz="2800" spc="40" dirty="0">
                <a:solidFill>
                  <a:srgbClr val="001F5F"/>
                </a:solidFill>
                <a:latin typeface="Arial"/>
                <a:cs typeface="Arial"/>
              </a:rPr>
              <a:t>It </a:t>
            </a:r>
            <a:r>
              <a:rPr sz="2800" spc="-150" dirty="0">
                <a:solidFill>
                  <a:srgbClr val="001F5F"/>
                </a:solidFill>
                <a:latin typeface="Arial"/>
                <a:cs typeface="Arial"/>
              </a:rPr>
              <a:t>is </a:t>
            </a:r>
            <a:r>
              <a:rPr sz="2800" spc="-40" dirty="0">
                <a:solidFill>
                  <a:srgbClr val="001F5F"/>
                </a:solidFill>
                <a:latin typeface="Arial"/>
                <a:cs typeface="Arial"/>
              </a:rPr>
              <a:t>the </a:t>
            </a:r>
            <a:r>
              <a:rPr sz="2800" spc="-90" dirty="0">
                <a:solidFill>
                  <a:srgbClr val="001F5F"/>
                </a:solidFill>
                <a:latin typeface="Arial"/>
                <a:cs typeface="Arial"/>
              </a:rPr>
              <a:t>most </a:t>
            </a:r>
            <a:r>
              <a:rPr sz="2800" spc="-105" dirty="0">
                <a:solidFill>
                  <a:srgbClr val="001F5F"/>
                </a:solidFill>
                <a:latin typeface="Arial"/>
                <a:cs typeface="Arial"/>
              </a:rPr>
              <a:t>commonly </a:t>
            </a:r>
            <a:r>
              <a:rPr sz="2800" spc="-170" dirty="0">
                <a:solidFill>
                  <a:srgbClr val="001F5F"/>
                </a:solidFill>
                <a:latin typeface="Arial"/>
                <a:cs typeface="Arial"/>
              </a:rPr>
              <a:t>used measures </a:t>
            </a:r>
            <a:r>
              <a:rPr sz="2800" spc="-10" dirty="0">
                <a:solidFill>
                  <a:srgbClr val="001F5F"/>
                </a:solidFill>
                <a:latin typeface="Arial"/>
                <a:cs typeface="Arial"/>
              </a:rPr>
              <a:t>of</a:t>
            </a:r>
            <a:r>
              <a:rPr sz="2800" spc="-500" dirty="0">
                <a:solidFill>
                  <a:srgbClr val="001F5F"/>
                </a:solidFill>
                <a:latin typeface="Arial"/>
                <a:cs typeface="Arial"/>
              </a:rPr>
              <a:t> </a:t>
            </a:r>
            <a:r>
              <a:rPr sz="2800" spc="-70" dirty="0">
                <a:solidFill>
                  <a:srgbClr val="001F5F"/>
                </a:solidFill>
                <a:latin typeface="Arial"/>
                <a:cs typeface="Arial"/>
              </a:rPr>
              <a:t>central  </a:t>
            </a:r>
            <a:r>
              <a:rPr sz="2800" spc="-114" dirty="0">
                <a:solidFill>
                  <a:srgbClr val="001F5F"/>
                </a:solidFill>
                <a:latin typeface="Arial"/>
                <a:cs typeface="Arial"/>
              </a:rPr>
              <a:t>value.</a:t>
            </a:r>
            <a:endParaRPr sz="2800">
              <a:latin typeface="Arial"/>
              <a:cs typeface="Arial"/>
            </a:endParaRPr>
          </a:p>
          <a:p>
            <a:pPr marL="12700">
              <a:lnSpc>
                <a:spcPct val="100000"/>
              </a:lnSpc>
              <a:spcBef>
                <a:spcPts val="690"/>
              </a:spcBef>
            </a:pPr>
            <a:r>
              <a:rPr sz="2800" spc="-215" dirty="0">
                <a:latin typeface="Arial"/>
                <a:cs typeface="Arial"/>
              </a:rPr>
              <a:t>Types </a:t>
            </a:r>
            <a:r>
              <a:rPr sz="2800" spc="-10" dirty="0">
                <a:latin typeface="Arial"/>
                <a:cs typeface="Arial"/>
              </a:rPr>
              <a:t>of</a:t>
            </a:r>
            <a:r>
              <a:rPr sz="2800" spc="-90" dirty="0">
                <a:latin typeface="Arial"/>
                <a:cs typeface="Arial"/>
              </a:rPr>
              <a:t> </a:t>
            </a:r>
            <a:r>
              <a:rPr sz="2800" spc="-95" dirty="0">
                <a:latin typeface="Arial"/>
                <a:cs typeface="Arial"/>
              </a:rPr>
              <a:t>Mean:</a:t>
            </a:r>
            <a:endParaRPr sz="2800">
              <a:latin typeface="Arial"/>
              <a:cs typeface="Arial"/>
            </a:endParaRPr>
          </a:p>
        </p:txBody>
      </p:sp>
      <p:sp>
        <p:nvSpPr>
          <p:cNvPr id="6" name="object 6"/>
          <p:cNvSpPr txBox="1"/>
          <p:nvPr/>
        </p:nvSpPr>
        <p:spPr>
          <a:xfrm>
            <a:off x="934719" y="2680970"/>
            <a:ext cx="3293745" cy="3630929"/>
          </a:xfrm>
          <a:prstGeom prst="rect">
            <a:avLst/>
          </a:prstGeom>
        </p:spPr>
        <p:txBody>
          <a:bodyPr vert="horz" wrap="square" lIns="0" tIns="100330" rIns="0" bIns="0" rtlCol="0">
            <a:spAutoFit/>
          </a:bodyPr>
          <a:lstStyle/>
          <a:p>
            <a:pPr marL="527050" indent="-514350">
              <a:lnSpc>
                <a:spcPct val="100000"/>
              </a:lnSpc>
              <a:spcBef>
                <a:spcPts val="790"/>
              </a:spcBef>
              <a:buAutoNum type="arabicPeriod"/>
              <a:tabLst>
                <a:tab pos="526415" algn="l"/>
                <a:tab pos="527050" algn="l"/>
              </a:tabLst>
            </a:pPr>
            <a:r>
              <a:rPr sz="2800" spc="-50" dirty="0">
                <a:solidFill>
                  <a:srgbClr val="006FBF"/>
                </a:solidFill>
                <a:latin typeface="Arial"/>
                <a:cs typeface="Arial"/>
              </a:rPr>
              <a:t>Arithmetic</a:t>
            </a:r>
            <a:r>
              <a:rPr sz="2800" spc="-210" dirty="0">
                <a:solidFill>
                  <a:srgbClr val="006FBF"/>
                </a:solidFill>
                <a:latin typeface="Arial"/>
                <a:cs typeface="Arial"/>
              </a:rPr>
              <a:t> </a:t>
            </a:r>
            <a:r>
              <a:rPr sz="2800" spc="-105" dirty="0">
                <a:solidFill>
                  <a:srgbClr val="006FBF"/>
                </a:solidFill>
                <a:latin typeface="Arial"/>
                <a:cs typeface="Arial"/>
              </a:rPr>
              <a:t>Mean</a:t>
            </a:r>
            <a:endParaRPr sz="2800">
              <a:latin typeface="Arial"/>
              <a:cs typeface="Arial"/>
            </a:endParaRPr>
          </a:p>
          <a:p>
            <a:pPr marL="527050" indent="-514350">
              <a:lnSpc>
                <a:spcPct val="100000"/>
              </a:lnSpc>
              <a:spcBef>
                <a:spcPts val="690"/>
              </a:spcBef>
              <a:buAutoNum type="arabicPeriod"/>
              <a:tabLst>
                <a:tab pos="526415" algn="l"/>
                <a:tab pos="527050" algn="l"/>
              </a:tabLst>
            </a:pPr>
            <a:r>
              <a:rPr sz="2800" spc="-110" dirty="0">
                <a:solidFill>
                  <a:srgbClr val="006FBF"/>
                </a:solidFill>
                <a:latin typeface="Arial"/>
                <a:cs typeface="Arial"/>
              </a:rPr>
              <a:t>Geometric</a:t>
            </a:r>
            <a:r>
              <a:rPr sz="2800" spc="-210" dirty="0">
                <a:solidFill>
                  <a:srgbClr val="006FBF"/>
                </a:solidFill>
                <a:latin typeface="Arial"/>
                <a:cs typeface="Arial"/>
              </a:rPr>
              <a:t> </a:t>
            </a:r>
            <a:r>
              <a:rPr sz="2800" spc="-105" dirty="0">
                <a:solidFill>
                  <a:srgbClr val="006FBF"/>
                </a:solidFill>
                <a:latin typeface="Arial"/>
                <a:cs typeface="Arial"/>
              </a:rPr>
              <a:t>Mean</a:t>
            </a:r>
            <a:endParaRPr sz="2800">
              <a:latin typeface="Arial"/>
              <a:cs typeface="Arial"/>
            </a:endParaRPr>
          </a:p>
          <a:p>
            <a:pPr marL="527050" indent="-514350">
              <a:lnSpc>
                <a:spcPct val="100000"/>
              </a:lnSpc>
              <a:spcBef>
                <a:spcPts val="700"/>
              </a:spcBef>
              <a:buAutoNum type="arabicPeriod"/>
              <a:tabLst>
                <a:tab pos="526415" algn="l"/>
                <a:tab pos="527050" algn="l"/>
              </a:tabLst>
            </a:pPr>
            <a:r>
              <a:rPr sz="2800" spc="-120" dirty="0">
                <a:solidFill>
                  <a:srgbClr val="006FBF"/>
                </a:solidFill>
                <a:latin typeface="Arial"/>
                <a:cs typeface="Arial"/>
              </a:rPr>
              <a:t>Harmonic</a:t>
            </a:r>
            <a:r>
              <a:rPr sz="2800" spc="-240" dirty="0">
                <a:solidFill>
                  <a:srgbClr val="006FBF"/>
                </a:solidFill>
                <a:latin typeface="Arial"/>
                <a:cs typeface="Arial"/>
              </a:rPr>
              <a:t> </a:t>
            </a:r>
            <a:r>
              <a:rPr sz="2800" spc="-105" dirty="0">
                <a:solidFill>
                  <a:srgbClr val="006FBF"/>
                </a:solidFill>
                <a:latin typeface="Arial"/>
                <a:cs typeface="Arial"/>
              </a:rPr>
              <a:t>Mean</a:t>
            </a:r>
            <a:endParaRPr sz="2800">
              <a:latin typeface="Arial"/>
              <a:cs typeface="Arial"/>
            </a:endParaRPr>
          </a:p>
          <a:p>
            <a:pPr marL="527050" indent="-514350">
              <a:lnSpc>
                <a:spcPct val="100000"/>
              </a:lnSpc>
              <a:spcBef>
                <a:spcPts val="700"/>
              </a:spcBef>
              <a:buAutoNum type="arabicPeriod"/>
              <a:tabLst>
                <a:tab pos="526415" algn="l"/>
                <a:tab pos="527050" algn="l"/>
              </a:tabLst>
            </a:pPr>
            <a:r>
              <a:rPr sz="2800" spc="-105" dirty="0">
                <a:solidFill>
                  <a:srgbClr val="006FBF"/>
                </a:solidFill>
                <a:latin typeface="Arial"/>
                <a:cs typeface="Arial"/>
              </a:rPr>
              <a:t>Quadratic</a:t>
            </a:r>
            <a:r>
              <a:rPr sz="2800" spc="-235" dirty="0">
                <a:solidFill>
                  <a:srgbClr val="006FBF"/>
                </a:solidFill>
                <a:latin typeface="Arial"/>
                <a:cs typeface="Arial"/>
              </a:rPr>
              <a:t> </a:t>
            </a:r>
            <a:r>
              <a:rPr sz="2800" spc="-105" dirty="0">
                <a:solidFill>
                  <a:srgbClr val="006FBF"/>
                </a:solidFill>
                <a:latin typeface="Arial"/>
                <a:cs typeface="Arial"/>
              </a:rPr>
              <a:t>Mean</a:t>
            </a:r>
            <a:endParaRPr sz="2800">
              <a:latin typeface="Arial"/>
              <a:cs typeface="Arial"/>
            </a:endParaRPr>
          </a:p>
          <a:p>
            <a:pPr marL="527050" indent="-514350">
              <a:lnSpc>
                <a:spcPct val="100000"/>
              </a:lnSpc>
              <a:spcBef>
                <a:spcPts val="690"/>
              </a:spcBef>
              <a:buAutoNum type="arabicPeriod"/>
              <a:tabLst>
                <a:tab pos="526415" algn="l"/>
                <a:tab pos="527050" algn="l"/>
              </a:tabLst>
            </a:pPr>
            <a:r>
              <a:rPr sz="2800" spc="-110" dirty="0">
                <a:solidFill>
                  <a:srgbClr val="006FBF"/>
                </a:solidFill>
                <a:latin typeface="Arial"/>
                <a:cs typeface="Arial"/>
              </a:rPr>
              <a:t>Trimmed</a:t>
            </a:r>
            <a:r>
              <a:rPr sz="2800" spc="-170" dirty="0">
                <a:solidFill>
                  <a:srgbClr val="006FBF"/>
                </a:solidFill>
                <a:latin typeface="Arial"/>
                <a:cs typeface="Arial"/>
              </a:rPr>
              <a:t> </a:t>
            </a:r>
            <a:r>
              <a:rPr sz="2800" spc="-105" dirty="0">
                <a:solidFill>
                  <a:srgbClr val="006FBF"/>
                </a:solidFill>
                <a:latin typeface="Arial"/>
                <a:cs typeface="Arial"/>
              </a:rPr>
              <a:t>Mean</a:t>
            </a:r>
            <a:endParaRPr sz="2800">
              <a:latin typeface="Arial"/>
              <a:cs typeface="Arial"/>
            </a:endParaRPr>
          </a:p>
          <a:p>
            <a:pPr marL="527050" indent="-514350">
              <a:lnSpc>
                <a:spcPct val="100000"/>
              </a:lnSpc>
              <a:spcBef>
                <a:spcPts val="700"/>
              </a:spcBef>
              <a:buAutoNum type="arabicPeriod"/>
              <a:tabLst>
                <a:tab pos="526415" algn="l"/>
                <a:tab pos="527050" algn="l"/>
              </a:tabLst>
            </a:pPr>
            <a:r>
              <a:rPr sz="2800" spc="-100" dirty="0">
                <a:solidFill>
                  <a:srgbClr val="006FBF"/>
                </a:solidFill>
                <a:latin typeface="Arial"/>
                <a:cs typeface="Arial"/>
              </a:rPr>
              <a:t>Weighted</a:t>
            </a:r>
            <a:r>
              <a:rPr sz="2800" spc="-215" dirty="0">
                <a:solidFill>
                  <a:srgbClr val="006FBF"/>
                </a:solidFill>
                <a:latin typeface="Arial"/>
                <a:cs typeface="Arial"/>
              </a:rPr>
              <a:t> </a:t>
            </a:r>
            <a:r>
              <a:rPr sz="2800" spc="-105" dirty="0">
                <a:solidFill>
                  <a:srgbClr val="006FBF"/>
                </a:solidFill>
                <a:latin typeface="Arial"/>
                <a:cs typeface="Arial"/>
              </a:rPr>
              <a:t>Mean</a:t>
            </a:r>
            <a:endParaRPr sz="2800">
              <a:latin typeface="Arial"/>
              <a:cs typeface="Arial"/>
            </a:endParaRPr>
          </a:p>
          <a:p>
            <a:pPr marL="527050" indent="-514350">
              <a:lnSpc>
                <a:spcPct val="100000"/>
              </a:lnSpc>
              <a:spcBef>
                <a:spcPts val="700"/>
              </a:spcBef>
              <a:buAutoNum type="arabicPeriod"/>
              <a:tabLst>
                <a:tab pos="526415" algn="l"/>
                <a:tab pos="527050" algn="l"/>
              </a:tabLst>
            </a:pPr>
            <a:r>
              <a:rPr sz="2800" spc="-105" dirty="0">
                <a:solidFill>
                  <a:srgbClr val="006FBF"/>
                </a:solidFill>
                <a:latin typeface="Arial"/>
                <a:cs typeface="Arial"/>
              </a:rPr>
              <a:t>Combination</a:t>
            </a:r>
            <a:r>
              <a:rPr sz="2800" spc="-220" dirty="0">
                <a:solidFill>
                  <a:srgbClr val="006FBF"/>
                </a:solidFill>
                <a:latin typeface="Arial"/>
                <a:cs typeface="Arial"/>
              </a:rPr>
              <a:t> </a:t>
            </a:r>
            <a:r>
              <a:rPr sz="2800" spc="-145" dirty="0">
                <a:solidFill>
                  <a:srgbClr val="006FBF"/>
                </a:solidFill>
                <a:latin typeface="Arial"/>
                <a:cs typeface="Arial"/>
              </a:rPr>
              <a:t>mean</a:t>
            </a:r>
            <a:endParaRPr sz="2800">
              <a:latin typeface="Arial"/>
              <a:cs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469" y="999490"/>
            <a:ext cx="8419465" cy="2828290"/>
          </a:xfrm>
          <a:prstGeom prst="rect">
            <a:avLst/>
          </a:prstGeom>
        </p:spPr>
        <p:txBody>
          <a:bodyPr vert="horz" wrap="square" lIns="0" tIns="114300" rIns="0" bIns="0" rtlCol="0">
            <a:spAutoFit/>
          </a:bodyPr>
          <a:lstStyle/>
          <a:p>
            <a:pPr marL="12700">
              <a:lnSpc>
                <a:spcPct val="100000"/>
              </a:lnSpc>
              <a:spcBef>
                <a:spcPts val="900"/>
              </a:spcBef>
            </a:pPr>
            <a:r>
              <a:rPr sz="3200" b="1" spc="-290" dirty="0">
                <a:solidFill>
                  <a:srgbClr val="006FBF"/>
                </a:solidFill>
                <a:latin typeface="Trebuchet MS"/>
                <a:cs typeface="Trebuchet MS"/>
              </a:rPr>
              <a:t>1. </a:t>
            </a:r>
            <a:r>
              <a:rPr sz="3200" b="1" spc="-185" dirty="0">
                <a:solidFill>
                  <a:srgbClr val="006FBF"/>
                </a:solidFill>
                <a:latin typeface="Trebuchet MS"/>
                <a:cs typeface="Trebuchet MS"/>
              </a:rPr>
              <a:t>Arithmetic </a:t>
            </a:r>
            <a:r>
              <a:rPr sz="3200" b="1" spc="-35" dirty="0">
                <a:solidFill>
                  <a:srgbClr val="006FBF"/>
                </a:solidFill>
                <a:latin typeface="Trebuchet MS"/>
                <a:cs typeface="Trebuchet MS"/>
              </a:rPr>
              <a:t>Mean </a:t>
            </a:r>
            <a:r>
              <a:rPr sz="3200" b="1" spc="-160" dirty="0">
                <a:solidFill>
                  <a:srgbClr val="006FBF"/>
                </a:solidFill>
                <a:latin typeface="Trebuchet MS"/>
                <a:cs typeface="Trebuchet MS"/>
              </a:rPr>
              <a:t>(simply</a:t>
            </a:r>
            <a:r>
              <a:rPr sz="3200" b="1" spc="-450" dirty="0">
                <a:solidFill>
                  <a:srgbClr val="006FBF"/>
                </a:solidFill>
                <a:latin typeface="Trebuchet MS"/>
                <a:cs typeface="Trebuchet MS"/>
              </a:rPr>
              <a:t> </a:t>
            </a:r>
            <a:r>
              <a:rPr sz="3200" b="1" spc="-65" dirty="0">
                <a:solidFill>
                  <a:srgbClr val="006FBF"/>
                </a:solidFill>
                <a:latin typeface="Trebuchet MS"/>
                <a:cs typeface="Trebuchet MS"/>
              </a:rPr>
              <a:t>Mean)</a:t>
            </a:r>
            <a:endParaRPr sz="3200">
              <a:latin typeface="Trebuchet MS"/>
              <a:cs typeface="Trebuchet MS"/>
            </a:endParaRPr>
          </a:p>
          <a:p>
            <a:pPr marL="355600" marR="5080" indent="-342900">
              <a:lnSpc>
                <a:spcPts val="3829"/>
              </a:lnSpc>
              <a:spcBef>
                <a:spcPts val="935"/>
              </a:spcBef>
            </a:pPr>
            <a:r>
              <a:rPr sz="4800" spc="157" baseline="6076" dirty="0">
                <a:latin typeface="Symbol"/>
                <a:cs typeface="Symbol"/>
              </a:rPr>
              <a:t></a:t>
            </a:r>
            <a:r>
              <a:rPr sz="3200" spc="105" dirty="0">
                <a:latin typeface="Arial"/>
                <a:cs typeface="Arial"/>
              </a:rPr>
              <a:t>The </a:t>
            </a:r>
            <a:r>
              <a:rPr sz="3200" spc="-165" dirty="0">
                <a:latin typeface="Arial"/>
                <a:cs typeface="Arial"/>
              </a:rPr>
              <a:t>mean is </a:t>
            </a:r>
            <a:r>
              <a:rPr sz="3200" spc="-85" dirty="0">
                <a:latin typeface="Arial"/>
                <a:cs typeface="Arial"/>
              </a:rPr>
              <a:t>defined </a:t>
            </a:r>
            <a:r>
              <a:rPr sz="3200" spc="-305" dirty="0">
                <a:latin typeface="Arial"/>
                <a:cs typeface="Arial"/>
              </a:rPr>
              <a:t>as </a:t>
            </a:r>
            <a:r>
              <a:rPr sz="3200" spc="-40" dirty="0">
                <a:latin typeface="Arial"/>
                <a:cs typeface="Arial"/>
              </a:rPr>
              <a:t>the </a:t>
            </a:r>
            <a:r>
              <a:rPr sz="3200" spc="-50" dirty="0">
                <a:latin typeface="Arial"/>
                <a:cs typeface="Arial"/>
              </a:rPr>
              <a:t>arithmetic </a:t>
            </a:r>
            <a:r>
              <a:rPr sz="3200" spc="-180" dirty="0">
                <a:latin typeface="Arial"/>
                <a:cs typeface="Arial"/>
              </a:rPr>
              <a:t>average</a:t>
            </a:r>
            <a:r>
              <a:rPr sz="3200" spc="-675" dirty="0">
                <a:latin typeface="Arial"/>
                <a:cs typeface="Arial"/>
              </a:rPr>
              <a:t> </a:t>
            </a:r>
            <a:r>
              <a:rPr sz="3200" spc="-10" dirty="0">
                <a:latin typeface="Arial"/>
                <a:cs typeface="Arial"/>
              </a:rPr>
              <a:t>of  </a:t>
            </a:r>
            <a:r>
              <a:rPr sz="3200" spc="-70" dirty="0">
                <a:latin typeface="Arial"/>
                <a:cs typeface="Arial"/>
              </a:rPr>
              <a:t>all </a:t>
            </a:r>
            <a:r>
              <a:rPr sz="3200" spc="-40" dirty="0">
                <a:latin typeface="Arial"/>
                <a:cs typeface="Arial"/>
              </a:rPr>
              <a:t>the</a:t>
            </a:r>
            <a:r>
              <a:rPr sz="3200" spc="-280" dirty="0">
                <a:latin typeface="Arial"/>
                <a:cs typeface="Arial"/>
              </a:rPr>
              <a:t> </a:t>
            </a:r>
            <a:r>
              <a:rPr sz="3200" spc="-160" dirty="0">
                <a:latin typeface="Arial"/>
                <a:cs typeface="Arial"/>
              </a:rPr>
              <a:t>values.</a:t>
            </a:r>
            <a:endParaRPr sz="3200">
              <a:latin typeface="Arial"/>
              <a:cs typeface="Arial"/>
            </a:endParaRPr>
          </a:p>
          <a:p>
            <a:pPr marL="355600" marR="780415" indent="-342900">
              <a:lnSpc>
                <a:spcPct val="100000"/>
              </a:lnSpc>
              <a:spcBef>
                <a:spcPts val="675"/>
              </a:spcBef>
              <a:tabLst>
                <a:tab pos="4293235" algn="l"/>
              </a:tabLst>
            </a:pPr>
            <a:r>
              <a:rPr sz="5400" spc="1800" baseline="5401" dirty="0">
                <a:latin typeface="Symbol"/>
                <a:cs typeface="Symbol"/>
              </a:rPr>
              <a:t></a:t>
            </a:r>
            <a:r>
              <a:rPr sz="5400" spc="-494" baseline="5401" dirty="0">
                <a:latin typeface="Times New Roman"/>
                <a:cs typeface="Times New Roman"/>
              </a:rPr>
              <a:t> </a:t>
            </a:r>
            <a:r>
              <a:rPr sz="3600" spc="55" dirty="0">
                <a:latin typeface="Arial"/>
                <a:cs typeface="Arial"/>
              </a:rPr>
              <a:t>It </a:t>
            </a:r>
            <a:r>
              <a:rPr sz="3600" spc="-190" dirty="0">
                <a:latin typeface="Arial"/>
                <a:cs typeface="Arial"/>
              </a:rPr>
              <a:t>is </a:t>
            </a:r>
            <a:r>
              <a:rPr sz="3600" spc="-120" dirty="0">
                <a:latin typeface="Arial"/>
                <a:cs typeface="Arial"/>
              </a:rPr>
              <a:t>represented</a:t>
            </a:r>
            <a:r>
              <a:rPr sz="3600" spc="-175" dirty="0">
                <a:latin typeface="Arial"/>
                <a:cs typeface="Arial"/>
              </a:rPr>
              <a:t> </a:t>
            </a:r>
            <a:r>
              <a:rPr sz="3600" spc="-140" dirty="0">
                <a:latin typeface="Arial"/>
                <a:cs typeface="Arial"/>
              </a:rPr>
              <a:t>by	</a:t>
            </a:r>
            <a:r>
              <a:rPr sz="3600" b="1" spc="-335" dirty="0">
                <a:latin typeface="Trebuchet MS"/>
                <a:cs typeface="Trebuchet MS"/>
              </a:rPr>
              <a:t>x </a:t>
            </a:r>
            <a:r>
              <a:rPr sz="2800" b="1" spc="-175" dirty="0">
                <a:latin typeface="Trebuchet MS"/>
                <a:cs typeface="Trebuchet MS"/>
              </a:rPr>
              <a:t>r</a:t>
            </a:r>
            <a:r>
              <a:rPr sz="3200" b="1" spc="-175" dirty="0">
                <a:latin typeface="Trebuchet MS"/>
                <a:cs typeface="Trebuchet MS"/>
              </a:rPr>
              <a:t>ead </a:t>
            </a:r>
            <a:r>
              <a:rPr sz="3200" b="1" spc="-120" dirty="0">
                <a:latin typeface="Trebuchet MS"/>
                <a:cs typeface="Trebuchet MS"/>
              </a:rPr>
              <a:t>as </a:t>
            </a:r>
            <a:r>
              <a:rPr sz="3200" b="1" spc="-200" dirty="0">
                <a:latin typeface="Trebuchet MS"/>
                <a:cs typeface="Trebuchet MS"/>
              </a:rPr>
              <a:t>x-bar </a:t>
            </a:r>
            <a:r>
              <a:rPr sz="3200" b="1" spc="-165" dirty="0">
                <a:latin typeface="Trebuchet MS"/>
                <a:cs typeface="Trebuchet MS"/>
              </a:rPr>
              <a:t>for</a:t>
            </a:r>
            <a:r>
              <a:rPr sz="3200" b="1" spc="-695" dirty="0">
                <a:latin typeface="Trebuchet MS"/>
                <a:cs typeface="Trebuchet MS"/>
              </a:rPr>
              <a:t> </a:t>
            </a:r>
            <a:r>
              <a:rPr sz="3200" b="1" spc="-125" dirty="0">
                <a:latin typeface="Trebuchet MS"/>
                <a:cs typeface="Trebuchet MS"/>
              </a:rPr>
              <a:t>a  </a:t>
            </a:r>
            <a:r>
              <a:rPr sz="3200" b="1" spc="-155" dirty="0">
                <a:latin typeface="Trebuchet MS"/>
                <a:cs typeface="Trebuchet MS"/>
              </a:rPr>
              <a:t>sample</a:t>
            </a:r>
            <a:r>
              <a:rPr sz="3200" b="1" spc="-260" dirty="0">
                <a:latin typeface="Trebuchet MS"/>
                <a:cs typeface="Trebuchet MS"/>
              </a:rPr>
              <a:t> </a:t>
            </a:r>
            <a:r>
              <a:rPr sz="3200" b="1" spc="-145" dirty="0">
                <a:latin typeface="Trebuchet MS"/>
                <a:cs typeface="Trebuchet MS"/>
              </a:rPr>
              <a:t>and</a:t>
            </a:r>
            <a:r>
              <a:rPr sz="3200" b="1" spc="-254" dirty="0">
                <a:latin typeface="Trebuchet MS"/>
                <a:cs typeface="Trebuchet MS"/>
              </a:rPr>
              <a:t> </a:t>
            </a:r>
            <a:r>
              <a:rPr sz="3200" b="1" spc="-170" dirty="0">
                <a:latin typeface="Trebuchet MS"/>
                <a:cs typeface="Trebuchet MS"/>
              </a:rPr>
              <a:t>by</a:t>
            </a:r>
            <a:r>
              <a:rPr sz="3200" b="1" spc="-254" dirty="0">
                <a:latin typeface="Trebuchet MS"/>
                <a:cs typeface="Trebuchet MS"/>
              </a:rPr>
              <a:t> </a:t>
            </a:r>
            <a:r>
              <a:rPr sz="3200" b="1" spc="50" dirty="0">
                <a:latin typeface="Trebuchet MS"/>
                <a:cs typeface="Trebuchet MS"/>
              </a:rPr>
              <a:t>µ</a:t>
            </a:r>
            <a:r>
              <a:rPr sz="3200" b="1" spc="-250" dirty="0">
                <a:latin typeface="Trebuchet MS"/>
                <a:cs typeface="Trebuchet MS"/>
              </a:rPr>
              <a:t> </a:t>
            </a:r>
            <a:r>
              <a:rPr sz="3200" b="1" spc="-165" dirty="0">
                <a:latin typeface="Trebuchet MS"/>
                <a:cs typeface="Trebuchet MS"/>
              </a:rPr>
              <a:t>for</a:t>
            </a:r>
            <a:r>
              <a:rPr sz="3200" b="1" spc="-254" dirty="0">
                <a:latin typeface="Trebuchet MS"/>
                <a:cs typeface="Trebuchet MS"/>
              </a:rPr>
              <a:t> </a:t>
            </a:r>
            <a:r>
              <a:rPr sz="3200" b="1" spc="-125" dirty="0">
                <a:latin typeface="Trebuchet MS"/>
                <a:cs typeface="Trebuchet MS"/>
              </a:rPr>
              <a:t>a</a:t>
            </a:r>
            <a:r>
              <a:rPr sz="3200" b="1" spc="-245" dirty="0">
                <a:latin typeface="Trebuchet MS"/>
                <a:cs typeface="Trebuchet MS"/>
              </a:rPr>
              <a:t> </a:t>
            </a:r>
            <a:r>
              <a:rPr sz="3200" b="1" spc="-145" dirty="0">
                <a:latin typeface="Trebuchet MS"/>
                <a:cs typeface="Trebuchet MS"/>
              </a:rPr>
              <a:t>population</a:t>
            </a:r>
            <a:endParaRPr sz="3200">
              <a:latin typeface="Trebuchet MS"/>
              <a:cs typeface="Trebuchet MS"/>
            </a:endParaRPr>
          </a:p>
        </p:txBody>
      </p:sp>
      <p:sp>
        <p:nvSpPr>
          <p:cNvPr id="3" name="object 3"/>
          <p:cNvSpPr/>
          <p:nvPr/>
        </p:nvSpPr>
        <p:spPr>
          <a:xfrm>
            <a:off x="4415790" y="3449320"/>
            <a:ext cx="228600" cy="1270"/>
          </a:xfrm>
          <a:custGeom>
            <a:avLst/>
            <a:gdLst/>
            <a:ahLst/>
            <a:cxnLst/>
            <a:rect l="l" t="t" r="r" b="b"/>
            <a:pathLst>
              <a:path w="228600" h="1270">
                <a:moveTo>
                  <a:pt x="-12759" y="634"/>
                </a:moveTo>
                <a:lnTo>
                  <a:pt x="241359" y="634"/>
                </a:lnTo>
              </a:path>
            </a:pathLst>
          </a:custGeom>
          <a:ln w="26788">
            <a:solidFill>
              <a:srgbClr val="000000"/>
            </a:solidFill>
          </a:ln>
        </p:spPr>
        <p:txBody>
          <a:bodyPr wrap="square" lIns="0" tIns="0" rIns="0" bIns="0" rtlCol="0"/>
          <a:lstStyle/>
          <a:p>
            <a:endParaRPr/>
          </a:p>
        </p:txBody>
      </p:sp>
      <p:sp>
        <p:nvSpPr>
          <p:cNvPr id="4" name="object 4"/>
          <p:cNvSpPr/>
          <p:nvPr/>
        </p:nvSpPr>
        <p:spPr>
          <a:xfrm>
            <a:off x="4343400" y="3429000"/>
            <a:ext cx="228600" cy="1270"/>
          </a:xfrm>
          <a:custGeom>
            <a:avLst/>
            <a:gdLst/>
            <a:ahLst/>
            <a:cxnLst/>
            <a:rect l="l" t="t" r="r" b="b"/>
            <a:pathLst>
              <a:path w="228600" h="1270">
                <a:moveTo>
                  <a:pt x="-12759" y="635"/>
                </a:moveTo>
                <a:lnTo>
                  <a:pt x="241359" y="635"/>
                </a:lnTo>
              </a:path>
            </a:pathLst>
          </a:custGeom>
          <a:ln w="26788">
            <a:solidFill>
              <a:srgbClr val="7F63A1"/>
            </a:solidFill>
          </a:ln>
        </p:spPr>
        <p:txBody>
          <a:bodyPr wrap="square" lIns="0" tIns="0" rIns="0" bIns="0" rtlCol="0"/>
          <a:lstStyle/>
          <a:p>
            <a:endParaRPr/>
          </a:p>
        </p:txBody>
      </p:sp>
      <p:sp>
        <p:nvSpPr>
          <p:cNvPr id="5" name="object 5"/>
          <p:cNvSpPr txBox="1"/>
          <p:nvPr/>
        </p:nvSpPr>
        <p:spPr>
          <a:xfrm>
            <a:off x="5736590" y="4203700"/>
            <a:ext cx="233045" cy="320040"/>
          </a:xfrm>
          <a:prstGeom prst="rect">
            <a:avLst/>
          </a:prstGeom>
        </p:spPr>
        <p:txBody>
          <a:bodyPr vert="horz" wrap="square" lIns="0" tIns="16510" rIns="0" bIns="0" rtlCol="0">
            <a:spAutoFit/>
          </a:bodyPr>
          <a:lstStyle/>
          <a:p>
            <a:pPr marL="12700">
              <a:lnSpc>
                <a:spcPct val="100000"/>
              </a:lnSpc>
              <a:spcBef>
                <a:spcPts val="130"/>
              </a:spcBef>
            </a:pPr>
            <a:r>
              <a:rPr sz="1900" i="1" spc="360" dirty="0">
                <a:latin typeface="Times New Roman"/>
                <a:cs typeface="Times New Roman"/>
              </a:rPr>
              <a:t>N</a:t>
            </a:r>
            <a:endParaRPr sz="1900">
              <a:latin typeface="Times New Roman"/>
              <a:cs typeface="Times New Roman"/>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10" name="object 10"/>
          <p:cNvSpPr txBox="1">
            <a:spLocks noGrp="1"/>
          </p:cNvSpPr>
          <p:nvPr>
            <p:ph type="sldNum" sz="quarter" idx="7"/>
          </p:nvPr>
        </p:nvSpPr>
        <p:spPr>
          <a:prstGeom prst="rect">
            <a:avLst/>
          </a:prstGeom>
        </p:spPr>
        <p:txBody>
          <a:bodyPr vert="horz" wrap="square" lIns="0" tIns="151899" rIns="0" bIns="0" rtlCol="0">
            <a:spAutoFit/>
          </a:bodyPr>
          <a:lstStyle/>
          <a:p>
            <a:pPr marL="53340">
              <a:lnSpc>
                <a:spcPct val="100000"/>
              </a:lnSpc>
              <a:spcBef>
                <a:spcPts val="45"/>
              </a:spcBef>
            </a:pPr>
            <a:fld id="{81D60167-4931-47E6-BA6A-407CBD079E47}" type="slidenum">
              <a:rPr dirty="0"/>
              <a:t>63</a:t>
            </a:fld>
            <a:endParaRPr dirty="0"/>
          </a:p>
        </p:txBody>
      </p:sp>
      <p:sp>
        <p:nvSpPr>
          <p:cNvPr id="6" name="object 6"/>
          <p:cNvSpPr txBox="1"/>
          <p:nvPr/>
        </p:nvSpPr>
        <p:spPr>
          <a:xfrm>
            <a:off x="4682490" y="4351020"/>
            <a:ext cx="1981200" cy="1521460"/>
          </a:xfrm>
          <a:prstGeom prst="rect">
            <a:avLst/>
          </a:prstGeom>
        </p:spPr>
        <p:txBody>
          <a:bodyPr vert="horz" wrap="square" lIns="0" tIns="12700" rIns="0" bIns="0" rtlCol="0">
            <a:spAutoFit/>
          </a:bodyPr>
          <a:lstStyle/>
          <a:p>
            <a:pPr marL="791845" algn="ctr">
              <a:lnSpc>
                <a:spcPts val="4960"/>
              </a:lnSpc>
              <a:spcBef>
                <a:spcPts val="100"/>
              </a:spcBef>
            </a:pPr>
            <a:r>
              <a:rPr sz="4950" spc="1714" dirty="0">
                <a:latin typeface="Symbol"/>
                <a:cs typeface="Symbol"/>
              </a:rPr>
              <a:t></a:t>
            </a:r>
            <a:r>
              <a:rPr sz="4950" i="1" spc="509" baseline="14309" dirty="0">
                <a:latin typeface="Times New Roman"/>
                <a:cs typeface="Times New Roman"/>
              </a:rPr>
              <a:t>x</a:t>
            </a:r>
            <a:r>
              <a:rPr sz="1900" i="1" spc="150" dirty="0">
                <a:latin typeface="Times New Roman"/>
                <a:cs typeface="Times New Roman"/>
              </a:rPr>
              <a:t>i</a:t>
            </a:r>
            <a:endParaRPr sz="1900">
              <a:latin typeface="Times New Roman"/>
              <a:cs typeface="Times New Roman"/>
            </a:endParaRPr>
          </a:p>
          <a:p>
            <a:pPr marL="12700">
              <a:lnSpc>
                <a:spcPts val="2920"/>
              </a:lnSpc>
              <a:tabLst>
                <a:tab pos="1967864" algn="l"/>
              </a:tabLst>
            </a:pPr>
            <a:r>
              <a:rPr sz="4950" spc="772" baseline="-21043" dirty="0">
                <a:latin typeface="Times New Roman"/>
                <a:cs typeface="Times New Roman"/>
              </a:rPr>
              <a:t>µ</a:t>
            </a:r>
            <a:r>
              <a:rPr sz="4950" spc="-187" baseline="-21043" dirty="0">
                <a:latin typeface="Times New Roman"/>
                <a:cs typeface="Times New Roman"/>
              </a:rPr>
              <a:t> </a:t>
            </a:r>
            <a:r>
              <a:rPr sz="4950" spc="1679" baseline="-21043" dirty="0">
                <a:latin typeface="Symbol"/>
                <a:cs typeface="Symbol"/>
              </a:rPr>
              <a:t></a:t>
            </a:r>
            <a:r>
              <a:rPr sz="3300" u="heavy" spc="434" dirty="0">
                <a:uFill>
                  <a:solidFill>
                    <a:srgbClr val="000000"/>
                  </a:solidFill>
                </a:uFill>
                <a:latin typeface="Times New Roman"/>
                <a:cs typeface="Times New Roman"/>
              </a:rPr>
              <a:t> </a:t>
            </a:r>
            <a:r>
              <a:rPr sz="1900" i="1" u="heavy" spc="150" dirty="0">
                <a:uFill>
                  <a:solidFill>
                    <a:srgbClr val="000000"/>
                  </a:solidFill>
                </a:uFill>
                <a:latin typeface="Times New Roman"/>
                <a:cs typeface="Times New Roman"/>
              </a:rPr>
              <a:t>i</a:t>
            </a:r>
            <a:r>
              <a:rPr sz="1900" i="1" u="heavy" spc="-280" dirty="0">
                <a:uFill>
                  <a:solidFill>
                    <a:srgbClr val="000000"/>
                  </a:solidFill>
                </a:uFill>
                <a:latin typeface="Times New Roman"/>
                <a:cs typeface="Times New Roman"/>
              </a:rPr>
              <a:t> </a:t>
            </a:r>
            <a:r>
              <a:rPr sz="1900" u="heavy" spc="215" dirty="0">
                <a:uFill>
                  <a:solidFill>
                    <a:srgbClr val="000000"/>
                  </a:solidFill>
                </a:uFill>
                <a:latin typeface="Symbol"/>
                <a:cs typeface="Symbol"/>
              </a:rPr>
              <a:t></a:t>
            </a:r>
            <a:r>
              <a:rPr sz="1900" u="heavy" spc="215" dirty="0">
                <a:uFill>
                  <a:solidFill>
                    <a:srgbClr val="000000"/>
                  </a:solidFill>
                </a:uFill>
                <a:latin typeface="Times New Roman"/>
                <a:cs typeface="Times New Roman"/>
              </a:rPr>
              <a:t>1	</a:t>
            </a:r>
            <a:endParaRPr sz="1900">
              <a:latin typeface="Times New Roman"/>
              <a:cs typeface="Times New Roman"/>
            </a:endParaRPr>
          </a:p>
          <a:p>
            <a:pPr marL="830580" algn="ctr">
              <a:lnSpc>
                <a:spcPts val="3900"/>
              </a:lnSpc>
            </a:pPr>
            <a:r>
              <a:rPr sz="3300" i="1" spc="600" dirty="0">
                <a:latin typeface="Times New Roman"/>
                <a:cs typeface="Times New Roman"/>
              </a:rPr>
              <a:t>N</a:t>
            </a:r>
            <a:endParaRPr sz="3300">
              <a:latin typeface="Times New Roman"/>
              <a:cs typeface="Times New Roman"/>
            </a:endParaRPr>
          </a:p>
        </p:txBody>
      </p:sp>
      <p:sp>
        <p:nvSpPr>
          <p:cNvPr id="7" name="object 7"/>
          <p:cNvSpPr txBox="1"/>
          <p:nvPr/>
        </p:nvSpPr>
        <p:spPr>
          <a:xfrm>
            <a:off x="2447289" y="4168140"/>
            <a:ext cx="240029" cy="320040"/>
          </a:xfrm>
          <a:prstGeom prst="rect">
            <a:avLst/>
          </a:prstGeom>
        </p:spPr>
        <p:txBody>
          <a:bodyPr vert="horz" wrap="square" lIns="0" tIns="16510" rIns="0" bIns="0" rtlCol="0">
            <a:spAutoFit/>
          </a:bodyPr>
          <a:lstStyle/>
          <a:p>
            <a:pPr marL="12700">
              <a:lnSpc>
                <a:spcPct val="100000"/>
              </a:lnSpc>
              <a:spcBef>
                <a:spcPts val="130"/>
              </a:spcBef>
            </a:pPr>
            <a:r>
              <a:rPr sz="1900" i="1" spc="114" dirty="0">
                <a:latin typeface="Times New Roman"/>
                <a:cs typeface="Times New Roman"/>
              </a:rPr>
              <a:t>f</a:t>
            </a:r>
            <a:r>
              <a:rPr sz="1900" i="1" spc="200" dirty="0">
                <a:latin typeface="Times New Roman"/>
                <a:cs typeface="Times New Roman"/>
              </a:rPr>
              <a:t>c</a:t>
            </a:r>
            <a:endParaRPr sz="1900">
              <a:latin typeface="Times New Roman"/>
              <a:cs typeface="Times New Roman"/>
            </a:endParaRPr>
          </a:p>
        </p:txBody>
      </p:sp>
      <p:sp>
        <p:nvSpPr>
          <p:cNvPr id="8" name="object 8"/>
          <p:cNvSpPr txBox="1"/>
          <p:nvPr/>
        </p:nvSpPr>
        <p:spPr>
          <a:xfrm>
            <a:off x="1440180" y="4229100"/>
            <a:ext cx="2004060" cy="1626870"/>
          </a:xfrm>
          <a:prstGeom prst="rect">
            <a:avLst/>
          </a:prstGeom>
        </p:spPr>
        <p:txBody>
          <a:bodyPr vert="horz" wrap="square" lIns="0" tIns="12700" rIns="0" bIns="0" rtlCol="0">
            <a:spAutoFit/>
          </a:bodyPr>
          <a:lstStyle/>
          <a:p>
            <a:pPr marL="28575">
              <a:lnSpc>
                <a:spcPts val="5370"/>
              </a:lnSpc>
              <a:spcBef>
                <a:spcPts val="100"/>
              </a:spcBef>
              <a:tabLst>
                <a:tab pos="828675" algn="l"/>
              </a:tabLst>
            </a:pPr>
            <a:r>
              <a:rPr sz="7425" u="heavy" spc="914" baseline="-8417" dirty="0">
                <a:uFill>
                  <a:solidFill>
                    <a:srgbClr val="000000"/>
                  </a:solidFill>
                </a:uFill>
                <a:latin typeface="Symbol"/>
                <a:cs typeface="Symbol"/>
              </a:rPr>
              <a:t></a:t>
            </a:r>
            <a:r>
              <a:rPr sz="7425" spc="914" baseline="-8417" dirty="0">
                <a:latin typeface="Times New Roman"/>
                <a:cs typeface="Times New Roman"/>
              </a:rPr>
              <a:t>	</a:t>
            </a:r>
            <a:r>
              <a:rPr sz="7425" spc="1019" baseline="-8417" dirty="0">
                <a:latin typeface="Symbol"/>
                <a:cs typeface="Symbol"/>
              </a:rPr>
              <a:t></a:t>
            </a:r>
            <a:r>
              <a:rPr sz="3300" i="1" spc="680" dirty="0">
                <a:latin typeface="Times New Roman"/>
                <a:cs typeface="Times New Roman"/>
              </a:rPr>
              <a:t>mi</a:t>
            </a:r>
            <a:endParaRPr sz="3300">
              <a:latin typeface="Times New Roman"/>
              <a:cs typeface="Times New Roman"/>
            </a:endParaRPr>
          </a:p>
          <a:p>
            <a:pPr marL="12700">
              <a:lnSpc>
                <a:spcPts val="3335"/>
              </a:lnSpc>
              <a:tabLst>
                <a:tab pos="1990725" algn="l"/>
              </a:tabLst>
            </a:pPr>
            <a:r>
              <a:rPr sz="4950" i="1" spc="487" baseline="-21043" dirty="0">
                <a:latin typeface="Times New Roman"/>
                <a:cs typeface="Times New Roman"/>
              </a:rPr>
              <a:t>x </a:t>
            </a:r>
            <a:r>
              <a:rPr sz="4950" spc="1335" baseline="-21043" dirty="0">
                <a:latin typeface="Symbol"/>
                <a:cs typeface="Symbol"/>
              </a:rPr>
              <a:t></a:t>
            </a:r>
            <a:r>
              <a:rPr sz="3300" u="heavy" spc="280" dirty="0">
                <a:uFill>
                  <a:solidFill>
                    <a:srgbClr val="000000"/>
                  </a:solidFill>
                </a:uFill>
                <a:latin typeface="Times New Roman"/>
                <a:cs typeface="Times New Roman"/>
              </a:rPr>
              <a:t> </a:t>
            </a:r>
            <a:r>
              <a:rPr sz="1900" i="1" u="heavy" spc="215" dirty="0">
                <a:uFill>
                  <a:solidFill>
                    <a:srgbClr val="000000"/>
                  </a:solidFill>
                </a:uFill>
                <a:latin typeface="Times New Roman"/>
                <a:cs typeface="Times New Roman"/>
              </a:rPr>
              <a:t>i</a:t>
            </a:r>
            <a:r>
              <a:rPr sz="1900" u="heavy" spc="215" dirty="0">
                <a:uFill>
                  <a:solidFill>
                    <a:srgbClr val="000000"/>
                  </a:solidFill>
                </a:uFill>
                <a:latin typeface="Symbol"/>
                <a:cs typeface="Symbol"/>
              </a:rPr>
              <a:t></a:t>
            </a:r>
            <a:r>
              <a:rPr sz="1900" u="heavy" spc="215" dirty="0">
                <a:uFill>
                  <a:solidFill>
                    <a:srgbClr val="000000"/>
                  </a:solidFill>
                </a:uFill>
                <a:latin typeface="Times New Roman"/>
                <a:cs typeface="Times New Roman"/>
              </a:rPr>
              <a:t>1	</a:t>
            </a:r>
            <a:endParaRPr sz="1900">
              <a:latin typeface="Times New Roman"/>
              <a:cs typeface="Times New Roman"/>
            </a:endParaRPr>
          </a:p>
          <a:p>
            <a:pPr marL="1258570">
              <a:lnSpc>
                <a:spcPts val="3904"/>
              </a:lnSpc>
            </a:pPr>
            <a:r>
              <a:rPr sz="3300" i="1" spc="260" dirty="0">
                <a:latin typeface="Times New Roman"/>
                <a:cs typeface="Times New Roman"/>
              </a:rPr>
              <a:t>fc</a:t>
            </a:r>
            <a:endParaRPr sz="3300">
              <a:latin typeface="Times New Roman"/>
              <a:cs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10" name="object 10"/>
          <p:cNvSpPr txBox="1">
            <a:spLocks noGrp="1"/>
          </p:cNvSpPr>
          <p:nvPr>
            <p:ph type="sldNum" sz="quarter" idx="7"/>
          </p:nvPr>
        </p:nvSpPr>
        <p:spPr>
          <a:prstGeom prst="rect">
            <a:avLst/>
          </a:prstGeom>
        </p:spPr>
        <p:txBody>
          <a:bodyPr vert="horz" wrap="square" lIns="0" tIns="151899" rIns="0" bIns="0" rtlCol="0">
            <a:spAutoFit/>
          </a:bodyPr>
          <a:lstStyle/>
          <a:p>
            <a:pPr marL="53340">
              <a:lnSpc>
                <a:spcPct val="100000"/>
              </a:lnSpc>
              <a:spcBef>
                <a:spcPts val="45"/>
              </a:spcBef>
            </a:pPr>
            <a:fld id="{81D60167-4931-47E6-BA6A-407CBD079E47}" type="slidenum">
              <a:rPr dirty="0"/>
              <a:t>64</a:t>
            </a:fld>
            <a:endParaRPr dirty="0"/>
          </a:p>
        </p:txBody>
      </p:sp>
      <p:sp>
        <p:nvSpPr>
          <p:cNvPr id="2" name="object 2"/>
          <p:cNvSpPr txBox="1"/>
          <p:nvPr/>
        </p:nvSpPr>
        <p:spPr>
          <a:xfrm>
            <a:off x="306070" y="1634490"/>
            <a:ext cx="1780539" cy="452120"/>
          </a:xfrm>
          <a:prstGeom prst="rect">
            <a:avLst/>
          </a:prstGeom>
        </p:spPr>
        <p:txBody>
          <a:bodyPr vert="horz" wrap="square" lIns="0" tIns="12700" rIns="0" bIns="0" rtlCol="0">
            <a:spAutoFit/>
          </a:bodyPr>
          <a:lstStyle/>
          <a:p>
            <a:pPr marL="12700">
              <a:lnSpc>
                <a:spcPct val="100000"/>
              </a:lnSpc>
              <a:spcBef>
                <a:spcPts val="100"/>
              </a:spcBef>
            </a:pPr>
            <a:r>
              <a:rPr sz="2800" b="1" i="1" spc="-160" dirty="0">
                <a:solidFill>
                  <a:srgbClr val="FF0000"/>
                </a:solidFill>
                <a:latin typeface="Trebuchet MS"/>
                <a:cs typeface="Trebuchet MS"/>
              </a:rPr>
              <a:t>Advantages</a:t>
            </a:r>
            <a:endParaRPr sz="2800">
              <a:latin typeface="Trebuchet MS"/>
              <a:cs typeface="Trebuchet MS"/>
            </a:endParaRPr>
          </a:p>
        </p:txBody>
      </p:sp>
      <p:sp>
        <p:nvSpPr>
          <p:cNvPr id="3" name="object 3"/>
          <p:cNvSpPr txBox="1"/>
          <p:nvPr/>
        </p:nvSpPr>
        <p:spPr>
          <a:xfrm>
            <a:off x="306070" y="3072129"/>
            <a:ext cx="150495"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Arial"/>
                <a:cs typeface="Arial"/>
              </a:rPr>
              <a:t>•</a:t>
            </a:r>
            <a:endParaRPr sz="2800">
              <a:latin typeface="Arial"/>
              <a:cs typeface="Arial"/>
            </a:endParaRPr>
          </a:p>
        </p:txBody>
      </p:sp>
      <p:sp>
        <p:nvSpPr>
          <p:cNvPr id="4" name="object 4"/>
          <p:cNvSpPr txBox="1"/>
          <p:nvPr/>
        </p:nvSpPr>
        <p:spPr>
          <a:xfrm>
            <a:off x="306070" y="4013200"/>
            <a:ext cx="150495"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Arial"/>
                <a:cs typeface="Arial"/>
              </a:rPr>
              <a:t>•</a:t>
            </a:r>
            <a:endParaRPr sz="2800">
              <a:latin typeface="Arial"/>
              <a:cs typeface="Arial"/>
            </a:endParaRPr>
          </a:p>
        </p:txBody>
      </p:sp>
      <p:sp>
        <p:nvSpPr>
          <p:cNvPr id="5" name="object 5"/>
          <p:cNvSpPr txBox="1"/>
          <p:nvPr/>
        </p:nvSpPr>
        <p:spPr>
          <a:xfrm>
            <a:off x="306070" y="2150109"/>
            <a:ext cx="8527415" cy="2335530"/>
          </a:xfrm>
          <a:prstGeom prst="rect">
            <a:avLst/>
          </a:prstGeom>
        </p:spPr>
        <p:txBody>
          <a:bodyPr vert="horz" wrap="square" lIns="0" tIns="27939" rIns="0" bIns="0" rtlCol="0">
            <a:spAutoFit/>
          </a:bodyPr>
          <a:lstStyle/>
          <a:p>
            <a:pPr marL="355600" marR="6350" indent="-342900">
              <a:lnSpc>
                <a:spcPts val="3350"/>
              </a:lnSpc>
              <a:spcBef>
                <a:spcPts val="219"/>
              </a:spcBef>
              <a:buChar char="•"/>
              <a:tabLst>
                <a:tab pos="354965" algn="l"/>
                <a:tab pos="355600" algn="l"/>
              </a:tabLst>
            </a:pPr>
            <a:r>
              <a:rPr sz="2800" spc="40" dirty="0">
                <a:latin typeface="Arial"/>
                <a:cs typeface="Arial"/>
              </a:rPr>
              <a:t>It </a:t>
            </a:r>
            <a:r>
              <a:rPr sz="2800" spc="-150" dirty="0">
                <a:latin typeface="Arial"/>
                <a:cs typeface="Arial"/>
              </a:rPr>
              <a:t>is </a:t>
            </a:r>
            <a:r>
              <a:rPr sz="2800" spc="-40" dirty="0">
                <a:latin typeface="Arial"/>
                <a:cs typeface="Arial"/>
              </a:rPr>
              <a:t>the </a:t>
            </a:r>
            <a:r>
              <a:rPr sz="2800" spc="-90" dirty="0">
                <a:latin typeface="Arial"/>
                <a:cs typeface="Arial"/>
              </a:rPr>
              <a:t>most </a:t>
            </a:r>
            <a:r>
              <a:rPr sz="2800" spc="-105" dirty="0">
                <a:latin typeface="Arial"/>
                <a:cs typeface="Arial"/>
              </a:rPr>
              <a:t>commonly </a:t>
            </a:r>
            <a:r>
              <a:rPr sz="2800" spc="-170" dirty="0">
                <a:latin typeface="Arial"/>
                <a:cs typeface="Arial"/>
              </a:rPr>
              <a:t>used </a:t>
            </a:r>
            <a:r>
              <a:rPr sz="2800" spc="-150" dirty="0">
                <a:latin typeface="Arial"/>
                <a:cs typeface="Arial"/>
              </a:rPr>
              <a:t>measure </a:t>
            </a:r>
            <a:r>
              <a:rPr sz="2800" spc="-10" dirty="0">
                <a:latin typeface="Arial"/>
                <a:cs typeface="Arial"/>
              </a:rPr>
              <a:t>of </a:t>
            </a:r>
            <a:r>
              <a:rPr sz="2800" spc="-65" dirty="0">
                <a:latin typeface="Arial"/>
                <a:cs typeface="Arial"/>
              </a:rPr>
              <a:t>location </a:t>
            </a:r>
            <a:r>
              <a:rPr sz="2800" spc="-25" dirty="0">
                <a:latin typeface="Arial"/>
                <a:cs typeface="Arial"/>
              </a:rPr>
              <a:t>or  </a:t>
            </a:r>
            <a:r>
              <a:rPr sz="2800" spc="-75" dirty="0">
                <a:latin typeface="Arial"/>
                <a:cs typeface="Arial"/>
              </a:rPr>
              <a:t>central </a:t>
            </a:r>
            <a:r>
              <a:rPr sz="2800" spc="-105" dirty="0">
                <a:latin typeface="Arial"/>
                <a:cs typeface="Arial"/>
              </a:rPr>
              <a:t>tendency </a:t>
            </a:r>
            <a:r>
              <a:rPr sz="2800" spc="10" dirty="0">
                <a:latin typeface="Arial"/>
                <a:cs typeface="Arial"/>
              </a:rPr>
              <a:t>for </a:t>
            </a:r>
            <a:r>
              <a:rPr sz="2800" spc="-95" dirty="0">
                <a:latin typeface="Arial"/>
                <a:cs typeface="Arial"/>
              </a:rPr>
              <a:t>continuous</a:t>
            </a:r>
            <a:r>
              <a:rPr sz="2800" spc="-425" dirty="0">
                <a:latin typeface="Arial"/>
                <a:cs typeface="Arial"/>
              </a:rPr>
              <a:t> </a:t>
            </a:r>
            <a:r>
              <a:rPr sz="2800" spc="-120" dirty="0">
                <a:latin typeface="Arial"/>
                <a:cs typeface="Arial"/>
              </a:rPr>
              <a:t>variables.</a:t>
            </a:r>
            <a:endParaRPr sz="2800">
              <a:latin typeface="Arial"/>
              <a:cs typeface="Arial"/>
            </a:endParaRPr>
          </a:p>
          <a:p>
            <a:pPr marL="355600" marR="5080">
              <a:lnSpc>
                <a:spcPct val="100000"/>
              </a:lnSpc>
              <a:spcBef>
                <a:spcPts val="590"/>
              </a:spcBef>
            </a:pPr>
            <a:r>
              <a:rPr sz="2800" spc="-204" dirty="0">
                <a:latin typeface="Arial"/>
                <a:cs typeface="Arial"/>
              </a:rPr>
              <a:t>The </a:t>
            </a:r>
            <a:r>
              <a:rPr sz="2800" spc="-45" dirty="0">
                <a:latin typeface="Arial"/>
                <a:cs typeface="Arial"/>
              </a:rPr>
              <a:t>arithmetic </a:t>
            </a:r>
            <a:r>
              <a:rPr sz="2800" spc="-145" dirty="0">
                <a:latin typeface="Arial"/>
                <a:cs typeface="Arial"/>
              </a:rPr>
              <a:t>mean </a:t>
            </a:r>
            <a:r>
              <a:rPr sz="2800" spc="-225" dirty="0">
                <a:latin typeface="Arial"/>
                <a:cs typeface="Arial"/>
              </a:rPr>
              <a:t>uses </a:t>
            </a:r>
            <a:r>
              <a:rPr sz="2800" spc="-60" dirty="0">
                <a:latin typeface="Arial"/>
                <a:cs typeface="Arial"/>
              </a:rPr>
              <a:t>all </a:t>
            </a:r>
            <a:r>
              <a:rPr sz="2800" spc="-110" dirty="0">
                <a:latin typeface="Arial"/>
                <a:cs typeface="Arial"/>
              </a:rPr>
              <a:t>observations </a:t>
            </a:r>
            <a:r>
              <a:rPr sz="2800" spc="-40" dirty="0">
                <a:latin typeface="Arial"/>
                <a:cs typeface="Arial"/>
              </a:rPr>
              <a:t>in the </a:t>
            </a:r>
            <a:r>
              <a:rPr sz="2800" spc="-95" dirty="0">
                <a:latin typeface="Arial"/>
                <a:cs typeface="Arial"/>
              </a:rPr>
              <a:t>data  </a:t>
            </a:r>
            <a:r>
              <a:rPr sz="2800" spc="-100" dirty="0">
                <a:latin typeface="Arial"/>
                <a:cs typeface="Arial"/>
              </a:rPr>
              <a:t>set.</a:t>
            </a:r>
            <a:endParaRPr sz="2800">
              <a:latin typeface="Arial"/>
              <a:cs typeface="Arial"/>
            </a:endParaRPr>
          </a:p>
          <a:p>
            <a:pPr marL="355600">
              <a:lnSpc>
                <a:spcPct val="100000"/>
              </a:lnSpc>
              <a:spcBef>
                <a:spcPts val="700"/>
              </a:spcBef>
            </a:pPr>
            <a:r>
              <a:rPr sz="2800" spc="-80" dirty="0">
                <a:latin typeface="Arial"/>
                <a:cs typeface="Arial"/>
              </a:rPr>
              <a:t>All </a:t>
            </a:r>
            <a:r>
              <a:rPr sz="2800" spc="-110" dirty="0">
                <a:latin typeface="Arial"/>
                <a:cs typeface="Arial"/>
              </a:rPr>
              <a:t>observations </a:t>
            </a:r>
            <a:r>
              <a:rPr sz="2800" spc="-120" dirty="0">
                <a:latin typeface="Arial"/>
                <a:cs typeface="Arial"/>
              </a:rPr>
              <a:t>are </a:t>
            </a:r>
            <a:r>
              <a:rPr sz="2800" spc="-130" dirty="0">
                <a:latin typeface="Arial"/>
                <a:cs typeface="Arial"/>
              </a:rPr>
              <a:t>given </a:t>
            </a:r>
            <a:r>
              <a:rPr sz="2800" spc="-114" dirty="0">
                <a:latin typeface="Arial"/>
                <a:cs typeface="Arial"/>
              </a:rPr>
              <a:t>equal</a:t>
            </a:r>
            <a:r>
              <a:rPr sz="2800" spc="-315" dirty="0">
                <a:latin typeface="Arial"/>
                <a:cs typeface="Arial"/>
              </a:rPr>
              <a:t> </a:t>
            </a:r>
            <a:r>
              <a:rPr sz="2800" spc="-65" dirty="0">
                <a:latin typeface="Arial"/>
                <a:cs typeface="Arial"/>
              </a:rPr>
              <a:t>weight.</a:t>
            </a:r>
            <a:endParaRPr sz="2800">
              <a:latin typeface="Arial"/>
              <a:cs typeface="Arial"/>
            </a:endParaRPr>
          </a:p>
        </p:txBody>
      </p:sp>
      <p:sp>
        <p:nvSpPr>
          <p:cNvPr id="6" name="object 6"/>
          <p:cNvSpPr txBox="1"/>
          <p:nvPr/>
        </p:nvSpPr>
        <p:spPr>
          <a:xfrm>
            <a:off x="306070" y="4547870"/>
            <a:ext cx="2064385" cy="452120"/>
          </a:xfrm>
          <a:prstGeom prst="rect">
            <a:avLst/>
          </a:prstGeom>
        </p:spPr>
        <p:txBody>
          <a:bodyPr vert="horz" wrap="square" lIns="0" tIns="12700" rIns="0" bIns="0" rtlCol="0">
            <a:spAutoFit/>
          </a:bodyPr>
          <a:lstStyle/>
          <a:p>
            <a:pPr marL="12700">
              <a:lnSpc>
                <a:spcPct val="100000"/>
              </a:lnSpc>
              <a:spcBef>
                <a:spcPts val="100"/>
              </a:spcBef>
            </a:pPr>
            <a:r>
              <a:rPr sz="2800" b="1" i="1" spc="-15" dirty="0">
                <a:solidFill>
                  <a:srgbClr val="FF0000"/>
                </a:solidFill>
                <a:latin typeface="Trebuchet MS"/>
                <a:cs typeface="Trebuchet MS"/>
              </a:rPr>
              <a:t>D</a:t>
            </a:r>
            <a:r>
              <a:rPr sz="2800" b="1" i="1" spc="-210" dirty="0">
                <a:solidFill>
                  <a:srgbClr val="FF0000"/>
                </a:solidFill>
                <a:latin typeface="Trebuchet MS"/>
                <a:cs typeface="Trebuchet MS"/>
              </a:rPr>
              <a:t>is</a:t>
            </a:r>
            <a:r>
              <a:rPr sz="2800" b="1" i="1" spc="-185" dirty="0">
                <a:solidFill>
                  <a:srgbClr val="FF0000"/>
                </a:solidFill>
                <a:latin typeface="Trebuchet MS"/>
                <a:cs typeface="Trebuchet MS"/>
              </a:rPr>
              <a:t>a</a:t>
            </a:r>
            <a:r>
              <a:rPr sz="2800" b="1" i="1" spc="-195" dirty="0">
                <a:solidFill>
                  <a:srgbClr val="FF0000"/>
                </a:solidFill>
                <a:latin typeface="Trebuchet MS"/>
                <a:cs typeface="Trebuchet MS"/>
              </a:rPr>
              <a:t>d</a:t>
            </a:r>
            <a:r>
              <a:rPr sz="2800" b="1" i="1" spc="-240" dirty="0">
                <a:solidFill>
                  <a:srgbClr val="FF0000"/>
                </a:solidFill>
                <a:latin typeface="Trebuchet MS"/>
                <a:cs typeface="Trebuchet MS"/>
              </a:rPr>
              <a:t>v</a:t>
            </a:r>
            <a:r>
              <a:rPr sz="2800" b="1" i="1" spc="-185" dirty="0">
                <a:solidFill>
                  <a:srgbClr val="FF0000"/>
                </a:solidFill>
                <a:latin typeface="Trebuchet MS"/>
                <a:cs typeface="Trebuchet MS"/>
              </a:rPr>
              <a:t>a</a:t>
            </a:r>
            <a:r>
              <a:rPr sz="2800" b="1" i="1" spc="-110" dirty="0">
                <a:solidFill>
                  <a:srgbClr val="FF0000"/>
                </a:solidFill>
                <a:latin typeface="Trebuchet MS"/>
                <a:cs typeface="Trebuchet MS"/>
              </a:rPr>
              <a:t>n</a:t>
            </a:r>
            <a:r>
              <a:rPr sz="2800" b="1" i="1" spc="-195" dirty="0">
                <a:solidFill>
                  <a:srgbClr val="FF0000"/>
                </a:solidFill>
                <a:latin typeface="Trebuchet MS"/>
                <a:cs typeface="Trebuchet MS"/>
              </a:rPr>
              <a:t>t</a:t>
            </a:r>
            <a:r>
              <a:rPr sz="2800" b="1" i="1" spc="-254" dirty="0">
                <a:solidFill>
                  <a:srgbClr val="FF0000"/>
                </a:solidFill>
                <a:latin typeface="Trebuchet MS"/>
                <a:cs typeface="Trebuchet MS"/>
              </a:rPr>
              <a:t>a</a:t>
            </a:r>
            <a:r>
              <a:rPr sz="2800" b="1" i="1" spc="-25" dirty="0">
                <a:solidFill>
                  <a:srgbClr val="FF0000"/>
                </a:solidFill>
                <a:latin typeface="Trebuchet MS"/>
                <a:cs typeface="Trebuchet MS"/>
              </a:rPr>
              <a:t>g</a:t>
            </a:r>
            <a:r>
              <a:rPr sz="2800" b="1" i="1" spc="-170" dirty="0">
                <a:solidFill>
                  <a:srgbClr val="FF0000"/>
                </a:solidFill>
                <a:latin typeface="Trebuchet MS"/>
                <a:cs typeface="Trebuchet MS"/>
              </a:rPr>
              <a:t>e</a:t>
            </a:r>
            <a:endParaRPr sz="2800">
              <a:latin typeface="Trebuchet MS"/>
              <a:cs typeface="Trebuchet MS"/>
            </a:endParaRPr>
          </a:p>
        </p:txBody>
      </p:sp>
      <p:sp>
        <p:nvSpPr>
          <p:cNvPr id="7" name="object 7"/>
          <p:cNvSpPr txBox="1"/>
          <p:nvPr/>
        </p:nvSpPr>
        <p:spPr>
          <a:xfrm>
            <a:off x="306070" y="5043170"/>
            <a:ext cx="150495"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Arial"/>
                <a:cs typeface="Arial"/>
              </a:rPr>
              <a:t>•</a:t>
            </a:r>
            <a:endParaRPr sz="2800">
              <a:latin typeface="Arial"/>
              <a:cs typeface="Arial"/>
            </a:endParaRPr>
          </a:p>
        </p:txBody>
      </p:sp>
      <p:sp>
        <p:nvSpPr>
          <p:cNvPr id="8" name="object 8"/>
          <p:cNvSpPr txBox="1"/>
          <p:nvPr/>
        </p:nvSpPr>
        <p:spPr>
          <a:xfrm>
            <a:off x="648969" y="5063490"/>
            <a:ext cx="8188959" cy="878840"/>
          </a:xfrm>
          <a:prstGeom prst="rect">
            <a:avLst/>
          </a:prstGeom>
        </p:spPr>
        <p:txBody>
          <a:bodyPr vert="horz" wrap="square" lIns="0" tIns="12700" rIns="0" bIns="0" rtlCol="0">
            <a:spAutoFit/>
          </a:bodyPr>
          <a:lstStyle/>
          <a:p>
            <a:pPr marL="12700" marR="5080">
              <a:lnSpc>
                <a:spcPct val="100000"/>
              </a:lnSpc>
              <a:spcBef>
                <a:spcPts val="100"/>
              </a:spcBef>
            </a:pPr>
            <a:r>
              <a:rPr sz="2800" spc="-204" dirty="0">
                <a:latin typeface="Arial"/>
                <a:cs typeface="Arial"/>
              </a:rPr>
              <a:t>The </a:t>
            </a:r>
            <a:r>
              <a:rPr sz="2800" spc="-145" dirty="0">
                <a:latin typeface="Arial"/>
                <a:cs typeface="Arial"/>
              </a:rPr>
              <a:t>mean </a:t>
            </a:r>
            <a:r>
              <a:rPr sz="2800" spc="-150" dirty="0">
                <a:latin typeface="Arial"/>
                <a:cs typeface="Arial"/>
              </a:rPr>
              <a:t>is </a:t>
            </a:r>
            <a:r>
              <a:rPr sz="2800" spc="-70" dirty="0">
                <a:latin typeface="Arial"/>
                <a:cs typeface="Arial"/>
              </a:rPr>
              <a:t>affected </a:t>
            </a:r>
            <a:r>
              <a:rPr sz="2800" spc="-120" dirty="0">
                <a:latin typeface="Arial"/>
                <a:cs typeface="Arial"/>
              </a:rPr>
              <a:t>by </a:t>
            </a:r>
            <a:r>
              <a:rPr sz="2800" b="1" spc="-195" dirty="0">
                <a:latin typeface="Trebuchet MS"/>
                <a:cs typeface="Trebuchet MS"/>
              </a:rPr>
              <a:t>extreme </a:t>
            </a:r>
            <a:r>
              <a:rPr sz="2800" b="1" spc="-150" dirty="0">
                <a:latin typeface="Trebuchet MS"/>
                <a:cs typeface="Trebuchet MS"/>
              </a:rPr>
              <a:t>values </a:t>
            </a:r>
            <a:r>
              <a:rPr sz="2800" spc="-5" dirty="0">
                <a:latin typeface="Arial"/>
                <a:cs typeface="Arial"/>
              </a:rPr>
              <a:t>that </a:t>
            </a:r>
            <a:r>
              <a:rPr sz="2800" spc="-150" dirty="0">
                <a:latin typeface="Arial"/>
                <a:cs typeface="Arial"/>
              </a:rPr>
              <a:t>may </a:t>
            </a:r>
            <a:r>
              <a:rPr sz="2800" spc="-10" dirty="0">
                <a:latin typeface="Arial"/>
                <a:cs typeface="Arial"/>
              </a:rPr>
              <a:t>not</a:t>
            </a:r>
            <a:r>
              <a:rPr sz="2800" spc="-395" dirty="0">
                <a:latin typeface="Arial"/>
                <a:cs typeface="Arial"/>
              </a:rPr>
              <a:t> </a:t>
            </a:r>
            <a:r>
              <a:rPr sz="2800" spc="-135" dirty="0">
                <a:latin typeface="Arial"/>
                <a:cs typeface="Arial"/>
              </a:rPr>
              <a:t>be  </a:t>
            </a:r>
            <a:r>
              <a:rPr sz="2800" spc="-85" dirty="0">
                <a:latin typeface="Arial"/>
                <a:cs typeface="Arial"/>
              </a:rPr>
              <a:t>representative </a:t>
            </a:r>
            <a:r>
              <a:rPr sz="2800" spc="-10" dirty="0">
                <a:latin typeface="Arial"/>
                <a:cs typeface="Arial"/>
              </a:rPr>
              <a:t>of </a:t>
            </a:r>
            <a:r>
              <a:rPr sz="2800" spc="-40" dirty="0">
                <a:latin typeface="Arial"/>
                <a:cs typeface="Arial"/>
              </a:rPr>
              <a:t>the</a:t>
            </a:r>
            <a:r>
              <a:rPr sz="2800" spc="-340" dirty="0">
                <a:latin typeface="Arial"/>
                <a:cs typeface="Arial"/>
              </a:rPr>
              <a:t> </a:t>
            </a:r>
            <a:r>
              <a:rPr sz="2800" spc="-140" dirty="0">
                <a:latin typeface="Arial"/>
                <a:cs typeface="Arial"/>
              </a:rPr>
              <a:t>sample.</a:t>
            </a:r>
            <a:endParaRPr sz="2800">
              <a:latin typeface="Arial"/>
              <a:cs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71205" y="4490720"/>
            <a:ext cx="673100" cy="406400"/>
          </a:xfrm>
          <a:prstGeom prst="rect">
            <a:avLst/>
          </a:prstGeom>
        </p:spPr>
        <p:txBody>
          <a:bodyPr vert="horz" wrap="square" lIns="0" tIns="0" rIns="0" bIns="0" rtlCol="0">
            <a:spAutoFit/>
          </a:bodyPr>
          <a:lstStyle/>
          <a:p>
            <a:pPr>
              <a:lnSpc>
                <a:spcPts val="3040"/>
              </a:lnSpc>
            </a:pPr>
            <a:r>
              <a:rPr sz="3200" spc="-95" dirty="0">
                <a:latin typeface="Arial"/>
                <a:cs typeface="Arial"/>
              </a:rPr>
              <a:t>,</a:t>
            </a:r>
            <a:r>
              <a:rPr sz="3200" spc="-250" dirty="0">
                <a:latin typeface="Arial"/>
                <a:cs typeface="Arial"/>
              </a:rPr>
              <a:t> </a:t>
            </a:r>
            <a:r>
              <a:rPr sz="3200" spc="5" dirty="0">
                <a:latin typeface="Arial"/>
                <a:cs typeface="Arial"/>
              </a:rPr>
              <a:t>for</a:t>
            </a:r>
            <a:endParaRPr sz="3200">
              <a:latin typeface="Arial"/>
              <a:cs typeface="Arial"/>
            </a:endParaRPr>
          </a:p>
        </p:txBody>
      </p:sp>
      <p:sp>
        <p:nvSpPr>
          <p:cNvPr id="3" name="object 3"/>
          <p:cNvSpPr txBox="1"/>
          <p:nvPr/>
        </p:nvSpPr>
        <p:spPr>
          <a:xfrm>
            <a:off x="534669" y="1532890"/>
            <a:ext cx="7657465" cy="3356610"/>
          </a:xfrm>
          <a:prstGeom prst="rect">
            <a:avLst/>
          </a:prstGeom>
        </p:spPr>
        <p:txBody>
          <a:bodyPr vert="horz" wrap="square" lIns="0" tIns="114300" rIns="0" bIns="0" rtlCol="0">
            <a:spAutoFit/>
          </a:bodyPr>
          <a:lstStyle/>
          <a:p>
            <a:pPr marL="12700">
              <a:lnSpc>
                <a:spcPct val="100000"/>
              </a:lnSpc>
              <a:spcBef>
                <a:spcPts val="900"/>
              </a:spcBef>
            </a:pPr>
            <a:r>
              <a:rPr sz="3200" b="1" spc="-290" dirty="0">
                <a:solidFill>
                  <a:srgbClr val="006FBF"/>
                </a:solidFill>
                <a:latin typeface="Trebuchet MS"/>
                <a:cs typeface="Trebuchet MS"/>
              </a:rPr>
              <a:t>2. </a:t>
            </a:r>
            <a:r>
              <a:rPr sz="3200" b="1" spc="-190" dirty="0">
                <a:solidFill>
                  <a:srgbClr val="006FBF"/>
                </a:solidFill>
                <a:latin typeface="Trebuchet MS"/>
                <a:cs typeface="Trebuchet MS"/>
              </a:rPr>
              <a:t>Geometric</a:t>
            </a:r>
            <a:r>
              <a:rPr sz="3200" b="1" spc="-215" dirty="0">
                <a:solidFill>
                  <a:srgbClr val="006FBF"/>
                </a:solidFill>
                <a:latin typeface="Trebuchet MS"/>
                <a:cs typeface="Trebuchet MS"/>
              </a:rPr>
              <a:t> </a:t>
            </a:r>
            <a:r>
              <a:rPr sz="3200" b="1" spc="-175" dirty="0">
                <a:solidFill>
                  <a:srgbClr val="006FBF"/>
                </a:solidFill>
                <a:latin typeface="Trebuchet MS"/>
                <a:cs typeface="Trebuchet MS"/>
              </a:rPr>
              <a:t>mean</a:t>
            </a:r>
            <a:endParaRPr sz="3200">
              <a:latin typeface="Trebuchet MS"/>
              <a:cs typeface="Trebuchet MS"/>
            </a:endParaRPr>
          </a:p>
          <a:p>
            <a:pPr marL="355600" marR="220345" indent="-342900">
              <a:lnSpc>
                <a:spcPts val="3829"/>
              </a:lnSpc>
              <a:spcBef>
                <a:spcPts val="935"/>
              </a:spcBef>
              <a:buChar char="•"/>
              <a:tabLst>
                <a:tab pos="354965" algn="l"/>
                <a:tab pos="355600" algn="l"/>
              </a:tabLst>
            </a:pPr>
            <a:r>
              <a:rPr sz="3200" spc="45" dirty="0">
                <a:latin typeface="Arial"/>
                <a:cs typeface="Arial"/>
              </a:rPr>
              <a:t>It</a:t>
            </a:r>
            <a:r>
              <a:rPr sz="3200" spc="-185" dirty="0">
                <a:latin typeface="Arial"/>
                <a:cs typeface="Arial"/>
              </a:rPr>
              <a:t> </a:t>
            </a:r>
            <a:r>
              <a:rPr sz="3200" spc="-165" dirty="0">
                <a:latin typeface="Arial"/>
                <a:cs typeface="Arial"/>
              </a:rPr>
              <a:t>is</a:t>
            </a:r>
            <a:r>
              <a:rPr sz="3200" spc="-170" dirty="0">
                <a:latin typeface="Arial"/>
                <a:cs typeface="Arial"/>
              </a:rPr>
              <a:t> </a:t>
            </a:r>
            <a:r>
              <a:rPr sz="3200" spc="-45" dirty="0">
                <a:latin typeface="Arial"/>
                <a:cs typeface="Arial"/>
              </a:rPr>
              <a:t>the</a:t>
            </a:r>
            <a:r>
              <a:rPr sz="3200" spc="-165" dirty="0">
                <a:latin typeface="Arial"/>
                <a:cs typeface="Arial"/>
              </a:rPr>
              <a:t> </a:t>
            </a:r>
            <a:r>
              <a:rPr sz="3200" b="1" i="1" spc="-150" dirty="0">
                <a:latin typeface="Trebuchet MS"/>
                <a:cs typeface="Trebuchet MS"/>
              </a:rPr>
              <a:t>n</a:t>
            </a:r>
            <a:r>
              <a:rPr sz="3200" b="1" spc="-150" dirty="0">
                <a:latin typeface="Trebuchet MS"/>
                <a:cs typeface="Trebuchet MS"/>
              </a:rPr>
              <a:t>th</a:t>
            </a:r>
            <a:r>
              <a:rPr sz="3200" b="1" spc="-240" dirty="0">
                <a:latin typeface="Trebuchet MS"/>
                <a:cs typeface="Trebuchet MS"/>
              </a:rPr>
              <a:t> </a:t>
            </a:r>
            <a:r>
              <a:rPr sz="3200" b="1" spc="-145" dirty="0">
                <a:latin typeface="Trebuchet MS"/>
                <a:cs typeface="Trebuchet MS"/>
              </a:rPr>
              <a:t>root</a:t>
            </a:r>
            <a:r>
              <a:rPr sz="3200" b="1" spc="-229" dirty="0">
                <a:latin typeface="Trebuchet MS"/>
                <a:cs typeface="Trebuchet MS"/>
              </a:rPr>
              <a:t> </a:t>
            </a:r>
            <a:r>
              <a:rPr sz="3200" spc="-5" dirty="0">
                <a:latin typeface="Arial"/>
                <a:cs typeface="Arial"/>
              </a:rPr>
              <a:t>of</a:t>
            </a:r>
            <a:r>
              <a:rPr sz="3200" spc="-185" dirty="0">
                <a:latin typeface="Arial"/>
                <a:cs typeface="Arial"/>
              </a:rPr>
              <a:t> </a:t>
            </a:r>
            <a:r>
              <a:rPr sz="3200" spc="-40" dirty="0">
                <a:latin typeface="Arial"/>
                <a:cs typeface="Arial"/>
              </a:rPr>
              <a:t>the</a:t>
            </a:r>
            <a:r>
              <a:rPr sz="3200" spc="-170" dirty="0">
                <a:latin typeface="Arial"/>
                <a:cs typeface="Arial"/>
              </a:rPr>
              <a:t> </a:t>
            </a:r>
            <a:r>
              <a:rPr sz="3200" spc="-65" dirty="0">
                <a:latin typeface="Arial"/>
                <a:cs typeface="Arial"/>
              </a:rPr>
              <a:t>product</a:t>
            </a:r>
            <a:r>
              <a:rPr sz="3200" spc="-185" dirty="0">
                <a:latin typeface="Arial"/>
                <a:cs typeface="Arial"/>
              </a:rPr>
              <a:t> </a:t>
            </a:r>
            <a:r>
              <a:rPr sz="3200" spc="-5" dirty="0">
                <a:latin typeface="Arial"/>
                <a:cs typeface="Arial"/>
              </a:rPr>
              <a:t>of</a:t>
            </a:r>
            <a:r>
              <a:rPr sz="3200" spc="-180" dirty="0">
                <a:latin typeface="Arial"/>
                <a:cs typeface="Arial"/>
              </a:rPr>
              <a:t> </a:t>
            </a:r>
            <a:r>
              <a:rPr sz="3200" spc="-40" dirty="0">
                <a:latin typeface="Arial"/>
                <a:cs typeface="Arial"/>
              </a:rPr>
              <a:t>the</a:t>
            </a:r>
            <a:r>
              <a:rPr sz="3200" spc="-170" dirty="0">
                <a:latin typeface="Arial"/>
                <a:cs typeface="Arial"/>
              </a:rPr>
              <a:t> </a:t>
            </a:r>
            <a:r>
              <a:rPr sz="3200" spc="-110" dirty="0">
                <a:latin typeface="Arial"/>
                <a:cs typeface="Arial"/>
              </a:rPr>
              <a:t>data  </a:t>
            </a:r>
            <a:r>
              <a:rPr sz="3200" spc="-114" dirty="0">
                <a:latin typeface="Arial"/>
                <a:cs typeface="Arial"/>
              </a:rPr>
              <a:t>elements.</a:t>
            </a:r>
            <a:endParaRPr sz="3200">
              <a:latin typeface="Arial"/>
              <a:cs typeface="Arial"/>
            </a:endParaRPr>
          </a:p>
          <a:p>
            <a:pPr marL="355600" marR="5080" indent="-342900">
              <a:lnSpc>
                <a:spcPct val="100000"/>
              </a:lnSpc>
              <a:spcBef>
                <a:spcPts val="675"/>
              </a:spcBef>
              <a:buChar char="•"/>
              <a:tabLst>
                <a:tab pos="354965" algn="l"/>
                <a:tab pos="355600" algn="l"/>
              </a:tabLst>
            </a:pPr>
            <a:r>
              <a:rPr sz="3200" spc="45" dirty="0">
                <a:latin typeface="Arial"/>
                <a:cs typeface="Arial"/>
              </a:rPr>
              <a:t>It</a:t>
            </a:r>
            <a:r>
              <a:rPr sz="3200" spc="-185" dirty="0">
                <a:latin typeface="Arial"/>
                <a:cs typeface="Arial"/>
              </a:rPr>
              <a:t> </a:t>
            </a:r>
            <a:r>
              <a:rPr sz="3200" spc="-165" dirty="0">
                <a:latin typeface="Arial"/>
                <a:cs typeface="Arial"/>
              </a:rPr>
              <a:t>is</a:t>
            </a:r>
            <a:r>
              <a:rPr sz="3200" spc="-175" dirty="0">
                <a:latin typeface="Arial"/>
                <a:cs typeface="Arial"/>
              </a:rPr>
              <a:t> </a:t>
            </a:r>
            <a:r>
              <a:rPr sz="3200" spc="-190" dirty="0">
                <a:latin typeface="Arial"/>
                <a:cs typeface="Arial"/>
              </a:rPr>
              <a:t>used</a:t>
            </a:r>
            <a:r>
              <a:rPr sz="3200" spc="-175" dirty="0">
                <a:latin typeface="Arial"/>
                <a:cs typeface="Arial"/>
              </a:rPr>
              <a:t> </a:t>
            </a:r>
            <a:r>
              <a:rPr sz="3200" spc="-40" dirty="0">
                <a:latin typeface="Arial"/>
                <a:cs typeface="Arial"/>
              </a:rPr>
              <a:t>in</a:t>
            </a:r>
            <a:r>
              <a:rPr sz="3200" spc="-185" dirty="0">
                <a:latin typeface="Arial"/>
                <a:cs typeface="Arial"/>
              </a:rPr>
              <a:t> </a:t>
            </a:r>
            <a:r>
              <a:rPr sz="3200" spc="-195" dirty="0">
                <a:latin typeface="Arial"/>
                <a:cs typeface="Arial"/>
              </a:rPr>
              <a:t>business</a:t>
            </a:r>
            <a:r>
              <a:rPr sz="3200" spc="-175" dirty="0">
                <a:latin typeface="Arial"/>
                <a:cs typeface="Arial"/>
              </a:rPr>
              <a:t> </a:t>
            </a:r>
            <a:r>
              <a:rPr sz="3200" spc="35" dirty="0">
                <a:latin typeface="Arial"/>
                <a:cs typeface="Arial"/>
              </a:rPr>
              <a:t>to</a:t>
            </a:r>
            <a:r>
              <a:rPr sz="3200" spc="-170" dirty="0">
                <a:latin typeface="Arial"/>
                <a:cs typeface="Arial"/>
              </a:rPr>
              <a:t> </a:t>
            </a:r>
            <a:r>
              <a:rPr sz="3200" spc="-30" dirty="0">
                <a:latin typeface="Arial"/>
                <a:cs typeface="Arial"/>
              </a:rPr>
              <a:t>find</a:t>
            </a:r>
            <a:r>
              <a:rPr sz="3200" spc="-175" dirty="0">
                <a:latin typeface="Arial"/>
                <a:cs typeface="Arial"/>
              </a:rPr>
              <a:t> </a:t>
            </a:r>
            <a:r>
              <a:rPr sz="3200" spc="-180" dirty="0">
                <a:latin typeface="Arial"/>
                <a:cs typeface="Arial"/>
              </a:rPr>
              <a:t>average</a:t>
            </a:r>
            <a:r>
              <a:rPr sz="3200" spc="-170" dirty="0">
                <a:latin typeface="Arial"/>
                <a:cs typeface="Arial"/>
              </a:rPr>
              <a:t> </a:t>
            </a:r>
            <a:r>
              <a:rPr sz="3200" spc="-114" dirty="0">
                <a:latin typeface="Arial"/>
                <a:cs typeface="Arial"/>
              </a:rPr>
              <a:t>rates</a:t>
            </a:r>
            <a:r>
              <a:rPr sz="3200" spc="-170" dirty="0">
                <a:latin typeface="Arial"/>
                <a:cs typeface="Arial"/>
              </a:rPr>
              <a:t> </a:t>
            </a:r>
            <a:r>
              <a:rPr sz="3200" spc="-10" dirty="0">
                <a:latin typeface="Arial"/>
                <a:cs typeface="Arial"/>
              </a:rPr>
              <a:t>of  </a:t>
            </a:r>
            <a:r>
              <a:rPr sz="3200" spc="-55" dirty="0">
                <a:latin typeface="Arial"/>
                <a:cs typeface="Arial"/>
              </a:rPr>
              <a:t>growth.</a:t>
            </a:r>
            <a:endParaRPr sz="3200">
              <a:latin typeface="Arial"/>
              <a:cs typeface="Arial"/>
            </a:endParaRPr>
          </a:p>
          <a:p>
            <a:pPr marL="12700">
              <a:lnSpc>
                <a:spcPct val="100000"/>
              </a:lnSpc>
              <a:spcBef>
                <a:spcPts val="800"/>
              </a:spcBef>
              <a:tabLst>
                <a:tab pos="5299710" algn="l"/>
              </a:tabLst>
            </a:pPr>
            <a:r>
              <a:rPr sz="3200" spc="-120" dirty="0">
                <a:latin typeface="Arial"/>
                <a:cs typeface="Arial"/>
              </a:rPr>
              <a:t>Geometric</a:t>
            </a:r>
            <a:r>
              <a:rPr sz="3200" spc="-170" dirty="0">
                <a:latin typeface="Arial"/>
                <a:cs typeface="Arial"/>
              </a:rPr>
              <a:t> </a:t>
            </a:r>
            <a:r>
              <a:rPr sz="3200" spc="-165" dirty="0">
                <a:latin typeface="Arial"/>
                <a:cs typeface="Arial"/>
              </a:rPr>
              <a:t>mean</a:t>
            </a:r>
            <a:r>
              <a:rPr sz="3200" spc="-175" dirty="0">
                <a:latin typeface="Arial"/>
                <a:cs typeface="Arial"/>
              </a:rPr>
              <a:t> </a:t>
            </a:r>
            <a:r>
              <a:rPr sz="3200" spc="-275" dirty="0">
                <a:latin typeface="Arial"/>
                <a:cs typeface="Arial"/>
              </a:rPr>
              <a:t>=	</a:t>
            </a:r>
            <a:r>
              <a:rPr sz="3200" spc="-70" dirty="0">
                <a:latin typeface="Arial"/>
                <a:cs typeface="Arial"/>
              </a:rPr>
              <a:t>all </a:t>
            </a:r>
            <a:r>
              <a:rPr sz="3200" i="1" spc="-135" dirty="0">
                <a:latin typeface="Arial"/>
                <a:cs typeface="Arial"/>
              </a:rPr>
              <a:t>n</a:t>
            </a:r>
            <a:r>
              <a:rPr sz="3200" i="1" spc="-245" dirty="0">
                <a:latin typeface="Arial"/>
                <a:cs typeface="Arial"/>
              </a:rPr>
              <a:t> </a:t>
            </a:r>
            <a:r>
              <a:rPr sz="3200" spc="-204" dirty="0">
                <a:latin typeface="Arial"/>
                <a:cs typeface="Arial"/>
              </a:rPr>
              <a:t>&gt;=2.</a:t>
            </a:r>
            <a:endParaRPr sz="3200">
              <a:latin typeface="Arial"/>
              <a:cs typeface="Arial"/>
            </a:endParaRPr>
          </a:p>
        </p:txBody>
      </p:sp>
      <p:sp>
        <p:nvSpPr>
          <p:cNvPr id="4" name="object 4"/>
          <p:cNvSpPr/>
          <p:nvPr/>
        </p:nvSpPr>
        <p:spPr>
          <a:xfrm>
            <a:off x="4067819" y="4189729"/>
            <a:ext cx="1581293" cy="704088"/>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6" name="object 6"/>
          <p:cNvSpPr txBox="1">
            <a:spLocks noGrp="1"/>
          </p:cNvSpPr>
          <p:nvPr>
            <p:ph type="sldNum" sz="quarter" idx="7"/>
          </p:nvPr>
        </p:nvSpPr>
        <p:spPr>
          <a:prstGeom prst="rect">
            <a:avLst/>
          </a:prstGeom>
        </p:spPr>
        <p:txBody>
          <a:bodyPr vert="horz" wrap="square" lIns="0" tIns="151899" rIns="0" bIns="0" rtlCol="0">
            <a:spAutoFit/>
          </a:bodyPr>
          <a:lstStyle/>
          <a:p>
            <a:pPr marL="53340">
              <a:lnSpc>
                <a:spcPct val="100000"/>
              </a:lnSpc>
              <a:spcBef>
                <a:spcPts val="45"/>
              </a:spcBef>
            </a:pPr>
            <a:fld id="{81D60167-4931-47E6-BA6A-407CBD079E47}" type="slidenum">
              <a:rPr dirty="0"/>
              <a:t>65</a:t>
            </a:fld>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13" name="object 13"/>
          <p:cNvSpPr txBox="1">
            <a:spLocks noGrp="1"/>
          </p:cNvSpPr>
          <p:nvPr>
            <p:ph type="sldNum" sz="quarter" idx="7"/>
          </p:nvPr>
        </p:nvSpPr>
        <p:spPr>
          <a:prstGeom prst="rect">
            <a:avLst/>
          </a:prstGeom>
        </p:spPr>
        <p:txBody>
          <a:bodyPr vert="horz" wrap="square" lIns="0" tIns="151899" rIns="0" bIns="0" rtlCol="0">
            <a:spAutoFit/>
          </a:bodyPr>
          <a:lstStyle/>
          <a:p>
            <a:pPr marL="53340">
              <a:lnSpc>
                <a:spcPct val="100000"/>
              </a:lnSpc>
              <a:spcBef>
                <a:spcPts val="45"/>
              </a:spcBef>
            </a:pPr>
            <a:fld id="{81D60167-4931-47E6-BA6A-407CBD079E47}" type="slidenum">
              <a:rPr dirty="0"/>
              <a:t>66</a:t>
            </a:fld>
            <a:endParaRPr dirty="0"/>
          </a:p>
        </p:txBody>
      </p:sp>
      <p:sp>
        <p:nvSpPr>
          <p:cNvPr id="2" name="object 2"/>
          <p:cNvSpPr txBox="1"/>
          <p:nvPr/>
        </p:nvSpPr>
        <p:spPr>
          <a:xfrm>
            <a:off x="534669" y="1614170"/>
            <a:ext cx="150495"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Arial"/>
                <a:cs typeface="Arial"/>
              </a:rPr>
              <a:t>•</a:t>
            </a:r>
            <a:endParaRPr sz="2800">
              <a:latin typeface="Arial"/>
              <a:cs typeface="Arial"/>
            </a:endParaRPr>
          </a:p>
        </p:txBody>
      </p:sp>
      <p:sp>
        <p:nvSpPr>
          <p:cNvPr id="3" name="object 3"/>
          <p:cNvSpPr txBox="1"/>
          <p:nvPr/>
        </p:nvSpPr>
        <p:spPr>
          <a:xfrm>
            <a:off x="877569" y="1634490"/>
            <a:ext cx="5952490" cy="452120"/>
          </a:xfrm>
          <a:prstGeom prst="rect">
            <a:avLst/>
          </a:prstGeom>
        </p:spPr>
        <p:txBody>
          <a:bodyPr vert="horz" wrap="square" lIns="0" tIns="12700" rIns="0" bIns="0" rtlCol="0">
            <a:spAutoFit/>
          </a:bodyPr>
          <a:lstStyle/>
          <a:p>
            <a:pPr marL="12700">
              <a:lnSpc>
                <a:spcPct val="100000"/>
              </a:lnSpc>
              <a:spcBef>
                <a:spcPts val="100"/>
              </a:spcBef>
              <a:tabLst>
                <a:tab pos="1627505" algn="l"/>
                <a:tab pos="3086735" algn="l"/>
                <a:tab pos="3881120" algn="l"/>
                <a:tab pos="4834255" algn="l"/>
                <a:tab pos="5451475" algn="l"/>
              </a:tabLst>
            </a:pPr>
            <a:r>
              <a:rPr sz="2800" b="1" spc="-229" dirty="0">
                <a:latin typeface="Trebuchet MS"/>
                <a:cs typeface="Trebuchet MS"/>
              </a:rPr>
              <a:t>E</a:t>
            </a:r>
            <a:r>
              <a:rPr sz="2800" b="1" spc="-270" dirty="0">
                <a:latin typeface="Trebuchet MS"/>
                <a:cs typeface="Trebuchet MS"/>
              </a:rPr>
              <a:t>x</a:t>
            </a:r>
            <a:r>
              <a:rPr sz="2800" b="1" spc="-155" dirty="0">
                <a:latin typeface="Trebuchet MS"/>
                <a:cs typeface="Trebuchet MS"/>
              </a:rPr>
              <a:t>amp</a:t>
            </a:r>
            <a:r>
              <a:rPr sz="2800" b="1" spc="-80" dirty="0">
                <a:latin typeface="Trebuchet MS"/>
                <a:cs typeface="Trebuchet MS"/>
              </a:rPr>
              <a:t>l</a:t>
            </a:r>
            <a:r>
              <a:rPr sz="2800" b="1" spc="-285" dirty="0">
                <a:latin typeface="Trebuchet MS"/>
                <a:cs typeface="Trebuchet MS"/>
              </a:rPr>
              <a:t>e</a:t>
            </a:r>
            <a:r>
              <a:rPr sz="2800" b="1" spc="-180" dirty="0">
                <a:latin typeface="Trebuchet MS"/>
                <a:cs typeface="Trebuchet MS"/>
              </a:rPr>
              <a:t>:</a:t>
            </a:r>
            <a:r>
              <a:rPr sz="2800" b="1" dirty="0">
                <a:latin typeface="Trebuchet MS"/>
                <a:cs typeface="Trebuchet MS"/>
              </a:rPr>
              <a:t>	</a:t>
            </a:r>
            <a:r>
              <a:rPr sz="2800" spc="-315" dirty="0">
                <a:latin typeface="Arial"/>
                <a:cs typeface="Arial"/>
              </a:rPr>
              <a:t>s</a:t>
            </a:r>
            <a:r>
              <a:rPr sz="2800" spc="-95" dirty="0">
                <a:latin typeface="Arial"/>
                <a:cs typeface="Arial"/>
              </a:rPr>
              <a:t>u</a:t>
            </a:r>
            <a:r>
              <a:rPr sz="2800" spc="-105" dirty="0">
                <a:latin typeface="Arial"/>
                <a:cs typeface="Arial"/>
              </a:rPr>
              <a:t>pp</a:t>
            </a:r>
            <a:r>
              <a:rPr sz="2800" spc="-85" dirty="0">
                <a:latin typeface="Arial"/>
                <a:cs typeface="Arial"/>
              </a:rPr>
              <a:t>o</a:t>
            </a:r>
            <a:r>
              <a:rPr sz="2800" spc="-315" dirty="0">
                <a:latin typeface="Arial"/>
                <a:cs typeface="Arial"/>
              </a:rPr>
              <a:t>s</a:t>
            </a:r>
            <a:r>
              <a:rPr sz="2800" spc="-165" dirty="0">
                <a:latin typeface="Arial"/>
                <a:cs typeface="Arial"/>
              </a:rPr>
              <a:t>e</a:t>
            </a:r>
            <a:r>
              <a:rPr sz="2800" dirty="0">
                <a:latin typeface="Arial"/>
                <a:cs typeface="Arial"/>
              </a:rPr>
              <a:t>	</a:t>
            </a:r>
            <a:r>
              <a:rPr sz="2800" spc="-145" dirty="0">
                <a:latin typeface="Arial"/>
                <a:cs typeface="Arial"/>
              </a:rPr>
              <a:t>y</a:t>
            </a:r>
            <a:r>
              <a:rPr sz="2800" spc="-85" dirty="0">
                <a:latin typeface="Arial"/>
                <a:cs typeface="Arial"/>
              </a:rPr>
              <a:t>o</a:t>
            </a:r>
            <a:r>
              <a:rPr sz="2800" spc="-90" dirty="0">
                <a:latin typeface="Arial"/>
                <a:cs typeface="Arial"/>
              </a:rPr>
              <a:t>u</a:t>
            </a:r>
            <a:r>
              <a:rPr sz="2800" dirty="0">
                <a:latin typeface="Arial"/>
                <a:cs typeface="Arial"/>
              </a:rPr>
              <a:t>	</a:t>
            </a:r>
            <a:r>
              <a:rPr sz="2800" spc="-105" dirty="0">
                <a:latin typeface="Arial"/>
                <a:cs typeface="Arial"/>
              </a:rPr>
              <a:t>h</a:t>
            </a:r>
            <a:r>
              <a:rPr sz="2800" spc="-185" dirty="0">
                <a:latin typeface="Arial"/>
                <a:cs typeface="Arial"/>
              </a:rPr>
              <a:t>a</a:t>
            </a:r>
            <a:r>
              <a:rPr sz="2800" spc="-165" dirty="0">
                <a:latin typeface="Arial"/>
                <a:cs typeface="Arial"/>
              </a:rPr>
              <a:t>ve</a:t>
            </a:r>
            <a:r>
              <a:rPr sz="2800" dirty="0">
                <a:latin typeface="Arial"/>
                <a:cs typeface="Arial"/>
              </a:rPr>
              <a:t>	</a:t>
            </a:r>
            <a:r>
              <a:rPr sz="2800" spc="-155" dirty="0">
                <a:latin typeface="Arial"/>
                <a:cs typeface="Arial"/>
              </a:rPr>
              <a:t>an</a:t>
            </a:r>
            <a:r>
              <a:rPr sz="2800" dirty="0">
                <a:latin typeface="Arial"/>
                <a:cs typeface="Arial"/>
              </a:rPr>
              <a:t>	</a:t>
            </a:r>
            <a:r>
              <a:rPr sz="2800" spc="-75" dirty="0">
                <a:latin typeface="Arial"/>
                <a:cs typeface="Arial"/>
              </a:rPr>
              <a:t>I</a:t>
            </a:r>
            <a:r>
              <a:rPr sz="2800" spc="-385" dirty="0">
                <a:latin typeface="Arial"/>
                <a:cs typeface="Arial"/>
              </a:rPr>
              <a:t>RA</a:t>
            </a:r>
            <a:endParaRPr sz="2800">
              <a:latin typeface="Arial"/>
              <a:cs typeface="Arial"/>
            </a:endParaRPr>
          </a:p>
        </p:txBody>
      </p:sp>
      <p:sp>
        <p:nvSpPr>
          <p:cNvPr id="4" name="object 4"/>
          <p:cNvSpPr txBox="1"/>
          <p:nvPr/>
        </p:nvSpPr>
        <p:spPr>
          <a:xfrm>
            <a:off x="7065680" y="1634490"/>
            <a:ext cx="1540510" cy="452120"/>
          </a:xfrm>
          <a:prstGeom prst="rect">
            <a:avLst/>
          </a:prstGeom>
        </p:spPr>
        <p:txBody>
          <a:bodyPr vert="horz" wrap="square" lIns="0" tIns="12700" rIns="0" bIns="0" rtlCol="0">
            <a:spAutoFit/>
          </a:bodyPr>
          <a:lstStyle/>
          <a:p>
            <a:pPr marL="12700">
              <a:lnSpc>
                <a:spcPct val="100000"/>
              </a:lnSpc>
              <a:spcBef>
                <a:spcPts val="100"/>
              </a:spcBef>
            </a:pPr>
            <a:r>
              <a:rPr sz="2800" spc="-80" dirty="0">
                <a:latin typeface="Arial"/>
                <a:cs typeface="Arial"/>
              </a:rPr>
              <a:t>(Individual</a:t>
            </a:r>
            <a:endParaRPr sz="2800">
              <a:latin typeface="Arial"/>
              <a:cs typeface="Arial"/>
            </a:endParaRPr>
          </a:p>
        </p:txBody>
      </p:sp>
      <p:sp>
        <p:nvSpPr>
          <p:cNvPr id="5" name="object 5"/>
          <p:cNvSpPr txBox="1"/>
          <p:nvPr/>
        </p:nvSpPr>
        <p:spPr>
          <a:xfrm>
            <a:off x="877569" y="2061209"/>
            <a:ext cx="7726680" cy="452120"/>
          </a:xfrm>
          <a:prstGeom prst="rect">
            <a:avLst/>
          </a:prstGeom>
        </p:spPr>
        <p:txBody>
          <a:bodyPr vert="horz" wrap="square" lIns="0" tIns="12700" rIns="0" bIns="0" rtlCol="0">
            <a:spAutoFit/>
          </a:bodyPr>
          <a:lstStyle/>
          <a:p>
            <a:pPr marL="12700">
              <a:lnSpc>
                <a:spcPct val="100000"/>
              </a:lnSpc>
              <a:spcBef>
                <a:spcPts val="100"/>
              </a:spcBef>
              <a:tabLst>
                <a:tab pos="1806575" algn="l"/>
                <a:tab pos="3259454" algn="l"/>
                <a:tab pos="4275455" algn="l"/>
                <a:tab pos="5454015" algn="l"/>
                <a:tab pos="6594475" algn="l"/>
              </a:tabLst>
            </a:pPr>
            <a:r>
              <a:rPr sz="2800" spc="-385" dirty="0">
                <a:latin typeface="Arial"/>
                <a:cs typeface="Arial"/>
              </a:rPr>
              <a:t>R</a:t>
            </a:r>
            <a:r>
              <a:rPr sz="2800" spc="-300" dirty="0">
                <a:latin typeface="Arial"/>
                <a:cs typeface="Arial"/>
              </a:rPr>
              <a:t>e</a:t>
            </a:r>
            <a:r>
              <a:rPr sz="2800" spc="160" dirty="0">
                <a:latin typeface="Arial"/>
                <a:cs typeface="Arial"/>
              </a:rPr>
              <a:t>t</a:t>
            </a:r>
            <a:r>
              <a:rPr sz="2800" spc="5" dirty="0">
                <a:latin typeface="Arial"/>
                <a:cs typeface="Arial"/>
              </a:rPr>
              <a:t>i</a:t>
            </a:r>
            <a:r>
              <a:rPr sz="2800" spc="40" dirty="0">
                <a:latin typeface="Arial"/>
                <a:cs typeface="Arial"/>
              </a:rPr>
              <a:t>r</a:t>
            </a:r>
            <a:r>
              <a:rPr sz="2800" spc="-170" dirty="0">
                <a:latin typeface="Arial"/>
                <a:cs typeface="Arial"/>
              </a:rPr>
              <a:t>e</a:t>
            </a:r>
            <a:r>
              <a:rPr sz="2800" spc="-110" dirty="0">
                <a:latin typeface="Arial"/>
                <a:cs typeface="Arial"/>
              </a:rPr>
              <a:t>m</a:t>
            </a:r>
            <a:r>
              <a:rPr sz="2800" spc="-170" dirty="0">
                <a:latin typeface="Arial"/>
                <a:cs typeface="Arial"/>
              </a:rPr>
              <a:t>e</a:t>
            </a:r>
            <a:r>
              <a:rPr sz="2800" spc="40" dirty="0">
                <a:latin typeface="Arial"/>
                <a:cs typeface="Arial"/>
              </a:rPr>
              <a:t>n</a:t>
            </a:r>
            <a:r>
              <a:rPr sz="2800" spc="20" dirty="0">
                <a:latin typeface="Arial"/>
                <a:cs typeface="Arial"/>
              </a:rPr>
              <a:t>t</a:t>
            </a:r>
            <a:r>
              <a:rPr sz="2800" dirty="0">
                <a:latin typeface="Arial"/>
                <a:cs typeface="Arial"/>
              </a:rPr>
              <a:t>	</a:t>
            </a:r>
            <a:r>
              <a:rPr sz="2800" spc="-240" dirty="0">
                <a:latin typeface="Arial"/>
                <a:cs typeface="Arial"/>
              </a:rPr>
              <a:t>Ac</a:t>
            </a:r>
            <a:r>
              <a:rPr sz="2800" spc="-220" dirty="0">
                <a:latin typeface="Arial"/>
                <a:cs typeface="Arial"/>
              </a:rPr>
              <a:t>c</a:t>
            </a:r>
            <a:r>
              <a:rPr sz="2800" spc="-85" dirty="0">
                <a:latin typeface="Arial"/>
                <a:cs typeface="Arial"/>
              </a:rPr>
              <a:t>o</a:t>
            </a:r>
            <a:r>
              <a:rPr sz="2800" spc="-105" dirty="0">
                <a:latin typeface="Arial"/>
                <a:cs typeface="Arial"/>
              </a:rPr>
              <a:t>u</a:t>
            </a:r>
            <a:r>
              <a:rPr sz="2800" spc="40" dirty="0">
                <a:latin typeface="Arial"/>
                <a:cs typeface="Arial"/>
              </a:rPr>
              <a:t>n</a:t>
            </a:r>
            <a:r>
              <a:rPr sz="2800" spc="10" dirty="0">
                <a:latin typeface="Arial"/>
                <a:cs typeface="Arial"/>
              </a:rPr>
              <a:t>t</a:t>
            </a:r>
            <a:r>
              <a:rPr sz="2800" spc="-85" dirty="0">
                <a:latin typeface="Arial"/>
                <a:cs typeface="Arial"/>
              </a:rPr>
              <a:t>)</a:t>
            </a:r>
            <a:r>
              <a:rPr sz="2800" dirty="0">
                <a:latin typeface="Arial"/>
                <a:cs typeface="Arial"/>
              </a:rPr>
              <a:t>	</a:t>
            </a:r>
            <a:r>
              <a:rPr sz="2800" spc="-45" dirty="0">
                <a:latin typeface="Arial"/>
                <a:cs typeface="Arial"/>
              </a:rPr>
              <a:t>wh</a:t>
            </a:r>
            <a:r>
              <a:rPr sz="2800" spc="-30" dirty="0">
                <a:latin typeface="Arial"/>
                <a:cs typeface="Arial"/>
              </a:rPr>
              <a:t>i</a:t>
            </a:r>
            <a:r>
              <a:rPr sz="2800" spc="-220" dirty="0">
                <a:latin typeface="Arial"/>
                <a:cs typeface="Arial"/>
              </a:rPr>
              <a:t>c</a:t>
            </a:r>
            <a:r>
              <a:rPr sz="2800" spc="-90" dirty="0">
                <a:latin typeface="Arial"/>
                <a:cs typeface="Arial"/>
              </a:rPr>
              <a:t>h</a:t>
            </a:r>
            <a:r>
              <a:rPr sz="2800" dirty="0">
                <a:latin typeface="Arial"/>
                <a:cs typeface="Arial"/>
              </a:rPr>
              <a:t>	</a:t>
            </a:r>
            <a:r>
              <a:rPr sz="2800" spc="-170" dirty="0">
                <a:latin typeface="Arial"/>
                <a:cs typeface="Arial"/>
              </a:rPr>
              <a:t>e</a:t>
            </a:r>
            <a:r>
              <a:rPr sz="2800" spc="-215" dirty="0">
                <a:latin typeface="Arial"/>
                <a:cs typeface="Arial"/>
              </a:rPr>
              <a:t>a</a:t>
            </a:r>
            <a:r>
              <a:rPr sz="2800" spc="30" dirty="0">
                <a:latin typeface="Arial"/>
                <a:cs typeface="Arial"/>
              </a:rPr>
              <a:t>r</a:t>
            </a:r>
            <a:r>
              <a:rPr sz="2800" spc="-135" dirty="0">
                <a:latin typeface="Arial"/>
                <a:cs typeface="Arial"/>
              </a:rPr>
              <a:t>ne</a:t>
            </a:r>
            <a:r>
              <a:rPr sz="2800" spc="-90" dirty="0">
                <a:latin typeface="Arial"/>
                <a:cs typeface="Arial"/>
              </a:rPr>
              <a:t>d</a:t>
            </a:r>
            <a:r>
              <a:rPr sz="2800" dirty="0">
                <a:latin typeface="Arial"/>
                <a:cs typeface="Arial"/>
              </a:rPr>
              <a:t>	</a:t>
            </a:r>
            <a:r>
              <a:rPr sz="2800" spc="-130" dirty="0">
                <a:latin typeface="Arial"/>
                <a:cs typeface="Arial"/>
              </a:rPr>
              <a:t>an</a:t>
            </a:r>
            <a:r>
              <a:rPr sz="2800" spc="-145" dirty="0">
                <a:latin typeface="Arial"/>
                <a:cs typeface="Arial"/>
              </a:rPr>
              <a:t>n</a:t>
            </a:r>
            <a:r>
              <a:rPr sz="2800" spc="-125" dirty="0">
                <a:latin typeface="Arial"/>
                <a:cs typeface="Arial"/>
              </a:rPr>
              <a:t>ua</a:t>
            </a:r>
            <a:r>
              <a:rPr sz="2800" spc="-50" dirty="0">
                <a:latin typeface="Arial"/>
                <a:cs typeface="Arial"/>
              </a:rPr>
              <a:t>l</a:t>
            </a:r>
            <a:r>
              <a:rPr sz="2800" dirty="0">
                <a:latin typeface="Arial"/>
                <a:cs typeface="Arial"/>
              </a:rPr>
              <a:t>	</a:t>
            </a:r>
            <a:r>
              <a:rPr sz="2800" spc="5" dirty="0">
                <a:latin typeface="Arial"/>
                <a:cs typeface="Arial"/>
              </a:rPr>
              <a:t>i</a:t>
            </a:r>
            <a:r>
              <a:rPr sz="2800" spc="40" dirty="0">
                <a:latin typeface="Arial"/>
                <a:cs typeface="Arial"/>
              </a:rPr>
              <a:t>n</a:t>
            </a:r>
            <a:r>
              <a:rPr sz="2800" spc="10" dirty="0">
                <a:latin typeface="Arial"/>
                <a:cs typeface="Arial"/>
              </a:rPr>
              <a:t>t</a:t>
            </a:r>
            <a:r>
              <a:rPr sz="2800" spc="-170" dirty="0">
                <a:latin typeface="Arial"/>
                <a:cs typeface="Arial"/>
              </a:rPr>
              <a:t>e</a:t>
            </a:r>
            <a:r>
              <a:rPr sz="2800" spc="40" dirty="0">
                <a:latin typeface="Arial"/>
                <a:cs typeface="Arial"/>
              </a:rPr>
              <a:t>r</a:t>
            </a:r>
            <a:r>
              <a:rPr sz="2800" spc="-170" dirty="0">
                <a:latin typeface="Arial"/>
                <a:cs typeface="Arial"/>
              </a:rPr>
              <a:t>e</a:t>
            </a:r>
            <a:r>
              <a:rPr sz="2800" spc="-315" dirty="0">
                <a:latin typeface="Arial"/>
                <a:cs typeface="Arial"/>
              </a:rPr>
              <a:t>s</a:t>
            </a:r>
            <a:r>
              <a:rPr sz="2800" spc="160" dirty="0">
                <a:latin typeface="Arial"/>
                <a:cs typeface="Arial"/>
              </a:rPr>
              <a:t>t</a:t>
            </a:r>
            <a:endParaRPr sz="2800">
              <a:latin typeface="Arial"/>
              <a:cs typeface="Arial"/>
            </a:endParaRPr>
          </a:p>
        </p:txBody>
      </p:sp>
      <p:sp>
        <p:nvSpPr>
          <p:cNvPr id="6" name="object 6"/>
          <p:cNvSpPr txBox="1"/>
          <p:nvPr/>
        </p:nvSpPr>
        <p:spPr>
          <a:xfrm>
            <a:off x="877569" y="2486659"/>
            <a:ext cx="1350010" cy="878840"/>
          </a:xfrm>
          <a:prstGeom prst="rect">
            <a:avLst/>
          </a:prstGeom>
        </p:spPr>
        <p:txBody>
          <a:bodyPr vert="horz" wrap="square" lIns="0" tIns="12700" rIns="0" bIns="0" rtlCol="0">
            <a:spAutoFit/>
          </a:bodyPr>
          <a:lstStyle/>
          <a:p>
            <a:pPr marL="12700">
              <a:lnSpc>
                <a:spcPct val="100000"/>
              </a:lnSpc>
              <a:spcBef>
                <a:spcPts val="100"/>
              </a:spcBef>
            </a:pPr>
            <a:r>
              <a:rPr sz="2800" spc="-100" dirty="0">
                <a:latin typeface="Arial"/>
                <a:cs typeface="Arial"/>
              </a:rPr>
              <a:t>rates</a:t>
            </a:r>
            <a:endParaRPr sz="2800">
              <a:latin typeface="Arial"/>
              <a:cs typeface="Arial"/>
            </a:endParaRPr>
          </a:p>
          <a:p>
            <a:pPr marL="12700">
              <a:lnSpc>
                <a:spcPct val="100000"/>
              </a:lnSpc>
            </a:pPr>
            <a:r>
              <a:rPr sz="2800" b="1" spc="-114" dirty="0">
                <a:latin typeface="Trebuchet MS"/>
                <a:cs typeface="Trebuchet MS"/>
              </a:rPr>
              <a:t>S</a:t>
            </a:r>
            <a:r>
              <a:rPr sz="2800" b="1" spc="-85" dirty="0">
                <a:latin typeface="Trebuchet MS"/>
                <a:cs typeface="Trebuchet MS"/>
              </a:rPr>
              <a:t>o</a:t>
            </a:r>
            <a:r>
              <a:rPr sz="2800" b="1" spc="-150" dirty="0">
                <a:latin typeface="Trebuchet MS"/>
                <a:cs typeface="Trebuchet MS"/>
              </a:rPr>
              <a:t>l</a:t>
            </a:r>
            <a:r>
              <a:rPr sz="2800" b="1" spc="-135" dirty="0">
                <a:latin typeface="Trebuchet MS"/>
                <a:cs typeface="Trebuchet MS"/>
              </a:rPr>
              <a:t>utio</a:t>
            </a:r>
            <a:r>
              <a:rPr sz="2800" b="1" spc="-210" dirty="0">
                <a:latin typeface="Trebuchet MS"/>
                <a:cs typeface="Trebuchet MS"/>
              </a:rPr>
              <a:t>n:</a:t>
            </a:r>
            <a:endParaRPr sz="2800">
              <a:latin typeface="Trebuchet MS"/>
              <a:cs typeface="Trebuchet MS"/>
            </a:endParaRPr>
          </a:p>
        </p:txBody>
      </p:sp>
      <p:sp>
        <p:nvSpPr>
          <p:cNvPr id="7" name="object 7"/>
          <p:cNvSpPr txBox="1"/>
          <p:nvPr/>
        </p:nvSpPr>
        <p:spPr>
          <a:xfrm>
            <a:off x="2447884" y="2486659"/>
            <a:ext cx="1956435" cy="878840"/>
          </a:xfrm>
          <a:prstGeom prst="rect">
            <a:avLst/>
          </a:prstGeom>
        </p:spPr>
        <p:txBody>
          <a:bodyPr vert="horz" wrap="square" lIns="0" tIns="12700" rIns="0" bIns="0" rtlCol="0">
            <a:spAutoFit/>
          </a:bodyPr>
          <a:lstStyle/>
          <a:p>
            <a:pPr marL="12700">
              <a:lnSpc>
                <a:spcPct val="100000"/>
              </a:lnSpc>
              <a:spcBef>
                <a:spcPts val="100"/>
              </a:spcBef>
              <a:tabLst>
                <a:tab pos="1149985" algn="l"/>
              </a:tabLst>
            </a:pPr>
            <a:r>
              <a:rPr sz="2800" spc="-10" dirty="0">
                <a:latin typeface="Arial"/>
                <a:cs typeface="Arial"/>
              </a:rPr>
              <a:t>of	</a:t>
            </a:r>
            <a:r>
              <a:rPr sz="2800" spc="-240" dirty="0">
                <a:latin typeface="Arial"/>
                <a:cs typeface="Arial"/>
              </a:rPr>
              <a:t>5%,</a:t>
            </a:r>
            <a:endParaRPr sz="2800">
              <a:latin typeface="Arial"/>
              <a:cs typeface="Arial"/>
            </a:endParaRPr>
          </a:p>
          <a:p>
            <a:pPr marL="95250">
              <a:lnSpc>
                <a:spcPct val="100000"/>
              </a:lnSpc>
              <a:tabLst>
                <a:tab pos="961390" algn="l"/>
              </a:tabLst>
            </a:pPr>
            <a:r>
              <a:rPr sz="2800" spc="-350" dirty="0">
                <a:latin typeface="Arial"/>
                <a:cs typeface="Arial"/>
              </a:rPr>
              <a:t>T</a:t>
            </a:r>
            <a:r>
              <a:rPr sz="2800" spc="-105" dirty="0">
                <a:latin typeface="Arial"/>
                <a:cs typeface="Arial"/>
              </a:rPr>
              <a:t>h</a:t>
            </a:r>
            <a:r>
              <a:rPr sz="2800" spc="-165" dirty="0">
                <a:latin typeface="Arial"/>
                <a:cs typeface="Arial"/>
              </a:rPr>
              <a:t>e</a:t>
            </a:r>
            <a:r>
              <a:rPr sz="2800" dirty="0">
                <a:latin typeface="Arial"/>
                <a:cs typeface="Arial"/>
              </a:rPr>
              <a:t>	</a:t>
            </a:r>
            <a:r>
              <a:rPr sz="2800" spc="-105" dirty="0">
                <a:latin typeface="Arial"/>
                <a:cs typeface="Arial"/>
              </a:rPr>
              <a:t>p</a:t>
            </a:r>
            <a:r>
              <a:rPr sz="2800" spc="30" dirty="0">
                <a:latin typeface="Arial"/>
                <a:cs typeface="Arial"/>
              </a:rPr>
              <a:t>r</a:t>
            </a:r>
            <a:r>
              <a:rPr sz="2800" spc="-85" dirty="0">
                <a:latin typeface="Arial"/>
                <a:cs typeface="Arial"/>
              </a:rPr>
              <a:t>o</a:t>
            </a:r>
            <a:r>
              <a:rPr sz="2800" spc="-105" dirty="0">
                <a:latin typeface="Arial"/>
                <a:cs typeface="Arial"/>
              </a:rPr>
              <a:t>p</a:t>
            </a:r>
            <a:r>
              <a:rPr sz="2800" spc="-170" dirty="0">
                <a:latin typeface="Arial"/>
                <a:cs typeface="Arial"/>
              </a:rPr>
              <a:t>e</a:t>
            </a:r>
            <a:r>
              <a:rPr sz="2800" spc="40" dirty="0">
                <a:latin typeface="Arial"/>
                <a:cs typeface="Arial"/>
              </a:rPr>
              <a:t>r</a:t>
            </a:r>
            <a:endParaRPr sz="2800">
              <a:latin typeface="Arial"/>
              <a:cs typeface="Arial"/>
            </a:endParaRPr>
          </a:p>
        </p:txBody>
      </p:sp>
      <p:sp>
        <p:nvSpPr>
          <p:cNvPr id="8" name="object 8"/>
          <p:cNvSpPr txBox="1"/>
          <p:nvPr/>
        </p:nvSpPr>
        <p:spPr>
          <a:xfrm>
            <a:off x="4707737" y="2486659"/>
            <a:ext cx="1170940" cy="878840"/>
          </a:xfrm>
          <a:prstGeom prst="rect">
            <a:avLst/>
          </a:prstGeom>
        </p:spPr>
        <p:txBody>
          <a:bodyPr vert="horz" wrap="square" lIns="0" tIns="12700" rIns="0" bIns="0" rtlCol="0">
            <a:spAutoFit/>
          </a:bodyPr>
          <a:lstStyle/>
          <a:p>
            <a:pPr marL="37465" algn="ctr">
              <a:lnSpc>
                <a:spcPct val="100000"/>
              </a:lnSpc>
              <a:spcBef>
                <a:spcPts val="100"/>
              </a:spcBef>
            </a:pPr>
            <a:r>
              <a:rPr sz="2800" spc="-220" dirty="0">
                <a:latin typeface="Arial"/>
                <a:cs typeface="Arial"/>
              </a:rPr>
              <a:t>10%,</a:t>
            </a:r>
            <a:endParaRPr sz="2800">
              <a:latin typeface="Arial"/>
              <a:cs typeface="Arial"/>
            </a:endParaRPr>
          </a:p>
          <a:p>
            <a:pPr algn="ctr">
              <a:lnSpc>
                <a:spcPct val="100000"/>
              </a:lnSpc>
            </a:pPr>
            <a:r>
              <a:rPr sz="2800" spc="-215" dirty="0">
                <a:latin typeface="Arial"/>
                <a:cs typeface="Arial"/>
              </a:rPr>
              <a:t>a</a:t>
            </a:r>
            <a:r>
              <a:rPr sz="2800" spc="-145" dirty="0">
                <a:latin typeface="Arial"/>
                <a:cs typeface="Arial"/>
              </a:rPr>
              <a:t>v</a:t>
            </a:r>
            <a:r>
              <a:rPr sz="2800" spc="-170" dirty="0">
                <a:latin typeface="Arial"/>
                <a:cs typeface="Arial"/>
              </a:rPr>
              <a:t>e</a:t>
            </a:r>
            <a:r>
              <a:rPr sz="2800" spc="30" dirty="0">
                <a:latin typeface="Arial"/>
                <a:cs typeface="Arial"/>
              </a:rPr>
              <a:t>r</a:t>
            </a:r>
            <a:r>
              <a:rPr sz="2800" spc="-210" dirty="0">
                <a:latin typeface="Arial"/>
                <a:cs typeface="Arial"/>
              </a:rPr>
              <a:t>age</a:t>
            </a:r>
            <a:endParaRPr sz="2800">
              <a:latin typeface="Arial"/>
              <a:cs typeface="Arial"/>
            </a:endParaRPr>
          </a:p>
        </p:txBody>
      </p:sp>
      <p:sp>
        <p:nvSpPr>
          <p:cNvPr id="9" name="object 9"/>
          <p:cNvSpPr txBox="1"/>
          <p:nvPr/>
        </p:nvSpPr>
        <p:spPr>
          <a:xfrm>
            <a:off x="6182145" y="2486659"/>
            <a:ext cx="2423160" cy="878840"/>
          </a:xfrm>
          <a:prstGeom prst="rect">
            <a:avLst/>
          </a:prstGeom>
        </p:spPr>
        <p:txBody>
          <a:bodyPr vert="horz" wrap="square" lIns="0" tIns="12700" rIns="0" bIns="0" rtlCol="0">
            <a:spAutoFit/>
          </a:bodyPr>
          <a:lstStyle/>
          <a:p>
            <a:pPr marL="12700" marR="5080" indent="309245">
              <a:lnSpc>
                <a:spcPct val="100000"/>
              </a:lnSpc>
              <a:spcBef>
                <a:spcPts val="100"/>
              </a:spcBef>
              <a:tabLst>
                <a:tab pos="1235710" algn="l"/>
                <a:tab pos="1705610" algn="l"/>
                <a:tab pos="1927225" algn="l"/>
              </a:tabLst>
            </a:pPr>
            <a:r>
              <a:rPr sz="2800" spc="-155" dirty="0">
                <a:latin typeface="Arial"/>
                <a:cs typeface="Arial"/>
              </a:rPr>
              <a:t>a</a:t>
            </a:r>
            <a:r>
              <a:rPr sz="2800" spc="-170" dirty="0">
                <a:latin typeface="Arial"/>
                <a:cs typeface="Arial"/>
              </a:rPr>
              <a:t>n</a:t>
            </a:r>
            <a:r>
              <a:rPr sz="2800" spc="-90" dirty="0">
                <a:latin typeface="Arial"/>
                <a:cs typeface="Arial"/>
              </a:rPr>
              <a:t>d</a:t>
            </a:r>
            <a:r>
              <a:rPr sz="2800" dirty="0">
                <a:latin typeface="Arial"/>
                <a:cs typeface="Arial"/>
              </a:rPr>
              <a:t>		</a:t>
            </a:r>
            <a:r>
              <a:rPr sz="2800" spc="-145" dirty="0">
                <a:latin typeface="Arial"/>
                <a:cs typeface="Arial"/>
              </a:rPr>
              <a:t>2</a:t>
            </a:r>
            <a:r>
              <a:rPr sz="2800" spc="-150" dirty="0">
                <a:latin typeface="Arial"/>
                <a:cs typeface="Arial"/>
              </a:rPr>
              <a:t>5</a:t>
            </a:r>
            <a:r>
              <a:rPr sz="2800" spc="-484" dirty="0">
                <a:latin typeface="Arial"/>
                <a:cs typeface="Arial"/>
              </a:rPr>
              <a:t>%</a:t>
            </a:r>
            <a:r>
              <a:rPr sz="2800" spc="-75" dirty="0">
                <a:latin typeface="Arial"/>
                <a:cs typeface="Arial"/>
              </a:rPr>
              <a:t>.  </a:t>
            </a:r>
            <a:r>
              <a:rPr sz="2800" spc="-20" dirty="0">
                <a:latin typeface="Arial"/>
                <a:cs typeface="Arial"/>
              </a:rPr>
              <a:t>w</a:t>
            </a:r>
            <a:r>
              <a:rPr sz="2800" spc="-95" dirty="0">
                <a:latin typeface="Arial"/>
                <a:cs typeface="Arial"/>
              </a:rPr>
              <a:t>o</a:t>
            </a:r>
            <a:r>
              <a:rPr sz="2800" spc="-55" dirty="0">
                <a:latin typeface="Arial"/>
                <a:cs typeface="Arial"/>
              </a:rPr>
              <a:t>u</a:t>
            </a:r>
            <a:r>
              <a:rPr sz="2800" spc="-35" dirty="0">
                <a:latin typeface="Arial"/>
                <a:cs typeface="Arial"/>
              </a:rPr>
              <a:t>l</a:t>
            </a:r>
            <a:r>
              <a:rPr sz="2800" spc="-90" dirty="0">
                <a:latin typeface="Arial"/>
                <a:cs typeface="Arial"/>
              </a:rPr>
              <a:t>d</a:t>
            </a:r>
            <a:r>
              <a:rPr sz="2800" dirty="0">
                <a:latin typeface="Arial"/>
                <a:cs typeface="Arial"/>
              </a:rPr>
              <a:t>	</a:t>
            </a:r>
            <a:r>
              <a:rPr sz="2800" spc="-105" dirty="0">
                <a:latin typeface="Arial"/>
                <a:cs typeface="Arial"/>
              </a:rPr>
              <a:t>b</a:t>
            </a:r>
            <a:r>
              <a:rPr sz="2800" spc="-165" dirty="0">
                <a:latin typeface="Arial"/>
                <a:cs typeface="Arial"/>
              </a:rPr>
              <a:t>e</a:t>
            </a:r>
            <a:r>
              <a:rPr sz="2800" dirty="0">
                <a:latin typeface="Arial"/>
                <a:cs typeface="Arial"/>
              </a:rPr>
              <a:t>		</a:t>
            </a:r>
            <a:r>
              <a:rPr sz="2800" spc="160" dirty="0">
                <a:latin typeface="Arial"/>
                <a:cs typeface="Arial"/>
              </a:rPr>
              <a:t>t</a:t>
            </a:r>
            <a:r>
              <a:rPr sz="2800" spc="-105" dirty="0">
                <a:latin typeface="Arial"/>
                <a:cs typeface="Arial"/>
              </a:rPr>
              <a:t>h</a:t>
            </a:r>
            <a:r>
              <a:rPr sz="2800" spc="-165" dirty="0">
                <a:latin typeface="Arial"/>
                <a:cs typeface="Arial"/>
              </a:rPr>
              <a:t>e</a:t>
            </a:r>
            <a:endParaRPr sz="2800">
              <a:latin typeface="Arial"/>
              <a:cs typeface="Arial"/>
            </a:endParaRPr>
          </a:p>
        </p:txBody>
      </p:sp>
      <p:sp>
        <p:nvSpPr>
          <p:cNvPr id="10" name="object 10"/>
          <p:cNvSpPr txBox="1"/>
          <p:nvPr/>
        </p:nvSpPr>
        <p:spPr>
          <a:xfrm>
            <a:off x="534669" y="4262120"/>
            <a:ext cx="150495"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Arial"/>
                <a:cs typeface="Arial"/>
              </a:rPr>
              <a:t>•</a:t>
            </a:r>
            <a:endParaRPr sz="2800">
              <a:latin typeface="Arial"/>
              <a:cs typeface="Arial"/>
            </a:endParaRPr>
          </a:p>
        </p:txBody>
      </p:sp>
      <p:sp>
        <p:nvSpPr>
          <p:cNvPr id="11" name="object 11"/>
          <p:cNvSpPr txBox="1"/>
          <p:nvPr/>
        </p:nvSpPr>
        <p:spPr>
          <a:xfrm>
            <a:off x="877569" y="3340100"/>
            <a:ext cx="7727950" cy="2674620"/>
          </a:xfrm>
          <a:prstGeom prst="rect">
            <a:avLst/>
          </a:prstGeom>
        </p:spPr>
        <p:txBody>
          <a:bodyPr vert="horz" wrap="square" lIns="0" tIns="12700" rIns="0" bIns="0" rtlCol="0">
            <a:spAutoFit/>
          </a:bodyPr>
          <a:lstStyle/>
          <a:p>
            <a:pPr marL="12700" marR="11430" algn="just">
              <a:lnSpc>
                <a:spcPct val="100000"/>
              </a:lnSpc>
              <a:spcBef>
                <a:spcPts val="100"/>
              </a:spcBef>
            </a:pPr>
            <a:r>
              <a:rPr sz="2800" spc="-90" dirty="0">
                <a:latin typeface="Arial"/>
                <a:cs typeface="Arial"/>
              </a:rPr>
              <a:t>geometric </a:t>
            </a:r>
            <a:r>
              <a:rPr sz="2800" spc="-145" dirty="0">
                <a:latin typeface="Arial"/>
                <a:cs typeface="Arial"/>
              </a:rPr>
              <a:t>mean </a:t>
            </a:r>
            <a:r>
              <a:rPr sz="2800" spc="-20" dirty="0">
                <a:latin typeface="Arial"/>
                <a:cs typeface="Arial"/>
              </a:rPr>
              <a:t>or </a:t>
            </a:r>
            <a:r>
              <a:rPr sz="2800" spc="-40" dirty="0">
                <a:latin typeface="Arial"/>
                <a:cs typeface="Arial"/>
              </a:rPr>
              <a:t>the </a:t>
            </a:r>
            <a:r>
              <a:rPr sz="2800" spc="-145" dirty="0">
                <a:latin typeface="Arial"/>
                <a:cs typeface="Arial"/>
              </a:rPr>
              <a:t>cube </a:t>
            </a:r>
            <a:r>
              <a:rPr sz="2800" spc="5" dirty="0">
                <a:latin typeface="Arial"/>
                <a:cs typeface="Arial"/>
              </a:rPr>
              <a:t>root </a:t>
            </a:r>
            <a:r>
              <a:rPr sz="2800" spc="-5" dirty="0">
                <a:latin typeface="Arial"/>
                <a:cs typeface="Arial"/>
              </a:rPr>
              <a:t>of </a:t>
            </a:r>
            <a:r>
              <a:rPr sz="2800" spc="-120" dirty="0">
                <a:latin typeface="Arial"/>
                <a:cs typeface="Arial"/>
              </a:rPr>
              <a:t>(1.05 </a:t>
            </a:r>
            <a:r>
              <a:rPr sz="2800" spc="409" dirty="0">
                <a:latin typeface="Arial"/>
                <a:cs typeface="Arial"/>
              </a:rPr>
              <a:t>• </a:t>
            </a:r>
            <a:r>
              <a:rPr sz="2800" spc="-130" dirty="0">
                <a:latin typeface="Arial"/>
                <a:cs typeface="Arial"/>
              </a:rPr>
              <a:t>1.10 </a:t>
            </a:r>
            <a:r>
              <a:rPr sz="2800" spc="409" dirty="0">
                <a:latin typeface="Arial"/>
                <a:cs typeface="Arial"/>
              </a:rPr>
              <a:t>•  </a:t>
            </a:r>
            <a:r>
              <a:rPr sz="2800" spc="-120" dirty="0">
                <a:latin typeface="Arial"/>
                <a:cs typeface="Arial"/>
              </a:rPr>
              <a:t>1.25) </a:t>
            </a:r>
            <a:r>
              <a:rPr sz="2800" spc="-20" dirty="0">
                <a:latin typeface="Arial"/>
                <a:cs typeface="Arial"/>
              </a:rPr>
              <a:t>or </a:t>
            </a:r>
            <a:r>
              <a:rPr sz="2800" spc="-70" dirty="0">
                <a:latin typeface="Arial"/>
                <a:cs typeface="Arial"/>
              </a:rPr>
              <a:t>about </a:t>
            </a:r>
            <a:r>
              <a:rPr sz="2800" spc="-130" dirty="0">
                <a:latin typeface="Arial"/>
                <a:cs typeface="Arial"/>
              </a:rPr>
              <a:t>1.13 </a:t>
            </a:r>
            <a:r>
              <a:rPr sz="2800" spc="-135" dirty="0">
                <a:latin typeface="Arial"/>
                <a:cs typeface="Arial"/>
              </a:rPr>
              <a:t>meaning</a:t>
            </a:r>
            <a:r>
              <a:rPr sz="2800" spc="-409" dirty="0">
                <a:latin typeface="Arial"/>
                <a:cs typeface="Arial"/>
              </a:rPr>
              <a:t> </a:t>
            </a:r>
            <a:r>
              <a:rPr sz="2800" spc="-215" dirty="0">
                <a:latin typeface="Arial"/>
                <a:cs typeface="Arial"/>
              </a:rPr>
              <a:t>13%.</a:t>
            </a:r>
            <a:endParaRPr sz="2800">
              <a:latin typeface="Arial"/>
              <a:cs typeface="Arial"/>
            </a:endParaRPr>
          </a:p>
          <a:p>
            <a:pPr marL="12700" marR="5080" algn="just">
              <a:lnSpc>
                <a:spcPct val="100000"/>
              </a:lnSpc>
              <a:spcBef>
                <a:spcPts val="700"/>
              </a:spcBef>
            </a:pPr>
            <a:r>
              <a:rPr sz="2800" spc="-80" dirty="0">
                <a:latin typeface="Arial"/>
                <a:cs typeface="Arial"/>
              </a:rPr>
              <a:t>Note </a:t>
            </a:r>
            <a:r>
              <a:rPr sz="2800" dirty="0">
                <a:latin typeface="Arial"/>
                <a:cs typeface="Arial"/>
              </a:rPr>
              <a:t>that </a:t>
            </a:r>
            <a:r>
              <a:rPr sz="2800" spc="-40" dirty="0">
                <a:latin typeface="Arial"/>
                <a:cs typeface="Arial"/>
              </a:rPr>
              <a:t>the </a:t>
            </a:r>
            <a:r>
              <a:rPr sz="2800" spc="-95" dirty="0">
                <a:latin typeface="Arial"/>
                <a:cs typeface="Arial"/>
              </a:rPr>
              <a:t>data </a:t>
            </a:r>
            <a:r>
              <a:rPr sz="2800" spc="-110" dirty="0">
                <a:latin typeface="Arial"/>
                <a:cs typeface="Arial"/>
              </a:rPr>
              <a:t>elements </a:t>
            </a:r>
            <a:r>
              <a:rPr sz="2800" spc="-90" dirty="0">
                <a:latin typeface="Arial"/>
                <a:cs typeface="Arial"/>
              </a:rPr>
              <a:t>must</a:t>
            </a:r>
            <a:r>
              <a:rPr sz="2800" spc="595" dirty="0">
                <a:latin typeface="Arial"/>
                <a:cs typeface="Arial"/>
              </a:rPr>
              <a:t> </a:t>
            </a:r>
            <a:r>
              <a:rPr sz="2800" spc="-135" dirty="0">
                <a:latin typeface="Arial"/>
                <a:cs typeface="Arial"/>
              </a:rPr>
              <a:t>be </a:t>
            </a:r>
            <a:r>
              <a:rPr sz="2800" spc="-80" dirty="0">
                <a:latin typeface="Arial"/>
                <a:cs typeface="Arial"/>
              </a:rPr>
              <a:t>positive.  </a:t>
            </a:r>
            <a:r>
              <a:rPr sz="2800" spc="-125" dirty="0">
                <a:latin typeface="Arial"/>
                <a:cs typeface="Arial"/>
              </a:rPr>
              <a:t>Negative </a:t>
            </a:r>
            <a:r>
              <a:rPr sz="2800" spc="-45" dirty="0">
                <a:latin typeface="Arial"/>
                <a:cs typeface="Arial"/>
              </a:rPr>
              <a:t>growth </a:t>
            </a:r>
            <a:r>
              <a:rPr sz="2800" spc="-145" dirty="0">
                <a:latin typeface="Arial"/>
                <a:cs typeface="Arial"/>
              </a:rPr>
              <a:t>is </a:t>
            </a:r>
            <a:r>
              <a:rPr sz="2800" spc="-95" dirty="0">
                <a:latin typeface="Arial"/>
                <a:cs typeface="Arial"/>
              </a:rPr>
              <a:t>represented </a:t>
            </a:r>
            <a:r>
              <a:rPr sz="2800" spc="-120" dirty="0">
                <a:latin typeface="Arial"/>
                <a:cs typeface="Arial"/>
              </a:rPr>
              <a:t>by </a:t>
            </a:r>
            <a:r>
              <a:rPr sz="2800" spc="-80" dirty="0">
                <a:latin typeface="Arial"/>
                <a:cs typeface="Arial"/>
              </a:rPr>
              <a:t>positive </a:t>
            </a:r>
            <a:r>
              <a:rPr sz="2800" spc="-155" dirty="0">
                <a:latin typeface="Arial"/>
                <a:cs typeface="Arial"/>
              </a:rPr>
              <a:t>values  </a:t>
            </a:r>
            <a:r>
              <a:rPr sz="2800" spc="-195" dirty="0">
                <a:latin typeface="Arial"/>
                <a:cs typeface="Arial"/>
              </a:rPr>
              <a:t>less </a:t>
            </a:r>
            <a:r>
              <a:rPr sz="2800" spc="-65" dirty="0">
                <a:latin typeface="Arial"/>
                <a:cs typeface="Arial"/>
              </a:rPr>
              <a:t>than </a:t>
            </a:r>
            <a:r>
              <a:rPr sz="2800" spc="-110" dirty="0">
                <a:latin typeface="Arial"/>
                <a:cs typeface="Arial"/>
              </a:rPr>
              <a:t>1. </a:t>
            </a:r>
            <a:r>
              <a:rPr sz="2800" spc="-190" dirty="0">
                <a:latin typeface="Arial"/>
                <a:cs typeface="Arial"/>
              </a:rPr>
              <a:t>Thus, </a:t>
            </a:r>
            <a:r>
              <a:rPr sz="2800" spc="45" dirty="0">
                <a:latin typeface="Arial"/>
                <a:cs typeface="Arial"/>
              </a:rPr>
              <a:t>if </a:t>
            </a:r>
            <a:r>
              <a:rPr sz="2800" spc="-120" dirty="0">
                <a:latin typeface="Arial"/>
                <a:cs typeface="Arial"/>
              </a:rPr>
              <a:t>one </a:t>
            </a:r>
            <a:r>
              <a:rPr sz="2800" spc="-10" dirty="0">
                <a:latin typeface="Arial"/>
                <a:cs typeface="Arial"/>
              </a:rPr>
              <a:t>of </a:t>
            </a:r>
            <a:r>
              <a:rPr sz="2800" spc="-40" dirty="0">
                <a:latin typeface="Arial"/>
                <a:cs typeface="Arial"/>
              </a:rPr>
              <a:t>the </a:t>
            </a:r>
            <a:r>
              <a:rPr sz="2800" spc="-135" dirty="0">
                <a:latin typeface="Arial"/>
                <a:cs typeface="Arial"/>
              </a:rPr>
              <a:t>accounts </a:t>
            </a:r>
            <a:r>
              <a:rPr sz="2800" spc="-60" dirty="0">
                <a:latin typeface="Arial"/>
                <a:cs typeface="Arial"/>
              </a:rPr>
              <a:t>lost </a:t>
            </a:r>
            <a:r>
              <a:rPr sz="2800" spc="-240" dirty="0">
                <a:latin typeface="Arial"/>
                <a:cs typeface="Arial"/>
              </a:rPr>
              <a:t>5%, </a:t>
            </a:r>
            <a:r>
              <a:rPr sz="2800" spc="-40" dirty="0">
                <a:latin typeface="Arial"/>
                <a:cs typeface="Arial"/>
              </a:rPr>
              <a:t>the  </a:t>
            </a:r>
            <a:r>
              <a:rPr sz="2800" spc="-65" dirty="0">
                <a:latin typeface="Arial"/>
                <a:cs typeface="Arial"/>
              </a:rPr>
              <a:t>proper </a:t>
            </a:r>
            <a:r>
              <a:rPr sz="2800" spc="-25" dirty="0">
                <a:latin typeface="Arial"/>
                <a:cs typeface="Arial"/>
              </a:rPr>
              <a:t>multiplier </a:t>
            </a:r>
            <a:r>
              <a:rPr sz="2800" spc="-60" dirty="0">
                <a:latin typeface="Arial"/>
                <a:cs typeface="Arial"/>
              </a:rPr>
              <a:t>would </a:t>
            </a:r>
            <a:r>
              <a:rPr sz="2800" spc="-130" dirty="0">
                <a:latin typeface="Arial"/>
                <a:cs typeface="Arial"/>
              </a:rPr>
              <a:t>be</a:t>
            </a:r>
            <a:r>
              <a:rPr sz="2800" spc="-480" dirty="0">
                <a:latin typeface="Arial"/>
                <a:cs typeface="Arial"/>
              </a:rPr>
              <a:t> </a:t>
            </a:r>
            <a:r>
              <a:rPr sz="2800" spc="-120" dirty="0">
                <a:latin typeface="Arial"/>
                <a:cs typeface="Arial"/>
              </a:rPr>
              <a:t>0.95.</a:t>
            </a:r>
            <a:endParaRPr sz="2800">
              <a:latin typeface="Arial"/>
              <a:cs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9870" y="1532890"/>
            <a:ext cx="8080375" cy="3944620"/>
          </a:xfrm>
          <a:prstGeom prst="rect">
            <a:avLst/>
          </a:prstGeom>
        </p:spPr>
        <p:txBody>
          <a:bodyPr vert="horz" wrap="square" lIns="0" tIns="114300" rIns="0" bIns="0" rtlCol="0">
            <a:spAutoFit/>
          </a:bodyPr>
          <a:lstStyle/>
          <a:p>
            <a:pPr marL="12700">
              <a:lnSpc>
                <a:spcPct val="100000"/>
              </a:lnSpc>
              <a:spcBef>
                <a:spcPts val="900"/>
              </a:spcBef>
            </a:pPr>
            <a:r>
              <a:rPr sz="3200" b="1" spc="-290" dirty="0">
                <a:solidFill>
                  <a:srgbClr val="006FBF"/>
                </a:solidFill>
                <a:latin typeface="Trebuchet MS"/>
                <a:cs typeface="Trebuchet MS"/>
              </a:rPr>
              <a:t>3. </a:t>
            </a:r>
            <a:r>
              <a:rPr sz="3200" b="1" spc="-180" dirty="0">
                <a:solidFill>
                  <a:srgbClr val="006FBF"/>
                </a:solidFill>
                <a:latin typeface="Trebuchet MS"/>
                <a:cs typeface="Trebuchet MS"/>
              </a:rPr>
              <a:t>Harmonic</a:t>
            </a:r>
            <a:r>
              <a:rPr sz="3200" b="1" spc="-215" dirty="0">
                <a:solidFill>
                  <a:srgbClr val="006FBF"/>
                </a:solidFill>
                <a:latin typeface="Trebuchet MS"/>
                <a:cs typeface="Trebuchet MS"/>
              </a:rPr>
              <a:t> </a:t>
            </a:r>
            <a:r>
              <a:rPr sz="3200" b="1" spc="-175" dirty="0">
                <a:solidFill>
                  <a:srgbClr val="006FBF"/>
                </a:solidFill>
                <a:latin typeface="Trebuchet MS"/>
                <a:cs typeface="Trebuchet MS"/>
              </a:rPr>
              <a:t>mean</a:t>
            </a:r>
            <a:endParaRPr sz="3200">
              <a:latin typeface="Trebuchet MS"/>
              <a:cs typeface="Trebuchet MS"/>
            </a:endParaRPr>
          </a:p>
          <a:p>
            <a:pPr marL="12700">
              <a:lnSpc>
                <a:spcPct val="100000"/>
              </a:lnSpc>
              <a:spcBef>
                <a:spcPts val="800"/>
              </a:spcBef>
            </a:pPr>
            <a:r>
              <a:rPr sz="4800" spc="600" baseline="6076" dirty="0">
                <a:latin typeface="Symbol"/>
                <a:cs typeface="Symbol"/>
              </a:rPr>
              <a:t></a:t>
            </a:r>
            <a:r>
              <a:rPr sz="3200" spc="400" dirty="0">
                <a:latin typeface="Arial"/>
                <a:cs typeface="Arial"/>
              </a:rPr>
              <a:t>It</a:t>
            </a:r>
            <a:r>
              <a:rPr sz="3200" spc="-425" dirty="0">
                <a:latin typeface="Arial"/>
                <a:cs typeface="Arial"/>
              </a:rPr>
              <a:t> </a:t>
            </a:r>
            <a:r>
              <a:rPr sz="3200" spc="-165" dirty="0">
                <a:latin typeface="Arial"/>
                <a:cs typeface="Arial"/>
              </a:rPr>
              <a:t>is </a:t>
            </a:r>
            <a:r>
              <a:rPr sz="3200" spc="-190" dirty="0">
                <a:latin typeface="Arial"/>
                <a:cs typeface="Arial"/>
              </a:rPr>
              <a:t>used </a:t>
            </a:r>
            <a:r>
              <a:rPr sz="3200" spc="40" dirty="0">
                <a:latin typeface="Arial"/>
                <a:cs typeface="Arial"/>
              </a:rPr>
              <a:t>to </a:t>
            </a:r>
            <a:r>
              <a:rPr sz="3200" spc="-120" dirty="0">
                <a:latin typeface="Arial"/>
                <a:cs typeface="Arial"/>
              </a:rPr>
              <a:t>calculate </a:t>
            </a:r>
            <a:r>
              <a:rPr sz="3200" spc="-185" dirty="0">
                <a:latin typeface="Arial"/>
                <a:cs typeface="Arial"/>
              </a:rPr>
              <a:t>average </a:t>
            </a:r>
            <a:r>
              <a:rPr sz="3200" spc="-114" dirty="0">
                <a:latin typeface="Arial"/>
                <a:cs typeface="Arial"/>
              </a:rPr>
              <a:t>rates.</a:t>
            </a:r>
            <a:endParaRPr sz="3200">
              <a:latin typeface="Arial"/>
              <a:cs typeface="Arial"/>
            </a:endParaRPr>
          </a:p>
          <a:p>
            <a:pPr marL="355600" marR="5080" indent="-342900">
              <a:lnSpc>
                <a:spcPct val="100000"/>
              </a:lnSpc>
              <a:spcBef>
                <a:spcPts val="790"/>
              </a:spcBef>
            </a:pPr>
            <a:r>
              <a:rPr sz="4800" spc="600" baseline="5208" dirty="0">
                <a:latin typeface="Symbol"/>
                <a:cs typeface="Symbol"/>
              </a:rPr>
              <a:t></a:t>
            </a:r>
            <a:r>
              <a:rPr sz="3200" spc="400" dirty="0">
                <a:latin typeface="Arial"/>
                <a:cs typeface="Arial"/>
              </a:rPr>
              <a:t>It </a:t>
            </a:r>
            <a:r>
              <a:rPr sz="3200" spc="-165" dirty="0">
                <a:latin typeface="Arial"/>
                <a:cs typeface="Arial"/>
              </a:rPr>
              <a:t>is </a:t>
            </a:r>
            <a:r>
              <a:rPr sz="3200" spc="-65" dirty="0">
                <a:latin typeface="Arial"/>
                <a:cs typeface="Arial"/>
              </a:rPr>
              <a:t>found </a:t>
            </a:r>
            <a:r>
              <a:rPr sz="3200" spc="-130" dirty="0">
                <a:latin typeface="Arial"/>
                <a:cs typeface="Arial"/>
              </a:rPr>
              <a:t>by </a:t>
            </a:r>
            <a:r>
              <a:rPr sz="3200" spc="-90" dirty="0">
                <a:latin typeface="Arial"/>
                <a:cs typeface="Arial"/>
              </a:rPr>
              <a:t>dividing </a:t>
            </a:r>
            <a:r>
              <a:rPr sz="3200" spc="-40" dirty="0">
                <a:latin typeface="Arial"/>
                <a:cs typeface="Arial"/>
              </a:rPr>
              <a:t>the </a:t>
            </a:r>
            <a:r>
              <a:rPr sz="3200" spc="-95" dirty="0">
                <a:latin typeface="Arial"/>
                <a:cs typeface="Arial"/>
              </a:rPr>
              <a:t>number </a:t>
            </a:r>
            <a:r>
              <a:rPr sz="3200" spc="-5" dirty="0">
                <a:latin typeface="Arial"/>
                <a:cs typeface="Arial"/>
              </a:rPr>
              <a:t>of </a:t>
            </a:r>
            <a:r>
              <a:rPr sz="3200" spc="-110" dirty="0">
                <a:latin typeface="Arial"/>
                <a:cs typeface="Arial"/>
              </a:rPr>
              <a:t>data  </a:t>
            </a:r>
            <a:r>
              <a:rPr sz="3200" spc="-120" dirty="0">
                <a:latin typeface="Arial"/>
                <a:cs typeface="Arial"/>
              </a:rPr>
              <a:t>elements</a:t>
            </a:r>
            <a:r>
              <a:rPr sz="3200" spc="-180" dirty="0">
                <a:latin typeface="Arial"/>
                <a:cs typeface="Arial"/>
              </a:rPr>
              <a:t> </a:t>
            </a:r>
            <a:r>
              <a:rPr sz="3200" spc="-130" dirty="0">
                <a:latin typeface="Arial"/>
                <a:cs typeface="Arial"/>
              </a:rPr>
              <a:t>by</a:t>
            </a:r>
            <a:r>
              <a:rPr sz="3200" spc="-175" dirty="0">
                <a:latin typeface="Arial"/>
                <a:cs typeface="Arial"/>
              </a:rPr>
              <a:t> </a:t>
            </a:r>
            <a:r>
              <a:rPr sz="3200" spc="-45" dirty="0">
                <a:latin typeface="Arial"/>
                <a:cs typeface="Arial"/>
              </a:rPr>
              <a:t>the</a:t>
            </a:r>
            <a:r>
              <a:rPr sz="3200" spc="-180" dirty="0">
                <a:latin typeface="Arial"/>
                <a:cs typeface="Arial"/>
              </a:rPr>
              <a:t> </a:t>
            </a:r>
            <a:r>
              <a:rPr sz="3200" spc="-190" dirty="0">
                <a:latin typeface="Arial"/>
                <a:cs typeface="Arial"/>
              </a:rPr>
              <a:t>sum</a:t>
            </a:r>
            <a:r>
              <a:rPr sz="3200" spc="-170" dirty="0">
                <a:latin typeface="Arial"/>
                <a:cs typeface="Arial"/>
              </a:rPr>
              <a:t> </a:t>
            </a:r>
            <a:r>
              <a:rPr sz="3200" spc="-5" dirty="0">
                <a:latin typeface="Arial"/>
                <a:cs typeface="Arial"/>
              </a:rPr>
              <a:t>of</a:t>
            </a:r>
            <a:r>
              <a:rPr sz="3200" spc="-185" dirty="0">
                <a:latin typeface="Arial"/>
                <a:cs typeface="Arial"/>
              </a:rPr>
              <a:t> </a:t>
            </a:r>
            <a:r>
              <a:rPr sz="3200" spc="-40" dirty="0">
                <a:latin typeface="Arial"/>
                <a:cs typeface="Arial"/>
              </a:rPr>
              <a:t>the</a:t>
            </a:r>
            <a:r>
              <a:rPr sz="3200" spc="-170" dirty="0">
                <a:latin typeface="Arial"/>
                <a:cs typeface="Arial"/>
              </a:rPr>
              <a:t> </a:t>
            </a:r>
            <a:r>
              <a:rPr sz="3200" spc="-125" dirty="0">
                <a:latin typeface="Arial"/>
                <a:cs typeface="Arial"/>
              </a:rPr>
              <a:t>reciprocals</a:t>
            </a:r>
            <a:r>
              <a:rPr sz="3200" spc="-170" dirty="0">
                <a:latin typeface="Arial"/>
                <a:cs typeface="Arial"/>
              </a:rPr>
              <a:t> </a:t>
            </a:r>
            <a:r>
              <a:rPr sz="3200" spc="-5" dirty="0">
                <a:latin typeface="Arial"/>
                <a:cs typeface="Arial"/>
              </a:rPr>
              <a:t>of</a:t>
            </a:r>
            <a:r>
              <a:rPr sz="3200" spc="-180" dirty="0">
                <a:latin typeface="Arial"/>
                <a:cs typeface="Arial"/>
              </a:rPr>
              <a:t> </a:t>
            </a:r>
            <a:r>
              <a:rPr sz="3200" spc="-200" dirty="0">
                <a:latin typeface="Arial"/>
                <a:cs typeface="Arial"/>
              </a:rPr>
              <a:t>each  </a:t>
            </a:r>
            <a:r>
              <a:rPr sz="3200" spc="-110" dirty="0">
                <a:latin typeface="Arial"/>
                <a:cs typeface="Arial"/>
              </a:rPr>
              <a:t>data</a:t>
            </a:r>
            <a:r>
              <a:rPr sz="3200" spc="-175" dirty="0">
                <a:latin typeface="Arial"/>
                <a:cs typeface="Arial"/>
              </a:rPr>
              <a:t> </a:t>
            </a:r>
            <a:r>
              <a:rPr sz="3200" spc="-85" dirty="0">
                <a:latin typeface="Arial"/>
                <a:cs typeface="Arial"/>
              </a:rPr>
              <a:t>element.</a:t>
            </a:r>
            <a:endParaRPr sz="3200">
              <a:latin typeface="Arial"/>
              <a:cs typeface="Arial"/>
            </a:endParaRPr>
          </a:p>
          <a:p>
            <a:pPr>
              <a:lnSpc>
                <a:spcPct val="100000"/>
              </a:lnSpc>
              <a:spcBef>
                <a:spcPts val="25"/>
              </a:spcBef>
            </a:pPr>
            <a:endParaRPr sz="4700">
              <a:latin typeface="Times New Roman"/>
              <a:cs typeface="Times New Roman"/>
            </a:endParaRPr>
          </a:p>
          <a:p>
            <a:pPr marL="12700">
              <a:lnSpc>
                <a:spcPct val="100000"/>
              </a:lnSpc>
            </a:pPr>
            <a:r>
              <a:rPr sz="3200" spc="-135" dirty="0">
                <a:latin typeface="Arial"/>
                <a:cs typeface="Arial"/>
              </a:rPr>
              <a:t>Harmonic </a:t>
            </a:r>
            <a:r>
              <a:rPr sz="3200" spc="-165" dirty="0">
                <a:latin typeface="Arial"/>
                <a:cs typeface="Arial"/>
              </a:rPr>
              <a:t>mean</a:t>
            </a:r>
            <a:r>
              <a:rPr sz="3200" spc="-220" dirty="0">
                <a:latin typeface="Arial"/>
                <a:cs typeface="Arial"/>
              </a:rPr>
              <a:t> </a:t>
            </a:r>
            <a:r>
              <a:rPr sz="3200" spc="-275" dirty="0">
                <a:latin typeface="Arial"/>
                <a:cs typeface="Arial"/>
              </a:rPr>
              <a:t>=</a:t>
            </a:r>
            <a:endParaRPr sz="3200">
              <a:latin typeface="Arial"/>
              <a:cs typeface="Arial"/>
            </a:endParaRPr>
          </a:p>
        </p:txBody>
      </p:sp>
      <p:sp>
        <p:nvSpPr>
          <p:cNvPr id="3" name="object 3"/>
          <p:cNvSpPr/>
          <p:nvPr/>
        </p:nvSpPr>
        <p:spPr>
          <a:xfrm>
            <a:off x="3657600" y="4572000"/>
            <a:ext cx="1509485" cy="1075764"/>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5" name="object 5"/>
          <p:cNvSpPr txBox="1">
            <a:spLocks noGrp="1"/>
          </p:cNvSpPr>
          <p:nvPr>
            <p:ph type="sldNum" sz="quarter" idx="7"/>
          </p:nvPr>
        </p:nvSpPr>
        <p:spPr>
          <a:prstGeom prst="rect">
            <a:avLst/>
          </a:prstGeom>
        </p:spPr>
        <p:txBody>
          <a:bodyPr vert="horz" wrap="square" lIns="0" tIns="151899" rIns="0" bIns="0" rtlCol="0">
            <a:spAutoFit/>
          </a:bodyPr>
          <a:lstStyle/>
          <a:p>
            <a:pPr marL="53340">
              <a:lnSpc>
                <a:spcPct val="100000"/>
              </a:lnSpc>
              <a:spcBef>
                <a:spcPts val="45"/>
              </a:spcBef>
            </a:pPr>
            <a:fld id="{81D60167-4931-47E6-BA6A-407CBD079E47}" type="slidenum">
              <a:rPr dirty="0"/>
              <a:t>67</a:t>
            </a:fld>
            <a:endParaRPr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7" name="object 7"/>
          <p:cNvSpPr txBox="1">
            <a:spLocks noGrp="1"/>
          </p:cNvSpPr>
          <p:nvPr>
            <p:ph type="sldNum" sz="quarter" idx="7"/>
          </p:nvPr>
        </p:nvSpPr>
        <p:spPr>
          <a:prstGeom prst="rect">
            <a:avLst/>
          </a:prstGeom>
        </p:spPr>
        <p:txBody>
          <a:bodyPr vert="horz" wrap="square" lIns="0" tIns="151899" rIns="0" bIns="0" rtlCol="0">
            <a:spAutoFit/>
          </a:bodyPr>
          <a:lstStyle/>
          <a:p>
            <a:pPr marL="53340">
              <a:lnSpc>
                <a:spcPct val="100000"/>
              </a:lnSpc>
              <a:spcBef>
                <a:spcPts val="45"/>
              </a:spcBef>
            </a:pPr>
            <a:fld id="{81D60167-4931-47E6-BA6A-407CBD079E47}" type="slidenum">
              <a:rPr dirty="0"/>
              <a:t>68</a:t>
            </a:fld>
            <a:endParaRPr dirty="0"/>
          </a:p>
        </p:txBody>
      </p:sp>
      <p:sp>
        <p:nvSpPr>
          <p:cNvPr id="2" name="object 2"/>
          <p:cNvSpPr txBox="1"/>
          <p:nvPr/>
        </p:nvSpPr>
        <p:spPr>
          <a:xfrm>
            <a:off x="534669" y="367157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a:t>
            </a:r>
            <a:endParaRPr sz="2400">
              <a:latin typeface="Arial"/>
              <a:cs typeface="Arial"/>
            </a:endParaRPr>
          </a:p>
        </p:txBody>
      </p:sp>
      <p:sp>
        <p:nvSpPr>
          <p:cNvPr id="3" name="object 3"/>
          <p:cNvSpPr txBox="1"/>
          <p:nvPr/>
        </p:nvSpPr>
        <p:spPr>
          <a:xfrm>
            <a:off x="534669" y="248920"/>
            <a:ext cx="8031480" cy="3812540"/>
          </a:xfrm>
          <a:prstGeom prst="rect">
            <a:avLst/>
          </a:prstGeom>
        </p:spPr>
        <p:txBody>
          <a:bodyPr vert="horz" wrap="square" lIns="0" tIns="6350" rIns="0" bIns="0" rtlCol="0">
            <a:spAutoFit/>
          </a:bodyPr>
          <a:lstStyle/>
          <a:p>
            <a:pPr marL="355600" marR="5080" indent="-342900">
              <a:lnSpc>
                <a:spcPct val="101600"/>
              </a:lnSpc>
              <a:spcBef>
                <a:spcPts val="50"/>
              </a:spcBef>
              <a:buFont typeface="Arial"/>
              <a:buChar char="•"/>
              <a:tabLst>
                <a:tab pos="354965" algn="l"/>
                <a:tab pos="355600" algn="l"/>
                <a:tab pos="2990215" algn="l"/>
              </a:tabLst>
            </a:pPr>
            <a:r>
              <a:rPr sz="2400" b="1" spc="-160" dirty="0">
                <a:latin typeface="Trebuchet MS"/>
                <a:cs typeface="Trebuchet MS"/>
              </a:rPr>
              <a:t>Example: </a:t>
            </a:r>
            <a:r>
              <a:rPr sz="2400" spc="-180" dirty="0">
                <a:latin typeface="Arial"/>
                <a:cs typeface="Arial"/>
              </a:rPr>
              <a:t>Suppose</a:t>
            </a:r>
            <a:r>
              <a:rPr sz="2400" spc="-110" dirty="0">
                <a:latin typeface="Arial"/>
                <a:cs typeface="Arial"/>
              </a:rPr>
              <a:t> </a:t>
            </a:r>
            <a:r>
              <a:rPr sz="2400" spc="-190" dirty="0">
                <a:latin typeface="Arial"/>
                <a:cs typeface="Arial"/>
              </a:rPr>
              <a:t>a	</a:t>
            </a:r>
            <a:r>
              <a:rPr sz="2400" spc="-95" dirty="0">
                <a:latin typeface="Arial"/>
                <a:cs typeface="Arial"/>
              </a:rPr>
              <a:t>boy </a:t>
            </a:r>
            <a:r>
              <a:rPr sz="2400" spc="-70" dirty="0">
                <a:latin typeface="Arial"/>
                <a:cs typeface="Arial"/>
              </a:rPr>
              <a:t>rode </a:t>
            </a:r>
            <a:r>
              <a:rPr sz="2400" spc="-190" dirty="0">
                <a:latin typeface="Arial"/>
                <a:cs typeface="Arial"/>
              </a:rPr>
              <a:t>a </a:t>
            </a:r>
            <a:r>
              <a:rPr sz="2400" spc="-95" dirty="0">
                <a:latin typeface="Arial"/>
                <a:cs typeface="Arial"/>
              </a:rPr>
              <a:t>bicycle </a:t>
            </a:r>
            <a:r>
              <a:rPr sz="2400" spc="-40" dirty="0">
                <a:latin typeface="Arial"/>
                <a:cs typeface="Arial"/>
              </a:rPr>
              <a:t>three </a:t>
            </a:r>
            <a:r>
              <a:rPr sz="2400" spc="-90" dirty="0">
                <a:latin typeface="Arial"/>
                <a:cs typeface="Arial"/>
              </a:rPr>
              <a:t>miles. </a:t>
            </a:r>
            <a:r>
              <a:rPr sz="2400" spc="-160" dirty="0">
                <a:latin typeface="Arial"/>
                <a:cs typeface="Arial"/>
              </a:rPr>
              <a:t>Due </a:t>
            </a:r>
            <a:r>
              <a:rPr sz="2400" spc="30" dirty="0">
                <a:latin typeface="Arial"/>
                <a:cs typeface="Arial"/>
              </a:rPr>
              <a:t>to  </a:t>
            </a:r>
            <a:r>
              <a:rPr sz="2400" spc="-30" dirty="0">
                <a:latin typeface="Arial"/>
                <a:cs typeface="Arial"/>
              </a:rPr>
              <a:t>the </a:t>
            </a:r>
            <a:r>
              <a:rPr sz="2400" spc="-75" dirty="0">
                <a:latin typeface="Arial"/>
                <a:cs typeface="Arial"/>
              </a:rPr>
              <a:t>topography, </a:t>
            </a:r>
            <a:r>
              <a:rPr sz="2400" spc="5" dirty="0">
                <a:latin typeface="Arial"/>
                <a:cs typeface="Arial"/>
              </a:rPr>
              <a:t>for </a:t>
            </a:r>
            <a:r>
              <a:rPr sz="2400" spc="-30" dirty="0">
                <a:latin typeface="Arial"/>
                <a:cs typeface="Arial"/>
              </a:rPr>
              <a:t>the </a:t>
            </a:r>
            <a:r>
              <a:rPr sz="2400" spc="-5" dirty="0">
                <a:latin typeface="Arial"/>
                <a:cs typeface="Arial"/>
              </a:rPr>
              <a:t>first </a:t>
            </a:r>
            <a:r>
              <a:rPr sz="2400" spc="-50" dirty="0">
                <a:latin typeface="Arial"/>
                <a:cs typeface="Arial"/>
              </a:rPr>
              <a:t>mile </a:t>
            </a:r>
            <a:r>
              <a:rPr sz="2400" spc="-110" dirty="0">
                <a:latin typeface="Arial"/>
                <a:cs typeface="Arial"/>
              </a:rPr>
              <a:t>he </a:t>
            </a:r>
            <a:r>
              <a:rPr sz="2400" spc="-70" dirty="0">
                <a:latin typeface="Arial"/>
                <a:cs typeface="Arial"/>
              </a:rPr>
              <a:t>rode </a:t>
            </a:r>
            <a:r>
              <a:rPr sz="2400" spc="-120" dirty="0">
                <a:latin typeface="Arial"/>
                <a:cs typeface="Arial"/>
              </a:rPr>
              <a:t>2 </a:t>
            </a:r>
            <a:r>
              <a:rPr sz="2400" spc="-70" dirty="0">
                <a:latin typeface="Arial"/>
                <a:cs typeface="Arial"/>
              </a:rPr>
              <a:t>mph; </a:t>
            </a:r>
            <a:r>
              <a:rPr sz="2400" spc="5" dirty="0">
                <a:latin typeface="Arial"/>
                <a:cs typeface="Arial"/>
              </a:rPr>
              <a:t>for </a:t>
            </a:r>
            <a:r>
              <a:rPr sz="2400" spc="-30" dirty="0">
                <a:latin typeface="Arial"/>
                <a:cs typeface="Arial"/>
              </a:rPr>
              <a:t>the  </a:t>
            </a:r>
            <a:r>
              <a:rPr sz="2400" spc="-140" dirty="0">
                <a:latin typeface="Arial"/>
                <a:cs typeface="Arial"/>
              </a:rPr>
              <a:t>second</a:t>
            </a:r>
            <a:r>
              <a:rPr sz="2400" spc="-130" dirty="0">
                <a:latin typeface="Arial"/>
                <a:cs typeface="Arial"/>
              </a:rPr>
              <a:t> </a:t>
            </a:r>
            <a:r>
              <a:rPr sz="2400" spc="-50" dirty="0">
                <a:latin typeface="Arial"/>
                <a:cs typeface="Arial"/>
              </a:rPr>
              <a:t>mile</a:t>
            </a:r>
            <a:r>
              <a:rPr sz="2400" spc="-125" dirty="0">
                <a:latin typeface="Arial"/>
                <a:cs typeface="Arial"/>
              </a:rPr>
              <a:t> </a:t>
            </a:r>
            <a:r>
              <a:rPr sz="2400" spc="-120" dirty="0">
                <a:latin typeface="Arial"/>
                <a:cs typeface="Arial"/>
              </a:rPr>
              <a:t>3</a:t>
            </a:r>
            <a:r>
              <a:rPr sz="2400" spc="-135" dirty="0">
                <a:latin typeface="Arial"/>
                <a:cs typeface="Arial"/>
              </a:rPr>
              <a:t> </a:t>
            </a:r>
            <a:r>
              <a:rPr sz="2400" spc="-70" dirty="0">
                <a:latin typeface="Arial"/>
                <a:cs typeface="Arial"/>
              </a:rPr>
              <a:t>mph;</a:t>
            </a:r>
            <a:r>
              <a:rPr sz="2400" spc="-125" dirty="0">
                <a:latin typeface="Arial"/>
                <a:cs typeface="Arial"/>
              </a:rPr>
              <a:t> </a:t>
            </a:r>
            <a:r>
              <a:rPr sz="2400" spc="5" dirty="0">
                <a:latin typeface="Arial"/>
                <a:cs typeface="Arial"/>
              </a:rPr>
              <a:t>for</a:t>
            </a:r>
            <a:r>
              <a:rPr sz="2400" spc="-130" dirty="0">
                <a:latin typeface="Arial"/>
                <a:cs typeface="Arial"/>
              </a:rPr>
              <a:t> </a:t>
            </a:r>
            <a:r>
              <a:rPr sz="2400" spc="-30" dirty="0">
                <a:latin typeface="Arial"/>
                <a:cs typeface="Arial"/>
              </a:rPr>
              <a:t>the</a:t>
            </a:r>
            <a:r>
              <a:rPr sz="2400" spc="-125" dirty="0">
                <a:latin typeface="Arial"/>
                <a:cs typeface="Arial"/>
              </a:rPr>
              <a:t> </a:t>
            </a:r>
            <a:r>
              <a:rPr sz="2400" spc="-35" dirty="0">
                <a:latin typeface="Arial"/>
                <a:cs typeface="Arial"/>
              </a:rPr>
              <a:t>final</a:t>
            </a:r>
            <a:r>
              <a:rPr sz="2400" spc="-130" dirty="0">
                <a:latin typeface="Arial"/>
                <a:cs typeface="Arial"/>
              </a:rPr>
              <a:t> </a:t>
            </a:r>
            <a:r>
              <a:rPr sz="2400" spc="-50" dirty="0">
                <a:latin typeface="Arial"/>
                <a:cs typeface="Arial"/>
              </a:rPr>
              <a:t>mile</a:t>
            </a:r>
            <a:r>
              <a:rPr sz="2400" spc="-125" dirty="0">
                <a:latin typeface="Arial"/>
                <a:cs typeface="Arial"/>
              </a:rPr>
              <a:t> </a:t>
            </a:r>
            <a:r>
              <a:rPr sz="2400" spc="-30" dirty="0">
                <a:latin typeface="Arial"/>
                <a:cs typeface="Arial"/>
              </a:rPr>
              <a:t>the</a:t>
            </a:r>
            <a:r>
              <a:rPr sz="2400" spc="-120" dirty="0">
                <a:latin typeface="Arial"/>
                <a:cs typeface="Arial"/>
              </a:rPr>
              <a:t> </a:t>
            </a:r>
            <a:r>
              <a:rPr sz="2400" spc="-135" dirty="0">
                <a:latin typeface="Arial"/>
                <a:cs typeface="Arial"/>
              </a:rPr>
              <a:t>average</a:t>
            </a:r>
            <a:r>
              <a:rPr sz="2400" spc="-125" dirty="0">
                <a:latin typeface="Arial"/>
                <a:cs typeface="Arial"/>
              </a:rPr>
              <a:t> </a:t>
            </a:r>
            <a:r>
              <a:rPr sz="2400" spc="-145" dirty="0">
                <a:latin typeface="Arial"/>
                <a:cs typeface="Arial"/>
              </a:rPr>
              <a:t>speed</a:t>
            </a:r>
            <a:r>
              <a:rPr sz="2400" spc="-130" dirty="0">
                <a:latin typeface="Arial"/>
                <a:cs typeface="Arial"/>
              </a:rPr>
              <a:t> </a:t>
            </a:r>
            <a:r>
              <a:rPr sz="2400" spc="-160" dirty="0">
                <a:latin typeface="Arial"/>
                <a:cs typeface="Arial"/>
              </a:rPr>
              <a:t>was</a:t>
            </a:r>
            <a:r>
              <a:rPr sz="2400" spc="-130" dirty="0">
                <a:latin typeface="Arial"/>
                <a:cs typeface="Arial"/>
              </a:rPr>
              <a:t> </a:t>
            </a:r>
            <a:r>
              <a:rPr sz="2400" spc="-120" dirty="0">
                <a:latin typeface="Arial"/>
                <a:cs typeface="Arial"/>
              </a:rPr>
              <a:t>4  </a:t>
            </a:r>
            <a:r>
              <a:rPr sz="2400" spc="-80" dirty="0">
                <a:latin typeface="Arial"/>
                <a:cs typeface="Arial"/>
              </a:rPr>
              <a:t>mph. </a:t>
            </a:r>
            <a:r>
              <a:rPr sz="2400" spc="-65" dirty="0">
                <a:latin typeface="Arial"/>
                <a:cs typeface="Arial"/>
              </a:rPr>
              <a:t>What </a:t>
            </a:r>
            <a:r>
              <a:rPr sz="2400" spc="-160" dirty="0">
                <a:latin typeface="Arial"/>
                <a:cs typeface="Arial"/>
              </a:rPr>
              <a:t>was </a:t>
            </a:r>
            <a:r>
              <a:rPr sz="2400" spc="-30" dirty="0">
                <a:latin typeface="Arial"/>
                <a:cs typeface="Arial"/>
              </a:rPr>
              <a:t>the </a:t>
            </a:r>
            <a:r>
              <a:rPr sz="2400" spc="-135" dirty="0">
                <a:latin typeface="Arial"/>
                <a:cs typeface="Arial"/>
              </a:rPr>
              <a:t>average </a:t>
            </a:r>
            <a:r>
              <a:rPr sz="2400" spc="-140" dirty="0">
                <a:latin typeface="Arial"/>
                <a:cs typeface="Arial"/>
              </a:rPr>
              <a:t>speed </a:t>
            </a:r>
            <a:r>
              <a:rPr sz="2400" spc="5" dirty="0">
                <a:latin typeface="Arial"/>
                <a:cs typeface="Arial"/>
              </a:rPr>
              <a:t>for </a:t>
            </a:r>
            <a:r>
              <a:rPr sz="2400" spc="-30" dirty="0">
                <a:latin typeface="Arial"/>
                <a:cs typeface="Arial"/>
              </a:rPr>
              <a:t>the </a:t>
            </a:r>
            <a:r>
              <a:rPr sz="2400" spc="-40" dirty="0">
                <a:latin typeface="Arial"/>
                <a:cs typeface="Arial"/>
              </a:rPr>
              <a:t>three </a:t>
            </a:r>
            <a:r>
              <a:rPr sz="2400" spc="-114" dirty="0">
                <a:latin typeface="Arial"/>
                <a:cs typeface="Arial"/>
              </a:rPr>
              <a:t>miles?  </a:t>
            </a:r>
            <a:r>
              <a:rPr sz="2400" b="1" spc="-125" dirty="0">
                <a:latin typeface="Trebuchet MS"/>
                <a:cs typeface="Trebuchet MS"/>
              </a:rPr>
              <a:t>Solution: </a:t>
            </a:r>
            <a:r>
              <a:rPr sz="2400" spc="-175" dirty="0">
                <a:latin typeface="Arial"/>
                <a:cs typeface="Arial"/>
              </a:rPr>
              <a:t>The </a:t>
            </a:r>
            <a:r>
              <a:rPr sz="2400" spc="-35" dirty="0">
                <a:latin typeface="Arial"/>
                <a:cs typeface="Arial"/>
              </a:rPr>
              <a:t>arithmetic </a:t>
            </a:r>
            <a:r>
              <a:rPr sz="2400" spc="-125" dirty="0">
                <a:latin typeface="Arial"/>
                <a:cs typeface="Arial"/>
              </a:rPr>
              <a:t>mean </a:t>
            </a:r>
            <a:r>
              <a:rPr sz="2400" spc="-10" dirty="0">
                <a:latin typeface="Arial"/>
                <a:cs typeface="Arial"/>
              </a:rPr>
              <a:t>of </a:t>
            </a:r>
            <a:r>
              <a:rPr sz="2400" spc="-90" dirty="0">
                <a:latin typeface="Arial"/>
                <a:cs typeface="Arial"/>
              </a:rPr>
              <a:t>(2+3+4)/3 </a:t>
            </a:r>
            <a:r>
              <a:rPr sz="2400" spc="-210" dirty="0">
                <a:latin typeface="Arial"/>
                <a:cs typeface="Arial"/>
              </a:rPr>
              <a:t>= </a:t>
            </a:r>
            <a:r>
              <a:rPr sz="2400" spc="-110" dirty="0">
                <a:latin typeface="Arial"/>
                <a:cs typeface="Arial"/>
              </a:rPr>
              <a:t>3.0 </a:t>
            </a:r>
            <a:r>
              <a:rPr sz="2400" spc="-125" dirty="0">
                <a:latin typeface="Arial"/>
                <a:cs typeface="Arial"/>
              </a:rPr>
              <a:t>is </a:t>
            </a:r>
            <a:r>
              <a:rPr sz="2400" spc="-55" dirty="0">
                <a:latin typeface="Arial"/>
                <a:cs typeface="Arial"/>
              </a:rPr>
              <a:t>incorrect.  </a:t>
            </a:r>
            <a:r>
              <a:rPr sz="2400" spc="-160" dirty="0">
                <a:latin typeface="Arial"/>
                <a:cs typeface="Arial"/>
              </a:rPr>
              <a:t>This </a:t>
            </a:r>
            <a:r>
              <a:rPr sz="2400" spc="-50" dirty="0">
                <a:latin typeface="Arial"/>
                <a:cs typeface="Arial"/>
              </a:rPr>
              <a:t>would imply </a:t>
            </a:r>
            <a:r>
              <a:rPr sz="2400" spc="70" dirty="0">
                <a:latin typeface="Arial"/>
                <a:cs typeface="Arial"/>
              </a:rPr>
              <a:t>it </a:t>
            </a:r>
            <a:r>
              <a:rPr sz="2400" spc="-35" dirty="0">
                <a:latin typeface="Arial"/>
                <a:cs typeface="Arial"/>
              </a:rPr>
              <a:t>took </a:t>
            </a:r>
            <a:r>
              <a:rPr sz="2400" spc="-120" dirty="0">
                <a:latin typeface="Arial"/>
                <a:cs typeface="Arial"/>
              </a:rPr>
              <a:t>1 </a:t>
            </a:r>
            <a:r>
              <a:rPr sz="2400" spc="-55" dirty="0">
                <a:latin typeface="Arial"/>
                <a:cs typeface="Arial"/>
              </a:rPr>
              <a:t>hour. </a:t>
            </a:r>
            <a:r>
              <a:rPr sz="2400" spc="-125" dirty="0">
                <a:latin typeface="Arial"/>
                <a:cs typeface="Arial"/>
              </a:rPr>
              <a:t>Breaking </a:t>
            </a:r>
            <a:r>
              <a:rPr sz="2400" spc="70" dirty="0">
                <a:latin typeface="Arial"/>
                <a:cs typeface="Arial"/>
              </a:rPr>
              <a:t>it </a:t>
            </a:r>
            <a:r>
              <a:rPr sz="2400" spc="-65" dirty="0">
                <a:latin typeface="Arial"/>
                <a:cs typeface="Arial"/>
              </a:rPr>
              <a:t>down </a:t>
            </a:r>
            <a:r>
              <a:rPr sz="2400" dirty="0">
                <a:latin typeface="Arial"/>
                <a:cs typeface="Arial"/>
              </a:rPr>
              <a:t>into </a:t>
            </a:r>
            <a:r>
              <a:rPr sz="2400" spc="-35" dirty="0">
                <a:latin typeface="Arial"/>
                <a:cs typeface="Arial"/>
              </a:rPr>
              <a:t>the  </a:t>
            </a:r>
            <a:r>
              <a:rPr sz="2400" spc="-105" dirty="0">
                <a:latin typeface="Arial"/>
                <a:cs typeface="Arial"/>
              </a:rPr>
              <a:t>separate </a:t>
            </a:r>
            <a:r>
              <a:rPr sz="2400" spc="-95" dirty="0">
                <a:latin typeface="Arial"/>
                <a:cs typeface="Arial"/>
              </a:rPr>
              <a:t>components, </a:t>
            </a:r>
            <a:r>
              <a:rPr sz="2400" spc="70" dirty="0">
                <a:latin typeface="Arial"/>
                <a:cs typeface="Arial"/>
              </a:rPr>
              <a:t>it </a:t>
            </a:r>
            <a:r>
              <a:rPr sz="2400" spc="-114" dirty="0">
                <a:latin typeface="Arial"/>
                <a:cs typeface="Arial"/>
              </a:rPr>
              <a:t>takes </a:t>
            </a:r>
            <a:r>
              <a:rPr sz="2400" spc="-125" dirty="0">
                <a:latin typeface="Arial"/>
                <a:cs typeface="Arial"/>
              </a:rPr>
              <a:t>30 </a:t>
            </a:r>
            <a:r>
              <a:rPr sz="2400" spc="-70" dirty="0">
                <a:latin typeface="Arial"/>
                <a:cs typeface="Arial"/>
              </a:rPr>
              <a:t>minutes </a:t>
            </a:r>
            <a:r>
              <a:rPr sz="2400" spc="-150" dirty="0">
                <a:latin typeface="Arial"/>
                <a:cs typeface="Arial"/>
              </a:rPr>
              <a:t>(1</a:t>
            </a:r>
            <a:r>
              <a:rPr sz="2100" spc="-225" baseline="27777" dirty="0">
                <a:latin typeface="Arial"/>
                <a:cs typeface="Arial"/>
              </a:rPr>
              <a:t>st</a:t>
            </a:r>
            <a:r>
              <a:rPr sz="2400" spc="-150" dirty="0">
                <a:latin typeface="Arial"/>
                <a:cs typeface="Arial"/>
              </a:rPr>
              <a:t>) </a:t>
            </a:r>
            <a:r>
              <a:rPr sz="2400" spc="-210" dirty="0">
                <a:latin typeface="Arial"/>
                <a:cs typeface="Arial"/>
              </a:rPr>
              <a:t>+ </a:t>
            </a:r>
            <a:r>
              <a:rPr sz="2400" spc="-125" dirty="0">
                <a:latin typeface="Arial"/>
                <a:cs typeface="Arial"/>
              </a:rPr>
              <a:t>20 </a:t>
            </a:r>
            <a:r>
              <a:rPr sz="2400" spc="-75" dirty="0">
                <a:latin typeface="Arial"/>
                <a:cs typeface="Arial"/>
              </a:rPr>
              <a:t>minutes  </a:t>
            </a:r>
            <a:r>
              <a:rPr sz="2400" spc="-200" dirty="0">
                <a:latin typeface="Arial"/>
                <a:cs typeface="Arial"/>
              </a:rPr>
              <a:t>(2</a:t>
            </a:r>
            <a:r>
              <a:rPr sz="2100" spc="-300" baseline="27777" dirty="0">
                <a:latin typeface="Arial"/>
                <a:cs typeface="Arial"/>
              </a:rPr>
              <a:t>nd</a:t>
            </a:r>
            <a:r>
              <a:rPr sz="2400" spc="-200" dirty="0">
                <a:latin typeface="Arial"/>
                <a:cs typeface="Arial"/>
              </a:rPr>
              <a:t>) </a:t>
            </a:r>
            <a:r>
              <a:rPr sz="2400" spc="-210" dirty="0">
                <a:latin typeface="Arial"/>
                <a:cs typeface="Arial"/>
              </a:rPr>
              <a:t>+ </a:t>
            </a:r>
            <a:r>
              <a:rPr sz="2400" spc="-125" dirty="0">
                <a:latin typeface="Arial"/>
                <a:cs typeface="Arial"/>
              </a:rPr>
              <a:t>15 </a:t>
            </a:r>
            <a:r>
              <a:rPr sz="2400" spc="-75" dirty="0">
                <a:latin typeface="Arial"/>
                <a:cs typeface="Arial"/>
              </a:rPr>
              <a:t>minutes </a:t>
            </a:r>
            <a:r>
              <a:rPr sz="2400" spc="-165" dirty="0">
                <a:latin typeface="Arial"/>
                <a:cs typeface="Arial"/>
              </a:rPr>
              <a:t>(3</a:t>
            </a:r>
            <a:r>
              <a:rPr sz="2100" spc="-247" baseline="27777" dirty="0">
                <a:latin typeface="Arial"/>
                <a:cs typeface="Arial"/>
              </a:rPr>
              <a:t>rd</a:t>
            </a:r>
            <a:r>
              <a:rPr sz="2400" spc="-165" dirty="0">
                <a:latin typeface="Arial"/>
                <a:cs typeface="Arial"/>
              </a:rPr>
              <a:t>) </a:t>
            </a:r>
            <a:r>
              <a:rPr sz="2400" spc="30" dirty="0">
                <a:latin typeface="Arial"/>
                <a:cs typeface="Arial"/>
              </a:rPr>
              <a:t>to </a:t>
            </a:r>
            <a:r>
              <a:rPr sz="2400" spc="-75" dirty="0">
                <a:latin typeface="Arial"/>
                <a:cs typeface="Arial"/>
              </a:rPr>
              <a:t>walk </a:t>
            </a:r>
            <a:r>
              <a:rPr sz="2400" spc="-135" dirty="0">
                <a:latin typeface="Arial"/>
                <a:cs typeface="Arial"/>
              </a:rPr>
              <a:t>(each </a:t>
            </a:r>
            <a:r>
              <a:rPr sz="2400" spc="-55" dirty="0">
                <a:latin typeface="Arial"/>
                <a:cs typeface="Arial"/>
              </a:rPr>
              <a:t>mile) </a:t>
            </a:r>
            <a:r>
              <a:rPr sz="2400" spc="-25" dirty="0">
                <a:latin typeface="Arial"/>
                <a:cs typeface="Arial"/>
              </a:rPr>
              <a:t>or </a:t>
            </a:r>
            <a:r>
              <a:rPr sz="2400" spc="-125" dirty="0">
                <a:latin typeface="Arial"/>
                <a:cs typeface="Arial"/>
              </a:rPr>
              <a:t>65 </a:t>
            </a:r>
            <a:r>
              <a:rPr sz="2400" spc="-75" dirty="0">
                <a:latin typeface="Arial"/>
                <a:cs typeface="Arial"/>
              </a:rPr>
              <a:t>minutes </a:t>
            </a:r>
            <a:r>
              <a:rPr sz="2400" spc="-10" dirty="0">
                <a:latin typeface="Arial"/>
                <a:cs typeface="Arial"/>
              </a:rPr>
              <a:t>total.  </a:t>
            </a:r>
            <a:r>
              <a:rPr sz="2400" spc="-165" dirty="0">
                <a:latin typeface="Arial"/>
                <a:cs typeface="Arial"/>
              </a:rPr>
              <a:t>His </a:t>
            </a:r>
            <a:r>
              <a:rPr sz="2400" spc="-85" dirty="0">
                <a:latin typeface="Arial"/>
                <a:cs typeface="Arial"/>
              </a:rPr>
              <a:t>actual </a:t>
            </a:r>
            <a:r>
              <a:rPr sz="2400" spc="-145" dirty="0">
                <a:latin typeface="Arial"/>
                <a:cs typeface="Arial"/>
              </a:rPr>
              <a:t>speed </a:t>
            </a:r>
            <a:r>
              <a:rPr sz="2400" spc="-155" dirty="0">
                <a:latin typeface="Arial"/>
                <a:cs typeface="Arial"/>
              </a:rPr>
              <a:t>was </a:t>
            </a:r>
            <a:r>
              <a:rPr sz="2400" spc="-75" dirty="0">
                <a:latin typeface="Arial"/>
                <a:cs typeface="Arial"/>
              </a:rPr>
              <a:t>thus </a:t>
            </a:r>
            <a:r>
              <a:rPr sz="2400" spc="-65" dirty="0">
                <a:latin typeface="Arial"/>
                <a:cs typeface="Arial"/>
              </a:rPr>
              <a:t>3/1.083 </a:t>
            </a:r>
            <a:r>
              <a:rPr sz="2400" spc="-25" dirty="0">
                <a:latin typeface="Arial"/>
                <a:cs typeface="Arial"/>
              </a:rPr>
              <a:t>or </a:t>
            </a:r>
            <a:r>
              <a:rPr sz="2400" spc="-114" dirty="0">
                <a:latin typeface="Arial"/>
                <a:cs typeface="Arial"/>
              </a:rPr>
              <a:t>2.77</a:t>
            </a:r>
            <a:r>
              <a:rPr sz="2400" spc="-345" dirty="0">
                <a:latin typeface="Arial"/>
                <a:cs typeface="Arial"/>
              </a:rPr>
              <a:t> </a:t>
            </a:r>
            <a:r>
              <a:rPr sz="2400" spc="-80" dirty="0">
                <a:latin typeface="Arial"/>
                <a:cs typeface="Arial"/>
              </a:rPr>
              <a:t>mph.</a:t>
            </a:r>
            <a:endParaRPr sz="2400">
              <a:latin typeface="Arial"/>
              <a:cs typeface="Arial"/>
            </a:endParaRPr>
          </a:p>
          <a:p>
            <a:pPr marL="354965">
              <a:lnSpc>
                <a:spcPct val="100000"/>
              </a:lnSpc>
              <a:spcBef>
                <a:spcPts val="650"/>
              </a:spcBef>
            </a:pPr>
            <a:r>
              <a:rPr sz="2400" spc="-65" dirty="0">
                <a:latin typeface="Arial"/>
                <a:cs typeface="Arial"/>
              </a:rPr>
              <a:t>Another </a:t>
            </a:r>
            <a:r>
              <a:rPr sz="2400" spc="-110" dirty="0">
                <a:latin typeface="Arial"/>
                <a:cs typeface="Arial"/>
              </a:rPr>
              <a:t>way </a:t>
            </a:r>
            <a:r>
              <a:rPr sz="2400" spc="30" dirty="0">
                <a:latin typeface="Arial"/>
                <a:cs typeface="Arial"/>
              </a:rPr>
              <a:t>to</a:t>
            </a:r>
            <a:r>
              <a:rPr sz="2400" spc="-484" dirty="0">
                <a:latin typeface="Arial"/>
                <a:cs typeface="Arial"/>
              </a:rPr>
              <a:t> </a:t>
            </a:r>
            <a:r>
              <a:rPr sz="2400" spc="-114" dirty="0">
                <a:latin typeface="Arial"/>
                <a:cs typeface="Arial"/>
              </a:rPr>
              <a:t>show </a:t>
            </a:r>
            <a:r>
              <a:rPr sz="2400" spc="-45" dirty="0">
                <a:latin typeface="Arial"/>
                <a:cs typeface="Arial"/>
              </a:rPr>
              <a:t>our work </a:t>
            </a:r>
            <a:r>
              <a:rPr sz="2400" spc="-50" dirty="0">
                <a:latin typeface="Arial"/>
                <a:cs typeface="Arial"/>
              </a:rPr>
              <a:t>would </a:t>
            </a:r>
            <a:r>
              <a:rPr sz="2400" spc="-80" dirty="0">
                <a:latin typeface="Arial"/>
                <a:cs typeface="Arial"/>
              </a:rPr>
              <a:t>be:</a:t>
            </a:r>
            <a:endParaRPr sz="2400">
              <a:latin typeface="Arial"/>
              <a:cs typeface="Arial"/>
            </a:endParaRPr>
          </a:p>
        </p:txBody>
      </p:sp>
      <p:sp>
        <p:nvSpPr>
          <p:cNvPr id="4" name="object 4"/>
          <p:cNvSpPr txBox="1"/>
          <p:nvPr/>
        </p:nvSpPr>
        <p:spPr>
          <a:xfrm>
            <a:off x="1769110" y="4037329"/>
            <a:ext cx="3289300" cy="919480"/>
          </a:xfrm>
          <a:prstGeom prst="rect">
            <a:avLst/>
          </a:prstGeom>
        </p:spPr>
        <p:txBody>
          <a:bodyPr vert="horz" wrap="square" lIns="0" tIns="12700" rIns="0" bIns="0" rtlCol="0">
            <a:spAutoFit/>
          </a:bodyPr>
          <a:lstStyle/>
          <a:p>
            <a:pPr marL="80645" marR="5080" indent="-68580">
              <a:lnSpc>
                <a:spcPct val="122200"/>
              </a:lnSpc>
              <a:spcBef>
                <a:spcPts val="100"/>
              </a:spcBef>
              <a:tabLst>
                <a:tab pos="423545" algn="l"/>
                <a:tab pos="1575435" algn="l"/>
                <a:tab pos="1781175" algn="l"/>
                <a:tab pos="2207895" algn="l"/>
                <a:tab pos="2413635" algn="l"/>
                <a:tab pos="2482215" algn="l"/>
                <a:tab pos="2841625" algn="l"/>
                <a:tab pos="3123565" algn="l"/>
              </a:tabLst>
            </a:pPr>
            <a:r>
              <a:rPr sz="2400" u="heavy" dirty="0">
                <a:uFill>
                  <a:solidFill>
                    <a:srgbClr val="000000"/>
                  </a:solidFill>
                </a:uFill>
                <a:latin typeface="Times New Roman"/>
                <a:cs typeface="Times New Roman"/>
              </a:rPr>
              <a:t> 	</a:t>
            </a:r>
            <a:r>
              <a:rPr sz="2400" u="heavy" spc="-120" dirty="0">
                <a:uFill>
                  <a:solidFill>
                    <a:srgbClr val="000000"/>
                  </a:solidFill>
                </a:uFill>
                <a:latin typeface="Arial"/>
                <a:cs typeface="Arial"/>
              </a:rPr>
              <a:t>3</a:t>
            </a:r>
            <a:r>
              <a:rPr sz="2400" u="heavy" spc="-135" dirty="0">
                <a:uFill>
                  <a:solidFill>
                    <a:srgbClr val="000000"/>
                  </a:solidFill>
                </a:uFill>
                <a:latin typeface="Arial"/>
                <a:cs typeface="Arial"/>
              </a:rPr>
              <a:t> </a:t>
            </a:r>
            <a:r>
              <a:rPr sz="2400" u="heavy" spc="-85" dirty="0">
                <a:uFill>
                  <a:solidFill>
                    <a:srgbClr val="000000"/>
                  </a:solidFill>
                </a:uFill>
                <a:latin typeface="Arial"/>
                <a:cs typeface="Arial"/>
              </a:rPr>
              <a:t>m</a:t>
            </a:r>
            <a:r>
              <a:rPr sz="2400" u="heavy" spc="10" dirty="0">
                <a:uFill>
                  <a:solidFill>
                    <a:srgbClr val="000000"/>
                  </a:solidFill>
                </a:uFill>
                <a:latin typeface="Arial"/>
                <a:cs typeface="Arial"/>
              </a:rPr>
              <a:t>i</a:t>
            </a:r>
            <a:r>
              <a:rPr sz="2400" u="heavy" spc="20" dirty="0">
                <a:uFill>
                  <a:solidFill>
                    <a:srgbClr val="000000"/>
                  </a:solidFill>
                </a:uFill>
                <a:latin typeface="Arial"/>
                <a:cs typeface="Arial"/>
              </a:rPr>
              <a:t>l</a:t>
            </a:r>
            <a:r>
              <a:rPr sz="2400" u="heavy" spc="-150" dirty="0">
                <a:uFill>
                  <a:solidFill>
                    <a:srgbClr val="000000"/>
                  </a:solidFill>
                </a:uFill>
                <a:latin typeface="Arial"/>
                <a:cs typeface="Arial"/>
              </a:rPr>
              <a:t>e</a:t>
            </a:r>
            <a:r>
              <a:rPr sz="2400" u="heavy" spc="-265" dirty="0">
                <a:uFill>
                  <a:solidFill>
                    <a:srgbClr val="000000"/>
                  </a:solidFill>
                </a:uFill>
                <a:latin typeface="Arial"/>
                <a:cs typeface="Arial"/>
              </a:rPr>
              <a:t>s</a:t>
            </a:r>
            <a:r>
              <a:rPr sz="2400" u="heavy" dirty="0">
                <a:uFill>
                  <a:solidFill>
                    <a:srgbClr val="000000"/>
                  </a:solidFill>
                </a:uFill>
                <a:latin typeface="Arial"/>
                <a:cs typeface="Arial"/>
              </a:rPr>
              <a:t>	</a:t>
            </a:r>
            <a:r>
              <a:rPr sz="2400" dirty="0">
                <a:latin typeface="Arial"/>
                <a:cs typeface="Arial"/>
              </a:rPr>
              <a:t>	</a:t>
            </a:r>
            <a:r>
              <a:rPr sz="2400" spc="-210" dirty="0">
                <a:latin typeface="Arial"/>
                <a:cs typeface="Arial"/>
              </a:rPr>
              <a:t>=</a:t>
            </a:r>
            <a:r>
              <a:rPr sz="2400" dirty="0">
                <a:latin typeface="Arial"/>
                <a:cs typeface="Arial"/>
              </a:rPr>
              <a:t>	</a:t>
            </a:r>
            <a:r>
              <a:rPr sz="2400" u="heavy" dirty="0">
                <a:uFill>
                  <a:solidFill>
                    <a:srgbClr val="000000"/>
                  </a:solidFill>
                </a:uFill>
                <a:latin typeface="Times New Roman"/>
                <a:cs typeface="Times New Roman"/>
              </a:rPr>
              <a:t> 		</a:t>
            </a:r>
            <a:r>
              <a:rPr sz="2400" u="heavy" spc="-120" dirty="0">
                <a:uFill>
                  <a:solidFill>
                    <a:srgbClr val="000000"/>
                  </a:solidFill>
                </a:uFill>
                <a:latin typeface="Arial"/>
                <a:cs typeface="Arial"/>
              </a:rPr>
              <a:t>3</a:t>
            </a:r>
            <a:r>
              <a:rPr sz="2400" u="heavy" dirty="0">
                <a:uFill>
                  <a:solidFill>
                    <a:srgbClr val="000000"/>
                  </a:solidFill>
                </a:uFill>
                <a:latin typeface="Arial"/>
                <a:cs typeface="Arial"/>
              </a:rPr>
              <a:t>	</a:t>
            </a:r>
            <a:r>
              <a:rPr sz="2400" u="heavy" spc="-65" dirty="0">
                <a:uFill>
                  <a:solidFill>
                    <a:srgbClr val="000000"/>
                  </a:solidFill>
                </a:uFill>
                <a:latin typeface="Arial"/>
                <a:cs typeface="Arial"/>
              </a:rPr>
              <a:t>.</a:t>
            </a:r>
            <a:r>
              <a:rPr sz="2400" dirty="0">
                <a:latin typeface="Arial"/>
                <a:cs typeface="Arial"/>
              </a:rPr>
              <a:t>	</a:t>
            </a:r>
            <a:r>
              <a:rPr sz="2400" spc="-135" dirty="0">
                <a:latin typeface="Arial"/>
                <a:cs typeface="Arial"/>
              </a:rPr>
              <a:t>=  </a:t>
            </a:r>
            <a:r>
              <a:rPr sz="2400" spc="-40" dirty="0">
                <a:latin typeface="Arial"/>
                <a:cs typeface="Arial"/>
              </a:rPr>
              <a:t>1/2+1/3+1/4			</a:t>
            </a:r>
            <a:r>
              <a:rPr sz="2400" spc="-50" dirty="0">
                <a:latin typeface="Arial"/>
                <a:cs typeface="Arial"/>
              </a:rPr>
              <a:t>13/12</a:t>
            </a:r>
            <a:endParaRPr sz="2400">
              <a:latin typeface="Arial"/>
              <a:cs typeface="Arial"/>
            </a:endParaRPr>
          </a:p>
        </p:txBody>
      </p:sp>
      <p:sp>
        <p:nvSpPr>
          <p:cNvPr id="5" name="object 5"/>
          <p:cNvSpPr txBox="1"/>
          <p:nvPr/>
        </p:nvSpPr>
        <p:spPr>
          <a:xfrm>
            <a:off x="5307329" y="4037329"/>
            <a:ext cx="1861185" cy="919480"/>
          </a:xfrm>
          <a:prstGeom prst="rect">
            <a:avLst/>
          </a:prstGeom>
        </p:spPr>
        <p:txBody>
          <a:bodyPr vert="horz" wrap="square" lIns="0" tIns="93980" rIns="0" bIns="0" rtlCol="0">
            <a:spAutoFit/>
          </a:bodyPr>
          <a:lstStyle/>
          <a:p>
            <a:pPr marL="12700">
              <a:lnSpc>
                <a:spcPct val="100000"/>
              </a:lnSpc>
              <a:spcBef>
                <a:spcPts val="740"/>
              </a:spcBef>
              <a:tabLst>
                <a:tab pos="457834" algn="l"/>
                <a:tab pos="747395" algn="l"/>
              </a:tabLst>
            </a:pPr>
            <a:r>
              <a:rPr sz="2400" u="heavy" spc="-120" dirty="0">
                <a:uFill>
                  <a:solidFill>
                    <a:srgbClr val="000000"/>
                  </a:solidFill>
                </a:uFill>
                <a:latin typeface="Arial"/>
                <a:cs typeface="Arial"/>
              </a:rPr>
              <a:t>36</a:t>
            </a:r>
            <a:r>
              <a:rPr sz="2400" spc="-120" dirty="0">
                <a:latin typeface="Arial"/>
                <a:cs typeface="Arial"/>
              </a:rPr>
              <a:t>	</a:t>
            </a:r>
            <a:r>
              <a:rPr sz="2400" spc="-210" dirty="0">
                <a:latin typeface="Arial"/>
                <a:cs typeface="Arial"/>
              </a:rPr>
              <a:t>=	</a:t>
            </a:r>
            <a:r>
              <a:rPr sz="2400" spc="-130" dirty="0">
                <a:latin typeface="Arial"/>
                <a:cs typeface="Arial"/>
              </a:rPr>
              <a:t>2</a:t>
            </a:r>
            <a:r>
              <a:rPr sz="2400" spc="-75" dirty="0">
                <a:latin typeface="Arial"/>
                <a:cs typeface="Arial"/>
              </a:rPr>
              <a:t>.</a:t>
            </a:r>
            <a:r>
              <a:rPr sz="2400" spc="-130" dirty="0">
                <a:latin typeface="Arial"/>
                <a:cs typeface="Arial"/>
              </a:rPr>
              <a:t>77</a:t>
            </a:r>
            <a:r>
              <a:rPr sz="2400" spc="-75" dirty="0">
                <a:latin typeface="Arial"/>
                <a:cs typeface="Arial"/>
              </a:rPr>
              <a:t>m</a:t>
            </a:r>
            <a:r>
              <a:rPr sz="2400" spc="-90" dirty="0">
                <a:latin typeface="Arial"/>
                <a:cs typeface="Arial"/>
              </a:rPr>
              <a:t>p</a:t>
            </a:r>
            <a:r>
              <a:rPr sz="2400" spc="-75" dirty="0">
                <a:latin typeface="Arial"/>
                <a:cs typeface="Arial"/>
              </a:rPr>
              <a:t>h</a:t>
            </a:r>
            <a:endParaRPr sz="2400">
              <a:latin typeface="Arial"/>
              <a:cs typeface="Arial"/>
            </a:endParaRPr>
          </a:p>
          <a:p>
            <a:pPr marL="225425">
              <a:lnSpc>
                <a:spcPct val="100000"/>
              </a:lnSpc>
              <a:spcBef>
                <a:spcPts val="640"/>
              </a:spcBef>
            </a:pPr>
            <a:r>
              <a:rPr sz="2400" spc="-125" dirty="0">
                <a:latin typeface="Arial"/>
                <a:cs typeface="Arial"/>
              </a:rPr>
              <a:t>13</a:t>
            </a:r>
            <a:endParaRPr sz="2400">
              <a:latin typeface="Arial"/>
              <a:cs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4669" y="1532890"/>
            <a:ext cx="7647940" cy="2767330"/>
          </a:xfrm>
          <a:prstGeom prst="rect">
            <a:avLst/>
          </a:prstGeom>
        </p:spPr>
        <p:txBody>
          <a:bodyPr vert="horz" wrap="square" lIns="0" tIns="114300" rIns="0" bIns="0" rtlCol="0">
            <a:spAutoFit/>
          </a:bodyPr>
          <a:lstStyle/>
          <a:p>
            <a:pPr marL="12700">
              <a:lnSpc>
                <a:spcPct val="100000"/>
              </a:lnSpc>
              <a:spcBef>
                <a:spcPts val="900"/>
              </a:spcBef>
            </a:pPr>
            <a:r>
              <a:rPr sz="3200" b="1" spc="-290" dirty="0">
                <a:solidFill>
                  <a:srgbClr val="006FBF"/>
                </a:solidFill>
                <a:latin typeface="Trebuchet MS"/>
                <a:cs typeface="Trebuchet MS"/>
              </a:rPr>
              <a:t>4. </a:t>
            </a:r>
            <a:r>
              <a:rPr sz="3200" b="1" spc="-170" dirty="0">
                <a:solidFill>
                  <a:srgbClr val="006FBF"/>
                </a:solidFill>
                <a:latin typeface="Trebuchet MS"/>
                <a:cs typeface="Trebuchet MS"/>
              </a:rPr>
              <a:t>Quadratic</a:t>
            </a:r>
            <a:r>
              <a:rPr sz="3200" b="1" spc="-204" dirty="0">
                <a:solidFill>
                  <a:srgbClr val="006FBF"/>
                </a:solidFill>
                <a:latin typeface="Trebuchet MS"/>
                <a:cs typeface="Trebuchet MS"/>
              </a:rPr>
              <a:t> </a:t>
            </a:r>
            <a:r>
              <a:rPr sz="3200" b="1" spc="-175" dirty="0">
                <a:solidFill>
                  <a:srgbClr val="006FBF"/>
                </a:solidFill>
                <a:latin typeface="Trebuchet MS"/>
                <a:cs typeface="Trebuchet MS"/>
              </a:rPr>
              <a:t>mean</a:t>
            </a:r>
            <a:endParaRPr sz="3200">
              <a:latin typeface="Trebuchet MS"/>
              <a:cs typeface="Trebuchet MS"/>
            </a:endParaRPr>
          </a:p>
          <a:p>
            <a:pPr marL="355600" marR="5080" indent="-342900">
              <a:lnSpc>
                <a:spcPts val="3829"/>
              </a:lnSpc>
              <a:spcBef>
                <a:spcPts val="935"/>
              </a:spcBef>
              <a:buChar char="•"/>
              <a:tabLst>
                <a:tab pos="354965" algn="l"/>
                <a:tab pos="355600" algn="l"/>
              </a:tabLst>
            </a:pPr>
            <a:r>
              <a:rPr sz="3200" spc="45" dirty="0">
                <a:latin typeface="Arial"/>
                <a:cs typeface="Arial"/>
              </a:rPr>
              <a:t>It</a:t>
            </a:r>
            <a:r>
              <a:rPr sz="3200" spc="-190" dirty="0">
                <a:latin typeface="Arial"/>
                <a:cs typeface="Arial"/>
              </a:rPr>
              <a:t> </a:t>
            </a:r>
            <a:r>
              <a:rPr sz="3200" spc="-165" dirty="0">
                <a:latin typeface="Arial"/>
                <a:cs typeface="Arial"/>
              </a:rPr>
              <a:t>is</a:t>
            </a:r>
            <a:r>
              <a:rPr sz="3200" spc="-175" dirty="0">
                <a:latin typeface="Arial"/>
                <a:cs typeface="Arial"/>
              </a:rPr>
              <a:t> </a:t>
            </a:r>
            <a:r>
              <a:rPr sz="3200" spc="-75" dirty="0">
                <a:latin typeface="Arial"/>
                <a:cs typeface="Arial"/>
              </a:rPr>
              <a:t>another</a:t>
            </a:r>
            <a:r>
              <a:rPr sz="3200" spc="-180" dirty="0">
                <a:latin typeface="Arial"/>
                <a:cs typeface="Arial"/>
              </a:rPr>
              <a:t> </a:t>
            </a:r>
            <a:r>
              <a:rPr sz="3200" spc="-165" dirty="0">
                <a:latin typeface="Arial"/>
                <a:cs typeface="Arial"/>
              </a:rPr>
              <a:t>name</a:t>
            </a:r>
            <a:r>
              <a:rPr sz="3200" spc="-170" dirty="0">
                <a:latin typeface="Arial"/>
                <a:cs typeface="Arial"/>
              </a:rPr>
              <a:t> </a:t>
            </a:r>
            <a:r>
              <a:rPr sz="3200" spc="10" dirty="0">
                <a:latin typeface="Arial"/>
                <a:cs typeface="Arial"/>
              </a:rPr>
              <a:t>for</a:t>
            </a:r>
            <a:r>
              <a:rPr sz="3200" spc="-150" dirty="0">
                <a:latin typeface="Arial"/>
                <a:cs typeface="Arial"/>
              </a:rPr>
              <a:t> </a:t>
            </a:r>
            <a:r>
              <a:rPr sz="3200" b="1" spc="-125" dirty="0">
                <a:latin typeface="Trebuchet MS"/>
                <a:cs typeface="Trebuchet MS"/>
              </a:rPr>
              <a:t>Root</a:t>
            </a:r>
            <a:r>
              <a:rPr sz="3200" b="1" spc="-250" dirty="0">
                <a:latin typeface="Trebuchet MS"/>
                <a:cs typeface="Trebuchet MS"/>
              </a:rPr>
              <a:t> </a:t>
            </a:r>
            <a:r>
              <a:rPr sz="3200" b="1" spc="-35" dirty="0">
                <a:latin typeface="Trebuchet MS"/>
                <a:cs typeface="Trebuchet MS"/>
              </a:rPr>
              <a:t>Mean</a:t>
            </a:r>
            <a:r>
              <a:rPr sz="3200" b="1" spc="-250" dirty="0">
                <a:latin typeface="Trebuchet MS"/>
                <a:cs typeface="Trebuchet MS"/>
              </a:rPr>
              <a:t> </a:t>
            </a:r>
            <a:r>
              <a:rPr sz="3200" b="1" spc="-175" dirty="0">
                <a:latin typeface="Trebuchet MS"/>
                <a:cs typeface="Trebuchet MS"/>
              </a:rPr>
              <a:t>Square</a:t>
            </a:r>
            <a:r>
              <a:rPr sz="3200" b="1" spc="-254" dirty="0">
                <a:latin typeface="Trebuchet MS"/>
                <a:cs typeface="Trebuchet MS"/>
              </a:rPr>
              <a:t> </a:t>
            </a:r>
            <a:r>
              <a:rPr sz="3200" b="1" spc="-160" dirty="0">
                <a:latin typeface="Trebuchet MS"/>
                <a:cs typeface="Trebuchet MS"/>
              </a:rPr>
              <a:t>or  </a:t>
            </a:r>
            <a:r>
              <a:rPr sz="3200" b="1" spc="-50" dirty="0">
                <a:latin typeface="Trebuchet MS"/>
                <a:cs typeface="Trebuchet MS"/>
              </a:rPr>
              <a:t>RMS.</a:t>
            </a:r>
            <a:endParaRPr sz="3200">
              <a:latin typeface="Trebuchet MS"/>
              <a:cs typeface="Trebuchet MS"/>
            </a:endParaRPr>
          </a:p>
          <a:p>
            <a:pPr marL="355600" marR="1264285" indent="-342900">
              <a:lnSpc>
                <a:spcPct val="100000"/>
              </a:lnSpc>
              <a:spcBef>
                <a:spcPts val="675"/>
              </a:spcBef>
              <a:buFont typeface="Arial"/>
              <a:buChar char="•"/>
              <a:tabLst>
                <a:tab pos="354965" algn="l"/>
                <a:tab pos="355600" algn="l"/>
              </a:tabLst>
            </a:pPr>
            <a:r>
              <a:rPr sz="3200" b="1" spc="40" dirty="0">
                <a:latin typeface="Trebuchet MS"/>
                <a:cs typeface="Trebuchet MS"/>
              </a:rPr>
              <a:t>RMS </a:t>
            </a:r>
            <a:r>
              <a:rPr sz="3200" spc="-165" dirty="0">
                <a:latin typeface="Arial"/>
                <a:cs typeface="Arial"/>
              </a:rPr>
              <a:t>is </a:t>
            </a:r>
            <a:r>
              <a:rPr sz="3200" spc="-80" dirty="0">
                <a:latin typeface="Arial"/>
                <a:cs typeface="Arial"/>
              </a:rPr>
              <a:t>typically </a:t>
            </a:r>
            <a:r>
              <a:rPr sz="3200" spc="-190" dirty="0">
                <a:latin typeface="Arial"/>
                <a:cs typeface="Arial"/>
              </a:rPr>
              <a:t>used </a:t>
            </a:r>
            <a:r>
              <a:rPr sz="3200" spc="10" dirty="0">
                <a:latin typeface="Arial"/>
                <a:cs typeface="Arial"/>
              </a:rPr>
              <a:t>for</a:t>
            </a:r>
            <a:r>
              <a:rPr sz="3200" spc="-615" dirty="0">
                <a:latin typeface="Arial"/>
                <a:cs typeface="Arial"/>
              </a:rPr>
              <a:t> </a:t>
            </a:r>
            <a:r>
              <a:rPr sz="3200" spc="-110" dirty="0">
                <a:latin typeface="Arial"/>
                <a:cs typeface="Arial"/>
              </a:rPr>
              <a:t>data </a:t>
            </a:r>
            <a:r>
              <a:rPr sz="3200" spc="-155" dirty="0">
                <a:latin typeface="Arial"/>
                <a:cs typeface="Arial"/>
              </a:rPr>
              <a:t>whose  </a:t>
            </a:r>
            <a:r>
              <a:rPr sz="3200" spc="-50" dirty="0">
                <a:latin typeface="Arial"/>
                <a:cs typeface="Arial"/>
              </a:rPr>
              <a:t>arithmetic </a:t>
            </a:r>
            <a:r>
              <a:rPr sz="3200" spc="-165" dirty="0">
                <a:latin typeface="Arial"/>
                <a:cs typeface="Arial"/>
              </a:rPr>
              <a:t>mean is</a:t>
            </a:r>
            <a:r>
              <a:rPr sz="3200" spc="-320" dirty="0">
                <a:latin typeface="Arial"/>
                <a:cs typeface="Arial"/>
              </a:rPr>
              <a:t> </a:t>
            </a:r>
            <a:r>
              <a:rPr sz="3200" spc="-135" dirty="0">
                <a:latin typeface="Arial"/>
                <a:cs typeface="Arial"/>
              </a:rPr>
              <a:t>zero.</a:t>
            </a:r>
            <a:endParaRPr sz="3200">
              <a:latin typeface="Arial"/>
              <a:cs typeface="Arial"/>
            </a:endParaRPr>
          </a:p>
        </p:txBody>
      </p:sp>
      <p:sp>
        <p:nvSpPr>
          <p:cNvPr id="3" name="object 3"/>
          <p:cNvSpPr/>
          <p:nvPr/>
        </p:nvSpPr>
        <p:spPr>
          <a:xfrm>
            <a:off x="3124200" y="4419600"/>
            <a:ext cx="3001107" cy="1559441"/>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5" name="object 5"/>
          <p:cNvSpPr txBox="1">
            <a:spLocks noGrp="1"/>
          </p:cNvSpPr>
          <p:nvPr>
            <p:ph type="sldNum" sz="quarter" idx="7"/>
          </p:nvPr>
        </p:nvSpPr>
        <p:spPr>
          <a:prstGeom prst="rect">
            <a:avLst/>
          </a:prstGeom>
        </p:spPr>
        <p:txBody>
          <a:bodyPr vert="horz" wrap="square" lIns="0" tIns="151899" rIns="0" bIns="0" rtlCol="0">
            <a:spAutoFit/>
          </a:bodyPr>
          <a:lstStyle/>
          <a:p>
            <a:pPr marL="53340">
              <a:lnSpc>
                <a:spcPct val="100000"/>
              </a:lnSpc>
              <a:spcBef>
                <a:spcPts val="45"/>
              </a:spcBef>
            </a:pPr>
            <a:fld id="{81D60167-4931-47E6-BA6A-407CBD079E47}" type="slidenum">
              <a:rPr dirty="0"/>
              <a:t>69</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F034F50-A19F-4986-B4C8-78091120F4D8}"/>
              </a:ext>
            </a:extLst>
          </p:cNvPr>
          <p:cNvPicPr>
            <a:picLocks noChangeAspect="1"/>
          </p:cNvPicPr>
          <p:nvPr/>
        </p:nvPicPr>
        <p:blipFill>
          <a:blip r:embed="rId3"/>
          <a:stretch>
            <a:fillRect/>
          </a:stretch>
        </p:blipFill>
        <p:spPr>
          <a:xfrm>
            <a:off x="1535996" y="643467"/>
            <a:ext cx="6072007" cy="5571066"/>
          </a:xfrm>
          <a:prstGeom prst="rect">
            <a:avLst/>
          </a:prstGeom>
        </p:spPr>
      </p:pic>
    </p:spTree>
    <p:extLst>
      <p:ext uri="{BB962C8B-B14F-4D97-AF65-F5344CB8AC3E}">
        <p14:creationId xmlns:p14="http://schemas.microsoft.com/office/powerpoint/2010/main" val="7716574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4" name="object 4"/>
          <p:cNvSpPr txBox="1">
            <a:spLocks noGrp="1"/>
          </p:cNvSpPr>
          <p:nvPr>
            <p:ph type="sldNum" sz="quarter" idx="7"/>
          </p:nvPr>
        </p:nvSpPr>
        <p:spPr>
          <a:prstGeom prst="rect">
            <a:avLst/>
          </a:prstGeom>
        </p:spPr>
        <p:txBody>
          <a:bodyPr vert="horz" wrap="square" lIns="0" tIns="151899" rIns="0" bIns="0" rtlCol="0">
            <a:spAutoFit/>
          </a:bodyPr>
          <a:lstStyle/>
          <a:p>
            <a:pPr marL="53340">
              <a:lnSpc>
                <a:spcPct val="100000"/>
              </a:lnSpc>
              <a:spcBef>
                <a:spcPts val="45"/>
              </a:spcBef>
            </a:pPr>
            <a:fld id="{81D60167-4931-47E6-BA6A-407CBD079E47}" type="slidenum">
              <a:rPr dirty="0"/>
              <a:t>70</a:t>
            </a:fld>
            <a:endParaRPr dirty="0"/>
          </a:p>
        </p:txBody>
      </p:sp>
      <p:sp>
        <p:nvSpPr>
          <p:cNvPr id="2" name="object 2"/>
          <p:cNvSpPr txBox="1"/>
          <p:nvPr/>
        </p:nvSpPr>
        <p:spPr>
          <a:xfrm>
            <a:off x="534669" y="1532890"/>
            <a:ext cx="8371205" cy="3844290"/>
          </a:xfrm>
          <a:prstGeom prst="rect">
            <a:avLst/>
          </a:prstGeom>
        </p:spPr>
        <p:txBody>
          <a:bodyPr vert="horz" wrap="square" lIns="0" tIns="114300" rIns="0" bIns="0" rtlCol="0">
            <a:spAutoFit/>
          </a:bodyPr>
          <a:lstStyle/>
          <a:p>
            <a:pPr marL="12700">
              <a:lnSpc>
                <a:spcPct val="100000"/>
              </a:lnSpc>
              <a:spcBef>
                <a:spcPts val="900"/>
              </a:spcBef>
            </a:pPr>
            <a:r>
              <a:rPr sz="3200" spc="-204" dirty="0">
                <a:latin typeface="Arial"/>
                <a:cs typeface="Arial"/>
              </a:rPr>
              <a:t>Example</a:t>
            </a:r>
            <a:endParaRPr sz="3200">
              <a:latin typeface="Arial"/>
              <a:cs typeface="Arial"/>
            </a:endParaRPr>
          </a:p>
          <a:p>
            <a:pPr marL="354330" marR="654685" indent="-341630">
              <a:lnSpc>
                <a:spcPts val="3829"/>
              </a:lnSpc>
              <a:spcBef>
                <a:spcPts val="935"/>
              </a:spcBef>
              <a:buChar char="•"/>
              <a:tabLst>
                <a:tab pos="353695" algn="l"/>
                <a:tab pos="354330" algn="l"/>
              </a:tabLst>
            </a:pPr>
            <a:r>
              <a:rPr sz="3200" spc="-229" dirty="0">
                <a:latin typeface="Arial"/>
                <a:cs typeface="Arial"/>
              </a:rPr>
              <a:t>Suppose </a:t>
            </a:r>
            <a:r>
              <a:rPr sz="3200" spc="-150" dirty="0">
                <a:latin typeface="Arial"/>
                <a:cs typeface="Arial"/>
              </a:rPr>
              <a:t>measurements </a:t>
            </a:r>
            <a:r>
              <a:rPr sz="3200" dirty="0">
                <a:latin typeface="Arial"/>
                <a:cs typeface="Arial"/>
              </a:rPr>
              <a:t>of </a:t>
            </a:r>
            <a:r>
              <a:rPr sz="3200" spc="-150" dirty="0">
                <a:latin typeface="Arial"/>
                <a:cs typeface="Arial"/>
              </a:rPr>
              <a:t>120, </a:t>
            </a:r>
            <a:r>
              <a:rPr sz="3200" spc="-135" dirty="0">
                <a:latin typeface="Arial"/>
                <a:cs typeface="Arial"/>
              </a:rPr>
              <a:t>-150, </a:t>
            </a:r>
            <a:r>
              <a:rPr sz="3200" spc="-155" dirty="0">
                <a:latin typeface="Arial"/>
                <a:cs typeface="Arial"/>
              </a:rPr>
              <a:t>and</a:t>
            </a:r>
            <a:r>
              <a:rPr sz="3200" spc="-390" dirty="0">
                <a:latin typeface="Arial"/>
                <a:cs typeface="Arial"/>
              </a:rPr>
              <a:t> </a:t>
            </a:r>
            <a:r>
              <a:rPr sz="3200" spc="-160" dirty="0">
                <a:latin typeface="Arial"/>
                <a:cs typeface="Arial"/>
              </a:rPr>
              <a:t>75  </a:t>
            </a:r>
            <a:r>
              <a:rPr sz="3200" spc="-80" dirty="0">
                <a:latin typeface="Arial"/>
                <a:cs typeface="Arial"/>
              </a:rPr>
              <a:t>volts </a:t>
            </a:r>
            <a:r>
              <a:rPr sz="3200" spc="-90" dirty="0">
                <a:latin typeface="Arial"/>
                <a:cs typeface="Arial"/>
              </a:rPr>
              <a:t>were</a:t>
            </a:r>
            <a:r>
              <a:rPr sz="3200" spc="-270" dirty="0">
                <a:latin typeface="Arial"/>
                <a:cs typeface="Arial"/>
              </a:rPr>
              <a:t> </a:t>
            </a:r>
            <a:r>
              <a:rPr sz="3200" spc="-85" dirty="0">
                <a:latin typeface="Arial"/>
                <a:cs typeface="Arial"/>
              </a:rPr>
              <a:t>obtained.</a:t>
            </a:r>
            <a:endParaRPr sz="3200">
              <a:latin typeface="Arial"/>
              <a:cs typeface="Arial"/>
            </a:endParaRPr>
          </a:p>
          <a:p>
            <a:pPr marL="12700">
              <a:lnSpc>
                <a:spcPct val="100000"/>
              </a:lnSpc>
              <a:spcBef>
                <a:spcPts val="675"/>
              </a:spcBef>
            </a:pPr>
            <a:r>
              <a:rPr sz="3200" b="1" spc="-160" dirty="0">
                <a:latin typeface="Trebuchet MS"/>
                <a:cs typeface="Trebuchet MS"/>
              </a:rPr>
              <a:t>Solution: </a:t>
            </a:r>
            <a:r>
              <a:rPr sz="3200" spc="-235" dirty="0">
                <a:latin typeface="Arial"/>
                <a:cs typeface="Arial"/>
              </a:rPr>
              <a:t>The </a:t>
            </a:r>
            <a:r>
              <a:rPr sz="3200" spc="-120" dirty="0">
                <a:latin typeface="Arial"/>
                <a:cs typeface="Arial"/>
              </a:rPr>
              <a:t>corresponding </a:t>
            </a:r>
            <a:r>
              <a:rPr sz="3200" spc="-95" dirty="0">
                <a:latin typeface="Arial"/>
                <a:cs typeface="Arial"/>
              </a:rPr>
              <a:t>quadratic </a:t>
            </a:r>
            <a:r>
              <a:rPr sz="3200" spc="-165" dirty="0">
                <a:latin typeface="Arial"/>
                <a:cs typeface="Arial"/>
              </a:rPr>
              <a:t>mean</a:t>
            </a:r>
            <a:r>
              <a:rPr sz="3200" spc="-320" dirty="0">
                <a:latin typeface="Arial"/>
                <a:cs typeface="Arial"/>
              </a:rPr>
              <a:t> </a:t>
            </a:r>
            <a:r>
              <a:rPr sz="3200" spc="-165" dirty="0">
                <a:latin typeface="Arial"/>
                <a:cs typeface="Arial"/>
              </a:rPr>
              <a:t>is</a:t>
            </a:r>
            <a:endParaRPr sz="3200">
              <a:latin typeface="Arial"/>
              <a:cs typeface="Arial"/>
            </a:endParaRPr>
          </a:p>
          <a:p>
            <a:pPr marL="354330">
              <a:lnSpc>
                <a:spcPct val="100000"/>
              </a:lnSpc>
            </a:pPr>
            <a:r>
              <a:rPr sz="3200" spc="-195" dirty="0">
                <a:latin typeface="Arial"/>
                <a:cs typeface="Arial"/>
              </a:rPr>
              <a:t>√((120</a:t>
            </a:r>
            <a:r>
              <a:rPr sz="2775" spc="-292" baseline="28528" dirty="0">
                <a:latin typeface="Arial"/>
                <a:cs typeface="Arial"/>
              </a:rPr>
              <a:t>2 </a:t>
            </a:r>
            <a:r>
              <a:rPr sz="3200" spc="-275" dirty="0">
                <a:latin typeface="Arial"/>
                <a:cs typeface="Arial"/>
              </a:rPr>
              <a:t>+ </a:t>
            </a:r>
            <a:r>
              <a:rPr sz="3200" spc="-180" dirty="0">
                <a:latin typeface="Arial"/>
                <a:cs typeface="Arial"/>
              </a:rPr>
              <a:t>(-150)</a:t>
            </a:r>
            <a:r>
              <a:rPr sz="2775" spc="-270" baseline="28528" dirty="0">
                <a:latin typeface="Arial"/>
                <a:cs typeface="Arial"/>
              </a:rPr>
              <a:t>2 </a:t>
            </a:r>
            <a:r>
              <a:rPr sz="3200" spc="-275" dirty="0">
                <a:latin typeface="Arial"/>
                <a:cs typeface="Arial"/>
              </a:rPr>
              <a:t>+ </a:t>
            </a:r>
            <a:r>
              <a:rPr sz="3200" spc="-120" dirty="0">
                <a:latin typeface="Arial"/>
                <a:cs typeface="Arial"/>
              </a:rPr>
              <a:t>75</a:t>
            </a:r>
            <a:r>
              <a:rPr sz="2775" spc="-179" baseline="28528" dirty="0">
                <a:latin typeface="Arial"/>
                <a:cs typeface="Arial"/>
              </a:rPr>
              <a:t>2</a:t>
            </a:r>
            <a:r>
              <a:rPr sz="3200" spc="-120" dirty="0">
                <a:latin typeface="Arial"/>
                <a:cs typeface="Arial"/>
              </a:rPr>
              <a:t>)/3) </a:t>
            </a:r>
            <a:r>
              <a:rPr sz="3200" spc="-25" dirty="0">
                <a:latin typeface="Arial"/>
                <a:cs typeface="Arial"/>
              </a:rPr>
              <a:t>or </a:t>
            </a:r>
            <a:r>
              <a:rPr sz="3200" spc="-165" dirty="0">
                <a:latin typeface="Arial"/>
                <a:cs typeface="Arial"/>
              </a:rPr>
              <a:t>119 </a:t>
            </a:r>
            <a:r>
              <a:rPr sz="3200" spc="-80" dirty="0">
                <a:latin typeface="Arial"/>
                <a:cs typeface="Arial"/>
              </a:rPr>
              <a:t>volts</a:t>
            </a:r>
            <a:r>
              <a:rPr sz="3200" spc="-35" dirty="0">
                <a:latin typeface="Arial"/>
                <a:cs typeface="Arial"/>
              </a:rPr>
              <a:t> </a:t>
            </a:r>
            <a:r>
              <a:rPr sz="3200" spc="-315" dirty="0">
                <a:latin typeface="Arial"/>
                <a:cs typeface="Arial"/>
              </a:rPr>
              <a:t>RMS.</a:t>
            </a:r>
            <a:endParaRPr sz="3200">
              <a:latin typeface="Arial"/>
              <a:cs typeface="Arial"/>
            </a:endParaRPr>
          </a:p>
          <a:p>
            <a:pPr marL="354330" marR="5080" indent="-341630">
              <a:lnSpc>
                <a:spcPct val="100000"/>
              </a:lnSpc>
              <a:spcBef>
                <a:spcPts val="800"/>
              </a:spcBef>
              <a:buChar char="•"/>
              <a:tabLst>
                <a:tab pos="353695" algn="l"/>
                <a:tab pos="354330" algn="l"/>
              </a:tabLst>
            </a:pPr>
            <a:r>
              <a:rPr sz="3200" spc="-235" dirty="0">
                <a:latin typeface="Arial"/>
                <a:cs typeface="Arial"/>
              </a:rPr>
              <a:t>The </a:t>
            </a:r>
            <a:r>
              <a:rPr sz="3200" spc="-95" dirty="0">
                <a:latin typeface="Arial"/>
                <a:cs typeface="Arial"/>
              </a:rPr>
              <a:t>quadratic </a:t>
            </a:r>
            <a:r>
              <a:rPr sz="3200" spc="-165" dirty="0">
                <a:latin typeface="Arial"/>
                <a:cs typeface="Arial"/>
              </a:rPr>
              <a:t>mean </a:t>
            </a:r>
            <a:r>
              <a:rPr sz="3200" spc="-190" dirty="0">
                <a:latin typeface="Arial"/>
                <a:cs typeface="Arial"/>
              </a:rPr>
              <a:t>gives </a:t>
            </a:r>
            <a:r>
              <a:rPr sz="3200" spc="-250" dirty="0">
                <a:latin typeface="Arial"/>
                <a:cs typeface="Arial"/>
              </a:rPr>
              <a:t>a </a:t>
            </a:r>
            <a:r>
              <a:rPr sz="3200" spc="-150" dirty="0">
                <a:latin typeface="Arial"/>
                <a:cs typeface="Arial"/>
              </a:rPr>
              <a:t>physical </a:t>
            </a:r>
            <a:r>
              <a:rPr sz="3200" spc="-165" dirty="0">
                <a:latin typeface="Arial"/>
                <a:cs typeface="Arial"/>
              </a:rPr>
              <a:t>measure </a:t>
            </a:r>
            <a:r>
              <a:rPr sz="3200" spc="-10" dirty="0">
                <a:latin typeface="Arial"/>
                <a:cs typeface="Arial"/>
              </a:rPr>
              <a:t>of  </a:t>
            </a:r>
            <a:r>
              <a:rPr sz="3200" spc="-40" dirty="0">
                <a:latin typeface="Arial"/>
                <a:cs typeface="Arial"/>
              </a:rPr>
              <a:t>the </a:t>
            </a:r>
            <a:r>
              <a:rPr sz="3200" spc="-180" dirty="0">
                <a:latin typeface="Arial"/>
                <a:cs typeface="Arial"/>
              </a:rPr>
              <a:t>average </a:t>
            </a:r>
            <a:r>
              <a:rPr sz="3200" spc="-135" dirty="0">
                <a:latin typeface="Arial"/>
                <a:cs typeface="Arial"/>
              </a:rPr>
              <a:t>distance </a:t>
            </a:r>
            <a:r>
              <a:rPr sz="3200" spc="-20" dirty="0">
                <a:latin typeface="Arial"/>
                <a:cs typeface="Arial"/>
              </a:rPr>
              <a:t>from</a:t>
            </a:r>
            <a:r>
              <a:rPr sz="3200" spc="-335" dirty="0">
                <a:latin typeface="Arial"/>
                <a:cs typeface="Arial"/>
              </a:rPr>
              <a:t> </a:t>
            </a:r>
            <a:r>
              <a:rPr sz="3200" spc="-135" dirty="0">
                <a:latin typeface="Arial"/>
                <a:cs typeface="Arial"/>
              </a:rPr>
              <a:t>zero.</a:t>
            </a:r>
            <a:endParaRPr sz="3200">
              <a:latin typeface="Arial"/>
              <a:cs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4" name="object 4"/>
          <p:cNvSpPr txBox="1">
            <a:spLocks noGrp="1"/>
          </p:cNvSpPr>
          <p:nvPr>
            <p:ph type="sldNum" sz="quarter" idx="7"/>
          </p:nvPr>
        </p:nvSpPr>
        <p:spPr>
          <a:prstGeom prst="rect">
            <a:avLst/>
          </a:prstGeom>
        </p:spPr>
        <p:txBody>
          <a:bodyPr vert="horz" wrap="square" lIns="0" tIns="151899" rIns="0" bIns="0" rtlCol="0">
            <a:spAutoFit/>
          </a:bodyPr>
          <a:lstStyle/>
          <a:p>
            <a:pPr marL="53340">
              <a:lnSpc>
                <a:spcPct val="100000"/>
              </a:lnSpc>
              <a:spcBef>
                <a:spcPts val="45"/>
              </a:spcBef>
            </a:pPr>
            <a:fld id="{81D60167-4931-47E6-BA6A-407CBD079E47}" type="slidenum">
              <a:rPr dirty="0"/>
              <a:t>71</a:t>
            </a:fld>
            <a:endParaRPr dirty="0"/>
          </a:p>
        </p:txBody>
      </p:sp>
      <p:sp>
        <p:nvSpPr>
          <p:cNvPr id="2" name="object 2"/>
          <p:cNvSpPr txBox="1"/>
          <p:nvPr/>
        </p:nvSpPr>
        <p:spPr>
          <a:xfrm>
            <a:off x="534669" y="1532890"/>
            <a:ext cx="8071484" cy="3844290"/>
          </a:xfrm>
          <a:prstGeom prst="rect">
            <a:avLst/>
          </a:prstGeom>
        </p:spPr>
        <p:txBody>
          <a:bodyPr vert="horz" wrap="square" lIns="0" tIns="114300" rIns="0" bIns="0" rtlCol="0">
            <a:spAutoFit/>
          </a:bodyPr>
          <a:lstStyle/>
          <a:p>
            <a:pPr marL="12700">
              <a:lnSpc>
                <a:spcPct val="100000"/>
              </a:lnSpc>
              <a:spcBef>
                <a:spcPts val="900"/>
              </a:spcBef>
            </a:pPr>
            <a:r>
              <a:rPr sz="3200" b="1" spc="-290" dirty="0">
                <a:solidFill>
                  <a:srgbClr val="006FBF"/>
                </a:solidFill>
                <a:latin typeface="Trebuchet MS"/>
                <a:cs typeface="Trebuchet MS"/>
              </a:rPr>
              <a:t>5. </a:t>
            </a:r>
            <a:r>
              <a:rPr sz="3200" b="1" spc="-210" dirty="0">
                <a:solidFill>
                  <a:srgbClr val="006FBF"/>
                </a:solidFill>
                <a:latin typeface="Trebuchet MS"/>
                <a:cs typeface="Trebuchet MS"/>
              </a:rPr>
              <a:t>Trimmed</a:t>
            </a:r>
            <a:r>
              <a:rPr sz="3200" b="1" spc="-280" dirty="0">
                <a:solidFill>
                  <a:srgbClr val="006FBF"/>
                </a:solidFill>
                <a:latin typeface="Trebuchet MS"/>
                <a:cs typeface="Trebuchet MS"/>
              </a:rPr>
              <a:t> </a:t>
            </a:r>
            <a:r>
              <a:rPr sz="3200" b="1" spc="-175" dirty="0">
                <a:solidFill>
                  <a:srgbClr val="006FBF"/>
                </a:solidFill>
                <a:latin typeface="Trebuchet MS"/>
                <a:cs typeface="Trebuchet MS"/>
              </a:rPr>
              <a:t>mean</a:t>
            </a:r>
            <a:endParaRPr sz="3200">
              <a:latin typeface="Trebuchet MS"/>
              <a:cs typeface="Trebuchet MS"/>
            </a:endParaRPr>
          </a:p>
          <a:p>
            <a:pPr marL="354965" marR="5080" indent="-342900" algn="just">
              <a:lnSpc>
                <a:spcPct val="99900"/>
              </a:lnSpc>
              <a:spcBef>
                <a:spcPts val="800"/>
              </a:spcBef>
            </a:pPr>
            <a:r>
              <a:rPr sz="4800" spc="600" baseline="6076" dirty="0">
                <a:latin typeface="Symbol"/>
                <a:cs typeface="Symbol"/>
              </a:rPr>
              <a:t></a:t>
            </a:r>
            <a:r>
              <a:rPr sz="3200" spc="400" dirty="0">
                <a:latin typeface="Arial"/>
                <a:cs typeface="Arial"/>
              </a:rPr>
              <a:t>It </a:t>
            </a:r>
            <a:r>
              <a:rPr sz="3200" spc="-165" dirty="0">
                <a:latin typeface="Arial"/>
                <a:cs typeface="Arial"/>
              </a:rPr>
              <a:t>is </a:t>
            </a:r>
            <a:r>
              <a:rPr sz="3200" spc="-135" dirty="0">
                <a:latin typeface="Arial"/>
                <a:cs typeface="Arial"/>
              </a:rPr>
              <a:t>usually </a:t>
            </a:r>
            <a:r>
              <a:rPr sz="3200" spc="-95" dirty="0">
                <a:latin typeface="Arial"/>
                <a:cs typeface="Arial"/>
              </a:rPr>
              <a:t>refers </a:t>
            </a:r>
            <a:r>
              <a:rPr sz="3200" spc="35" dirty="0">
                <a:latin typeface="Arial"/>
                <a:cs typeface="Arial"/>
              </a:rPr>
              <a:t>to </a:t>
            </a:r>
            <a:r>
              <a:rPr sz="3200" b="1" spc="-190" dirty="0">
                <a:latin typeface="Trebuchet MS"/>
                <a:cs typeface="Trebuchet MS"/>
              </a:rPr>
              <a:t>the arithmetic </a:t>
            </a:r>
            <a:r>
              <a:rPr sz="3200" b="1" spc="-175" dirty="0">
                <a:latin typeface="Trebuchet MS"/>
                <a:cs typeface="Trebuchet MS"/>
              </a:rPr>
              <a:t>mean  </a:t>
            </a:r>
            <a:r>
              <a:rPr sz="3200" b="1" spc="-155" dirty="0">
                <a:latin typeface="Trebuchet MS"/>
                <a:cs typeface="Trebuchet MS"/>
              </a:rPr>
              <a:t>without </a:t>
            </a:r>
            <a:r>
              <a:rPr sz="3200" b="1" spc="-195" dirty="0">
                <a:latin typeface="Trebuchet MS"/>
                <a:cs typeface="Trebuchet MS"/>
              </a:rPr>
              <a:t>the </a:t>
            </a:r>
            <a:r>
              <a:rPr sz="3200" b="1" spc="-135" dirty="0">
                <a:latin typeface="Trebuchet MS"/>
                <a:cs typeface="Trebuchet MS"/>
              </a:rPr>
              <a:t>top </a:t>
            </a:r>
            <a:r>
              <a:rPr sz="3200" b="1" spc="-125" dirty="0">
                <a:latin typeface="Trebuchet MS"/>
                <a:cs typeface="Trebuchet MS"/>
              </a:rPr>
              <a:t>10% </a:t>
            </a:r>
            <a:r>
              <a:rPr sz="3200" b="1" spc="-150" dirty="0">
                <a:latin typeface="Trebuchet MS"/>
                <a:cs typeface="Trebuchet MS"/>
              </a:rPr>
              <a:t>and </a:t>
            </a:r>
            <a:r>
              <a:rPr sz="3200" b="1" spc="-135" dirty="0">
                <a:latin typeface="Trebuchet MS"/>
                <a:cs typeface="Trebuchet MS"/>
              </a:rPr>
              <a:t>bottom </a:t>
            </a:r>
            <a:r>
              <a:rPr sz="3200" b="1" spc="-125" dirty="0">
                <a:latin typeface="Trebuchet MS"/>
                <a:cs typeface="Trebuchet MS"/>
              </a:rPr>
              <a:t>10% </a:t>
            </a:r>
            <a:r>
              <a:rPr sz="3200" b="1" spc="-130" dirty="0">
                <a:latin typeface="Trebuchet MS"/>
                <a:cs typeface="Trebuchet MS"/>
              </a:rPr>
              <a:t>of </a:t>
            </a:r>
            <a:r>
              <a:rPr sz="3200" b="1" spc="-195" dirty="0">
                <a:latin typeface="Trebuchet MS"/>
                <a:cs typeface="Trebuchet MS"/>
              </a:rPr>
              <a:t>the  </a:t>
            </a:r>
            <a:r>
              <a:rPr sz="3200" b="1" spc="-190" dirty="0">
                <a:latin typeface="Trebuchet MS"/>
                <a:cs typeface="Trebuchet MS"/>
              </a:rPr>
              <a:t>ordered</a:t>
            </a:r>
            <a:r>
              <a:rPr sz="3200" b="1" spc="-260" dirty="0">
                <a:latin typeface="Trebuchet MS"/>
                <a:cs typeface="Trebuchet MS"/>
              </a:rPr>
              <a:t> </a:t>
            </a:r>
            <a:r>
              <a:rPr sz="3200" b="1" spc="-195" dirty="0">
                <a:latin typeface="Trebuchet MS"/>
                <a:cs typeface="Trebuchet MS"/>
              </a:rPr>
              <a:t>scores;</a:t>
            </a:r>
            <a:endParaRPr sz="3200">
              <a:latin typeface="Trebuchet MS"/>
              <a:cs typeface="Trebuchet MS"/>
            </a:endParaRPr>
          </a:p>
          <a:p>
            <a:pPr marL="354965" marR="10795" indent="-342900">
              <a:lnSpc>
                <a:spcPct val="100000"/>
              </a:lnSpc>
              <a:spcBef>
                <a:spcPts val="800"/>
              </a:spcBef>
            </a:pPr>
            <a:r>
              <a:rPr sz="4800" spc="-104" baseline="5208" dirty="0">
                <a:latin typeface="Symbol"/>
                <a:cs typeface="Symbol"/>
              </a:rPr>
              <a:t></a:t>
            </a:r>
            <a:r>
              <a:rPr sz="3200" spc="-70" dirty="0">
                <a:latin typeface="Arial"/>
                <a:cs typeface="Arial"/>
              </a:rPr>
              <a:t>Removes </a:t>
            </a:r>
            <a:r>
              <a:rPr sz="3200" spc="-100" dirty="0">
                <a:latin typeface="Arial"/>
                <a:cs typeface="Arial"/>
              </a:rPr>
              <a:t>extreme </a:t>
            </a:r>
            <a:r>
              <a:rPr sz="3200" spc="-200" dirty="0">
                <a:latin typeface="Arial"/>
                <a:cs typeface="Arial"/>
              </a:rPr>
              <a:t>scores </a:t>
            </a:r>
            <a:r>
              <a:rPr sz="3200" spc="-95" dirty="0">
                <a:latin typeface="Arial"/>
                <a:cs typeface="Arial"/>
              </a:rPr>
              <a:t>on </a:t>
            </a:r>
            <a:r>
              <a:rPr sz="3200" spc="-35" dirty="0">
                <a:latin typeface="Arial"/>
                <a:cs typeface="Arial"/>
              </a:rPr>
              <a:t>both </a:t>
            </a:r>
            <a:r>
              <a:rPr sz="3200" spc="-45" dirty="0">
                <a:latin typeface="Arial"/>
                <a:cs typeface="Arial"/>
              </a:rPr>
              <a:t>the </a:t>
            </a:r>
            <a:r>
              <a:rPr sz="3200" spc="-114" dirty="0">
                <a:latin typeface="Arial"/>
                <a:cs typeface="Arial"/>
              </a:rPr>
              <a:t>high</a:t>
            </a:r>
            <a:r>
              <a:rPr sz="3200" spc="-430" dirty="0">
                <a:latin typeface="Arial"/>
                <a:cs typeface="Arial"/>
              </a:rPr>
              <a:t> </a:t>
            </a:r>
            <a:r>
              <a:rPr sz="3200" spc="-155" dirty="0">
                <a:latin typeface="Arial"/>
                <a:cs typeface="Arial"/>
              </a:rPr>
              <a:t>and  </a:t>
            </a:r>
            <a:r>
              <a:rPr sz="3200" spc="-35" dirty="0">
                <a:latin typeface="Arial"/>
                <a:cs typeface="Arial"/>
              </a:rPr>
              <a:t>low </a:t>
            </a:r>
            <a:r>
              <a:rPr sz="3200" spc="-190" dirty="0">
                <a:latin typeface="Arial"/>
                <a:cs typeface="Arial"/>
              </a:rPr>
              <a:t>ends </a:t>
            </a:r>
            <a:r>
              <a:rPr sz="3200" spc="-5" dirty="0">
                <a:latin typeface="Arial"/>
                <a:cs typeface="Arial"/>
              </a:rPr>
              <a:t>of </a:t>
            </a:r>
            <a:r>
              <a:rPr sz="3200" spc="-40" dirty="0">
                <a:latin typeface="Arial"/>
                <a:cs typeface="Arial"/>
              </a:rPr>
              <a:t>the</a:t>
            </a:r>
            <a:r>
              <a:rPr sz="3200" spc="-470" dirty="0">
                <a:latin typeface="Arial"/>
                <a:cs typeface="Arial"/>
              </a:rPr>
              <a:t> </a:t>
            </a:r>
            <a:r>
              <a:rPr sz="3200" spc="-105" dirty="0">
                <a:latin typeface="Arial"/>
                <a:cs typeface="Arial"/>
              </a:rPr>
              <a:t>data.</a:t>
            </a:r>
            <a:endParaRPr sz="3200">
              <a:latin typeface="Arial"/>
              <a:cs typeface="Arial"/>
            </a:endParaRPr>
          </a:p>
          <a:p>
            <a:pPr marL="355600" indent="-342900">
              <a:lnSpc>
                <a:spcPct val="100000"/>
              </a:lnSpc>
              <a:spcBef>
                <a:spcPts val="800"/>
              </a:spcBef>
              <a:buChar char="•"/>
              <a:tabLst>
                <a:tab pos="354965" algn="l"/>
                <a:tab pos="355600" algn="l"/>
              </a:tabLst>
            </a:pPr>
            <a:r>
              <a:rPr sz="3200" spc="-285" dirty="0">
                <a:latin typeface="Arial"/>
                <a:cs typeface="Arial"/>
              </a:rPr>
              <a:t>A </a:t>
            </a:r>
            <a:r>
              <a:rPr sz="3200" b="1" spc="-190" dirty="0">
                <a:latin typeface="Trebuchet MS"/>
                <a:cs typeface="Trebuchet MS"/>
              </a:rPr>
              <a:t>truncated </a:t>
            </a:r>
            <a:r>
              <a:rPr sz="3200" b="1" spc="-175" dirty="0">
                <a:latin typeface="Trebuchet MS"/>
                <a:cs typeface="Trebuchet MS"/>
              </a:rPr>
              <a:t>mean </a:t>
            </a:r>
            <a:r>
              <a:rPr sz="3200" spc="-20" dirty="0">
                <a:latin typeface="Arial"/>
                <a:cs typeface="Arial"/>
              </a:rPr>
              <a:t>or </a:t>
            </a:r>
            <a:r>
              <a:rPr sz="3200" b="1" spc="-180" dirty="0">
                <a:latin typeface="Trebuchet MS"/>
                <a:cs typeface="Trebuchet MS"/>
              </a:rPr>
              <a:t>trimmed</a:t>
            </a:r>
            <a:r>
              <a:rPr sz="3200" b="1" spc="-430" dirty="0">
                <a:latin typeface="Trebuchet MS"/>
                <a:cs typeface="Trebuchet MS"/>
              </a:rPr>
              <a:t> </a:t>
            </a:r>
            <a:r>
              <a:rPr sz="3200" b="1" spc="-175" dirty="0">
                <a:latin typeface="Trebuchet MS"/>
                <a:cs typeface="Trebuchet MS"/>
              </a:rPr>
              <a:t>mean</a:t>
            </a:r>
            <a:endParaRPr sz="3200">
              <a:latin typeface="Trebuchet MS"/>
              <a:cs typeface="Trebuchet M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4669" y="1532890"/>
            <a:ext cx="7894955" cy="2767330"/>
          </a:xfrm>
          <a:prstGeom prst="rect">
            <a:avLst/>
          </a:prstGeom>
        </p:spPr>
        <p:txBody>
          <a:bodyPr vert="horz" wrap="square" lIns="0" tIns="114300" rIns="0" bIns="0" rtlCol="0">
            <a:spAutoFit/>
          </a:bodyPr>
          <a:lstStyle/>
          <a:p>
            <a:pPr marL="12700">
              <a:lnSpc>
                <a:spcPct val="100000"/>
              </a:lnSpc>
              <a:spcBef>
                <a:spcPts val="900"/>
              </a:spcBef>
            </a:pPr>
            <a:r>
              <a:rPr sz="3200" b="1" spc="-290" dirty="0">
                <a:solidFill>
                  <a:srgbClr val="006FBF"/>
                </a:solidFill>
                <a:latin typeface="Trebuchet MS"/>
                <a:cs typeface="Trebuchet MS"/>
              </a:rPr>
              <a:t>6. </a:t>
            </a:r>
            <a:r>
              <a:rPr sz="3200" b="1" spc="-145" dirty="0">
                <a:solidFill>
                  <a:srgbClr val="006FBF"/>
                </a:solidFill>
                <a:latin typeface="Trebuchet MS"/>
                <a:cs typeface="Trebuchet MS"/>
              </a:rPr>
              <a:t>Weighted</a:t>
            </a:r>
            <a:r>
              <a:rPr sz="3200" b="1" spc="-210" dirty="0">
                <a:solidFill>
                  <a:srgbClr val="006FBF"/>
                </a:solidFill>
                <a:latin typeface="Trebuchet MS"/>
                <a:cs typeface="Trebuchet MS"/>
              </a:rPr>
              <a:t> </a:t>
            </a:r>
            <a:r>
              <a:rPr sz="3200" b="1" spc="-175" dirty="0">
                <a:solidFill>
                  <a:srgbClr val="006FBF"/>
                </a:solidFill>
                <a:latin typeface="Trebuchet MS"/>
                <a:cs typeface="Trebuchet MS"/>
              </a:rPr>
              <a:t>mean</a:t>
            </a:r>
            <a:endParaRPr sz="3200">
              <a:latin typeface="Trebuchet MS"/>
              <a:cs typeface="Trebuchet MS"/>
            </a:endParaRPr>
          </a:p>
          <a:p>
            <a:pPr marL="354965" marR="1028700" indent="-342900">
              <a:lnSpc>
                <a:spcPts val="3829"/>
              </a:lnSpc>
              <a:spcBef>
                <a:spcPts val="935"/>
              </a:spcBef>
            </a:pPr>
            <a:r>
              <a:rPr sz="4800" spc="600" baseline="6076" dirty="0">
                <a:latin typeface="Symbol"/>
                <a:cs typeface="Symbol"/>
              </a:rPr>
              <a:t></a:t>
            </a:r>
            <a:r>
              <a:rPr sz="3200" spc="400" dirty="0">
                <a:latin typeface="Arial"/>
                <a:cs typeface="Arial"/>
              </a:rPr>
              <a:t>It</a:t>
            </a:r>
            <a:r>
              <a:rPr sz="3200" spc="-660" dirty="0">
                <a:latin typeface="Arial"/>
                <a:cs typeface="Arial"/>
              </a:rPr>
              <a:t> </a:t>
            </a:r>
            <a:r>
              <a:rPr sz="3200" spc="-165" dirty="0">
                <a:latin typeface="Arial"/>
                <a:cs typeface="Arial"/>
              </a:rPr>
              <a:t>is </a:t>
            </a:r>
            <a:r>
              <a:rPr sz="3200" spc="-45" dirty="0">
                <a:latin typeface="Arial"/>
                <a:cs typeface="Arial"/>
              </a:rPr>
              <a:t>the </a:t>
            </a:r>
            <a:r>
              <a:rPr sz="3200" spc="-180" dirty="0">
                <a:latin typeface="Arial"/>
                <a:cs typeface="Arial"/>
              </a:rPr>
              <a:t>average </a:t>
            </a:r>
            <a:r>
              <a:rPr sz="3200" spc="-5" dirty="0">
                <a:latin typeface="Arial"/>
                <a:cs typeface="Arial"/>
              </a:rPr>
              <a:t>of </a:t>
            </a:r>
            <a:r>
              <a:rPr sz="3200" spc="-30" dirty="0">
                <a:latin typeface="Arial"/>
                <a:cs typeface="Arial"/>
              </a:rPr>
              <a:t>differently </a:t>
            </a:r>
            <a:r>
              <a:rPr sz="3200" spc="-90" dirty="0">
                <a:latin typeface="Arial"/>
                <a:cs typeface="Arial"/>
              </a:rPr>
              <a:t>weighted  </a:t>
            </a:r>
            <a:r>
              <a:rPr sz="3200" spc="-180" dirty="0">
                <a:latin typeface="Arial"/>
                <a:cs typeface="Arial"/>
              </a:rPr>
              <a:t>scores;</a:t>
            </a:r>
            <a:endParaRPr sz="3200">
              <a:latin typeface="Arial"/>
              <a:cs typeface="Arial"/>
            </a:endParaRPr>
          </a:p>
          <a:p>
            <a:pPr marL="354965" marR="5080" indent="-342900">
              <a:lnSpc>
                <a:spcPct val="100000"/>
              </a:lnSpc>
              <a:spcBef>
                <a:spcPts val="675"/>
              </a:spcBef>
            </a:pPr>
            <a:r>
              <a:rPr sz="4800" spc="600" baseline="5208" dirty="0">
                <a:latin typeface="Symbol"/>
                <a:cs typeface="Symbol"/>
              </a:rPr>
              <a:t></a:t>
            </a:r>
            <a:r>
              <a:rPr sz="3200" spc="400" dirty="0">
                <a:latin typeface="Arial"/>
                <a:cs typeface="Arial"/>
              </a:rPr>
              <a:t>It</a:t>
            </a:r>
            <a:r>
              <a:rPr sz="3200" spc="-630" dirty="0">
                <a:latin typeface="Arial"/>
                <a:cs typeface="Arial"/>
              </a:rPr>
              <a:t> </a:t>
            </a:r>
            <a:r>
              <a:rPr sz="3200" spc="-155" dirty="0">
                <a:latin typeface="Arial"/>
                <a:cs typeface="Arial"/>
              </a:rPr>
              <a:t>takes </a:t>
            </a:r>
            <a:r>
              <a:rPr sz="3200" dirty="0">
                <a:latin typeface="Arial"/>
                <a:cs typeface="Arial"/>
              </a:rPr>
              <a:t>into </a:t>
            </a:r>
            <a:r>
              <a:rPr sz="3200" spc="-125" dirty="0">
                <a:latin typeface="Arial"/>
                <a:cs typeface="Arial"/>
              </a:rPr>
              <a:t>account </a:t>
            </a:r>
            <a:r>
              <a:rPr sz="3200" spc="-190" dirty="0">
                <a:latin typeface="Arial"/>
                <a:cs typeface="Arial"/>
              </a:rPr>
              <a:t>some </a:t>
            </a:r>
            <a:r>
              <a:rPr sz="3200" spc="-165" dirty="0">
                <a:latin typeface="Arial"/>
                <a:cs typeface="Arial"/>
              </a:rPr>
              <a:t>measure </a:t>
            </a:r>
            <a:r>
              <a:rPr sz="3200" spc="-5" dirty="0">
                <a:latin typeface="Arial"/>
                <a:cs typeface="Arial"/>
              </a:rPr>
              <a:t>of </a:t>
            </a:r>
            <a:r>
              <a:rPr sz="3200" spc="-65" dirty="0">
                <a:latin typeface="Arial"/>
                <a:cs typeface="Arial"/>
              </a:rPr>
              <a:t>weight  </a:t>
            </a:r>
            <a:r>
              <a:rPr sz="3200" spc="-100" dirty="0">
                <a:latin typeface="Arial"/>
                <a:cs typeface="Arial"/>
              </a:rPr>
              <a:t>attached </a:t>
            </a:r>
            <a:r>
              <a:rPr sz="3200" spc="40" dirty="0">
                <a:latin typeface="Arial"/>
                <a:cs typeface="Arial"/>
              </a:rPr>
              <a:t>to </a:t>
            </a:r>
            <a:r>
              <a:rPr sz="3200" spc="-25" dirty="0">
                <a:latin typeface="Arial"/>
                <a:cs typeface="Arial"/>
              </a:rPr>
              <a:t>different</a:t>
            </a:r>
            <a:r>
              <a:rPr sz="3200" spc="-475" dirty="0">
                <a:latin typeface="Arial"/>
                <a:cs typeface="Arial"/>
              </a:rPr>
              <a:t> </a:t>
            </a:r>
            <a:r>
              <a:rPr sz="3200" spc="-185" dirty="0">
                <a:latin typeface="Arial"/>
                <a:cs typeface="Arial"/>
              </a:rPr>
              <a:t>scores.</a:t>
            </a:r>
            <a:endParaRPr sz="3200">
              <a:latin typeface="Arial"/>
              <a:cs typeface="Arial"/>
            </a:endParaRPr>
          </a:p>
        </p:txBody>
      </p:sp>
      <p:sp>
        <p:nvSpPr>
          <p:cNvPr id="3" name="object 3"/>
          <p:cNvSpPr/>
          <p:nvPr/>
        </p:nvSpPr>
        <p:spPr>
          <a:xfrm>
            <a:off x="2514600" y="4540369"/>
            <a:ext cx="3124200" cy="14492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5" name="object 5"/>
          <p:cNvSpPr txBox="1">
            <a:spLocks noGrp="1"/>
          </p:cNvSpPr>
          <p:nvPr>
            <p:ph type="sldNum" sz="quarter" idx="7"/>
          </p:nvPr>
        </p:nvSpPr>
        <p:spPr>
          <a:prstGeom prst="rect">
            <a:avLst/>
          </a:prstGeom>
        </p:spPr>
        <p:txBody>
          <a:bodyPr vert="horz" wrap="square" lIns="0" tIns="151899" rIns="0" bIns="0" rtlCol="0">
            <a:spAutoFit/>
          </a:bodyPr>
          <a:lstStyle/>
          <a:p>
            <a:pPr marL="53340">
              <a:lnSpc>
                <a:spcPct val="100000"/>
              </a:lnSpc>
              <a:spcBef>
                <a:spcPts val="45"/>
              </a:spcBef>
            </a:pPr>
            <a:fld id="{81D60167-4931-47E6-BA6A-407CBD079E47}" type="slidenum">
              <a:rPr dirty="0"/>
              <a:t>72</a:t>
            </a:fld>
            <a:endParaRPr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4" name="object 4"/>
          <p:cNvSpPr txBox="1">
            <a:spLocks noGrp="1"/>
          </p:cNvSpPr>
          <p:nvPr>
            <p:ph type="sldNum" sz="quarter" idx="7"/>
          </p:nvPr>
        </p:nvSpPr>
        <p:spPr>
          <a:prstGeom prst="rect">
            <a:avLst/>
          </a:prstGeom>
        </p:spPr>
        <p:txBody>
          <a:bodyPr vert="horz" wrap="square" lIns="0" tIns="151899" rIns="0" bIns="0" rtlCol="0">
            <a:spAutoFit/>
          </a:bodyPr>
          <a:lstStyle/>
          <a:p>
            <a:pPr marL="53340">
              <a:lnSpc>
                <a:spcPct val="100000"/>
              </a:lnSpc>
              <a:spcBef>
                <a:spcPts val="45"/>
              </a:spcBef>
            </a:pPr>
            <a:fld id="{81D60167-4931-47E6-BA6A-407CBD079E47}" type="slidenum">
              <a:rPr dirty="0"/>
              <a:t>73</a:t>
            </a:fld>
            <a:endParaRPr dirty="0"/>
          </a:p>
        </p:txBody>
      </p:sp>
      <p:sp>
        <p:nvSpPr>
          <p:cNvPr id="2" name="object 2"/>
          <p:cNvSpPr txBox="1"/>
          <p:nvPr/>
        </p:nvSpPr>
        <p:spPr>
          <a:xfrm>
            <a:off x="382270" y="1534160"/>
            <a:ext cx="8369300" cy="3841750"/>
          </a:xfrm>
          <a:prstGeom prst="rect">
            <a:avLst/>
          </a:prstGeom>
        </p:spPr>
        <p:txBody>
          <a:bodyPr vert="horz" wrap="square" lIns="0" tIns="113030" rIns="0" bIns="0" rtlCol="0">
            <a:spAutoFit/>
          </a:bodyPr>
          <a:lstStyle/>
          <a:p>
            <a:pPr marL="12700">
              <a:lnSpc>
                <a:spcPct val="100000"/>
              </a:lnSpc>
              <a:spcBef>
                <a:spcPts val="890"/>
              </a:spcBef>
            </a:pPr>
            <a:r>
              <a:rPr sz="3200" b="1" spc="-265" dirty="0">
                <a:solidFill>
                  <a:srgbClr val="006FBF"/>
                </a:solidFill>
                <a:latin typeface="Trebuchet MS"/>
                <a:cs typeface="Trebuchet MS"/>
              </a:rPr>
              <a:t>The</a:t>
            </a:r>
            <a:r>
              <a:rPr sz="3200" b="1" spc="-254" dirty="0">
                <a:solidFill>
                  <a:srgbClr val="006FBF"/>
                </a:solidFill>
                <a:latin typeface="Trebuchet MS"/>
                <a:cs typeface="Trebuchet MS"/>
              </a:rPr>
              <a:t> </a:t>
            </a:r>
            <a:r>
              <a:rPr sz="3200" b="1" spc="-15" dirty="0">
                <a:solidFill>
                  <a:srgbClr val="006FBF"/>
                </a:solidFill>
                <a:latin typeface="Trebuchet MS"/>
                <a:cs typeface="Trebuchet MS"/>
              </a:rPr>
              <a:t>Mode</a:t>
            </a:r>
            <a:endParaRPr sz="3200">
              <a:latin typeface="Trebuchet MS"/>
              <a:cs typeface="Trebuchet MS"/>
            </a:endParaRPr>
          </a:p>
          <a:p>
            <a:pPr marL="355600" marR="5080" indent="-342900" algn="just">
              <a:lnSpc>
                <a:spcPct val="100000"/>
              </a:lnSpc>
              <a:spcBef>
                <a:spcPts val="790"/>
              </a:spcBef>
              <a:buChar char="•"/>
              <a:tabLst>
                <a:tab pos="355600" algn="l"/>
              </a:tabLst>
            </a:pPr>
            <a:r>
              <a:rPr sz="3200" spc="-235" dirty="0">
                <a:latin typeface="Arial"/>
                <a:cs typeface="Arial"/>
              </a:rPr>
              <a:t>The </a:t>
            </a:r>
            <a:r>
              <a:rPr sz="3200" spc="-125" dirty="0">
                <a:latin typeface="Arial"/>
                <a:cs typeface="Arial"/>
              </a:rPr>
              <a:t>mode </a:t>
            </a:r>
            <a:r>
              <a:rPr sz="3200" spc="-165" dirty="0">
                <a:latin typeface="Arial"/>
                <a:cs typeface="Arial"/>
              </a:rPr>
              <a:t>is </a:t>
            </a:r>
            <a:r>
              <a:rPr sz="3200" spc="-45" dirty="0">
                <a:latin typeface="Arial"/>
                <a:cs typeface="Arial"/>
              </a:rPr>
              <a:t>the </a:t>
            </a:r>
            <a:r>
              <a:rPr sz="3200" spc="-95" dirty="0">
                <a:latin typeface="Arial"/>
                <a:cs typeface="Arial"/>
              </a:rPr>
              <a:t>most </a:t>
            </a:r>
            <a:r>
              <a:rPr sz="3200" spc="-50" dirty="0">
                <a:latin typeface="Arial"/>
                <a:cs typeface="Arial"/>
              </a:rPr>
              <a:t>frequent </a:t>
            </a:r>
            <a:r>
              <a:rPr sz="3200" spc="-25" dirty="0">
                <a:latin typeface="Arial"/>
                <a:cs typeface="Arial"/>
              </a:rPr>
              <a:t>or </a:t>
            </a:r>
            <a:r>
              <a:rPr sz="3200" spc="-95" dirty="0">
                <a:latin typeface="Arial"/>
                <a:cs typeface="Arial"/>
              </a:rPr>
              <a:t>most </a:t>
            </a:r>
            <a:r>
              <a:rPr sz="3200" spc="-80" dirty="0">
                <a:latin typeface="Arial"/>
                <a:cs typeface="Arial"/>
              </a:rPr>
              <a:t>typical  </a:t>
            </a:r>
            <a:r>
              <a:rPr sz="3200" spc="-130" dirty="0">
                <a:latin typeface="Arial"/>
                <a:cs typeface="Arial"/>
              </a:rPr>
              <a:t>value.</a:t>
            </a:r>
            <a:endParaRPr sz="3200">
              <a:latin typeface="Arial"/>
              <a:cs typeface="Arial"/>
            </a:endParaRPr>
          </a:p>
          <a:p>
            <a:pPr marL="355600" marR="5080" indent="-342900" algn="just">
              <a:lnSpc>
                <a:spcPct val="100000"/>
              </a:lnSpc>
              <a:spcBef>
                <a:spcPts val="800"/>
              </a:spcBef>
              <a:buChar char="•"/>
              <a:tabLst>
                <a:tab pos="355600" algn="l"/>
              </a:tabLst>
            </a:pPr>
            <a:r>
              <a:rPr sz="3200" spc="-235" dirty="0">
                <a:latin typeface="Arial"/>
                <a:cs typeface="Arial"/>
              </a:rPr>
              <a:t>The </a:t>
            </a:r>
            <a:r>
              <a:rPr sz="3200" spc="-125" dirty="0">
                <a:latin typeface="Arial"/>
                <a:cs typeface="Arial"/>
              </a:rPr>
              <a:t>mode </a:t>
            </a:r>
            <a:r>
              <a:rPr sz="3200" spc="10" dirty="0">
                <a:latin typeface="Arial"/>
                <a:cs typeface="Arial"/>
              </a:rPr>
              <a:t>will </a:t>
            </a:r>
            <a:r>
              <a:rPr sz="3200" spc="-10" dirty="0">
                <a:latin typeface="Arial"/>
                <a:cs typeface="Arial"/>
              </a:rPr>
              <a:t>not </a:t>
            </a:r>
            <a:r>
              <a:rPr sz="3200" spc="-170" dirty="0">
                <a:latin typeface="Arial"/>
                <a:cs typeface="Arial"/>
              </a:rPr>
              <a:t>always </a:t>
            </a:r>
            <a:r>
              <a:rPr sz="3200" spc="-150" dirty="0">
                <a:latin typeface="Arial"/>
                <a:cs typeface="Arial"/>
              </a:rPr>
              <a:t>be </a:t>
            </a:r>
            <a:r>
              <a:rPr sz="3200" spc="-45" dirty="0">
                <a:latin typeface="Arial"/>
                <a:cs typeface="Arial"/>
              </a:rPr>
              <a:t>the </a:t>
            </a:r>
            <a:r>
              <a:rPr sz="3200" spc="-80" dirty="0">
                <a:latin typeface="Arial"/>
                <a:cs typeface="Arial"/>
              </a:rPr>
              <a:t>central </a:t>
            </a:r>
            <a:r>
              <a:rPr sz="3200" spc="-120" dirty="0">
                <a:latin typeface="Arial"/>
                <a:cs typeface="Arial"/>
              </a:rPr>
              <a:t>value;  </a:t>
            </a:r>
            <a:r>
              <a:rPr sz="3200" spc="-40" dirty="0">
                <a:latin typeface="Arial"/>
                <a:cs typeface="Arial"/>
              </a:rPr>
              <a:t>in </a:t>
            </a:r>
            <a:r>
              <a:rPr sz="3200" spc="-60" dirty="0">
                <a:latin typeface="Arial"/>
                <a:cs typeface="Arial"/>
              </a:rPr>
              <a:t>fact </a:t>
            </a:r>
            <a:r>
              <a:rPr sz="3200" spc="100" dirty="0">
                <a:latin typeface="Arial"/>
                <a:cs typeface="Arial"/>
              </a:rPr>
              <a:t>it </a:t>
            </a:r>
            <a:r>
              <a:rPr sz="3200" spc="-175" dirty="0">
                <a:latin typeface="Arial"/>
                <a:cs typeface="Arial"/>
              </a:rPr>
              <a:t>may </a:t>
            </a:r>
            <a:r>
              <a:rPr sz="3200" spc="-135" dirty="0">
                <a:latin typeface="Arial"/>
                <a:cs typeface="Arial"/>
              </a:rPr>
              <a:t>sometimes </a:t>
            </a:r>
            <a:r>
              <a:rPr sz="3200" spc="-150" dirty="0">
                <a:latin typeface="Arial"/>
                <a:cs typeface="Arial"/>
              </a:rPr>
              <a:t>be </a:t>
            </a:r>
            <a:r>
              <a:rPr sz="3200" spc="-175" dirty="0">
                <a:latin typeface="Arial"/>
                <a:cs typeface="Arial"/>
              </a:rPr>
              <a:t>an </a:t>
            </a:r>
            <a:r>
              <a:rPr sz="3200" spc="-100" dirty="0">
                <a:latin typeface="Arial"/>
                <a:cs typeface="Arial"/>
              </a:rPr>
              <a:t>extreme </a:t>
            </a:r>
            <a:r>
              <a:rPr sz="3200" spc="-130" dirty="0">
                <a:latin typeface="Arial"/>
                <a:cs typeface="Arial"/>
              </a:rPr>
              <a:t>value.  </a:t>
            </a:r>
            <a:r>
              <a:rPr sz="3200" spc="-165" dirty="0">
                <a:latin typeface="Arial"/>
                <a:cs typeface="Arial"/>
              </a:rPr>
              <a:t>Also, </a:t>
            </a:r>
            <a:r>
              <a:rPr sz="3200" spc="-250" dirty="0">
                <a:latin typeface="Arial"/>
                <a:cs typeface="Arial"/>
              </a:rPr>
              <a:t>a </a:t>
            </a:r>
            <a:r>
              <a:rPr sz="3200" spc="-165" dirty="0">
                <a:latin typeface="Arial"/>
                <a:cs typeface="Arial"/>
              </a:rPr>
              <a:t>sample </a:t>
            </a:r>
            <a:r>
              <a:rPr sz="3200" spc="-175" dirty="0">
                <a:latin typeface="Arial"/>
                <a:cs typeface="Arial"/>
              </a:rPr>
              <a:t>may have </a:t>
            </a:r>
            <a:r>
              <a:rPr sz="3200" spc="-90" dirty="0">
                <a:latin typeface="Arial"/>
                <a:cs typeface="Arial"/>
              </a:rPr>
              <a:t>more </a:t>
            </a:r>
            <a:r>
              <a:rPr sz="3200" spc="-75" dirty="0">
                <a:latin typeface="Arial"/>
                <a:cs typeface="Arial"/>
              </a:rPr>
              <a:t>than </a:t>
            </a:r>
            <a:r>
              <a:rPr sz="3200" spc="-130" dirty="0">
                <a:latin typeface="Arial"/>
                <a:cs typeface="Arial"/>
              </a:rPr>
              <a:t>one</a:t>
            </a:r>
            <a:r>
              <a:rPr sz="3200" spc="-290" dirty="0">
                <a:latin typeface="Arial"/>
                <a:cs typeface="Arial"/>
              </a:rPr>
              <a:t> </a:t>
            </a:r>
            <a:r>
              <a:rPr sz="3200" spc="-120" dirty="0">
                <a:latin typeface="Arial"/>
                <a:cs typeface="Arial"/>
              </a:rPr>
              <a:t>mode.</a:t>
            </a:r>
            <a:endParaRPr sz="3200">
              <a:latin typeface="Arial"/>
              <a:cs typeface="Arial"/>
            </a:endParaRPr>
          </a:p>
          <a:p>
            <a:pPr marL="12700">
              <a:lnSpc>
                <a:spcPct val="100000"/>
              </a:lnSpc>
              <a:spcBef>
                <a:spcPts val="790"/>
              </a:spcBef>
            </a:pPr>
            <a:r>
              <a:rPr sz="3200" b="1" spc="-140" dirty="0">
                <a:latin typeface="Trebuchet MS"/>
                <a:cs typeface="Trebuchet MS"/>
              </a:rPr>
              <a:t>Bimodal </a:t>
            </a:r>
            <a:r>
              <a:rPr sz="3200" spc="-25" dirty="0">
                <a:latin typeface="Arial"/>
                <a:cs typeface="Arial"/>
              </a:rPr>
              <a:t>or</a:t>
            </a:r>
            <a:r>
              <a:rPr sz="3200" spc="-260" dirty="0">
                <a:latin typeface="Arial"/>
                <a:cs typeface="Arial"/>
              </a:rPr>
              <a:t> </a:t>
            </a:r>
            <a:r>
              <a:rPr sz="3200" b="1" spc="-95" dirty="0">
                <a:latin typeface="Trebuchet MS"/>
                <a:cs typeface="Trebuchet MS"/>
              </a:rPr>
              <a:t>Multimodal</a:t>
            </a:r>
            <a:endParaRPr sz="3200">
              <a:latin typeface="Trebuchet MS"/>
              <a:cs typeface="Trebuchet M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4" name="object 4"/>
          <p:cNvSpPr txBox="1">
            <a:spLocks noGrp="1"/>
          </p:cNvSpPr>
          <p:nvPr>
            <p:ph type="sldNum" sz="quarter" idx="7"/>
          </p:nvPr>
        </p:nvSpPr>
        <p:spPr>
          <a:prstGeom prst="rect">
            <a:avLst/>
          </a:prstGeom>
        </p:spPr>
        <p:txBody>
          <a:bodyPr vert="horz" wrap="square" lIns="0" tIns="151899" rIns="0" bIns="0" rtlCol="0">
            <a:spAutoFit/>
          </a:bodyPr>
          <a:lstStyle/>
          <a:p>
            <a:pPr marL="53340">
              <a:lnSpc>
                <a:spcPct val="100000"/>
              </a:lnSpc>
              <a:spcBef>
                <a:spcPts val="45"/>
              </a:spcBef>
            </a:pPr>
            <a:fld id="{81D60167-4931-47E6-BA6A-407CBD079E47}" type="slidenum">
              <a:rPr dirty="0"/>
              <a:t>74</a:t>
            </a:fld>
            <a:endParaRPr dirty="0"/>
          </a:p>
        </p:txBody>
      </p:sp>
      <p:sp>
        <p:nvSpPr>
          <p:cNvPr id="2" name="object 2"/>
          <p:cNvSpPr txBox="1"/>
          <p:nvPr/>
        </p:nvSpPr>
        <p:spPr>
          <a:xfrm>
            <a:off x="534669" y="1532890"/>
            <a:ext cx="6073775" cy="2381250"/>
          </a:xfrm>
          <a:prstGeom prst="rect">
            <a:avLst/>
          </a:prstGeom>
        </p:spPr>
        <p:txBody>
          <a:bodyPr vert="horz" wrap="square" lIns="0" tIns="114300" rIns="0" bIns="0" rtlCol="0">
            <a:spAutoFit/>
          </a:bodyPr>
          <a:lstStyle/>
          <a:p>
            <a:pPr marL="12700">
              <a:lnSpc>
                <a:spcPct val="100000"/>
              </a:lnSpc>
              <a:spcBef>
                <a:spcPts val="900"/>
              </a:spcBef>
            </a:pPr>
            <a:r>
              <a:rPr sz="3200" spc="-204" dirty="0">
                <a:latin typeface="Arial"/>
                <a:cs typeface="Arial"/>
              </a:rPr>
              <a:t>Example</a:t>
            </a:r>
            <a:endParaRPr sz="3200">
              <a:latin typeface="Arial"/>
              <a:cs typeface="Arial"/>
            </a:endParaRPr>
          </a:p>
          <a:p>
            <a:pPr marL="12700">
              <a:lnSpc>
                <a:spcPct val="100000"/>
              </a:lnSpc>
              <a:spcBef>
                <a:spcPts val="800"/>
              </a:spcBef>
            </a:pPr>
            <a:r>
              <a:rPr sz="3200" spc="-85" dirty="0">
                <a:latin typeface="Arial"/>
                <a:cs typeface="Arial"/>
              </a:rPr>
              <a:t>‘23, </a:t>
            </a:r>
            <a:r>
              <a:rPr sz="3200" spc="-145" dirty="0">
                <a:latin typeface="Arial"/>
                <a:cs typeface="Arial"/>
              </a:rPr>
              <a:t>22, </a:t>
            </a:r>
            <a:r>
              <a:rPr sz="3200" spc="-140" dirty="0">
                <a:latin typeface="Arial"/>
                <a:cs typeface="Arial"/>
              </a:rPr>
              <a:t>12, </a:t>
            </a:r>
            <a:r>
              <a:rPr sz="3200" spc="-145" dirty="0">
                <a:latin typeface="Arial"/>
                <a:cs typeface="Arial"/>
              </a:rPr>
              <a:t>14, 22, </a:t>
            </a:r>
            <a:r>
              <a:rPr sz="3200" spc="-140" dirty="0">
                <a:latin typeface="Arial"/>
                <a:cs typeface="Arial"/>
              </a:rPr>
              <a:t>18, </a:t>
            </a:r>
            <a:r>
              <a:rPr sz="3200" spc="-145" dirty="0">
                <a:latin typeface="Arial"/>
                <a:cs typeface="Arial"/>
              </a:rPr>
              <a:t>20, </a:t>
            </a:r>
            <a:r>
              <a:rPr sz="3200" spc="-140" dirty="0">
                <a:latin typeface="Arial"/>
                <a:cs typeface="Arial"/>
              </a:rPr>
              <a:t>22, </a:t>
            </a:r>
            <a:r>
              <a:rPr sz="3200" spc="-145" dirty="0">
                <a:latin typeface="Arial"/>
                <a:cs typeface="Arial"/>
              </a:rPr>
              <a:t>18,</a:t>
            </a:r>
            <a:r>
              <a:rPr sz="3200" spc="-475" dirty="0">
                <a:latin typeface="Arial"/>
                <a:cs typeface="Arial"/>
              </a:rPr>
              <a:t> </a:t>
            </a:r>
            <a:r>
              <a:rPr sz="3200" spc="-85" dirty="0">
                <a:latin typeface="Arial"/>
                <a:cs typeface="Arial"/>
              </a:rPr>
              <a:t>18’</a:t>
            </a:r>
            <a:endParaRPr sz="3200">
              <a:latin typeface="Arial"/>
              <a:cs typeface="Arial"/>
            </a:endParaRPr>
          </a:p>
          <a:p>
            <a:pPr>
              <a:lnSpc>
                <a:spcPct val="100000"/>
              </a:lnSpc>
              <a:spcBef>
                <a:spcPts val="25"/>
              </a:spcBef>
            </a:pPr>
            <a:endParaRPr sz="4700">
              <a:latin typeface="Times New Roman"/>
              <a:cs typeface="Times New Roman"/>
            </a:endParaRPr>
          </a:p>
          <a:p>
            <a:pPr marL="12700">
              <a:lnSpc>
                <a:spcPct val="100000"/>
              </a:lnSpc>
            </a:pPr>
            <a:r>
              <a:rPr sz="3200" spc="-235" dirty="0">
                <a:latin typeface="Arial"/>
                <a:cs typeface="Arial"/>
              </a:rPr>
              <a:t>The </a:t>
            </a:r>
            <a:r>
              <a:rPr sz="3200" spc="-125" dirty="0">
                <a:latin typeface="Arial"/>
                <a:cs typeface="Arial"/>
              </a:rPr>
              <a:t>mode </a:t>
            </a:r>
            <a:r>
              <a:rPr sz="3200" spc="-165" dirty="0">
                <a:latin typeface="Arial"/>
                <a:cs typeface="Arial"/>
              </a:rPr>
              <a:t>is 18 </a:t>
            </a:r>
            <a:r>
              <a:rPr sz="3200" spc="-155" dirty="0">
                <a:latin typeface="Arial"/>
                <a:cs typeface="Arial"/>
              </a:rPr>
              <a:t>and </a:t>
            </a:r>
            <a:r>
              <a:rPr sz="3200" spc="-160" dirty="0">
                <a:latin typeface="Arial"/>
                <a:cs typeface="Arial"/>
              </a:rPr>
              <a:t>22 </a:t>
            </a:r>
            <a:r>
              <a:rPr sz="3200" spc="-90" dirty="0">
                <a:latin typeface="Arial"/>
                <a:cs typeface="Arial"/>
              </a:rPr>
              <a:t>-</a:t>
            </a:r>
            <a:r>
              <a:rPr sz="3200" spc="-235" dirty="0">
                <a:latin typeface="Arial"/>
                <a:cs typeface="Arial"/>
              </a:rPr>
              <a:t> </a:t>
            </a:r>
            <a:r>
              <a:rPr sz="3200" spc="-90" dirty="0">
                <a:latin typeface="Arial"/>
                <a:cs typeface="Arial"/>
              </a:rPr>
              <a:t>bimodal</a:t>
            </a:r>
            <a:endParaRPr sz="3200">
              <a:latin typeface="Arial"/>
              <a:cs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7" name="object 7"/>
          <p:cNvSpPr txBox="1">
            <a:spLocks noGrp="1"/>
          </p:cNvSpPr>
          <p:nvPr>
            <p:ph type="sldNum" sz="quarter" idx="7"/>
          </p:nvPr>
        </p:nvSpPr>
        <p:spPr>
          <a:prstGeom prst="rect">
            <a:avLst/>
          </a:prstGeom>
        </p:spPr>
        <p:txBody>
          <a:bodyPr vert="horz" wrap="square" lIns="0" tIns="151899" rIns="0" bIns="0" rtlCol="0">
            <a:spAutoFit/>
          </a:bodyPr>
          <a:lstStyle/>
          <a:p>
            <a:pPr marL="53340">
              <a:lnSpc>
                <a:spcPct val="100000"/>
              </a:lnSpc>
              <a:spcBef>
                <a:spcPts val="45"/>
              </a:spcBef>
            </a:pPr>
            <a:fld id="{81D60167-4931-47E6-BA6A-407CBD079E47}" type="slidenum">
              <a:rPr dirty="0"/>
              <a:t>75</a:t>
            </a:fld>
            <a:endParaRPr dirty="0"/>
          </a:p>
        </p:txBody>
      </p:sp>
      <p:sp>
        <p:nvSpPr>
          <p:cNvPr id="2" name="object 2"/>
          <p:cNvSpPr txBox="1"/>
          <p:nvPr/>
        </p:nvSpPr>
        <p:spPr>
          <a:xfrm>
            <a:off x="534669" y="1634490"/>
            <a:ext cx="1729739" cy="452120"/>
          </a:xfrm>
          <a:prstGeom prst="rect">
            <a:avLst/>
          </a:prstGeom>
        </p:spPr>
        <p:txBody>
          <a:bodyPr vert="horz" wrap="square" lIns="0" tIns="12700" rIns="0" bIns="0" rtlCol="0">
            <a:spAutoFit/>
          </a:bodyPr>
          <a:lstStyle/>
          <a:p>
            <a:pPr marL="12700">
              <a:lnSpc>
                <a:spcPct val="100000"/>
              </a:lnSpc>
              <a:spcBef>
                <a:spcPts val="100"/>
              </a:spcBef>
            </a:pPr>
            <a:r>
              <a:rPr sz="2800" i="1" spc="-130" dirty="0">
                <a:solidFill>
                  <a:srgbClr val="BF0000"/>
                </a:solidFill>
                <a:latin typeface="Trebuchet MS"/>
                <a:cs typeface="Trebuchet MS"/>
              </a:rPr>
              <a:t>Advan</a:t>
            </a:r>
            <a:r>
              <a:rPr sz="2800" i="1" spc="-105" dirty="0">
                <a:solidFill>
                  <a:srgbClr val="BF0000"/>
                </a:solidFill>
                <a:latin typeface="Trebuchet MS"/>
                <a:cs typeface="Trebuchet MS"/>
              </a:rPr>
              <a:t>t</a:t>
            </a:r>
            <a:r>
              <a:rPr sz="2800" i="1" spc="-60" dirty="0">
                <a:solidFill>
                  <a:srgbClr val="BF0000"/>
                </a:solidFill>
                <a:latin typeface="Trebuchet MS"/>
                <a:cs typeface="Trebuchet MS"/>
              </a:rPr>
              <a:t>age</a:t>
            </a:r>
            <a:r>
              <a:rPr sz="2800" i="1" spc="-45" dirty="0">
                <a:solidFill>
                  <a:srgbClr val="BF0000"/>
                </a:solidFill>
                <a:latin typeface="Trebuchet MS"/>
                <a:cs typeface="Trebuchet MS"/>
              </a:rPr>
              <a:t>s</a:t>
            </a:r>
            <a:endParaRPr sz="2800">
              <a:latin typeface="Trebuchet MS"/>
              <a:cs typeface="Trebuchet MS"/>
            </a:endParaRPr>
          </a:p>
        </p:txBody>
      </p:sp>
      <p:sp>
        <p:nvSpPr>
          <p:cNvPr id="3" name="object 3"/>
          <p:cNvSpPr txBox="1"/>
          <p:nvPr/>
        </p:nvSpPr>
        <p:spPr>
          <a:xfrm>
            <a:off x="534669" y="2040890"/>
            <a:ext cx="150495" cy="1056640"/>
          </a:xfrm>
          <a:prstGeom prst="rect">
            <a:avLst/>
          </a:prstGeom>
        </p:spPr>
        <p:txBody>
          <a:bodyPr vert="horz" wrap="square" lIns="0" tIns="101600" rIns="0" bIns="0" rtlCol="0">
            <a:spAutoFit/>
          </a:bodyPr>
          <a:lstStyle/>
          <a:p>
            <a:pPr marL="12700">
              <a:lnSpc>
                <a:spcPct val="100000"/>
              </a:lnSpc>
              <a:spcBef>
                <a:spcPts val="800"/>
              </a:spcBef>
            </a:pPr>
            <a:r>
              <a:rPr sz="2800" dirty="0">
                <a:latin typeface="Arial"/>
                <a:cs typeface="Arial"/>
              </a:rPr>
              <a:t>•</a:t>
            </a:r>
            <a:endParaRPr sz="2800">
              <a:latin typeface="Arial"/>
              <a:cs typeface="Arial"/>
            </a:endParaRPr>
          </a:p>
          <a:p>
            <a:pPr marL="12700">
              <a:lnSpc>
                <a:spcPct val="100000"/>
              </a:lnSpc>
              <a:spcBef>
                <a:spcPts val="700"/>
              </a:spcBef>
            </a:pPr>
            <a:r>
              <a:rPr sz="2800" dirty="0">
                <a:latin typeface="Arial"/>
                <a:cs typeface="Arial"/>
              </a:rPr>
              <a:t>•</a:t>
            </a:r>
            <a:endParaRPr sz="2800">
              <a:latin typeface="Arial"/>
              <a:cs typeface="Arial"/>
            </a:endParaRPr>
          </a:p>
        </p:txBody>
      </p:sp>
      <p:sp>
        <p:nvSpPr>
          <p:cNvPr id="4" name="object 4"/>
          <p:cNvSpPr txBox="1"/>
          <p:nvPr/>
        </p:nvSpPr>
        <p:spPr>
          <a:xfrm>
            <a:off x="877569" y="2062479"/>
            <a:ext cx="6503034" cy="1054100"/>
          </a:xfrm>
          <a:prstGeom prst="rect">
            <a:avLst/>
          </a:prstGeom>
        </p:spPr>
        <p:txBody>
          <a:bodyPr vert="horz" wrap="square" lIns="0" tIns="100330" rIns="0" bIns="0" rtlCol="0">
            <a:spAutoFit/>
          </a:bodyPr>
          <a:lstStyle/>
          <a:p>
            <a:pPr marL="12700">
              <a:lnSpc>
                <a:spcPct val="100000"/>
              </a:lnSpc>
              <a:spcBef>
                <a:spcPts val="790"/>
              </a:spcBef>
            </a:pPr>
            <a:r>
              <a:rPr sz="2800" spc="-165" dirty="0">
                <a:latin typeface="Arial"/>
                <a:cs typeface="Arial"/>
              </a:rPr>
              <a:t>Requires </a:t>
            </a:r>
            <a:r>
              <a:rPr sz="2800" spc="-95" dirty="0">
                <a:latin typeface="Arial"/>
                <a:cs typeface="Arial"/>
              </a:rPr>
              <a:t>no</a:t>
            </a:r>
            <a:r>
              <a:rPr sz="2800" spc="-140" dirty="0">
                <a:latin typeface="Arial"/>
                <a:cs typeface="Arial"/>
              </a:rPr>
              <a:t> </a:t>
            </a:r>
            <a:r>
              <a:rPr sz="2800" spc="-105" dirty="0">
                <a:latin typeface="Arial"/>
                <a:cs typeface="Arial"/>
              </a:rPr>
              <a:t>calculations.</a:t>
            </a:r>
            <a:endParaRPr sz="2800">
              <a:latin typeface="Arial"/>
              <a:cs typeface="Arial"/>
            </a:endParaRPr>
          </a:p>
          <a:p>
            <a:pPr marL="12700">
              <a:lnSpc>
                <a:spcPct val="100000"/>
              </a:lnSpc>
              <a:spcBef>
                <a:spcPts val="690"/>
              </a:spcBef>
            </a:pPr>
            <a:r>
              <a:rPr sz="2800" spc="-165" dirty="0">
                <a:latin typeface="Arial"/>
                <a:cs typeface="Arial"/>
              </a:rPr>
              <a:t>Represents </a:t>
            </a:r>
            <a:r>
              <a:rPr sz="2800" spc="-40" dirty="0">
                <a:latin typeface="Arial"/>
                <a:cs typeface="Arial"/>
              </a:rPr>
              <a:t>the </a:t>
            </a:r>
            <a:r>
              <a:rPr sz="2800" spc="-125" dirty="0">
                <a:latin typeface="Arial"/>
                <a:cs typeface="Arial"/>
              </a:rPr>
              <a:t>value </a:t>
            </a:r>
            <a:r>
              <a:rPr sz="2800" dirty="0">
                <a:latin typeface="Arial"/>
                <a:cs typeface="Arial"/>
              </a:rPr>
              <a:t>that </a:t>
            </a:r>
            <a:r>
              <a:rPr sz="2800" spc="-150" dirty="0">
                <a:latin typeface="Arial"/>
                <a:cs typeface="Arial"/>
              </a:rPr>
              <a:t>occurs </a:t>
            </a:r>
            <a:r>
              <a:rPr sz="2800" spc="-90" dirty="0">
                <a:latin typeface="Arial"/>
                <a:cs typeface="Arial"/>
              </a:rPr>
              <a:t>most</a:t>
            </a:r>
            <a:r>
              <a:rPr sz="2800" spc="-405" dirty="0">
                <a:latin typeface="Arial"/>
                <a:cs typeface="Arial"/>
              </a:rPr>
              <a:t> </a:t>
            </a:r>
            <a:r>
              <a:rPr sz="2800" spc="-35" dirty="0">
                <a:latin typeface="Arial"/>
                <a:cs typeface="Arial"/>
              </a:rPr>
              <a:t>often.</a:t>
            </a:r>
            <a:endParaRPr sz="2800">
              <a:latin typeface="Arial"/>
              <a:cs typeface="Arial"/>
            </a:endParaRPr>
          </a:p>
        </p:txBody>
      </p:sp>
      <p:sp>
        <p:nvSpPr>
          <p:cNvPr id="5" name="object 5"/>
          <p:cNvSpPr txBox="1"/>
          <p:nvPr/>
        </p:nvSpPr>
        <p:spPr>
          <a:xfrm>
            <a:off x="534669" y="3092450"/>
            <a:ext cx="8070215" cy="1996439"/>
          </a:xfrm>
          <a:prstGeom prst="rect">
            <a:avLst/>
          </a:prstGeom>
        </p:spPr>
        <p:txBody>
          <a:bodyPr vert="horz" wrap="square" lIns="0" tIns="100330" rIns="0" bIns="0" rtlCol="0">
            <a:spAutoFit/>
          </a:bodyPr>
          <a:lstStyle/>
          <a:p>
            <a:pPr marL="12700">
              <a:lnSpc>
                <a:spcPct val="100000"/>
              </a:lnSpc>
              <a:spcBef>
                <a:spcPts val="790"/>
              </a:spcBef>
            </a:pPr>
            <a:r>
              <a:rPr sz="2800" i="1" spc="-95" dirty="0">
                <a:solidFill>
                  <a:srgbClr val="BF0000"/>
                </a:solidFill>
                <a:latin typeface="Trebuchet MS"/>
                <a:cs typeface="Trebuchet MS"/>
              </a:rPr>
              <a:t>Disadvantage</a:t>
            </a:r>
            <a:endParaRPr sz="2800">
              <a:latin typeface="Trebuchet MS"/>
              <a:cs typeface="Trebuchet MS"/>
            </a:endParaRPr>
          </a:p>
          <a:p>
            <a:pPr marL="355600" marR="5080" indent="-342900">
              <a:lnSpc>
                <a:spcPct val="100000"/>
              </a:lnSpc>
              <a:spcBef>
                <a:spcPts val="690"/>
              </a:spcBef>
              <a:buChar char="•"/>
              <a:tabLst>
                <a:tab pos="354965" algn="l"/>
                <a:tab pos="355600" algn="l"/>
                <a:tab pos="1276985" algn="l"/>
                <a:tab pos="2496185" algn="l"/>
                <a:tab pos="3300729" algn="l"/>
                <a:tab pos="5292725" algn="l"/>
                <a:tab pos="7837805" algn="l"/>
              </a:tabLst>
            </a:pPr>
            <a:r>
              <a:rPr sz="2800" spc="-350" dirty="0">
                <a:latin typeface="Arial"/>
                <a:cs typeface="Arial"/>
              </a:rPr>
              <a:t>T</a:t>
            </a:r>
            <a:r>
              <a:rPr sz="2800" spc="-105" dirty="0">
                <a:latin typeface="Arial"/>
                <a:cs typeface="Arial"/>
              </a:rPr>
              <a:t>h</a:t>
            </a:r>
            <a:r>
              <a:rPr sz="2800" spc="-165" dirty="0">
                <a:latin typeface="Arial"/>
                <a:cs typeface="Arial"/>
              </a:rPr>
              <a:t>e</a:t>
            </a:r>
            <a:r>
              <a:rPr sz="2800" dirty="0">
                <a:latin typeface="Arial"/>
                <a:cs typeface="Arial"/>
              </a:rPr>
              <a:t>	</a:t>
            </a:r>
            <a:r>
              <a:rPr sz="2800" spc="-110" dirty="0">
                <a:latin typeface="Arial"/>
                <a:cs typeface="Arial"/>
              </a:rPr>
              <a:t>m</a:t>
            </a:r>
            <a:r>
              <a:rPr sz="2800" spc="-95" dirty="0">
                <a:latin typeface="Arial"/>
                <a:cs typeface="Arial"/>
              </a:rPr>
              <a:t>o</a:t>
            </a:r>
            <a:r>
              <a:rPr sz="2800" spc="-135" dirty="0">
                <a:latin typeface="Arial"/>
                <a:cs typeface="Arial"/>
              </a:rPr>
              <a:t>d</a:t>
            </a:r>
            <a:r>
              <a:rPr sz="2800" spc="-130" dirty="0">
                <a:latin typeface="Arial"/>
                <a:cs typeface="Arial"/>
              </a:rPr>
              <a:t>e</a:t>
            </a:r>
            <a:r>
              <a:rPr sz="2800" dirty="0">
                <a:latin typeface="Arial"/>
                <a:cs typeface="Arial"/>
              </a:rPr>
              <a:t>	</a:t>
            </a:r>
            <a:r>
              <a:rPr sz="2800" spc="70" dirty="0">
                <a:latin typeface="Arial"/>
                <a:cs typeface="Arial"/>
              </a:rPr>
              <a:t>f</a:t>
            </a:r>
            <a:r>
              <a:rPr sz="2800" spc="-85" dirty="0">
                <a:latin typeface="Arial"/>
                <a:cs typeface="Arial"/>
              </a:rPr>
              <a:t>o</a:t>
            </a:r>
            <a:r>
              <a:rPr sz="2800" spc="40" dirty="0">
                <a:latin typeface="Arial"/>
                <a:cs typeface="Arial"/>
              </a:rPr>
              <a:t>r</a:t>
            </a:r>
            <a:r>
              <a:rPr sz="2800" dirty="0">
                <a:latin typeface="Arial"/>
                <a:cs typeface="Arial"/>
              </a:rPr>
              <a:t>	</a:t>
            </a:r>
            <a:r>
              <a:rPr sz="2800" spc="-220" dirty="0">
                <a:latin typeface="Arial"/>
                <a:cs typeface="Arial"/>
              </a:rPr>
              <a:t>c</a:t>
            </a:r>
            <a:r>
              <a:rPr sz="2800" spc="-85" dirty="0">
                <a:latin typeface="Arial"/>
                <a:cs typeface="Arial"/>
              </a:rPr>
              <a:t>o</a:t>
            </a:r>
            <a:r>
              <a:rPr sz="2800" spc="-105" dirty="0">
                <a:latin typeface="Arial"/>
                <a:cs typeface="Arial"/>
              </a:rPr>
              <a:t>n</a:t>
            </a:r>
            <a:r>
              <a:rPr sz="2800" spc="160" dirty="0">
                <a:latin typeface="Arial"/>
                <a:cs typeface="Arial"/>
              </a:rPr>
              <a:t>t</a:t>
            </a:r>
            <a:r>
              <a:rPr sz="2800" spc="5" dirty="0">
                <a:latin typeface="Arial"/>
                <a:cs typeface="Arial"/>
              </a:rPr>
              <a:t>i</a:t>
            </a:r>
            <a:r>
              <a:rPr sz="2800" spc="-95" dirty="0">
                <a:latin typeface="Arial"/>
                <a:cs typeface="Arial"/>
              </a:rPr>
              <a:t>n</a:t>
            </a:r>
            <a:r>
              <a:rPr sz="2800" spc="-105" dirty="0">
                <a:latin typeface="Arial"/>
                <a:cs typeface="Arial"/>
              </a:rPr>
              <a:t>u</a:t>
            </a:r>
            <a:r>
              <a:rPr sz="2800" spc="-85" dirty="0">
                <a:latin typeface="Arial"/>
                <a:cs typeface="Arial"/>
              </a:rPr>
              <a:t>o</a:t>
            </a:r>
            <a:r>
              <a:rPr sz="2800" spc="-105" dirty="0">
                <a:latin typeface="Arial"/>
                <a:cs typeface="Arial"/>
              </a:rPr>
              <a:t>u</a:t>
            </a:r>
            <a:r>
              <a:rPr sz="2800" spc="-305" dirty="0">
                <a:latin typeface="Arial"/>
                <a:cs typeface="Arial"/>
              </a:rPr>
              <a:t>s</a:t>
            </a:r>
            <a:r>
              <a:rPr sz="2800" dirty="0">
                <a:latin typeface="Arial"/>
                <a:cs typeface="Arial"/>
              </a:rPr>
              <a:t>	</a:t>
            </a:r>
            <a:r>
              <a:rPr sz="2800" spc="-110" dirty="0">
                <a:latin typeface="Arial"/>
                <a:cs typeface="Arial"/>
              </a:rPr>
              <a:t>m</a:t>
            </a:r>
            <a:r>
              <a:rPr sz="2800" spc="-165" dirty="0">
                <a:latin typeface="Arial"/>
                <a:cs typeface="Arial"/>
              </a:rPr>
              <a:t>e</a:t>
            </a:r>
            <a:r>
              <a:rPr sz="2800" spc="-275" dirty="0">
                <a:latin typeface="Arial"/>
                <a:cs typeface="Arial"/>
              </a:rPr>
              <a:t>a</a:t>
            </a:r>
            <a:r>
              <a:rPr sz="2800" spc="-260" dirty="0">
                <a:latin typeface="Arial"/>
                <a:cs typeface="Arial"/>
              </a:rPr>
              <a:t>s</a:t>
            </a:r>
            <a:r>
              <a:rPr sz="2800" spc="-35" dirty="0">
                <a:latin typeface="Arial"/>
                <a:cs typeface="Arial"/>
              </a:rPr>
              <a:t>u</a:t>
            </a:r>
            <a:r>
              <a:rPr sz="2800" spc="-30" dirty="0">
                <a:latin typeface="Arial"/>
                <a:cs typeface="Arial"/>
              </a:rPr>
              <a:t>r</a:t>
            </a:r>
            <a:r>
              <a:rPr sz="2800" spc="-170" dirty="0">
                <a:latin typeface="Arial"/>
                <a:cs typeface="Arial"/>
              </a:rPr>
              <a:t>e</a:t>
            </a:r>
            <a:r>
              <a:rPr sz="2800" spc="-110" dirty="0">
                <a:latin typeface="Arial"/>
                <a:cs typeface="Arial"/>
              </a:rPr>
              <a:t>m</a:t>
            </a:r>
            <a:r>
              <a:rPr sz="2800" spc="-170" dirty="0">
                <a:latin typeface="Arial"/>
                <a:cs typeface="Arial"/>
              </a:rPr>
              <a:t>e</a:t>
            </a:r>
            <a:r>
              <a:rPr sz="2800" spc="40" dirty="0">
                <a:latin typeface="Arial"/>
                <a:cs typeface="Arial"/>
              </a:rPr>
              <a:t>n</a:t>
            </a:r>
            <a:r>
              <a:rPr sz="2800" spc="10" dirty="0">
                <a:latin typeface="Arial"/>
                <a:cs typeface="Arial"/>
              </a:rPr>
              <a:t>t</a:t>
            </a:r>
            <a:r>
              <a:rPr sz="2800" spc="-305" dirty="0">
                <a:latin typeface="Arial"/>
                <a:cs typeface="Arial"/>
              </a:rPr>
              <a:t>s</a:t>
            </a:r>
            <a:r>
              <a:rPr sz="2800" dirty="0">
                <a:latin typeface="Arial"/>
                <a:cs typeface="Arial"/>
              </a:rPr>
              <a:t>	</a:t>
            </a:r>
            <a:r>
              <a:rPr sz="2800" spc="5" dirty="0">
                <a:latin typeface="Arial"/>
                <a:cs typeface="Arial"/>
              </a:rPr>
              <a:t>i</a:t>
            </a:r>
            <a:r>
              <a:rPr sz="2800" spc="-215" dirty="0">
                <a:latin typeface="Arial"/>
                <a:cs typeface="Arial"/>
              </a:rPr>
              <a:t>s  </a:t>
            </a:r>
            <a:r>
              <a:rPr sz="2800" spc="-95" dirty="0">
                <a:latin typeface="Arial"/>
                <a:cs typeface="Arial"/>
              </a:rPr>
              <a:t>dependent </a:t>
            </a:r>
            <a:r>
              <a:rPr sz="2800" spc="-85" dirty="0">
                <a:latin typeface="Arial"/>
                <a:cs typeface="Arial"/>
              </a:rPr>
              <a:t>on </a:t>
            </a:r>
            <a:r>
              <a:rPr sz="2800" spc="-40" dirty="0">
                <a:latin typeface="Arial"/>
                <a:cs typeface="Arial"/>
              </a:rPr>
              <a:t>the </a:t>
            </a:r>
            <a:r>
              <a:rPr sz="2800" spc="-105" dirty="0">
                <a:latin typeface="Arial"/>
                <a:cs typeface="Arial"/>
              </a:rPr>
              <a:t>grouping </a:t>
            </a:r>
            <a:r>
              <a:rPr sz="2800" spc="-5" dirty="0">
                <a:latin typeface="Arial"/>
                <a:cs typeface="Arial"/>
              </a:rPr>
              <a:t>of </a:t>
            </a:r>
            <a:r>
              <a:rPr sz="2800" spc="-40" dirty="0">
                <a:latin typeface="Arial"/>
                <a:cs typeface="Arial"/>
              </a:rPr>
              <a:t>the</a:t>
            </a:r>
            <a:r>
              <a:rPr sz="2800" spc="-570" dirty="0">
                <a:latin typeface="Arial"/>
                <a:cs typeface="Arial"/>
              </a:rPr>
              <a:t> </a:t>
            </a:r>
            <a:r>
              <a:rPr sz="2800" spc="-80" dirty="0">
                <a:latin typeface="Arial"/>
                <a:cs typeface="Arial"/>
              </a:rPr>
              <a:t>intervals.</a:t>
            </a:r>
            <a:endParaRPr sz="2800">
              <a:latin typeface="Arial"/>
              <a:cs typeface="Arial"/>
            </a:endParaRPr>
          </a:p>
          <a:p>
            <a:pPr marL="355600" indent="-342900">
              <a:lnSpc>
                <a:spcPct val="100000"/>
              </a:lnSpc>
              <a:spcBef>
                <a:spcPts val="700"/>
              </a:spcBef>
              <a:buChar char="•"/>
              <a:tabLst>
                <a:tab pos="354965" algn="l"/>
                <a:tab pos="355600" algn="l"/>
              </a:tabLst>
            </a:pPr>
            <a:r>
              <a:rPr sz="2800" spc="-170" dirty="0">
                <a:latin typeface="Arial"/>
                <a:cs typeface="Arial"/>
              </a:rPr>
              <a:t>We </a:t>
            </a:r>
            <a:r>
              <a:rPr sz="2800" spc="-155" dirty="0">
                <a:latin typeface="Arial"/>
                <a:cs typeface="Arial"/>
              </a:rPr>
              <a:t>may </a:t>
            </a:r>
            <a:r>
              <a:rPr sz="2800" spc="-10" dirty="0">
                <a:latin typeface="Arial"/>
                <a:cs typeface="Arial"/>
              </a:rPr>
              <a:t>not </a:t>
            </a:r>
            <a:r>
              <a:rPr sz="2800" spc="-155" dirty="0">
                <a:latin typeface="Arial"/>
                <a:cs typeface="Arial"/>
              </a:rPr>
              <a:t>have</a:t>
            </a:r>
            <a:r>
              <a:rPr sz="2800" spc="-260" dirty="0">
                <a:latin typeface="Arial"/>
                <a:cs typeface="Arial"/>
              </a:rPr>
              <a:t> </a:t>
            </a:r>
            <a:r>
              <a:rPr sz="2800" spc="-114" dirty="0">
                <a:latin typeface="Arial"/>
                <a:cs typeface="Arial"/>
              </a:rPr>
              <a:t>mode</a:t>
            </a:r>
            <a:endParaRPr sz="2800">
              <a:latin typeface="Arial"/>
              <a:cs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4" name="object 4"/>
          <p:cNvSpPr txBox="1">
            <a:spLocks noGrp="1"/>
          </p:cNvSpPr>
          <p:nvPr>
            <p:ph type="sldNum" sz="quarter" idx="7"/>
          </p:nvPr>
        </p:nvSpPr>
        <p:spPr>
          <a:prstGeom prst="rect">
            <a:avLst/>
          </a:prstGeom>
        </p:spPr>
        <p:txBody>
          <a:bodyPr vert="horz" wrap="square" lIns="0" tIns="151899" rIns="0" bIns="0" rtlCol="0">
            <a:spAutoFit/>
          </a:bodyPr>
          <a:lstStyle/>
          <a:p>
            <a:pPr marL="53340">
              <a:lnSpc>
                <a:spcPct val="100000"/>
              </a:lnSpc>
              <a:spcBef>
                <a:spcPts val="45"/>
              </a:spcBef>
            </a:pPr>
            <a:fld id="{81D60167-4931-47E6-BA6A-407CBD079E47}" type="slidenum">
              <a:rPr dirty="0"/>
              <a:t>76</a:t>
            </a:fld>
            <a:endParaRPr dirty="0"/>
          </a:p>
        </p:txBody>
      </p:sp>
      <p:sp>
        <p:nvSpPr>
          <p:cNvPr id="2" name="object 2"/>
          <p:cNvSpPr txBox="1"/>
          <p:nvPr/>
        </p:nvSpPr>
        <p:spPr>
          <a:xfrm>
            <a:off x="534669" y="1532890"/>
            <a:ext cx="8294370" cy="3742690"/>
          </a:xfrm>
          <a:prstGeom prst="rect">
            <a:avLst/>
          </a:prstGeom>
        </p:spPr>
        <p:txBody>
          <a:bodyPr vert="horz" wrap="square" lIns="0" tIns="114300" rIns="0" bIns="0" rtlCol="0">
            <a:spAutoFit/>
          </a:bodyPr>
          <a:lstStyle/>
          <a:p>
            <a:pPr marL="12700">
              <a:lnSpc>
                <a:spcPct val="100000"/>
              </a:lnSpc>
              <a:spcBef>
                <a:spcPts val="900"/>
              </a:spcBef>
            </a:pPr>
            <a:r>
              <a:rPr sz="3200" b="1" spc="-265" dirty="0">
                <a:solidFill>
                  <a:srgbClr val="001F5F"/>
                </a:solidFill>
                <a:latin typeface="Arial"/>
                <a:cs typeface="Arial"/>
              </a:rPr>
              <a:t>The</a:t>
            </a:r>
            <a:r>
              <a:rPr sz="3200" b="1" spc="-185" dirty="0">
                <a:solidFill>
                  <a:srgbClr val="001F5F"/>
                </a:solidFill>
                <a:latin typeface="Arial"/>
                <a:cs typeface="Arial"/>
              </a:rPr>
              <a:t> </a:t>
            </a:r>
            <a:r>
              <a:rPr sz="3200" b="1" spc="-140" dirty="0">
                <a:solidFill>
                  <a:srgbClr val="001F5F"/>
                </a:solidFill>
                <a:latin typeface="Arial"/>
                <a:cs typeface="Arial"/>
              </a:rPr>
              <a:t>Median</a:t>
            </a:r>
            <a:endParaRPr sz="3200">
              <a:latin typeface="Arial"/>
              <a:cs typeface="Arial"/>
            </a:endParaRPr>
          </a:p>
          <a:p>
            <a:pPr marL="354330" marR="5080" indent="-341630" algn="just">
              <a:lnSpc>
                <a:spcPct val="99900"/>
              </a:lnSpc>
              <a:spcBef>
                <a:spcPts val="800"/>
              </a:spcBef>
            </a:pPr>
            <a:r>
              <a:rPr sz="4800" spc="150" baseline="6076" dirty="0">
                <a:latin typeface="Symbol"/>
                <a:cs typeface="Symbol"/>
              </a:rPr>
              <a:t></a:t>
            </a:r>
            <a:r>
              <a:rPr sz="3200" spc="100" dirty="0">
                <a:latin typeface="Arial"/>
                <a:cs typeface="Arial"/>
              </a:rPr>
              <a:t>The </a:t>
            </a:r>
            <a:r>
              <a:rPr sz="3200" spc="-125" dirty="0">
                <a:latin typeface="Arial"/>
                <a:cs typeface="Arial"/>
              </a:rPr>
              <a:t>median </a:t>
            </a:r>
            <a:r>
              <a:rPr sz="3200" spc="-165" dirty="0">
                <a:latin typeface="Arial"/>
                <a:cs typeface="Arial"/>
              </a:rPr>
              <a:t>is </a:t>
            </a:r>
            <a:r>
              <a:rPr sz="3200" spc="-40" dirty="0">
                <a:latin typeface="Arial"/>
                <a:cs typeface="Arial"/>
              </a:rPr>
              <a:t>the </a:t>
            </a:r>
            <a:r>
              <a:rPr sz="3200" spc="-80" dirty="0">
                <a:latin typeface="Arial"/>
                <a:cs typeface="Arial"/>
              </a:rPr>
              <a:t>middle </a:t>
            </a:r>
            <a:r>
              <a:rPr sz="3200" spc="-135" dirty="0">
                <a:latin typeface="Arial"/>
                <a:cs typeface="Arial"/>
              </a:rPr>
              <a:t>value </a:t>
            </a:r>
            <a:r>
              <a:rPr sz="3200" spc="-5" dirty="0">
                <a:latin typeface="Arial"/>
                <a:cs typeface="Arial"/>
              </a:rPr>
              <a:t>of </a:t>
            </a:r>
            <a:r>
              <a:rPr sz="3200" spc="-250" dirty="0">
                <a:latin typeface="Arial"/>
                <a:cs typeface="Arial"/>
              </a:rPr>
              <a:t>a </a:t>
            </a:r>
            <a:r>
              <a:rPr sz="3200" spc="-105" dirty="0">
                <a:latin typeface="Arial"/>
                <a:cs typeface="Arial"/>
              </a:rPr>
              <a:t>group </a:t>
            </a:r>
            <a:r>
              <a:rPr sz="3200" dirty="0">
                <a:latin typeface="Arial"/>
                <a:cs typeface="Arial"/>
              </a:rPr>
              <a:t>of</a:t>
            </a:r>
            <a:r>
              <a:rPr sz="3200" spc="-365" dirty="0">
                <a:latin typeface="Arial"/>
                <a:cs typeface="Arial"/>
              </a:rPr>
              <a:t> </a:t>
            </a:r>
            <a:r>
              <a:rPr sz="3200" spc="-180" dirty="0">
                <a:latin typeface="Arial"/>
                <a:cs typeface="Arial"/>
              </a:rPr>
              <a:t>an  </a:t>
            </a:r>
            <a:r>
              <a:rPr sz="3200" spc="-100" dirty="0">
                <a:latin typeface="Arial"/>
                <a:cs typeface="Arial"/>
              </a:rPr>
              <a:t>odd </a:t>
            </a:r>
            <a:r>
              <a:rPr sz="3200" spc="-95" dirty="0">
                <a:latin typeface="Arial"/>
                <a:cs typeface="Arial"/>
              </a:rPr>
              <a:t>number </a:t>
            </a:r>
            <a:r>
              <a:rPr sz="3200" spc="-5" dirty="0">
                <a:latin typeface="Arial"/>
                <a:cs typeface="Arial"/>
              </a:rPr>
              <a:t>of </a:t>
            </a:r>
            <a:r>
              <a:rPr sz="3200" spc="-125" dirty="0">
                <a:latin typeface="Arial"/>
                <a:cs typeface="Arial"/>
              </a:rPr>
              <a:t>observations </a:t>
            </a:r>
            <a:r>
              <a:rPr sz="3200" spc="-105" dirty="0">
                <a:latin typeface="Arial"/>
                <a:cs typeface="Arial"/>
              </a:rPr>
              <a:t>when </a:t>
            </a:r>
            <a:r>
              <a:rPr sz="3200" spc="-45" dirty="0">
                <a:latin typeface="Arial"/>
                <a:cs typeface="Arial"/>
              </a:rPr>
              <a:t>the </a:t>
            </a:r>
            <a:r>
              <a:rPr sz="3200" spc="-105" dirty="0">
                <a:latin typeface="Arial"/>
                <a:cs typeface="Arial"/>
              </a:rPr>
              <a:t>data </a:t>
            </a:r>
            <a:r>
              <a:rPr sz="3200" spc="-165" dirty="0">
                <a:latin typeface="Arial"/>
                <a:cs typeface="Arial"/>
              </a:rPr>
              <a:t>is </a:t>
            </a:r>
            <a:r>
              <a:rPr sz="3200" spc="555" dirty="0">
                <a:latin typeface="Arial"/>
                <a:cs typeface="Arial"/>
              </a:rPr>
              <a:t> </a:t>
            </a:r>
            <a:r>
              <a:rPr sz="3200" spc="-135" dirty="0">
                <a:latin typeface="Arial"/>
                <a:cs typeface="Arial"/>
              </a:rPr>
              <a:t>arranged </a:t>
            </a:r>
            <a:r>
              <a:rPr sz="3200" spc="-40" dirty="0">
                <a:latin typeface="Arial"/>
                <a:cs typeface="Arial"/>
              </a:rPr>
              <a:t>in </a:t>
            </a:r>
            <a:r>
              <a:rPr sz="3200" spc="-145" dirty="0">
                <a:latin typeface="Arial"/>
                <a:cs typeface="Arial"/>
              </a:rPr>
              <a:t>increasing </a:t>
            </a:r>
            <a:r>
              <a:rPr sz="3200" spc="-25" dirty="0">
                <a:latin typeface="Arial"/>
                <a:cs typeface="Arial"/>
              </a:rPr>
              <a:t>or </a:t>
            </a:r>
            <a:r>
              <a:rPr sz="3200" spc="-165" dirty="0">
                <a:latin typeface="Arial"/>
                <a:cs typeface="Arial"/>
              </a:rPr>
              <a:t>decreasing</a:t>
            </a:r>
            <a:r>
              <a:rPr sz="3200" spc="555" dirty="0">
                <a:latin typeface="Arial"/>
                <a:cs typeface="Arial"/>
              </a:rPr>
              <a:t> </a:t>
            </a:r>
            <a:r>
              <a:rPr sz="3200" spc="-60" dirty="0">
                <a:latin typeface="Arial"/>
                <a:cs typeface="Arial"/>
              </a:rPr>
              <a:t>order  </a:t>
            </a:r>
            <a:r>
              <a:rPr sz="3200" spc="-105" dirty="0">
                <a:latin typeface="Arial"/>
                <a:cs typeface="Arial"/>
              </a:rPr>
              <a:t>magnitude.</a:t>
            </a:r>
            <a:endParaRPr sz="3200">
              <a:latin typeface="Arial"/>
              <a:cs typeface="Arial"/>
            </a:endParaRPr>
          </a:p>
          <a:p>
            <a:pPr marL="354330" marR="5080" indent="-341630" algn="just">
              <a:lnSpc>
                <a:spcPct val="100000"/>
              </a:lnSpc>
              <a:spcBef>
                <a:spcPts val="800"/>
              </a:spcBef>
            </a:pPr>
            <a:r>
              <a:rPr sz="4800" spc="555" baseline="6076" dirty="0">
                <a:latin typeface="Symbol"/>
                <a:cs typeface="Symbol"/>
              </a:rPr>
              <a:t></a:t>
            </a:r>
            <a:r>
              <a:rPr sz="3200" spc="370" dirty="0">
                <a:latin typeface="Arial"/>
                <a:cs typeface="Arial"/>
              </a:rPr>
              <a:t>If </a:t>
            </a:r>
            <a:r>
              <a:rPr sz="3200" spc="-45" dirty="0">
                <a:latin typeface="Arial"/>
                <a:cs typeface="Arial"/>
              </a:rPr>
              <a:t>the </a:t>
            </a:r>
            <a:r>
              <a:rPr sz="3200" spc="-95" dirty="0">
                <a:latin typeface="Arial"/>
                <a:cs typeface="Arial"/>
              </a:rPr>
              <a:t>number </a:t>
            </a:r>
            <a:r>
              <a:rPr sz="3200" spc="-5" dirty="0">
                <a:latin typeface="Arial"/>
                <a:cs typeface="Arial"/>
              </a:rPr>
              <a:t>of </a:t>
            </a:r>
            <a:r>
              <a:rPr sz="3200" spc="-175" dirty="0">
                <a:latin typeface="Arial"/>
                <a:cs typeface="Arial"/>
              </a:rPr>
              <a:t>values </a:t>
            </a:r>
            <a:r>
              <a:rPr sz="3200" spc="-165" dirty="0">
                <a:latin typeface="Arial"/>
                <a:cs typeface="Arial"/>
              </a:rPr>
              <a:t>is </a:t>
            </a:r>
            <a:r>
              <a:rPr sz="3200" spc="-150" dirty="0">
                <a:latin typeface="Arial"/>
                <a:cs typeface="Arial"/>
              </a:rPr>
              <a:t>even, </a:t>
            </a:r>
            <a:r>
              <a:rPr sz="3200" spc="-40" dirty="0">
                <a:latin typeface="Arial"/>
                <a:cs typeface="Arial"/>
              </a:rPr>
              <a:t>the </a:t>
            </a:r>
            <a:r>
              <a:rPr sz="3200" spc="-125" dirty="0">
                <a:latin typeface="Arial"/>
                <a:cs typeface="Arial"/>
              </a:rPr>
              <a:t>median </a:t>
            </a:r>
            <a:r>
              <a:rPr sz="3200" spc="-165" dirty="0">
                <a:latin typeface="Arial"/>
                <a:cs typeface="Arial"/>
              </a:rPr>
              <a:t>is  </a:t>
            </a:r>
            <a:r>
              <a:rPr sz="3200" spc="-40" dirty="0">
                <a:latin typeface="Arial"/>
                <a:cs typeface="Arial"/>
              </a:rPr>
              <a:t>the</a:t>
            </a:r>
            <a:r>
              <a:rPr sz="3200" spc="-175" dirty="0">
                <a:latin typeface="Arial"/>
                <a:cs typeface="Arial"/>
              </a:rPr>
              <a:t> </a:t>
            </a:r>
            <a:r>
              <a:rPr sz="3200" spc="-180" dirty="0">
                <a:latin typeface="Arial"/>
                <a:cs typeface="Arial"/>
              </a:rPr>
              <a:t>average</a:t>
            </a:r>
            <a:r>
              <a:rPr sz="3200" spc="-175" dirty="0">
                <a:latin typeface="Arial"/>
                <a:cs typeface="Arial"/>
              </a:rPr>
              <a:t> </a:t>
            </a:r>
            <a:r>
              <a:rPr sz="3200" dirty="0">
                <a:latin typeface="Arial"/>
                <a:cs typeface="Arial"/>
              </a:rPr>
              <a:t>of</a:t>
            </a:r>
            <a:r>
              <a:rPr sz="3200" spc="-180" dirty="0">
                <a:latin typeface="Arial"/>
                <a:cs typeface="Arial"/>
              </a:rPr>
              <a:t> </a:t>
            </a:r>
            <a:r>
              <a:rPr sz="3200" spc="-45" dirty="0">
                <a:latin typeface="Arial"/>
                <a:cs typeface="Arial"/>
              </a:rPr>
              <a:t>the</a:t>
            </a:r>
            <a:r>
              <a:rPr sz="3200" spc="-170" dirty="0">
                <a:latin typeface="Arial"/>
                <a:cs typeface="Arial"/>
              </a:rPr>
              <a:t> </a:t>
            </a:r>
            <a:r>
              <a:rPr sz="3200" spc="20" dirty="0">
                <a:latin typeface="Arial"/>
                <a:cs typeface="Arial"/>
              </a:rPr>
              <a:t>two</a:t>
            </a:r>
            <a:r>
              <a:rPr sz="3200" spc="-175" dirty="0">
                <a:latin typeface="Arial"/>
                <a:cs typeface="Arial"/>
              </a:rPr>
              <a:t> </a:t>
            </a:r>
            <a:r>
              <a:rPr sz="3200" spc="-80" dirty="0">
                <a:latin typeface="Arial"/>
                <a:cs typeface="Arial"/>
              </a:rPr>
              <a:t>middle</a:t>
            </a:r>
            <a:r>
              <a:rPr sz="3200" spc="-165" dirty="0">
                <a:latin typeface="Arial"/>
                <a:cs typeface="Arial"/>
              </a:rPr>
              <a:t> </a:t>
            </a:r>
            <a:r>
              <a:rPr sz="3200" spc="-160" dirty="0">
                <a:latin typeface="Arial"/>
                <a:cs typeface="Arial"/>
              </a:rPr>
              <a:t>values.</a:t>
            </a:r>
            <a:endParaRPr sz="3200">
              <a:latin typeface="Arial"/>
              <a:cs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4" name="object 4"/>
          <p:cNvSpPr txBox="1">
            <a:spLocks noGrp="1"/>
          </p:cNvSpPr>
          <p:nvPr>
            <p:ph type="sldNum" sz="quarter" idx="7"/>
          </p:nvPr>
        </p:nvSpPr>
        <p:spPr>
          <a:prstGeom prst="rect">
            <a:avLst/>
          </a:prstGeom>
        </p:spPr>
        <p:txBody>
          <a:bodyPr vert="horz" wrap="square" lIns="0" tIns="151899" rIns="0" bIns="0" rtlCol="0">
            <a:spAutoFit/>
          </a:bodyPr>
          <a:lstStyle/>
          <a:p>
            <a:pPr marL="53340">
              <a:lnSpc>
                <a:spcPct val="100000"/>
              </a:lnSpc>
              <a:spcBef>
                <a:spcPts val="45"/>
              </a:spcBef>
            </a:pPr>
            <a:fld id="{81D60167-4931-47E6-BA6A-407CBD079E47}" type="slidenum">
              <a:rPr dirty="0"/>
              <a:t>77</a:t>
            </a:fld>
            <a:endParaRPr dirty="0"/>
          </a:p>
        </p:txBody>
      </p:sp>
      <p:sp>
        <p:nvSpPr>
          <p:cNvPr id="2" name="object 2"/>
          <p:cNvSpPr txBox="1"/>
          <p:nvPr/>
        </p:nvSpPr>
        <p:spPr>
          <a:xfrm>
            <a:off x="534669" y="2123440"/>
            <a:ext cx="6784975" cy="2379980"/>
          </a:xfrm>
          <a:prstGeom prst="rect">
            <a:avLst/>
          </a:prstGeom>
        </p:spPr>
        <p:txBody>
          <a:bodyPr vert="horz" wrap="square" lIns="0" tIns="113030" rIns="0" bIns="0" rtlCol="0">
            <a:spAutoFit/>
          </a:bodyPr>
          <a:lstStyle/>
          <a:p>
            <a:pPr marL="12700">
              <a:lnSpc>
                <a:spcPct val="100000"/>
              </a:lnSpc>
              <a:spcBef>
                <a:spcPts val="890"/>
              </a:spcBef>
            </a:pPr>
            <a:r>
              <a:rPr sz="3200" spc="-204" dirty="0">
                <a:latin typeface="Arial"/>
                <a:cs typeface="Arial"/>
              </a:rPr>
              <a:t>Example</a:t>
            </a:r>
            <a:endParaRPr sz="3200">
              <a:latin typeface="Arial"/>
              <a:cs typeface="Arial"/>
            </a:endParaRPr>
          </a:p>
          <a:p>
            <a:pPr marL="12700">
              <a:lnSpc>
                <a:spcPct val="100000"/>
              </a:lnSpc>
              <a:spcBef>
                <a:spcPts val="790"/>
              </a:spcBef>
            </a:pPr>
            <a:r>
              <a:rPr sz="3200" spc="-85" dirty="0">
                <a:latin typeface="Arial"/>
                <a:cs typeface="Arial"/>
              </a:rPr>
              <a:t>‘23, </a:t>
            </a:r>
            <a:r>
              <a:rPr sz="3200" spc="-145" dirty="0">
                <a:latin typeface="Arial"/>
                <a:cs typeface="Arial"/>
              </a:rPr>
              <a:t>22, </a:t>
            </a:r>
            <a:r>
              <a:rPr sz="3200" spc="-140" dirty="0">
                <a:latin typeface="Arial"/>
                <a:cs typeface="Arial"/>
              </a:rPr>
              <a:t>12, </a:t>
            </a:r>
            <a:r>
              <a:rPr sz="3200" spc="-145" dirty="0">
                <a:latin typeface="Arial"/>
                <a:cs typeface="Arial"/>
              </a:rPr>
              <a:t>14, 22, </a:t>
            </a:r>
            <a:r>
              <a:rPr sz="3200" spc="-140" dirty="0">
                <a:latin typeface="Arial"/>
                <a:cs typeface="Arial"/>
              </a:rPr>
              <a:t>18, </a:t>
            </a:r>
            <a:r>
              <a:rPr sz="3200" spc="-145" dirty="0">
                <a:latin typeface="Arial"/>
                <a:cs typeface="Arial"/>
              </a:rPr>
              <a:t>20, </a:t>
            </a:r>
            <a:r>
              <a:rPr sz="3200" spc="-140" dirty="0">
                <a:latin typeface="Arial"/>
                <a:cs typeface="Arial"/>
              </a:rPr>
              <a:t>22, </a:t>
            </a:r>
            <a:r>
              <a:rPr sz="3200" spc="-145" dirty="0">
                <a:latin typeface="Arial"/>
                <a:cs typeface="Arial"/>
              </a:rPr>
              <a:t>18,</a:t>
            </a:r>
            <a:r>
              <a:rPr sz="3200" spc="-465" dirty="0">
                <a:latin typeface="Arial"/>
                <a:cs typeface="Arial"/>
              </a:rPr>
              <a:t> </a:t>
            </a:r>
            <a:r>
              <a:rPr sz="3200" spc="-85" dirty="0">
                <a:latin typeface="Arial"/>
                <a:cs typeface="Arial"/>
              </a:rPr>
              <a:t>18’</a:t>
            </a:r>
            <a:endParaRPr sz="3200">
              <a:latin typeface="Arial"/>
              <a:cs typeface="Arial"/>
            </a:endParaRPr>
          </a:p>
          <a:p>
            <a:pPr marL="12700">
              <a:lnSpc>
                <a:spcPct val="100000"/>
              </a:lnSpc>
              <a:spcBef>
                <a:spcPts val="800"/>
              </a:spcBef>
            </a:pPr>
            <a:r>
              <a:rPr sz="3200" spc="-105" dirty="0">
                <a:latin typeface="Arial"/>
                <a:cs typeface="Arial"/>
              </a:rPr>
              <a:t>Array: </a:t>
            </a:r>
            <a:r>
              <a:rPr sz="3200" spc="-145" dirty="0">
                <a:latin typeface="Arial"/>
                <a:cs typeface="Arial"/>
              </a:rPr>
              <a:t>12, </a:t>
            </a:r>
            <a:r>
              <a:rPr sz="3200" spc="-140" dirty="0">
                <a:latin typeface="Arial"/>
                <a:cs typeface="Arial"/>
              </a:rPr>
              <a:t>14, </a:t>
            </a:r>
            <a:r>
              <a:rPr sz="3200" spc="-145" dirty="0">
                <a:latin typeface="Arial"/>
                <a:cs typeface="Arial"/>
              </a:rPr>
              <a:t>18, </a:t>
            </a:r>
            <a:r>
              <a:rPr sz="3200" spc="-140" dirty="0">
                <a:latin typeface="Arial"/>
                <a:cs typeface="Arial"/>
              </a:rPr>
              <a:t>18, </a:t>
            </a:r>
            <a:r>
              <a:rPr sz="3200" spc="-145" dirty="0">
                <a:latin typeface="Arial"/>
                <a:cs typeface="Arial"/>
              </a:rPr>
              <a:t>18, 20, </a:t>
            </a:r>
            <a:r>
              <a:rPr sz="3200" spc="-140" dirty="0">
                <a:latin typeface="Arial"/>
                <a:cs typeface="Arial"/>
              </a:rPr>
              <a:t>22,</a:t>
            </a:r>
            <a:r>
              <a:rPr sz="3200" spc="-420" dirty="0">
                <a:latin typeface="Arial"/>
                <a:cs typeface="Arial"/>
              </a:rPr>
              <a:t> </a:t>
            </a:r>
            <a:r>
              <a:rPr sz="3200" spc="-150" dirty="0">
                <a:latin typeface="Arial"/>
                <a:cs typeface="Arial"/>
              </a:rPr>
              <a:t>22,22,23</a:t>
            </a:r>
            <a:endParaRPr sz="3200">
              <a:latin typeface="Arial"/>
              <a:cs typeface="Arial"/>
            </a:endParaRPr>
          </a:p>
          <a:p>
            <a:pPr marL="355600" indent="-342900">
              <a:lnSpc>
                <a:spcPct val="100000"/>
              </a:lnSpc>
              <a:spcBef>
                <a:spcPts val="800"/>
              </a:spcBef>
              <a:buChar char="•"/>
              <a:tabLst>
                <a:tab pos="354965" algn="l"/>
                <a:tab pos="355600" algn="l"/>
              </a:tabLst>
            </a:pPr>
            <a:r>
              <a:rPr sz="3200" spc="-235" dirty="0">
                <a:latin typeface="Arial"/>
                <a:cs typeface="Arial"/>
              </a:rPr>
              <a:t>The </a:t>
            </a:r>
            <a:r>
              <a:rPr sz="3200" spc="-125" dirty="0">
                <a:latin typeface="Arial"/>
                <a:cs typeface="Arial"/>
              </a:rPr>
              <a:t>median </a:t>
            </a:r>
            <a:r>
              <a:rPr sz="3200" spc="-105" dirty="0">
                <a:latin typeface="Arial"/>
                <a:cs typeface="Arial"/>
              </a:rPr>
              <a:t>(18+20)/2 </a:t>
            </a:r>
            <a:r>
              <a:rPr sz="3200" spc="-275" dirty="0">
                <a:latin typeface="Arial"/>
                <a:cs typeface="Arial"/>
              </a:rPr>
              <a:t>=</a:t>
            </a:r>
            <a:r>
              <a:rPr sz="3200" spc="-240" dirty="0">
                <a:latin typeface="Arial"/>
                <a:cs typeface="Arial"/>
              </a:rPr>
              <a:t> </a:t>
            </a:r>
            <a:r>
              <a:rPr sz="3200" spc="-170" dirty="0">
                <a:latin typeface="Arial"/>
                <a:cs typeface="Arial"/>
              </a:rPr>
              <a:t>19</a:t>
            </a:r>
            <a:endParaRPr sz="3200">
              <a:latin typeface="Arial"/>
              <a:cs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9" name="object 9"/>
          <p:cNvSpPr txBox="1">
            <a:spLocks noGrp="1"/>
          </p:cNvSpPr>
          <p:nvPr>
            <p:ph type="sldNum" sz="quarter" idx="7"/>
          </p:nvPr>
        </p:nvSpPr>
        <p:spPr>
          <a:prstGeom prst="rect">
            <a:avLst/>
          </a:prstGeom>
        </p:spPr>
        <p:txBody>
          <a:bodyPr vert="horz" wrap="square" lIns="0" tIns="151899" rIns="0" bIns="0" rtlCol="0">
            <a:spAutoFit/>
          </a:bodyPr>
          <a:lstStyle/>
          <a:p>
            <a:pPr marL="53340">
              <a:lnSpc>
                <a:spcPct val="100000"/>
              </a:lnSpc>
              <a:spcBef>
                <a:spcPts val="45"/>
              </a:spcBef>
            </a:pPr>
            <a:fld id="{81D60167-4931-47E6-BA6A-407CBD079E47}" type="slidenum">
              <a:rPr dirty="0"/>
              <a:t>78</a:t>
            </a:fld>
            <a:endParaRPr dirty="0"/>
          </a:p>
        </p:txBody>
      </p:sp>
      <p:sp>
        <p:nvSpPr>
          <p:cNvPr id="2" name="object 2"/>
          <p:cNvSpPr txBox="1"/>
          <p:nvPr/>
        </p:nvSpPr>
        <p:spPr>
          <a:xfrm>
            <a:off x="534669" y="1634490"/>
            <a:ext cx="1729105" cy="452120"/>
          </a:xfrm>
          <a:prstGeom prst="rect">
            <a:avLst/>
          </a:prstGeom>
        </p:spPr>
        <p:txBody>
          <a:bodyPr vert="horz" wrap="square" lIns="0" tIns="12700" rIns="0" bIns="0" rtlCol="0">
            <a:spAutoFit/>
          </a:bodyPr>
          <a:lstStyle/>
          <a:p>
            <a:pPr marL="12700">
              <a:lnSpc>
                <a:spcPct val="100000"/>
              </a:lnSpc>
              <a:spcBef>
                <a:spcPts val="100"/>
              </a:spcBef>
            </a:pPr>
            <a:r>
              <a:rPr sz="2800" i="1" spc="-100" dirty="0">
                <a:solidFill>
                  <a:srgbClr val="BF0000"/>
                </a:solidFill>
                <a:latin typeface="Trebuchet MS"/>
                <a:cs typeface="Trebuchet MS"/>
              </a:rPr>
              <a:t>Advantages</a:t>
            </a:r>
            <a:endParaRPr sz="2800">
              <a:latin typeface="Trebuchet MS"/>
              <a:cs typeface="Trebuchet MS"/>
            </a:endParaRPr>
          </a:p>
        </p:txBody>
      </p:sp>
      <p:sp>
        <p:nvSpPr>
          <p:cNvPr id="3" name="object 3"/>
          <p:cNvSpPr txBox="1"/>
          <p:nvPr/>
        </p:nvSpPr>
        <p:spPr>
          <a:xfrm>
            <a:off x="534669" y="2040890"/>
            <a:ext cx="150495" cy="1056640"/>
          </a:xfrm>
          <a:prstGeom prst="rect">
            <a:avLst/>
          </a:prstGeom>
        </p:spPr>
        <p:txBody>
          <a:bodyPr vert="horz" wrap="square" lIns="0" tIns="101600" rIns="0" bIns="0" rtlCol="0">
            <a:spAutoFit/>
          </a:bodyPr>
          <a:lstStyle/>
          <a:p>
            <a:pPr marL="12700">
              <a:lnSpc>
                <a:spcPct val="100000"/>
              </a:lnSpc>
              <a:spcBef>
                <a:spcPts val="800"/>
              </a:spcBef>
            </a:pPr>
            <a:r>
              <a:rPr sz="2800" dirty="0">
                <a:latin typeface="Arial"/>
                <a:cs typeface="Arial"/>
              </a:rPr>
              <a:t>•</a:t>
            </a:r>
            <a:endParaRPr sz="2800">
              <a:latin typeface="Arial"/>
              <a:cs typeface="Arial"/>
            </a:endParaRPr>
          </a:p>
          <a:p>
            <a:pPr marL="12700">
              <a:lnSpc>
                <a:spcPct val="100000"/>
              </a:lnSpc>
              <a:spcBef>
                <a:spcPts val="700"/>
              </a:spcBef>
            </a:pPr>
            <a:r>
              <a:rPr sz="2800" dirty="0">
                <a:latin typeface="Arial"/>
                <a:cs typeface="Arial"/>
              </a:rPr>
              <a:t>•</a:t>
            </a:r>
            <a:endParaRPr sz="2800">
              <a:latin typeface="Arial"/>
              <a:cs typeface="Arial"/>
            </a:endParaRPr>
          </a:p>
        </p:txBody>
      </p:sp>
      <p:sp>
        <p:nvSpPr>
          <p:cNvPr id="4" name="object 4"/>
          <p:cNvSpPr txBox="1"/>
          <p:nvPr/>
        </p:nvSpPr>
        <p:spPr>
          <a:xfrm>
            <a:off x="876300" y="2062479"/>
            <a:ext cx="6673850" cy="1054100"/>
          </a:xfrm>
          <a:prstGeom prst="rect">
            <a:avLst/>
          </a:prstGeom>
        </p:spPr>
        <p:txBody>
          <a:bodyPr vert="horz" wrap="square" lIns="0" tIns="100330" rIns="0" bIns="0" rtlCol="0">
            <a:spAutoFit/>
          </a:bodyPr>
          <a:lstStyle/>
          <a:p>
            <a:pPr marL="12700">
              <a:lnSpc>
                <a:spcPct val="100000"/>
              </a:lnSpc>
              <a:spcBef>
                <a:spcPts val="790"/>
              </a:spcBef>
            </a:pPr>
            <a:r>
              <a:rPr sz="2800" spc="-204" dirty="0">
                <a:latin typeface="Arial"/>
                <a:cs typeface="Arial"/>
              </a:rPr>
              <a:t>The </a:t>
            </a:r>
            <a:r>
              <a:rPr sz="2800" spc="-114" dirty="0">
                <a:latin typeface="Arial"/>
                <a:cs typeface="Arial"/>
              </a:rPr>
              <a:t>median </a:t>
            </a:r>
            <a:r>
              <a:rPr sz="2800" spc="-150" dirty="0">
                <a:latin typeface="Arial"/>
                <a:cs typeface="Arial"/>
              </a:rPr>
              <a:t>always </a:t>
            </a:r>
            <a:r>
              <a:rPr sz="2800" spc="-135" dirty="0">
                <a:latin typeface="Arial"/>
                <a:cs typeface="Arial"/>
              </a:rPr>
              <a:t>exists and </a:t>
            </a:r>
            <a:r>
              <a:rPr sz="2800" spc="-145" dirty="0">
                <a:latin typeface="Arial"/>
                <a:cs typeface="Arial"/>
              </a:rPr>
              <a:t>is</a:t>
            </a:r>
            <a:r>
              <a:rPr sz="2800" spc="-180" dirty="0">
                <a:latin typeface="Arial"/>
                <a:cs typeface="Arial"/>
              </a:rPr>
              <a:t> </a:t>
            </a:r>
            <a:r>
              <a:rPr sz="2800" spc="-90" dirty="0">
                <a:latin typeface="Arial"/>
                <a:cs typeface="Arial"/>
              </a:rPr>
              <a:t>unique.</a:t>
            </a:r>
            <a:endParaRPr sz="2800">
              <a:latin typeface="Arial"/>
              <a:cs typeface="Arial"/>
            </a:endParaRPr>
          </a:p>
          <a:p>
            <a:pPr marL="12700">
              <a:lnSpc>
                <a:spcPct val="100000"/>
              </a:lnSpc>
              <a:spcBef>
                <a:spcPts val="690"/>
              </a:spcBef>
            </a:pPr>
            <a:r>
              <a:rPr sz="2800" spc="-204" dirty="0">
                <a:latin typeface="Arial"/>
                <a:cs typeface="Arial"/>
              </a:rPr>
              <a:t>The </a:t>
            </a:r>
            <a:r>
              <a:rPr sz="2800" spc="-114" dirty="0">
                <a:latin typeface="Arial"/>
                <a:cs typeface="Arial"/>
              </a:rPr>
              <a:t>median </a:t>
            </a:r>
            <a:r>
              <a:rPr sz="2800" spc="-145" dirty="0">
                <a:latin typeface="Arial"/>
                <a:cs typeface="Arial"/>
              </a:rPr>
              <a:t>is </a:t>
            </a:r>
            <a:r>
              <a:rPr sz="2800" spc="-10" dirty="0">
                <a:latin typeface="Arial"/>
                <a:cs typeface="Arial"/>
              </a:rPr>
              <a:t>not </a:t>
            </a:r>
            <a:r>
              <a:rPr sz="2800" spc="-70" dirty="0">
                <a:latin typeface="Arial"/>
                <a:cs typeface="Arial"/>
              </a:rPr>
              <a:t>affected </a:t>
            </a:r>
            <a:r>
              <a:rPr sz="2800" spc="-114" dirty="0">
                <a:latin typeface="Arial"/>
                <a:cs typeface="Arial"/>
              </a:rPr>
              <a:t>by </a:t>
            </a:r>
            <a:r>
              <a:rPr sz="2800" spc="-90" dirty="0">
                <a:latin typeface="Arial"/>
                <a:cs typeface="Arial"/>
              </a:rPr>
              <a:t>extreme</a:t>
            </a:r>
            <a:r>
              <a:rPr sz="2800" spc="-390" dirty="0">
                <a:latin typeface="Arial"/>
                <a:cs typeface="Arial"/>
              </a:rPr>
              <a:t> </a:t>
            </a:r>
            <a:r>
              <a:rPr sz="2800" spc="-145" dirty="0">
                <a:latin typeface="Arial"/>
                <a:cs typeface="Arial"/>
              </a:rPr>
              <a:t>values.</a:t>
            </a:r>
            <a:endParaRPr sz="2800">
              <a:latin typeface="Arial"/>
              <a:cs typeface="Arial"/>
            </a:endParaRPr>
          </a:p>
        </p:txBody>
      </p:sp>
      <p:sp>
        <p:nvSpPr>
          <p:cNvPr id="5" name="object 5"/>
          <p:cNvSpPr txBox="1"/>
          <p:nvPr/>
        </p:nvSpPr>
        <p:spPr>
          <a:xfrm>
            <a:off x="534669" y="3180079"/>
            <a:ext cx="2143125" cy="452120"/>
          </a:xfrm>
          <a:prstGeom prst="rect">
            <a:avLst/>
          </a:prstGeom>
        </p:spPr>
        <p:txBody>
          <a:bodyPr vert="horz" wrap="square" lIns="0" tIns="12700" rIns="0" bIns="0" rtlCol="0">
            <a:spAutoFit/>
          </a:bodyPr>
          <a:lstStyle/>
          <a:p>
            <a:pPr marL="12700">
              <a:lnSpc>
                <a:spcPct val="100000"/>
              </a:lnSpc>
              <a:spcBef>
                <a:spcPts val="100"/>
              </a:spcBef>
            </a:pPr>
            <a:r>
              <a:rPr sz="2800" i="1" spc="-95" dirty="0">
                <a:solidFill>
                  <a:srgbClr val="BF0000"/>
                </a:solidFill>
                <a:latin typeface="Trebuchet MS"/>
                <a:cs typeface="Trebuchet MS"/>
              </a:rPr>
              <a:t>Disadvantages</a:t>
            </a:r>
            <a:endParaRPr sz="2800">
              <a:latin typeface="Trebuchet MS"/>
              <a:cs typeface="Trebuchet MS"/>
            </a:endParaRPr>
          </a:p>
        </p:txBody>
      </p:sp>
      <p:sp>
        <p:nvSpPr>
          <p:cNvPr id="6" name="object 6"/>
          <p:cNvSpPr txBox="1"/>
          <p:nvPr/>
        </p:nvSpPr>
        <p:spPr>
          <a:xfrm>
            <a:off x="534669" y="3586479"/>
            <a:ext cx="150495" cy="1056640"/>
          </a:xfrm>
          <a:prstGeom prst="rect">
            <a:avLst/>
          </a:prstGeom>
        </p:spPr>
        <p:txBody>
          <a:bodyPr vert="horz" wrap="square" lIns="0" tIns="101600" rIns="0" bIns="0" rtlCol="0">
            <a:spAutoFit/>
          </a:bodyPr>
          <a:lstStyle/>
          <a:p>
            <a:pPr marL="12700">
              <a:lnSpc>
                <a:spcPct val="100000"/>
              </a:lnSpc>
              <a:spcBef>
                <a:spcPts val="800"/>
              </a:spcBef>
            </a:pPr>
            <a:r>
              <a:rPr sz="2800" dirty="0">
                <a:latin typeface="Arial"/>
                <a:cs typeface="Arial"/>
              </a:rPr>
              <a:t>•</a:t>
            </a:r>
            <a:endParaRPr sz="2800">
              <a:latin typeface="Arial"/>
              <a:cs typeface="Arial"/>
            </a:endParaRPr>
          </a:p>
          <a:p>
            <a:pPr marL="12700">
              <a:lnSpc>
                <a:spcPct val="100000"/>
              </a:lnSpc>
              <a:spcBef>
                <a:spcPts val="700"/>
              </a:spcBef>
            </a:pPr>
            <a:r>
              <a:rPr sz="2800" dirty="0">
                <a:latin typeface="Arial"/>
                <a:cs typeface="Arial"/>
              </a:rPr>
              <a:t>•</a:t>
            </a:r>
            <a:endParaRPr sz="2800">
              <a:latin typeface="Arial"/>
              <a:cs typeface="Arial"/>
            </a:endParaRPr>
          </a:p>
        </p:txBody>
      </p:sp>
      <p:sp>
        <p:nvSpPr>
          <p:cNvPr id="7" name="object 7"/>
          <p:cNvSpPr txBox="1"/>
          <p:nvPr/>
        </p:nvSpPr>
        <p:spPr>
          <a:xfrm>
            <a:off x="876300" y="3605529"/>
            <a:ext cx="7141209" cy="1056640"/>
          </a:xfrm>
          <a:prstGeom prst="rect">
            <a:avLst/>
          </a:prstGeom>
        </p:spPr>
        <p:txBody>
          <a:bodyPr vert="horz" wrap="square" lIns="0" tIns="12700" rIns="0" bIns="0" rtlCol="0">
            <a:spAutoFit/>
          </a:bodyPr>
          <a:lstStyle/>
          <a:p>
            <a:pPr marL="12700" marR="5080">
              <a:lnSpc>
                <a:spcPct val="120800"/>
              </a:lnSpc>
              <a:spcBef>
                <a:spcPts val="100"/>
              </a:spcBef>
            </a:pPr>
            <a:r>
              <a:rPr sz="2800" spc="-204" dirty="0">
                <a:latin typeface="Arial"/>
                <a:cs typeface="Arial"/>
              </a:rPr>
              <a:t>The </a:t>
            </a:r>
            <a:r>
              <a:rPr sz="2800" spc="-155" dirty="0">
                <a:latin typeface="Arial"/>
                <a:cs typeface="Arial"/>
              </a:rPr>
              <a:t>values </a:t>
            </a:r>
            <a:r>
              <a:rPr sz="2800" spc="-90" dirty="0">
                <a:latin typeface="Arial"/>
                <a:cs typeface="Arial"/>
              </a:rPr>
              <a:t>must </a:t>
            </a:r>
            <a:r>
              <a:rPr sz="2800" spc="-135" dirty="0">
                <a:latin typeface="Arial"/>
                <a:cs typeface="Arial"/>
              </a:rPr>
              <a:t>be </a:t>
            </a:r>
            <a:r>
              <a:rPr sz="2800" spc="-80" dirty="0">
                <a:latin typeface="Arial"/>
                <a:cs typeface="Arial"/>
              </a:rPr>
              <a:t>sorted </a:t>
            </a:r>
            <a:r>
              <a:rPr sz="2800" spc="-40" dirty="0">
                <a:latin typeface="Arial"/>
                <a:cs typeface="Arial"/>
              </a:rPr>
              <a:t>in </a:t>
            </a:r>
            <a:r>
              <a:rPr sz="2800" spc="-55" dirty="0">
                <a:latin typeface="Arial"/>
                <a:cs typeface="Arial"/>
              </a:rPr>
              <a:t>order </a:t>
            </a:r>
            <a:r>
              <a:rPr sz="2800" spc="-10" dirty="0">
                <a:latin typeface="Arial"/>
                <a:cs typeface="Arial"/>
              </a:rPr>
              <a:t>of</a:t>
            </a:r>
            <a:r>
              <a:rPr sz="2800" spc="-445" dirty="0">
                <a:latin typeface="Arial"/>
                <a:cs typeface="Arial"/>
              </a:rPr>
              <a:t> </a:t>
            </a:r>
            <a:r>
              <a:rPr sz="2800" spc="-95" dirty="0">
                <a:latin typeface="Arial"/>
                <a:cs typeface="Arial"/>
              </a:rPr>
              <a:t>magnitude.  </a:t>
            </a:r>
            <a:r>
              <a:rPr sz="2800" spc="-204" dirty="0">
                <a:latin typeface="Arial"/>
                <a:cs typeface="Arial"/>
              </a:rPr>
              <a:t>The </a:t>
            </a:r>
            <a:r>
              <a:rPr sz="2800" spc="-114" dirty="0">
                <a:latin typeface="Arial"/>
                <a:cs typeface="Arial"/>
              </a:rPr>
              <a:t>median </a:t>
            </a:r>
            <a:r>
              <a:rPr sz="2800" spc="-220" dirty="0">
                <a:latin typeface="Arial"/>
                <a:cs typeface="Arial"/>
              </a:rPr>
              <a:t>uses </a:t>
            </a:r>
            <a:r>
              <a:rPr sz="2800" spc="-75" dirty="0">
                <a:latin typeface="Arial"/>
                <a:cs typeface="Arial"/>
              </a:rPr>
              <a:t>only </a:t>
            </a:r>
            <a:r>
              <a:rPr sz="2800" spc="-120" dirty="0">
                <a:latin typeface="Arial"/>
                <a:cs typeface="Arial"/>
              </a:rPr>
              <a:t>one </a:t>
            </a:r>
            <a:r>
              <a:rPr sz="2800" spc="-45" dirty="0">
                <a:latin typeface="Arial"/>
                <a:cs typeface="Arial"/>
              </a:rPr>
              <a:t>(or </a:t>
            </a:r>
            <a:r>
              <a:rPr sz="2800" spc="-10" dirty="0">
                <a:latin typeface="Arial"/>
                <a:cs typeface="Arial"/>
              </a:rPr>
              <a:t>two)</a:t>
            </a:r>
            <a:r>
              <a:rPr sz="2800" spc="-265" dirty="0">
                <a:latin typeface="Arial"/>
                <a:cs typeface="Arial"/>
              </a:rPr>
              <a:t> </a:t>
            </a:r>
            <a:r>
              <a:rPr sz="2800" spc="-110" dirty="0">
                <a:latin typeface="Arial"/>
                <a:cs typeface="Arial"/>
              </a:rPr>
              <a:t>observations.</a:t>
            </a:r>
            <a:endParaRPr sz="2800">
              <a:latin typeface="Arial"/>
              <a:cs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4" name="object 4"/>
          <p:cNvSpPr txBox="1">
            <a:spLocks noGrp="1"/>
          </p:cNvSpPr>
          <p:nvPr>
            <p:ph type="sldNum" sz="quarter" idx="7"/>
          </p:nvPr>
        </p:nvSpPr>
        <p:spPr>
          <a:prstGeom prst="rect">
            <a:avLst/>
          </a:prstGeom>
        </p:spPr>
        <p:txBody>
          <a:bodyPr vert="horz" wrap="square" lIns="0" tIns="151899" rIns="0" bIns="0" rtlCol="0">
            <a:spAutoFit/>
          </a:bodyPr>
          <a:lstStyle/>
          <a:p>
            <a:pPr marL="53340">
              <a:lnSpc>
                <a:spcPct val="100000"/>
              </a:lnSpc>
              <a:spcBef>
                <a:spcPts val="45"/>
              </a:spcBef>
            </a:pPr>
            <a:fld id="{81D60167-4931-47E6-BA6A-407CBD079E47}" type="slidenum">
              <a:rPr dirty="0"/>
              <a:t>79</a:t>
            </a:fld>
            <a:endParaRPr dirty="0"/>
          </a:p>
        </p:txBody>
      </p:sp>
      <p:sp>
        <p:nvSpPr>
          <p:cNvPr id="2" name="object 2"/>
          <p:cNvSpPr txBox="1"/>
          <p:nvPr/>
        </p:nvSpPr>
        <p:spPr>
          <a:xfrm>
            <a:off x="534669" y="1532890"/>
            <a:ext cx="8075295" cy="4013200"/>
          </a:xfrm>
          <a:prstGeom prst="rect">
            <a:avLst/>
          </a:prstGeom>
        </p:spPr>
        <p:txBody>
          <a:bodyPr vert="horz" wrap="square" lIns="0" tIns="114300" rIns="0" bIns="0" rtlCol="0">
            <a:spAutoFit/>
          </a:bodyPr>
          <a:lstStyle/>
          <a:p>
            <a:pPr marL="12700">
              <a:lnSpc>
                <a:spcPct val="100000"/>
              </a:lnSpc>
              <a:spcBef>
                <a:spcPts val="900"/>
              </a:spcBef>
            </a:pPr>
            <a:r>
              <a:rPr sz="3200" b="1" spc="-220" dirty="0">
                <a:solidFill>
                  <a:srgbClr val="001F5F"/>
                </a:solidFill>
                <a:latin typeface="Arial"/>
                <a:cs typeface="Arial"/>
              </a:rPr>
              <a:t>Percentiles </a:t>
            </a:r>
            <a:r>
              <a:rPr sz="3200" b="1" spc="484" dirty="0">
                <a:solidFill>
                  <a:srgbClr val="001F5F"/>
                </a:solidFill>
                <a:latin typeface="Arial"/>
                <a:cs typeface="Arial"/>
              </a:rPr>
              <a:t>/</a:t>
            </a:r>
            <a:r>
              <a:rPr sz="3200" b="1" spc="-125" dirty="0">
                <a:solidFill>
                  <a:srgbClr val="001F5F"/>
                </a:solidFill>
                <a:latin typeface="Arial"/>
                <a:cs typeface="Arial"/>
              </a:rPr>
              <a:t> </a:t>
            </a:r>
            <a:r>
              <a:rPr sz="3200" b="1" spc="-190" dirty="0">
                <a:solidFill>
                  <a:srgbClr val="001F5F"/>
                </a:solidFill>
                <a:latin typeface="Arial"/>
                <a:cs typeface="Arial"/>
              </a:rPr>
              <a:t>Quartiles</a:t>
            </a:r>
            <a:endParaRPr sz="3200">
              <a:latin typeface="Arial"/>
              <a:cs typeface="Arial"/>
            </a:endParaRPr>
          </a:p>
          <a:p>
            <a:pPr marL="355600" marR="5080" indent="-342900" algn="just">
              <a:lnSpc>
                <a:spcPct val="99900"/>
              </a:lnSpc>
              <a:spcBef>
                <a:spcPts val="800"/>
              </a:spcBef>
              <a:buChar char="•"/>
              <a:tabLst>
                <a:tab pos="355600" algn="l"/>
              </a:tabLst>
            </a:pPr>
            <a:r>
              <a:rPr sz="3200" spc="-140" dirty="0">
                <a:latin typeface="Arial"/>
                <a:cs typeface="Arial"/>
              </a:rPr>
              <a:t>Percentiles </a:t>
            </a:r>
            <a:r>
              <a:rPr sz="3200" spc="-130" dirty="0">
                <a:latin typeface="Arial"/>
                <a:cs typeface="Arial"/>
              </a:rPr>
              <a:t>are </a:t>
            </a:r>
            <a:r>
              <a:rPr sz="3200" spc="-175" dirty="0">
                <a:latin typeface="Arial"/>
                <a:cs typeface="Arial"/>
              </a:rPr>
              <a:t>values </a:t>
            </a:r>
            <a:r>
              <a:rPr sz="3200" dirty="0">
                <a:latin typeface="Arial"/>
                <a:cs typeface="Arial"/>
              </a:rPr>
              <a:t>that </a:t>
            </a:r>
            <a:r>
              <a:rPr sz="3200" spc="-90" dirty="0">
                <a:latin typeface="Arial"/>
                <a:cs typeface="Arial"/>
              </a:rPr>
              <a:t>divide </a:t>
            </a:r>
            <a:r>
              <a:rPr sz="3200" spc="-250" dirty="0">
                <a:latin typeface="Arial"/>
                <a:cs typeface="Arial"/>
              </a:rPr>
              <a:t>a  </a:t>
            </a:r>
            <a:r>
              <a:rPr sz="3200" spc="-35" dirty="0">
                <a:latin typeface="Arial"/>
                <a:cs typeface="Arial"/>
              </a:rPr>
              <a:t>distribution </a:t>
            </a:r>
            <a:r>
              <a:rPr sz="3200" dirty="0">
                <a:latin typeface="Arial"/>
                <a:cs typeface="Arial"/>
              </a:rPr>
              <a:t>into </a:t>
            </a:r>
            <a:r>
              <a:rPr sz="3200" spc="20" dirty="0">
                <a:latin typeface="Arial"/>
                <a:cs typeface="Arial"/>
              </a:rPr>
              <a:t>two </a:t>
            </a:r>
            <a:r>
              <a:rPr sz="3200" spc="-150" dirty="0">
                <a:latin typeface="Arial"/>
                <a:cs typeface="Arial"/>
              </a:rPr>
              <a:t>groups </a:t>
            </a:r>
            <a:r>
              <a:rPr sz="3200" spc="-95" dirty="0">
                <a:latin typeface="Arial"/>
                <a:cs typeface="Arial"/>
              </a:rPr>
              <a:t>where </a:t>
            </a:r>
            <a:r>
              <a:rPr sz="3200" spc="-40" dirty="0">
                <a:latin typeface="Arial"/>
                <a:cs typeface="Arial"/>
              </a:rPr>
              <a:t>the </a:t>
            </a:r>
            <a:r>
              <a:rPr sz="3200" b="1" spc="-210" dirty="0">
                <a:latin typeface="Arial"/>
                <a:cs typeface="Arial"/>
              </a:rPr>
              <a:t>Pth  </a:t>
            </a:r>
            <a:r>
              <a:rPr sz="3200" spc="-80" dirty="0">
                <a:latin typeface="Arial"/>
                <a:cs typeface="Arial"/>
              </a:rPr>
              <a:t>percentile </a:t>
            </a:r>
            <a:r>
              <a:rPr sz="3200" spc="-165" dirty="0">
                <a:latin typeface="Arial"/>
                <a:cs typeface="Arial"/>
              </a:rPr>
              <a:t>is </a:t>
            </a:r>
            <a:r>
              <a:rPr sz="3200" spc="-100" dirty="0">
                <a:latin typeface="Arial"/>
                <a:cs typeface="Arial"/>
              </a:rPr>
              <a:t>larger </a:t>
            </a:r>
            <a:r>
              <a:rPr sz="3200" spc="-75" dirty="0">
                <a:latin typeface="Arial"/>
                <a:cs typeface="Arial"/>
              </a:rPr>
              <a:t>than </a:t>
            </a:r>
            <a:r>
              <a:rPr sz="3200" b="1" spc="-475" dirty="0">
                <a:latin typeface="Arial"/>
                <a:cs typeface="Arial"/>
              </a:rPr>
              <a:t>P% </a:t>
            </a:r>
            <a:r>
              <a:rPr sz="3200" spc="-5" dirty="0">
                <a:latin typeface="Arial"/>
                <a:cs typeface="Arial"/>
              </a:rPr>
              <a:t>of </a:t>
            </a:r>
            <a:r>
              <a:rPr sz="3200" spc="-45" dirty="0">
                <a:latin typeface="Arial"/>
                <a:cs typeface="Arial"/>
              </a:rPr>
              <a:t>the</a:t>
            </a:r>
            <a:r>
              <a:rPr sz="3200" spc="-275" dirty="0">
                <a:latin typeface="Arial"/>
                <a:cs typeface="Arial"/>
              </a:rPr>
              <a:t> </a:t>
            </a:r>
            <a:r>
              <a:rPr sz="3200" spc="-160" dirty="0">
                <a:latin typeface="Arial"/>
                <a:cs typeface="Arial"/>
              </a:rPr>
              <a:t>values.</a:t>
            </a:r>
            <a:endParaRPr sz="3200">
              <a:latin typeface="Arial"/>
              <a:cs typeface="Arial"/>
            </a:endParaRPr>
          </a:p>
          <a:p>
            <a:pPr marL="12700" marR="147320">
              <a:lnSpc>
                <a:spcPct val="120800"/>
              </a:lnSpc>
              <a:spcBef>
                <a:spcPts val="5"/>
              </a:spcBef>
              <a:buChar char="•"/>
              <a:tabLst>
                <a:tab pos="354965" algn="l"/>
                <a:tab pos="355600" algn="l"/>
              </a:tabLst>
            </a:pPr>
            <a:r>
              <a:rPr sz="3200" spc="-270" dirty="0">
                <a:latin typeface="Arial"/>
                <a:cs typeface="Arial"/>
              </a:rPr>
              <a:t>Some </a:t>
            </a:r>
            <a:r>
              <a:rPr sz="3200" spc="-130" dirty="0">
                <a:latin typeface="Arial"/>
                <a:cs typeface="Arial"/>
              </a:rPr>
              <a:t>specific </a:t>
            </a:r>
            <a:r>
              <a:rPr sz="3200" spc="-105" dirty="0">
                <a:latin typeface="Arial"/>
                <a:cs typeface="Arial"/>
              </a:rPr>
              <a:t>percentiles </a:t>
            </a:r>
            <a:r>
              <a:rPr sz="3200" spc="-175" dirty="0">
                <a:latin typeface="Arial"/>
                <a:cs typeface="Arial"/>
              </a:rPr>
              <a:t>have </a:t>
            </a:r>
            <a:r>
              <a:rPr sz="3200" spc="-160" dirty="0">
                <a:latin typeface="Arial"/>
                <a:cs typeface="Arial"/>
              </a:rPr>
              <a:t>special </a:t>
            </a:r>
            <a:r>
              <a:rPr sz="3200" spc="-175" dirty="0">
                <a:latin typeface="Arial"/>
                <a:cs typeface="Arial"/>
              </a:rPr>
              <a:t>names:  </a:t>
            </a:r>
            <a:r>
              <a:rPr sz="3200" spc="-120" dirty="0">
                <a:latin typeface="Arial"/>
                <a:cs typeface="Arial"/>
              </a:rPr>
              <a:t>First </a:t>
            </a:r>
            <a:r>
              <a:rPr sz="3200" spc="-80" dirty="0">
                <a:latin typeface="Arial"/>
                <a:cs typeface="Arial"/>
              </a:rPr>
              <a:t>Quartile </a:t>
            </a:r>
            <a:r>
              <a:rPr sz="3200" spc="-35" dirty="0">
                <a:latin typeface="Arial"/>
                <a:cs typeface="Arial"/>
              </a:rPr>
              <a:t>: </a:t>
            </a:r>
            <a:r>
              <a:rPr sz="3200" spc="-405" dirty="0">
                <a:latin typeface="Arial"/>
                <a:cs typeface="Arial"/>
              </a:rPr>
              <a:t>Q</a:t>
            </a:r>
            <a:r>
              <a:rPr sz="2775" spc="-607" baseline="-24024" dirty="0">
                <a:latin typeface="Arial"/>
                <a:cs typeface="Arial"/>
              </a:rPr>
              <a:t>1 </a:t>
            </a:r>
            <a:r>
              <a:rPr sz="3200" spc="-275" dirty="0">
                <a:latin typeface="Arial"/>
                <a:cs typeface="Arial"/>
              </a:rPr>
              <a:t>= </a:t>
            </a:r>
            <a:r>
              <a:rPr sz="3200" spc="-45" dirty="0">
                <a:latin typeface="Arial"/>
                <a:cs typeface="Arial"/>
              </a:rPr>
              <a:t>the </a:t>
            </a:r>
            <a:r>
              <a:rPr sz="3200" spc="-165" dirty="0">
                <a:latin typeface="Arial"/>
                <a:cs typeface="Arial"/>
              </a:rPr>
              <a:t>25</a:t>
            </a:r>
            <a:r>
              <a:rPr sz="3200" spc="-509" dirty="0">
                <a:latin typeface="Arial"/>
                <a:cs typeface="Arial"/>
              </a:rPr>
              <a:t> </a:t>
            </a:r>
            <a:r>
              <a:rPr sz="3200" spc="-80" dirty="0">
                <a:latin typeface="Arial"/>
                <a:cs typeface="Arial"/>
              </a:rPr>
              <a:t>percentile</a:t>
            </a:r>
            <a:endParaRPr sz="3200">
              <a:latin typeface="Arial"/>
              <a:cs typeface="Arial"/>
            </a:endParaRPr>
          </a:p>
          <a:p>
            <a:pPr marL="12700">
              <a:lnSpc>
                <a:spcPct val="100000"/>
              </a:lnSpc>
              <a:spcBef>
                <a:spcPts val="1330"/>
              </a:spcBef>
            </a:pPr>
            <a:r>
              <a:rPr sz="3200" spc="-95" dirty="0">
                <a:latin typeface="Arial"/>
                <a:cs typeface="Arial"/>
              </a:rPr>
              <a:t>Median </a:t>
            </a:r>
            <a:r>
              <a:rPr sz="3200" spc="-35" dirty="0">
                <a:latin typeface="Arial"/>
                <a:cs typeface="Arial"/>
              </a:rPr>
              <a:t>: </a:t>
            </a:r>
            <a:r>
              <a:rPr sz="3200" spc="-409" dirty="0">
                <a:latin typeface="Arial"/>
                <a:cs typeface="Arial"/>
              </a:rPr>
              <a:t>Q</a:t>
            </a:r>
            <a:r>
              <a:rPr sz="2775" spc="-615" baseline="-24024" dirty="0">
                <a:latin typeface="Arial"/>
                <a:cs typeface="Arial"/>
              </a:rPr>
              <a:t>2 </a:t>
            </a:r>
            <a:r>
              <a:rPr sz="3200" spc="-275" dirty="0">
                <a:latin typeface="Arial"/>
                <a:cs typeface="Arial"/>
              </a:rPr>
              <a:t>= </a:t>
            </a:r>
            <a:r>
              <a:rPr sz="3200" spc="-45" dirty="0">
                <a:latin typeface="Arial"/>
                <a:cs typeface="Arial"/>
              </a:rPr>
              <a:t>the </a:t>
            </a:r>
            <a:r>
              <a:rPr sz="3200" spc="-165" dirty="0">
                <a:latin typeface="Arial"/>
                <a:cs typeface="Arial"/>
              </a:rPr>
              <a:t>50</a:t>
            </a:r>
            <a:r>
              <a:rPr sz="3200" spc="-420" dirty="0">
                <a:latin typeface="Arial"/>
                <a:cs typeface="Arial"/>
              </a:rPr>
              <a:t> </a:t>
            </a:r>
            <a:r>
              <a:rPr sz="3200" spc="-80" dirty="0">
                <a:latin typeface="Arial"/>
                <a:cs typeface="Arial"/>
              </a:rPr>
              <a:t>percentile</a:t>
            </a:r>
            <a:endParaRPr sz="32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8" name="object 8"/>
          <p:cNvSpPr txBox="1">
            <a:spLocks noGrp="1"/>
          </p:cNvSpPr>
          <p:nvPr>
            <p:ph type="sldNum" sz="quarter" idx="7"/>
          </p:nvPr>
        </p:nvSpPr>
        <p:spPr>
          <a:prstGeom prst="rect">
            <a:avLst/>
          </a:prstGeom>
        </p:spPr>
        <p:txBody>
          <a:bodyPr vert="horz" wrap="square" lIns="0" tIns="153804" rIns="0" bIns="0" rtlCol="0">
            <a:spAutoFit/>
          </a:bodyPr>
          <a:lstStyle/>
          <a:p>
            <a:pPr marL="138430">
              <a:lnSpc>
                <a:spcPts val="1425"/>
              </a:lnSpc>
            </a:pPr>
            <a:fld id="{81D60167-4931-47E6-BA6A-407CBD079E47}" type="slidenum">
              <a:rPr dirty="0"/>
              <a:t>8</a:t>
            </a:fld>
            <a:endParaRPr dirty="0"/>
          </a:p>
        </p:txBody>
      </p:sp>
      <p:sp>
        <p:nvSpPr>
          <p:cNvPr id="2" name="object 2"/>
          <p:cNvSpPr txBox="1">
            <a:spLocks noGrp="1"/>
          </p:cNvSpPr>
          <p:nvPr>
            <p:ph type="title"/>
          </p:nvPr>
        </p:nvSpPr>
        <p:spPr>
          <a:xfrm>
            <a:off x="457200" y="415290"/>
            <a:ext cx="3526154" cy="513080"/>
          </a:xfrm>
          <a:prstGeom prst="rect">
            <a:avLst/>
          </a:prstGeom>
        </p:spPr>
        <p:txBody>
          <a:bodyPr vert="horz" wrap="square" lIns="0" tIns="12700" rIns="0" bIns="0" rtlCol="0">
            <a:spAutoFit/>
          </a:bodyPr>
          <a:lstStyle/>
          <a:p>
            <a:pPr marL="12700">
              <a:lnSpc>
                <a:spcPct val="100000"/>
              </a:lnSpc>
              <a:spcBef>
                <a:spcPts val="100"/>
              </a:spcBef>
            </a:pPr>
            <a:r>
              <a:rPr sz="4800" b="0" spc="44" baseline="6076" dirty="0">
                <a:solidFill>
                  <a:srgbClr val="006FBF"/>
                </a:solidFill>
                <a:latin typeface="Symbol"/>
                <a:cs typeface="Symbol"/>
              </a:rPr>
              <a:t></a:t>
            </a:r>
            <a:r>
              <a:rPr sz="3200" spc="30" dirty="0">
                <a:solidFill>
                  <a:srgbClr val="006FBF"/>
                </a:solidFill>
                <a:latin typeface="Comic Sans MS"/>
                <a:cs typeface="Comic Sans MS"/>
              </a:rPr>
              <a:t>Quality</a:t>
            </a:r>
            <a:r>
              <a:rPr sz="3200" spc="-65" dirty="0">
                <a:solidFill>
                  <a:srgbClr val="006FBF"/>
                </a:solidFill>
                <a:latin typeface="Comic Sans MS"/>
                <a:cs typeface="Comic Sans MS"/>
              </a:rPr>
              <a:t> </a:t>
            </a:r>
            <a:r>
              <a:rPr sz="3200" spc="-5" dirty="0">
                <a:solidFill>
                  <a:srgbClr val="006FBF"/>
                </a:solidFill>
                <a:latin typeface="Comic Sans MS"/>
                <a:cs typeface="Comic Sans MS"/>
              </a:rPr>
              <a:t>Control:</a:t>
            </a:r>
            <a:endParaRPr sz="3200">
              <a:latin typeface="Comic Sans MS"/>
              <a:cs typeface="Comic Sans MS"/>
            </a:endParaRPr>
          </a:p>
        </p:txBody>
      </p:sp>
      <p:sp>
        <p:nvSpPr>
          <p:cNvPr id="3" name="object 3"/>
          <p:cNvSpPr txBox="1"/>
          <p:nvPr/>
        </p:nvSpPr>
        <p:spPr>
          <a:xfrm>
            <a:off x="914400" y="901700"/>
            <a:ext cx="4311650" cy="391160"/>
          </a:xfrm>
          <a:prstGeom prst="rect">
            <a:avLst/>
          </a:prstGeom>
        </p:spPr>
        <p:txBody>
          <a:bodyPr vert="horz" wrap="square" lIns="0" tIns="12700" rIns="0" bIns="0" rtlCol="0">
            <a:spAutoFit/>
          </a:bodyPr>
          <a:lstStyle/>
          <a:p>
            <a:pPr marL="12700">
              <a:lnSpc>
                <a:spcPct val="100000"/>
              </a:lnSpc>
              <a:spcBef>
                <a:spcPts val="100"/>
              </a:spcBef>
              <a:tabLst>
                <a:tab pos="2030095" algn="l"/>
                <a:tab pos="3836670" algn="l"/>
              </a:tabLst>
            </a:pPr>
            <a:r>
              <a:rPr sz="2400" spc="-5" dirty="0">
                <a:latin typeface="Comic Sans MS"/>
                <a:cs typeface="Comic Sans MS"/>
              </a:rPr>
              <a:t>D</a:t>
            </a:r>
            <a:r>
              <a:rPr sz="2400" dirty="0">
                <a:latin typeface="Comic Sans MS"/>
                <a:cs typeface="Comic Sans MS"/>
              </a:rPr>
              <a:t>e</a:t>
            </a:r>
            <a:r>
              <a:rPr sz="2400" spc="-5" dirty="0">
                <a:latin typeface="Comic Sans MS"/>
                <a:cs typeface="Comic Sans MS"/>
              </a:rPr>
              <a:t>t</a:t>
            </a:r>
            <a:r>
              <a:rPr sz="2400" dirty="0">
                <a:latin typeface="Comic Sans MS"/>
                <a:cs typeface="Comic Sans MS"/>
              </a:rPr>
              <a:t>e</a:t>
            </a:r>
            <a:r>
              <a:rPr sz="2400" spc="-5" dirty="0">
                <a:latin typeface="Comic Sans MS"/>
                <a:cs typeface="Comic Sans MS"/>
              </a:rPr>
              <a:t>rm</a:t>
            </a:r>
            <a:r>
              <a:rPr sz="2400" dirty="0">
                <a:latin typeface="Comic Sans MS"/>
                <a:cs typeface="Comic Sans MS"/>
              </a:rPr>
              <a:t>i</a:t>
            </a:r>
            <a:r>
              <a:rPr sz="2400" spc="-10" dirty="0">
                <a:latin typeface="Comic Sans MS"/>
                <a:cs typeface="Comic Sans MS"/>
              </a:rPr>
              <a:t>n</a:t>
            </a:r>
            <a:r>
              <a:rPr sz="2400" dirty="0">
                <a:latin typeface="Comic Sans MS"/>
                <a:cs typeface="Comic Sans MS"/>
              </a:rPr>
              <a:t>ing	</a:t>
            </a:r>
            <a:r>
              <a:rPr sz="2400" spc="-5" dirty="0">
                <a:latin typeface="Comic Sans MS"/>
                <a:cs typeface="Comic Sans MS"/>
              </a:rPr>
              <a:t>t</a:t>
            </a:r>
            <a:r>
              <a:rPr sz="2400" dirty="0">
                <a:latin typeface="Comic Sans MS"/>
                <a:cs typeface="Comic Sans MS"/>
              </a:rPr>
              <a:t>e</a:t>
            </a:r>
            <a:r>
              <a:rPr sz="2400" spc="-5" dirty="0">
                <a:latin typeface="Comic Sans MS"/>
                <a:cs typeface="Comic Sans MS"/>
              </a:rPr>
              <a:t>c</a:t>
            </a:r>
            <a:r>
              <a:rPr sz="2400" spc="10" dirty="0">
                <a:latin typeface="Comic Sans MS"/>
                <a:cs typeface="Comic Sans MS"/>
              </a:rPr>
              <a:t>h</a:t>
            </a:r>
            <a:r>
              <a:rPr sz="2400" dirty="0">
                <a:latin typeface="Comic Sans MS"/>
                <a:cs typeface="Comic Sans MS"/>
              </a:rPr>
              <a:t>n</a:t>
            </a:r>
            <a:r>
              <a:rPr sz="2400" spc="-5" dirty="0">
                <a:latin typeface="Comic Sans MS"/>
                <a:cs typeface="Comic Sans MS"/>
              </a:rPr>
              <a:t>i</a:t>
            </a:r>
            <a:r>
              <a:rPr sz="2400" dirty="0">
                <a:latin typeface="Comic Sans MS"/>
                <a:cs typeface="Comic Sans MS"/>
              </a:rPr>
              <a:t>q</a:t>
            </a:r>
            <a:r>
              <a:rPr sz="2400" spc="-10" dirty="0">
                <a:latin typeface="Comic Sans MS"/>
                <a:cs typeface="Comic Sans MS"/>
              </a:rPr>
              <a:t>u</a:t>
            </a:r>
            <a:r>
              <a:rPr sz="2400" dirty="0">
                <a:latin typeface="Comic Sans MS"/>
                <a:cs typeface="Comic Sans MS"/>
              </a:rPr>
              <a:t>es	</a:t>
            </a:r>
            <a:r>
              <a:rPr sz="2400" spc="-5" dirty="0">
                <a:latin typeface="Comic Sans MS"/>
                <a:cs typeface="Comic Sans MS"/>
              </a:rPr>
              <a:t>for</a:t>
            </a:r>
            <a:endParaRPr sz="2400">
              <a:latin typeface="Comic Sans MS"/>
              <a:cs typeface="Comic Sans MS"/>
            </a:endParaRPr>
          </a:p>
        </p:txBody>
      </p:sp>
      <p:sp>
        <p:nvSpPr>
          <p:cNvPr id="4" name="object 4"/>
          <p:cNvSpPr txBox="1"/>
          <p:nvPr/>
        </p:nvSpPr>
        <p:spPr>
          <a:xfrm>
            <a:off x="5485558" y="901700"/>
            <a:ext cx="144145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omic Sans MS"/>
                <a:cs typeface="Comic Sans MS"/>
              </a:rPr>
              <a:t>ev</a:t>
            </a:r>
            <a:r>
              <a:rPr sz="2400" spc="-10" dirty="0">
                <a:latin typeface="Comic Sans MS"/>
                <a:cs typeface="Comic Sans MS"/>
              </a:rPr>
              <a:t>a</a:t>
            </a:r>
            <a:r>
              <a:rPr sz="2400" dirty="0">
                <a:latin typeface="Comic Sans MS"/>
                <a:cs typeface="Comic Sans MS"/>
              </a:rPr>
              <a:t>lu</a:t>
            </a:r>
            <a:r>
              <a:rPr sz="2400" spc="-10" dirty="0">
                <a:latin typeface="Comic Sans MS"/>
                <a:cs typeface="Comic Sans MS"/>
              </a:rPr>
              <a:t>a</a:t>
            </a:r>
            <a:r>
              <a:rPr sz="2400" spc="-5" dirty="0">
                <a:latin typeface="Comic Sans MS"/>
                <a:cs typeface="Comic Sans MS"/>
              </a:rPr>
              <a:t>tion</a:t>
            </a:r>
            <a:endParaRPr sz="2400">
              <a:latin typeface="Comic Sans MS"/>
              <a:cs typeface="Comic Sans MS"/>
            </a:endParaRPr>
          </a:p>
        </p:txBody>
      </p:sp>
      <p:sp>
        <p:nvSpPr>
          <p:cNvPr id="5" name="object 5"/>
          <p:cNvSpPr txBox="1"/>
          <p:nvPr/>
        </p:nvSpPr>
        <p:spPr>
          <a:xfrm>
            <a:off x="7187055" y="901700"/>
            <a:ext cx="1567815" cy="391160"/>
          </a:xfrm>
          <a:prstGeom prst="rect">
            <a:avLst/>
          </a:prstGeom>
        </p:spPr>
        <p:txBody>
          <a:bodyPr vert="horz" wrap="square" lIns="0" tIns="12700" rIns="0" bIns="0" rtlCol="0">
            <a:spAutoFit/>
          </a:bodyPr>
          <a:lstStyle/>
          <a:p>
            <a:pPr marL="12700">
              <a:lnSpc>
                <a:spcPct val="100000"/>
              </a:lnSpc>
              <a:spcBef>
                <a:spcPts val="100"/>
              </a:spcBef>
              <a:tabLst>
                <a:tab pos="612140" algn="l"/>
              </a:tabLst>
            </a:pPr>
            <a:r>
              <a:rPr sz="2400" spc="-5" dirty="0">
                <a:latin typeface="Comic Sans MS"/>
                <a:cs typeface="Comic Sans MS"/>
              </a:rPr>
              <a:t>o</a:t>
            </a:r>
            <a:r>
              <a:rPr sz="2400" dirty="0">
                <a:latin typeface="Comic Sans MS"/>
                <a:cs typeface="Comic Sans MS"/>
              </a:rPr>
              <a:t>f	qu</a:t>
            </a:r>
            <a:r>
              <a:rPr sz="2400" spc="-10" dirty="0">
                <a:latin typeface="Comic Sans MS"/>
                <a:cs typeface="Comic Sans MS"/>
              </a:rPr>
              <a:t>a</a:t>
            </a:r>
            <a:r>
              <a:rPr sz="2400" dirty="0">
                <a:latin typeface="Comic Sans MS"/>
                <a:cs typeface="Comic Sans MS"/>
              </a:rPr>
              <a:t>l</a:t>
            </a:r>
            <a:r>
              <a:rPr sz="2400" spc="-5" dirty="0">
                <a:latin typeface="Comic Sans MS"/>
                <a:cs typeface="Comic Sans MS"/>
              </a:rPr>
              <a:t>ity</a:t>
            </a:r>
            <a:endParaRPr sz="2400">
              <a:latin typeface="Comic Sans MS"/>
              <a:cs typeface="Comic Sans MS"/>
            </a:endParaRPr>
          </a:p>
        </p:txBody>
      </p:sp>
      <p:sp>
        <p:nvSpPr>
          <p:cNvPr id="6" name="object 6"/>
          <p:cNvSpPr txBox="1"/>
          <p:nvPr/>
        </p:nvSpPr>
        <p:spPr>
          <a:xfrm>
            <a:off x="457200" y="1267459"/>
            <a:ext cx="8300720" cy="4902200"/>
          </a:xfrm>
          <a:prstGeom prst="rect">
            <a:avLst/>
          </a:prstGeom>
        </p:spPr>
        <p:txBody>
          <a:bodyPr vert="horz" wrap="square" lIns="0" tIns="12700" rIns="0" bIns="0" rtlCol="0">
            <a:spAutoFit/>
          </a:bodyPr>
          <a:lstStyle/>
          <a:p>
            <a:pPr marL="469900" marR="6985" algn="just">
              <a:lnSpc>
                <a:spcPct val="100000"/>
              </a:lnSpc>
              <a:spcBef>
                <a:spcPts val="100"/>
              </a:spcBef>
            </a:pPr>
            <a:r>
              <a:rPr sz="2400" spc="-5" dirty="0">
                <a:latin typeface="Comic Sans MS"/>
                <a:cs typeface="Comic Sans MS"/>
              </a:rPr>
              <a:t>through adequate sampling, in process control,  consumer survey and experimental design in product  development</a:t>
            </a:r>
            <a:r>
              <a:rPr sz="2400" spc="-10" dirty="0">
                <a:latin typeface="Comic Sans MS"/>
                <a:cs typeface="Comic Sans MS"/>
              </a:rPr>
              <a:t> </a:t>
            </a:r>
            <a:r>
              <a:rPr sz="2400" spc="-5" dirty="0">
                <a:latin typeface="Comic Sans MS"/>
                <a:cs typeface="Comic Sans MS"/>
              </a:rPr>
              <a:t>etc.</a:t>
            </a:r>
            <a:endParaRPr sz="2400">
              <a:latin typeface="Comic Sans MS"/>
              <a:cs typeface="Comic Sans MS"/>
            </a:endParaRPr>
          </a:p>
          <a:p>
            <a:pPr marL="469900" marR="5080" algn="just">
              <a:lnSpc>
                <a:spcPct val="100000"/>
              </a:lnSpc>
              <a:buChar char="*"/>
              <a:tabLst>
                <a:tab pos="847725" algn="l"/>
              </a:tabLst>
            </a:pPr>
            <a:r>
              <a:rPr sz="2400" spc="-5" dirty="0">
                <a:latin typeface="Comic Sans MS"/>
                <a:cs typeface="Comic Sans MS"/>
              </a:rPr>
              <a:t>Realizing its importance, large organizations are  maintaining their own</a:t>
            </a:r>
            <a:r>
              <a:rPr sz="2400" spc="-5" dirty="0">
                <a:solidFill>
                  <a:srgbClr val="00AF4F"/>
                </a:solidFill>
                <a:latin typeface="Comic Sans MS"/>
                <a:cs typeface="Comic Sans MS"/>
              </a:rPr>
              <a:t> </a:t>
            </a:r>
            <a:r>
              <a:rPr sz="2400" b="1" spc="-5" dirty="0">
                <a:solidFill>
                  <a:srgbClr val="00AF4F"/>
                </a:solidFill>
                <a:latin typeface="Comic Sans MS"/>
                <a:cs typeface="Comic Sans MS"/>
              </a:rPr>
              <a:t>Statistical Quality Control  Department</a:t>
            </a:r>
            <a:r>
              <a:rPr sz="2400" b="1" spc="-10" dirty="0">
                <a:solidFill>
                  <a:srgbClr val="00AF4F"/>
                </a:solidFill>
                <a:latin typeface="Comic Sans MS"/>
                <a:cs typeface="Comic Sans MS"/>
              </a:rPr>
              <a:t> </a:t>
            </a:r>
            <a:r>
              <a:rPr sz="2400" b="1" spc="-5" dirty="0">
                <a:solidFill>
                  <a:srgbClr val="00AF4F"/>
                </a:solidFill>
                <a:latin typeface="Comic Sans MS"/>
                <a:cs typeface="Comic Sans MS"/>
              </a:rPr>
              <a:t>*.</a:t>
            </a:r>
            <a:endParaRPr sz="2400">
              <a:latin typeface="Comic Sans MS"/>
              <a:cs typeface="Comic Sans MS"/>
            </a:endParaRPr>
          </a:p>
          <a:p>
            <a:pPr marL="12700">
              <a:lnSpc>
                <a:spcPct val="100000"/>
              </a:lnSpc>
            </a:pPr>
            <a:r>
              <a:rPr sz="4800" spc="30" baseline="5208" dirty="0">
                <a:solidFill>
                  <a:srgbClr val="006FBF"/>
                </a:solidFill>
                <a:latin typeface="Symbol"/>
                <a:cs typeface="Symbol"/>
              </a:rPr>
              <a:t></a:t>
            </a:r>
            <a:r>
              <a:rPr sz="3200" b="1" spc="20" dirty="0">
                <a:solidFill>
                  <a:srgbClr val="006FBF"/>
                </a:solidFill>
                <a:latin typeface="Comic Sans MS"/>
                <a:cs typeface="Comic Sans MS"/>
              </a:rPr>
              <a:t>Economics:</a:t>
            </a:r>
            <a:endParaRPr sz="3200">
              <a:latin typeface="Comic Sans MS"/>
              <a:cs typeface="Comic Sans MS"/>
            </a:endParaRPr>
          </a:p>
          <a:p>
            <a:pPr marL="469900" marR="7620" algn="just">
              <a:lnSpc>
                <a:spcPct val="100000"/>
              </a:lnSpc>
            </a:pPr>
            <a:r>
              <a:rPr sz="2400" spc="-5" dirty="0">
                <a:latin typeface="Comic Sans MS"/>
                <a:cs typeface="Comic Sans MS"/>
              </a:rPr>
              <a:t>Measuring indicators such </a:t>
            </a:r>
            <a:r>
              <a:rPr sz="2400" dirty="0">
                <a:latin typeface="Comic Sans MS"/>
                <a:cs typeface="Comic Sans MS"/>
              </a:rPr>
              <a:t>as </a:t>
            </a:r>
            <a:r>
              <a:rPr sz="2400" spc="-5" dirty="0">
                <a:latin typeface="Comic Sans MS"/>
                <a:cs typeface="Comic Sans MS"/>
              </a:rPr>
              <a:t>volume of trade, size of  labor </a:t>
            </a:r>
            <a:r>
              <a:rPr sz="2400" dirty="0">
                <a:latin typeface="Comic Sans MS"/>
                <a:cs typeface="Comic Sans MS"/>
              </a:rPr>
              <a:t>force, and </a:t>
            </a:r>
            <a:r>
              <a:rPr sz="2400" spc="-5" dirty="0">
                <a:latin typeface="Comic Sans MS"/>
                <a:cs typeface="Comic Sans MS"/>
              </a:rPr>
              <a:t>standard of living, analyzing consumer  behavior, computation of national income accounts,  formulation of economic laws,</a:t>
            </a:r>
            <a:r>
              <a:rPr sz="2400" spc="5" dirty="0">
                <a:latin typeface="Comic Sans MS"/>
                <a:cs typeface="Comic Sans MS"/>
              </a:rPr>
              <a:t> </a:t>
            </a:r>
            <a:r>
              <a:rPr sz="2400" spc="-5" dirty="0">
                <a:latin typeface="Comic Sans MS"/>
                <a:cs typeface="Comic Sans MS"/>
              </a:rPr>
              <a:t>etc.</a:t>
            </a:r>
            <a:endParaRPr sz="2400">
              <a:latin typeface="Comic Sans MS"/>
              <a:cs typeface="Comic Sans MS"/>
            </a:endParaRPr>
          </a:p>
          <a:p>
            <a:pPr marL="469900" marR="10795" algn="just">
              <a:lnSpc>
                <a:spcPct val="100000"/>
              </a:lnSpc>
              <a:buChar char="*"/>
              <a:tabLst>
                <a:tab pos="771525" algn="l"/>
              </a:tabLst>
            </a:pPr>
            <a:r>
              <a:rPr sz="2400" spc="-5" dirty="0">
                <a:latin typeface="Comic Sans MS"/>
                <a:cs typeface="Comic Sans MS"/>
              </a:rPr>
              <a:t>Particularly, Regression analysis extensively uses in  the field </a:t>
            </a:r>
            <a:r>
              <a:rPr sz="2400" dirty="0">
                <a:latin typeface="Comic Sans MS"/>
                <a:cs typeface="Comic Sans MS"/>
              </a:rPr>
              <a:t>of</a:t>
            </a:r>
            <a:r>
              <a:rPr sz="2400" spc="-5" dirty="0">
                <a:latin typeface="Comic Sans MS"/>
                <a:cs typeface="Comic Sans MS"/>
              </a:rPr>
              <a:t> Economics*.</a:t>
            </a:r>
            <a:endParaRPr sz="2400">
              <a:latin typeface="Comic Sans MS"/>
              <a:cs typeface="Comic Sans MS"/>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7" name="object 7"/>
          <p:cNvSpPr txBox="1">
            <a:spLocks noGrp="1"/>
          </p:cNvSpPr>
          <p:nvPr>
            <p:ph type="sldNum" sz="quarter" idx="7"/>
          </p:nvPr>
        </p:nvSpPr>
        <p:spPr>
          <a:prstGeom prst="rect">
            <a:avLst/>
          </a:prstGeom>
        </p:spPr>
        <p:txBody>
          <a:bodyPr vert="horz" wrap="square" lIns="0" tIns="151899" rIns="0" bIns="0" rtlCol="0">
            <a:spAutoFit/>
          </a:bodyPr>
          <a:lstStyle/>
          <a:p>
            <a:pPr marL="53340">
              <a:lnSpc>
                <a:spcPct val="100000"/>
              </a:lnSpc>
              <a:spcBef>
                <a:spcPts val="45"/>
              </a:spcBef>
            </a:pPr>
            <a:fld id="{81D60167-4931-47E6-BA6A-407CBD079E47}" type="slidenum">
              <a:rPr dirty="0"/>
              <a:t>80</a:t>
            </a:fld>
            <a:endParaRPr dirty="0"/>
          </a:p>
        </p:txBody>
      </p:sp>
      <p:sp>
        <p:nvSpPr>
          <p:cNvPr id="2" name="object 2"/>
          <p:cNvSpPr txBox="1">
            <a:spLocks noGrp="1"/>
          </p:cNvSpPr>
          <p:nvPr>
            <p:ph type="title"/>
          </p:nvPr>
        </p:nvSpPr>
        <p:spPr>
          <a:xfrm>
            <a:off x="534669" y="497840"/>
            <a:ext cx="3245485" cy="695960"/>
          </a:xfrm>
          <a:prstGeom prst="rect">
            <a:avLst/>
          </a:prstGeom>
        </p:spPr>
        <p:txBody>
          <a:bodyPr vert="horz" wrap="square" lIns="0" tIns="12700" rIns="0" bIns="0" rtlCol="0">
            <a:spAutoFit/>
          </a:bodyPr>
          <a:lstStyle/>
          <a:p>
            <a:pPr marL="12700">
              <a:lnSpc>
                <a:spcPct val="100000"/>
              </a:lnSpc>
              <a:spcBef>
                <a:spcPts val="100"/>
              </a:spcBef>
            </a:pPr>
            <a:r>
              <a:rPr sz="4400" b="0" spc="-45" dirty="0">
                <a:latin typeface="Arial"/>
                <a:cs typeface="Arial"/>
              </a:rPr>
              <a:t>Interpretation</a:t>
            </a:r>
            <a:endParaRPr sz="4400">
              <a:latin typeface="Arial"/>
              <a:cs typeface="Arial"/>
            </a:endParaRPr>
          </a:p>
        </p:txBody>
      </p:sp>
      <p:sp>
        <p:nvSpPr>
          <p:cNvPr id="3" name="object 3"/>
          <p:cNvSpPr txBox="1"/>
          <p:nvPr/>
        </p:nvSpPr>
        <p:spPr>
          <a:xfrm>
            <a:off x="534669" y="2645409"/>
            <a:ext cx="150495"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Arial"/>
                <a:cs typeface="Arial"/>
              </a:rPr>
              <a:t>•</a:t>
            </a:r>
            <a:endParaRPr sz="2800">
              <a:latin typeface="Arial"/>
              <a:cs typeface="Arial"/>
            </a:endParaRPr>
          </a:p>
        </p:txBody>
      </p:sp>
      <p:sp>
        <p:nvSpPr>
          <p:cNvPr id="4" name="object 4"/>
          <p:cNvSpPr txBox="1"/>
          <p:nvPr/>
        </p:nvSpPr>
        <p:spPr>
          <a:xfrm>
            <a:off x="534669" y="3646170"/>
            <a:ext cx="150495"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Arial"/>
                <a:cs typeface="Arial"/>
              </a:rPr>
              <a:t>•</a:t>
            </a:r>
            <a:endParaRPr sz="2800">
              <a:latin typeface="Arial"/>
              <a:cs typeface="Arial"/>
            </a:endParaRPr>
          </a:p>
        </p:txBody>
      </p:sp>
      <p:sp>
        <p:nvSpPr>
          <p:cNvPr id="5" name="object 5"/>
          <p:cNvSpPr txBox="1"/>
          <p:nvPr/>
        </p:nvSpPr>
        <p:spPr>
          <a:xfrm>
            <a:off x="534669" y="1596390"/>
            <a:ext cx="7659370" cy="2976880"/>
          </a:xfrm>
          <a:prstGeom prst="rect">
            <a:avLst/>
          </a:prstGeom>
        </p:spPr>
        <p:txBody>
          <a:bodyPr vert="horz" wrap="square" lIns="0" tIns="12700" rIns="0" bIns="0" rtlCol="0">
            <a:spAutoFit/>
          </a:bodyPr>
          <a:lstStyle/>
          <a:p>
            <a:pPr marL="355600" marR="127000" indent="-342900">
              <a:lnSpc>
                <a:spcPct val="111300"/>
              </a:lnSpc>
              <a:spcBef>
                <a:spcPts val="100"/>
              </a:spcBef>
              <a:buChar char="•"/>
              <a:tabLst>
                <a:tab pos="354965" algn="l"/>
                <a:tab pos="355600" algn="l"/>
              </a:tabLst>
            </a:pPr>
            <a:r>
              <a:rPr sz="4200" spc="-540" baseline="1984" dirty="0">
                <a:latin typeface="Arial"/>
                <a:cs typeface="Arial"/>
              </a:rPr>
              <a:t>Q</a:t>
            </a:r>
            <a:r>
              <a:rPr sz="2400" spc="-540" baseline="-20833" dirty="0">
                <a:latin typeface="Arial"/>
                <a:cs typeface="Arial"/>
              </a:rPr>
              <a:t>1 </a:t>
            </a:r>
            <a:r>
              <a:rPr sz="4200" spc="-367" baseline="1984" dirty="0">
                <a:latin typeface="Arial"/>
                <a:cs typeface="Arial"/>
              </a:rPr>
              <a:t>= </a:t>
            </a:r>
            <a:r>
              <a:rPr sz="4200" spc="-217" baseline="1984" dirty="0">
                <a:latin typeface="Arial"/>
                <a:cs typeface="Arial"/>
              </a:rPr>
              <a:t>a. </a:t>
            </a:r>
            <a:r>
              <a:rPr sz="4200" spc="-277" baseline="1984" dirty="0">
                <a:latin typeface="Arial"/>
                <a:cs typeface="Arial"/>
              </a:rPr>
              <a:t>This </a:t>
            </a:r>
            <a:r>
              <a:rPr sz="4200" spc="-270" baseline="1984" dirty="0">
                <a:latin typeface="Arial"/>
                <a:cs typeface="Arial"/>
              </a:rPr>
              <a:t>means </a:t>
            </a:r>
            <a:r>
              <a:rPr sz="4200" baseline="1984" dirty="0">
                <a:latin typeface="Arial"/>
                <a:cs typeface="Arial"/>
              </a:rPr>
              <a:t>that </a:t>
            </a:r>
            <a:r>
              <a:rPr sz="4200" spc="-390" baseline="1984" dirty="0">
                <a:latin typeface="Arial"/>
                <a:cs typeface="Arial"/>
              </a:rPr>
              <a:t>25% </a:t>
            </a:r>
            <a:r>
              <a:rPr sz="4200" spc="-15" baseline="1984" dirty="0">
                <a:latin typeface="Arial"/>
                <a:cs typeface="Arial"/>
              </a:rPr>
              <a:t>of </a:t>
            </a:r>
            <a:r>
              <a:rPr sz="4200" spc="-60" baseline="1984" dirty="0">
                <a:latin typeface="Arial"/>
                <a:cs typeface="Arial"/>
              </a:rPr>
              <a:t>the </a:t>
            </a:r>
            <a:r>
              <a:rPr sz="4200" spc="-142" baseline="1984" dirty="0">
                <a:latin typeface="Arial"/>
                <a:cs typeface="Arial"/>
              </a:rPr>
              <a:t>data </a:t>
            </a:r>
            <a:r>
              <a:rPr sz="4200" spc="-232" baseline="1984" dirty="0">
                <a:latin typeface="Arial"/>
                <a:cs typeface="Arial"/>
              </a:rPr>
              <a:t>values </a:t>
            </a:r>
            <a:r>
              <a:rPr sz="4200" spc="-179" baseline="1984" dirty="0">
                <a:latin typeface="Arial"/>
                <a:cs typeface="Arial"/>
              </a:rPr>
              <a:t>are </a:t>
            </a:r>
            <a:r>
              <a:rPr sz="2800" spc="-120" dirty="0">
                <a:latin typeface="Arial"/>
                <a:cs typeface="Arial"/>
              </a:rPr>
              <a:t> </a:t>
            </a:r>
            <a:r>
              <a:rPr sz="2800" spc="-110" dirty="0">
                <a:latin typeface="Arial"/>
                <a:cs typeface="Arial"/>
              </a:rPr>
              <a:t>smaller </a:t>
            </a:r>
            <a:r>
              <a:rPr sz="2800" spc="-65" dirty="0">
                <a:latin typeface="Arial"/>
                <a:cs typeface="Arial"/>
              </a:rPr>
              <a:t>than</a:t>
            </a:r>
            <a:r>
              <a:rPr sz="2800" spc="-200" dirty="0">
                <a:latin typeface="Arial"/>
                <a:cs typeface="Arial"/>
              </a:rPr>
              <a:t> </a:t>
            </a:r>
            <a:r>
              <a:rPr sz="2800" spc="-220" dirty="0">
                <a:latin typeface="Arial"/>
                <a:cs typeface="Arial"/>
              </a:rPr>
              <a:t>a</a:t>
            </a:r>
            <a:endParaRPr sz="2800">
              <a:latin typeface="Arial"/>
              <a:cs typeface="Arial"/>
            </a:endParaRPr>
          </a:p>
          <a:p>
            <a:pPr marL="354965" marR="5080">
              <a:lnSpc>
                <a:spcPct val="113700"/>
              </a:lnSpc>
              <a:spcBef>
                <a:spcPts val="240"/>
              </a:spcBef>
            </a:pPr>
            <a:r>
              <a:rPr sz="2800" spc="-360" dirty="0">
                <a:latin typeface="Arial"/>
                <a:cs typeface="Arial"/>
              </a:rPr>
              <a:t>Q</a:t>
            </a:r>
            <a:r>
              <a:rPr sz="2400" spc="-540" baseline="-24305" dirty="0">
                <a:latin typeface="Arial"/>
                <a:cs typeface="Arial"/>
              </a:rPr>
              <a:t>2 </a:t>
            </a:r>
            <a:r>
              <a:rPr sz="2800" spc="-245" dirty="0">
                <a:latin typeface="Arial"/>
                <a:cs typeface="Arial"/>
              </a:rPr>
              <a:t>= </a:t>
            </a:r>
            <a:r>
              <a:rPr sz="2800" spc="-90" dirty="0">
                <a:latin typeface="Arial"/>
                <a:cs typeface="Arial"/>
              </a:rPr>
              <a:t>b. </a:t>
            </a:r>
            <a:r>
              <a:rPr sz="2800" spc="-185" dirty="0">
                <a:latin typeface="Arial"/>
                <a:cs typeface="Arial"/>
              </a:rPr>
              <a:t>This </a:t>
            </a:r>
            <a:r>
              <a:rPr sz="2800" spc="-180" dirty="0">
                <a:latin typeface="Arial"/>
                <a:cs typeface="Arial"/>
              </a:rPr>
              <a:t>means </a:t>
            </a:r>
            <a:r>
              <a:rPr sz="2800" spc="-5" dirty="0">
                <a:latin typeface="Arial"/>
                <a:cs typeface="Arial"/>
              </a:rPr>
              <a:t>that </a:t>
            </a:r>
            <a:r>
              <a:rPr sz="2800" spc="-145" dirty="0">
                <a:latin typeface="Arial"/>
                <a:cs typeface="Arial"/>
              </a:rPr>
              <a:t>50 </a:t>
            </a:r>
            <a:r>
              <a:rPr sz="2800" spc="-490" dirty="0">
                <a:latin typeface="Arial"/>
                <a:cs typeface="Arial"/>
              </a:rPr>
              <a:t>% </a:t>
            </a:r>
            <a:r>
              <a:rPr sz="2800" spc="-5" dirty="0">
                <a:latin typeface="Arial"/>
                <a:cs typeface="Arial"/>
              </a:rPr>
              <a:t>of </a:t>
            </a:r>
            <a:r>
              <a:rPr sz="2800" spc="-40" dirty="0">
                <a:latin typeface="Arial"/>
                <a:cs typeface="Arial"/>
              </a:rPr>
              <a:t>the </a:t>
            </a:r>
            <a:r>
              <a:rPr sz="2800" spc="-95" dirty="0">
                <a:latin typeface="Arial"/>
                <a:cs typeface="Arial"/>
              </a:rPr>
              <a:t>data </a:t>
            </a:r>
            <a:r>
              <a:rPr sz="2800" spc="-210" dirty="0">
                <a:latin typeface="Arial"/>
                <a:cs typeface="Arial"/>
              </a:rPr>
              <a:t>has </a:t>
            </a:r>
            <a:r>
              <a:rPr sz="2800" spc="-155" dirty="0">
                <a:latin typeface="Arial"/>
                <a:cs typeface="Arial"/>
              </a:rPr>
              <a:t>values  </a:t>
            </a:r>
            <a:r>
              <a:rPr sz="2800" spc="-110" dirty="0">
                <a:latin typeface="Arial"/>
                <a:cs typeface="Arial"/>
              </a:rPr>
              <a:t>smaller </a:t>
            </a:r>
            <a:r>
              <a:rPr sz="2800" spc="-65" dirty="0">
                <a:latin typeface="Arial"/>
                <a:cs typeface="Arial"/>
              </a:rPr>
              <a:t>than</a:t>
            </a:r>
            <a:r>
              <a:rPr sz="2800" spc="-200" dirty="0">
                <a:latin typeface="Arial"/>
                <a:cs typeface="Arial"/>
              </a:rPr>
              <a:t> </a:t>
            </a:r>
            <a:r>
              <a:rPr sz="2800" spc="-85" dirty="0">
                <a:latin typeface="Arial"/>
                <a:cs typeface="Arial"/>
              </a:rPr>
              <a:t>b.</a:t>
            </a:r>
            <a:endParaRPr sz="2800">
              <a:latin typeface="Arial"/>
              <a:cs typeface="Arial"/>
            </a:endParaRPr>
          </a:p>
          <a:p>
            <a:pPr marL="354965" marR="40005">
              <a:lnSpc>
                <a:spcPct val="113700"/>
              </a:lnSpc>
              <a:spcBef>
                <a:spcPts val="240"/>
              </a:spcBef>
            </a:pPr>
            <a:r>
              <a:rPr sz="2800" spc="-360" dirty="0">
                <a:latin typeface="Arial"/>
                <a:cs typeface="Arial"/>
              </a:rPr>
              <a:t>Q</a:t>
            </a:r>
            <a:r>
              <a:rPr sz="2400" spc="-540" baseline="-24305" dirty="0">
                <a:latin typeface="Arial"/>
                <a:cs typeface="Arial"/>
              </a:rPr>
              <a:t>3 </a:t>
            </a:r>
            <a:r>
              <a:rPr sz="2800" spc="-245" dirty="0">
                <a:latin typeface="Arial"/>
                <a:cs typeface="Arial"/>
              </a:rPr>
              <a:t>= </a:t>
            </a:r>
            <a:r>
              <a:rPr sz="2800" spc="-150" dirty="0">
                <a:latin typeface="Arial"/>
                <a:cs typeface="Arial"/>
              </a:rPr>
              <a:t>c. </a:t>
            </a:r>
            <a:r>
              <a:rPr sz="2800" spc="-190" dirty="0">
                <a:latin typeface="Arial"/>
                <a:cs typeface="Arial"/>
              </a:rPr>
              <a:t>This </a:t>
            </a:r>
            <a:r>
              <a:rPr sz="2800" spc="-180" dirty="0">
                <a:latin typeface="Arial"/>
                <a:cs typeface="Arial"/>
              </a:rPr>
              <a:t>means </a:t>
            </a:r>
            <a:r>
              <a:rPr sz="2800" dirty="0">
                <a:latin typeface="Arial"/>
                <a:cs typeface="Arial"/>
              </a:rPr>
              <a:t>that </a:t>
            </a:r>
            <a:r>
              <a:rPr sz="2800" spc="-145" dirty="0">
                <a:latin typeface="Arial"/>
                <a:cs typeface="Arial"/>
              </a:rPr>
              <a:t>75 </a:t>
            </a:r>
            <a:r>
              <a:rPr sz="2800" spc="-490" dirty="0">
                <a:latin typeface="Arial"/>
                <a:cs typeface="Arial"/>
              </a:rPr>
              <a:t>% </a:t>
            </a:r>
            <a:r>
              <a:rPr sz="2800" spc="-10" dirty="0">
                <a:latin typeface="Arial"/>
                <a:cs typeface="Arial"/>
              </a:rPr>
              <a:t>of </a:t>
            </a:r>
            <a:r>
              <a:rPr sz="2800" spc="-40" dirty="0">
                <a:latin typeface="Arial"/>
                <a:cs typeface="Arial"/>
              </a:rPr>
              <a:t>the </a:t>
            </a:r>
            <a:r>
              <a:rPr sz="2800" spc="-95" dirty="0">
                <a:latin typeface="Arial"/>
                <a:cs typeface="Arial"/>
              </a:rPr>
              <a:t>data </a:t>
            </a:r>
            <a:r>
              <a:rPr sz="2800" spc="-210" dirty="0">
                <a:latin typeface="Arial"/>
                <a:cs typeface="Arial"/>
              </a:rPr>
              <a:t>has </a:t>
            </a:r>
            <a:r>
              <a:rPr sz="2800" spc="-155" dirty="0">
                <a:latin typeface="Arial"/>
                <a:cs typeface="Arial"/>
              </a:rPr>
              <a:t>values  </a:t>
            </a:r>
            <a:r>
              <a:rPr sz="2800" spc="-110" dirty="0">
                <a:latin typeface="Arial"/>
                <a:cs typeface="Arial"/>
              </a:rPr>
              <a:t>smaller </a:t>
            </a:r>
            <a:r>
              <a:rPr sz="2800" spc="-65" dirty="0">
                <a:latin typeface="Arial"/>
                <a:cs typeface="Arial"/>
              </a:rPr>
              <a:t>than</a:t>
            </a:r>
            <a:r>
              <a:rPr sz="2800" spc="-200" dirty="0">
                <a:latin typeface="Arial"/>
                <a:cs typeface="Arial"/>
              </a:rPr>
              <a:t> </a:t>
            </a:r>
            <a:r>
              <a:rPr sz="2800" spc="-145" dirty="0">
                <a:latin typeface="Arial"/>
                <a:cs typeface="Arial"/>
              </a:rPr>
              <a:t>c.</a:t>
            </a:r>
            <a:endParaRPr sz="2800">
              <a:latin typeface="Arial"/>
              <a:cs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4" name="object 4"/>
          <p:cNvSpPr txBox="1">
            <a:spLocks noGrp="1"/>
          </p:cNvSpPr>
          <p:nvPr>
            <p:ph type="sldNum" sz="quarter" idx="7"/>
          </p:nvPr>
        </p:nvSpPr>
        <p:spPr>
          <a:prstGeom prst="rect">
            <a:avLst/>
          </a:prstGeom>
        </p:spPr>
        <p:txBody>
          <a:bodyPr vert="horz" wrap="square" lIns="0" tIns="151899" rIns="0" bIns="0" rtlCol="0">
            <a:spAutoFit/>
          </a:bodyPr>
          <a:lstStyle/>
          <a:p>
            <a:pPr marL="53340">
              <a:lnSpc>
                <a:spcPct val="100000"/>
              </a:lnSpc>
              <a:spcBef>
                <a:spcPts val="45"/>
              </a:spcBef>
            </a:pPr>
            <a:fld id="{81D60167-4931-47E6-BA6A-407CBD079E47}" type="slidenum">
              <a:rPr dirty="0"/>
              <a:t>81</a:t>
            </a:fld>
            <a:endParaRPr dirty="0"/>
          </a:p>
        </p:txBody>
      </p:sp>
      <p:sp>
        <p:nvSpPr>
          <p:cNvPr id="2" name="object 2"/>
          <p:cNvSpPr txBox="1"/>
          <p:nvPr/>
        </p:nvSpPr>
        <p:spPr>
          <a:xfrm>
            <a:off x="534669" y="1532890"/>
            <a:ext cx="7385050" cy="3844290"/>
          </a:xfrm>
          <a:prstGeom prst="rect">
            <a:avLst/>
          </a:prstGeom>
        </p:spPr>
        <p:txBody>
          <a:bodyPr vert="horz" wrap="square" lIns="0" tIns="114300" rIns="0" bIns="0" rtlCol="0">
            <a:spAutoFit/>
          </a:bodyPr>
          <a:lstStyle/>
          <a:p>
            <a:pPr marL="12700">
              <a:lnSpc>
                <a:spcPct val="100000"/>
              </a:lnSpc>
              <a:spcBef>
                <a:spcPts val="900"/>
              </a:spcBef>
            </a:pPr>
            <a:r>
              <a:rPr sz="3200" b="1" spc="-175" dirty="0">
                <a:solidFill>
                  <a:srgbClr val="001F5F"/>
                </a:solidFill>
                <a:latin typeface="Arial"/>
                <a:cs typeface="Arial"/>
              </a:rPr>
              <a:t>Midrange</a:t>
            </a:r>
            <a:endParaRPr sz="3200">
              <a:latin typeface="Arial"/>
              <a:cs typeface="Arial"/>
            </a:endParaRPr>
          </a:p>
          <a:p>
            <a:pPr marL="355600" marR="5080" indent="-342900">
              <a:lnSpc>
                <a:spcPts val="3829"/>
              </a:lnSpc>
              <a:spcBef>
                <a:spcPts val="935"/>
              </a:spcBef>
              <a:buChar char="•"/>
              <a:tabLst>
                <a:tab pos="354965" algn="l"/>
                <a:tab pos="355600" algn="l"/>
              </a:tabLst>
            </a:pPr>
            <a:r>
              <a:rPr sz="3200" spc="-235" dirty="0">
                <a:latin typeface="Arial"/>
                <a:cs typeface="Arial"/>
              </a:rPr>
              <a:t>The </a:t>
            </a:r>
            <a:r>
              <a:rPr sz="3200" spc="-125" dirty="0">
                <a:latin typeface="Arial"/>
                <a:cs typeface="Arial"/>
              </a:rPr>
              <a:t>midrange </a:t>
            </a:r>
            <a:r>
              <a:rPr sz="3200" spc="-165" dirty="0">
                <a:latin typeface="Arial"/>
                <a:cs typeface="Arial"/>
              </a:rPr>
              <a:t>is </a:t>
            </a:r>
            <a:r>
              <a:rPr sz="3200" spc="-45" dirty="0">
                <a:latin typeface="Arial"/>
                <a:cs typeface="Arial"/>
              </a:rPr>
              <a:t>the </a:t>
            </a:r>
            <a:r>
              <a:rPr sz="3200" spc="-180" dirty="0">
                <a:latin typeface="Arial"/>
                <a:cs typeface="Arial"/>
              </a:rPr>
              <a:t>average </a:t>
            </a:r>
            <a:r>
              <a:rPr sz="3200" spc="-5" dirty="0">
                <a:latin typeface="Arial"/>
                <a:cs typeface="Arial"/>
              </a:rPr>
              <a:t>of </a:t>
            </a:r>
            <a:r>
              <a:rPr sz="3200" spc="-120" dirty="0">
                <a:latin typeface="Arial"/>
                <a:cs typeface="Arial"/>
              </a:rPr>
              <a:t>largest</a:t>
            </a:r>
            <a:r>
              <a:rPr sz="3200" spc="-455" dirty="0">
                <a:latin typeface="Arial"/>
                <a:cs typeface="Arial"/>
              </a:rPr>
              <a:t> </a:t>
            </a:r>
            <a:r>
              <a:rPr sz="3200" spc="-155" dirty="0">
                <a:latin typeface="Arial"/>
                <a:cs typeface="Arial"/>
              </a:rPr>
              <a:t>and  </a:t>
            </a:r>
            <a:r>
              <a:rPr sz="3200" spc="-135" dirty="0">
                <a:latin typeface="Arial"/>
                <a:cs typeface="Arial"/>
              </a:rPr>
              <a:t>smallest</a:t>
            </a:r>
            <a:r>
              <a:rPr sz="3200" spc="-185" dirty="0">
                <a:latin typeface="Arial"/>
                <a:cs typeface="Arial"/>
              </a:rPr>
              <a:t> </a:t>
            </a:r>
            <a:r>
              <a:rPr sz="3200" spc="-100" dirty="0">
                <a:latin typeface="Arial"/>
                <a:cs typeface="Arial"/>
              </a:rPr>
              <a:t>observation.</a:t>
            </a:r>
            <a:endParaRPr sz="3200">
              <a:latin typeface="Arial"/>
              <a:cs typeface="Arial"/>
            </a:endParaRPr>
          </a:p>
          <a:p>
            <a:pPr marL="103505">
              <a:lnSpc>
                <a:spcPct val="100000"/>
              </a:lnSpc>
              <a:spcBef>
                <a:spcPts val="675"/>
              </a:spcBef>
            </a:pPr>
            <a:r>
              <a:rPr sz="3200" spc="-100" dirty="0">
                <a:latin typeface="Arial"/>
                <a:cs typeface="Arial"/>
              </a:rPr>
              <a:t>Midrange </a:t>
            </a:r>
            <a:r>
              <a:rPr sz="3200" spc="-275" dirty="0">
                <a:latin typeface="Arial"/>
                <a:cs typeface="Arial"/>
              </a:rPr>
              <a:t>= </a:t>
            </a:r>
            <a:r>
              <a:rPr sz="3200" spc="-175" dirty="0">
                <a:latin typeface="Arial"/>
                <a:cs typeface="Arial"/>
              </a:rPr>
              <a:t>(Largest</a:t>
            </a:r>
            <a:r>
              <a:rPr sz="3200" spc="-145" dirty="0">
                <a:latin typeface="Arial"/>
                <a:cs typeface="Arial"/>
              </a:rPr>
              <a:t> </a:t>
            </a:r>
            <a:r>
              <a:rPr sz="3200" spc="-130" dirty="0">
                <a:latin typeface="Arial"/>
                <a:cs typeface="Arial"/>
              </a:rPr>
              <a:t>+Smallest)/2</a:t>
            </a:r>
            <a:endParaRPr sz="3200">
              <a:latin typeface="Arial"/>
              <a:cs typeface="Arial"/>
            </a:endParaRPr>
          </a:p>
          <a:p>
            <a:pPr marL="355600" marR="440055" indent="-342900" algn="just">
              <a:lnSpc>
                <a:spcPct val="100000"/>
              </a:lnSpc>
              <a:spcBef>
                <a:spcPts val="800"/>
              </a:spcBef>
              <a:buChar char="•"/>
              <a:tabLst>
                <a:tab pos="355600" algn="l"/>
              </a:tabLst>
            </a:pPr>
            <a:r>
              <a:rPr sz="3200" spc="-235" dirty="0">
                <a:latin typeface="Arial"/>
                <a:cs typeface="Arial"/>
              </a:rPr>
              <a:t>The </a:t>
            </a:r>
            <a:r>
              <a:rPr sz="3200" spc="-80" dirty="0">
                <a:latin typeface="Arial"/>
                <a:cs typeface="Arial"/>
              </a:rPr>
              <a:t>percentile </a:t>
            </a:r>
            <a:r>
              <a:rPr sz="3200" spc="-95" dirty="0">
                <a:latin typeface="Arial"/>
                <a:cs typeface="Arial"/>
              </a:rPr>
              <a:t>estimate </a:t>
            </a:r>
            <a:r>
              <a:rPr sz="3200" spc="-225" dirty="0">
                <a:latin typeface="Arial"/>
                <a:cs typeface="Arial"/>
              </a:rPr>
              <a:t>(P25 </a:t>
            </a:r>
            <a:r>
              <a:rPr sz="3200" spc="-275" dirty="0">
                <a:latin typeface="Arial"/>
                <a:cs typeface="Arial"/>
              </a:rPr>
              <a:t>+ </a:t>
            </a:r>
            <a:r>
              <a:rPr sz="3200" spc="-125" dirty="0">
                <a:latin typeface="Arial"/>
                <a:cs typeface="Arial"/>
              </a:rPr>
              <a:t>P75)/2 </a:t>
            </a:r>
            <a:r>
              <a:rPr sz="3200" spc="-165" dirty="0">
                <a:latin typeface="Arial"/>
                <a:cs typeface="Arial"/>
              </a:rPr>
              <a:t>is  </a:t>
            </a:r>
            <a:r>
              <a:rPr sz="3200" spc="-140" dirty="0">
                <a:latin typeface="Arial"/>
                <a:cs typeface="Arial"/>
              </a:rPr>
              <a:t>sometimes </a:t>
            </a:r>
            <a:r>
              <a:rPr sz="3200" spc="-190" dirty="0">
                <a:latin typeface="Arial"/>
                <a:cs typeface="Arial"/>
              </a:rPr>
              <a:t>used </a:t>
            </a:r>
            <a:r>
              <a:rPr sz="3200" spc="-105" dirty="0">
                <a:latin typeface="Arial"/>
                <a:cs typeface="Arial"/>
              </a:rPr>
              <a:t>when </a:t>
            </a:r>
            <a:r>
              <a:rPr sz="3200" spc="-55" dirty="0">
                <a:latin typeface="Arial"/>
                <a:cs typeface="Arial"/>
              </a:rPr>
              <a:t>there </a:t>
            </a:r>
            <a:r>
              <a:rPr sz="3200" spc="-130" dirty="0">
                <a:latin typeface="Arial"/>
                <a:cs typeface="Arial"/>
              </a:rPr>
              <a:t>are </a:t>
            </a:r>
            <a:r>
              <a:rPr sz="3200" spc="-250" dirty="0">
                <a:latin typeface="Arial"/>
                <a:cs typeface="Arial"/>
              </a:rPr>
              <a:t>a </a:t>
            </a:r>
            <a:r>
              <a:rPr sz="3200" spc="-130" dirty="0">
                <a:latin typeface="Arial"/>
                <a:cs typeface="Arial"/>
              </a:rPr>
              <a:t>large  </a:t>
            </a:r>
            <a:r>
              <a:rPr sz="3200" spc="-95" dirty="0">
                <a:latin typeface="Arial"/>
                <a:cs typeface="Arial"/>
              </a:rPr>
              <a:t>number </a:t>
            </a:r>
            <a:r>
              <a:rPr sz="3200" dirty="0">
                <a:latin typeface="Arial"/>
                <a:cs typeface="Arial"/>
              </a:rPr>
              <a:t>of</a:t>
            </a:r>
            <a:r>
              <a:rPr sz="3200" spc="-265" dirty="0">
                <a:latin typeface="Arial"/>
                <a:cs typeface="Arial"/>
              </a:rPr>
              <a:t> </a:t>
            </a:r>
            <a:r>
              <a:rPr sz="3200" spc="-120" dirty="0">
                <a:latin typeface="Arial"/>
                <a:cs typeface="Arial"/>
              </a:rPr>
              <a:t>observations.</a:t>
            </a:r>
            <a:endParaRPr sz="3200">
              <a:latin typeface="Arial"/>
              <a:cs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5" name="object 5"/>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82</a:t>
            </a:fld>
            <a:endParaRPr dirty="0"/>
          </a:p>
        </p:txBody>
      </p:sp>
      <p:sp>
        <p:nvSpPr>
          <p:cNvPr id="2" name="object 2"/>
          <p:cNvSpPr txBox="1">
            <a:spLocks noGrp="1"/>
          </p:cNvSpPr>
          <p:nvPr>
            <p:ph type="title"/>
          </p:nvPr>
        </p:nvSpPr>
        <p:spPr>
          <a:xfrm>
            <a:off x="1394460" y="878840"/>
            <a:ext cx="6414135" cy="467359"/>
          </a:xfrm>
          <a:prstGeom prst="rect">
            <a:avLst/>
          </a:prstGeom>
        </p:spPr>
        <p:txBody>
          <a:bodyPr vert="horz" wrap="square" lIns="0" tIns="12700" rIns="0" bIns="0" rtlCol="0">
            <a:spAutoFit/>
          </a:bodyPr>
          <a:lstStyle/>
          <a:p>
            <a:pPr marL="12700">
              <a:lnSpc>
                <a:spcPct val="100000"/>
              </a:lnSpc>
              <a:spcBef>
                <a:spcPts val="100"/>
              </a:spcBef>
            </a:pPr>
            <a:r>
              <a:rPr sz="2900" spc="-85" dirty="0"/>
              <a:t>1.4. </a:t>
            </a:r>
            <a:r>
              <a:rPr sz="2900" spc="-165" dirty="0"/>
              <a:t>Measure </a:t>
            </a:r>
            <a:r>
              <a:rPr sz="2900" spc="-135" dirty="0"/>
              <a:t>of </a:t>
            </a:r>
            <a:r>
              <a:rPr sz="2900" spc="-229" dirty="0"/>
              <a:t>Dispersion </a:t>
            </a:r>
            <a:r>
              <a:rPr sz="2900" spc="-114" dirty="0"/>
              <a:t>(of</a:t>
            </a:r>
            <a:r>
              <a:rPr sz="2900" spc="-130" dirty="0"/>
              <a:t> </a:t>
            </a:r>
            <a:r>
              <a:rPr sz="2900" spc="-135" dirty="0"/>
              <a:t>Variability)</a:t>
            </a:r>
            <a:endParaRPr sz="2900"/>
          </a:p>
        </p:txBody>
      </p:sp>
      <p:sp>
        <p:nvSpPr>
          <p:cNvPr id="3" name="object 3"/>
          <p:cNvSpPr txBox="1"/>
          <p:nvPr/>
        </p:nvSpPr>
        <p:spPr>
          <a:xfrm>
            <a:off x="534669" y="1634490"/>
            <a:ext cx="7372984" cy="4432300"/>
          </a:xfrm>
          <a:prstGeom prst="rect">
            <a:avLst/>
          </a:prstGeom>
        </p:spPr>
        <p:txBody>
          <a:bodyPr vert="horz" wrap="square" lIns="0" tIns="12700" rIns="0" bIns="0" rtlCol="0">
            <a:spAutoFit/>
          </a:bodyPr>
          <a:lstStyle/>
          <a:p>
            <a:pPr marL="354965" marR="5080" indent="-342900" algn="just">
              <a:lnSpc>
                <a:spcPct val="100000"/>
              </a:lnSpc>
              <a:spcBef>
                <a:spcPts val="100"/>
              </a:spcBef>
            </a:pPr>
            <a:r>
              <a:rPr sz="4800" spc="622" baseline="5208" dirty="0">
                <a:latin typeface="Symbol"/>
                <a:cs typeface="Symbol"/>
              </a:rPr>
              <a:t></a:t>
            </a:r>
            <a:r>
              <a:rPr sz="3200" spc="415" dirty="0">
                <a:latin typeface="Arial"/>
                <a:cs typeface="Arial"/>
              </a:rPr>
              <a:t>A</a:t>
            </a:r>
            <a:r>
              <a:rPr sz="3200" spc="-605" dirty="0">
                <a:latin typeface="Arial"/>
                <a:cs typeface="Arial"/>
              </a:rPr>
              <a:t> </a:t>
            </a:r>
            <a:r>
              <a:rPr sz="3200" spc="-165" dirty="0">
                <a:latin typeface="Arial"/>
                <a:cs typeface="Arial"/>
              </a:rPr>
              <a:t>measure </a:t>
            </a:r>
            <a:r>
              <a:rPr sz="3200" spc="-5" dirty="0">
                <a:latin typeface="Arial"/>
                <a:cs typeface="Arial"/>
              </a:rPr>
              <a:t>of </a:t>
            </a:r>
            <a:r>
              <a:rPr sz="3200" spc="-125" dirty="0">
                <a:latin typeface="Arial"/>
                <a:cs typeface="Arial"/>
              </a:rPr>
              <a:t>dispersion </a:t>
            </a:r>
            <a:r>
              <a:rPr sz="3200" spc="-114" dirty="0">
                <a:latin typeface="Arial"/>
                <a:cs typeface="Arial"/>
              </a:rPr>
              <a:t>indicates </a:t>
            </a:r>
            <a:r>
              <a:rPr sz="3200" spc="-75" dirty="0">
                <a:latin typeface="Arial"/>
                <a:cs typeface="Arial"/>
              </a:rPr>
              <a:t>how </a:t>
            </a:r>
            <a:r>
              <a:rPr sz="3200" spc="-40" dirty="0">
                <a:latin typeface="Arial"/>
                <a:cs typeface="Arial"/>
              </a:rPr>
              <a:t>the  </a:t>
            </a:r>
            <a:r>
              <a:rPr sz="3200" spc="-125" dirty="0">
                <a:latin typeface="Arial"/>
                <a:cs typeface="Arial"/>
              </a:rPr>
              <a:t>observations </a:t>
            </a:r>
            <a:r>
              <a:rPr sz="3200" spc="-130" dirty="0">
                <a:latin typeface="Arial"/>
                <a:cs typeface="Arial"/>
              </a:rPr>
              <a:t>are </a:t>
            </a:r>
            <a:r>
              <a:rPr sz="3200" spc="-160" dirty="0">
                <a:latin typeface="Arial"/>
                <a:cs typeface="Arial"/>
              </a:rPr>
              <a:t>spread </a:t>
            </a:r>
            <a:r>
              <a:rPr sz="3200" spc="-75" dirty="0">
                <a:latin typeface="Arial"/>
                <a:cs typeface="Arial"/>
              </a:rPr>
              <a:t>about </a:t>
            </a:r>
            <a:r>
              <a:rPr sz="3200" spc="-45" dirty="0">
                <a:latin typeface="Arial"/>
                <a:cs typeface="Arial"/>
              </a:rPr>
              <a:t>the </a:t>
            </a:r>
            <a:r>
              <a:rPr sz="3200" spc="-80" dirty="0">
                <a:latin typeface="Arial"/>
                <a:cs typeface="Arial"/>
              </a:rPr>
              <a:t>central  </a:t>
            </a:r>
            <a:r>
              <a:rPr sz="3200" spc="-130" dirty="0">
                <a:latin typeface="Arial"/>
                <a:cs typeface="Arial"/>
              </a:rPr>
              <a:t>value.</a:t>
            </a:r>
            <a:endParaRPr sz="3200">
              <a:latin typeface="Arial"/>
              <a:cs typeface="Arial"/>
            </a:endParaRPr>
          </a:p>
          <a:p>
            <a:pPr marL="12700">
              <a:lnSpc>
                <a:spcPct val="100000"/>
              </a:lnSpc>
              <a:spcBef>
                <a:spcPts val="790"/>
              </a:spcBef>
            </a:pPr>
            <a:r>
              <a:rPr sz="4800" spc="-37" baseline="5208" dirty="0">
                <a:latin typeface="Symbol"/>
                <a:cs typeface="Symbol"/>
              </a:rPr>
              <a:t></a:t>
            </a:r>
            <a:r>
              <a:rPr sz="3200" spc="-25" dirty="0">
                <a:latin typeface="Arial"/>
                <a:cs typeface="Arial"/>
              </a:rPr>
              <a:t>Measures </a:t>
            </a:r>
            <a:r>
              <a:rPr sz="3200" dirty="0">
                <a:latin typeface="Arial"/>
                <a:cs typeface="Arial"/>
              </a:rPr>
              <a:t>of </a:t>
            </a:r>
            <a:r>
              <a:rPr sz="3200" spc="-125" dirty="0">
                <a:latin typeface="Arial"/>
                <a:cs typeface="Arial"/>
              </a:rPr>
              <a:t>dispersion</a:t>
            </a:r>
            <a:r>
              <a:rPr sz="3200" spc="-520" dirty="0">
                <a:latin typeface="Arial"/>
                <a:cs typeface="Arial"/>
              </a:rPr>
              <a:t> </a:t>
            </a:r>
            <a:r>
              <a:rPr sz="3200" spc="-110" dirty="0">
                <a:latin typeface="Arial"/>
                <a:cs typeface="Arial"/>
              </a:rPr>
              <a:t>are:</a:t>
            </a:r>
            <a:endParaRPr sz="3200">
              <a:latin typeface="Arial"/>
              <a:cs typeface="Arial"/>
            </a:endParaRPr>
          </a:p>
          <a:p>
            <a:pPr marL="469265">
              <a:lnSpc>
                <a:spcPct val="100000"/>
              </a:lnSpc>
              <a:spcBef>
                <a:spcPts val="800"/>
              </a:spcBef>
            </a:pPr>
            <a:r>
              <a:rPr sz="4800" spc="-195" baseline="5208" dirty="0">
                <a:solidFill>
                  <a:srgbClr val="006FBF"/>
                </a:solidFill>
                <a:latin typeface="Symbol"/>
                <a:cs typeface="Symbol"/>
              </a:rPr>
              <a:t></a:t>
            </a:r>
            <a:r>
              <a:rPr sz="3200" b="1" spc="-130" dirty="0">
                <a:solidFill>
                  <a:srgbClr val="006FBF"/>
                </a:solidFill>
                <a:latin typeface="Arial"/>
                <a:cs typeface="Arial"/>
              </a:rPr>
              <a:t>The</a:t>
            </a:r>
            <a:r>
              <a:rPr sz="3200" b="1" spc="-180" dirty="0">
                <a:solidFill>
                  <a:srgbClr val="006FBF"/>
                </a:solidFill>
                <a:latin typeface="Arial"/>
                <a:cs typeface="Arial"/>
              </a:rPr>
              <a:t> </a:t>
            </a:r>
            <a:r>
              <a:rPr sz="3200" b="1" spc="-235" dirty="0">
                <a:solidFill>
                  <a:srgbClr val="006FBF"/>
                </a:solidFill>
                <a:latin typeface="Arial"/>
                <a:cs typeface="Arial"/>
              </a:rPr>
              <a:t>range</a:t>
            </a:r>
            <a:endParaRPr sz="3200">
              <a:latin typeface="Arial"/>
              <a:cs typeface="Arial"/>
            </a:endParaRPr>
          </a:p>
          <a:p>
            <a:pPr marL="469265">
              <a:lnSpc>
                <a:spcPct val="100000"/>
              </a:lnSpc>
              <a:spcBef>
                <a:spcPts val="800"/>
              </a:spcBef>
            </a:pPr>
            <a:r>
              <a:rPr sz="4800" spc="-195" baseline="6076" dirty="0">
                <a:solidFill>
                  <a:srgbClr val="006FBF"/>
                </a:solidFill>
                <a:latin typeface="Symbol"/>
                <a:cs typeface="Symbol"/>
              </a:rPr>
              <a:t></a:t>
            </a:r>
            <a:r>
              <a:rPr sz="3200" b="1" spc="-130" dirty="0">
                <a:solidFill>
                  <a:srgbClr val="006FBF"/>
                </a:solidFill>
                <a:latin typeface="Arial"/>
                <a:cs typeface="Arial"/>
              </a:rPr>
              <a:t>The</a:t>
            </a:r>
            <a:r>
              <a:rPr sz="3200" b="1" spc="-180" dirty="0">
                <a:solidFill>
                  <a:srgbClr val="006FBF"/>
                </a:solidFill>
                <a:latin typeface="Arial"/>
                <a:cs typeface="Arial"/>
              </a:rPr>
              <a:t> </a:t>
            </a:r>
            <a:r>
              <a:rPr sz="3200" b="1" spc="-220" dirty="0">
                <a:solidFill>
                  <a:srgbClr val="006FBF"/>
                </a:solidFill>
                <a:latin typeface="Arial"/>
                <a:cs typeface="Arial"/>
              </a:rPr>
              <a:t>variance</a:t>
            </a:r>
            <a:endParaRPr sz="3200">
              <a:latin typeface="Arial"/>
              <a:cs typeface="Arial"/>
            </a:endParaRPr>
          </a:p>
          <a:p>
            <a:pPr marL="469265">
              <a:lnSpc>
                <a:spcPct val="100000"/>
              </a:lnSpc>
              <a:spcBef>
                <a:spcPts val="790"/>
              </a:spcBef>
            </a:pPr>
            <a:r>
              <a:rPr sz="4800" spc="-195" baseline="5208" dirty="0">
                <a:solidFill>
                  <a:srgbClr val="006FBF"/>
                </a:solidFill>
                <a:latin typeface="Symbol"/>
                <a:cs typeface="Symbol"/>
              </a:rPr>
              <a:t></a:t>
            </a:r>
            <a:r>
              <a:rPr sz="3200" b="1" spc="-130" dirty="0">
                <a:solidFill>
                  <a:srgbClr val="006FBF"/>
                </a:solidFill>
                <a:latin typeface="Arial"/>
                <a:cs typeface="Arial"/>
              </a:rPr>
              <a:t>The </a:t>
            </a:r>
            <a:r>
              <a:rPr sz="3200" b="1" spc="-215" dirty="0">
                <a:solidFill>
                  <a:srgbClr val="006FBF"/>
                </a:solidFill>
                <a:latin typeface="Arial"/>
                <a:cs typeface="Arial"/>
              </a:rPr>
              <a:t>standard </a:t>
            </a:r>
            <a:r>
              <a:rPr sz="3200" b="1" spc="-170" dirty="0">
                <a:solidFill>
                  <a:srgbClr val="006FBF"/>
                </a:solidFill>
                <a:latin typeface="Arial"/>
                <a:cs typeface="Arial"/>
              </a:rPr>
              <a:t>deviation</a:t>
            </a:r>
            <a:r>
              <a:rPr sz="3200" b="1" spc="-180" dirty="0">
                <a:solidFill>
                  <a:srgbClr val="006FBF"/>
                </a:solidFill>
                <a:latin typeface="Arial"/>
                <a:cs typeface="Arial"/>
              </a:rPr>
              <a:t> </a:t>
            </a:r>
            <a:r>
              <a:rPr sz="3200" b="1" spc="-229" dirty="0">
                <a:solidFill>
                  <a:srgbClr val="006FBF"/>
                </a:solidFill>
                <a:latin typeface="Arial"/>
                <a:cs typeface="Arial"/>
              </a:rPr>
              <a:t>and</a:t>
            </a:r>
            <a:endParaRPr sz="3200">
              <a:latin typeface="Arial"/>
              <a:cs typeface="Arial"/>
            </a:endParaRPr>
          </a:p>
          <a:p>
            <a:pPr marL="469265">
              <a:lnSpc>
                <a:spcPct val="100000"/>
              </a:lnSpc>
              <a:spcBef>
                <a:spcPts val="800"/>
              </a:spcBef>
            </a:pPr>
            <a:r>
              <a:rPr sz="4800" spc="-195" baseline="5208" dirty="0">
                <a:solidFill>
                  <a:srgbClr val="006FBF"/>
                </a:solidFill>
                <a:latin typeface="Symbol"/>
                <a:cs typeface="Symbol"/>
              </a:rPr>
              <a:t></a:t>
            </a:r>
            <a:r>
              <a:rPr sz="3200" b="1" spc="-130" dirty="0">
                <a:solidFill>
                  <a:srgbClr val="006FBF"/>
                </a:solidFill>
                <a:latin typeface="Arial"/>
                <a:cs typeface="Arial"/>
              </a:rPr>
              <a:t>The </a:t>
            </a:r>
            <a:r>
              <a:rPr sz="3200" b="1" spc="-185" dirty="0">
                <a:solidFill>
                  <a:srgbClr val="006FBF"/>
                </a:solidFill>
                <a:latin typeface="Arial"/>
                <a:cs typeface="Arial"/>
              </a:rPr>
              <a:t>coefficient </a:t>
            </a:r>
            <a:r>
              <a:rPr sz="3200" b="1" spc="-145" dirty="0">
                <a:solidFill>
                  <a:srgbClr val="006FBF"/>
                </a:solidFill>
                <a:latin typeface="Arial"/>
                <a:cs typeface="Arial"/>
              </a:rPr>
              <a:t>of</a:t>
            </a:r>
            <a:r>
              <a:rPr sz="3200" b="1" spc="-215" dirty="0">
                <a:solidFill>
                  <a:srgbClr val="006FBF"/>
                </a:solidFill>
                <a:latin typeface="Arial"/>
                <a:cs typeface="Arial"/>
              </a:rPr>
              <a:t> </a:t>
            </a:r>
            <a:r>
              <a:rPr sz="3200" b="1" spc="-160" dirty="0">
                <a:solidFill>
                  <a:srgbClr val="006FBF"/>
                </a:solidFill>
                <a:latin typeface="Arial"/>
                <a:cs typeface="Arial"/>
              </a:rPr>
              <a:t>variation</a:t>
            </a:r>
            <a:endParaRPr sz="3200">
              <a:latin typeface="Arial"/>
              <a:cs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4" name="object 4"/>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83</a:t>
            </a:fld>
            <a:endParaRPr dirty="0"/>
          </a:p>
        </p:txBody>
      </p:sp>
      <p:sp>
        <p:nvSpPr>
          <p:cNvPr id="2" name="object 2"/>
          <p:cNvSpPr txBox="1"/>
          <p:nvPr/>
        </p:nvSpPr>
        <p:spPr>
          <a:xfrm>
            <a:off x="534669" y="1532890"/>
            <a:ext cx="8065134" cy="3356610"/>
          </a:xfrm>
          <a:prstGeom prst="rect">
            <a:avLst/>
          </a:prstGeom>
        </p:spPr>
        <p:txBody>
          <a:bodyPr vert="horz" wrap="square" lIns="0" tIns="114300" rIns="0" bIns="0" rtlCol="0">
            <a:spAutoFit/>
          </a:bodyPr>
          <a:lstStyle/>
          <a:p>
            <a:pPr marL="12700">
              <a:lnSpc>
                <a:spcPct val="100000"/>
              </a:lnSpc>
              <a:spcBef>
                <a:spcPts val="900"/>
              </a:spcBef>
            </a:pPr>
            <a:r>
              <a:rPr sz="3200" spc="-235" dirty="0">
                <a:solidFill>
                  <a:srgbClr val="006FBF"/>
                </a:solidFill>
                <a:latin typeface="Arial"/>
                <a:cs typeface="Arial"/>
              </a:rPr>
              <a:t>The</a:t>
            </a:r>
            <a:r>
              <a:rPr sz="3200" spc="-175" dirty="0">
                <a:solidFill>
                  <a:srgbClr val="006FBF"/>
                </a:solidFill>
                <a:latin typeface="Arial"/>
                <a:cs typeface="Arial"/>
              </a:rPr>
              <a:t> </a:t>
            </a:r>
            <a:r>
              <a:rPr sz="3200" spc="-155" dirty="0">
                <a:solidFill>
                  <a:srgbClr val="006FBF"/>
                </a:solidFill>
                <a:latin typeface="Arial"/>
                <a:cs typeface="Arial"/>
              </a:rPr>
              <a:t>range</a:t>
            </a:r>
            <a:endParaRPr sz="3200">
              <a:latin typeface="Arial"/>
              <a:cs typeface="Arial"/>
            </a:endParaRPr>
          </a:p>
          <a:p>
            <a:pPr marL="354965" marR="5080" indent="-342900">
              <a:lnSpc>
                <a:spcPts val="3829"/>
              </a:lnSpc>
              <a:spcBef>
                <a:spcPts val="935"/>
              </a:spcBef>
              <a:tabLst>
                <a:tab pos="1242060" algn="l"/>
                <a:tab pos="2459990" algn="l"/>
                <a:tab pos="2984500" algn="l"/>
                <a:tab pos="3809365" algn="l"/>
                <a:tab pos="5769610" algn="l"/>
                <a:tab pos="7502525" algn="l"/>
              </a:tabLst>
            </a:pPr>
            <a:r>
              <a:rPr sz="4800" spc="1672" baseline="6076" dirty="0">
                <a:latin typeface="Symbol"/>
                <a:cs typeface="Symbol"/>
              </a:rPr>
              <a:t></a:t>
            </a:r>
            <a:r>
              <a:rPr sz="3200" spc="-240" dirty="0">
                <a:latin typeface="Arial"/>
                <a:cs typeface="Arial"/>
              </a:rPr>
              <a:t>Th</a:t>
            </a:r>
            <a:r>
              <a:rPr sz="3200" spc="-220" dirty="0">
                <a:latin typeface="Arial"/>
                <a:cs typeface="Arial"/>
              </a:rPr>
              <a:t>e</a:t>
            </a:r>
            <a:r>
              <a:rPr sz="3200" dirty="0">
                <a:latin typeface="Arial"/>
                <a:cs typeface="Arial"/>
              </a:rPr>
              <a:t>	</a:t>
            </a:r>
            <a:r>
              <a:rPr sz="3200" spc="50" dirty="0">
                <a:latin typeface="Arial"/>
                <a:cs typeface="Arial"/>
              </a:rPr>
              <a:t>r</a:t>
            </a:r>
            <a:r>
              <a:rPr sz="3200" spc="-254" dirty="0">
                <a:latin typeface="Arial"/>
                <a:cs typeface="Arial"/>
              </a:rPr>
              <a:t>a</a:t>
            </a:r>
            <a:r>
              <a:rPr sz="3200" spc="-195" dirty="0">
                <a:latin typeface="Arial"/>
                <a:cs typeface="Arial"/>
              </a:rPr>
              <a:t>n</a:t>
            </a:r>
            <a:r>
              <a:rPr sz="3200" spc="-180" dirty="0">
                <a:latin typeface="Arial"/>
                <a:cs typeface="Arial"/>
              </a:rPr>
              <a:t>g</a:t>
            </a:r>
            <a:r>
              <a:rPr sz="3200" spc="-190" dirty="0">
                <a:latin typeface="Arial"/>
                <a:cs typeface="Arial"/>
              </a:rPr>
              <a:t>e</a:t>
            </a:r>
            <a:r>
              <a:rPr sz="3200" dirty="0">
                <a:latin typeface="Arial"/>
                <a:cs typeface="Arial"/>
              </a:rPr>
              <a:t>	</a:t>
            </a:r>
            <a:r>
              <a:rPr sz="3200" spc="15" dirty="0">
                <a:latin typeface="Arial"/>
                <a:cs typeface="Arial"/>
              </a:rPr>
              <a:t>i</a:t>
            </a:r>
            <a:r>
              <a:rPr sz="3200" spc="-350" dirty="0">
                <a:latin typeface="Arial"/>
                <a:cs typeface="Arial"/>
              </a:rPr>
              <a:t>s</a:t>
            </a:r>
            <a:r>
              <a:rPr sz="3200" dirty="0">
                <a:latin typeface="Arial"/>
                <a:cs typeface="Arial"/>
              </a:rPr>
              <a:t>	</a:t>
            </a:r>
            <a:r>
              <a:rPr sz="3200" spc="-40" dirty="0">
                <a:latin typeface="Arial"/>
                <a:cs typeface="Arial"/>
              </a:rPr>
              <a:t>th</a:t>
            </a:r>
            <a:r>
              <a:rPr sz="3200" spc="-45" dirty="0">
                <a:latin typeface="Arial"/>
                <a:cs typeface="Arial"/>
              </a:rPr>
              <a:t>e</a:t>
            </a:r>
            <a:r>
              <a:rPr sz="3200" dirty="0">
                <a:latin typeface="Arial"/>
                <a:cs typeface="Arial"/>
              </a:rPr>
              <a:t>	</a:t>
            </a:r>
            <a:r>
              <a:rPr sz="3200" spc="-114" dirty="0">
                <a:latin typeface="Arial"/>
                <a:cs typeface="Arial"/>
              </a:rPr>
              <a:t>d</a:t>
            </a:r>
            <a:r>
              <a:rPr sz="3200" spc="20" dirty="0">
                <a:latin typeface="Arial"/>
                <a:cs typeface="Arial"/>
              </a:rPr>
              <a:t>i</a:t>
            </a:r>
            <a:r>
              <a:rPr sz="3200" spc="75" dirty="0">
                <a:latin typeface="Arial"/>
                <a:cs typeface="Arial"/>
              </a:rPr>
              <a:t>ff</a:t>
            </a:r>
            <a:r>
              <a:rPr sz="3200" spc="-190" dirty="0">
                <a:latin typeface="Arial"/>
                <a:cs typeface="Arial"/>
              </a:rPr>
              <a:t>e</a:t>
            </a:r>
            <a:r>
              <a:rPr sz="3200" spc="40" dirty="0">
                <a:latin typeface="Arial"/>
                <a:cs typeface="Arial"/>
              </a:rPr>
              <a:t>r</a:t>
            </a:r>
            <a:r>
              <a:rPr sz="3200" spc="-190" dirty="0">
                <a:latin typeface="Arial"/>
                <a:cs typeface="Arial"/>
              </a:rPr>
              <a:t>en</a:t>
            </a:r>
            <a:r>
              <a:rPr sz="3200" spc="-160" dirty="0">
                <a:latin typeface="Arial"/>
                <a:cs typeface="Arial"/>
              </a:rPr>
              <a:t>c</a:t>
            </a:r>
            <a:r>
              <a:rPr sz="3200" spc="-190" dirty="0">
                <a:latin typeface="Arial"/>
                <a:cs typeface="Arial"/>
              </a:rPr>
              <a:t>e</a:t>
            </a:r>
            <a:r>
              <a:rPr sz="3200" dirty="0">
                <a:latin typeface="Arial"/>
                <a:cs typeface="Arial"/>
              </a:rPr>
              <a:t>	</a:t>
            </a:r>
            <a:r>
              <a:rPr sz="3200" spc="-150" dirty="0">
                <a:latin typeface="Arial"/>
                <a:cs typeface="Arial"/>
              </a:rPr>
              <a:t>b</a:t>
            </a:r>
            <a:r>
              <a:rPr sz="3200" spc="-140" dirty="0">
                <a:latin typeface="Arial"/>
                <a:cs typeface="Arial"/>
              </a:rPr>
              <a:t>e</a:t>
            </a:r>
            <a:r>
              <a:rPr sz="3200" spc="165" dirty="0">
                <a:latin typeface="Arial"/>
                <a:cs typeface="Arial"/>
              </a:rPr>
              <a:t>t</a:t>
            </a:r>
            <a:r>
              <a:rPr sz="3200" spc="-25" dirty="0">
                <a:latin typeface="Arial"/>
                <a:cs typeface="Arial"/>
              </a:rPr>
              <a:t>w</a:t>
            </a:r>
            <a:r>
              <a:rPr sz="3200" spc="-190" dirty="0">
                <a:latin typeface="Arial"/>
                <a:cs typeface="Arial"/>
              </a:rPr>
              <a:t>ee</a:t>
            </a:r>
            <a:r>
              <a:rPr sz="3200" spc="-100" dirty="0">
                <a:latin typeface="Arial"/>
                <a:cs typeface="Arial"/>
              </a:rPr>
              <a:t>n</a:t>
            </a:r>
            <a:r>
              <a:rPr sz="3200" dirty="0">
                <a:latin typeface="Arial"/>
                <a:cs typeface="Arial"/>
              </a:rPr>
              <a:t>	</a:t>
            </a:r>
            <a:r>
              <a:rPr sz="3200" spc="-40" dirty="0">
                <a:latin typeface="Arial"/>
                <a:cs typeface="Arial"/>
              </a:rPr>
              <a:t>the  </a:t>
            </a:r>
            <a:r>
              <a:rPr sz="3200" spc="-120" dirty="0">
                <a:latin typeface="Arial"/>
                <a:cs typeface="Arial"/>
              </a:rPr>
              <a:t>largest </a:t>
            </a:r>
            <a:r>
              <a:rPr sz="3200" spc="-150" dirty="0">
                <a:latin typeface="Arial"/>
                <a:cs typeface="Arial"/>
              </a:rPr>
              <a:t>and </a:t>
            </a:r>
            <a:r>
              <a:rPr sz="3200" spc="-40" dirty="0">
                <a:latin typeface="Arial"/>
                <a:cs typeface="Arial"/>
              </a:rPr>
              <a:t>the </a:t>
            </a:r>
            <a:r>
              <a:rPr sz="3200" spc="-135" dirty="0">
                <a:latin typeface="Arial"/>
                <a:cs typeface="Arial"/>
              </a:rPr>
              <a:t>smallest value </a:t>
            </a:r>
            <a:r>
              <a:rPr sz="3200" spc="-40" dirty="0">
                <a:latin typeface="Arial"/>
                <a:cs typeface="Arial"/>
              </a:rPr>
              <a:t>in </a:t>
            </a:r>
            <a:r>
              <a:rPr sz="3200" spc="-45" dirty="0">
                <a:latin typeface="Arial"/>
                <a:cs typeface="Arial"/>
              </a:rPr>
              <a:t>the</a:t>
            </a:r>
            <a:r>
              <a:rPr sz="3200" spc="-610" dirty="0">
                <a:latin typeface="Arial"/>
                <a:cs typeface="Arial"/>
              </a:rPr>
              <a:t> </a:t>
            </a:r>
            <a:r>
              <a:rPr sz="3200" spc="-155" dirty="0">
                <a:latin typeface="Arial"/>
                <a:cs typeface="Arial"/>
              </a:rPr>
              <a:t>sample.</a:t>
            </a:r>
            <a:endParaRPr sz="3200">
              <a:latin typeface="Arial"/>
              <a:cs typeface="Arial"/>
            </a:endParaRPr>
          </a:p>
          <a:p>
            <a:pPr marL="354965" marR="5715" indent="-342900">
              <a:lnSpc>
                <a:spcPct val="100000"/>
              </a:lnSpc>
              <a:spcBef>
                <a:spcPts val="675"/>
              </a:spcBef>
              <a:tabLst>
                <a:tab pos="1162050" algn="l"/>
                <a:tab pos="2298700" algn="l"/>
                <a:tab pos="2741295" algn="l"/>
                <a:tab pos="3485515" algn="l"/>
                <a:tab pos="4821555" algn="l"/>
                <a:tab pos="5351145" algn="l"/>
                <a:tab pos="5923915" algn="l"/>
                <a:tab pos="7713345" algn="l"/>
              </a:tabLst>
            </a:pPr>
            <a:r>
              <a:rPr sz="4800" spc="1672" baseline="5208" dirty="0">
                <a:latin typeface="Symbol"/>
                <a:cs typeface="Symbol"/>
              </a:rPr>
              <a:t></a:t>
            </a:r>
            <a:r>
              <a:rPr sz="3200" spc="-240" dirty="0">
                <a:latin typeface="Arial"/>
                <a:cs typeface="Arial"/>
              </a:rPr>
              <a:t>Th</a:t>
            </a:r>
            <a:r>
              <a:rPr sz="3200" spc="-220" dirty="0">
                <a:latin typeface="Arial"/>
                <a:cs typeface="Arial"/>
              </a:rPr>
              <a:t>e</a:t>
            </a:r>
            <a:r>
              <a:rPr sz="3200" dirty="0">
                <a:latin typeface="Arial"/>
                <a:cs typeface="Arial"/>
              </a:rPr>
              <a:t>	</a:t>
            </a:r>
            <a:r>
              <a:rPr sz="3200" spc="40" dirty="0">
                <a:latin typeface="Arial"/>
                <a:cs typeface="Arial"/>
              </a:rPr>
              <a:t>r</a:t>
            </a:r>
            <a:r>
              <a:rPr sz="3200" spc="-250" dirty="0">
                <a:latin typeface="Arial"/>
                <a:cs typeface="Arial"/>
              </a:rPr>
              <a:t>a</a:t>
            </a:r>
            <a:r>
              <a:rPr sz="3200" spc="-195" dirty="0">
                <a:latin typeface="Arial"/>
                <a:cs typeface="Arial"/>
              </a:rPr>
              <a:t>n</a:t>
            </a:r>
            <a:r>
              <a:rPr sz="3200" spc="-190" dirty="0">
                <a:latin typeface="Arial"/>
                <a:cs typeface="Arial"/>
              </a:rPr>
              <a:t>ge</a:t>
            </a:r>
            <a:r>
              <a:rPr sz="3200" dirty="0">
                <a:latin typeface="Arial"/>
                <a:cs typeface="Arial"/>
              </a:rPr>
              <a:t>	</a:t>
            </a:r>
            <a:r>
              <a:rPr sz="3200" spc="15" dirty="0">
                <a:latin typeface="Arial"/>
                <a:cs typeface="Arial"/>
              </a:rPr>
              <a:t>i</a:t>
            </a:r>
            <a:r>
              <a:rPr sz="3200" spc="-350" dirty="0">
                <a:latin typeface="Arial"/>
                <a:cs typeface="Arial"/>
              </a:rPr>
              <a:t>s</a:t>
            </a:r>
            <a:r>
              <a:rPr sz="3200" dirty="0">
                <a:latin typeface="Arial"/>
                <a:cs typeface="Arial"/>
              </a:rPr>
              <a:t>	</a:t>
            </a:r>
            <a:r>
              <a:rPr sz="3200" spc="-40" dirty="0">
                <a:latin typeface="Arial"/>
                <a:cs typeface="Arial"/>
              </a:rPr>
              <a:t>th</a:t>
            </a:r>
            <a:r>
              <a:rPr sz="3200" spc="-45" dirty="0">
                <a:latin typeface="Arial"/>
                <a:cs typeface="Arial"/>
              </a:rPr>
              <a:t>e</a:t>
            </a:r>
            <a:r>
              <a:rPr sz="3200" dirty="0">
                <a:latin typeface="Arial"/>
                <a:cs typeface="Arial"/>
              </a:rPr>
              <a:t>	</a:t>
            </a:r>
            <a:r>
              <a:rPr sz="3200" spc="-225" dirty="0">
                <a:latin typeface="Arial"/>
                <a:cs typeface="Arial"/>
              </a:rPr>
              <a:t>e</a:t>
            </a:r>
            <a:r>
              <a:rPr sz="3200" spc="-220" dirty="0">
                <a:latin typeface="Arial"/>
                <a:cs typeface="Arial"/>
              </a:rPr>
              <a:t>a</a:t>
            </a:r>
            <a:r>
              <a:rPr sz="3200" spc="-170" dirty="0">
                <a:latin typeface="Arial"/>
                <a:cs typeface="Arial"/>
              </a:rPr>
              <a:t>si</a:t>
            </a:r>
            <a:r>
              <a:rPr sz="3200" spc="-190" dirty="0">
                <a:latin typeface="Arial"/>
                <a:cs typeface="Arial"/>
              </a:rPr>
              <a:t>e</a:t>
            </a:r>
            <a:r>
              <a:rPr sz="3200" spc="-365" dirty="0">
                <a:latin typeface="Arial"/>
                <a:cs typeface="Arial"/>
              </a:rPr>
              <a:t>s</a:t>
            </a:r>
            <a:r>
              <a:rPr sz="3200" spc="180" dirty="0">
                <a:latin typeface="Arial"/>
                <a:cs typeface="Arial"/>
              </a:rPr>
              <a:t>t</a:t>
            </a:r>
            <a:r>
              <a:rPr sz="3200" dirty="0">
                <a:latin typeface="Arial"/>
                <a:cs typeface="Arial"/>
              </a:rPr>
              <a:t>	</a:t>
            </a:r>
            <a:r>
              <a:rPr sz="3200" spc="-10" dirty="0">
                <a:latin typeface="Arial"/>
                <a:cs typeface="Arial"/>
              </a:rPr>
              <a:t>o</a:t>
            </a:r>
            <a:r>
              <a:rPr sz="3200" spc="-5" dirty="0">
                <a:latin typeface="Arial"/>
                <a:cs typeface="Arial"/>
              </a:rPr>
              <a:t>f</a:t>
            </a:r>
            <a:r>
              <a:rPr sz="3200" dirty="0">
                <a:latin typeface="Arial"/>
                <a:cs typeface="Arial"/>
              </a:rPr>
              <a:t>	</a:t>
            </a:r>
            <a:r>
              <a:rPr sz="3200" spc="-250" dirty="0">
                <a:latin typeface="Arial"/>
                <a:cs typeface="Arial"/>
              </a:rPr>
              <a:t>a</a:t>
            </a:r>
            <a:r>
              <a:rPr sz="3200" spc="15" dirty="0">
                <a:latin typeface="Arial"/>
                <a:cs typeface="Arial"/>
              </a:rPr>
              <a:t>l</a:t>
            </a:r>
            <a:r>
              <a:rPr sz="3200" spc="20" dirty="0">
                <a:latin typeface="Arial"/>
                <a:cs typeface="Arial"/>
              </a:rPr>
              <a:t>l</a:t>
            </a:r>
            <a:r>
              <a:rPr sz="3200" dirty="0">
                <a:latin typeface="Arial"/>
                <a:cs typeface="Arial"/>
              </a:rPr>
              <a:t>	</a:t>
            </a:r>
            <a:r>
              <a:rPr sz="3200" spc="-110" dirty="0">
                <a:latin typeface="Arial"/>
                <a:cs typeface="Arial"/>
              </a:rPr>
              <a:t>m</a:t>
            </a:r>
            <a:r>
              <a:rPr sz="3200" spc="-190" dirty="0">
                <a:latin typeface="Arial"/>
                <a:cs typeface="Arial"/>
              </a:rPr>
              <a:t>e</a:t>
            </a:r>
            <a:r>
              <a:rPr sz="3200" spc="-254" dirty="0">
                <a:latin typeface="Arial"/>
                <a:cs typeface="Arial"/>
              </a:rPr>
              <a:t>a</a:t>
            </a:r>
            <a:r>
              <a:rPr sz="3200" spc="-160" dirty="0">
                <a:latin typeface="Arial"/>
                <a:cs typeface="Arial"/>
              </a:rPr>
              <a:t>su</a:t>
            </a:r>
            <a:r>
              <a:rPr sz="3200" spc="-100" dirty="0">
                <a:latin typeface="Arial"/>
                <a:cs typeface="Arial"/>
              </a:rPr>
              <a:t>r</a:t>
            </a:r>
            <a:r>
              <a:rPr sz="3200" spc="-290" dirty="0">
                <a:latin typeface="Arial"/>
                <a:cs typeface="Arial"/>
              </a:rPr>
              <a:t>e</a:t>
            </a:r>
            <a:r>
              <a:rPr sz="3200" spc="-254" dirty="0">
                <a:latin typeface="Arial"/>
                <a:cs typeface="Arial"/>
              </a:rPr>
              <a:t>s</a:t>
            </a:r>
            <a:r>
              <a:rPr sz="3200" dirty="0">
                <a:latin typeface="Arial"/>
                <a:cs typeface="Arial"/>
              </a:rPr>
              <a:t>	</a:t>
            </a:r>
            <a:r>
              <a:rPr sz="3200" spc="-10" dirty="0">
                <a:latin typeface="Arial"/>
                <a:cs typeface="Arial"/>
              </a:rPr>
              <a:t>of  </a:t>
            </a:r>
            <a:r>
              <a:rPr sz="3200" spc="-125" dirty="0">
                <a:latin typeface="Arial"/>
                <a:cs typeface="Arial"/>
              </a:rPr>
              <a:t>dispersion </a:t>
            </a:r>
            <a:r>
              <a:rPr sz="3200" spc="40" dirty="0">
                <a:latin typeface="Arial"/>
                <a:cs typeface="Arial"/>
              </a:rPr>
              <a:t>to</a:t>
            </a:r>
            <a:r>
              <a:rPr sz="3200" spc="-235" dirty="0">
                <a:latin typeface="Arial"/>
                <a:cs typeface="Arial"/>
              </a:rPr>
              <a:t> </a:t>
            </a:r>
            <a:r>
              <a:rPr sz="3200" spc="-120" dirty="0">
                <a:latin typeface="Arial"/>
                <a:cs typeface="Arial"/>
              </a:rPr>
              <a:t>calculate.</a:t>
            </a:r>
            <a:endParaRPr sz="3200">
              <a:latin typeface="Arial"/>
              <a:cs typeface="Arial"/>
            </a:endParaRPr>
          </a:p>
          <a:p>
            <a:pPr marL="469265">
              <a:lnSpc>
                <a:spcPct val="100000"/>
              </a:lnSpc>
              <a:spcBef>
                <a:spcPts val="800"/>
              </a:spcBef>
            </a:pPr>
            <a:r>
              <a:rPr sz="3200" b="1" spc="-509" dirty="0">
                <a:latin typeface="Arial"/>
                <a:cs typeface="Arial"/>
              </a:rPr>
              <a:t>R </a:t>
            </a:r>
            <a:r>
              <a:rPr sz="3200" b="1" spc="-275" dirty="0">
                <a:latin typeface="Arial"/>
                <a:cs typeface="Arial"/>
              </a:rPr>
              <a:t>= </a:t>
            </a:r>
            <a:r>
              <a:rPr sz="3200" b="1" spc="-175" dirty="0">
                <a:latin typeface="Arial"/>
                <a:cs typeface="Arial"/>
              </a:rPr>
              <a:t>Maximum </a:t>
            </a:r>
            <a:r>
              <a:rPr sz="3200" b="1" spc="-195" dirty="0">
                <a:latin typeface="Arial"/>
                <a:cs typeface="Arial"/>
              </a:rPr>
              <a:t>Value </a:t>
            </a:r>
            <a:r>
              <a:rPr sz="3200" b="1" spc="-90" dirty="0">
                <a:latin typeface="Arial"/>
                <a:cs typeface="Arial"/>
              </a:rPr>
              <a:t>- </a:t>
            </a:r>
            <a:r>
              <a:rPr sz="3200" b="1" spc="-155" dirty="0">
                <a:latin typeface="Arial"/>
                <a:cs typeface="Arial"/>
              </a:rPr>
              <a:t>Minimum</a:t>
            </a:r>
            <a:r>
              <a:rPr sz="3200" b="1" spc="-170" dirty="0">
                <a:latin typeface="Arial"/>
                <a:cs typeface="Arial"/>
              </a:rPr>
              <a:t> </a:t>
            </a:r>
            <a:r>
              <a:rPr sz="3200" b="1" spc="-195" dirty="0">
                <a:latin typeface="Arial"/>
                <a:cs typeface="Arial"/>
              </a:rPr>
              <a:t>Value</a:t>
            </a:r>
            <a:endParaRPr sz="3200">
              <a:latin typeface="Arial"/>
              <a:cs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4" name="object 4"/>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84</a:t>
            </a:fld>
            <a:endParaRPr dirty="0"/>
          </a:p>
        </p:txBody>
      </p:sp>
      <p:sp>
        <p:nvSpPr>
          <p:cNvPr id="2" name="object 2"/>
          <p:cNvSpPr txBox="1"/>
          <p:nvPr/>
        </p:nvSpPr>
        <p:spPr>
          <a:xfrm>
            <a:off x="534669" y="1545590"/>
            <a:ext cx="7719059" cy="4307840"/>
          </a:xfrm>
          <a:prstGeom prst="rect">
            <a:avLst/>
          </a:prstGeom>
        </p:spPr>
        <p:txBody>
          <a:bodyPr vert="horz" wrap="square" lIns="0" tIns="101600" rIns="0" bIns="0" rtlCol="0">
            <a:spAutoFit/>
          </a:bodyPr>
          <a:lstStyle/>
          <a:p>
            <a:pPr marL="12700">
              <a:lnSpc>
                <a:spcPct val="100000"/>
              </a:lnSpc>
              <a:spcBef>
                <a:spcPts val="800"/>
              </a:spcBef>
            </a:pPr>
            <a:r>
              <a:rPr sz="2800" i="1" spc="-105" dirty="0">
                <a:solidFill>
                  <a:srgbClr val="BF0000"/>
                </a:solidFill>
                <a:latin typeface="Trebuchet MS"/>
                <a:cs typeface="Trebuchet MS"/>
              </a:rPr>
              <a:t>Advantage</a:t>
            </a:r>
            <a:endParaRPr sz="2800">
              <a:latin typeface="Trebuchet MS"/>
              <a:cs typeface="Trebuchet MS"/>
            </a:endParaRPr>
          </a:p>
          <a:p>
            <a:pPr marL="355600" marR="446405" indent="-342900">
              <a:lnSpc>
                <a:spcPts val="3350"/>
              </a:lnSpc>
              <a:spcBef>
                <a:spcPts val="820"/>
              </a:spcBef>
              <a:buFont typeface="Symbol"/>
              <a:buChar char=""/>
              <a:tabLst>
                <a:tab pos="355600" algn="l"/>
              </a:tabLst>
            </a:pPr>
            <a:r>
              <a:rPr sz="2800" spc="-204" dirty="0">
                <a:latin typeface="Arial"/>
                <a:cs typeface="Arial"/>
              </a:rPr>
              <a:t>The </a:t>
            </a:r>
            <a:r>
              <a:rPr sz="2800" spc="-135" dirty="0">
                <a:latin typeface="Arial"/>
                <a:cs typeface="Arial"/>
              </a:rPr>
              <a:t>range </a:t>
            </a:r>
            <a:r>
              <a:rPr sz="2800" spc="-145" dirty="0">
                <a:latin typeface="Arial"/>
                <a:cs typeface="Arial"/>
              </a:rPr>
              <a:t>is </a:t>
            </a:r>
            <a:r>
              <a:rPr sz="2800" spc="-135" dirty="0">
                <a:latin typeface="Arial"/>
                <a:cs typeface="Arial"/>
              </a:rPr>
              <a:t>easily </a:t>
            </a:r>
            <a:r>
              <a:rPr sz="2800" spc="-85" dirty="0">
                <a:latin typeface="Arial"/>
                <a:cs typeface="Arial"/>
              </a:rPr>
              <a:t>understood </a:t>
            </a:r>
            <a:r>
              <a:rPr sz="2800" spc="-130" dirty="0">
                <a:latin typeface="Arial"/>
                <a:cs typeface="Arial"/>
              </a:rPr>
              <a:t>and </a:t>
            </a:r>
            <a:r>
              <a:rPr sz="2800" spc="-175" dirty="0">
                <a:latin typeface="Arial"/>
                <a:cs typeface="Arial"/>
              </a:rPr>
              <a:t>gives </a:t>
            </a:r>
            <a:r>
              <a:rPr sz="2800" spc="-220" dirty="0">
                <a:latin typeface="Arial"/>
                <a:cs typeface="Arial"/>
              </a:rPr>
              <a:t>a </a:t>
            </a:r>
            <a:r>
              <a:rPr sz="2800" spc="-105" dirty="0">
                <a:latin typeface="Arial"/>
                <a:cs typeface="Arial"/>
              </a:rPr>
              <a:t>quick  </a:t>
            </a:r>
            <a:r>
              <a:rPr sz="2800" spc="-80" dirty="0">
                <a:latin typeface="Arial"/>
                <a:cs typeface="Arial"/>
              </a:rPr>
              <a:t>estimate </a:t>
            </a:r>
            <a:r>
              <a:rPr sz="2800" spc="-5" dirty="0">
                <a:latin typeface="Arial"/>
                <a:cs typeface="Arial"/>
              </a:rPr>
              <a:t>of</a:t>
            </a:r>
            <a:r>
              <a:rPr sz="2800" spc="-225" dirty="0">
                <a:latin typeface="Arial"/>
                <a:cs typeface="Arial"/>
              </a:rPr>
              <a:t> </a:t>
            </a:r>
            <a:r>
              <a:rPr sz="2800" spc="-110" dirty="0">
                <a:latin typeface="Arial"/>
                <a:cs typeface="Arial"/>
              </a:rPr>
              <a:t>dispersion.</a:t>
            </a:r>
            <a:endParaRPr sz="2800">
              <a:latin typeface="Arial"/>
              <a:cs typeface="Arial"/>
            </a:endParaRPr>
          </a:p>
          <a:p>
            <a:pPr marL="355600" indent="-342900">
              <a:lnSpc>
                <a:spcPct val="100000"/>
              </a:lnSpc>
              <a:spcBef>
                <a:spcPts val="590"/>
              </a:spcBef>
              <a:buFont typeface="Symbol"/>
              <a:buChar char=""/>
              <a:tabLst>
                <a:tab pos="355600" algn="l"/>
              </a:tabLst>
            </a:pPr>
            <a:r>
              <a:rPr sz="2800" spc="-204" dirty="0">
                <a:latin typeface="Arial"/>
                <a:cs typeface="Arial"/>
              </a:rPr>
              <a:t>The </a:t>
            </a:r>
            <a:r>
              <a:rPr sz="2800" spc="-135" dirty="0">
                <a:latin typeface="Arial"/>
                <a:cs typeface="Arial"/>
              </a:rPr>
              <a:t>range </a:t>
            </a:r>
            <a:r>
              <a:rPr sz="2800" spc="-145" dirty="0">
                <a:latin typeface="Arial"/>
                <a:cs typeface="Arial"/>
              </a:rPr>
              <a:t>is </a:t>
            </a:r>
            <a:r>
              <a:rPr sz="2800" spc="-210" dirty="0">
                <a:latin typeface="Arial"/>
                <a:cs typeface="Arial"/>
              </a:rPr>
              <a:t>easy </a:t>
            </a:r>
            <a:r>
              <a:rPr sz="2800" spc="35" dirty="0">
                <a:latin typeface="Arial"/>
                <a:cs typeface="Arial"/>
              </a:rPr>
              <a:t>to</a:t>
            </a:r>
            <a:r>
              <a:rPr sz="2800" spc="-75" dirty="0">
                <a:latin typeface="Arial"/>
                <a:cs typeface="Arial"/>
              </a:rPr>
              <a:t> </a:t>
            </a:r>
            <a:r>
              <a:rPr sz="2800" spc="-105" dirty="0">
                <a:latin typeface="Arial"/>
                <a:cs typeface="Arial"/>
              </a:rPr>
              <a:t>calculate</a:t>
            </a:r>
            <a:endParaRPr sz="2800">
              <a:latin typeface="Arial"/>
              <a:cs typeface="Arial"/>
            </a:endParaRPr>
          </a:p>
          <a:p>
            <a:pPr marL="12700">
              <a:lnSpc>
                <a:spcPct val="100000"/>
              </a:lnSpc>
              <a:spcBef>
                <a:spcPts val="700"/>
              </a:spcBef>
            </a:pPr>
            <a:r>
              <a:rPr sz="2800" i="1" spc="-95" dirty="0">
                <a:solidFill>
                  <a:srgbClr val="BF0000"/>
                </a:solidFill>
                <a:latin typeface="Trebuchet MS"/>
                <a:cs typeface="Trebuchet MS"/>
              </a:rPr>
              <a:t>Disadvantage</a:t>
            </a:r>
            <a:endParaRPr sz="2800">
              <a:latin typeface="Trebuchet MS"/>
              <a:cs typeface="Trebuchet MS"/>
            </a:endParaRPr>
          </a:p>
          <a:p>
            <a:pPr marL="355600" marR="5080" indent="-342900">
              <a:lnSpc>
                <a:spcPct val="100000"/>
              </a:lnSpc>
              <a:spcBef>
                <a:spcPts val="690"/>
              </a:spcBef>
              <a:buFont typeface="Symbol"/>
              <a:buChar char=""/>
              <a:tabLst>
                <a:tab pos="355600" algn="l"/>
              </a:tabLst>
            </a:pPr>
            <a:r>
              <a:rPr sz="2800" spc="-204" dirty="0">
                <a:latin typeface="Arial"/>
                <a:cs typeface="Arial"/>
              </a:rPr>
              <a:t>The </a:t>
            </a:r>
            <a:r>
              <a:rPr sz="2800" spc="-135" dirty="0">
                <a:latin typeface="Arial"/>
                <a:cs typeface="Arial"/>
              </a:rPr>
              <a:t>range </a:t>
            </a:r>
            <a:r>
              <a:rPr sz="2800" spc="-145" dirty="0">
                <a:latin typeface="Arial"/>
                <a:cs typeface="Arial"/>
              </a:rPr>
              <a:t>is </a:t>
            </a:r>
            <a:r>
              <a:rPr sz="2800" spc="-40" dirty="0">
                <a:latin typeface="Arial"/>
                <a:cs typeface="Arial"/>
              </a:rPr>
              <a:t>inefficient </a:t>
            </a:r>
            <a:r>
              <a:rPr sz="2800" spc="-185" dirty="0">
                <a:latin typeface="Arial"/>
                <a:cs typeface="Arial"/>
              </a:rPr>
              <a:t>because </a:t>
            </a:r>
            <a:r>
              <a:rPr sz="2800" spc="80" dirty="0">
                <a:latin typeface="Arial"/>
                <a:cs typeface="Arial"/>
              </a:rPr>
              <a:t>it </a:t>
            </a:r>
            <a:r>
              <a:rPr sz="2800" spc="-75" dirty="0">
                <a:latin typeface="Arial"/>
                <a:cs typeface="Arial"/>
              </a:rPr>
              <a:t>only </a:t>
            </a:r>
            <a:r>
              <a:rPr sz="2800" spc="-220" dirty="0">
                <a:latin typeface="Arial"/>
                <a:cs typeface="Arial"/>
              </a:rPr>
              <a:t>uses </a:t>
            </a:r>
            <a:r>
              <a:rPr sz="2800" spc="-40" dirty="0">
                <a:latin typeface="Arial"/>
                <a:cs typeface="Arial"/>
              </a:rPr>
              <a:t>the  </a:t>
            </a:r>
            <a:r>
              <a:rPr sz="2800" spc="-90" dirty="0">
                <a:latin typeface="Arial"/>
                <a:cs typeface="Arial"/>
              </a:rPr>
              <a:t>extreme </a:t>
            </a:r>
            <a:r>
              <a:rPr sz="2800" spc="-125" dirty="0">
                <a:latin typeface="Arial"/>
                <a:cs typeface="Arial"/>
              </a:rPr>
              <a:t>value </a:t>
            </a:r>
            <a:r>
              <a:rPr sz="2800" spc="-135" dirty="0">
                <a:latin typeface="Arial"/>
                <a:cs typeface="Arial"/>
              </a:rPr>
              <a:t>and </a:t>
            </a:r>
            <a:r>
              <a:rPr sz="2800" spc="-125" dirty="0">
                <a:latin typeface="Arial"/>
                <a:cs typeface="Arial"/>
              </a:rPr>
              <a:t>ignores </a:t>
            </a:r>
            <a:r>
              <a:rPr sz="2800" spc="-60" dirty="0">
                <a:latin typeface="Arial"/>
                <a:cs typeface="Arial"/>
              </a:rPr>
              <a:t>all </a:t>
            </a:r>
            <a:r>
              <a:rPr sz="2800" spc="-30" dirty="0">
                <a:latin typeface="Arial"/>
                <a:cs typeface="Arial"/>
              </a:rPr>
              <a:t>other </a:t>
            </a:r>
            <a:r>
              <a:rPr sz="2800" spc="-114" dirty="0">
                <a:latin typeface="Arial"/>
                <a:cs typeface="Arial"/>
              </a:rPr>
              <a:t>available </a:t>
            </a:r>
            <a:r>
              <a:rPr sz="2800" spc="-90" dirty="0">
                <a:latin typeface="Arial"/>
                <a:cs typeface="Arial"/>
              </a:rPr>
              <a:t>data.  </a:t>
            </a:r>
            <a:r>
              <a:rPr sz="2800" spc="-204" dirty="0">
                <a:latin typeface="Arial"/>
                <a:cs typeface="Arial"/>
              </a:rPr>
              <a:t>The </a:t>
            </a:r>
            <a:r>
              <a:rPr sz="2800" spc="-95" dirty="0">
                <a:latin typeface="Arial"/>
                <a:cs typeface="Arial"/>
              </a:rPr>
              <a:t>larger </a:t>
            </a:r>
            <a:r>
              <a:rPr sz="2800" spc="-40" dirty="0">
                <a:latin typeface="Arial"/>
                <a:cs typeface="Arial"/>
              </a:rPr>
              <a:t>the </a:t>
            </a:r>
            <a:r>
              <a:rPr sz="2800" spc="-150" dirty="0">
                <a:latin typeface="Arial"/>
                <a:cs typeface="Arial"/>
              </a:rPr>
              <a:t>sample </a:t>
            </a:r>
            <a:r>
              <a:rPr sz="2800" spc="-170" dirty="0">
                <a:latin typeface="Arial"/>
                <a:cs typeface="Arial"/>
              </a:rPr>
              <a:t>size, </a:t>
            </a:r>
            <a:r>
              <a:rPr sz="2800" spc="-40" dirty="0">
                <a:latin typeface="Arial"/>
                <a:cs typeface="Arial"/>
              </a:rPr>
              <a:t>the </a:t>
            </a:r>
            <a:r>
              <a:rPr sz="2800" spc="-80" dirty="0">
                <a:latin typeface="Arial"/>
                <a:cs typeface="Arial"/>
              </a:rPr>
              <a:t>more </a:t>
            </a:r>
            <a:r>
              <a:rPr sz="2800" spc="-40" dirty="0">
                <a:latin typeface="Arial"/>
                <a:cs typeface="Arial"/>
              </a:rPr>
              <a:t>inefficient</a:t>
            </a:r>
            <a:r>
              <a:rPr sz="2800" spc="-370" dirty="0">
                <a:latin typeface="Arial"/>
                <a:cs typeface="Arial"/>
              </a:rPr>
              <a:t> </a:t>
            </a:r>
            <a:r>
              <a:rPr sz="2800" spc="-40" dirty="0">
                <a:latin typeface="Arial"/>
                <a:cs typeface="Arial"/>
              </a:rPr>
              <a:t>the  </a:t>
            </a:r>
            <a:r>
              <a:rPr sz="2800" spc="-135" dirty="0">
                <a:latin typeface="Arial"/>
                <a:cs typeface="Arial"/>
              </a:rPr>
              <a:t>range</a:t>
            </a:r>
            <a:r>
              <a:rPr sz="2800" spc="-150" dirty="0">
                <a:latin typeface="Arial"/>
                <a:cs typeface="Arial"/>
              </a:rPr>
              <a:t> </a:t>
            </a:r>
            <a:r>
              <a:rPr sz="2800" spc="-155" dirty="0">
                <a:latin typeface="Arial"/>
                <a:cs typeface="Arial"/>
              </a:rPr>
              <a:t>becomes.</a:t>
            </a:r>
            <a:endParaRPr sz="2800">
              <a:latin typeface="Arial"/>
              <a:cs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4669" y="1532890"/>
            <a:ext cx="7954645" cy="2178050"/>
          </a:xfrm>
          <a:prstGeom prst="rect">
            <a:avLst/>
          </a:prstGeom>
        </p:spPr>
        <p:txBody>
          <a:bodyPr vert="horz" wrap="square" lIns="0" tIns="114300" rIns="0" bIns="0" rtlCol="0">
            <a:spAutoFit/>
          </a:bodyPr>
          <a:lstStyle/>
          <a:p>
            <a:pPr marL="12700">
              <a:lnSpc>
                <a:spcPct val="100000"/>
              </a:lnSpc>
              <a:spcBef>
                <a:spcPts val="900"/>
              </a:spcBef>
            </a:pPr>
            <a:r>
              <a:rPr sz="3200" b="1" spc="-265" dirty="0">
                <a:solidFill>
                  <a:srgbClr val="006FBF"/>
                </a:solidFill>
                <a:latin typeface="Arial"/>
                <a:cs typeface="Arial"/>
              </a:rPr>
              <a:t>The</a:t>
            </a:r>
            <a:r>
              <a:rPr sz="3200" b="1" spc="-180" dirty="0">
                <a:solidFill>
                  <a:srgbClr val="006FBF"/>
                </a:solidFill>
                <a:latin typeface="Arial"/>
                <a:cs typeface="Arial"/>
              </a:rPr>
              <a:t> </a:t>
            </a:r>
            <a:r>
              <a:rPr sz="3200" b="1" spc="-215" dirty="0">
                <a:solidFill>
                  <a:srgbClr val="006FBF"/>
                </a:solidFill>
                <a:latin typeface="Arial"/>
                <a:cs typeface="Arial"/>
              </a:rPr>
              <a:t>Variance</a:t>
            </a:r>
            <a:endParaRPr sz="3200">
              <a:latin typeface="Arial"/>
              <a:cs typeface="Arial"/>
            </a:endParaRPr>
          </a:p>
          <a:p>
            <a:pPr marL="354965" marR="5080" indent="-342900">
              <a:lnSpc>
                <a:spcPct val="99900"/>
              </a:lnSpc>
              <a:spcBef>
                <a:spcPts val="800"/>
              </a:spcBef>
              <a:tabLst>
                <a:tab pos="5967730" algn="l"/>
              </a:tabLst>
            </a:pPr>
            <a:r>
              <a:rPr sz="4800" spc="157" baseline="6076" dirty="0">
                <a:latin typeface="Symbol"/>
                <a:cs typeface="Symbol"/>
              </a:rPr>
              <a:t></a:t>
            </a:r>
            <a:r>
              <a:rPr sz="3200" spc="105" dirty="0">
                <a:latin typeface="Arial"/>
                <a:cs typeface="Arial"/>
              </a:rPr>
              <a:t>The </a:t>
            </a:r>
            <a:r>
              <a:rPr sz="3200" spc="-145" dirty="0">
                <a:latin typeface="Arial"/>
                <a:cs typeface="Arial"/>
              </a:rPr>
              <a:t>variance </a:t>
            </a:r>
            <a:r>
              <a:rPr sz="3200" spc="-165" dirty="0">
                <a:latin typeface="Arial"/>
                <a:cs typeface="Arial"/>
              </a:rPr>
              <a:t>is </a:t>
            </a:r>
            <a:r>
              <a:rPr sz="3200" spc="-40" dirty="0">
                <a:latin typeface="Arial"/>
                <a:cs typeface="Arial"/>
              </a:rPr>
              <a:t>the </a:t>
            </a:r>
            <a:r>
              <a:rPr sz="3200" spc="-165" dirty="0">
                <a:latin typeface="Arial"/>
                <a:cs typeface="Arial"/>
              </a:rPr>
              <a:t>mean </a:t>
            </a:r>
            <a:r>
              <a:rPr sz="3200" spc="-160" dirty="0">
                <a:latin typeface="Arial"/>
                <a:cs typeface="Arial"/>
              </a:rPr>
              <a:t>square </a:t>
            </a:r>
            <a:r>
              <a:rPr sz="3200" spc="-75" dirty="0">
                <a:latin typeface="Arial"/>
                <a:cs typeface="Arial"/>
              </a:rPr>
              <a:t>deviation </a:t>
            </a:r>
            <a:r>
              <a:rPr sz="3200" dirty="0">
                <a:latin typeface="Arial"/>
                <a:cs typeface="Arial"/>
              </a:rPr>
              <a:t>of  </a:t>
            </a:r>
            <a:r>
              <a:rPr sz="3200" spc="-45" dirty="0">
                <a:latin typeface="Arial"/>
                <a:cs typeface="Arial"/>
              </a:rPr>
              <a:t>the </a:t>
            </a:r>
            <a:r>
              <a:rPr sz="3200" spc="-125" dirty="0">
                <a:latin typeface="Arial"/>
                <a:cs typeface="Arial"/>
              </a:rPr>
              <a:t>observations </a:t>
            </a:r>
            <a:r>
              <a:rPr sz="3200" spc="-20" dirty="0">
                <a:latin typeface="Arial"/>
                <a:cs typeface="Arial"/>
              </a:rPr>
              <a:t>from</a:t>
            </a:r>
            <a:r>
              <a:rPr sz="3200" spc="-300" dirty="0">
                <a:latin typeface="Arial"/>
                <a:cs typeface="Arial"/>
              </a:rPr>
              <a:t> </a:t>
            </a:r>
            <a:r>
              <a:rPr sz="3200" spc="-45" dirty="0">
                <a:latin typeface="Arial"/>
                <a:cs typeface="Arial"/>
              </a:rPr>
              <a:t>the</a:t>
            </a:r>
            <a:r>
              <a:rPr sz="3200" spc="-165" dirty="0">
                <a:latin typeface="Arial"/>
                <a:cs typeface="Arial"/>
              </a:rPr>
              <a:t> </a:t>
            </a:r>
            <a:r>
              <a:rPr sz="3200" spc="-150" dirty="0">
                <a:latin typeface="Arial"/>
                <a:cs typeface="Arial"/>
              </a:rPr>
              <a:t>mean.	</a:t>
            </a:r>
            <a:r>
              <a:rPr sz="3200" spc="-250" dirty="0">
                <a:latin typeface="Arial"/>
                <a:cs typeface="Arial"/>
              </a:rPr>
              <a:t>To </a:t>
            </a:r>
            <a:r>
              <a:rPr sz="3200" spc="-125" dirty="0">
                <a:latin typeface="Arial"/>
                <a:cs typeface="Arial"/>
              </a:rPr>
              <a:t>calculate  </a:t>
            </a:r>
            <a:r>
              <a:rPr sz="3200" spc="-45" dirty="0">
                <a:latin typeface="Arial"/>
                <a:cs typeface="Arial"/>
              </a:rPr>
              <a:t>the </a:t>
            </a:r>
            <a:r>
              <a:rPr sz="3200" spc="-140" dirty="0">
                <a:latin typeface="Arial"/>
                <a:cs typeface="Arial"/>
              </a:rPr>
              <a:t>variance, </a:t>
            </a:r>
            <a:r>
              <a:rPr sz="3200" spc="-45" dirty="0">
                <a:latin typeface="Arial"/>
                <a:cs typeface="Arial"/>
              </a:rPr>
              <a:t>the </a:t>
            </a:r>
            <a:r>
              <a:rPr sz="3200" spc="-50" dirty="0">
                <a:latin typeface="Arial"/>
                <a:cs typeface="Arial"/>
              </a:rPr>
              <a:t>following </a:t>
            </a:r>
            <a:r>
              <a:rPr sz="3200" spc="-85" dirty="0">
                <a:latin typeface="Arial"/>
                <a:cs typeface="Arial"/>
              </a:rPr>
              <a:t>equation </a:t>
            </a:r>
            <a:r>
              <a:rPr sz="3200" spc="-165" dirty="0">
                <a:latin typeface="Arial"/>
                <a:cs typeface="Arial"/>
              </a:rPr>
              <a:t>is</a:t>
            </a:r>
            <a:r>
              <a:rPr sz="3200" spc="-665" dirty="0">
                <a:latin typeface="Arial"/>
                <a:cs typeface="Arial"/>
              </a:rPr>
              <a:t> </a:t>
            </a:r>
            <a:r>
              <a:rPr sz="3200" spc="-160" dirty="0">
                <a:latin typeface="Arial"/>
                <a:cs typeface="Arial"/>
              </a:rPr>
              <a:t>used:</a:t>
            </a:r>
            <a:endParaRPr sz="3200">
              <a:latin typeface="Arial"/>
              <a:cs typeface="Arial"/>
            </a:endParaRPr>
          </a:p>
        </p:txBody>
      </p:sp>
      <p:sp>
        <p:nvSpPr>
          <p:cNvPr id="3" name="object 3"/>
          <p:cNvSpPr/>
          <p:nvPr/>
        </p:nvSpPr>
        <p:spPr>
          <a:xfrm>
            <a:off x="6517640" y="4446270"/>
            <a:ext cx="207010" cy="0"/>
          </a:xfrm>
          <a:custGeom>
            <a:avLst/>
            <a:gdLst/>
            <a:ahLst/>
            <a:cxnLst/>
            <a:rect l="l" t="t" r="r" b="b"/>
            <a:pathLst>
              <a:path w="207009">
                <a:moveTo>
                  <a:pt x="0" y="0"/>
                </a:moveTo>
                <a:lnTo>
                  <a:pt x="207009" y="0"/>
                </a:lnTo>
              </a:path>
            </a:pathLst>
          </a:custGeom>
          <a:ln w="26670">
            <a:solidFill>
              <a:srgbClr val="000000"/>
            </a:solidFill>
          </a:ln>
        </p:spPr>
        <p:txBody>
          <a:bodyPr wrap="square" lIns="0" tIns="0" rIns="0" bIns="0" rtlCol="0"/>
          <a:lstStyle/>
          <a:p>
            <a:endParaRPr/>
          </a:p>
        </p:txBody>
      </p:sp>
      <p:sp>
        <p:nvSpPr>
          <p:cNvPr id="4" name="object 4"/>
          <p:cNvSpPr/>
          <p:nvPr/>
        </p:nvSpPr>
        <p:spPr>
          <a:xfrm>
            <a:off x="4133850" y="5176520"/>
            <a:ext cx="3002280" cy="0"/>
          </a:xfrm>
          <a:custGeom>
            <a:avLst/>
            <a:gdLst/>
            <a:ahLst/>
            <a:cxnLst/>
            <a:rect l="l" t="t" r="r" b="b"/>
            <a:pathLst>
              <a:path w="3002279">
                <a:moveTo>
                  <a:pt x="0" y="0"/>
                </a:moveTo>
                <a:lnTo>
                  <a:pt x="3002279" y="0"/>
                </a:lnTo>
              </a:path>
            </a:pathLst>
          </a:custGeom>
          <a:ln w="26670">
            <a:solidFill>
              <a:srgbClr val="000000"/>
            </a:solidFill>
          </a:ln>
        </p:spPr>
        <p:txBody>
          <a:bodyPr wrap="square" lIns="0" tIns="0" rIns="0" bIns="0" rtlCol="0"/>
          <a:lstStyle/>
          <a:p>
            <a:endParaRPr/>
          </a:p>
        </p:txBody>
      </p:sp>
      <p:sp>
        <p:nvSpPr>
          <p:cNvPr id="5" name="object 5"/>
          <p:cNvSpPr txBox="1"/>
          <p:nvPr/>
        </p:nvSpPr>
        <p:spPr>
          <a:xfrm>
            <a:off x="6915150" y="4164329"/>
            <a:ext cx="163830" cy="482600"/>
          </a:xfrm>
          <a:prstGeom prst="rect">
            <a:avLst/>
          </a:prstGeom>
        </p:spPr>
        <p:txBody>
          <a:bodyPr vert="horz" wrap="square" lIns="0" tIns="12700" rIns="0" bIns="0" rtlCol="0">
            <a:spAutoFit/>
          </a:bodyPr>
          <a:lstStyle/>
          <a:p>
            <a:pPr marL="12700">
              <a:lnSpc>
                <a:spcPct val="100000"/>
              </a:lnSpc>
              <a:spcBef>
                <a:spcPts val="100"/>
              </a:spcBef>
            </a:pPr>
            <a:r>
              <a:rPr sz="3000" spc="-415" dirty="0">
                <a:latin typeface="Times New Roman"/>
                <a:cs typeface="Times New Roman"/>
              </a:rPr>
              <a:t>2</a:t>
            </a:r>
            <a:endParaRPr sz="3000">
              <a:latin typeface="Times New Roman"/>
              <a:cs typeface="Times New Roman"/>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11" name="object 11"/>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85</a:t>
            </a:fld>
            <a:endParaRPr dirty="0"/>
          </a:p>
        </p:txBody>
      </p:sp>
      <p:sp>
        <p:nvSpPr>
          <p:cNvPr id="6" name="object 6"/>
          <p:cNvSpPr txBox="1"/>
          <p:nvPr/>
        </p:nvSpPr>
        <p:spPr>
          <a:xfrm>
            <a:off x="4149090" y="4009389"/>
            <a:ext cx="391795" cy="1202055"/>
          </a:xfrm>
          <a:prstGeom prst="rect">
            <a:avLst/>
          </a:prstGeom>
        </p:spPr>
        <p:txBody>
          <a:bodyPr vert="horz" wrap="square" lIns="0" tIns="15240" rIns="0" bIns="0" rtlCol="0">
            <a:spAutoFit/>
          </a:bodyPr>
          <a:lstStyle/>
          <a:p>
            <a:pPr marL="12700">
              <a:lnSpc>
                <a:spcPct val="100000"/>
              </a:lnSpc>
              <a:spcBef>
                <a:spcPts val="120"/>
              </a:spcBef>
            </a:pPr>
            <a:r>
              <a:rPr sz="7700" spc="-2610" dirty="0">
                <a:latin typeface="Symbol"/>
                <a:cs typeface="Symbol"/>
              </a:rPr>
              <a:t></a:t>
            </a:r>
            <a:endParaRPr sz="7700">
              <a:latin typeface="Symbol"/>
              <a:cs typeface="Symbol"/>
            </a:endParaRPr>
          </a:p>
        </p:txBody>
      </p:sp>
      <p:sp>
        <p:nvSpPr>
          <p:cNvPr id="7" name="object 7"/>
          <p:cNvSpPr txBox="1"/>
          <p:nvPr/>
        </p:nvSpPr>
        <p:spPr>
          <a:xfrm>
            <a:off x="5226050" y="5182870"/>
            <a:ext cx="868044" cy="810260"/>
          </a:xfrm>
          <a:prstGeom prst="rect">
            <a:avLst/>
          </a:prstGeom>
        </p:spPr>
        <p:txBody>
          <a:bodyPr vert="horz" wrap="square" lIns="0" tIns="12700" rIns="0" bIns="0" rtlCol="0">
            <a:spAutoFit/>
          </a:bodyPr>
          <a:lstStyle/>
          <a:p>
            <a:pPr marL="12700">
              <a:lnSpc>
                <a:spcPct val="100000"/>
              </a:lnSpc>
              <a:spcBef>
                <a:spcPts val="100"/>
              </a:spcBef>
            </a:pPr>
            <a:r>
              <a:rPr sz="5150" i="1" spc="-715" dirty="0">
                <a:latin typeface="Times New Roman"/>
                <a:cs typeface="Times New Roman"/>
              </a:rPr>
              <a:t>n</a:t>
            </a:r>
            <a:r>
              <a:rPr sz="5150" i="1" spc="-690" dirty="0">
                <a:latin typeface="Times New Roman"/>
                <a:cs typeface="Times New Roman"/>
              </a:rPr>
              <a:t> </a:t>
            </a:r>
            <a:r>
              <a:rPr sz="5150" spc="-1350" dirty="0">
                <a:latin typeface="Symbol"/>
                <a:cs typeface="Symbol"/>
              </a:rPr>
              <a:t></a:t>
            </a:r>
            <a:r>
              <a:rPr sz="5150" spc="-750" dirty="0">
                <a:latin typeface="Times New Roman"/>
                <a:cs typeface="Times New Roman"/>
              </a:rPr>
              <a:t> </a:t>
            </a:r>
            <a:r>
              <a:rPr sz="5150" spc="-715" dirty="0">
                <a:latin typeface="Times New Roman"/>
                <a:cs typeface="Times New Roman"/>
              </a:rPr>
              <a:t>1</a:t>
            </a:r>
            <a:endParaRPr sz="5150">
              <a:latin typeface="Times New Roman"/>
              <a:cs typeface="Times New Roman"/>
            </a:endParaRPr>
          </a:p>
        </p:txBody>
      </p:sp>
      <p:sp>
        <p:nvSpPr>
          <p:cNvPr id="8" name="object 8"/>
          <p:cNvSpPr txBox="1"/>
          <p:nvPr/>
        </p:nvSpPr>
        <p:spPr>
          <a:xfrm>
            <a:off x="4806950" y="4184650"/>
            <a:ext cx="2109470" cy="810260"/>
          </a:xfrm>
          <a:prstGeom prst="rect">
            <a:avLst/>
          </a:prstGeom>
        </p:spPr>
        <p:txBody>
          <a:bodyPr vert="horz" wrap="square" lIns="0" tIns="12700" rIns="0" bIns="0" rtlCol="0">
            <a:spAutoFit/>
          </a:bodyPr>
          <a:lstStyle/>
          <a:p>
            <a:pPr marL="12700">
              <a:lnSpc>
                <a:spcPct val="100000"/>
              </a:lnSpc>
              <a:spcBef>
                <a:spcPts val="100"/>
              </a:spcBef>
            </a:pPr>
            <a:r>
              <a:rPr sz="5150" i="1" spc="-400" dirty="0">
                <a:latin typeface="Times New Roman"/>
                <a:cs typeface="Times New Roman"/>
              </a:rPr>
              <a:t>fi </a:t>
            </a:r>
            <a:r>
              <a:rPr sz="5150" spc="-525" dirty="0">
                <a:latin typeface="Times New Roman"/>
                <a:cs typeface="Times New Roman"/>
              </a:rPr>
              <a:t>*(</a:t>
            </a:r>
            <a:r>
              <a:rPr sz="5150" i="1" spc="-525" dirty="0">
                <a:latin typeface="Times New Roman"/>
                <a:cs typeface="Times New Roman"/>
              </a:rPr>
              <a:t>m</a:t>
            </a:r>
            <a:r>
              <a:rPr sz="4500" i="1" spc="-787" baseline="-24074" dirty="0">
                <a:latin typeface="Times New Roman"/>
                <a:cs typeface="Times New Roman"/>
              </a:rPr>
              <a:t>i</a:t>
            </a:r>
            <a:r>
              <a:rPr sz="4500" i="1" spc="-525" baseline="-24074" dirty="0">
                <a:latin typeface="Times New Roman"/>
                <a:cs typeface="Times New Roman"/>
              </a:rPr>
              <a:t> </a:t>
            </a:r>
            <a:r>
              <a:rPr sz="5150" spc="-1350" dirty="0">
                <a:latin typeface="Symbol"/>
                <a:cs typeface="Symbol"/>
              </a:rPr>
              <a:t></a:t>
            </a:r>
            <a:r>
              <a:rPr sz="5150" spc="-320" dirty="0">
                <a:latin typeface="Times New Roman"/>
                <a:cs typeface="Times New Roman"/>
              </a:rPr>
              <a:t> </a:t>
            </a:r>
            <a:r>
              <a:rPr sz="5150" i="1" spc="-420" dirty="0">
                <a:latin typeface="Times New Roman"/>
                <a:cs typeface="Times New Roman"/>
              </a:rPr>
              <a:t>x</a:t>
            </a:r>
            <a:r>
              <a:rPr sz="5150" spc="-420" dirty="0">
                <a:latin typeface="Times New Roman"/>
                <a:cs typeface="Times New Roman"/>
              </a:rPr>
              <a:t>)</a:t>
            </a:r>
            <a:endParaRPr sz="5150">
              <a:latin typeface="Times New Roman"/>
              <a:cs typeface="Times New Roman"/>
            </a:endParaRPr>
          </a:p>
        </p:txBody>
      </p:sp>
      <p:sp>
        <p:nvSpPr>
          <p:cNvPr id="9" name="object 9"/>
          <p:cNvSpPr txBox="1"/>
          <p:nvPr/>
        </p:nvSpPr>
        <p:spPr>
          <a:xfrm>
            <a:off x="2189479" y="4665927"/>
            <a:ext cx="1767839" cy="818515"/>
          </a:xfrm>
          <a:prstGeom prst="rect">
            <a:avLst/>
          </a:prstGeom>
        </p:spPr>
        <p:txBody>
          <a:bodyPr vert="horz" wrap="square" lIns="0" tIns="12700" rIns="0" bIns="0" rtlCol="0">
            <a:spAutoFit/>
          </a:bodyPr>
          <a:lstStyle/>
          <a:p>
            <a:pPr marL="12700">
              <a:lnSpc>
                <a:spcPct val="100000"/>
              </a:lnSpc>
              <a:spcBef>
                <a:spcPts val="100"/>
              </a:spcBef>
              <a:tabLst>
                <a:tab pos="525145" algn="l"/>
              </a:tabLst>
            </a:pPr>
            <a:r>
              <a:rPr sz="5150" i="1" spc="-350" dirty="0">
                <a:latin typeface="Times New Roman"/>
                <a:cs typeface="Times New Roman"/>
              </a:rPr>
              <a:t>s</a:t>
            </a:r>
            <a:r>
              <a:rPr sz="4500" spc="-525" baseline="42592" dirty="0">
                <a:latin typeface="Times New Roman"/>
                <a:cs typeface="Times New Roman"/>
              </a:rPr>
              <a:t>2	</a:t>
            </a:r>
            <a:r>
              <a:rPr sz="5150" spc="-1350" dirty="0">
                <a:latin typeface="Symbol"/>
                <a:cs typeface="Symbol"/>
              </a:rPr>
              <a:t></a:t>
            </a:r>
            <a:r>
              <a:rPr sz="5150" spc="-190" dirty="0">
                <a:latin typeface="Times New Roman"/>
                <a:cs typeface="Times New Roman"/>
              </a:rPr>
              <a:t> </a:t>
            </a:r>
            <a:r>
              <a:rPr sz="5200" spc="-1515" dirty="0">
                <a:latin typeface="Symbol"/>
                <a:cs typeface="Symbol"/>
              </a:rPr>
              <a:t></a:t>
            </a:r>
            <a:r>
              <a:rPr sz="5200" spc="-395" dirty="0">
                <a:latin typeface="Times New Roman"/>
                <a:cs typeface="Times New Roman"/>
              </a:rPr>
              <a:t> </a:t>
            </a:r>
            <a:r>
              <a:rPr sz="5150" spc="-715" dirty="0">
                <a:latin typeface="Times New Roman"/>
                <a:cs typeface="Times New Roman"/>
              </a:rPr>
              <a:t>2</a:t>
            </a:r>
            <a:r>
              <a:rPr sz="5150" spc="-495" dirty="0">
                <a:latin typeface="Times New Roman"/>
                <a:cs typeface="Times New Roman"/>
              </a:rPr>
              <a:t> </a:t>
            </a:r>
            <a:r>
              <a:rPr sz="5150" spc="-1350" dirty="0">
                <a:latin typeface="Symbol"/>
                <a:cs typeface="Symbol"/>
              </a:rPr>
              <a:t></a:t>
            </a:r>
            <a:endParaRPr sz="5150">
              <a:latin typeface="Symbol"/>
              <a:cs typeface="Symbo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9" name="object 9"/>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86</a:t>
            </a:fld>
            <a:endParaRPr dirty="0"/>
          </a:p>
        </p:txBody>
      </p:sp>
      <p:sp>
        <p:nvSpPr>
          <p:cNvPr id="2" name="object 2"/>
          <p:cNvSpPr txBox="1"/>
          <p:nvPr/>
        </p:nvSpPr>
        <p:spPr>
          <a:xfrm>
            <a:off x="534669" y="1634490"/>
            <a:ext cx="1729739" cy="452120"/>
          </a:xfrm>
          <a:prstGeom prst="rect">
            <a:avLst/>
          </a:prstGeom>
        </p:spPr>
        <p:txBody>
          <a:bodyPr vert="horz" wrap="square" lIns="0" tIns="12700" rIns="0" bIns="0" rtlCol="0">
            <a:spAutoFit/>
          </a:bodyPr>
          <a:lstStyle/>
          <a:p>
            <a:pPr marL="12700">
              <a:lnSpc>
                <a:spcPct val="100000"/>
              </a:lnSpc>
              <a:spcBef>
                <a:spcPts val="100"/>
              </a:spcBef>
            </a:pPr>
            <a:r>
              <a:rPr sz="2800" i="1" spc="-130" dirty="0">
                <a:solidFill>
                  <a:srgbClr val="BF0000"/>
                </a:solidFill>
                <a:latin typeface="Trebuchet MS"/>
                <a:cs typeface="Trebuchet MS"/>
              </a:rPr>
              <a:t>Advan</a:t>
            </a:r>
            <a:r>
              <a:rPr sz="2800" i="1" spc="-105" dirty="0">
                <a:solidFill>
                  <a:srgbClr val="BF0000"/>
                </a:solidFill>
                <a:latin typeface="Trebuchet MS"/>
                <a:cs typeface="Trebuchet MS"/>
              </a:rPr>
              <a:t>t</a:t>
            </a:r>
            <a:r>
              <a:rPr sz="2800" i="1" spc="-60" dirty="0">
                <a:solidFill>
                  <a:srgbClr val="BF0000"/>
                </a:solidFill>
                <a:latin typeface="Trebuchet MS"/>
                <a:cs typeface="Trebuchet MS"/>
              </a:rPr>
              <a:t>age</a:t>
            </a:r>
            <a:r>
              <a:rPr sz="2800" i="1" spc="-45" dirty="0">
                <a:solidFill>
                  <a:srgbClr val="BF0000"/>
                </a:solidFill>
                <a:latin typeface="Trebuchet MS"/>
                <a:cs typeface="Trebuchet MS"/>
              </a:rPr>
              <a:t>s</a:t>
            </a:r>
            <a:endParaRPr sz="2800">
              <a:latin typeface="Trebuchet MS"/>
              <a:cs typeface="Trebuchet MS"/>
            </a:endParaRPr>
          </a:p>
        </p:txBody>
      </p:sp>
      <p:sp>
        <p:nvSpPr>
          <p:cNvPr id="3" name="object 3"/>
          <p:cNvSpPr txBox="1"/>
          <p:nvPr/>
        </p:nvSpPr>
        <p:spPr>
          <a:xfrm>
            <a:off x="534669" y="2040890"/>
            <a:ext cx="150495" cy="1056640"/>
          </a:xfrm>
          <a:prstGeom prst="rect">
            <a:avLst/>
          </a:prstGeom>
        </p:spPr>
        <p:txBody>
          <a:bodyPr vert="horz" wrap="square" lIns="0" tIns="101600" rIns="0" bIns="0" rtlCol="0">
            <a:spAutoFit/>
          </a:bodyPr>
          <a:lstStyle/>
          <a:p>
            <a:pPr marL="12700">
              <a:lnSpc>
                <a:spcPct val="100000"/>
              </a:lnSpc>
              <a:spcBef>
                <a:spcPts val="800"/>
              </a:spcBef>
            </a:pPr>
            <a:r>
              <a:rPr sz="2800" dirty="0">
                <a:latin typeface="Arial"/>
                <a:cs typeface="Arial"/>
              </a:rPr>
              <a:t>•</a:t>
            </a:r>
            <a:endParaRPr sz="2800">
              <a:latin typeface="Arial"/>
              <a:cs typeface="Arial"/>
            </a:endParaRPr>
          </a:p>
          <a:p>
            <a:pPr marL="12700">
              <a:lnSpc>
                <a:spcPct val="100000"/>
              </a:lnSpc>
              <a:spcBef>
                <a:spcPts val="700"/>
              </a:spcBef>
            </a:pPr>
            <a:r>
              <a:rPr sz="2800" dirty="0">
                <a:latin typeface="Arial"/>
                <a:cs typeface="Arial"/>
              </a:rPr>
              <a:t>•</a:t>
            </a:r>
            <a:endParaRPr sz="2800">
              <a:latin typeface="Arial"/>
              <a:cs typeface="Arial"/>
            </a:endParaRPr>
          </a:p>
        </p:txBody>
      </p:sp>
      <p:sp>
        <p:nvSpPr>
          <p:cNvPr id="4" name="object 4"/>
          <p:cNvSpPr txBox="1"/>
          <p:nvPr/>
        </p:nvSpPr>
        <p:spPr>
          <a:xfrm>
            <a:off x="877569" y="2062479"/>
            <a:ext cx="5474335" cy="1054100"/>
          </a:xfrm>
          <a:prstGeom prst="rect">
            <a:avLst/>
          </a:prstGeom>
        </p:spPr>
        <p:txBody>
          <a:bodyPr vert="horz" wrap="square" lIns="0" tIns="12700" rIns="0" bIns="0" rtlCol="0">
            <a:spAutoFit/>
          </a:bodyPr>
          <a:lstStyle/>
          <a:p>
            <a:pPr marL="12700" marR="5080">
              <a:lnSpc>
                <a:spcPct val="120500"/>
              </a:lnSpc>
              <a:spcBef>
                <a:spcPts val="100"/>
              </a:spcBef>
            </a:pPr>
            <a:r>
              <a:rPr sz="2800" spc="-204" dirty="0">
                <a:latin typeface="Arial"/>
                <a:cs typeface="Arial"/>
              </a:rPr>
              <a:t>The </a:t>
            </a:r>
            <a:r>
              <a:rPr sz="2800" spc="-130" dirty="0">
                <a:latin typeface="Arial"/>
                <a:cs typeface="Arial"/>
              </a:rPr>
              <a:t>variance </a:t>
            </a:r>
            <a:r>
              <a:rPr sz="2800" spc="-145" dirty="0">
                <a:latin typeface="Arial"/>
                <a:cs typeface="Arial"/>
              </a:rPr>
              <a:t>is </a:t>
            </a:r>
            <a:r>
              <a:rPr sz="2800" spc="-155" dirty="0">
                <a:latin typeface="Arial"/>
                <a:cs typeface="Arial"/>
              </a:rPr>
              <a:t>an </a:t>
            </a:r>
            <a:r>
              <a:rPr sz="2800" spc="-40" dirty="0">
                <a:latin typeface="Arial"/>
                <a:cs typeface="Arial"/>
              </a:rPr>
              <a:t>efficient </a:t>
            </a:r>
            <a:r>
              <a:rPr sz="2800" spc="-60" dirty="0">
                <a:latin typeface="Arial"/>
                <a:cs typeface="Arial"/>
              </a:rPr>
              <a:t>estimator  </a:t>
            </a:r>
            <a:r>
              <a:rPr sz="2800" spc="-165" dirty="0">
                <a:latin typeface="Arial"/>
                <a:cs typeface="Arial"/>
              </a:rPr>
              <a:t>Variances </a:t>
            </a:r>
            <a:r>
              <a:rPr sz="2800" spc="-175" dirty="0">
                <a:latin typeface="Arial"/>
                <a:cs typeface="Arial"/>
              </a:rPr>
              <a:t>can </a:t>
            </a:r>
            <a:r>
              <a:rPr sz="2800" spc="-135" dirty="0">
                <a:latin typeface="Arial"/>
                <a:cs typeface="Arial"/>
              </a:rPr>
              <a:t>be added and</a:t>
            </a:r>
            <a:r>
              <a:rPr sz="2800" spc="-150" dirty="0">
                <a:latin typeface="Arial"/>
                <a:cs typeface="Arial"/>
              </a:rPr>
              <a:t> </a:t>
            </a:r>
            <a:r>
              <a:rPr sz="2800" spc="-155" dirty="0">
                <a:latin typeface="Arial"/>
                <a:cs typeface="Arial"/>
              </a:rPr>
              <a:t>averaged</a:t>
            </a:r>
            <a:endParaRPr sz="2800">
              <a:latin typeface="Arial"/>
              <a:cs typeface="Arial"/>
            </a:endParaRPr>
          </a:p>
        </p:txBody>
      </p:sp>
      <p:sp>
        <p:nvSpPr>
          <p:cNvPr id="5" name="object 5"/>
          <p:cNvSpPr txBox="1"/>
          <p:nvPr/>
        </p:nvSpPr>
        <p:spPr>
          <a:xfrm>
            <a:off x="534669" y="3180079"/>
            <a:ext cx="2005964" cy="452120"/>
          </a:xfrm>
          <a:prstGeom prst="rect">
            <a:avLst/>
          </a:prstGeom>
        </p:spPr>
        <p:txBody>
          <a:bodyPr vert="horz" wrap="square" lIns="0" tIns="12700" rIns="0" bIns="0" rtlCol="0">
            <a:spAutoFit/>
          </a:bodyPr>
          <a:lstStyle/>
          <a:p>
            <a:pPr marL="12700">
              <a:lnSpc>
                <a:spcPct val="100000"/>
              </a:lnSpc>
              <a:spcBef>
                <a:spcPts val="100"/>
              </a:spcBef>
            </a:pPr>
            <a:r>
              <a:rPr sz="2800" i="1" spc="-95" dirty="0">
                <a:solidFill>
                  <a:srgbClr val="BF0000"/>
                </a:solidFill>
                <a:latin typeface="Trebuchet MS"/>
                <a:cs typeface="Trebuchet MS"/>
              </a:rPr>
              <a:t>Disadvantage</a:t>
            </a:r>
            <a:endParaRPr sz="2800">
              <a:latin typeface="Trebuchet MS"/>
              <a:cs typeface="Trebuchet MS"/>
            </a:endParaRPr>
          </a:p>
        </p:txBody>
      </p:sp>
      <p:sp>
        <p:nvSpPr>
          <p:cNvPr id="6" name="object 6"/>
          <p:cNvSpPr txBox="1"/>
          <p:nvPr/>
        </p:nvSpPr>
        <p:spPr>
          <a:xfrm>
            <a:off x="7502535" y="3694429"/>
            <a:ext cx="1099820" cy="452120"/>
          </a:xfrm>
          <a:prstGeom prst="rect">
            <a:avLst/>
          </a:prstGeom>
        </p:spPr>
        <p:txBody>
          <a:bodyPr vert="horz" wrap="square" lIns="0" tIns="12700" rIns="0" bIns="0" rtlCol="0">
            <a:spAutoFit/>
          </a:bodyPr>
          <a:lstStyle/>
          <a:p>
            <a:pPr marL="12700">
              <a:lnSpc>
                <a:spcPct val="100000"/>
              </a:lnSpc>
              <a:spcBef>
                <a:spcPts val="100"/>
              </a:spcBef>
            </a:pPr>
            <a:r>
              <a:rPr sz="2800" spc="160" dirty="0">
                <a:latin typeface="Arial"/>
                <a:cs typeface="Arial"/>
              </a:rPr>
              <a:t>t</a:t>
            </a:r>
            <a:r>
              <a:rPr sz="2800" spc="-170" dirty="0">
                <a:latin typeface="Arial"/>
                <a:cs typeface="Arial"/>
              </a:rPr>
              <a:t>e</a:t>
            </a:r>
            <a:r>
              <a:rPr sz="2800" spc="-55" dirty="0">
                <a:latin typeface="Arial"/>
                <a:cs typeface="Arial"/>
              </a:rPr>
              <a:t>d</a:t>
            </a:r>
            <a:r>
              <a:rPr sz="2800" spc="-35" dirty="0">
                <a:latin typeface="Arial"/>
                <a:cs typeface="Arial"/>
              </a:rPr>
              <a:t>i</a:t>
            </a:r>
            <a:r>
              <a:rPr sz="2800" spc="-85" dirty="0">
                <a:latin typeface="Arial"/>
                <a:cs typeface="Arial"/>
              </a:rPr>
              <a:t>o</a:t>
            </a:r>
            <a:r>
              <a:rPr sz="2800" spc="-105" dirty="0">
                <a:latin typeface="Arial"/>
                <a:cs typeface="Arial"/>
              </a:rPr>
              <a:t>u</a:t>
            </a:r>
            <a:r>
              <a:rPr sz="2800" spc="-305" dirty="0">
                <a:latin typeface="Arial"/>
                <a:cs typeface="Arial"/>
              </a:rPr>
              <a:t>s</a:t>
            </a:r>
            <a:endParaRPr sz="2800">
              <a:latin typeface="Arial"/>
              <a:cs typeface="Arial"/>
            </a:endParaRPr>
          </a:p>
        </p:txBody>
      </p:sp>
      <p:sp>
        <p:nvSpPr>
          <p:cNvPr id="7" name="object 7"/>
          <p:cNvSpPr txBox="1"/>
          <p:nvPr/>
        </p:nvSpPr>
        <p:spPr>
          <a:xfrm>
            <a:off x="534669" y="3694429"/>
            <a:ext cx="6757034" cy="878840"/>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4965" algn="l"/>
                <a:tab pos="355600" algn="l"/>
                <a:tab pos="1128395" algn="l"/>
                <a:tab pos="2928620" algn="l"/>
                <a:tab pos="3462654" algn="l"/>
                <a:tab pos="4180840" algn="l"/>
                <a:tab pos="5636895" algn="l"/>
                <a:tab pos="6379845" algn="l"/>
              </a:tabLst>
            </a:pPr>
            <a:r>
              <a:rPr sz="2800" spc="-350" dirty="0">
                <a:latin typeface="Arial"/>
                <a:cs typeface="Arial"/>
              </a:rPr>
              <a:t>T</a:t>
            </a:r>
            <a:r>
              <a:rPr sz="2800" spc="-105" dirty="0">
                <a:latin typeface="Arial"/>
                <a:cs typeface="Arial"/>
              </a:rPr>
              <a:t>h</a:t>
            </a:r>
            <a:r>
              <a:rPr sz="2800" spc="-165" dirty="0">
                <a:latin typeface="Arial"/>
                <a:cs typeface="Arial"/>
              </a:rPr>
              <a:t>e</a:t>
            </a:r>
            <a:r>
              <a:rPr sz="2800" dirty="0">
                <a:latin typeface="Arial"/>
                <a:cs typeface="Arial"/>
              </a:rPr>
              <a:t>	</a:t>
            </a:r>
            <a:r>
              <a:rPr sz="2800" spc="-220" dirty="0">
                <a:latin typeface="Arial"/>
                <a:cs typeface="Arial"/>
              </a:rPr>
              <a:t>c</a:t>
            </a:r>
            <a:r>
              <a:rPr sz="2800" spc="-140" dirty="0">
                <a:latin typeface="Arial"/>
                <a:cs typeface="Arial"/>
              </a:rPr>
              <a:t>a</a:t>
            </a:r>
            <a:r>
              <a:rPr sz="2800" spc="-75" dirty="0">
                <a:latin typeface="Arial"/>
                <a:cs typeface="Arial"/>
              </a:rPr>
              <a:t>l</a:t>
            </a:r>
            <a:r>
              <a:rPr sz="2800" spc="-220" dirty="0">
                <a:latin typeface="Arial"/>
                <a:cs typeface="Arial"/>
              </a:rPr>
              <a:t>c</a:t>
            </a:r>
            <a:r>
              <a:rPr sz="2800" spc="-55" dirty="0">
                <a:latin typeface="Arial"/>
                <a:cs typeface="Arial"/>
              </a:rPr>
              <a:t>u</a:t>
            </a:r>
            <a:r>
              <a:rPr sz="2800" spc="-35" dirty="0">
                <a:latin typeface="Arial"/>
                <a:cs typeface="Arial"/>
              </a:rPr>
              <a:t>l</a:t>
            </a:r>
            <a:r>
              <a:rPr sz="2800" spc="-215" dirty="0">
                <a:latin typeface="Arial"/>
                <a:cs typeface="Arial"/>
              </a:rPr>
              <a:t>a</a:t>
            </a:r>
            <a:r>
              <a:rPr sz="2800" spc="150" dirty="0">
                <a:latin typeface="Arial"/>
                <a:cs typeface="Arial"/>
              </a:rPr>
              <a:t>t</a:t>
            </a:r>
            <a:r>
              <a:rPr sz="2800" spc="-25" dirty="0">
                <a:latin typeface="Arial"/>
                <a:cs typeface="Arial"/>
              </a:rPr>
              <a:t>i</a:t>
            </a:r>
            <a:r>
              <a:rPr sz="2800" spc="-55" dirty="0">
                <a:latin typeface="Arial"/>
                <a:cs typeface="Arial"/>
              </a:rPr>
              <a:t>o</a:t>
            </a:r>
            <a:r>
              <a:rPr sz="2800" spc="-90" dirty="0">
                <a:latin typeface="Arial"/>
                <a:cs typeface="Arial"/>
              </a:rPr>
              <a:t>n</a:t>
            </a:r>
            <a:r>
              <a:rPr sz="2800" dirty="0">
                <a:latin typeface="Arial"/>
                <a:cs typeface="Arial"/>
              </a:rPr>
              <a:t>	</a:t>
            </a:r>
            <a:r>
              <a:rPr sz="2800" spc="-85" dirty="0">
                <a:latin typeface="Arial"/>
                <a:cs typeface="Arial"/>
              </a:rPr>
              <a:t>o</a:t>
            </a:r>
            <a:r>
              <a:rPr sz="2800" spc="75" dirty="0">
                <a:latin typeface="Arial"/>
                <a:cs typeface="Arial"/>
              </a:rPr>
              <a:t>f</a:t>
            </a:r>
            <a:r>
              <a:rPr sz="2800" dirty="0">
                <a:latin typeface="Arial"/>
                <a:cs typeface="Arial"/>
              </a:rPr>
              <a:t>	</a:t>
            </a:r>
            <a:r>
              <a:rPr sz="2800" spc="150" dirty="0">
                <a:latin typeface="Arial"/>
                <a:cs typeface="Arial"/>
              </a:rPr>
              <a:t>t</a:t>
            </a:r>
            <a:r>
              <a:rPr sz="2800" spc="-135" dirty="0">
                <a:latin typeface="Arial"/>
                <a:cs typeface="Arial"/>
              </a:rPr>
              <a:t>h</a:t>
            </a:r>
            <a:r>
              <a:rPr sz="2800" spc="-130" dirty="0">
                <a:latin typeface="Arial"/>
                <a:cs typeface="Arial"/>
              </a:rPr>
              <a:t>e</a:t>
            </a:r>
            <a:r>
              <a:rPr sz="2800" dirty="0">
                <a:latin typeface="Arial"/>
                <a:cs typeface="Arial"/>
              </a:rPr>
              <a:t>	</a:t>
            </a:r>
            <a:r>
              <a:rPr sz="2800" spc="-145" dirty="0">
                <a:latin typeface="Arial"/>
                <a:cs typeface="Arial"/>
              </a:rPr>
              <a:t>v</a:t>
            </a:r>
            <a:r>
              <a:rPr sz="2800" spc="-215" dirty="0">
                <a:latin typeface="Arial"/>
                <a:cs typeface="Arial"/>
              </a:rPr>
              <a:t>a</a:t>
            </a:r>
            <a:r>
              <a:rPr sz="2800" spc="30" dirty="0">
                <a:latin typeface="Arial"/>
                <a:cs typeface="Arial"/>
              </a:rPr>
              <a:t>r</a:t>
            </a:r>
            <a:r>
              <a:rPr sz="2800" spc="5" dirty="0">
                <a:latin typeface="Arial"/>
                <a:cs typeface="Arial"/>
              </a:rPr>
              <a:t>i</a:t>
            </a:r>
            <a:r>
              <a:rPr sz="2800" spc="-215" dirty="0">
                <a:latin typeface="Arial"/>
                <a:cs typeface="Arial"/>
              </a:rPr>
              <a:t>a</a:t>
            </a:r>
            <a:r>
              <a:rPr sz="2800" spc="-105" dirty="0">
                <a:latin typeface="Arial"/>
                <a:cs typeface="Arial"/>
              </a:rPr>
              <a:t>n</a:t>
            </a:r>
            <a:r>
              <a:rPr sz="2800" spc="-220" dirty="0">
                <a:latin typeface="Arial"/>
                <a:cs typeface="Arial"/>
              </a:rPr>
              <a:t>c</a:t>
            </a:r>
            <a:r>
              <a:rPr sz="2800" spc="-165" dirty="0">
                <a:latin typeface="Arial"/>
                <a:cs typeface="Arial"/>
              </a:rPr>
              <a:t>e</a:t>
            </a:r>
            <a:r>
              <a:rPr sz="2800" dirty="0">
                <a:latin typeface="Arial"/>
                <a:cs typeface="Arial"/>
              </a:rPr>
              <a:t>	</a:t>
            </a:r>
            <a:r>
              <a:rPr sz="2800" spc="-229" dirty="0">
                <a:latin typeface="Arial"/>
                <a:cs typeface="Arial"/>
              </a:rPr>
              <a:t>c</a:t>
            </a:r>
            <a:r>
              <a:rPr sz="2800" spc="-215" dirty="0">
                <a:latin typeface="Arial"/>
                <a:cs typeface="Arial"/>
              </a:rPr>
              <a:t>a</a:t>
            </a:r>
            <a:r>
              <a:rPr sz="2800" spc="-90" dirty="0">
                <a:latin typeface="Arial"/>
                <a:cs typeface="Arial"/>
              </a:rPr>
              <a:t>n</a:t>
            </a:r>
            <a:r>
              <a:rPr sz="2800" dirty="0">
                <a:latin typeface="Arial"/>
                <a:cs typeface="Arial"/>
              </a:rPr>
              <a:t>	</a:t>
            </a:r>
            <a:r>
              <a:rPr sz="2800" spc="-100" dirty="0">
                <a:latin typeface="Arial"/>
                <a:cs typeface="Arial"/>
              </a:rPr>
              <a:t>be  </a:t>
            </a:r>
            <a:r>
              <a:rPr sz="2800" dirty="0">
                <a:latin typeface="Arial"/>
                <a:cs typeface="Arial"/>
              </a:rPr>
              <a:t>without </a:t>
            </a:r>
            <a:r>
              <a:rPr sz="2800" spc="-40" dirty="0">
                <a:latin typeface="Arial"/>
                <a:cs typeface="Arial"/>
              </a:rPr>
              <a:t>the </a:t>
            </a:r>
            <a:r>
              <a:rPr sz="2800" spc="-95" dirty="0">
                <a:latin typeface="Arial"/>
                <a:cs typeface="Arial"/>
              </a:rPr>
              <a:t>aid </a:t>
            </a:r>
            <a:r>
              <a:rPr sz="2800" spc="-10" dirty="0">
                <a:latin typeface="Arial"/>
                <a:cs typeface="Arial"/>
              </a:rPr>
              <a:t>of </a:t>
            </a:r>
            <a:r>
              <a:rPr sz="2800" spc="-220" dirty="0">
                <a:latin typeface="Arial"/>
                <a:cs typeface="Arial"/>
              </a:rPr>
              <a:t>a </a:t>
            </a:r>
            <a:r>
              <a:rPr sz="2800" spc="-85" dirty="0">
                <a:latin typeface="Arial"/>
                <a:cs typeface="Arial"/>
              </a:rPr>
              <a:t>calculator </a:t>
            </a:r>
            <a:r>
              <a:rPr sz="2800" spc="-20" dirty="0">
                <a:latin typeface="Arial"/>
                <a:cs typeface="Arial"/>
              </a:rPr>
              <a:t>or</a:t>
            </a:r>
            <a:r>
              <a:rPr sz="2800" spc="-580" dirty="0">
                <a:latin typeface="Arial"/>
                <a:cs typeface="Arial"/>
              </a:rPr>
              <a:t> </a:t>
            </a:r>
            <a:r>
              <a:rPr sz="2800" spc="-75" dirty="0">
                <a:latin typeface="Arial"/>
                <a:cs typeface="Arial"/>
              </a:rPr>
              <a:t>computer</a:t>
            </a:r>
            <a:endParaRPr sz="2800">
              <a:latin typeface="Arial"/>
              <a:cs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1634490"/>
            <a:ext cx="3996054" cy="513080"/>
          </a:xfrm>
          <a:prstGeom prst="rect">
            <a:avLst/>
          </a:prstGeom>
        </p:spPr>
        <p:txBody>
          <a:bodyPr vert="horz" wrap="square" lIns="0" tIns="12700" rIns="0" bIns="0" rtlCol="0">
            <a:spAutoFit/>
          </a:bodyPr>
          <a:lstStyle/>
          <a:p>
            <a:pPr marL="12700">
              <a:lnSpc>
                <a:spcPct val="100000"/>
              </a:lnSpc>
              <a:spcBef>
                <a:spcPts val="100"/>
              </a:spcBef>
            </a:pPr>
            <a:r>
              <a:rPr spc="-265" dirty="0">
                <a:solidFill>
                  <a:srgbClr val="006FBF"/>
                </a:solidFill>
              </a:rPr>
              <a:t>The </a:t>
            </a:r>
            <a:r>
              <a:rPr spc="-229" dirty="0">
                <a:solidFill>
                  <a:srgbClr val="006FBF"/>
                </a:solidFill>
              </a:rPr>
              <a:t>Standard</a:t>
            </a:r>
            <a:r>
              <a:rPr spc="-140" dirty="0">
                <a:solidFill>
                  <a:srgbClr val="006FBF"/>
                </a:solidFill>
              </a:rPr>
              <a:t> </a:t>
            </a:r>
            <a:r>
              <a:rPr spc="-175" dirty="0">
                <a:solidFill>
                  <a:srgbClr val="006FBF"/>
                </a:solidFill>
              </a:rPr>
              <a:t>Deviation</a:t>
            </a:r>
          </a:p>
        </p:txBody>
      </p:sp>
      <p:sp>
        <p:nvSpPr>
          <p:cNvPr id="3" name="object 3"/>
          <p:cNvSpPr txBox="1"/>
          <p:nvPr/>
        </p:nvSpPr>
        <p:spPr>
          <a:xfrm>
            <a:off x="534669" y="2223770"/>
            <a:ext cx="7548880" cy="1487170"/>
          </a:xfrm>
          <a:prstGeom prst="rect">
            <a:avLst/>
          </a:prstGeom>
        </p:spPr>
        <p:txBody>
          <a:bodyPr vert="horz" wrap="square" lIns="0" tIns="12700" rIns="0" bIns="0" rtlCol="0">
            <a:spAutoFit/>
          </a:bodyPr>
          <a:lstStyle/>
          <a:p>
            <a:pPr marL="354965" marR="5080" indent="-342900" algn="just">
              <a:lnSpc>
                <a:spcPct val="99900"/>
              </a:lnSpc>
              <a:spcBef>
                <a:spcPts val="100"/>
              </a:spcBef>
            </a:pPr>
            <a:r>
              <a:rPr sz="4800" spc="157" baseline="6076" dirty="0">
                <a:latin typeface="Symbol"/>
                <a:cs typeface="Symbol"/>
              </a:rPr>
              <a:t></a:t>
            </a:r>
            <a:r>
              <a:rPr sz="3200" spc="105" dirty="0">
                <a:latin typeface="Arial"/>
                <a:cs typeface="Arial"/>
              </a:rPr>
              <a:t>The</a:t>
            </a:r>
            <a:r>
              <a:rPr sz="3200" spc="-180" dirty="0">
                <a:latin typeface="Arial"/>
                <a:cs typeface="Arial"/>
              </a:rPr>
              <a:t> </a:t>
            </a:r>
            <a:r>
              <a:rPr sz="3200" spc="-160" dirty="0">
                <a:latin typeface="Arial"/>
                <a:cs typeface="Arial"/>
              </a:rPr>
              <a:t>square</a:t>
            </a:r>
            <a:r>
              <a:rPr sz="3200" spc="-165" dirty="0">
                <a:latin typeface="Arial"/>
                <a:cs typeface="Arial"/>
              </a:rPr>
              <a:t> </a:t>
            </a:r>
            <a:r>
              <a:rPr sz="3200" spc="5" dirty="0">
                <a:latin typeface="Arial"/>
                <a:cs typeface="Arial"/>
              </a:rPr>
              <a:t>root</a:t>
            </a:r>
            <a:r>
              <a:rPr sz="3200" spc="-180" dirty="0">
                <a:latin typeface="Arial"/>
                <a:cs typeface="Arial"/>
              </a:rPr>
              <a:t> </a:t>
            </a:r>
            <a:r>
              <a:rPr sz="3200" spc="-5" dirty="0">
                <a:latin typeface="Arial"/>
                <a:cs typeface="Arial"/>
              </a:rPr>
              <a:t>of</a:t>
            </a:r>
            <a:r>
              <a:rPr sz="3200" spc="-180" dirty="0">
                <a:latin typeface="Arial"/>
                <a:cs typeface="Arial"/>
              </a:rPr>
              <a:t> </a:t>
            </a:r>
            <a:r>
              <a:rPr sz="3200" spc="-40" dirty="0">
                <a:latin typeface="Arial"/>
                <a:cs typeface="Arial"/>
              </a:rPr>
              <a:t>the</a:t>
            </a:r>
            <a:r>
              <a:rPr sz="3200" spc="-175" dirty="0">
                <a:latin typeface="Arial"/>
                <a:cs typeface="Arial"/>
              </a:rPr>
              <a:t> </a:t>
            </a:r>
            <a:r>
              <a:rPr sz="3200" spc="-145" dirty="0">
                <a:latin typeface="Arial"/>
                <a:cs typeface="Arial"/>
              </a:rPr>
              <a:t>variance</a:t>
            </a:r>
            <a:r>
              <a:rPr sz="3200" spc="-165" dirty="0">
                <a:latin typeface="Arial"/>
                <a:cs typeface="Arial"/>
              </a:rPr>
              <a:t> is</a:t>
            </a:r>
            <a:r>
              <a:rPr sz="3200" spc="-175" dirty="0">
                <a:latin typeface="Arial"/>
                <a:cs typeface="Arial"/>
              </a:rPr>
              <a:t> </a:t>
            </a:r>
            <a:r>
              <a:rPr sz="3200" spc="-95" dirty="0">
                <a:latin typeface="Arial"/>
                <a:cs typeface="Arial"/>
              </a:rPr>
              <a:t>known</a:t>
            </a:r>
            <a:r>
              <a:rPr sz="3200" spc="-180" dirty="0">
                <a:latin typeface="Arial"/>
                <a:cs typeface="Arial"/>
              </a:rPr>
              <a:t> </a:t>
            </a:r>
            <a:r>
              <a:rPr sz="3200" spc="-300" dirty="0">
                <a:latin typeface="Arial"/>
                <a:cs typeface="Arial"/>
              </a:rPr>
              <a:t>as  </a:t>
            </a:r>
            <a:r>
              <a:rPr sz="3200" spc="-45" dirty="0">
                <a:latin typeface="Arial"/>
                <a:cs typeface="Arial"/>
              </a:rPr>
              <a:t>the </a:t>
            </a:r>
            <a:r>
              <a:rPr sz="3200" spc="-120" dirty="0">
                <a:latin typeface="Arial"/>
                <a:cs typeface="Arial"/>
              </a:rPr>
              <a:t>standard </a:t>
            </a:r>
            <a:r>
              <a:rPr sz="3200" spc="-80" dirty="0">
                <a:latin typeface="Arial"/>
                <a:cs typeface="Arial"/>
              </a:rPr>
              <a:t>deviation. </a:t>
            </a:r>
            <a:r>
              <a:rPr sz="3200" spc="-235" dirty="0">
                <a:latin typeface="Arial"/>
                <a:cs typeface="Arial"/>
              </a:rPr>
              <a:t>The </a:t>
            </a:r>
            <a:r>
              <a:rPr sz="3200" spc="-135" dirty="0">
                <a:latin typeface="Arial"/>
                <a:cs typeface="Arial"/>
              </a:rPr>
              <a:t>symbol </a:t>
            </a:r>
            <a:r>
              <a:rPr sz="3200" spc="10" dirty="0">
                <a:latin typeface="Arial"/>
                <a:cs typeface="Arial"/>
              </a:rPr>
              <a:t>for </a:t>
            </a:r>
            <a:r>
              <a:rPr sz="3200" spc="-40" dirty="0">
                <a:latin typeface="Arial"/>
                <a:cs typeface="Arial"/>
              </a:rPr>
              <a:t>the  </a:t>
            </a:r>
            <a:r>
              <a:rPr sz="3200" spc="-120" dirty="0">
                <a:latin typeface="Arial"/>
                <a:cs typeface="Arial"/>
              </a:rPr>
              <a:t>standard </a:t>
            </a:r>
            <a:r>
              <a:rPr sz="3200" spc="-75" dirty="0">
                <a:latin typeface="Arial"/>
                <a:cs typeface="Arial"/>
              </a:rPr>
              <a:t>deviation </a:t>
            </a:r>
            <a:r>
              <a:rPr sz="3200" spc="-165" dirty="0">
                <a:latin typeface="Arial"/>
                <a:cs typeface="Arial"/>
              </a:rPr>
              <a:t>is</a:t>
            </a:r>
            <a:r>
              <a:rPr sz="3200" spc="-335" dirty="0">
                <a:latin typeface="Arial"/>
                <a:cs typeface="Arial"/>
              </a:rPr>
              <a:t> </a:t>
            </a:r>
            <a:r>
              <a:rPr sz="3200" spc="-220" dirty="0">
                <a:latin typeface="Arial"/>
                <a:cs typeface="Arial"/>
              </a:rPr>
              <a:t>s.</a:t>
            </a:r>
            <a:endParaRPr sz="3200">
              <a:latin typeface="Arial"/>
              <a:cs typeface="Arial"/>
            </a:endParaRPr>
          </a:p>
        </p:txBody>
      </p:sp>
      <p:sp>
        <p:nvSpPr>
          <p:cNvPr id="4" name="object 4"/>
          <p:cNvSpPr/>
          <p:nvPr/>
        </p:nvSpPr>
        <p:spPr>
          <a:xfrm>
            <a:off x="4157979" y="4711700"/>
            <a:ext cx="67310" cy="44450"/>
          </a:xfrm>
          <a:custGeom>
            <a:avLst/>
            <a:gdLst/>
            <a:ahLst/>
            <a:cxnLst/>
            <a:rect l="l" t="t" r="r" b="b"/>
            <a:pathLst>
              <a:path w="67310" h="44450">
                <a:moveTo>
                  <a:pt x="0" y="44450"/>
                </a:moveTo>
                <a:lnTo>
                  <a:pt x="67310" y="0"/>
                </a:lnTo>
              </a:path>
            </a:pathLst>
          </a:custGeom>
          <a:ln w="25400">
            <a:solidFill>
              <a:srgbClr val="000000"/>
            </a:solidFill>
          </a:ln>
        </p:spPr>
        <p:txBody>
          <a:bodyPr wrap="square" lIns="0" tIns="0" rIns="0" bIns="0" rtlCol="0"/>
          <a:lstStyle/>
          <a:p>
            <a:endParaRPr/>
          </a:p>
        </p:txBody>
      </p:sp>
      <p:sp>
        <p:nvSpPr>
          <p:cNvPr id="5" name="object 5"/>
          <p:cNvSpPr/>
          <p:nvPr/>
        </p:nvSpPr>
        <p:spPr>
          <a:xfrm>
            <a:off x="4225290" y="4724400"/>
            <a:ext cx="96520" cy="237490"/>
          </a:xfrm>
          <a:custGeom>
            <a:avLst/>
            <a:gdLst/>
            <a:ahLst/>
            <a:cxnLst/>
            <a:rect l="l" t="t" r="r" b="b"/>
            <a:pathLst>
              <a:path w="96520" h="237489">
                <a:moveTo>
                  <a:pt x="0" y="0"/>
                </a:moveTo>
                <a:lnTo>
                  <a:pt x="96520" y="237489"/>
                </a:lnTo>
              </a:path>
            </a:pathLst>
          </a:custGeom>
          <a:ln w="50800">
            <a:solidFill>
              <a:srgbClr val="000000"/>
            </a:solidFill>
          </a:ln>
        </p:spPr>
        <p:txBody>
          <a:bodyPr wrap="square" lIns="0" tIns="0" rIns="0" bIns="0" rtlCol="0"/>
          <a:lstStyle/>
          <a:p>
            <a:endParaRPr/>
          </a:p>
        </p:txBody>
      </p:sp>
      <p:sp>
        <p:nvSpPr>
          <p:cNvPr id="6" name="object 6"/>
          <p:cNvSpPr/>
          <p:nvPr/>
        </p:nvSpPr>
        <p:spPr>
          <a:xfrm>
            <a:off x="4331970" y="4268470"/>
            <a:ext cx="128270" cy="693420"/>
          </a:xfrm>
          <a:custGeom>
            <a:avLst/>
            <a:gdLst/>
            <a:ahLst/>
            <a:cxnLst/>
            <a:rect l="l" t="t" r="r" b="b"/>
            <a:pathLst>
              <a:path w="128270" h="693420">
                <a:moveTo>
                  <a:pt x="0" y="693419"/>
                </a:moveTo>
                <a:lnTo>
                  <a:pt x="128269" y="0"/>
                </a:lnTo>
              </a:path>
            </a:pathLst>
          </a:custGeom>
          <a:ln w="25400">
            <a:solidFill>
              <a:srgbClr val="000000"/>
            </a:solidFill>
          </a:ln>
        </p:spPr>
        <p:txBody>
          <a:bodyPr wrap="square" lIns="0" tIns="0" rIns="0" bIns="0" rtlCol="0"/>
          <a:lstStyle/>
          <a:p>
            <a:endParaRPr/>
          </a:p>
        </p:txBody>
      </p:sp>
      <p:sp>
        <p:nvSpPr>
          <p:cNvPr id="7" name="object 7"/>
          <p:cNvSpPr/>
          <p:nvPr/>
        </p:nvSpPr>
        <p:spPr>
          <a:xfrm>
            <a:off x="4460240" y="4268470"/>
            <a:ext cx="544830" cy="0"/>
          </a:xfrm>
          <a:custGeom>
            <a:avLst/>
            <a:gdLst/>
            <a:ahLst/>
            <a:cxnLst/>
            <a:rect l="l" t="t" r="r" b="b"/>
            <a:pathLst>
              <a:path w="544829">
                <a:moveTo>
                  <a:pt x="0" y="0"/>
                </a:moveTo>
                <a:lnTo>
                  <a:pt x="544830" y="0"/>
                </a:lnTo>
              </a:path>
            </a:pathLst>
          </a:custGeom>
          <a:ln w="25400">
            <a:solidFill>
              <a:srgbClr val="000000"/>
            </a:solidFill>
          </a:ln>
        </p:spPr>
        <p:txBody>
          <a:bodyPr wrap="square" lIns="0" tIns="0" rIns="0" bIns="0" rtlCol="0"/>
          <a:lstStyle/>
          <a:p>
            <a:endParaRPr/>
          </a:p>
        </p:txBody>
      </p:sp>
      <p:sp>
        <p:nvSpPr>
          <p:cNvPr id="8" name="object 8"/>
          <p:cNvSpPr txBox="1"/>
          <p:nvPr/>
        </p:nvSpPr>
        <p:spPr>
          <a:xfrm>
            <a:off x="4488179" y="4032250"/>
            <a:ext cx="435609" cy="756920"/>
          </a:xfrm>
          <a:prstGeom prst="rect">
            <a:avLst/>
          </a:prstGeom>
        </p:spPr>
        <p:txBody>
          <a:bodyPr vert="horz" wrap="square" lIns="0" tIns="12700" rIns="0" bIns="0" rtlCol="0">
            <a:spAutoFit/>
          </a:bodyPr>
          <a:lstStyle/>
          <a:p>
            <a:pPr marL="12700">
              <a:lnSpc>
                <a:spcPct val="100000"/>
              </a:lnSpc>
              <a:spcBef>
                <a:spcPts val="100"/>
              </a:spcBef>
            </a:pPr>
            <a:r>
              <a:rPr sz="7200" i="1" spc="-405" baseline="-24884" dirty="0">
                <a:latin typeface="Times New Roman"/>
                <a:cs typeface="Times New Roman"/>
              </a:rPr>
              <a:t>s</a:t>
            </a:r>
            <a:r>
              <a:rPr sz="7200" i="1" spc="-1282" baseline="-24884" dirty="0">
                <a:latin typeface="Times New Roman"/>
                <a:cs typeface="Times New Roman"/>
              </a:rPr>
              <a:t> </a:t>
            </a:r>
            <a:r>
              <a:rPr sz="2800" spc="-200" dirty="0">
                <a:latin typeface="Times New Roman"/>
                <a:cs typeface="Times New Roman"/>
              </a:rPr>
              <a:t>2</a:t>
            </a:r>
            <a:endParaRPr sz="2800">
              <a:latin typeface="Times New Roman"/>
              <a:cs typeface="Times New Roman"/>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11" name="object 11"/>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87</a:t>
            </a:fld>
            <a:endParaRPr dirty="0"/>
          </a:p>
        </p:txBody>
      </p:sp>
      <p:sp>
        <p:nvSpPr>
          <p:cNvPr id="9" name="object 9"/>
          <p:cNvSpPr txBox="1"/>
          <p:nvPr/>
        </p:nvSpPr>
        <p:spPr>
          <a:xfrm>
            <a:off x="3351529" y="4305300"/>
            <a:ext cx="622300" cy="756920"/>
          </a:xfrm>
          <a:prstGeom prst="rect">
            <a:avLst/>
          </a:prstGeom>
        </p:spPr>
        <p:txBody>
          <a:bodyPr vert="horz" wrap="square" lIns="0" tIns="12700" rIns="0" bIns="0" rtlCol="0">
            <a:spAutoFit/>
          </a:bodyPr>
          <a:lstStyle/>
          <a:p>
            <a:pPr marL="12700">
              <a:lnSpc>
                <a:spcPct val="100000"/>
              </a:lnSpc>
              <a:spcBef>
                <a:spcPts val="100"/>
              </a:spcBef>
            </a:pPr>
            <a:r>
              <a:rPr sz="4800" i="1" spc="-270" dirty="0">
                <a:latin typeface="Times New Roman"/>
                <a:cs typeface="Times New Roman"/>
              </a:rPr>
              <a:t>s</a:t>
            </a:r>
            <a:r>
              <a:rPr sz="4800" i="1" spc="-135" dirty="0">
                <a:latin typeface="Times New Roman"/>
                <a:cs typeface="Times New Roman"/>
              </a:rPr>
              <a:t> </a:t>
            </a:r>
            <a:r>
              <a:rPr sz="4800" spc="-700" dirty="0">
                <a:latin typeface="Symbol"/>
                <a:cs typeface="Symbol"/>
              </a:rPr>
              <a:t></a:t>
            </a:r>
            <a:endParaRPr sz="4800">
              <a:latin typeface="Symbol"/>
              <a:cs typeface="Symbo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4" name="object 4"/>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88</a:t>
            </a:fld>
            <a:endParaRPr dirty="0"/>
          </a:p>
        </p:txBody>
      </p:sp>
      <p:sp>
        <p:nvSpPr>
          <p:cNvPr id="2" name="object 2"/>
          <p:cNvSpPr txBox="1"/>
          <p:nvPr/>
        </p:nvSpPr>
        <p:spPr>
          <a:xfrm>
            <a:off x="534669" y="1545590"/>
            <a:ext cx="7791450" cy="3454400"/>
          </a:xfrm>
          <a:prstGeom prst="rect">
            <a:avLst/>
          </a:prstGeom>
        </p:spPr>
        <p:txBody>
          <a:bodyPr vert="horz" wrap="square" lIns="0" tIns="101600" rIns="0" bIns="0" rtlCol="0">
            <a:spAutoFit/>
          </a:bodyPr>
          <a:lstStyle/>
          <a:p>
            <a:pPr marL="12700">
              <a:lnSpc>
                <a:spcPct val="100000"/>
              </a:lnSpc>
              <a:spcBef>
                <a:spcPts val="800"/>
              </a:spcBef>
            </a:pPr>
            <a:r>
              <a:rPr sz="2800" i="1" spc="-95" dirty="0">
                <a:solidFill>
                  <a:srgbClr val="BF0000"/>
                </a:solidFill>
                <a:latin typeface="Trebuchet MS"/>
                <a:cs typeface="Trebuchet MS"/>
              </a:rPr>
              <a:t>Advantages</a:t>
            </a:r>
            <a:endParaRPr sz="2800">
              <a:latin typeface="Trebuchet MS"/>
              <a:cs typeface="Trebuchet MS"/>
            </a:endParaRPr>
          </a:p>
          <a:p>
            <a:pPr marL="355600" marR="69215" indent="-342900">
              <a:lnSpc>
                <a:spcPts val="3350"/>
              </a:lnSpc>
              <a:spcBef>
                <a:spcPts val="820"/>
              </a:spcBef>
              <a:buChar char="•"/>
              <a:tabLst>
                <a:tab pos="354965" algn="l"/>
                <a:tab pos="355600" algn="l"/>
              </a:tabLst>
            </a:pPr>
            <a:r>
              <a:rPr sz="2800" spc="-204" dirty="0">
                <a:latin typeface="Arial"/>
                <a:cs typeface="Arial"/>
              </a:rPr>
              <a:t>The </a:t>
            </a:r>
            <a:r>
              <a:rPr sz="2800" spc="-105" dirty="0">
                <a:latin typeface="Arial"/>
                <a:cs typeface="Arial"/>
              </a:rPr>
              <a:t>standard </a:t>
            </a:r>
            <a:r>
              <a:rPr sz="2800" spc="-70" dirty="0">
                <a:latin typeface="Arial"/>
                <a:cs typeface="Arial"/>
              </a:rPr>
              <a:t>deviation </a:t>
            </a:r>
            <a:r>
              <a:rPr sz="2800" spc="-150" dirty="0">
                <a:latin typeface="Arial"/>
                <a:cs typeface="Arial"/>
              </a:rPr>
              <a:t>is </a:t>
            </a:r>
            <a:r>
              <a:rPr sz="2800" spc="-40" dirty="0">
                <a:latin typeface="Arial"/>
                <a:cs typeface="Arial"/>
              </a:rPr>
              <a:t>in the </a:t>
            </a:r>
            <a:r>
              <a:rPr sz="2800" spc="-204" dirty="0">
                <a:latin typeface="Arial"/>
                <a:cs typeface="Arial"/>
              </a:rPr>
              <a:t>same </a:t>
            </a:r>
            <a:r>
              <a:rPr sz="2800" spc="-105" dirty="0">
                <a:latin typeface="Arial"/>
                <a:cs typeface="Arial"/>
              </a:rPr>
              <a:t>dimension</a:t>
            </a:r>
            <a:r>
              <a:rPr sz="2800" spc="-395" dirty="0">
                <a:latin typeface="Arial"/>
                <a:cs typeface="Arial"/>
              </a:rPr>
              <a:t> </a:t>
            </a:r>
            <a:r>
              <a:rPr sz="2800" spc="-260" dirty="0">
                <a:latin typeface="Arial"/>
                <a:cs typeface="Arial"/>
              </a:rPr>
              <a:t>as  </a:t>
            </a:r>
            <a:r>
              <a:rPr sz="2800" spc="-40" dirty="0">
                <a:latin typeface="Arial"/>
                <a:cs typeface="Arial"/>
              </a:rPr>
              <a:t>the </a:t>
            </a:r>
            <a:r>
              <a:rPr sz="2800" spc="-130" dirty="0">
                <a:latin typeface="Arial"/>
                <a:cs typeface="Arial"/>
              </a:rPr>
              <a:t>observed</a:t>
            </a:r>
            <a:r>
              <a:rPr sz="2800" spc="-275" dirty="0">
                <a:latin typeface="Arial"/>
                <a:cs typeface="Arial"/>
              </a:rPr>
              <a:t> </a:t>
            </a:r>
            <a:r>
              <a:rPr sz="2800" spc="-145" dirty="0">
                <a:latin typeface="Arial"/>
                <a:cs typeface="Arial"/>
              </a:rPr>
              <a:t>values.</a:t>
            </a:r>
            <a:endParaRPr sz="2800">
              <a:latin typeface="Arial"/>
              <a:cs typeface="Arial"/>
            </a:endParaRPr>
          </a:p>
          <a:p>
            <a:pPr marL="355600" indent="-342900">
              <a:lnSpc>
                <a:spcPct val="100000"/>
              </a:lnSpc>
              <a:spcBef>
                <a:spcPts val="590"/>
              </a:spcBef>
              <a:buChar char="•"/>
              <a:tabLst>
                <a:tab pos="354965" algn="l"/>
                <a:tab pos="355600" algn="l"/>
              </a:tabLst>
            </a:pPr>
            <a:r>
              <a:rPr sz="2800" spc="-204" dirty="0">
                <a:latin typeface="Arial"/>
                <a:cs typeface="Arial"/>
              </a:rPr>
              <a:t>The </a:t>
            </a:r>
            <a:r>
              <a:rPr sz="2800" spc="-105" dirty="0">
                <a:latin typeface="Arial"/>
                <a:cs typeface="Arial"/>
              </a:rPr>
              <a:t>standard </a:t>
            </a:r>
            <a:r>
              <a:rPr sz="2800" spc="-70" dirty="0">
                <a:latin typeface="Arial"/>
                <a:cs typeface="Arial"/>
              </a:rPr>
              <a:t>deviation </a:t>
            </a:r>
            <a:r>
              <a:rPr sz="2800" spc="-150" dirty="0">
                <a:latin typeface="Arial"/>
                <a:cs typeface="Arial"/>
              </a:rPr>
              <a:t>is an </a:t>
            </a:r>
            <a:r>
              <a:rPr sz="2800" spc="-35" dirty="0">
                <a:latin typeface="Arial"/>
                <a:cs typeface="Arial"/>
              </a:rPr>
              <a:t>efficient</a:t>
            </a:r>
            <a:r>
              <a:rPr sz="2800" spc="-265" dirty="0">
                <a:latin typeface="Arial"/>
                <a:cs typeface="Arial"/>
              </a:rPr>
              <a:t> </a:t>
            </a:r>
            <a:r>
              <a:rPr sz="2800" spc="-60" dirty="0">
                <a:latin typeface="Arial"/>
                <a:cs typeface="Arial"/>
              </a:rPr>
              <a:t>estimator.</a:t>
            </a:r>
            <a:endParaRPr sz="2800">
              <a:latin typeface="Arial"/>
              <a:cs typeface="Arial"/>
            </a:endParaRPr>
          </a:p>
          <a:p>
            <a:pPr marL="12700">
              <a:lnSpc>
                <a:spcPct val="100000"/>
              </a:lnSpc>
              <a:spcBef>
                <a:spcPts val="700"/>
              </a:spcBef>
            </a:pPr>
            <a:r>
              <a:rPr sz="2800" i="1" spc="-90" dirty="0">
                <a:solidFill>
                  <a:srgbClr val="BF0000"/>
                </a:solidFill>
                <a:latin typeface="Trebuchet MS"/>
                <a:cs typeface="Trebuchet MS"/>
              </a:rPr>
              <a:t>Disadvantages</a:t>
            </a:r>
            <a:endParaRPr sz="2800">
              <a:latin typeface="Trebuchet MS"/>
              <a:cs typeface="Trebuchet MS"/>
            </a:endParaRPr>
          </a:p>
          <a:p>
            <a:pPr marL="355600" marR="5080" indent="-342900">
              <a:lnSpc>
                <a:spcPct val="100000"/>
              </a:lnSpc>
              <a:spcBef>
                <a:spcPts val="690"/>
              </a:spcBef>
              <a:buChar char="•"/>
              <a:tabLst>
                <a:tab pos="354965" algn="l"/>
                <a:tab pos="355600" algn="l"/>
              </a:tabLst>
            </a:pPr>
            <a:r>
              <a:rPr sz="2800" spc="-204" dirty="0">
                <a:latin typeface="Arial"/>
                <a:cs typeface="Arial"/>
              </a:rPr>
              <a:t>The </a:t>
            </a:r>
            <a:r>
              <a:rPr sz="2800" spc="-105" dirty="0">
                <a:latin typeface="Arial"/>
                <a:cs typeface="Arial"/>
              </a:rPr>
              <a:t>calculations </a:t>
            </a:r>
            <a:r>
              <a:rPr sz="2800" spc="-175" dirty="0">
                <a:latin typeface="Arial"/>
                <a:cs typeface="Arial"/>
              </a:rPr>
              <a:t>can </a:t>
            </a:r>
            <a:r>
              <a:rPr sz="2800" spc="-135" dirty="0">
                <a:latin typeface="Arial"/>
                <a:cs typeface="Arial"/>
              </a:rPr>
              <a:t>be </a:t>
            </a:r>
            <a:r>
              <a:rPr sz="2800" spc="-85" dirty="0">
                <a:latin typeface="Arial"/>
                <a:cs typeface="Arial"/>
              </a:rPr>
              <a:t>tedious </a:t>
            </a:r>
            <a:r>
              <a:rPr sz="2800" dirty="0">
                <a:latin typeface="Arial"/>
                <a:cs typeface="Arial"/>
              </a:rPr>
              <a:t>without </a:t>
            </a:r>
            <a:r>
              <a:rPr sz="2800" spc="-40" dirty="0">
                <a:latin typeface="Arial"/>
                <a:cs typeface="Arial"/>
              </a:rPr>
              <a:t>the </a:t>
            </a:r>
            <a:r>
              <a:rPr sz="2800" spc="-95" dirty="0">
                <a:latin typeface="Arial"/>
                <a:cs typeface="Arial"/>
              </a:rPr>
              <a:t>aid </a:t>
            </a:r>
            <a:r>
              <a:rPr sz="2800" spc="-10" dirty="0">
                <a:latin typeface="Arial"/>
                <a:cs typeface="Arial"/>
              </a:rPr>
              <a:t>of</a:t>
            </a:r>
            <a:r>
              <a:rPr sz="2800" spc="-525" dirty="0">
                <a:latin typeface="Arial"/>
                <a:cs typeface="Arial"/>
              </a:rPr>
              <a:t> </a:t>
            </a:r>
            <a:r>
              <a:rPr sz="2800" spc="-220" dirty="0">
                <a:latin typeface="Arial"/>
                <a:cs typeface="Arial"/>
              </a:rPr>
              <a:t>a  </a:t>
            </a:r>
            <a:r>
              <a:rPr sz="2800" spc="-130" dirty="0">
                <a:latin typeface="Arial"/>
                <a:cs typeface="Arial"/>
              </a:rPr>
              <a:t>good</a:t>
            </a:r>
            <a:r>
              <a:rPr sz="2800" spc="-160" dirty="0">
                <a:latin typeface="Arial"/>
                <a:cs typeface="Arial"/>
              </a:rPr>
              <a:t> </a:t>
            </a:r>
            <a:r>
              <a:rPr sz="2800" spc="-85" dirty="0">
                <a:latin typeface="Arial"/>
                <a:cs typeface="Arial"/>
              </a:rPr>
              <a:t>calculator</a:t>
            </a:r>
            <a:endParaRPr sz="2800">
              <a:latin typeface="Arial"/>
              <a:cs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4669" y="1532890"/>
            <a:ext cx="8067675" cy="3153410"/>
          </a:xfrm>
          <a:prstGeom prst="rect">
            <a:avLst/>
          </a:prstGeom>
        </p:spPr>
        <p:txBody>
          <a:bodyPr vert="horz" wrap="square" lIns="0" tIns="114300" rIns="0" bIns="0" rtlCol="0">
            <a:spAutoFit/>
          </a:bodyPr>
          <a:lstStyle/>
          <a:p>
            <a:pPr marL="12700">
              <a:lnSpc>
                <a:spcPct val="100000"/>
              </a:lnSpc>
              <a:spcBef>
                <a:spcPts val="900"/>
              </a:spcBef>
            </a:pPr>
            <a:r>
              <a:rPr sz="3200" b="1" spc="-265" dirty="0">
                <a:solidFill>
                  <a:srgbClr val="006FBF"/>
                </a:solidFill>
                <a:latin typeface="Arial"/>
                <a:cs typeface="Arial"/>
              </a:rPr>
              <a:t>The </a:t>
            </a:r>
            <a:r>
              <a:rPr sz="3200" b="1" spc="-185" dirty="0">
                <a:solidFill>
                  <a:srgbClr val="006FBF"/>
                </a:solidFill>
                <a:latin typeface="Arial"/>
                <a:cs typeface="Arial"/>
              </a:rPr>
              <a:t>coefficient </a:t>
            </a:r>
            <a:r>
              <a:rPr sz="3200" b="1" spc="-145" dirty="0">
                <a:solidFill>
                  <a:srgbClr val="006FBF"/>
                </a:solidFill>
                <a:latin typeface="Arial"/>
                <a:cs typeface="Arial"/>
              </a:rPr>
              <a:t>of</a:t>
            </a:r>
            <a:r>
              <a:rPr sz="3200" b="1" spc="-70" dirty="0">
                <a:solidFill>
                  <a:srgbClr val="006FBF"/>
                </a:solidFill>
                <a:latin typeface="Arial"/>
                <a:cs typeface="Arial"/>
              </a:rPr>
              <a:t> </a:t>
            </a:r>
            <a:r>
              <a:rPr sz="3200" b="1" spc="-160" dirty="0">
                <a:solidFill>
                  <a:srgbClr val="006FBF"/>
                </a:solidFill>
                <a:latin typeface="Arial"/>
                <a:cs typeface="Arial"/>
              </a:rPr>
              <a:t>variation</a:t>
            </a:r>
            <a:endParaRPr sz="3200">
              <a:latin typeface="Arial"/>
              <a:cs typeface="Arial"/>
            </a:endParaRPr>
          </a:p>
          <a:p>
            <a:pPr marL="354965" marR="5080" indent="-342900" algn="just">
              <a:lnSpc>
                <a:spcPct val="99900"/>
              </a:lnSpc>
              <a:spcBef>
                <a:spcPts val="800"/>
              </a:spcBef>
            </a:pPr>
            <a:r>
              <a:rPr sz="4800" spc="157" baseline="6076" dirty="0">
                <a:latin typeface="Symbol"/>
                <a:cs typeface="Symbol"/>
              </a:rPr>
              <a:t></a:t>
            </a:r>
            <a:r>
              <a:rPr sz="3200" spc="105" dirty="0">
                <a:latin typeface="Arial"/>
                <a:cs typeface="Arial"/>
              </a:rPr>
              <a:t>The </a:t>
            </a:r>
            <a:r>
              <a:rPr sz="3200" spc="-65" dirty="0">
                <a:latin typeface="Arial"/>
                <a:cs typeface="Arial"/>
              </a:rPr>
              <a:t>coefficient </a:t>
            </a:r>
            <a:r>
              <a:rPr sz="3200" dirty="0">
                <a:latin typeface="Arial"/>
                <a:cs typeface="Arial"/>
              </a:rPr>
              <a:t>of </a:t>
            </a:r>
            <a:r>
              <a:rPr sz="3200" spc="-65" dirty="0">
                <a:latin typeface="Arial"/>
                <a:cs typeface="Arial"/>
              </a:rPr>
              <a:t>variation </a:t>
            </a:r>
            <a:r>
              <a:rPr sz="3200" spc="-165" dirty="0">
                <a:latin typeface="Arial"/>
                <a:cs typeface="Arial"/>
              </a:rPr>
              <a:t>is </a:t>
            </a:r>
            <a:r>
              <a:rPr sz="3200" spc="-250" dirty="0">
                <a:latin typeface="Arial"/>
                <a:cs typeface="Arial"/>
              </a:rPr>
              <a:t>a </a:t>
            </a:r>
            <a:r>
              <a:rPr sz="3200" spc="-165" dirty="0">
                <a:latin typeface="Arial"/>
                <a:cs typeface="Arial"/>
              </a:rPr>
              <a:t>measure </a:t>
            </a:r>
            <a:r>
              <a:rPr sz="3200" spc="-10" dirty="0">
                <a:latin typeface="Arial"/>
                <a:cs typeface="Arial"/>
              </a:rPr>
              <a:t>of  </a:t>
            </a:r>
            <a:r>
              <a:rPr sz="3200" spc="-70" dirty="0">
                <a:latin typeface="Arial"/>
                <a:cs typeface="Arial"/>
              </a:rPr>
              <a:t>relative </a:t>
            </a:r>
            <a:r>
              <a:rPr sz="3200" spc="-120" dirty="0">
                <a:latin typeface="Arial"/>
                <a:cs typeface="Arial"/>
              </a:rPr>
              <a:t>dispersion, </a:t>
            </a:r>
            <a:r>
              <a:rPr sz="3200" dirty="0">
                <a:latin typeface="Arial"/>
                <a:cs typeface="Arial"/>
              </a:rPr>
              <a:t>that </a:t>
            </a:r>
            <a:r>
              <a:rPr sz="3200" spc="-145" dirty="0">
                <a:latin typeface="Arial"/>
                <a:cs typeface="Arial"/>
              </a:rPr>
              <a:t>is, </a:t>
            </a:r>
            <a:r>
              <a:rPr sz="3200" spc="-250" dirty="0">
                <a:latin typeface="Arial"/>
                <a:cs typeface="Arial"/>
              </a:rPr>
              <a:t>a </a:t>
            </a:r>
            <a:r>
              <a:rPr sz="3200" spc="-170" dirty="0">
                <a:latin typeface="Arial"/>
                <a:cs typeface="Arial"/>
              </a:rPr>
              <a:t>measure </a:t>
            </a:r>
            <a:r>
              <a:rPr sz="3200" spc="-95" dirty="0">
                <a:latin typeface="Arial"/>
                <a:cs typeface="Arial"/>
              </a:rPr>
              <a:t>which  </a:t>
            </a:r>
            <a:r>
              <a:rPr sz="3200" spc="-215" dirty="0">
                <a:latin typeface="Arial"/>
                <a:cs typeface="Arial"/>
              </a:rPr>
              <a:t>expresses </a:t>
            </a:r>
            <a:r>
              <a:rPr sz="3200" spc="-45" dirty="0">
                <a:latin typeface="Arial"/>
                <a:cs typeface="Arial"/>
              </a:rPr>
              <a:t>the </a:t>
            </a:r>
            <a:r>
              <a:rPr sz="3200" spc="-105" dirty="0">
                <a:latin typeface="Arial"/>
                <a:cs typeface="Arial"/>
              </a:rPr>
              <a:t>magnitude </a:t>
            </a:r>
            <a:r>
              <a:rPr sz="3200" spc="-5" dirty="0">
                <a:latin typeface="Arial"/>
                <a:cs typeface="Arial"/>
              </a:rPr>
              <a:t>of </a:t>
            </a:r>
            <a:r>
              <a:rPr sz="3200" spc="-40" dirty="0">
                <a:latin typeface="Arial"/>
                <a:cs typeface="Arial"/>
              </a:rPr>
              <a:t>the </a:t>
            </a:r>
            <a:r>
              <a:rPr sz="3200" spc="-65" dirty="0">
                <a:latin typeface="Arial"/>
                <a:cs typeface="Arial"/>
              </a:rPr>
              <a:t>variation </a:t>
            </a:r>
            <a:r>
              <a:rPr sz="3200" spc="35" dirty="0">
                <a:latin typeface="Arial"/>
                <a:cs typeface="Arial"/>
              </a:rPr>
              <a:t>to  </a:t>
            </a:r>
            <a:r>
              <a:rPr sz="3200" spc="-45" dirty="0">
                <a:latin typeface="Arial"/>
                <a:cs typeface="Arial"/>
              </a:rPr>
              <a:t>the </a:t>
            </a:r>
            <a:r>
              <a:rPr sz="3200" spc="-220" dirty="0">
                <a:latin typeface="Arial"/>
                <a:cs typeface="Arial"/>
              </a:rPr>
              <a:t>size </a:t>
            </a:r>
            <a:r>
              <a:rPr sz="3200" spc="-5" dirty="0">
                <a:latin typeface="Arial"/>
                <a:cs typeface="Arial"/>
              </a:rPr>
              <a:t>of </a:t>
            </a:r>
            <a:r>
              <a:rPr sz="3200" spc="-45" dirty="0">
                <a:latin typeface="Arial"/>
                <a:cs typeface="Arial"/>
              </a:rPr>
              <a:t>the quantity </a:t>
            </a:r>
            <a:r>
              <a:rPr sz="3200" dirty="0">
                <a:latin typeface="Arial"/>
                <a:cs typeface="Arial"/>
              </a:rPr>
              <a:t>that </a:t>
            </a:r>
            <a:r>
              <a:rPr sz="3200" spc="-165" dirty="0">
                <a:latin typeface="Arial"/>
                <a:cs typeface="Arial"/>
              </a:rPr>
              <a:t>is </a:t>
            </a:r>
            <a:r>
              <a:rPr sz="3200" spc="-130" dirty="0">
                <a:latin typeface="Arial"/>
                <a:cs typeface="Arial"/>
              </a:rPr>
              <a:t>being</a:t>
            </a:r>
            <a:r>
              <a:rPr sz="3200" spc="-590" dirty="0">
                <a:latin typeface="Arial"/>
                <a:cs typeface="Arial"/>
              </a:rPr>
              <a:t> </a:t>
            </a:r>
            <a:r>
              <a:rPr sz="3200" spc="-160" dirty="0">
                <a:latin typeface="Arial"/>
                <a:cs typeface="Arial"/>
              </a:rPr>
              <a:t>measured  </a:t>
            </a:r>
            <a:r>
              <a:rPr sz="3200" spc="-155" dirty="0">
                <a:latin typeface="Arial"/>
                <a:cs typeface="Arial"/>
              </a:rPr>
              <a:t>and </a:t>
            </a:r>
            <a:r>
              <a:rPr sz="3200" spc="-165" dirty="0">
                <a:latin typeface="Arial"/>
                <a:cs typeface="Arial"/>
              </a:rPr>
              <a:t>is </a:t>
            </a:r>
            <a:r>
              <a:rPr sz="3200" spc="-185" dirty="0">
                <a:latin typeface="Arial"/>
                <a:cs typeface="Arial"/>
              </a:rPr>
              <a:t>expressed </a:t>
            </a:r>
            <a:r>
              <a:rPr sz="3200" spc="-300" dirty="0">
                <a:latin typeface="Arial"/>
                <a:cs typeface="Arial"/>
              </a:rPr>
              <a:t>as </a:t>
            </a:r>
            <a:r>
              <a:rPr sz="3200" spc="-250" dirty="0">
                <a:latin typeface="Arial"/>
                <a:cs typeface="Arial"/>
              </a:rPr>
              <a:t>a</a:t>
            </a:r>
            <a:r>
              <a:rPr sz="3200" spc="-70" dirty="0">
                <a:latin typeface="Arial"/>
                <a:cs typeface="Arial"/>
              </a:rPr>
              <a:t> </a:t>
            </a:r>
            <a:r>
              <a:rPr sz="3200" spc="-90" dirty="0">
                <a:latin typeface="Arial"/>
                <a:cs typeface="Arial"/>
              </a:rPr>
              <a:t>percent.</a:t>
            </a:r>
            <a:endParaRPr sz="3200">
              <a:latin typeface="Arial"/>
              <a:cs typeface="Arial"/>
            </a:endParaRPr>
          </a:p>
        </p:txBody>
      </p:sp>
      <p:sp>
        <p:nvSpPr>
          <p:cNvPr id="3" name="object 3"/>
          <p:cNvSpPr/>
          <p:nvPr/>
        </p:nvSpPr>
        <p:spPr>
          <a:xfrm>
            <a:off x="4399279" y="5633720"/>
            <a:ext cx="201930" cy="0"/>
          </a:xfrm>
          <a:custGeom>
            <a:avLst/>
            <a:gdLst/>
            <a:ahLst/>
            <a:cxnLst/>
            <a:rect l="l" t="t" r="r" b="b"/>
            <a:pathLst>
              <a:path w="201929">
                <a:moveTo>
                  <a:pt x="0" y="0"/>
                </a:moveTo>
                <a:lnTo>
                  <a:pt x="201930" y="0"/>
                </a:lnTo>
              </a:path>
            </a:pathLst>
          </a:custGeom>
          <a:ln w="20320">
            <a:solidFill>
              <a:srgbClr val="000000"/>
            </a:solidFill>
          </a:ln>
        </p:spPr>
        <p:txBody>
          <a:bodyPr wrap="square" lIns="0" tIns="0" rIns="0" bIns="0" rtlCol="0"/>
          <a:lstStyle/>
          <a:p>
            <a:endParaRPr/>
          </a:p>
        </p:txBody>
      </p:sp>
      <p:sp>
        <p:nvSpPr>
          <p:cNvPr id="4" name="object 4"/>
          <p:cNvSpPr txBox="1"/>
          <p:nvPr/>
        </p:nvSpPr>
        <p:spPr>
          <a:xfrm>
            <a:off x="2557779" y="5433059"/>
            <a:ext cx="3235325" cy="619760"/>
          </a:xfrm>
          <a:prstGeom prst="rect">
            <a:avLst/>
          </a:prstGeom>
        </p:spPr>
        <p:txBody>
          <a:bodyPr vert="horz" wrap="square" lIns="0" tIns="12700" rIns="0" bIns="0" rtlCol="0">
            <a:spAutoFit/>
          </a:bodyPr>
          <a:lstStyle/>
          <a:p>
            <a:pPr marL="12700">
              <a:lnSpc>
                <a:spcPct val="100000"/>
              </a:lnSpc>
              <a:spcBef>
                <a:spcPts val="100"/>
              </a:spcBef>
              <a:tabLst>
                <a:tab pos="791845" algn="l"/>
              </a:tabLst>
            </a:pPr>
            <a:r>
              <a:rPr sz="3900" i="1" spc="-175" dirty="0">
                <a:latin typeface="Times New Roman"/>
                <a:cs typeface="Times New Roman"/>
              </a:rPr>
              <a:t>CV	</a:t>
            </a:r>
            <a:r>
              <a:rPr sz="3900" spc="-275" dirty="0">
                <a:latin typeface="Symbol"/>
                <a:cs typeface="Symbol"/>
              </a:rPr>
              <a:t></a:t>
            </a:r>
            <a:r>
              <a:rPr sz="3900" spc="-275" dirty="0">
                <a:latin typeface="Times New Roman"/>
                <a:cs typeface="Times New Roman"/>
              </a:rPr>
              <a:t> </a:t>
            </a:r>
            <a:r>
              <a:rPr sz="3900" spc="-20" dirty="0">
                <a:latin typeface="Times New Roman"/>
                <a:cs typeface="Times New Roman"/>
              </a:rPr>
              <a:t>(</a:t>
            </a:r>
            <a:r>
              <a:rPr sz="3900" i="1" spc="-20" dirty="0">
                <a:latin typeface="Times New Roman"/>
                <a:cs typeface="Times New Roman"/>
              </a:rPr>
              <a:t>s </a:t>
            </a:r>
            <a:r>
              <a:rPr sz="3900" spc="-75" dirty="0">
                <a:latin typeface="Times New Roman"/>
                <a:cs typeface="Times New Roman"/>
              </a:rPr>
              <a:t>/ </a:t>
            </a:r>
            <a:r>
              <a:rPr sz="3900" i="1" spc="30" dirty="0">
                <a:latin typeface="Times New Roman"/>
                <a:cs typeface="Times New Roman"/>
              </a:rPr>
              <a:t>x</a:t>
            </a:r>
            <a:r>
              <a:rPr sz="3900" spc="30" dirty="0">
                <a:latin typeface="Times New Roman"/>
                <a:cs typeface="Times New Roman"/>
              </a:rPr>
              <a:t>)</a:t>
            </a:r>
            <a:r>
              <a:rPr sz="3900" spc="-720" dirty="0">
                <a:latin typeface="Times New Roman"/>
                <a:cs typeface="Times New Roman"/>
              </a:rPr>
              <a:t> </a:t>
            </a:r>
            <a:r>
              <a:rPr sz="3900" spc="-100" dirty="0">
                <a:latin typeface="Times New Roman"/>
                <a:cs typeface="Times New Roman"/>
              </a:rPr>
              <a:t>*100</a:t>
            </a:r>
            <a:endParaRPr sz="3900">
              <a:latin typeface="Times New Roman"/>
              <a:cs typeface="Times New Roman"/>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6" name="object 6"/>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89</a:t>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4460">
              <a:lnSpc>
                <a:spcPts val="1420"/>
              </a:lnSpc>
            </a:pPr>
            <a:fld id="{81D60167-4931-47E6-BA6A-407CBD079E47}" type="slidenum">
              <a:rPr sz="1400" dirty="0">
                <a:solidFill>
                  <a:srgbClr val="000000"/>
                </a:solidFill>
              </a:rPr>
              <a:t>9</a:t>
            </a:fld>
            <a:endParaRPr sz="1400"/>
          </a:p>
          <a:p>
            <a:pPr marL="138430">
              <a:lnSpc>
                <a:spcPts val="1215"/>
              </a:lnSpc>
            </a:pPr>
            <a:r>
              <a:rPr dirty="0"/>
              <a:t>7</a:t>
            </a: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2" name="object 2"/>
          <p:cNvSpPr txBox="1">
            <a:spLocks noGrp="1"/>
          </p:cNvSpPr>
          <p:nvPr>
            <p:ph type="title"/>
          </p:nvPr>
        </p:nvSpPr>
        <p:spPr>
          <a:xfrm>
            <a:off x="306070" y="0"/>
            <a:ext cx="3525520" cy="391160"/>
          </a:xfrm>
          <a:prstGeom prst="rect">
            <a:avLst/>
          </a:prstGeom>
        </p:spPr>
        <p:txBody>
          <a:bodyPr vert="horz" wrap="square" lIns="0" tIns="12700" rIns="0" bIns="0" rtlCol="0">
            <a:spAutoFit/>
          </a:bodyPr>
          <a:lstStyle/>
          <a:p>
            <a:pPr marL="12700">
              <a:lnSpc>
                <a:spcPct val="100000"/>
              </a:lnSpc>
              <a:spcBef>
                <a:spcPts val="100"/>
              </a:spcBef>
            </a:pPr>
            <a:r>
              <a:rPr sz="3600" b="0" spc="300" baseline="5787" dirty="0">
                <a:solidFill>
                  <a:srgbClr val="006FBF"/>
                </a:solidFill>
                <a:latin typeface="Symbol"/>
                <a:cs typeface="Symbol"/>
              </a:rPr>
              <a:t></a:t>
            </a:r>
            <a:r>
              <a:rPr sz="3600" b="0" spc="300" baseline="5787" dirty="0">
                <a:solidFill>
                  <a:srgbClr val="006FBF"/>
                </a:solidFill>
                <a:latin typeface="Times New Roman"/>
                <a:cs typeface="Times New Roman"/>
              </a:rPr>
              <a:t> </a:t>
            </a:r>
            <a:r>
              <a:rPr sz="2400" spc="-5" dirty="0">
                <a:solidFill>
                  <a:srgbClr val="006FBF"/>
                </a:solidFill>
                <a:latin typeface="Comic Sans MS"/>
                <a:cs typeface="Comic Sans MS"/>
              </a:rPr>
              <a:t>Health </a:t>
            </a:r>
            <a:r>
              <a:rPr sz="2400" dirty="0">
                <a:solidFill>
                  <a:srgbClr val="006FBF"/>
                </a:solidFill>
                <a:latin typeface="Comic Sans MS"/>
                <a:cs typeface="Comic Sans MS"/>
              </a:rPr>
              <a:t>and</a:t>
            </a:r>
            <a:r>
              <a:rPr sz="2400" spc="-75" dirty="0">
                <a:solidFill>
                  <a:srgbClr val="006FBF"/>
                </a:solidFill>
                <a:latin typeface="Comic Sans MS"/>
                <a:cs typeface="Comic Sans MS"/>
              </a:rPr>
              <a:t> </a:t>
            </a:r>
            <a:r>
              <a:rPr sz="2400" spc="-5" dirty="0">
                <a:solidFill>
                  <a:srgbClr val="006FBF"/>
                </a:solidFill>
                <a:latin typeface="Comic Sans MS"/>
                <a:cs typeface="Comic Sans MS"/>
              </a:rPr>
              <a:t>Medicine:</a:t>
            </a:r>
            <a:endParaRPr sz="2400">
              <a:latin typeface="Comic Sans MS"/>
              <a:cs typeface="Comic Sans MS"/>
            </a:endParaRPr>
          </a:p>
        </p:txBody>
      </p:sp>
      <p:sp>
        <p:nvSpPr>
          <p:cNvPr id="3" name="object 3"/>
          <p:cNvSpPr txBox="1"/>
          <p:nvPr/>
        </p:nvSpPr>
        <p:spPr>
          <a:xfrm>
            <a:off x="306070" y="321309"/>
            <a:ext cx="8753475" cy="2843530"/>
          </a:xfrm>
          <a:prstGeom prst="rect">
            <a:avLst/>
          </a:prstGeom>
        </p:spPr>
        <p:txBody>
          <a:bodyPr vert="horz" wrap="square" lIns="0" tIns="46990" rIns="0" bIns="0" rtlCol="0">
            <a:spAutoFit/>
          </a:bodyPr>
          <a:lstStyle/>
          <a:p>
            <a:pPr marL="754380" marR="5715" indent="-55880" algn="just">
              <a:lnSpc>
                <a:spcPts val="2160"/>
              </a:lnSpc>
              <a:spcBef>
                <a:spcPts val="370"/>
              </a:spcBef>
            </a:pPr>
            <a:r>
              <a:rPr sz="2000" spc="-5" dirty="0">
                <a:latin typeface="Comic Sans MS"/>
                <a:cs typeface="Comic Sans MS"/>
              </a:rPr>
              <a:t>Developing and testing </a:t>
            </a:r>
            <a:r>
              <a:rPr sz="2000" spc="-10" dirty="0">
                <a:latin typeface="Comic Sans MS"/>
                <a:cs typeface="Comic Sans MS"/>
              </a:rPr>
              <a:t>new </a:t>
            </a:r>
            <a:r>
              <a:rPr sz="2000" spc="-5" dirty="0">
                <a:latin typeface="Comic Sans MS"/>
                <a:cs typeface="Comic Sans MS"/>
              </a:rPr>
              <a:t>drugs, delivering improved medical care,  preventing diagnosing, and treating disease, </a:t>
            </a:r>
            <a:r>
              <a:rPr sz="2000" dirty="0">
                <a:latin typeface="Comic Sans MS"/>
                <a:cs typeface="Comic Sans MS"/>
              </a:rPr>
              <a:t>etc. </a:t>
            </a:r>
            <a:r>
              <a:rPr sz="2000" spc="-5" dirty="0">
                <a:latin typeface="Comic Sans MS"/>
                <a:cs typeface="Comic Sans MS"/>
              </a:rPr>
              <a:t>Specifically,  inferential </a:t>
            </a:r>
            <a:r>
              <a:rPr sz="2000" dirty="0">
                <a:latin typeface="Comic Sans MS"/>
                <a:cs typeface="Comic Sans MS"/>
              </a:rPr>
              <a:t>Statistics </a:t>
            </a:r>
            <a:r>
              <a:rPr sz="2000" spc="-5" dirty="0">
                <a:latin typeface="Comic Sans MS"/>
                <a:cs typeface="Comic Sans MS"/>
              </a:rPr>
              <a:t>has </a:t>
            </a:r>
            <a:r>
              <a:rPr sz="2000" dirty="0">
                <a:latin typeface="Comic Sans MS"/>
                <a:cs typeface="Comic Sans MS"/>
              </a:rPr>
              <a:t>a </a:t>
            </a:r>
            <a:r>
              <a:rPr sz="2000" spc="-5" dirty="0">
                <a:latin typeface="Comic Sans MS"/>
                <a:cs typeface="Comic Sans MS"/>
              </a:rPr>
              <a:t>tremendous application </a:t>
            </a:r>
            <a:r>
              <a:rPr sz="2000" dirty="0">
                <a:latin typeface="Comic Sans MS"/>
                <a:cs typeface="Comic Sans MS"/>
              </a:rPr>
              <a:t>in </a:t>
            </a:r>
            <a:r>
              <a:rPr sz="2000" spc="-5" dirty="0">
                <a:latin typeface="Comic Sans MS"/>
                <a:cs typeface="Comic Sans MS"/>
              </a:rPr>
              <a:t>the fields </a:t>
            </a:r>
            <a:r>
              <a:rPr sz="2000" dirty="0">
                <a:latin typeface="Comic Sans MS"/>
                <a:cs typeface="Comic Sans MS"/>
              </a:rPr>
              <a:t>of  </a:t>
            </a:r>
            <a:r>
              <a:rPr sz="2000" spc="-5" dirty="0">
                <a:latin typeface="Comic Sans MS"/>
                <a:cs typeface="Comic Sans MS"/>
              </a:rPr>
              <a:t>health and medicine.</a:t>
            </a:r>
            <a:endParaRPr sz="2000">
              <a:latin typeface="Comic Sans MS"/>
              <a:cs typeface="Comic Sans MS"/>
            </a:endParaRPr>
          </a:p>
          <a:p>
            <a:pPr marL="354330" indent="-341630">
              <a:lnSpc>
                <a:spcPct val="100000"/>
              </a:lnSpc>
              <a:spcBef>
                <a:spcPts val="280"/>
              </a:spcBef>
              <a:buFont typeface="Symbol"/>
              <a:buChar char=""/>
              <a:tabLst>
                <a:tab pos="354330" algn="l"/>
              </a:tabLst>
            </a:pPr>
            <a:r>
              <a:rPr sz="2400" b="1" spc="-5" dirty="0">
                <a:solidFill>
                  <a:srgbClr val="006FBF"/>
                </a:solidFill>
                <a:latin typeface="Comic Sans MS"/>
                <a:cs typeface="Comic Sans MS"/>
              </a:rPr>
              <a:t>Biology:</a:t>
            </a:r>
            <a:endParaRPr sz="2400">
              <a:latin typeface="Comic Sans MS"/>
              <a:cs typeface="Comic Sans MS"/>
            </a:endParaRPr>
          </a:p>
          <a:p>
            <a:pPr marL="754380" marR="5080" indent="260350" algn="just">
              <a:lnSpc>
                <a:spcPts val="2160"/>
              </a:lnSpc>
              <a:spcBef>
                <a:spcPts val="480"/>
              </a:spcBef>
            </a:pPr>
            <a:r>
              <a:rPr sz="2000" spc="-5" dirty="0">
                <a:latin typeface="Comic Sans MS"/>
                <a:cs typeface="Comic Sans MS"/>
              </a:rPr>
              <a:t>Exploring the interactions </a:t>
            </a:r>
            <a:r>
              <a:rPr sz="2000" dirty="0">
                <a:latin typeface="Comic Sans MS"/>
                <a:cs typeface="Comic Sans MS"/>
              </a:rPr>
              <a:t>of </a:t>
            </a:r>
            <a:r>
              <a:rPr sz="2000" spc="-5" dirty="0">
                <a:latin typeface="Comic Sans MS"/>
                <a:cs typeface="Comic Sans MS"/>
              </a:rPr>
              <a:t>species </a:t>
            </a:r>
            <a:r>
              <a:rPr sz="2000" dirty="0">
                <a:latin typeface="Comic Sans MS"/>
                <a:cs typeface="Comic Sans MS"/>
              </a:rPr>
              <a:t>with </a:t>
            </a:r>
            <a:r>
              <a:rPr sz="2000" spc="-5" dirty="0">
                <a:latin typeface="Comic Sans MS"/>
                <a:cs typeface="Comic Sans MS"/>
              </a:rPr>
              <a:t>their</a:t>
            </a:r>
            <a:r>
              <a:rPr sz="2000" spc="415" dirty="0">
                <a:latin typeface="Comic Sans MS"/>
                <a:cs typeface="Comic Sans MS"/>
              </a:rPr>
              <a:t> </a:t>
            </a:r>
            <a:r>
              <a:rPr sz="2000" spc="-5" dirty="0">
                <a:latin typeface="Comic Sans MS"/>
                <a:cs typeface="Comic Sans MS"/>
              </a:rPr>
              <a:t>environment,  creating theoretical models </a:t>
            </a:r>
            <a:r>
              <a:rPr sz="2000" dirty="0">
                <a:latin typeface="Comic Sans MS"/>
                <a:cs typeface="Comic Sans MS"/>
              </a:rPr>
              <a:t>of </a:t>
            </a:r>
            <a:r>
              <a:rPr sz="2000" spc="-5" dirty="0">
                <a:latin typeface="Comic Sans MS"/>
                <a:cs typeface="Comic Sans MS"/>
              </a:rPr>
              <a:t>the nervous system, studying  genetically evolution,</a:t>
            </a:r>
            <a:r>
              <a:rPr sz="2000" spc="-10" dirty="0">
                <a:latin typeface="Comic Sans MS"/>
                <a:cs typeface="Comic Sans MS"/>
              </a:rPr>
              <a:t> </a:t>
            </a:r>
            <a:r>
              <a:rPr sz="2000" spc="5" dirty="0">
                <a:latin typeface="Comic Sans MS"/>
                <a:cs typeface="Comic Sans MS"/>
              </a:rPr>
              <a:t>etc</a:t>
            </a:r>
            <a:r>
              <a:rPr sz="1800" spc="5" dirty="0">
                <a:latin typeface="Comic Sans MS"/>
                <a:cs typeface="Comic Sans MS"/>
              </a:rPr>
              <a:t>.</a:t>
            </a:r>
            <a:endParaRPr sz="1800">
              <a:latin typeface="Comic Sans MS"/>
              <a:cs typeface="Comic Sans MS"/>
            </a:endParaRPr>
          </a:p>
          <a:p>
            <a:pPr marL="354330" indent="-341630">
              <a:lnSpc>
                <a:spcPct val="100000"/>
              </a:lnSpc>
              <a:spcBef>
                <a:spcPts val="280"/>
              </a:spcBef>
              <a:buFont typeface="Symbol"/>
              <a:buChar char=""/>
              <a:tabLst>
                <a:tab pos="354330" algn="l"/>
              </a:tabLst>
            </a:pPr>
            <a:r>
              <a:rPr sz="2400" b="1" dirty="0">
                <a:solidFill>
                  <a:srgbClr val="006FBF"/>
                </a:solidFill>
                <a:latin typeface="Comic Sans MS"/>
                <a:cs typeface="Comic Sans MS"/>
              </a:rPr>
              <a:t>Psychology:</a:t>
            </a:r>
            <a:endParaRPr sz="2400">
              <a:latin typeface="Comic Sans MS"/>
              <a:cs typeface="Comic Sans MS"/>
            </a:endParaRPr>
          </a:p>
        </p:txBody>
      </p:sp>
      <p:sp>
        <p:nvSpPr>
          <p:cNvPr id="4" name="object 4"/>
          <p:cNvSpPr txBox="1"/>
          <p:nvPr/>
        </p:nvSpPr>
        <p:spPr>
          <a:xfrm>
            <a:off x="3110487" y="3171190"/>
            <a:ext cx="5949950" cy="604520"/>
          </a:xfrm>
          <a:prstGeom prst="rect">
            <a:avLst/>
          </a:prstGeom>
        </p:spPr>
        <p:txBody>
          <a:bodyPr vert="horz" wrap="square" lIns="0" tIns="46990" rIns="0" bIns="0" rtlCol="0">
            <a:spAutoFit/>
          </a:bodyPr>
          <a:lstStyle/>
          <a:p>
            <a:pPr marL="108585" marR="5080" indent="-96520">
              <a:lnSpc>
                <a:spcPts val="2160"/>
              </a:lnSpc>
              <a:spcBef>
                <a:spcPts val="370"/>
              </a:spcBef>
              <a:tabLst>
                <a:tab pos="1202690" algn="l"/>
                <a:tab pos="1367155" algn="l"/>
                <a:tab pos="2277745" algn="l"/>
                <a:tab pos="3188335" algn="l"/>
                <a:tab pos="3957320" algn="l"/>
                <a:tab pos="4180840" algn="l"/>
                <a:tab pos="4627245" algn="l"/>
                <a:tab pos="4869815" algn="l"/>
              </a:tabLst>
            </a:pPr>
            <a:r>
              <a:rPr sz="2000" dirty="0">
                <a:latin typeface="Comic Sans MS"/>
                <a:cs typeface="Comic Sans MS"/>
              </a:rPr>
              <a:t>l</a:t>
            </a:r>
            <a:r>
              <a:rPr sz="2000" spc="-10" dirty="0">
                <a:latin typeface="Comic Sans MS"/>
                <a:cs typeface="Comic Sans MS"/>
              </a:rPr>
              <a:t>e</a:t>
            </a:r>
            <a:r>
              <a:rPr sz="2000" spc="-5" dirty="0">
                <a:latin typeface="Comic Sans MS"/>
                <a:cs typeface="Comic Sans MS"/>
              </a:rPr>
              <a:t>ar</a:t>
            </a:r>
            <a:r>
              <a:rPr sz="2000" spc="-10" dirty="0">
                <a:latin typeface="Comic Sans MS"/>
                <a:cs typeface="Comic Sans MS"/>
              </a:rPr>
              <a:t>n</a:t>
            </a:r>
            <a:r>
              <a:rPr sz="2000" spc="5" dirty="0">
                <a:latin typeface="Comic Sans MS"/>
                <a:cs typeface="Comic Sans MS"/>
              </a:rPr>
              <a:t>i</a:t>
            </a:r>
            <a:r>
              <a:rPr sz="2000" spc="-10" dirty="0">
                <a:latin typeface="Comic Sans MS"/>
                <a:cs typeface="Comic Sans MS"/>
              </a:rPr>
              <a:t>n</a:t>
            </a:r>
            <a:r>
              <a:rPr sz="2000" dirty="0">
                <a:latin typeface="Comic Sans MS"/>
                <a:cs typeface="Comic Sans MS"/>
              </a:rPr>
              <a:t>g	</a:t>
            </a:r>
            <a:r>
              <a:rPr sz="2000" spc="-5" dirty="0">
                <a:latin typeface="Comic Sans MS"/>
                <a:cs typeface="Comic Sans MS"/>
              </a:rPr>
              <a:t>a</a:t>
            </a:r>
            <a:r>
              <a:rPr sz="2000" dirty="0">
                <a:latin typeface="Comic Sans MS"/>
                <a:cs typeface="Comic Sans MS"/>
              </a:rPr>
              <a:t>b</a:t>
            </a:r>
            <a:r>
              <a:rPr sz="2000" spc="-5" dirty="0">
                <a:latin typeface="Comic Sans MS"/>
                <a:cs typeface="Comic Sans MS"/>
              </a:rPr>
              <a:t>i</a:t>
            </a:r>
            <a:r>
              <a:rPr sz="2000" spc="10" dirty="0">
                <a:latin typeface="Comic Sans MS"/>
                <a:cs typeface="Comic Sans MS"/>
              </a:rPr>
              <a:t>l</a:t>
            </a:r>
            <a:r>
              <a:rPr sz="2000" spc="-5" dirty="0">
                <a:latin typeface="Comic Sans MS"/>
                <a:cs typeface="Comic Sans MS"/>
              </a:rPr>
              <a:t>i</a:t>
            </a:r>
            <a:r>
              <a:rPr sz="2000" spc="5" dirty="0">
                <a:latin typeface="Comic Sans MS"/>
                <a:cs typeface="Comic Sans MS"/>
              </a:rPr>
              <a:t>t</a:t>
            </a:r>
            <a:r>
              <a:rPr sz="2000" spc="-5" dirty="0">
                <a:latin typeface="Comic Sans MS"/>
                <a:cs typeface="Comic Sans MS"/>
              </a:rPr>
              <a:t>y</a:t>
            </a:r>
            <a:r>
              <a:rPr sz="2000" dirty="0">
                <a:latin typeface="Comic Sans MS"/>
                <a:cs typeface="Comic Sans MS"/>
              </a:rPr>
              <a:t>,	</a:t>
            </a:r>
            <a:r>
              <a:rPr sz="2000" spc="5" dirty="0">
                <a:latin typeface="Comic Sans MS"/>
                <a:cs typeface="Comic Sans MS"/>
              </a:rPr>
              <a:t>i</a:t>
            </a:r>
            <a:r>
              <a:rPr sz="2000" spc="-10" dirty="0">
                <a:latin typeface="Comic Sans MS"/>
                <a:cs typeface="Comic Sans MS"/>
              </a:rPr>
              <a:t>n</a:t>
            </a:r>
            <a:r>
              <a:rPr sz="2000" spc="5" dirty="0">
                <a:latin typeface="Comic Sans MS"/>
                <a:cs typeface="Comic Sans MS"/>
              </a:rPr>
              <a:t>t</a:t>
            </a:r>
            <a:r>
              <a:rPr sz="2000" spc="-10" dirty="0">
                <a:latin typeface="Comic Sans MS"/>
                <a:cs typeface="Comic Sans MS"/>
              </a:rPr>
              <a:t>e</a:t>
            </a:r>
            <a:r>
              <a:rPr sz="2000" spc="10" dirty="0">
                <a:latin typeface="Comic Sans MS"/>
                <a:cs typeface="Comic Sans MS"/>
              </a:rPr>
              <a:t>l</a:t>
            </a:r>
            <a:r>
              <a:rPr sz="2000" dirty="0">
                <a:latin typeface="Comic Sans MS"/>
                <a:cs typeface="Comic Sans MS"/>
              </a:rPr>
              <a:t>l</a:t>
            </a:r>
            <a:r>
              <a:rPr sz="2000" spc="-5" dirty="0">
                <a:latin typeface="Comic Sans MS"/>
                <a:cs typeface="Comic Sans MS"/>
              </a:rPr>
              <a:t>i</a:t>
            </a:r>
            <a:r>
              <a:rPr sz="2000" spc="5" dirty="0">
                <a:latin typeface="Comic Sans MS"/>
                <a:cs typeface="Comic Sans MS"/>
              </a:rPr>
              <a:t>g</a:t>
            </a:r>
            <a:r>
              <a:rPr sz="2000" spc="-10" dirty="0">
                <a:latin typeface="Comic Sans MS"/>
                <a:cs typeface="Comic Sans MS"/>
              </a:rPr>
              <a:t>e</a:t>
            </a:r>
            <a:r>
              <a:rPr sz="2000" dirty="0">
                <a:latin typeface="Comic Sans MS"/>
                <a:cs typeface="Comic Sans MS"/>
              </a:rPr>
              <a:t>nc</a:t>
            </a:r>
            <a:r>
              <a:rPr sz="2000" spc="-10" dirty="0">
                <a:latin typeface="Comic Sans MS"/>
                <a:cs typeface="Comic Sans MS"/>
              </a:rPr>
              <a:t>e</a:t>
            </a:r>
            <a:r>
              <a:rPr sz="2000" dirty="0">
                <a:latin typeface="Comic Sans MS"/>
                <a:cs typeface="Comic Sans MS"/>
              </a:rPr>
              <a:t>,	</a:t>
            </a:r>
            <a:r>
              <a:rPr sz="2000" spc="-5" dirty="0">
                <a:latin typeface="Comic Sans MS"/>
                <a:cs typeface="Comic Sans MS"/>
              </a:rPr>
              <a:t>a</a:t>
            </a:r>
            <a:r>
              <a:rPr sz="2000" dirty="0">
                <a:latin typeface="Comic Sans MS"/>
                <a:cs typeface="Comic Sans MS"/>
              </a:rPr>
              <a:t>nd	</a:t>
            </a:r>
            <a:r>
              <a:rPr sz="2000" spc="-5" dirty="0">
                <a:latin typeface="Comic Sans MS"/>
                <a:cs typeface="Comic Sans MS"/>
              </a:rPr>
              <a:t>p</a:t>
            </a:r>
            <a:r>
              <a:rPr sz="2000" spc="-10" dirty="0">
                <a:latin typeface="Comic Sans MS"/>
                <a:cs typeface="Comic Sans MS"/>
              </a:rPr>
              <a:t>e</a:t>
            </a:r>
            <a:r>
              <a:rPr sz="2000" spc="-5" dirty="0">
                <a:latin typeface="Comic Sans MS"/>
                <a:cs typeface="Comic Sans MS"/>
              </a:rPr>
              <a:t>rs</a:t>
            </a:r>
            <a:r>
              <a:rPr sz="2000" spc="5" dirty="0">
                <a:latin typeface="Comic Sans MS"/>
                <a:cs typeface="Comic Sans MS"/>
              </a:rPr>
              <a:t>o</a:t>
            </a:r>
            <a:r>
              <a:rPr sz="2000" spc="-10" dirty="0">
                <a:latin typeface="Comic Sans MS"/>
                <a:cs typeface="Comic Sans MS"/>
              </a:rPr>
              <a:t>n</a:t>
            </a:r>
            <a:r>
              <a:rPr sz="2000" spc="-5" dirty="0">
                <a:latin typeface="Comic Sans MS"/>
                <a:cs typeface="Comic Sans MS"/>
              </a:rPr>
              <a:t>a</a:t>
            </a:r>
            <a:r>
              <a:rPr sz="2000" dirty="0">
                <a:latin typeface="Comic Sans MS"/>
                <a:cs typeface="Comic Sans MS"/>
              </a:rPr>
              <a:t>l</a:t>
            </a:r>
            <a:r>
              <a:rPr sz="2000" spc="5" dirty="0">
                <a:latin typeface="Comic Sans MS"/>
                <a:cs typeface="Comic Sans MS"/>
              </a:rPr>
              <a:t>it</a:t>
            </a:r>
            <a:r>
              <a:rPr sz="2000" dirty="0">
                <a:latin typeface="Comic Sans MS"/>
                <a:cs typeface="Comic Sans MS"/>
              </a:rPr>
              <a:t>y  </a:t>
            </a:r>
            <a:r>
              <a:rPr sz="2000" spc="10" dirty="0">
                <a:latin typeface="Comic Sans MS"/>
                <a:cs typeface="Comic Sans MS"/>
              </a:rPr>
              <a:t>c</a:t>
            </a:r>
            <a:r>
              <a:rPr sz="2000" spc="-5" dirty="0">
                <a:latin typeface="Comic Sans MS"/>
                <a:cs typeface="Comic Sans MS"/>
              </a:rPr>
              <a:t>rea</a:t>
            </a:r>
            <a:r>
              <a:rPr sz="2000" spc="5" dirty="0">
                <a:latin typeface="Comic Sans MS"/>
                <a:cs typeface="Comic Sans MS"/>
              </a:rPr>
              <a:t>t</a:t>
            </a:r>
            <a:r>
              <a:rPr sz="2000" spc="-5" dirty="0">
                <a:latin typeface="Comic Sans MS"/>
                <a:cs typeface="Comic Sans MS"/>
              </a:rPr>
              <a:t>i</a:t>
            </a:r>
            <a:r>
              <a:rPr sz="2000" spc="-10" dirty="0">
                <a:latin typeface="Comic Sans MS"/>
                <a:cs typeface="Comic Sans MS"/>
              </a:rPr>
              <a:t>n</a:t>
            </a:r>
            <a:r>
              <a:rPr sz="2000" dirty="0">
                <a:latin typeface="Comic Sans MS"/>
                <a:cs typeface="Comic Sans MS"/>
              </a:rPr>
              <a:t>g		</a:t>
            </a:r>
            <a:r>
              <a:rPr sz="2000" spc="-5" dirty="0">
                <a:latin typeface="Comic Sans MS"/>
                <a:cs typeface="Comic Sans MS"/>
              </a:rPr>
              <a:t>ps</a:t>
            </a:r>
            <a:r>
              <a:rPr sz="2000" spc="5" dirty="0">
                <a:latin typeface="Comic Sans MS"/>
                <a:cs typeface="Comic Sans MS"/>
              </a:rPr>
              <a:t>y</a:t>
            </a:r>
            <a:r>
              <a:rPr sz="2000" dirty="0">
                <a:latin typeface="Comic Sans MS"/>
                <a:cs typeface="Comic Sans MS"/>
              </a:rPr>
              <a:t>c</a:t>
            </a:r>
            <a:r>
              <a:rPr sz="2000" spc="-10" dirty="0">
                <a:latin typeface="Comic Sans MS"/>
                <a:cs typeface="Comic Sans MS"/>
              </a:rPr>
              <a:t>h</a:t>
            </a:r>
            <a:r>
              <a:rPr sz="2000" spc="5" dirty="0">
                <a:latin typeface="Comic Sans MS"/>
                <a:cs typeface="Comic Sans MS"/>
              </a:rPr>
              <a:t>o</a:t>
            </a:r>
            <a:r>
              <a:rPr sz="2000" dirty="0">
                <a:latin typeface="Comic Sans MS"/>
                <a:cs typeface="Comic Sans MS"/>
              </a:rPr>
              <a:t>l</a:t>
            </a:r>
            <a:r>
              <a:rPr sz="2000" spc="-5" dirty="0">
                <a:latin typeface="Comic Sans MS"/>
                <a:cs typeface="Comic Sans MS"/>
              </a:rPr>
              <a:t>o</a:t>
            </a:r>
            <a:r>
              <a:rPr sz="2000" spc="5" dirty="0">
                <a:latin typeface="Comic Sans MS"/>
                <a:cs typeface="Comic Sans MS"/>
              </a:rPr>
              <a:t>gi</a:t>
            </a:r>
            <a:r>
              <a:rPr sz="2000" dirty="0">
                <a:latin typeface="Comic Sans MS"/>
                <a:cs typeface="Comic Sans MS"/>
              </a:rPr>
              <a:t>c</a:t>
            </a:r>
            <a:r>
              <a:rPr sz="2000" spc="-5" dirty="0">
                <a:latin typeface="Comic Sans MS"/>
                <a:cs typeface="Comic Sans MS"/>
              </a:rPr>
              <a:t>a</a:t>
            </a:r>
            <a:r>
              <a:rPr sz="2000" dirty="0">
                <a:latin typeface="Comic Sans MS"/>
                <a:cs typeface="Comic Sans MS"/>
              </a:rPr>
              <a:t>l	</a:t>
            </a:r>
            <a:r>
              <a:rPr sz="2000" spc="-5" dirty="0">
                <a:latin typeface="Comic Sans MS"/>
                <a:cs typeface="Comic Sans MS"/>
              </a:rPr>
              <a:t>s</a:t>
            </a:r>
            <a:r>
              <a:rPr sz="2000" dirty="0">
                <a:latin typeface="Comic Sans MS"/>
                <a:cs typeface="Comic Sans MS"/>
              </a:rPr>
              <a:t>c</a:t>
            </a:r>
            <a:r>
              <a:rPr sz="2000" spc="-5" dirty="0">
                <a:latin typeface="Comic Sans MS"/>
                <a:cs typeface="Comic Sans MS"/>
              </a:rPr>
              <a:t>a</a:t>
            </a:r>
            <a:r>
              <a:rPr sz="2000" dirty="0">
                <a:latin typeface="Comic Sans MS"/>
                <a:cs typeface="Comic Sans MS"/>
              </a:rPr>
              <a:t>les		</a:t>
            </a:r>
            <a:r>
              <a:rPr sz="2000" spc="-5" dirty="0">
                <a:latin typeface="Comic Sans MS"/>
                <a:cs typeface="Comic Sans MS"/>
              </a:rPr>
              <a:t>a</a:t>
            </a:r>
            <a:r>
              <a:rPr sz="2000" dirty="0">
                <a:latin typeface="Comic Sans MS"/>
                <a:cs typeface="Comic Sans MS"/>
              </a:rPr>
              <a:t>nd		</a:t>
            </a:r>
            <a:r>
              <a:rPr sz="2000" spc="-5" dirty="0">
                <a:latin typeface="Comic Sans MS"/>
                <a:cs typeface="Comic Sans MS"/>
              </a:rPr>
              <a:t>a</a:t>
            </a:r>
            <a:r>
              <a:rPr sz="2000" dirty="0">
                <a:latin typeface="Comic Sans MS"/>
                <a:cs typeface="Comic Sans MS"/>
              </a:rPr>
              <a:t>b</a:t>
            </a:r>
            <a:r>
              <a:rPr sz="2000" spc="-10" dirty="0">
                <a:latin typeface="Comic Sans MS"/>
                <a:cs typeface="Comic Sans MS"/>
              </a:rPr>
              <a:t>n</a:t>
            </a:r>
            <a:r>
              <a:rPr sz="2000" spc="5" dirty="0">
                <a:latin typeface="Comic Sans MS"/>
                <a:cs typeface="Comic Sans MS"/>
              </a:rPr>
              <a:t>o</a:t>
            </a:r>
            <a:r>
              <a:rPr sz="2000" spc="-5" dirty="0">
                <a:latin typeface="Comic Sans MS"/>
                <a:cs typeface="Comic Sans MS"/>
              </a:rPr>
              <a:t>r</a:t>
            </a:r>
            <a:r>
              <a:rPr sz="2000" spc="5" dirty="0">
                <a:latin typeface="Comic Sans MS"/>
                <a:cs typeface="Comic Sans MS"/>
              </a:rPr>
              <a:t>m</a:t>
            </a:r>
            <a:r>
              <a:rPr sz="2000" spc="-5" dirty="0">
                <a:latin typeface="Comic Sans MS"/>
                <a:cs typeface="Comic Sans MS"/>
              </a:rPr>
              <a:t>a</a:t>
            </a:r>
            <a:r>
              <a:rPr sz="2000" dirty="0">
                <a:latin typeface="Comic Sans MS"/>
                <a:cs typeface="Comic Sans MS"/>
              </a:rPr>
              <a:t>l</a:t>
            </a:r>
            <a:endParaRPr sz="2000">
              <a:latin typeface="Comic Sans MS"/>
              <a:cs typeface="Comic Sans MS"/>
            </a:endParaRPr>
          </a:p>
        </p:txBody>
      </p:sp>
      <p:sp>
        <p:nvSpPr>
          <p:cNvPr id="5" name="object 5"/>
          <p:cNvSpPr txBox="1"/>
          <p:nvPr/>
        </p:nvSpPr>
        <p:spPr>
          <a:xfrm>
            <a:off x="306070" y="3171190"/>
            <a:ext cx="2648585" cy="1283970"/>
          </a:xfrm>
          <a:prstGeom prst="rect">
            <a:avLst/>
          </a:prstGeom>
        </p:spPr>
        <p:txBody>
          <a:bodyPr vert="horz" wrap="square" lIns="0" tIns="46990" rIns="0" bIns="0" rtlCol="0">
            <a:spAutoFit/>
          </a:bodyPr>
          <a:lstStyle/>
          <a:p>
            <a:pPr marL="754380" marR="5080" indent="594360">
              <a:lnSpc>
                <a:spcPts val="2160"/>
              </a:lnSpc>
              <a:spcBef>
                <a:spcPts val="370"/>
              </a:spcBef>
            </a:pPr>
            <a:r>
              <a:rPr sz="2000" spc="-5" dirty="0">
                <a:latin typeface="Comic Sans MS"/>
                <a:cs typeface="Comic Sans MS"/>
              </a:rPr>
              <a:t>Measuring  </a:t>
            </a:r>
            <a:r>
              <a:rPr sz="2000" spc="10" dirty="0">
                <a:latin typeface="Comic Sans MS"/>
                <a:cs typeface="Comic Sans MS"/>
              </a:rPr>
              <a:t>c</a:t>
            </a:r>
            <a:r>
              <a:rPr sz="2000" spc="-10" dirty="0">
                <a:latin typeface="Comic Sans MS"/>
                <a:cs typeface="Comic Sans MS"/>
              </a:rPr>
              <a:t>h</a:t>
            </a:r>
            <a:r>
              <a:rPr sz="2000" spc="-5" dirty="0">
                <a:latin typeface="Comic Sans MS"/>
                <a:cs typeface="Comic Sans MS"/>
              </a:rPr>
              <a:t>ara</a:t>
            </a:r>
            <a:r>
              <a:rPr sz="2000" dirty="0">
                <a:latin typeface="Comic Sans MS"/>
                <a:cs typeface="Comic Sans MS"/>
              </a:rPr>
              <a:t>c</a:t>
            </a:r>
            <a:r>
              <a:rPr sz="2000" spc="5" dirty="0">
                <a:latin typeface="Comic Sans MS"/>
                <a:cs typeface="Comic Sans MS"/>
              </a:rPr>
              <a:t>t</a:t>
            </a:r>
            <a:r>
              <a:rPr sz="2000" spc="-10" dirty="0">
                <a:latin typeface="Comic Sans MS"/>
                <a:cs typeface="Comic Sans MS"/>
              </a:rPr>
              <a:t>e</a:t>
            </a:r>
            <a:r>
              <a:rPr sz="2000" spc="-5" dirty="0">
                <a:latin typeface="Comic Sans MS"/>
                <a:cs typeface="Comic Sans MS"/>
              </a:rPr>
              <a:t>ri</a:t>
            </a:r>
            <a:r>
              <a:rPr sz="2000" spc="5" dirty="0">
                <a:latin typeface="Comic Sans MS"/>
                <a:cs typeface="Comic Sans MS"/>
              </a:rPr>
              <a:t>st</a:t>
            </a:r>
            <a:r>
              <a:rPr sz="2000" spc="-5" dirty="0">
                <a:latin typeface="Comic Sans MS"/>
                <a:cs typeface="Comic Sans MS"/>
              </a:rPr>
              <a:t>i</a:t>
            </a:r>
            <a:r>
              <a:rPr sz="2000" dirty="0">
                <a:latin typeface="Comic Sans MS"/>
                <a:cs typeface="Comic Sans MS"/>
              </a:rPr>
              <a:t>c</a:t>
            </a:r>
            <a:r>
              <a:rPr sz="2000" spc="-5" dirty="0">
                <a:latin typeface="Comic Sans MS"/>
                <a:cs typeface="Comic Sans MS"/>
              </a:rPr>
              <a:t>s</a:t>
            </a:r>
            <a:r>
              <a:rPr sz="2000" dirty="0">
                <a:latin typeface="Comic Sans MS"/>
                <a:cs typeface="Comic Sans MS"/>
              </a:rPr>
              <a:t>,  </a:t>
            </a:r>
            <a:r>
              <a:rPr sz="2000" spc="-5" dirty="0">
                <a:latin typeface="Comic Sans MS"/>
                <a:cs typeface="Comic Sans MS"/>
              </a:rPr>
              <a:t>behavior,</a:t>
            </a:r>
            <a:r>
              <a:rPr sz="2000" spc="-20" dirty="0">
                <a:latin typeface="Comic Sans MS"/>
                <a:cs typeface="Comic Sans MS"/>
              </a:rPr>
              <a:t> </a:t>
            </a:r>
            <a:r>
              <a:rPr sz="2000" spc="-5" dirty="0">
                <a:latin typeface="Comic Sans MS"/>
                <a:cs typeface="Comic Sans MS"/>
              </a:rPr>
              <a:t>etc.</a:t>
            </a:r>
            <a:endParaRPr sz="2000">
              <a:latin typeface="Comic Sans MS"/>
              <a:cs typeface="Comic Sans MS"/>
            </a:endParaRPr>
          </a:p>
          <a:p>
            <a:pPr marL="12700">
              <a:lnSpc>
                <a:spcPct val="100000"/>
              </a:lnSpc>
              <a:spcBef>
                <a:spcPts val="280"/>
              </a:spcBef>
            </a:pPr>
            <a:r>
              <a:rPr sz="3600" spc="300" baseline="5787" dirty="0">
                <a:solidFill>
                  <a:srgbClr val="006FBF"/>
                </a:solidFill>
                <a:latin typeface="Symbol"/>
                <a:cs typeface="Symbol"/>
              </a:rPr>
              <a:t></a:t>
            </a:r>
            <a:r>
              <a:rPr sz="3600" spc="247" baseline="5787" dirty="0">
                <a:solidFill>
                  <a:srgbClr val="006FBF"/>
                </a:solidFill>
                <a:latin typeface="Times New Roman"/>
                <a:cs typeface="Times New Roman"/>
              </a:rPr>
              <a:t> </a:t>
            </a:r>
            <a:r>
              <a:rPr sz="2400" b="1" spc="-5" dirty="0">
                <a:solidFill>
                  <a:srgbClr val="006FBF"/>
                </a:solidFill>
                <a:latin typeface="Comic Sans MS"/>
                <a:cs typeface="Comic Sans MS"/>
              </a:rPr>
              <a:t>Sociology:</a:t>
            </a:r>
            <a:endParaRPr sz="2400">
              <a:latin typeface="Comic Sans MS"/>
              <a:cs typeface="Comic Sans MS"/>
            </a:endParaRPr>
          </a:p>
        </p:txBody>
      </p:sp>
      <p:sp>
        <p:nvSpPr>
          <p:cNvPr id="6" name="object 6"/>
          <p:cNvSpPr txBox="1"/>
          <p:nvPr/>
        </p:nvSpPr>
        <p:spPr>
          <a:xfrm>
            <a:off x="1047750" y="4513579"/>
            <a:ext cx="8010525" cy="1098550"/>
          </a:xfrm>
          <a:prstGeom prst="rect">
            <a:avLst/>
          </a:prstGeom>
        </p:spPr>
        <p:txBody>
          <a:bodyPr vert="horz" wrap="square" lIns="0" tIns="44450" rIns="0" bIns="0" rtlCol="0">
            <a:spAutoFit/>
          </a:bodyPr>
          <a:lstStyle/>
          <a:p>
            <a:pPr marL="12700" marR="5080" indent="162560" algn="just">
              <a:lnSpc>
                <a:spcPct val="89500"/>
              </a:lnSpc>
              <a:spcBef>
                <a:spcPts val="350"/>
              </a:spcBef>
            </a:pPr>
            <a:r>
              <a:rPr sz="2000" spc="-5" dirty="0">
                <a:latin typeface="Comic Sans MS"/>
                <a:cs typeface="Comic Sans MS"/>
              </a:rPr>
              <a:t>Testing theories </a:t>
            </a:r>
            <a:r>
              <a:rPr sz="2000" dirty="0">
                <a:latin typeface="Comic Sans MS"/>
                <a:cs typeface="Comic Sans MS"/>
              </a:rPr>
              <a:t>about </a:t>
            </a:r>
            <a:r>
              <a:rPr sz="2000" spc="-5" dirty="0">
                <a:latin typeface="Comic Sans MS"/>
                <a:cs typeface="Comic Sans MS"/>
              </a:rPr>
              <a:t>social systems, designing and conducting  sample surveys </a:t>
            </a:r>
            <a:r>
              <a:rPr sz="2000" dirty="0">
                <a:latin typeface="Comic Sans MS"/>
                <a:cs typeface="Comic Sans MS"/>
              </a:rPr>
              <a:t>to study social </a:t>
            </a:r>
            <a:r>
              <a:rPr sz="2000" spc="-5" dirty="0">
                <a:latin typeface="Comic Sans MS"/>
                <a:cs typeface="Comic Sans MS"/>
              </a:rPr>
              <a:t>attitudes, exploring </a:t>
            </a:r>
            <a:r>
              <a:rPr sz="2000" dirty="0">
                <a:latin typeface="Comic Sans MS"/>
                <a:cs typeface="Comic Sans MS"/>
              </a:rPr>
              <a:t>cross-cultural  </a:t>
            </a:r>
            <a:r>
              <a:rPr sz="2000" spc="-5" dirty="0">
                <a:latin typeface="Comic Sans MS"/>
                <a:cs typeface="Comic Sans MS"/>
              </a:rPr>
              <a:t>differences, studying the </a:t>
            </a:r>
            <a:r>
              <a:rPr sz="2000" dirty="0">
                <a:latin typeface="Comic Sans MS"/>
                <a:cs typeface="Comic Sans MS"/>
              </a:rPr>
              <a:t>growth of </a:t>
            </a:r>
            <a:r>
              <a:rPr sz="2000" spc="-5" dirty="0">
                <a:latin typeface="Comic Sans MS"/>
                <a:cs typeface="Comic Sans MS"/>
              </a:rPr>
              <a:t>human population, </a:t>
            </a:r>
            <a:r>
              <a:rPr sz="2000" spc="15" dirty="0">
                <a:latin typeface="Comic Sans MS"/>
                <a:cs typeface="Comic Sans MS"/>
              </a:rPr>
              <a:t>etc</a:t>
            </a:r>
            <a:r>
              <a:rPr sz="3600" spc="15" dirty="0">
                <a:latin typeface="Comic Sans MS"/>
                <a:cs typeface="Comic Sans MS"/>
              </a:rPr>
              <a:t>.</a:t>
            </a:r>
            <a:endParaRPr sz="3600">
              <a:latin typeface="Comic Sans MS"/>
              <a:cs typeface="Comic Sans MS"/>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4" name="object 4"/>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90</a:t>
            </a:fld>
            <a:endParaRPr dirty="0"/>
          </a:p>
        </p:txBody>
      </p:sp>
      <p:sp>
        <p:nvSpPr>
          <p:cNvPr id="2" name="object 2"/>
          <p:cNvSpPr txBox="1"/>
          <p:nvPr/>
        </p:nvSpPr>
        <p:spPr>
          <a:xfrm>
            <a:off x="534669" y="1545590"/>
            <a:ext cx="8297545" cy="4734560"/>
          </a:xfrm>
          <a:prstGeom prst="rect">
            <a:avLst/>
          </a:prstGeom>
        </p:spPr>
        <p:txBody>
          <a:bodyPr vert="horz" wrap="square" lIns="0" tIns="101600" rIns="0" bIns="0" rtlCol="0">
            <a:spAutoFit/>
          </a:bodyPr>
          <a:lstStyle/>
          <a:p>
            <a:pPr marL="12700">
              <a:lnSpc>
                <a:spcPct val="100000"/>
              </a:lnSpc>
              <a:spcBef>
                <a:spcPts val="800"/>
              </a:spcBef>
            </a:pPr>
            <a:r>
              <a:rPr sz="2800" i="1" spc="-100" dirty="0">
                <a:solidFill>
                  <a:srgbClr val="BF0000"/>
                </a:solidFill>
                <a:latin typeface="Trebuchet MS"/>
                <a:cs typeface="Trebuchet MS"/>
              </a:rPr>
              <a:t>Advantages</a:t>
            </a:r>
            <a:endParaRPr sz="2800">
              <a:latin typeface="Trebuchet MS"/>
              <a:cs typeface="Trebuchet MS"/>
            </a:endParaRPr>
          </a:p>
          <a:p>
            <a:pPr marL="354330" marR="5080" indent="-341630" algn="just">
              <a:lnSpc>
                <a:spcPct val="99900"/>
              </a:lnSpc>
              <a:spcBef>
                <a:spcPts val="700"/>
              </a:spcBef>
              <a:buChar char="•"/>
              <a:tabLst>
                <a:tab pos="354330" algn="l"/>
              </a:tabLst>
            </a:pPr>
            <a:r>
              <a:rPr sz="2800" spc="-204" dirty="0">
                <a:latin typeface="Arial"/>
                <a:cs typeface="Arial"/>
              </a:rPr>
              <a:t>The </a:t>
            </a:r>
            <a:r>
              <a:rPr sz="2800" spc="-60" dirty="0">
                <a:latin typeface="Arial"/>
                <a:cs typeface="Arial"/>
              </a:rPr>
              <a:t>coefficient </a:t>
            </a:r>
            <a:r>
              <a:rPr sz="2800" spc="-5" dirty="0">
                <a:latin typeface="Arial"/>
                <a:cs typeface="Arial"/>
              </a:rPr>
              <a:t>of </a:t>
            </a:r>
            <a:r>
              <a:rPr sz="2800" spc="-60" dirty="0">
                <a:latin typeface="Arial"/>
                <a:cs typeface="Arial"/>
              </a:rPr>
              <a:t>variation </a:t>
            </a:r>
            <a:r>
              <a:rPr sz="2800" spc="-175" dirty="0">
                <a:latin typeface="Arial"/>
                <a:cs typeface="Arial"/>
              </a:rPr>
              <a:t>can </a:t>
            </a:r>
            <a:r>
              <a:rPr sz="2800" spc="-135" dirty="0">
                <a:latin typeface="Arial"/>
                <a:cs typeface="Arial"/>
              </a:rPr>
              <a:t>be </a:t>
            </a:r>
            <a:r>
              <a:rPr sz="2800" spc="-170" dirty="0">
                <a:latin typeface="Arial"/>
                <a:cs typeface="Arial"/>
              </a:rPr>
              <a:t>used </a:t>
            </a:r>
            <a:r>
              <a:rPr sz="2800" spc="10" dirty="0">
                <a:latin typeface="Arial"/>
                <a:cs typeface="Arial"/>
              </a:rPr>
              <a:t>for </a:t>
            </a:r>
            <a:r>
              <a:rPr sz="2800" spc="-114" dirty="0">
                <a:latin typeface="Arial"/>
                <a:cs typeface="Arial"/>
              </a:rPr>
              <a:t>comparing  </a:t>
            </a:r>
            <a:r>
              <a:rPr sz="2800" spc="-35" dirty="0">
                <a:latin typeface="Arial"/>
                <a:cs typeface="Arial"/>
              </a:rPr>
              <a:t>the </a:t>
            </a:r>
            <a:r>
              <a:rPr sz="2800" spc="-60" dirty="0">
                <a:latin typeface="Arial"/>
                <a:cs typeface="Arial"/>
              </a:rPr>
              <a:t>variation </a:t>
            </a:r>
            <a:r>
              <a:rPr sz="2800" spc="-40" dirty="0">
                <a:latin typeface="Arial"/>
                <a:cs typeface="Arial"/>
              </a:rPr>
              <a:t>in </a:t>
            </a:r>
            <a:r>
              <a:rPr sz="2800" spc="-20" dirty="0">
                <a:latin typeface="Arial"/>
                <a:cs typeface="Arial"/>
              </a:rPr>
              <a:t>different </a:t>
            </a:r>
            <a:r>
              <a:rPr sz="2800" spc="-85" dirty="0">
                <a:latin typeface="Arial"/>
                <a:cs typeface="Arial"/>
              </a:rPr>
              <a:t>populations </a:t>
            </a:r>
            <a:r>
              <a:rPr sz="2800" spc="-5" dirty="0">
                <a:latin typeface="Arial"/>
                <a:cs typeface="Arial"/>
              </a:rPr>
              <a:t>of </a:t>
            </a:r>
            <a:r>
              <a:rPr sz="2800" spc="-95" dirty="0">
                <a:latin typeface="Arial"/>
                <a:cs typeface="Arial"/>
              </a:rPr>
              <a:t>data </a:t>
            </a:r>
            <a:r>
              <a:rPr sz="2800" dirty="0">
                <a:latin typeface="Arial"/>
                <a:cs typeface="Arial"/>
              </a:rPr>
              <a:t>that </a:t>
            </a:r>
            <a:r>
              <a:rPr sz="2800" spc="-114" dirty="0">
                <a:latin typeface="Arial"/>
                <a:cs typeface="Arial"/>
              </a:rPr>
              <a:t>are  </a:t>
            </a:r>
            <a:r>
              <a:rPr sz="2800" spc="-140" dirty="0">
                <a:latin typeface="Arial"/>
                <a:cs typeface="Arial"/>
              </a:rPr>
              <a:t>measured </a:t>
            </a:r>
            <a:r>
              <a:rPr sz="2800" spc="-40" dirty="0">
                <a:latin typeface="Arial"/>
                <a:cs typeface="Arial"/>
              </a:rPr>
              <a:t>in </a:t>
            </a:r>
            <a:r>
              <a:rPr sz="2800" spc="15" dirty="0">
                <a:latin typeface="Arial"/>
                <a:cs typeface="Arial"/>
              </a:rPr>
              <a:t>two </a:t>
            </a:r>
            <a:r>
              <a:rPr sz="2800" spc="-25" dirty="0">
                <a:latin typeface="Arial"/>
                <a:cs typeface="Arial"/>
              </a:rPr>
              <a:t>different </a:t>
            </a:r>
            <a:r>
              <a:rPr sz="2800" spc="-70" dirty="0">
                <a:latin typeface="Arial"/>
                <a:cs typeface="Arial"/>
              </a:rPr>
              <a:t>units. </a:t>
            </a:r>
            <a:r>
              <a:rPr sz="2800" spc="-175" dirty="0">
                <a:latin typeface="Arial"/>
                <a:cs typeface="Arial"/>
              </a:rPr>
              <a:t>(because </a:t>
            </a:r>
            <a:r>
              <a:rPr sz="2800" spc="-35" dirty="0">
                <a:latin typeface="Arial"/>
                <a:cs typeface="Arial"/>
              </a:rPr>
              <a:t>the </a:t>
            </a:r>
            <a:r>
              <a:rPr sz="2800" spc="-409" dirty="0">
                <a:latin typeface="Arial"/>
                <a:cs typeface="Arial"/>
              </a:rPr>
              <a:t>CV </a:t>
            </a:r>
            <a:r>
              <a:rPr sz="2800" spc="-150" dirty="0">
                <a:latin typeface="Arial"/>
                <a:cs typeface="Arial"/>
              </a:rPr>
              <a:t>is  </a:t>
            </a:r>
            <a:r>
              <a:rPr sz="2800" spc="-100" dirty="0">
                <a:latin typeface="Arial"/>
                <a:cs typeface="Arial"/>
              </a:rPr>
              <a:t>unitless)</a:t>
            </a:r>
            <a:endParaRPr sz="2800">
              <a:latin typeface="Arial"/>
              <a:cs typeface="Arial"/>
            </a:endParaRPr>
          </a:p>
          <a:p>
            <a:pPr marL="12700">
              <a:lnSpc>
                <a:spcPct val="100000"/>
              </a:lnSpc>
              <a:spcBef>
                <a:spcPts val="700"/>
              </a:spcBef>
            </a:pPr>
            <a:r>
              <a:rPr sz="2800" i="1" spc="-95" dirty="0">
                <a:solidFill>
                  <a:srgbClr val="BF0000"/>
                </a:solidFill>
                <a:latin typeface="Trebuchet MS"/>
                <a:cs typeface="Trebuchet MS"/>
              </a:rPr>
              <a:t>Disadvantages</a:t>
            </a:r>
            <a:endParaRPr sz="2800">
              <a:latin typeface="Trebuchet MS"/>
              <a:cs typeface="Trebuchet MS"/>
            </a:endParaRPr>
          </a:p>
          <a:p>
            <a:pPr marL="354330" marR="5715" indent="-341630">
              <a:lnSpc>
                <a:spcPct val="100000"/>
              </a:lnSpc>
              <a:spcBef>
                <a:spcPts val="700"/>
              </a:spcBef>
              <a:buChar char="•"/>
              <a:tabLst>
                <a:tab pos="353695" algn="l"/>
                <a:tab pos="354330" algn="l"/>
              </a:tabLst>
            </a:pPr>
            <a:r>
              <a:rPr sz="2800" spc="-204" dirty="0">
                <a:latin typeface="Arial"/>
                <a:cs typeface="Arial"/>
              </a:rPr>
              <a:t>The </a:t>
            </a:r>
            <a:r>
              <a:rPr sz="2800" spc="-60" dirty="0">
                <a:latin typeface="Arial"/>
                <a:cs typeface="Arial"/>
              </a:rPr>
              <a:t>coefficient </a:t>
            </a:r>
            <a:r>
              <a:rPr sz="2800" spc="-5" dirty="0">
                <a:latin typeface="Arial"/>
                <a:cs typeface="Arial"/>
              </a:rPr>
              <a:t>of </a:t>
            </a:r>
            <a:r>
              <a:rPr sz="2800" spc="-60" dirty="0">
                <a:latin typeface="Arial"/>
                <a:cs typeface="Arial"/>
              </a:rPr>
              <a:t>variation </a:t>
            </a:r>
            <a:r>
              <a:rPr sz="2800" spc="-85" dirty="0">
                <a:latin typeface="Arial"/>
                <a:cs typeface="Arial"/>
              </a:rPr>
              <a:t>fails </a:t>
            </a:r>
            <a:r>
              <a:rPr sz="2800" spc="30" dirty="0">
                <a:latin typeface="Arial"/>
                <a:cs typeface="Arial"/>
              </a:rPr>
              <a:t>to </a:t>
            </a:r>
            <a:r>
              <a:rPr sz="2800" spc="-135" dirty="0">
                <a:latin typeface="Arial"/>
                <a:cs typeface="Arial"/>
              </a:rPr>
              <a:t>be </a:t>
            </a:r>
            <a:r>
              <a:rPr sz="2800" spc="-100" dirty="0">
                <a:latin typeface="Arial"/>
                <a:cs typeface="Arial"/>
              </a:rPr>
              <a:t>useful </a:t>
            </a:r>
            <a:r>
              <a:rPr sz="2800" spc="-95" dirty="0">
                <a:latin typeface="Arial"/>
                <a:cs typeface="Arial"/>
              </a:rPr>
              <a:t>when </a:t>
            </a:r>
            <a:r>
              <a:rPr sz="2800" spc="-190" dirty="0">
                <a:latin typeface="Arial"/>
                <a:cs typeface="Arial"/>
              </a:rPr>
              <a:t>x </a:t>
            </a:r>
            <a:r>
              <a:rPr sz="2800" spc="-150" dirty="0">
                <a:latin typeface="Arial"/>
                <a:cs typeface="Arial"/>
              </a:rPr>
              <a:t>is  </a:t>
            </a:r>
            <a:r>
              <a:rPr sz="2800" spc="-155" dirty="0">
                <a:latin typeface="Arial"/>
                <a:cs typeface="Arial"/>
              </a:rPr>
              <a:t>close </a:t>
            </a:r>
            <a:r>
              <a:rPr sz="2800" spc="35" dirty="0">
                <a:latin typeface="Arial"/>
                <a:cs typeface="Arial"/>
              </a:rPr>
              <a:t>to</a:t>
            </a:r>
            <a:r>
              <a:rPr sz="2800" spc="-155" dirty="0">
                <a:latin typeface="Arial"/>
                <a:cs typeface="Arial"/>
              </a:rPr>
              <a:t> </a:t>
            </a:r>
            <a:r>
              <a:rPr sz="2800" spc="-120" dirty="0">
                <a:latin typeface="Arial"/>
                <a:cs typeface="Arial"/>
              </a:rPr>
              <a:t>zero.</a:t>
            </a:r>
            <a:endParaRPr sz="2800">
              <a:latin typeface="Arial"/>
              <a:cs typeface="Arial"/>
            </a:endParaRPr>
          </a:p>
          <a:p>
            <a:pPr marL="354330" marR="5715" indent="-341630">
              <a:lnSpc>
                <a:spcPct val="100000"/>
              </a:lnSpc>
              <a:spcBef>
                <a:spcPts val="690"/>
              </a:spcBef>
              <a:buChar char="•"/>
              <a:tabLst>
                <a:tab pos="353695" algn="l"/>
                <a:tab pos="354330" algn="l"/>
              </a:tabLst>
            </a:pPr>
            <a:r>
              <a:rPr sz="2800" spc="-204" dirty="0">
                <a:latin typeface="Arial"/>
                <a:cs typeface="Arial"/>
              </a:rPr>
              <a:t>The </a:t>
            </a:r>
            <a:r>
              <a:rPr sz="2800" spc="-60" dirty="0">
                <a:latin typeface="Arial"/>
                <a:cs typeface="Arial"/>
              </a:rPr>
              <a:t>coefficient </a:t>
            </a:r>
            <a:r>
              <a:rPr sz="2800" spc="-10" dirty="0">
                <a:latin typeface="Arial"/>
                <a:cs typeface="Arial"/>
              </a:rPr>
              <a:t>of </a:t>
            </a:r>
            <a:r>
              <a:rPr sz="2800" spc="-60" dirty="0">
                <a:latin typeface="Arial"/>
                <a:cs typeface="Arial"/>
              </a:rPr>
              <a:t>variation </a:t>
            </a:r>
            <a:r>
              <a:rPr sz="2800" spc="-145" dirty="0">
                <a:latin typeface="Arial"/>
                <a:cs typeface="Arial"/>
              </a:rPr>
              <a:t>is </a:t>
            </a:r>
            <a:r>
              <a:rPr sz="2800" spc="-25" dirty="0">
                <a:latin typeface="Arial"/>
                <a:cs typeface="Arial"/>
              </a:rPr>
              <a:t>often </a:t>
            </a:r>
            <a:r>
              <a:rPr sz="2800" spc="-100" dirty="0">
                <a:latin typeface="Arial"/>
                <a:cs typeface="Arial"/>
              </a:rPr>
              <a:t>misunderstood</a:t>
            </a:r>
            <a:r>
              <a:rPr sz="2800" spc="-409" dirty="0">
                <a:latin typeface="Arial"/>
                <a:cs typeface="Arial"/>
              </a:rPr>
              <a:t> </a:t>
            </a:r>
            <a:r>
              <a:rPr sz="2800" spc="-130" dirty="0">
                <a:latin typeface="Arial"/>
                <a:cs typeface="Arial"/>
              </a:rPr>
              <a:t>and  </a:t>
            </a:r>
            <a:r>
              <a:rPr sz="2800" spc="-145" dirty="0">
                <a:latin typeface="Arial"/>
                <a:cs typeface="Arial"/>
              </a:rPr>
              <a:t>misused.</a:t>
            </a:r>
            <a:endParaRPr sz="2800">
              <a:latin typeface="Arial"/>
              <a:cs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4" name="object 4"/>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91</a:t>
            </a:fld>
            <a:endParaRPr dirty="0"/>
          </a:p>
        </p:txBody>
      </p:sp>
      <p:sp>
        <p:nvSpPr>
          <p:cNvPr id="2" name="object 2"/>
          <p:cNvSpPr txBox="1"/>
          <p:nvPr/>
        </p:nvSpPr>
        <p:spPr>
          <a:xfrm>
            <a:off x="534669" y="1532890"/>
            <a:ext cx="7767955" cy="2868930"/>
          </a:xfrm>
          <a:prstGeom prst="rect">
            <a:avLst/>
          </a:prstGeom>
        </p:spPr>
        <p:txBody>
          <a:bodyPr vert="horz" wrap="square" lIns="0" tIns="114300" rIns="0" bIns="0" rtlCol="0">
            <a:spAutoFit/>
          </a:bodyPr>
          <a:lstStyle/>
          <a:p>
            <a:pPr marL="12700">
              <a:lnSpc>
                <a:spcPct val="100000"/>
              </a:lnSpc>
              <a:spcBef>
                <a:spcPts val="900"/>
              </a:spcBef>
            </a:pPr>
            <a:r>
              <a:rPr sz="3200" b="1" spc="-265" dirty="0">
                <a:solidFill>
                  <a:srgbClr val="006FBF"/>
                </a:solidFill>
                <a:latin typeface="Arial"/>
                <a:cs typeface="Arial"/>
              </a:rPr>
              <a:t>The </a:t>
            </a:r>
            <a:r>
              <a:rPr sz="3200" b="1" spc="-130" dirty="0">
                <a:solidFill>
                  <a:srgbClr val="006FBF"/>
                </a:solidFill>
                <a:latin typeface="Arial"/>
                <a:cs typeface="Arial"/>
              </a:rPr>
              <a:t>Interquartile</a:t>
            </a:r>
            <a:r>
              <a:rPr sz="3200" b="1" spc="-95" dirty="0">
                <a:solidFill>
                  <a:srgbClr val="006FBF"/>
                </a:solidFill>
                <a:latin typeface="Arial"/>
                <a:cs typeface="Arial"/>
              </a:rPr>
              <a:t> </a:t>
            </a:r>
            <a:r>
              <a:rPr sz="3200" b="1" spc="-235" dirty="0">
                <a:solidFill>
                  <a:srgbClr val="006FBF"/>
                </a:solidFill>
                <a:latin typeface="Arial"/>
                <a:cs typeface="Arial"/>
              </a:rPr>
              <a:t>range</a:t>
            </a:r>
            <a:endParaRPr sz="3200">
              <a:latin typeface="Arial"/>
              <a:cs typeface="Arial"/>
            </a:endParaRPr>
          </a:p>
          <a:p>
            <a:pPr marL="355600" marR="5080" indent="-342900">
              <a:lnSpc>
                <a:spcPts val="3829"/>
              </a:lnSpc>
              <a:spcBef>
                <a:spcPts val="935"/>
              </a:spcBef>
              <a:buChar char="•"/>
              <a:tabLst>
                <a:tab pos="354965" algn="l"/>
                <a:tab pos="355600" algn="l"/>
              </a:tabLst>
            </a:pPr>
            <a:r>
              <a:rPr sz="3200" spc="45" dirty="0">
                <a:latin typeface="Arial"/>
                <a:cs typeface="Arial"/>
              </a:rPr>
              <a:t>It</a:t>
            </a:r>
            <a:r>
              <a:rPr sz="3200" spc="-185" dirty="0">
                <a:latin typeface="Arial"/>
                <a:cs typeface="Arial"/>
              </a:rPr>
              <a:t> </a:t>
            </a:r>
            <a:r>
              <a:rPr sz="3200" spc="-165" dirty="0">
                <a:latin typeface="Arial"/>
                <a:cs typeface="Arial"/>
              </a:rPr>
              <a:t>is</a:t>
            </a:r>
            <a:r>
              <a:rPr sz="3200" spc="-170" dirty="0">
                <a:latin typeface="Arial"/>
                <a:cs typeface="Arial"/>
              </a:rPr>
              <a:t> </a:t>
            </a:r>
            <a:r>
              <a:rPr sz="3200" spc="-45" dirty="0">
                <a:latin typeface="Arial"/>
                <a:cs typeface="Arial"/>
              </a:rPr>
              <a:t>the</a:t>
            </a:r>
            <a:r>
              <a:rPr sz="3200" spc="-185" dirty="0">
                <a:latin typeface="Arial"/>
                <a:cs typeface="Arial"/>
              </a:rPr>
              <a:t> </a:t>
            </a:r>
            <a:r>
              <a:rPr sz="3200" spc="-80" dirty="0">
                <a:latin typeface="Arial"/>
                <a:cs typeface="Arial"/>
              </a:rPr>
              <a:t>difference</a:t>
            </a:r>
            <a:r>
              <a:rPr sz="3200" spc="-165" dirty="0">
                <a:latin typeface="Arial"/>
                <a:cs typeface="Arial"/>
              </a:rPr>
              <a:t> </a:t>
            </a:r>
            <a:r>
              <a:rPr sz="3200" spc="-90" dirty="0">
                <a:latin typeface="Arial"/>
                <a:cs typeface="Arial"/>
              </a:rPr>
              <a:t>between</a:t>
            </a:r>
            <a:r>
              <a:rPr sz="3200" spc="-180" dirty="0">
                <a:latin typeface="Arial"/>
                <a:cs typeface="Arial"/>
              </a:rPr>
              <a:t> </a:t>
            </a:r>
            <a:r>
              <a:rPr sz="3200" spc="-45" dirty="0">
                <a:latin typeface="Arial"/>
                <a:cs typeface="Arial"/>
              </a:rPr>
              <a:t>the</a:t>
            </a:r>
            <a:r>
              <a:rPr sz="3200" spc="-165" dirty="0">
                <a:latin typeface="Arial"/>
                <a:cs typeface="Arial"/>
              </a:rPr>
              <a:t> </a:t>
            </a:r>
            <a:r>
              <a:rPr sz="3200" spc="-70" dirty="0">
                <a:latin typeface="Arial"/>
                <a:cs typeface="Arial"/>
              </a:rPr>
              <a:t>25th</a:t>
            </a:r>
            <a:r>
              <a:rPr sz="3200" spc="-175" dirty="0">
                <a:latin typeface="Arial"/>
                <a:cs typeface="Arial"/>
              </a:rPr>
              <a:t> </a:t>
            </a:r>
            <a:r>
              <a:rPr sz="3200" spc="-155" dirty="0">
                <a:latin typeface="Arial"/>
                <a:cs typeface="Arial"/>
              </a:rPr>
              <a:t>and</a:t>
            </a:r>
            <a:r>
              <a:rPr sz="3200" spc="-170" dirty="0">
                <a:latin typeface="Arial"/>
                <a:cs typeface="Arial"/>
              </a:rPr>
              <a:t> </a:t>
            </a:r>
            <a:r>
              <a:rPr sz="3200" spc="-45" dirty="0">
                <a:latin typeface="Arial"/>
                <a:cs typeface="Arial"/>
              </a:rPr>
              <a:t>the  </a:t>
            </a:r>
            <a:r>
              <a:rPr sz="3200" spc="-65" dirty="0">
                <a:latin typeface="Arial"/>
                <a:cs typeface="Arial"/>
              </a:rPr>
              <a:t>75th</a:t>
            </a:r>
            <a:r>
              <a:rPr sz="3200" spc="-190" dirty="0">
                <a:latin typeface="Arial"/>
                <a:cs typeface="Arial"/>
              </a:rPr>
              <a:t> </a:t>
            </a:r>
            <a:r>
              <a:rPr sz="3200" spc="-85" dirty="0">
                <a:latin typeface="Arial"/>
                <a:cs typeface="Arial"/>
              </a:rPr>
              <a:t>quartiles.</a:t>
            </a:r>
            <a:endParaRPr sz="3200">
              <a:latin typeface="Arial"/>
              <a:cs typeface="Arial"/>
            </a:endParaRPr>
          </a:p>
          <a:p>
            <a:pPr>
              <a:lnSpc>
                <a:spcPct val="100000"/>
              </a:lnSpc>
              <a:spcBef>
                <a:spcPts val="25"/>
              </a:spcBef>
            </a:pPr>
            <a:endParaRPr sz="4600">
              <a:latin typeface="Times New Roman"/>
              <a:cs typeface="Times New Roman"/>
            </a:endParaRPr>
          </a:p>
          <a:p>
            <a:pPr marL="287020">
              <a:lnSpc>
                <a:spcPct val="100000"/>
              </a:lnSpc>
            </a:pPr>
            <a:r>
              <a:rPr sz="3200" spc="-45" dirty="0">
                <a:latin typeface="Arial"/>
                <a:cs typeface="Arial"/>
              </a:rPr>
              <a:t>Interquartile </a:t>
            </a:r>
            <a:r>
              <a:rPr sz="3200" spc="-155" dirty="0">
                <a:latin typeface="Arial"/>
                <a:cs typeface="Arial"/>
              </a:rPr>
              <a:t>range </a:t>
            </a:r>
            <a:r>
              <a:rPr sz="3200" spc="-275" dirty="0">
                <a:latin typeface="Arial"/>
                <a:cs typeface="Arial"/>
              </a:rPr>
              <a:t>= </a:t>
            </a:r>
            <a:r>
              <a:rPr sz="3200" spc="-250" dirty="0">
                <a:latin typeface="Arial"/>
                <a:cs typeface="Arial"/>
              </a:rPr>
              <a:t>Q3 </a:t>
            </a:r>
            <a:r>
              <a:rPr sz="3200" spc="-190" dirty="0">
                <a:latin typeface="Arial"/>
                <a:cs typeface="Arial"/>
              </a:rPr>
              <a:t>–</a:t>
            </a:r>
            <a:r>
              <a:rPr sz="3200" spc="-150" dirty="0">
                <a:latin typeface="Arial"/>
                <a:cs typeface="Arial"/>
              </a:rPr>
              <a:t> </a:t>
            </a:r>
            <a:r>
              <a:rPr sz="3200" spc="-250" dirty="0">
                <a:latin typeface="Arial"/>
                <a:cs typeface="Arial"/>
              </a:rPr>
              <a:t>Q1</a:t>
            </a:r>
            <a:endParaRPr sz="3200">
              <a:latin typeface="Arial"/>
              <a:cs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8" name="object 8"/>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92</a:t>
            </a:fld>
            <a:endParaRPr dirty="0"/>
          </a:p>
        </p:txBody>
      </p:sp>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indent="1428750">
              <a:lnSpc>
                <a:spcPct val="112500"/>
              </a:lnSpc>
              <a:spcBef>
                <a:spcPts val="100"/>
              </a:spcBef>
            </a:pPr>
            <a:r>
              <a:rPr spc="-185" dirty="0"/>
              <a:t>Measure </a:t>
            </a:r>
            <a:r>
              <a:rPr spc="-145" dirty="0"/>
              <a:t>of </a:t>
            </a:r>
            <a:r>
              <a:rPr spc="-310" dirty="0"/>
              <a:t>skewness </a:t>
            </a:r>
            <a:r>
              <a:rPr spc="-229" dirty="0"/>
              <a:t>and </a:t>
            </a:r>
            <a:r>
              <a:rPr spc="-240" dirty="0"/>
              <a:t>kurtosis  </a:t>
            </a:r>
            <a:r>
              <a:rPr spc="-325" dirty="0"/>
              <a:t>Skewness </a:t>
            </a:r>
            <a:r>
              <a:rPr spc="-190" dirty="0"/>
              <a:t>(mean</a:t>
            </a:r>
            <a:r>
              <a:rPr spc="-20" dirty="0"/>
              <a:t> </a:t>
            </a:r>
            <a:r>
              <a:rPr spc="-160" dirty="0"/>
              <a:t>deviation)</a:t>
            </a:r>
          </a:p>
        </p:txBody>
      </p:sp>
      <p:sp>
        <p:nvSpPr>
          <p:cNvPr id="3" name="object 3"/>
          <p:cNvSpPr txBox="1"/>
          <p:nvPr/>
        </p:nvSpPr>
        <p:spPr>
          <a:xfrm>
            <a:off x="229870" y="1360170"/>
            <a:ext cx="8105775" cy="1563370"/>
          </a:xfrm>
          <a:prstGeom prst="rect">
            <a:avLst/>
          </a:prstGeom>
        </p:spPr>
        <p:txBody>
          <a:bodyPr vert="horz" wrap="square" lIns="0" tIns="12700" rIns="0" bIns="0" rtlCol="0">
            <a:spAutoFit/>
          </a:bodyPr>
          <a:lstStyle/>
          <a:p>
            <a:pPr marL="355600" marR="5080" indent="-342900">
              <a:lnSpc>
                <a:spcPct val="100000"/>
              </a:lnSpc>
              <a:spcBef>
                <a:spcPts val="100"/>
              </a:spcBef>
              <a:buFont typeface="Symbol"/>
              <a:buChar char=""/>
              <a:tabLst>
                <a:tab pos="355600" algn="l"/>
              </a:tabLst>
            </a:pPr>
            <a:r>
              <a:rPr sz="2400" b="1" spc="-245" dirty="0">
                <a:latin typeface="Arial"/>
                <a:cs typeface="Arial"/>
              </a:rPr>
              <a:t>Skewness </a:t>
            </a:r>
            <a:r>
              <a:rPr sz="2400" spc="-125" dirty="0">
                <a:latin typeface="Arial"/>
                <a:cs typeface="Arial"/>
              </a:rPr>
              <a:t>is </a:t>
            </a:r>
            <a:r>
              <a:rPr sz="2400" spc="-190" dirty="0">
                <a:latin typeface="Arial"/>
                <a:cs typeface="Arial"/>
              </a:rPr>
              <a:t>a </a:t>
            </a:r>
            <a:r>
              <a:rPr sz="2400" spc="-125" dirty="0">
                <a:latin typeface="Arial"/>
                <a:cs typeface="Arial"/>
              </a:rPr>
              <a:t>measure </a:t>
            </a:r>
            <a:r>
              <a:rPr sz="2400" spc="-10" dirty="0">
                <a:latin typeface="Arial"/>
                <a:cs typeface="Arial"/>
              </a:rPr>
              <a:t>of </a:t>
            </a:r>
            <a:r>
              <a:rPr sz="2400" spc="-30" dirty="0">
                <a:latin typeface="Arial"/>
                <a:cs typeface="Arial"/>
              </a:rPr>
              <a:t>the </a:t>
            </a:r>
            <a:r>
              <a:rPr sz="2400" spc="-90" dirty="0">
                <a:latin typeface="Arial"/>
                <a:cs typeface="Arial"/>
              </a:rPr>
              <a:t>tendency </a:t>
            </a:r>
            <a:r>
              <a:rPr sz="2400" spc="-5" dirty="0">
                <a:latin typeface="Arial"/>
                <a:cs typeface="Arial"/>
              </a:rPr>
              <a:t>of </a:t>
            </a:r>
            <a:r>
              <a:rPr sz="2400" spc="-30" dirty="0">
                <a:latin typeface="Arial"/>
                <a:cs typeface="Arial"/>
              </a:rPr>
              <a:t>the </a:t>
            </a:r>
            <a:r>
              <a:rPr sz="2400" spc="-80" dirty="0">
                <a:latin typeface="Arial"/>
                <a:cs typeface="Arial"/>
              </a:rPr>
              <a:t>deviations </a:t>
            </a:r>
            <a:r>
              <a:rPr sz="2400" spc="30" dirty="0">
                <a:latin typeface="Arial"/>
                <a:cs typeface="Arial"/>
              </a:rPr>
              <a:t>to</a:t>
            </a:r>
            <a:r>
              <a:rPr sz="2400" spc="-450" dirty="0">
                <a:latin typeface="Arial"/>
                <a:cs typeface="Arial"/>
              </a:rPr>
              <a:t> </a:t>
            </a:r>
            <a:r>
              <a:rPr sz="2400" spc="-114" dirty="0">
                <a:latin typeface="Arial"/>
                <a:cs typeface="Arial"/>
              </a:rPr>
              <a:t>be  </a:t>
            </a:r>
            <a:r>
              <a:rPr sz="2400" spc="-80" dirty="0">
                <a:latin typeface="Arial"/>
                <a:cs typeface="Arial"/>
              </a:rPr>
              <a:t>larger</a:t>
            </a:r>
            <a:r>
              <a:rPr sz="2400" spc="-135" dirty="0">
                <a:latin typeface="Arial"/>
                <a:cs typeface="Arial"/>
              </a:rPr>
              <a:t> </a:t>
            </a:r>
            <a:r>
              <a:rPr sz="2400" spc="-35" dirty="0">
                <a:latin typeface="Arial"/>
                <a:cs typeface="Arial"/>
              </a:rPr>
              <a:t>in</a:t>
            </a:r>
            <a:r>
              <a:rPr sz="2400" spc="-130" dirty="0">
                <a:latin typeface="Arial"/>
                <a:cs typeface="Arial"/>
              </a:rPr>
              <a:t> </a:t>
            </a:r>
            <a:r>
              <a:rPr sz="2400" spc="-100" dirty="0">
                <a:latin typeface="Arial"/>
                <a:cs typeface="Arial"/>
              </a:rPr>
              <a:t>one</a:t>
            </a:r>
            <a:r>
              <a:rPr sz="2400" spc="-125" dirty="0">
                <a:latin typeface="Arial"/>
                <a:cs typeface="Arial"/>
              </a:rPr>
              <a:t> </a:t>
            </a:r>
            <a:r>
              <a:rPr sz="2400" spc="-40" dirty="0">
                <a:latin typeface="Arial"/>
                <a:cs typeface="Arial"/>
              </a:rPr>
              <a:t>direction</a:t>
            </a:r>
            <a:r>
              <a:rPr sz="2400" spc="-130" dirty="0">
                <a:latin typeface="Arial"/>
                <a:cs typeface="Arial"/>
              </a:rPr>
              <a:t> </a:t>
            </a:r>
            <a:r>
              <a:rPr sz="2400" spc="-55" dirty="0">
                <a:latin typeface="Arial"/>
                <a:cs typeface="Arial"/>
              </a:rPr>
              <a:t>than</a:t>
            </a:r>
            <a:r>
              <a:rPr sz="2400" spc="-130" dirty="0">
                <a:latin typeface="Arial"/>
                <a:cs typeface="Arial"/>
              </a:rPr>
              <a:t> </a:t>
            </a:r>
            <a:r>
              <a:rPr sz="2400" spc="-30" dirty="0">
                <a:latin typeface="Arial"/>
                <a:cs typeface="Arial"/>
              </a:rPr>
              <a:t>in</a:t>
            </a:r>
            <a:r>
              <a:rPr sz="2400" spc="-130" dirty="0">
                <a:latin typeface="Arial"/>
                <a:cs typeface="Arial"/>
              </a:rPr>
              <a:t> </a:t>
            </a:r>
            <a:r>
              <a:rPr sz="2400" spc="-30" dirty="0">
                <a:latin typeface="Arial"/>
                <a:cs typeface="Arial"/>
              </a:rPr>
              <a:t>the</a:t>
            </a:r>
            <a:r>
              <a:rPr sz="2400" spc="-125" dirty="0">
                <a:latin typeface="Arial"/>
                <a:cs typeface="Arial"/>
              </a:rPr>
              <a:t> </a:t>
            </a:r>
            <a:r>
              <a:rPr sz="2400" spc="-35" dirty="0">
                <a:latin typeface="Arial"/>
                <a:cs typeface="Arial"/>
              </a:rPr>
              <a:t>other.</a:t>
            </a:r>
            <a:endParaRPr sz="2400">
              <a:latin typeface="Arial"/>
              <a:cs typeface="Arial"/>
            </a:endParaRPr>
          </a:p>
          <a:p>
            <a:pPr marL="355600" marR="735965" indent="-342900">
              <a:lnSpc>
                <a:spcPct val="100000"/>
              </a:lnSpc>
              <a:spcBef>
                <a:spcPts val="590"/>
              </a:spcBef>
              <a:buFont typeface="Symbol"/>
              <a:buChar char=""/>
              <a:tabLst>
                <a:tab pos="355600" algn="l"/>
              </a:tabLst>
            </a:pPr>
            <a:r>
              <a:rPr sz="2400" b="1" spc="-245" dirty="0">
                <a:latin typeface="Arial"/>
                <a:cs typeface="Arial"/>
              </a:rPr>
              <a:t>Skewness </a:t>
            </a:r>
            <a:r>
              <a:rPr sz="2400" spc="-120" dirty="0">
                <a:latin typeface="Arial"/>
                <a:cs typeface="Arial"/>
              </a:rPr>
              <a:t>is </a:t>
            </a:r>
            <a:r>
              <a:rPr sz="2400" spc="-30" dirty="0">
                <a:latin typeface="Arial"/>
                <a:cs typeface="Arial"/>
              </a:rPr>
              <a:t>the </a:t>
            </a:r>
            <a:r>
              <a:rPr sz="2400" spc="-114" dirty="0">
                <a:latin typeface="Arial"/>
                <a:cs typeface="Arial"/>
              </a:rPr>
              <a:t>degree </a:t>
            </a:r>
            <a:r>
              <a:rPr sz="2400" spc="-10" dirty="0">
                <a:latin typeface="Arial"/>
                <a:cs typeface="Arial"/>
              </a:rPr>
              <a:t>of </a:t>
            </a:r>
            <a:r>
              <a:rPr sz="2400" spc="-90" dirty="0">
                <a:latin typeface="Arial"/>
                <a:cs typeface="Arial"/>
              </a:rPr>
              <a:t>asymmetry </a:t>
            </a:r>
            <a:r>
              <a:rPr sz="2400" spc="-25" dirty="0">
                <a:latin typeface="Arial"/>
                <a:cs typeface="Arial"/>
              </a:rPr>
              <a:t>or </a:t>
            </a:r>
            <a:r>
              <a:rPr sz="2400" spc="-60" dirty="0">
                <a:latin typeface="Arial"/>
                <a:cs typeface="Arial"/>
              </a:rPr>
              <a:t>departure</a:t>
            </a:r>
            <a:r>
              <a:rPr sz="2400" spc="-365" dirty="0">
                <a:latin typeface="Arial"/>
                <a:cs typeface="Arial"/>
              </a:rPr>
              <a:t> </a:t>
            </a:r>
            <a:r>
              <a:rPr sz="2400" spc="-20" dirty="0">
                <a:latin typeface="Arial"/>
                <a:cs typeface="Arial"/>
              </a:rPr>
              <a:t>from  </a:t>
            </a:r>
            <a:r>
              <a:rPr sz="2400" spc="-80" dirty="0">
                <a:latin typeface="Arial"/>
                <a:cs typeface="Arial"/>
              </a:rPr>
              <a:t>symmetry </a:t>
            </a:r>
            <a:r>
              <a:rPr sz="2400" spc="-10" dirty="0">
                <a:latin typeface="Arial"/>
                <a:cs typeface="Arial"/>
              </a:rPr>
              <a:t>of </a:t>
            </a:r>
            <a:r>
              <a:rPr sz="2400" spc="-190" dirty="0">
                <a:latin typeface="Arial"/>
                <a:cs typeface="Arial"/>
              </a:rPr>
              <a:t>a</a:t>
            </a:r>
            <a:r>
              <a:rPr sz="2400" spc="-305" dirty="0">
                <a:latin typeface="Arial"/>
                <a:cs typeface="Arial"/>
              </a:rPr>
              <a:t> </a:t>
            </a:r>
            <a:r>
              <a:rPr sz="2400" spc="-30" dirty="0">
                <a:latin typeface="Arial"/>
                <a:cs typeface="Arial"/>
              </a:rPr>
              <a:t>distribution.</a:t>
            </a:r>
            <a:endParaRPr sz="2400">
              <a:latin typeface="Arial"/>
              <a:cs typeface="Arial"/>
            </a:endParaRPr>
          </a:p>
        </p:txBody>
      </p:sp>
      <p:sp>
        <p:nvSpPr>
          <p:cNvPr id="4" name="object 4"/>
          <p:cNvSpPr txBox="1"/>
          <p:nvPr/>
        </p:nvSpPr>
        <p:spPr>
          <a:xfrm>
            <a:off x="229870" y="2943859"/>
            <a:ext cx="278130" cy="391160"/>
          </a:xfrm>
          <a:prstGeom prst="rect">
            <a:avLst/>
          </a:prstGeom>
        </p:spPr>
        <p:txBody>
          <a:bodyPr vert="horz" wrap="square" lIns="0" tIns="12700" rIns="0" bIns="0" rtlCol="0">
            <a:spAutoFit/>
          </a:bodyPr>
          <a:lstStyle/>
          <a:p>
            <a:pPr marL="12700">
              <a:lnSpc>
                <a:spcPct val="100000"/>
              </a:lnSpc>
              <a:spcBef>
                <a:spcPts val="100"/>
              </a:spcBef>
            </a:pPr>
            <a:r>
              <a:rPr sz="2400" spc="800" dirty="0">
                <a:latin typeface="Symbol"/>
                <a:cs typeface="Symbol"/>
              </a:rPr>
              <a:t></a:t>
            </a:r>
            <a:endParaRPr sz="2400">
              <a:latin typeface="Symbol"/>
              <a:cs typeface="Symbol"/>
            </a:endParaRPr>
          </a:p>
        </p:txBody>
      </p:sp>
      <p:sp>
        <p:nvSpPr>
          <p:cNvPr id="5" name="object 5"/>
          <p:cNvSpPr txBox="1"/>
          <p:nvPr/>
        </p:nvSpPr>
        <p:spPr>
          <a:xfrm>
            <a:off x="229870" y="4117340"/>
            <a:ext cx="278130" cy="391160"/>
          </a:xfrm>
          <a:prstGeom prst="rect">
            <a:avLst/>
          </a:prstGeom>
        </p:spPr>
        <p:txBody>
          <a:bodyPr vert="horz" wrap="square" lIns="0" tIns="12700" rIns="0" bIns="0" rtlCol="0">
            <a:spAutoFit/>
          </a:bodyPr>
          <a:lstStyle/>
          <a:p>
            <a:pPr marL="12700">
              <a:lnSpc>
                <a:spcPct val="100000"/>
              </a:lnSpc>
              <a:spcBef>
                <a:spcPts val="100"/>
              </a:spcBef>
            </a:pPr>
            <a:r>
              <a:rPr sz="2400" spc="800" dirty="0">
                <a:latin typeface="Symbol"/>
                <a:cs typeface="Symbol"/>
              </a:rPr>
              <a:t></a:t>
            </a:r>
            <a:endParaRPr sz="2400">
              <a:latin typeface="Symbol"/>
              <a:cs typeface="Symbol"/>
            </a:endParaRPr>
          </a:p>
        </p:txBody>
      </p:sp>
      <p:sp>
        <p:nvSpPr>
          <p:cNvPr id="6" name="object 6"/>
          <p:cNvSpPr txBox="1">
            <a:spLocks noGrp="1"/>
          </p:cNvSpPr>
          <p:nvPr>
            <p:ph type="body" idx="1"/>
          </p:nvPr>
        </p:nvSpPr>
        <p:spPr>
          <a:prstGeom prst="rect">
            <a:avLst/>
          </a:prstGeom>
        </p:spPr>
        <p:txBody>
          <a:bodyPr vert="horz" wrap="square" lIns="0" tIns="1535430" rIns="0" bIns="0" rtlCol="0">
            <a:spAutoFit/>
          </a:bodyPr>
          <a:lstStyle/>
          <a:p>
            <a:pPr marL="367030" marR="5080" indent="137160">
              <a:lnSpc>
                <a:spcPct val="100000"/>
              </a:lnSpc>
              <a:spcBef>
                <a:spcPts val="100"/>
              </a:spcBef>
            </a:pPr>
            <a:r>
              <a:rPr spc="-5" dirty="0"/>
              <a:t>If </a:t>
            </a:r>
            <a:r>
              <a:rPr spc="-30" dirty="0"/>
              <a:t>the </a:t>
            </a:r>
            <a:r>
              <a:rPr spc="-85" dirty="0"/>
              <a:t>frequency </a:t>
            </a:r>
            <a:r>
              <a:rPr spc="-100" dirty="0"/>
              <a:t>curve </a:t>
            </a:r>
            <a:r>
              <a:rPr spc="-10" dirty="0"/>
              <a:t>of </a:t>
            </a:r>
            <a:r>
              <a:rPr spc="-190" dirty="0"/>
              <a:t>a </a:t>
            </a:r>
            <a:r>
              <a:rPr spc="-30" dirty="0"/>
              <a:t>distribution </a:t>
            </a:r>
            <a:r>
              <a:rPr spc="-180" dirty="0"/>
              <a:t>has </a:t>
            </a:r>
            <a:r>
              <a:rPr spc="-190" dirty="0"/>
              <a:t>a </a:t>
            </a:r>
            <a:r>
              <a:rPr spc="-80" dirty="0"/>
              <a:t>longer </a:t>
            </a:r>
            <a:r>
              <a:rPr spc="-5" dirty="0"/>
              <a:t>tail </a:t>
            </a:r>
            <a:r>
              <a:rPr spc="30" dirty="0"/>
              <a:t>to </a:t>
            </a:r>
            <a:r>
              <a:rPr spc="-30" dirty="0"/>
              <a:t>the  </a:t>
            </a:r>
            <a:r>
              <a:rPr spc="-25" dirty="0"/>
              <a:t>right</a:t>
            </a:r>
            <a:r>
              <a:rPr spc="-135" dirty="0"/>
              <a:t> </a:t>
            </a:r>
            <a:r>
              <a:rPr spc="-10" dirty="0"/>
              <a:t>of</a:t>
            </a:r>
            <a:r>
              <a:rPr spc="-125" dirty="0"/>
              <a:t> </a:t>
            </a:r>
            <a:r>
              <a:rPr spc="-30" dirty="0"/>
              <a:t>the</a:t>
            </a:r>
            <a:r>
              <a:rPr spc="-120" dirty="0"/>
              <a:t> </a:t>
            </a:r>
            <a:r>
              <a:rPr spc="-60" dirty="0"/>
              <a:t>central</a:t>
            </a:r>
            <a:r>
              <a:rPr spc="-125" dirty="0"/>
              <a:t> </a:t>
            </a:r>
            <a:r>
              <a:rPr spc="-105" dirty="0"/>
              <a:t>value</a:t>
            </a:r>
            <a:r>
              <a:rPr spc="-120" dirty="0"/>
              <a:t> </a:t>
            </a:r>
            <a:r>
              <a:rPr spc="-55" dirty="0"/>
              <a:t>than</a:t>
            </a:r>
            <a:r>
              <a:rPr spc="-130" dirty="0"/>
              <a:t> </a:t>
            </a:r>
            <a:r>
              <a:rPr spc="30" dirty="0"/>
              <a:t>to</a:t>
            </a:r>
            <a:r>
              <a:rPr spc="-130" dirty="0"/>
              <a:t> </a:t>
            </a:r>
            <a:r>
              <a:rPr spc="-30" dirty="0"/>
              <a:t>the</a:t>
            </a:r>
            <a:r>
              <a:rPr spc="-120" dirty="0"/>
              <a:t> </a:t>
            </a:r>
            <a:r>
              <a:rPr dirty="0"/>
              <a:t>left,</a:t>
            </a:r>
            <a:r>
              <a:rPr spc="-125" dirty="0"/>
              <a:t> </a:t>
            </a:r>
            <a:r>
              <a:rPr spc="-30" dirty="0"/>
              <a:t>the</a:t>
            </a:r>
            <a:r>
              <a:rPr spc="-120" dirty="0"/>
              <a:t> </a:t>
            </a:r>
            <a:r>
              <a:rPr spc="-30" dirty="0"/>
              <a:t>distribution</a:t>
            </a:r>
            <a:r>
              <a:rPr spc="-125" dirty="0"/>
              <a:t> </a:t>
            </a:r>
            <a:r>
              <a:rPr spc="-120" dirty="0"/>
              <a:t>is</a:t>
            </a:r>
            <a:r>
              <a:rPr spc="-135" dirty="0"/>
              <a:t> </a:t>
            </a:r>
            <a:r>
              <a:rPr spc="-130" dirty="0"/>
              <a:t>said </a:t>
            </a:r>
            <a:r>
              <a:rPr spc="30" dirty="0"/>
              <a:t>to  </a:t>
            </a:r>
            <a:r>
              <a:rPr spc="-110" dirty="0"/>
              <a:t>be</a:t>
            </a:r>
            <a:r>
              <a:rPr spc="-125" dirty="0"/>
              <a:t> </a:t>
            </a:r>
            <a:r>
              <a:rPr spc="-130" dirty="0"/>
              <a:t>skewed </a:t>
            </a:r>
            <a:r>
              <a:rPr spc="30" dirty="0"/>
              <a:t>to</a:t>
            </a:r>
            <a:r>
              <a:rPr spc="-135" dirty="0"/>
              <a:t> </a:t>
            </a:r>
            <a:r>
              <a:rPr spc="-30" dirty="0"/>
              <a:t>the</a:t>
            </a:r>
            <a:r>
              <a:rPr spc="-120" dirty="0"/>
              <a:t> </a:t>
            </a:r>
            <a:r>
              <a:rPr spc="-25" dirty="0"/>
              <a:t>right</a:t>
            </a:r>
            <a:r>
              <a:rPr spc="-135" dirty="0"/>
              <a:t> </a:t>
            </a:r>
            <a:r>
              <a:rPr spc="-25" dirty="0"/>
              <a:t>or</a:t>
            </a:r>
            <a:r>
              <a:rPr spc="-130" dirty="0"/>
              <a:t> </a:t>
            </a:r>
            <a:r>
              <a:rPr spc="30" dirty="0"/>
              <a:t>to</a:t>
            </a:r>
            <a:r>
              <a:rPr spc="-130" dirty="0"/>
              <a:t> </a:t>
            </a:r>
            <a:r>
              <a:rPr spc="-135" dirty="0"/>
              <a:t>have</a:t>
            </a:r>
            <a:r>
              <a:rPr spc="-125" dirty="0"/>
              <a:t> </a:t>
            </a:r>
            <a:r>
              <a:rPr spc="-70" dirty="0"/>
              <a:t>positive</a:t>
            </a:r>
            <a:r>
              <a:rPr spc="-125" dirty="0"/>
              <a:t> </a:t>
            </a:r>
            <a:r>
              <a:rPr spc="-155" dirty="0"/>
              <a:t>skewness.</a:t>
            </a:r>
          </a:p>
          <a:p>
            <a:pPr marL="367030" marR="281940" indent="137160">
              <a:lnSpc>
                <a:spcPct val="100000"/>
              </a:lnSpc>
              <a:spcBef>
                <a:spcPts val="600"/>
              </a:spcBef>
            </a:pPr>
            <a:r>
              <a:rPr spc="-5" dirty="0"/>
              <a:t>If</a:t>
            </a:r>
            <a:r>
              <a:rPr spc="-130" dirty="0"/>
              <a:t> </a:t>
            </a:r>
            <a:r>
              <a:rPr spc="-30" dirty="0"/>
              <a:t>the</a:t>
            </a:r>
            <a:r>
              <a:rPr spc="-125" dirty="0"/>
              <a:t> </a:t>
            </a:r>
            <a:r>
              <a:rPr spc="-105" dirty="0"/>
              <a:t>reverse</a:t>
            </a:r>
            <a:r>
              <a:rPr spc="-120" dirty="0"/>
              <a:t> </a:t>
            </a:r>
            <a:r>
              <a:rPr spc="-125" dirty="0"/>
              <a:t>is</a:t>
            </a:r>
            <a:r>
              <a:rPr spc="-130" dirty="0"/>
              <a:t> </a:t>
            </a:r>
            <a:r>
              <a:rPr spc="-25" dirty="0"/>
              <a:t>true,</a:t>
            </a:r>
            <a:r>
              <a:rPr spc="-125" dirty="0"/>
              <a:t> </a:t>
            </a:r>
            <a:r>
              <a:rPr spc="70" dirty="0"/>
              <a:t>it</a:t>
            </a:r>
            <a:r>
              <a:rPr spc="-125" dirty="0"/>
              <a:t> is</a:t>
            </a:r>
            <a:r>
              <a:rPr spc="-140" dirty="0"/>
              <a:t> </a:t>
            </a:r>
            <a:r>
              <a:rPr spc="-130" dirty="0"/>
              <a:t>said</a:t>
            </a:r>
            <a:r>
              <a:rPr spc="-125" dirty="0"/>
              <a:t> </a:t>
            </a:r>
            <a:r>
              <a:rPr dirty="0"/>
              <a:t>that</a:t>
            </a:r>
            <a:r>
              <a:rPr spc="-135" dirty="0"/>
              <a:t> </a:t>
            </a:r>
            <a:r>
              <a:rPr spc="-30" dirty="0"/>
              <a:t>the</a:t>
            </a:r>
            <a:r>
              <a:rPr spc="-125" dirty="0"/>
              <a:t> </a:t>
            </a:r>
            <a:r>
              <a:rPr spc="-30" dirty="0"/>
              <a:t>distribution</a:t>
            </a:r>
            <a:r>
              <a:rPr spc="-125" dirty="0"/>
              <a:t> is</a:t>
            </a:r>
            <a:r>
              <a:rPr spc="-130" dirty="0"/>
              <a:t> skewed</a:t>
            </a:r>
            <a:r>
              <a:rPr spc="-125" dirty="0"/>
              <a:t> </a:t>
            </a:r>
            <a:r>
              <a:rPr spc="30" dirty="0"/>
              <a:t>to  </a:t>
            </a:r>
            <a:r>
              <a:rPr spc="-30" dirty="0"/>
              <a:t>the </a:t>
            </a:r>
            <a:r>
              <a:rPr spc="15" dirty="0"/>
              <a:t>left </a:t>
            </a:r>
            <a:r>
              <a:rPr spc="-25" dirty="0"/>
              <a:t>or </a:t>
            </a:r>
            <a:r>
              <a:rPr spc="-180" dirty="0"/>
              <a:t>has </a:t>
            </a:r>
            <a:r>
              <a:rPr spc="-95" dirty="0"/>
              <a:t>negative</a:t>
            </a:r>
            <a:r>
              <a:rPr spc="-420" dirty="0"/>
              <a:t> </a:t>
            </a:r>
            <a:r>
              <a:rPr spc="-155" dirty="0"/>
              <a:t>skewness.</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89629" y="6462226"/>
            <a:ext cx="2360930" cy="170815"/>
          </a:xfrm>
          <a:prstGeom prst="rect">
            <a:avLst/>
          </a:prstGeom>
        </p:spPr>
        <p:txBody>
          <a:bodyPr vert="horz" wrap="square" lIns="0" tIns="0" rIns="0" bIns="0" rtlCol="0">
            <a:spAutoFit/>
          </a:bodyPr>
          <a:lstStyle/>
          <a:p>
            <a:pPr>
              <a:lnSpc>
                <a:spcPts val="1325"/>
              </a:lnSpc>
            </a:pPr>
            <a:r>
              <a:rPr sz="1200" dirty="0">
                <a:solidFill>
                  <a:srgbClr val="888888"/>
                </a:solidFill>
                <a:latin typeface="Arial"/>
                <a:cs typeface="Arial"/>
              </a:rPr>
              <a:t>Chapter </a:t>
            </a:r>
            <a:r>
              <a:rPr sz="1200" spc="5" dirty="0">
                <a:solidFill>
                  <a:srgbClr val="888888"/>
                </a:solidFill>
                <a:latin typeface="Arial"/>
                <a:cs typeface="Arial"/>
              </a:rPr>
              <a:t>1- </a:t>
            </a:r>
            <a:r>
              <a:rPr sz="1200" dirty="0">
                <a:solidFill>
                  <a:srgbClr val="888888"/>
                </a:solidFill>
                <a:latin typeface="Arial"/>
                <a:cs typeface="Arial"/>
              </a:rPr>
              <a:t>Introduction to</a:t>
            </a:r>
            <a:r>
              <a:rPr sz="1200" spc="-55" dirty="0">
                <a:solidFill>
                  <a:srgbClr val="888888"/>
                </a:solidFill>
                <a:latin typeface="Arial"/>
                <a:cs typeface="Arial"/>
              </a:rPr>
              <a:t> </a:t>
            </a:r>
            <a:r>
              <a:rPr sz="1200" spc="-5" dirty="0">
                <a:solidFill>
                  <a:srgbClr val="888888"/>
                </a:solidFill>
                <a:latin typeface="Arial"/>
                <a:cs typeface="Arial"/>
              </a:rPr>
              <a:t>statistics</a:t>
            </a:r>
            <a:endParaRPr sz="1200">
              <a:latin typeface="Arial"/>
              <a:cs typeface="Arial"/>
            </a:endParaRPr>
          </a:p>
        </p:txBody>
      </p:sp>
      <p:sp>
        <p:nvSpPr>
          <p:cNvPr id="3" name="object 3"/>
          <p:cNvSpPr txBox="1"/>
          <p:nvPr/>
        </p:nvSpPr>
        <p:spPr>
          <a:xfrm>
            <a:off x="8413750" y="6427470"/>
            <a:ext cx="19558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Arial"/>
                <a:cs typeface="Arial"/>
              </a:rPr>
              <a:t>91</a:t>
            </a:r>
            <a:endParaRPr sz="1200">
              <a:latin typeface="Arial"/>
              <a:cs typeface="Arial"/>
            </a:endParaRPr>
          </a:p>
        </p:txBody>
      </p:sp>
      <p:sp>
        <p:nvSpPr>
          <p:cNvPr id="4" name="object 4"/>
          <p:cNvSpPr/>
          <p:nvPr/>
        </p:nvSpPr>
        <p:spPr>
          <a:xfrm>
            <a:off x="279903" y="1772824"/>
            <a:ext cx="7963389" cy="447148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1253490"/>
            <a:ext cx="5963285" cy="513080"/>
          </a:xfrm>
          <a:prstGeom prst="rect">
            <a:avLst/>
          </a:prstGeom>
        </p:spPr>
        <p:txBody>
          <a:bodyPr vert="horz" wrap="square" lIns="0" tIns="12700" rIns="0" bIns="0" rtlCol="0">
            <a:spAutoFit/>
          </a:bodyPr>
          <a:lstStyle/>
          <a:p>
            <a:pPr marL="12700">
              <a:lnSpc>
                <a:spcPct val="100000"/>
              </a:lnSpc>
              <a:spcBef>
                <a:spcPts val="100"/>
              </a:spcBef>
            </a:pPr>
            <a:r>
              <a:rPr sz="4800" b="0" spc="7" baseline="5208" dirty="0">
                <a:latin typeface="Symbol"/>
                <a:cs typeface="Symbol"/>
              </a:rPr>
              <a:t></a:t>
            </a:r>
            <a:r>
              <a:rPr sz="3200" b="0" spc="5" dirty="0">
                <a:latin typeface="Arial"/>
                <a:cs typeface="Arial"/>
              </a:rPr>
              <a:t>Population </a:t>
            </a:r>
            <a:r>
              <a:rPr sz="3200" b="0" spc="-215" dirty="0">
                <a:latin typeface="Arial"/>
                <a:cs typeface="Arial"/>
              </a:rPr>
              <a:t>skewness </a:t>
            </a:r>
            <a:r>
              <a:rPr sz="3200" b="0" spc="-165" dirty="0">
                <a:latin typeface="Arial"/>
                <a:cs typeface="Arial"/>
              </a:rPr>
              <a:t>is </a:t>
            </a:r>
            <a:r>
              <a:rPr sz="3200" b="0" spc="-85" dirty="0">
                <a:latin typeface="Arial"/>
                <a:cs typeface="Arial"/>
              </a:rPr>
              <a:t>defined</a:t>
            </a:r>
            <a:r>
              <a:rPr sz="3200" b="0" spc="-365" dirty="0">
                <a:latin typeface="Arial"/>
                <a:cs typeface="Arial"/>
              </a:rPr>
              <a:t> </a:t>
            </a:r>
            <a:r>
              <a:rPr sz="3200" b="0" spc="-300" dirty="0">
                <a:latin typeface="Arial"/>
                <a:cs typeface="Arial"/>
              </a:rPr>
              <a:t>as</a:t>
            </a:r>
            <a:endParaRPr sz="3200">
              <a:latin typeface="Arial"/>
              <a:cs typeface="Arial"/>
            </a:endParaRPr>
          </a:p>
        </p:txBody>
      </p:sp>
      <p:sp>
        <p:nvSpPr>
          <p:cNvPr id="3" name="object 3"/>
          <p:cNvSpPr/>
          <p:nvPr/>
        </p:nvSpPr>
        <p:spPr>
          <a:xfrm>
            <a:off x="3147060" y="2518410"/>
            <a:ext cx="2430780" cy="0"/>
          </a:xfrm>
          <a:custGeom>
            <a:avLst/>
            <a:gdLst/>
            <a:ahLst/>
            <a:cxnLst/>
            <a:rect l="l" t="t" r="r" b="b"/>
            <a:pathLst>
              <a:path w="2430779">
                <a:moveTo>
                  <a:pt x="0" y="0"/>
                </a:moveTo>
                <a:lnTo>
                  <a:pt x="2430779" y="0"/>
                </a:lnTo>
              </a:path>
            </a:pathLst>
          </a:custGeom>
          <a:ln w="16510">
            <a:solidFill>
              <a:srgbClr val="000000"/>
            </a:solidFill>
          </a:ln>
        </p:spPr>
        <p:txBody>
          <a:bodyPr wrap="square" lIns="0" tIns="0" rIns="0" bIns="0" rtlCol="0"/>
          <a:lstStyle/>
          <a:p>
            <a:endParaRPr/>
          </a:p>
        </p:txBody>
      </p:sp>
      <p:sp>
        <p:nvSpPr>
          <p:cNvPr id="4" name="object 4"/>
          <p:cNvSpPr txBox="1"/>
          <p:nvPr/>
        </p:nvSpPr>
        <p:spPr>
          <a:xfrm>
            <a:off x="534669" y="1880173"/>
            <a:ext cx="7861300" cy="4222750"/>
          </a:xfrm>
          <a:prstGeom prst="rect">
            <a:avLst/>
          </a:prstGeom>
        </p:spPr>
        <p:txBody>
          <a:bodyPr vert="horz" wrap="square" lIns="0" tIns="12065" rIns="0" bIns="0" rtlCol="0">
            <a:spAutoFit/>
          </a:bodyPr>
          <a:lstStyle/>
          <a:p>
            <a:pPr marR="235585" algn="ctr">
              <a:lnSpc>
                <a:spcPts val="3800"/>
              </a:lnSpc>
              <a:spcBef>
                <a:spcPts val="95"/>
              </a:spcBef>
            </a:pPr>
            <a:r>
              <a:rPr sz="3200" i="1" spc="825" dirty="0">
                <a:latin typeface="Times New Roman"/>
                <a:cs typeface="Times New Roman"/>
              </a:rPr>
              <a:t>E</a:t>
            </a:r>
            <a:r>
              <a:rPr sz="3200" spc="825" dirty="0">
                <a:latin typeface="Times New Roman"/>
                <a:cs typeface="Times New Roman"/>
              </a:rPr>
              <a:t>(</a:t>
            </a:r>
            <a:r>
              <a:rPr sz="3200" spc="-459" dirty="0">
                <a:latin typeface="Times New Roman"/>
                <a:cs typeface="Times New Roman"/>
              </a:rPr>
              <a:t> </a:t>
            </a:r>
            <a:r>
              <a:rPr sz="3200" i="1" spc="650" dirty="0">
                <a:latin typeface="Times New Roman"/>
                <a:cs typeface="Times New Roman"/>
              </a:rPr>
              <a:t>x</a:t>
            </a:r>
            <a:r>
              <a:rPr sz="3200" i="1" spc="-120" dirty="0">
                <a:latin typeface="Times New Roman"/>
                <a:cs typeface="Times New Roman"/>
              </a:rPr>
              <a:t> </a:t>
            </a:r>
            <a:r>
              <a:rPr sz="3200" spc="985" dirty="0">
                <a:latin typeface="Symbol"/>
                <a:cs typeface="Symbol"/>
              </a:rPr>
              <a:t></a:t>
            </a:r>
            <a:r>
              <a:rPr sz="3700" spc="985" dirty="0">
                <a:latin typeface="Symbol"/>
                <a:cs typeface="Symbol"/>
              </a:rPr>
              <a:t></a:t>
            </a:r>
            <a:r>
              <a:rPr sz="3200" spc="985" dirty="0">
                <a:latin typeface="Times New Roman"/>
                <a:cs typeface="Times New Roman"/>
              </a:rPr>
              <a:t>)</a:t>
            </a:r>
            <a:r>
              <a:rPr sz="2775" spc="1477" baseline="43543" dirty="0">
                <a:latin typeface="Times New Roman"/>
                <a:cs typeface="Times New Roman"/>
              </a:rPr>
              <a:t>3</a:t>
            </a:r>
            <a:endParaRPr sz="2775" baseline="43543">
              <a:latin typeface="Times New Roman"/>
              <a:cs typeface="Times New Roman"/>
            </a:endParaRPr>
          </a:p>
          <a:p>
            <a:pPr marR="301625" algn="ctr">
              <a:lnSpc>
                <a:spcPts val="3800"/>
              </a:lnSpc>
            </a:pPr>
            <a:r>
              <a:rPr sz="5550" spc="1507" baseline="-21771" dirty="0">
                <a:latin typeface="Symbol"/>
                <a:cs typeface="Symbol"/>
              </a:rPr>
              <a:t></a:t>
            </a:r>
            <a:r>
              <a:rPr sz="1850" spc="1005" dirty="0">
                <a:latin typeface="Times New Roman"/>
                <a:cs typeface="Times New Roman"/>
              </a:rPr>
              <a:t>3</a:t>
            </a:r>
            <a:endParaRPr sz="1850">
              <a:latin typeface="Times New Roman"/>
              <a:cs typeface="Times New Roman"/>
            </a:endParaRPr>
          </a:p>
          <a:p>
            <a:pPr marL="12700">
              <a:lnSpc>
                <a:spcPct val="100000"/>
              </a:lnSpc>
              <a:spcBef>
                <a:spcPts val="3500"/>
              </a:spcBef>
            </a:pPr>
            <a:r>
              <a:rPr sz="2400" spc="-70" dirty="0">
                <a:latin typeface="Arial"/>
                <a:cs typeface="Arial"/>
              </a:rPr>
              <a:t>where </a:t>
            </a:r>
            <a:r>
              <a:rPr sz="2400" spc="-430" dirty="0">
                <a:latin typeface="Arial"/>
                <a:cs typeface="Arial"/>
              </a:rPr>
              <a:t>E </a:t>
            </a:r>
            <a:r>
              <a:rPr sz="2400" spc="-125" dirty="0">
                <a:latin typeface="Arial"/>
                <a:cs typeface="Arial"/>
              </a:rPr>
              <a:t>stands </a:t>
            </a:r>
            <a:r>
              <a:rPr sz="2400" spc="5" dirty="0">
                <a:latin typeface="Arial"/>
                <a:cs typeface="Arial"/>
              </a:rPr>
              <a:t>for </a:t>
            </a:r>
            <a:r>
              <a:rPr sz="2400" b="1" spc="-165" dirty="0">
                <a:latin typeface="Arial"/>
                <a:cs typeface="Arial"/>
              </a:rPr>
              <a:t>expected</a:t>
            </a:r>
            <a:r>
              <a:rPr sz="2400" b="1" spc="-265" dirty="0">
                <a:latin typeface="Arial"/>
                <a:cs typeface="Arial"/>
              </a:rPr>
              <a:t> </a:t>
            </a:r>
            <a:r>
              <a:rPr sz="2400" b="1" spc="-150" dirty="0">
                <a:latin typeface="Arial"/>
                <a:cs typeface="Arial"/>
              </a:rPr>
              <a:t>value</a:t>
            </a:r>
            <a:endParaRPr sz="2400">
              <a:latin typeface="Arial"/>
              <a:cs typeface="Arial"/>
            </a:endParaRPr>
          </a:p>
          <a:p>
            <a:pPr marL="355600" indent="-342900">
              <a:lnSpc>
                <a:spcPct val="100000"/>
              </a:lnSpc>
              <a:spcBef>
                <a:spcPts val="600"/>
              </a:spcBef>
              <a:buFont typeface="Symbol"/>
              <a:buChar char=""/>
              <a:tabLst>
                <a:tab pos="355600" algn="l"/>
              </a:tabLst>
            </a:pPr>
            <a:r>
              <a:rPr sz="2400" spc="-215" dirty="0">
                <a:latin typeface="Arial"/>
                <a:cs typeface="Arial"/>
              </a:rPr>
              <a:t>A </a:t>
            </a:r>
            <a:r>
              <a:rPr sz="2400" spc="-100" dirty="0">
                <a:latin typeface="Arial"/>
                <a:cs typeface="Arial"/>
              </a:rPr>
              <a:t>bell-shaped </a:t>
            </a:r>
            <a:r>
              <a:rPr sz="2400" spc="-30" dirty="0">
                <a:latin typeface="Arial"/>
                <a:cs typeface="Arial"/>
              </a:rPr>
              <a:t>distribution </a:t>
            </a:r>
            <a:r>
              <a:rPr sz="2400" spc="-70" dirty="0">
                <a:latin typeface="Arial"/>
                <a:cs typeface="Arial"/>
              </a:rPr>
              <a:t>which </a:t>
            </a:r>
            <a:r>
              <a:rPr sz="2400" spc="-180" dirty="0">
                <a:latin typeface="Arial"/>
                <a:cs typeface="Arial"/>
              </a:rPr>
              <a:t>has </a:t>
            </a:r>
            <a:r>
              <a:rPr sz="2400" spc="-75" dirty="0">
                <a:latin typeface="Arial"/>
                <a:cs typeface="Arial"/>
              </a:rPr>
              <a:t>no </a:t>
            </a:r>
            <a:r>
              <a:rPr sz="2400" spc="-155" dirty="0">
                <a:latin typeface="Arial"/>
                <a:cs typeface="Arial"/>
              </a:rPr>
              <a:t>skewness, </a:t>
            </a:r>
            <a:r>
              <a:rPr sz="2400" spc="-70" dirty="0">
                <a:latin typeface="Arial"/>
                <a:cs typeface="Arial"/>
              </a:rPr>
              <a:t>i.e.,</a:t>
            </a:r>
            <a:r>
              <a:rPr sz="2400" spc="-190" dirty="0">
                <a:latin typeface="Arial"/>
                <a:cs typeface="Arial"/>
              </a:rPr>
              <a:t> </a:t>
            </a:r>
            <a:r>
              <a:rPr sz="2400" spc="-125" dirty="0">
                <a:latin typeface="Arial"/>
                <a:cs typeface="Arial"/>
              </a:rPr>
              <a:t>mean</a:t>
            </a:r>
            <a:endParaRPr sz="2400">
              <a:latin typeface="Arial"/>
              <a:cs typeface="Arial"/>
            </a:endParaRPr>
          </a:p>
          <a:p>
            <a:pPr marL="354965">
              <a:lnSpc>
                <a:spcPct val="100000"/>
              </a:lnSpc>
            </a:pPr>
            <a:r>
              <a:rPr sz="2400" spc="-210" dirty="0">
                <a:latin typeface="Arial"/>
                <a:cs typeface="Arial"/>
              </a:rPr>
              <a:t>= </a:t>
            </a:r>
            <a:r>
              <a:rPr sz="2400" spc="-95" dirty="0">
                <a:latin typeface="Arial"/>
                <a:cs typeface="Arial"/>
              </a:rPr>
              <a:t>median </a:t>
            </a:r>
            <a:r>
              <a:rPr sz="2400" spc="-210" dirty="0">
                <a:latin typeface="Arial"/>
                <a:cs typeface="Arial"/>
              </a:rPr>
              <a:t>= </a:t>
            </a:r>
            <a:r>
              <a:rPr sz="2400" spc="-100" dirty="0">
                <a:latin typeface="Arial"/>
                <a:cs typeface="Arial"/>
              </a:rPr>
              <a:t>mode </a:t>
            </a:r>
            <a:r>
              <a:rPr sz="2400" spc="-125" dirty="0">
                <a:latin typeface="Arial"/>
                <a:cs typeface="Arial"/>
              </a:rPr>
              <a:t>is </a:t>
            </a:r>
            <a:r>
              <a:rPr sz="2400" spc="-90" dirty="0">
                <a:latin typeface="Arial"/>
                <a:cs typeface="Arial"/>
              </a:rPr>
              <a:t>called </a:t>
            </a:r>
            <a:r>
              <a:rPr sz="2400" b="1" spc="-150" dirty="0">
                <a:latin typeface="Arial"/>
                <a:cs typeface="Arial"/>
              </a:rPr>
              <a:t>a </a:t>
            </a:r>
            <a:r>
              <a:rPr sz="2400" b="1" spc="-145" dirty="0">
                <a:latin typeface="Arial"/>
                <a:cs typeface="Arial"/>
              </a:rPr>
              <a:t>normal</a:t>
            </a:r>
            <a:r>
              <a:rPr sz="2400" b="1" spc="-20" dirty="0">
                <a:latin typeface="Arial"/>
                <a:cs typeface="Arial"/>
              </a:rPr>
              <a:t> </a:t>
            </a:r>
            <a:r>
              <a:rPr sz="2400" b="1" spc="-125" dirty="0">
                <a:latin typeface="Arial"/>
                <a:cs typeface="Arial"/>
              </a:rPr>
              <a:t>distribution.</a:t>
            </a:r>
            <a:endParaRPr sz="2400">
              <a:latin typeface="Arial"/>
              <a:cs typeface="Arial"/>
            </a:endParaRPr>
          </a:p>
          <a:p>
            <a:pPr marL="355600" marR="222885" indent="-342900">
              <a:lnSpc>
                <a:spcPct val="100000"/>
              </a:lnSpc>
              <a:spcBef>
                <a:spcPts val="600"/>
              </a:spcBef>
              <a:buFont typeface="Symbol"/>
              <a:buChar char=""/>
              <a:tabLst>
                <a:tab pos="355600" algn="l"/>
              </a:tabLst>
            </a:pPr>
            <a:r>
              <a:rPr sz="2400" spc="65" dirty="0">
                <a:latin typeface="Arial"/>
                <a:cs typeface="Arial"/>
              </a:rPr>
              <a:t>f </a:t>
            </a:r>
            <a:r>
              <a:rPr sz="2400" spc="-125" dirty="0">
                <a:latin typeface="Arial"/>
                <a:cs typeface="Arial"/>
              </a:rPr>
              <a:t>mean </a:t>
            </a:r>
            <a:r>
              <a:rPr sz="2400" spc="-210" dirty="0">
                <a:latin typeface="Arial"/>
                <a:cs typeface="Arial"/>
              </a:rPr>
              <a:t>&gt; </a:t>
            </a:r>
            <a:r>
              <a:rPr sz="2400" spc="-70" dirty="0">
                <a:latin typeface="Arial"/>
                <a:cs typeface="Arial"/>
              </a:rPr>
              <a:t>Median </a:t>
            </a:r>
            <a:r>
              <a:rPr sz="2400" spc="-210" dirty="0">
                <a:latin typeface="Arial"/>
                <a:cs typeface="Arial"/>
              </a:rPr>
              <a:t>&gt; </a:t>
            </a:r>
            <a:r>
              <a:rPr sz="2400" spc="-90" dirty="0">
                <a:latin typeface="Arial"/>
                <a:cs typeface="Arial"/>
              </a:rPr>
              <a:t>mode, </a:t>
            </a:r>
            <a:r>
              <a:rPr sz="2400" b="1" spc="-100" dirty="0">
                <a:latin typeface="Arial"/>
                <a:cs typeface="Arial"/>
              </a:rPr>
              <a:t>the </a:t>
            </a:r>
            <a:r>
              <a:rPr sz="2400" b="1" spc="-135" dirty="0">
                <a:latin typeface="Arial"/>
                <a:cs typeface="Arial"/>
              </a:rPr>
              <a:t>distribution </a:t>
            </a:r>
            <a:r>
              <a:rPr sz="2400" b="1" spc="-229" dirty="0">
                <a:latin typeface="Arial"/>
                <a:cs typeface="Arial"/>
              </a:rPr>
              <a:t>is </a:t>
            </a:r>
            <a:r>
              <a:rPr sz="2400" b="1" spc="-150" dirty="0">
                <a:latin typeface="Arial"/>
                <a:cs typeface="Arial"/>
              </a:rPr>
              <a:t>positively  </a:t>
            </a:r>
            <a:r>
              <a:rPr sz="2400" b="1" spc="-185" dirty="0">
                <a:latin typeface="Arial"/>
                <a:cs typeface="Arial"/>
              </a:rPr>
              <a:t>skewed </a:t>
            </a:r>
            <a:r>
              <a:rPr sz="2400" b="1" spc="-135" dirty="0">
                <a:latin typeface="Arial"/>
                <a:cs typeface="Arial"/>
              </a:rPr>
              <a:t>distribution </a:t>
            </a:r>
            <a:r>
              <a:rPr sz="2400" b="1" spc="-130" dirty="0">
                <a:latin typeface="Arial"/>
                <a:cs typeface="Arial"/>
              </a:rPr>
              <a:t>or </a:t>
            </a:r>
            <a:r>
              <a:rPr sz="2400" b="1" spc="-30" dirty="0">
                <a:latin typeface="Arial"/>
                <a:cs typeface="Arial"/>
              </a:rPr>
              <a:t>it </a:t>
            </a:r>
            <a:r>
              <a:rPr sz="2400" b="1" spc="-229" dirty="0">
                <a:latin typeface="Arial"/>
                <a:cs typeface="Arial"/>
              </a:rPr>
              <a:t>is </a:t>
            </a:r>
            <a:r>
              <a:rPr sz="2400" b="1" spc="-200" dirty="0">
                <a:latin typeface="Arial"/>
                <a:cs typeface="Arial"/>
              </a:rPr>
              <a:t>said </a:t>
            </a:r>
            <a:r>
              <a:rPr sz="2400" b="1" spc="-75" dirty="0">
                <a:latin typeface="Arial"/>
                <a:cs typeface="Arial"/>
              </a:rPr>
              <a:t>to </a:t>
            </a:r>
            <a:r>
              <a:rPr sz="2400" b="1" spc="-155" dirty="0">
                <a:latin typeface="Arial"/>
                <a:cs typeface="Arial"/>
              </a:rPr>
              <a:t>be </a:t>
            </a:r>
            <a:r>
              <a:rPr sz="2400" b="1" spc="-185" dirty="0">
                <a:latin typeface="Arial"/>
                <a:cs typeface="Arial"/>
              </a:rPr>
              <a:t>skewed </a:t>
            </a:r>
            <a:r>
              <a:rPr sz="2400" b="1" spc="-75" dirty="0">
                <a:latin typeface="Arial"/>
                <a:cs typeface="Arial"/>
              </a:rPr>
              <a:t>to </a:t>
            </a:r>
            <a:r>
              <a:rPr sz="2400" b="1" spc="-100" dirty="0">
                <a:latin typeface="Arial"/>
                <a:cs typeface="Arial"/>
              </a:rPr>
              <a:t>the</a:t>
            </a:r>
            <a:r>
              <a:rPr sz="2400" b="1" spc="15" dirty="0">
                <a:latin typeface="Arial"/>
                <a:cs typeface="Arial"/>
              </a:rPr>
              <a:t> </a:t>
            </a:r>
            <a:r>
              <a:rPr sz="2400" b="1" spc="-120" dirty="0">
                <a:latin typeface="Arial"/>
                <a:cs typeface="Arial"/>
              </a:rPr>
              <a:t>right.</a:t>
            </a:r>
            <a:endParaRPr sz="2400">
              <a:latin typeface="Arial"/>
              <a:cs typeface="Arial"/>
            </a:endParaRPr>
          </a:p>
          <a:p>
            <a:pPr marL="355600" marR="389890" indent="-342900">
              <a:lnSpc>
                <a:spcPct val="100000"/>
              </a:lnSpc>
              <a:spcBef>
                <a:spcPts val="590"/>
              </a:spcBef>
              <a:buFont typeface="Symbol"/>
              <a:buChar char=""/>
              <a:tabLst>
                <a:tab pos="355600" algn="l"/>
              </a:tabLst>
            </a:pPr>
            <a:r>
              <a:rPr sz="2400" spc="-5" dirty="0">
                <a:latin typeface="Arial"/>
                <a:cs typeface="Arial"/>
              </a:rPr>
              <a:t>If </a:t>
            </a:r>
            <a:r>
              <a:rPr sz="2400" spc="-125" dirty="0">
                <a:latin typeface="Arial"/>
                <a:cs typeface="Arial"/>
              </a:rPr>
              <a:t>mean </a:t>
            </a:r>
            <a:r>
              <a:rPr sz="2400" spc="-210" dirty="0">
                <a:latin typeface="Arial"/>
                <a:cs typeface="Arial"/>
              </a:rPr>
              <a:t>&lt; </a:t>
            </a:r>
            <a:r>
              <a:rPr sz="2400" spc="-70" dirty="0">
                <a:latin typeface="Arial"/>
                <a:cs typeface="Arial"/>
              </a:rPr>
              <a:t>Median </a:t>
            </a:r>
            <a:r>
              <a:rPr sz="2400" spc="-210" dirty="0">
                <a:latin typeface="Arial"/>
                <a:cs typeface="Arial"/>
              </a:rPr>
              <a:t>&lt; </a:t>
            </a:r>
            <a:r>
              <a:rPr sz="2400" spc="-90" dirty="0">
                <a:latin typeface="Arial"/>
                <a:cs typeface="Arial"/>
              </a:rPr>
              <a:t>mode, </a:t>
            </a:r>
            <a:r>
              <a:rPr sz="2400" b="1" spc="-100" dirty="0">
                <a:latin typeface="Arial"/>
                <a:cs typeface="Arial"/>
              </a:rPr>
              <a:t>the </a:t>
            </a:r>
            <a:r>
              <a:rPr sz="2400" b="1" spc="-135" dirty="0">
                <a:latin typeface="Arial"/>
                <a:cs typeface="Arial"/>
              </a:rPr>
              <a:t>distribution </a:t>
            </a:r>
            <a:r>
              <a:rPr sz="2400" b="1" spc="-229" dirty="0">
                <a:latin typeface="Arial"/>
                <a:cs typeface="Arial"/>
              </a:rPr>
              <a:t>is </a:t>
            </a:r>
            <a:r>
              <a:rPr sz="2400" b="1" spc="-150" dirty="0">
                <a:latin typeface="Arial"/>
                <a:cs typeface="Arial"/>
              </a:rPr>
              <a:t>negatively  </a:t>
            </a:r>
            <a:r>
              <a:rPr sz="2400" b="1" spc="-185" dirty="0">
                <a:latin typeface="Arial"/>
                <a:cs typeface="Arial"/>
              </a:rPr>
              <a:t>skewed </a:t>
            </a:r>
            <a:r>
              <a:rPr sz="2400" b="1" spc="-135" dirty="0">
                <a:latin typeface="Arial"/>
                <a:cs typeface="Arial"/>
              </a:rPr>
              <a:t>distribution </a:t>
            </a:r>
            <a:r>
              <a:rPr sz="2400" b="1" spc="-130" dirty="0">
                <a:latin typeface="Arial"/>
                <a:cs typeface="Arial"/>
              </a:rPr>
              <a:t>or </a:t>
            </a:r>
            <a:r>
              <a:rPr sz="2400" b="1" spc="-30" dirty="0">
                <a:latin typeface="Arial"/>
                <a:cs typeface="Arial"/>
              </a:rPr>
              <a:t>it </a:t>
            </a:r>
            <a:r>
              <a:rPr sz="2400" b="1" spc="-229" dirty="0">
                <a:latin typeface="Arial"/>
                <a:cs typeface="Arial"/>
              </a:rPr>
              <a:t>is </a:t>
            </a:r>
            <a:r>
              <a:rPr sz="2400" b="1" spc="-200" dirty="0">
                <a:latin typeface="Arial"/>
                <a:cs typeface="Arial"/>
              </a:rPr>
              <a:t>said </a:t>
            </a:r>
            <a:r>
              <a:rPr sz="2400" b="1" spc="-75" dirty="0">
                <a:latin typeface="Arial"/>
                <a:cs typeface="Arial"/>
              </a:rPr>
              <a:t>to </a:t>
            </a:r>
            <a:r>
              <a:rPr sz="2400" b="1" spc="-155" dirty="0">
                <a:latin typeface="Arial"/>
                <a:cs typeface="Arial"/>
              </a:rPr>
              <a:t>be </a:t>
            </a:r>
            <a:r>
              <a:rPr sz="2400" b="1" spc="-185" dirty="0">
                <a:latin typeface="Arial"/>
                <a:cs typeface="Arial"/>
              </a:rPr>
              <a:t>skewed </a:t>
            </a:r>
            <a:r>
              <a:rPr sz="2400" b="1" spc="-75" dirty="0">
                <a:latin typeface="Arial"/>
                <a:cs typeface="Arial"/>
              </a:rPr>
              <a:t>to </a:t>
            </a:r>
            <a:r>
              <a:rPr sz="2400" b="1" spc="-100" dirty="0">
                <a:latin typeface="Arial"/>
                <a:cs typeface="Arial"/>
              </a:rPr>
              <a:t>the</a:t>
            </a:r>
            <a:r>
              <a:rPr sz="2400" b="1" spc="-10" dirty="0">
                <a:latin typeface="Arial"/>
                <a:cs typeface="Arial"/>
              </a:rPr>
              <a:t> </a:t>
            </a:r>
            <a:r>
              <a:rPr sz="2400" b="1" spc="-55" dirty="0">
                <a:latin typeface="Arial"/>
                <a:cs typeface="Arial"/>
              </a:rPr>
              <a:t>left.</a:t>
            </a:r>
            <a:endParaRPr sz="24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6" name="object 6"/>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94</a:t>
            </a:fld>
            <a:endParaRPr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95047" y="781457"/>
            <a:ext cx="8325304" cy="5903414"/>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4" name="object 4"/>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95</a:t>
            </a:fld>
            <a:endParaRPr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4669" y="772341"/>
            <a:ext cx="8073390" cy="2496820"/>
          </a:xfrm>
          <a:prstGeom prst="rect">
            <a:avLst/>
          </a:prstGeom>
        </p:spPr>
        <p:txBody>
          <a:bodyPr vert="horz" wrap="square" lIns="0" tIns="112395" rIns="0" bIns="0" rtlCol="0">
            <a:spAutoFit/>
          </a:bodyPr>
          <a:lstStyle/>
          <a:p>
            <a:pPr marL="12700">
              <a:lnSpc>
                <a:spcPct val="100000"/>
              </a:lnSpc>
              <a:spcBef>
                <a:spcPts val="885"/>
              </a:spcBef>
            </a:pPr>
            <a:r>
              <a:rPr sz="3200" b="1" spc="-185" dirty="0">
                <a:latin typeface="Arial"/>
                <a:cs typeface="Arial"/>
              </a:rPr>
              <a:t>Measure </a:t>
            </a:r>
            <a:r>
              <a:rPr sz="3200" b="1" spc="-145" dirty="0">
                <a:latin typeface="Arial"/>
                <a:cs typeface="Arial"/>
              </a:rPr>
              <a:t>of</a:t>
            </a:r>
            <a:r>
              <a:rPr sz="3200" b="1" spc="-180" dirty="0">
                <a:latin typeface="Arial"/>
                <a:cs typeface="Arial"/>
              </a:rPr>
              <a:t> </a:t>
            </a:r>
            <a:r>
              <a:rPr sz="3200" b="1" spc="-240" dirty="0">
                <a:latin typeface="Arial"/>
                <a:cs typeface="Arial"/>
              </a:rPr>
              <a:t>kurtosis</a:t>
            </a:r>
            <a:endParaRPr sz="3200">
              <a:latin typeface="Arial"/>
              <a:cs typeface="Arial"/>
            </a:endParaRPr>
          </a:p>
          <a:p>
            <a:pPr marL="355600" marR="7620" indent="-342900" algn="just">
              <a:lnSpc>
                <a:spcPct val="100000"/>
              </a:lnSpc>
              <a:spcBef>
                <a:spcPts val="690"/>
              </a:spcBef>
              <a:buFont typeface="Symbol"/>
              <a:buChar char=""/>
              <a:tabLst>
                <a:tab pos="355600" algn="l"/>
              </a:tabLst>
            </a:pPr>
            <a:r>
              <a:rPr sz="2800" spc="-130" dirty="0">
                <a:latin typeface="Arial"/>
                <a:cs typeface="Arial"/>
              </a:rPr>
              <a:t>Kurtosis characterises </a:t>
            </a:r>
            <a:r>
              <a:rPr sz="2800" spc="-40" dirty="0">
                <a:latin typeface="Arial"/>
                <a:cs typeface="Arial"/>
              </a:rPr>
              <a:t>the </a:t>
            </a:r>
            <a:r>
              <a:rPr sz="2800" spc="-60" dirty="0">
                <a:latin typeface="Arial"/>
                <a:cs typeface="Arial"/>
              </a:rPr>
              <a:t>relative </a:t>
            </a:r>
            <a:r>
              <a:rPr sz="2800" spc="-180" dirty="0">
                <a:latin typeface="Arial"/>
                <a:cs typeface="Arial"/>
              </a:rPr>
              <a:t>peakedness </a:t>
            </a:r>
            <a:r>
              <a:rPr sz="2800" spc="-25" dirty="0">
                <a:latin typeface="Arial"/>
                <a:cs typeface="Arial"/>
              </a:rPr>
              <a:t>or  </a:t>
            </a:r>
            <a:r>
              <a:rPr sz="2800" spc="-110" dirty="0">
                <a:latin typeface="Arial"/>
                <a:cs typeface="Arial"/>
              </a:rPr>
              <a:t>flatness </a:t>
            </a:r>
            <a:r>
              <a:rPr sz="2800" spc="-5" dirty="0">
                <a:latin typeface="Arial"/>
                <a:cs typeface="Arial"/>
              </a:rPr>
              <a:t>of </a:t>
            </a:r>
            <a:r>
              <a:rPr sz="2800" spc="-220" dirty="0">
                <a:latin typeface="Arial"/>
                <a:cs typeface="Arial"/>
              </a:rPr>
              <a:t>a </a:t>
            </a:r>
            <a:r>
              <a:rPr sz="2800" spc="-35" dirty="0">
                <a:latin typeface="Arial"/>
                <a:cs typeface="Arial"/>
              </a:rPr>
              <a:t>distribution </a:t>
            </a:r>
            <a:r>
              <a:rPr sz="2800" spc="-120" dirty="0">
                <a:latin typeface="Arial"/>
                <a:cs typeface="Arial"/>
              </a:rPr>
              <a:t>compared </a:t>
            </a:r>
            <a:r>
              <a:rPr sz="2800" spc="15" dirty="0">
                <a:latin typeface="Arial"/>
                <a:cs typeface="Arial"/>
              </a:rPr>
              <a:t>with </a:t>
            </a:r>
            <a:r>
              <a:rPr sz="2800" spc="-35" dirty="0">
                <a:latin typeface="Arial"/>
                <a:cs typeface="Arial"/>
              </a:rPr>
              <a:t>the </a:t>
            </a:r>
            <a:r>
              <a:rPr sz="2800" spc="-75" dirty="0">
                <a:latin typeface="Arial"/>
                <a:cs typeface="Arial"/>
              </a:rPr>
              <a:t>normal  </a:t>
            </a:r>
            <a:r>
              <a:rPr sz="2800" spc="-40" dirty="0">
                <a:latin typeface="Arial"/>
                <a:cs typeface="Arial"/>
              </a:rPr>
              <a:t>distribution.</a:t>
            </a:r>
            <a:endParaRPr sz="2800">
              <a:latin typeface="Arial"/>
              <a:cs typeface="Arial"/>
            </a:endParaRPr>
          </a:p>
          <a:p>
            <a:pPr marL="355600" indent="-342900">
              <a:lnSpc>
                <a:spcPct val="100000"/>
              </a:lnSpc>
              <a:spcBef>
                <a:spcPts val="700"/>
              </a:spcBef>
              <a:buFont typeface="Symbol"/>
              <a:buChar char=""/>
              <a:tabLst>
                <a:tab pos="355600" algn="l"/>
                <a:tab pos="1808480" algn="l"/>
                <a:tab pos="3270885" algn="l"/>
                <a:tab pos="4848860" algn="l"/>
                <a:tab pos="5310505" algn="l"/>
                <a:tab pos="6976745" algn="l"/>
              </a:tabLst>
            </a:pPr>
            <a:r>
              <a:rPr sz="2800" b="1" spc="-310" dirty="0">
                <a:latin typeface="Arial"/>
                <a:cs typeface="Arial"/>
              </a:rPr>
              <a:t>P</a:t>
            </a:r>
            <a:r>
              <a:rPr sz="2800" b="1" spc="-295" dirty="0">
                <a:latin typeface="Arial"/>
                <a:cs typeface="Arial"/>
              </a:rPr>
              <a:t>o</a:t>
            </a:r>
            <a:r>
              <a:rPr sz="2800" b="1" spc="-445" dirty="0">
                <a:latin typeface="Arial"/>
                <a:cs typeface="Arial"/>
              </a:rPr>
              <a:t>s</a:t>
            </a:r>
            <a:r>
              <a:rPr sz="2800" b="1" spc="-105" dirty="0">
                <a:latin typeface="Arial"/>
                <a:cs typeface="Arial"/>
              </a:rPr>
              <a:t>i</a:t>
            </a:r>
            <a:r>
              <a:rPr sz="2800" b="1" spc="40" dirty="0">
                <a:latin typeface="Arial"/>
                <a:cs typeface="Arial"/>
              </a:rPr>
              <a:t>t</a:t>
            </a:r>
            <a:r>
              <a:rPr sz="2800" b="1" spc="-105" dirty="0">
                <a:latin typeface="Arial"/>
                <a:cs typeface="Arial"/>
              </a:rPr>
              <a:t>i</a:t>
            </a:r>
            <a:r>
              <a:rPr sz="2800" b="1" spc="-245" dirty="0">
                <a:latin typeface="Arial"/>
                <a:cs typeface="Arial"/>
              </a:rPr>
              <a:t>v</a:t>
            </a:r>
            <a:r>
              <a:rPr sz="2800" b="1" spc="-150" dirty="0">
                <a:latin typeface="Arial"/>
                <a:cs typeface="Arial"/>
              </a:rPr>
              <a:t>e</a:t>
            </a:r>
            <a:r>
              <a:rPr sz="2800" b="1" dirty="0">
                <a:latin typeface="Arial"/>
                <a:cs typeface="Arial"/>
              </a:rPr>
              <a:t>	</a:t>
            </a:r>
            <a:r>
              <a:rPr sz="2800" b="1" spc="-200" dirty="0">
                <a:latin typeface="Arial"/>
                <a:cs typeface="Arial"/>
              </a:rPr>
              <a:t>ku</a:t>
            </a:r>
            <a:r>
              <a:rPr sz="2800" b="1" spc="-130" dirty="0">
                <a:latin typeface="Arial"/>
                <a:cs typeface="Arial"/>
              </a:rPr>
              <a:t>r</a:t>
            </a:r>
            <a:r>
              <a:rPr sz="2800" b="1" spc="-90" dirty="0">
                <a:latin typeface="Arial"/>
                <a:cs typeface="Arial"/>
              </a:rPr>
              <a:t>to</a:t>
            </a:r>
            <a:r>
              <a:rPr sz="2800" b="1" spc="-445" dirty="0">
                <a:latin typeface="Arial"/>
                <a:cs typeface="Arial"/>
              </a:rPr>
              <a:t>s</a:t>
            </a:r>
            <a:r>
              <a:rPr sz="2800" b="1" spc="-105" dirty="0">
                <a:latin typeface="Arial"/>
                <a:cs typeface="Arial"/>
              </a:rPr>
              <a:t>i</a:t>
            </a:r>
            <a:r>
              <a:rPr sz="2800" b="1" spc="-445" dirty="0">
                <a:latin typeface="Arial"/>
                <a:cs typeface="Arial"/>
              </a:rPr>
              <a:t>s</a:t>
            </a:r>
            <a:r>
              <a:rPr sz="2800" b="1" dirty="0">
                <a:latin typeface="Arial"/>
                <a:cs typeface="Arial"/>
              </a:rPr>
              <a:t>	</a:t>
            </a:r>
            <a:r>
              <a:rPr sz="2800" spc="-25" dirty="0">
                <a:latin typeface="Arial"/>
                <a:cs typeface="Arial"/>
              </a:rPr>
              <a:t>i</a:t>
            </a:r>
            <a:r>
              <a:rPr sz="2800" spc="-65" dirty="0">
                <a:latin typeface="Arial"/>
                <a:cs typeface="Arial"/>
              </a:rPr>
              <a:t>n</a:t>
            </a:r>
            <a:r>
              <a:rPr sz="2800" spc="-105" dirty="0">
                <a:latin typeface="Arial"/>
                <a:cs typeface="Arial"/>
              </a:rPr>
              <a:t>d</a:t>
            </a:r>
            <a:r>
              <a:rPr sz="2800" spc="-70" dirty="0">
                <a:latin typeface="Arial"/>
                <a:cs typeface="Arial"/>
              </a:rPr>
              <a:t>i</a:t>
            </a:r>
            <a:r>
              <a:rPr sz="2800" spc="-140" dirty="0">
                <a:latin typeface="Arial"/>
                <a:cs typeface="Arial"/>
              </a:rPr>
              <a:t>c</a:t>
            </a:r>
            <a:r>
              <a:rPr sz="2800" spc="-30" dirty="0">
                <a:latin typeface="Arial"/>
                <a:cs typeface="Arial"/>
              </a:rPr>
              <a:t>at</a:t>
            </a:r>
            <a:r>
              <a:rPr sz="2800" spc="-170" dirty="0">
                <a:latin typeface="Arial"/>
                <a:cs typeface="Arial"/>
              </a:rPr>
              <a:t>e</a:t>
            </a:r>
            <a:r>
              <a:rPr sz="2800" spc="-305" dirty="0">
                <a:latin typeface="Arial"/>
                <a:cs typeface="Arial"/>
              </a:rPr>
              <a:t>s</a:t>
            </a:r>
            <a:r>
              <a:rPr sz="2800" dirty="0">
                <a:latin typeface="Arial"/>
                <a:cs typeface="Arial"/>
              </a:rPr>
              <a:t>	</a:t>
            </a:r>
            <a:r>
              <a:rPr sz="2800" spc="-220" dirty="0">
                <a:latin typeface="Arial"/>
                <a:cs typeface="Arial"/>
              </a:rPr>
              <a:t>a</a:t>
            </a:r>
            <a:r>
              <a:rPr sz="2800" dirty="0">
                <a:latin typeface="Arial"/>
                <a:cs typeface="Arial"/>
              </a:rPr>
              <a:t>	</a:t>
            </a:r>
            <a:r>
              <a:rPr sz="2800" b="1" spc="-95" dirty="0">
                <a:latin typeface="Arial"/>
                <a:cs typeface="Arial"/>
              </a:rPr>
              <a:t>r</a:t>
            </a:r>
            <a:r>
              <a:rPr sz="2800" b="1" spc="-160" dirty="0">
                <a:latin typeface="Arial"/>
                <a:cs typeface="Arial"/>
              </a:rPr>
              <a:t>e</a:t>
            </a:r>
            <a:r>
              <a:rPr sz="2800" b="1" spc="-95" dirty="0">
                <a:latin typeface="Arial"/>
                <a:cs typeface="Arial"/>
              </a:rPr>
              <a:t>lat</a:t>
            </a:r>
            <a:r>
              <a:rPr sz="2800" b="1" spc="-75" dirty="0">
                <a:latin typeface="Arial"/>
                <a:cs typeface="Arial"/>
              </a:rPr>
              <a:t>i</a:t>
            </a:r>
            <a:r>
              <a:rPr sz="2800" b="1" spc="-245" dirty="0">
                <a:latin typeface="Arial"/>
                <a:cs typeface="Arial"/>
              </a:rPr>
              <a:t>v</a:t>
            </a:r>
            <a:r>
              <a:rPr sz="2800" b="1" spc="-165" dirty="0">
                <a:latin typeface="Arial"/>
                <a:cs typeface="Arial"/>
              </a:rPr>
              <a:t>e</a:t>
            </a:r>
            <a:r>
              <a:rPr sz="2800" b="1" spc="-90" dirty="0">
                <a:latin typeface="Arial"/>
                <a:cs typeface="Arial"/>
              </a:rPr>
              <a:t>l</a:t>
            </a:r>
            <a:r>
              <a:rPr sz="2800" b="1" spc="-235" dirty="0">
                <a:latin typeface="Arial"/>
                <a:cs typeface="Arial"/>
              </a:rPr>
              <a:t>y</a:t>
            </a:r>
            <a:r>
              <a:rPr sz="2800" b="1" dirty="0">
                <a:latin typeface="Arial"/>
                <a:cs typeface="Arial"/>
              </a:rPr>
              <a:t>	</a:t>
            </a:r>
            <a:r>
              <a:rPr sz="2800" b="1" spc="-185" dirty="0">
                <a:latin typeface="Arial"/>
                <a:cs typeface="Arial"/>
              </a:rPr>
              <a:t>peak</a:t>
            </a:r>
            <a:r>
              <a:rPr sz="2800" b="1" spc="-190" dirty="0">
                <a:latin typeface="Arial"/>
                <a:cs typeface="Arial"/>
              </a:rPr>
              <a:t>e</a:t>
            </a:r>
            <a:r>
              <a:rPr sz="2800" b="1" spc="-210" dirty="0">
                <a:latin typeface="Arial"/>
                <a:cs typeface="Arial"/>
              </a:rPr>
              <a:t>d</a:t>
            </a:r>
            <a:endParaRPr sz="2800">
              <a:latin typeface="Arial"/>
              <a:cs typeface="Arial"/>
            </a:endParaRPr>
          </a:p>
        </p:txBody>
      </p:sp>
      <p:sp>
        <p:nvSpPr>
          <p:cNvPr id="3" name="object 3"/>
          <p:cNvSpPr txBox="1"/>
          <p:nvPr/>
        </p:nvSpPr>
        <p:spPr>
          <a:xfrm>
            <a:off x="534669" y="3721100"/>
            <a:ext cx="320040" cy="452120"/>
          </a:xfrm>
          <a:prstGeom prst="rect">
            <a:avLst/>
          </a:prstGeom>
        </p:spPr>
        <p:txBody>
          <a:bodyPr vert="horz" wrap="square" lIns="0" tIns="12700" rIns="0" bIns="0" rtlCol="0">
            <a:spAutoFit/>
          </a:bodyPr>
          <a:lstStyle/>
          <a:p>
            <a:pPr marL="12700">
              <a:lnSpc>
                <a:spcPct val="100000"/>
              </a:lnSpc>
              <a:spcBef>
                <a:spcPts val="100"/>
              </a:spcBef>
            </a:pPr>
            <a:r>
              <a:rPr sz="2800" spc="935" dirty="0">
                <a:latin typeface="Symbol"/>
                <a:cs typeface="Symbol"/>
              </a:rPr>
              <a:t></a:t>
            </a:r>
            <a:endParaRPr sz="2800">
              <a:latin typeface="Symbol"/>
              <a:cs typeface="Symbol"/>
            </a:endParaRPr>
          </a:p>
        </p:txBody>
      </p:sp>
      <p:sp>
        <p:nvSpPr>
          <p:cNvPr id="4" name="object 4"/>
          <p:cNvSpPr txBox="1"/>
          <p:nvPr/>
        </p:nvSpPr>
        <p:spPr>
          <a:xfrm>
            <a:off x="2808979" y="3757929"/>
            <a:ext cx="5798820" cy="452120"/>
          </a:xfrm>
          <a:prstGeom prst="rect">
            <a:avLst/>
          </a:prstGeom>
        </p:spPr>
        <p:txBody>
          <a:bodyPr vert="horz" wrap="square" lIns="0" tIns="12700" rIns="0" bIns="0" rtlCol="0">
            <a:spAutoFit/>
          </a:bodyPr>
          <a:lstStyle/>
          <a:p>
            <a:pPr marL="12700">
              <a:lnSpc>
                <a:spcPct val="100000"/>
              </a:lnSpc>
              <a:spcBef>
                <a:spcPts val="100"/>
              </a:spcBef>
              <a:tabLst>
                <a:tab pos="1473200" algn="l"/>
                <a:tab pos="3085465" algn="l"/>
                <a:tab pos="3585210" algn="l"/>
                <a:tab pos="5288280" algn="l"/>
              </a:tabLst>
            </a:pPr>
            <a:r>
              <a:rPr sz="2800" spc="-70" dirty="0">
                <a:latin typeface="Arial"/>
                <a:cs typeface="Arial"/>
              </a:rPr>
              <a:t>ku</a:t>
            </a:r>
            <a:r>
              <a:rPr sz="2800" spc="-55" dirty="0">
                <a:latin typeface="Arial"/>
                <a:cs typeface="Arial"/>
              </a:rPr>
              <a:t>r</a:t>
            </a:r>
            <a:r>
              <a:rPr sz="2800" spc="150" dirty="0">
                <a:latin typeface="Arial"/>
                <a:cs typeface="Arial"/>
              </a:rPr>
              <a:t>t</a:t>
            </a:r>
            <a:r>
              <a:rPr sz="2800" spc="-85" dirty="0">
                <a:latin typeface="Arial"/>
                <a:cs typeface="Arial"/>
              </a:rPr>
              <a:t>o</a:t>
            </a:r>
            <a:r>
              <a:rPr sz="2800" spc="-315" dirty="0">
                <a:latin typeface="Arial"/>
                <a:cs typeface="Arial"/>
              </a:rPr>
              <a:t>s</a:t>
            </a:r>
            <a:r>
              <a:rPr sz="2800" spc="-95" dirty="0">
                <a:latin typeface="Arial"/>
                <a:cs typeface="Arial"/>
              </a:rPr>
              <a:t>i</a:t>
            </a:r>
            <a:r>
              <a:rPr sz="2800" spc="-200" dirty="0">
                <a:latin typeface="Arial"/>
                <a:cs typeface="Arial"/>
              </a:rPr>
              <a:t>s</a:t>
            </a:r>
            <a:r>
              <a:rPr sz="2800" dirty="0">
                <a:latin typeface="Arial"/>
                <a:cs typeface="Arial"/>
              </a:rPr>
              <a:t>	</a:t>
            </a:r>
            <a:r>
              <a:rPr sz="2800" spc="5" dirty="0">
                <a:latin typeface="Arial"/>
                <a:cs typeface="Arial"/>
              </a:rPr>
              <a:t>i</a:t>
            </a:r>
            <a:r>
              <a:rPr sz="2800" spc="-105" dirty="0">
                <a:latin typeface="Arial"/>
                <a:cs typeface="Arial"/>
              </a:rPr>
              <a:t>n</a:t>
            </a:r>
            <a:r>
              <a:rPr sz="2800" spc="-55" dirty="0">
                <a:latin typeface="Arial"/>
                <a:cs typeface="Arial"/>
              </a:rPr>
              <a:t>d</a:t>
            </a:r>
            <a:r>
              <a:rPr sz="2800" spc="-35" dirty="0">
                <a:latin typeface="Arial"/>
                <a:cs typeface="Arial"/>
              </a:rPr>
              <a:t>i</a:t>
            </a:r>
            <a:r>
              <a:rPr sz="2800" spc="-220" dirty="0">
                <a:latin typeface="Arial"/>
                <a:cs typeface="Arial"/>
              </a:rPr>
              <a:t>c</a:t>
            </a:r>
            <a:r>
              <a:rPr sz="2800" spc="-215" dirty="0">
                <a:latin typeface="Arial"/>
                <a:cs typeface="Arial"/>
              </a:rPr>
              <a:t>a</a:t>
            </a:r>
            <a:r>
              <a:rPr sz="2800" spc="150" dirty="0">
                <a:latin typeface="Arial"/>
                <a:cs typeface="Arial"/>
              </a:rPr>
              <a:t>t</a:t>
            </a:r>
            <a:r>
              <a:rPr sz="2800" spc="-165" dirty="0">
                <a:latin typeface="Arial"/>
                <a:cs typeface="Arial"/>
              </a:rPr>
              <a:t>e</a:t>
            </a:r>
            <a:r>
              <a:rPr sz="2800" spc="-305" dirty="0">
                <a:latin typeface="Arial"/>
                <a:cs typeface="Arial"/>
              </a:rPr>
              <a:t>s</a:t>
            </a:r>
            <a:r>
              <a:rPr sz="2800" dirty="0">
                <a:latin typeface="Arial"/>
                <a:cs typeface="Arial"/>
              </a:rPr>
              <a:t>	</a:t>
            </a:r>
            <a:r>
              <a:rPr sz="2800" spc="-220" dirty="0">
                <a:latin typeface="Arial"/>
                <a:cs typeface="Arial"/>
              </a:rPr>
              <a:t>a</a:t>
            </a:r>
            <a:r>
              <a:rPr sz="2800" dirty="0">
                <a:latin typeface="Arial"/>
                <a:cs typeface="Arial"/>
              </a:rPr>
              <a:t>	</a:t>
            </a:r>
            <a:r>
              <a:rPr sz="2800" b="1" spc="-95" dirty="0">
                <a:latin typeface="Arial"/>
                <a:cs typeface="Arial"/>
              </a:rPr>
              <a:t>r</a:t>
            </a:r>
            <a:r>
              <a:rPr sz="2800" b="1" spc="-165" dirty="0">
                <a:latin typeface="Arial"/>
                <a:cs typeface="Arial"/>
              </a:rPr>
              <a:t>e</a:t>
            </a:r>
            <a:r>
              <a:rPr sz="2800" b="1" spc="-90" dirty="0">
                <a:latin typeface="Arial"/>
                <a:cs typeface="Arial"/>
              </a:rPr>
              <a:t>l</a:t>
            </a:r>
            <a:r>
              <a:rPr sz="2800" b="1" spc="-95" dirty="0">
                <a:latin typeface="Arial"/>
                <a:cs typeface="Arial"/>
              </a:rPr>
              <a:t>at</a:t>
            </a:r>
            <a:r>
              <a:rPr sz="2800" b="1" spc="-65" dirty="0">
                <a:latin typeface="Arial"/>
                <a:cs typeface="Arial"/>
              </a:rPr>
              <a:t>i</a:t>
            </a:r>
            <a:r>
              <a:rPr sz="2800" b="1" spc="-235" dirty="0">
                <a:latin typeface="Arial"/>
                <a:cs typeface="Arial"/>
              </a:rPr>
              <a:t>v</a:t>
            </a:r>
            <a:r>
              <a:rPr sz="2800" b="1" spc="-160" dirty="0">
                <a:latin typeface="Arial"/>
                <a:cs typeface="Arial"/>
              </a:rPr>
              <a:t>e</a:t>
            </a:r>
            <a:r>
              <a:rPr sz="2800" b="1" spc="-105" dirty="0">
                <a:latin typeface="Arial"/>
                <a:cs typeface="Arial"/>
              </a:rPr>
              <a:t>l</a:t>
            </a:r>
            <a:r>
              <a:rPr sz="2800" b="1" spc="-235" dirty="0">
                <a:latin typeface="Arial"/>
                <a:cs typeface="Arial"/>
              </a:rPr>
              <a:t>y</a:t>
            </a:r>
            <a:r>
              <a:rPr sz="2800" b="1" dirty="0">
                <a:latin typeface="Arial"/>
                <a:cs typeface="Arial"/>
              </a:rPr>
              <a:t>	</a:t>
            </a:r>
            <a:r>
              <a:rPr sz="2800" b="1" spc="-50" dirty="0">
                <a:latin typeface="Arial"/>
                <a:cs typeface="Arial"/>
              </a:rPr>
              <a:t>f</a:t>
            </a:r>
            <a:r>
              <a:rPr sz="2800" b="1" spc="-105" dirty="0">
                <a:latin typeface="Arial"/>
                <a:cs typeface="Arial"/>
              </a:rPr>
              <a:t>l</a:t>
            </a:r>
            <a:r>
              <a:rPr sz="2800" b="1" spc="-75" dirty="0">
                <a:latin typeface="Arial"/>
                <a:cs typeface="Arial"/>
              </a:rPr>
              <a:t>at</a:t>
            </a:r>
            <a:endParaRPr sz="2800">
              <a:latin typeface="Arial"/>
              <a:cs typeface="Arial"/>
            </a:endParaRPr>
          </a:p>
        </p:txBody>
      </p:sp>
      <p:sp>
        <p:nvSpPr>
          <p:cNvPr id="5" name="object 5"/>
          <p:cNvSpPr txBox="1"/>
          <p:nvPr/>
        </p:nvSpPr>
        <p:spPr>
          <a:xfrm>
            <a:off x="877569" y="3153410"/>
            <a:ext cx="1847850" cy="1483360"/>
          </a:xfrm>
          <a:prstGeom prst="rect">
            <a:avLst/>
          </a:prstGeom>
        </p:spPr>
        <p:txBody>
          <a:bodyPr vert="horz" wrap="square" lIns="0" tIns="101600" rIns="0" bIns="0" rtlCol="0">
            <a:spAutoFit/>
          </a:bodyPr>
          <a:lstStyle/>
          <a:p>
            <a:pPr algn="ctr">
              <a:lnSpc>
                <a:spcPct val="100000"/>
              </a:lnSpc>
              <a:spcBef>
                <a:spcPts val="800"/>
              </a:spcBef>
            </a:pPr>
            <a:r>
              <a:rPr sz="2800" b="1" spc="-145" dirty="0">
                <a:latin typeface="Arial"/>
                <a:cs typeface="Arial"/>
              </a:rPr>
              <a:t>distribution.</a:t>
            </a:r>
            <a:endParaRPr sz="2800">
              <a:latin typeface="Arial"/>
              <a:cs typeface="Arial"/>
            </a:endParaRPr>
          </a:p>
          <a:p>
            <a:pPr marL="107950" algn="ctr">
              <a:lnSpc>
                <a:spcPct val="100000"/>
              </a:lnSpc>
              <a:spcBef>
                <a:spcPts val="700"/>
              </a:spcBef>
            </a:pPr>
            <a:r>
              <a:rPr sz="2800" spc="-125" dirty="0">
                <a:latin typeface="Arial"/>
                <a:cs typeface="Arial"/>
              </a:rPr>
              <a:t>Negative</a:t>
            </a:r>
            <a:endParaRPr sz="2800">
              <a:latin typeface="Arial"/>
              <a:cs typeface="Arial"/>
            </a:endParaRPr>
          </a:p>
          <a:p>
            <a:pPr algn="ctr">
              <a:lnSpc>
                <a:spcPct val="100000"/>
              </a:lnSpc>
            </a:pPr>
            <a:r>
              <a:rPr sz="2800" b="1" spc="-145" dirty="0">
                <a:latin typeface="Arial"/>
                <a:cs typeface="Arial"/>
              </a:rPr>
              <a:t>distribution.</a:t>
            </a:r>
            <a:endParaRPr sz="2800">
              <a:latin typeface="Arial"/>
              <a:cs typeface="Arial"/>
            </a:endParaRPr>
          </a:p>
        </p:txBody>
      </p:sp>
      <p:sp>
        <p:nvSpPr>
          <p:cNvPr id="6" name="object 6"/>
          <p:cNvSpPr txBox="1"/>
          <p:nvPr/>
        </p:nvSpPr>
        <p:spPr>
          <a:xfrm>
            <a:off x="534669" y="4700270"/>
            <a:ext cx="6817359" cy="452120"/>
          </a:xfrm>
          <a:prstGeom prst="rect">
            <a:avLst/>
          </a:prstGeom>
        </p:spPr>
        <p:txBody>
          <a:bodyPr vert="horz" wrap="square" lIns="0" tIns="12700" rIns="0" bIns="0" rtlCol="0">
            <a:spAutoFit/>
          </a:bodyPr>
          <a:lstStyle/>
          <a:p>
            <a:pPr marL="12700">
              <a:lnSpc>
                <a:spcPct val="100000"/>
              </a:lnSpc>
              <a:spcBef>
                <a:spcPts val="100"/>
              </a:spcBef>
            </a:pPr>
            <a:r>
              <a:rPr sz="4200" spc="1402" baseline="5952" dirty="0">
                <a:latin typeface="Symbol"/>
                <a:cs typeface="Symbol"/>
              </a:rPr>
              <a:t></a:t>
            </a:r>
            <a:r>
              <a:rPr sz="4200" spc="-810" baseline="5952" dirty="0">
                <a:latin typeface="Times New Roman"/>
                <a:cs typeface="Times New Roman"/>
              </a:rPr>
              <a:t> </a:t>
            </a:r>
            <a:r>
              <a:rPr sz="2800" spc="-204" dirty="0">
                <a:latin typeface="Arial"/>
                <a:cs typeface="Arial"/>
              </a:rPr>
              <a:t>The </a:t>
            </a:r>
            <a:r>
              <a:rPr sz="2800" spc="-60" dirty="0">
                <a:latin typeface="Arial"/>
                <a:cs typeface="Arial"/>
              </a:rPr>
              <a:t>population </a:t>
            </a:r>
            <a:r>
              <a:rPr sz="2800" spc="-95" dirty="0">
                <a:latin typeface="Arial"/>
                <a:cs typeface="Arial"/>
              </a:rPr>
              <a:t>kurtosis </a:t>
            </a:r>
            <a:r>
              <a:rPr sz="2800" spc="-145" dirty="0">
                <a:latin typeface="Arial"/>
                <a:cs typeface="Arial"/>
              </a:rPr>
              <a:t>is </a:t>
            </a:r>
            <a:r>
              <a:rPr sz="2800" spc="-120" dirty="0">
                <a:latin typeface="Arial"/>
                <a:cs typeface="Arial"/>
              </a:rPr>
              <a:t>usually </a:t>
            </a:r>
            <a:r>
              <a:rPr sz="2800" spc="-80" dirty="0">
                <a:latin typeface="Arial"/>
                <a:cs typeface="Arial"/>
              </a:rPr>
              <a:t>defined </a:t>
            </a:r>
            <a:r>
              <a:rPr sz="2800" spc="-185" dirty="0">
                <a:latin typeface="Arial"/>
                <a:cs typeface="Arial"/>
              </a:rPr>
              <a:t>as:</a:t>
            </a:r>
            <a:endParaRPr sz="2800">
              <a:latin typeface="Arial"/>
              <a:cs typeface="Arial"/>
            </a:endParaRPr>
          </a:p>
        </p:txBody>
      </p:sp>
      <p:sp>
        <p:nvSpPr>
          <p:cNvPr id="7" name="object 7"/>
          <p:cNvSpPr/>
          <p:nvPr/>
        </p:nvSpPr>
        <p:spPr>
          <a:xfrm>
            <a:off x="3982720" y="5811520"/>
            <a:ext cx="1574800" cy="0"/>
          </a:xfrm>
          <a:custGeom>
            <a:avLst/>
            <a:gdLst/>
            <a:ahLst/>
            <a:cxnLst/>
            <a:rect l="l" t="t" r="r" b="b"/>
            <a:pathLst>
              <a:path w="1574800">
                <a:moveTo>
                  <a:pt x="0" y="0"/>
                </a:moveTo>
                <a:lnTo>
                  <a:pt x="1574800" y="0"/>
                </a:lnTo>
              </a:path>
            </a:pathLst>
          </a:custGeom>
          <a:ln w="19050">
            <a:solidFill>
              <a:srgbClr val="000000"/>
            </a:solidFill>
          </a:ln>
        </p:spPr>
        <p:txBody>
          <a:bodyPr wrap="square" lIns="0" tIns="0" rIns="0" bIns="0" rtlCol="0"/>
          <a:lstStyle/>
          <a:p>
            <a:endParaRPr/>
          </a:p>
        </p:txBody>
      </p:sp>
      <p:sp>
        <p:nvSpPr>
          <p:cNvPr id="8" name="object 8"/>
          <p:cNvSpPr txBox="1"/>
          <p:nvPr/>
        </p:nvSpPr>
        <p:spPr>
          <a:xfrm>
            <a:off x="5624829" y="5445759"/>
            <a:ext cx="490855" cy="591185"/>
          </a:xfrm>
          <a:prstGeom prst="rect">
            <a:avLst/>
          </a:prstGeom>
        </p:spPr>
        <p:txBody>
          <a:bodyPr vert="horz" wrap="square" lIns="0" tIns="13970" rIns="0" bIns="0" rtlCol="0">
            <a:spAutoFit/>
          </a:bodyPr>
          <a:lstStyle/>
          <a:p>
            <a:pPr marL="12700">
              <a:lnSpc>
                <a:spcPct val="100000"/>
              </a:lnSpc>
              <a:spcBef>
                <a:spcPts val="110"/>
              </a:spcBef>
            </a:pPr>
            <a:r>
              <a:rPr sz="3700" spc="-625" dirty="0">
                <a:latin typeface="Symbol"/>
                <a:cs typeface="Symbol"/>
              </a:rPr>
              <a:t></a:t>
            </a:r>
            <a:r>
              <a:rPr sz="3700" spc="-405" dirty="0">
                <a:latin typeface="Times New Roman"/>
                <a:cs typeface="Times New Roman"/>
              </a:rPr>
              <a:t> </a:t>
            </a:r>
            <a:r>
              <a:rPr sz="3700" spc="-310" dirty="0">
                <a:latin typeface="Times New Roman"/>
                <a:cs typeface="Times New Roman"/>
              </a:rPr>
              <a:t>3</a:t>
            </a:r>
            <a:endParaRPr sz="3700">
              <a:latin typeface="Times New Roman"/>
              <a:cs typeface="Times New Roman"/>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Chapter </a:t>
            </a:r>
            <a:r>
              <a:rPr spc="5" dirty="0"/>
              <a:t>1- </a:t>
            </a:r>
            <a:r>
              <a:rPr dirty="0"/>
              <a:t>Introduction to</a:t>
            </a:r>
            <a:r>
              <a:rPr spc="-55" dirty="0"/>
              <a:t> </a:t>
            </a:r>
            <a:r>
              <a:rPr spc="-5" dirty="0"/>
              <a:t>statistics</a:t>
            </a:r>
          </a:p>
        </p:txBody>
      </p:sp>
      <p:sp>
        <p:nvSpPr>
          <p:cNvPr id="12" name="object 12"/>
          <p:cNvSpPr txBox="1">
            <a:spLocks noGrp="1"/>
          </p:cNvSpPr>
          <p:nvPr>
            <p:ph type="sldNum" sz="quarter" idx="7"/>
          </p:nvPr>
        </p:nvSpPr>
        <p:spPr>
          <a:prstGeom prst="rect">
            <a:avLst/>
          </a:prstGeom>
        </p:spPr>
        <p:txBody>
          <a:bodyPr vert="horz" wrap="square" lIns="0" tIns="153804" rIns="0" bIns="0" rtlCol="0">
            <a:spAutoFit/>
          </a:bodyPr>
          <a:lstStyle/>
          <a:p>
            <a:pPr marL="53340">
              <a:lnSpc>
                <a:spcPts val="1425"/>
              </a:lnSpc>
            </a:pPr>
            <a:fld id="{81D60167-4931-47E6-BA6A-407CBD079E47}" type="slidenum">
              <a:rPr dirty="0"/>
              <a:t>96</a:t>
            </a:fld>
            <a:endParaRPr dirty="0"/>
          </a:p>
        </p:txBody>
      </p:sp>
      <p:sp>
        <p:nvSpPr>
          <p:cNvPr id="9" name="object 9"/>
          <p:cNvSpPr txBox="1"/>
          <p:nvPr/>
        </p:nvSpPr>
        <p:spPr>
          <a:xfrm>
            <a:off x="4404359" y="5806023"/>
            <a:ext cx="718820" cy="600710"/>
          </a:xfrm>
          <a:prstGeom prst="rect">
            <a:avLst/>
          </a:prstGeom>
        </p:spPr>
        <p:txBody>
          <a:bodyPr vert="horz" wrap="square" lIns="0" tIns="15240" rIns="0" bIns="0" rtlCol="0">
            <a:spAutoFit/>
          </a:bodyPr>
          <a:lstStyle/>
          <a:p>
            <a:pPr marL="12700">
              <a:lnSpc>
                <a:spcPct val="100000"/>
              </a:lnSpc>
              <a:spcBef>
                <a:spcPts val="120"/>
              </a:spcBef>
            </a:pPr>
            <a:r>
              <a:rPr sz="3700" i="1" spc="-560" dirty="0">
                <a:latin typeface="Times New Roman"/>
                <a:cs typeface="Times New Roman"/>
              </a:rPr>
              <a:t>N</a:t>
            </a:r>
            <a:r>
              <a:rPr sz="3750" spc="-560" dirty="0">
                <a:latin typeface="Symbol"/>
                <a:cs typeface="Symbol"/>
              </a:rPr>
              <a:t></a:t>
            </a:r>
            <a:r>
              <a:rPr sz="3750" spc="-225" dirty="0">
                <a:latin typeface="Times New Roman"/>
                <a:cs typeface="Times New Roman"/>
              </a:rPr>
              <a:t> </a:t>
            </a:r>
            <a:r>
              <a:rPr sz="3225" spc="-270" baseline="42635" dirty="0">
                <a:latin typeface="Times New Roman"/>
                <a:cs typeface="Times New Roman"/>
              </a:rPr>
              <a:t>4</a:t>
            </a:r>
            <a:endParaRPr sz="3225" baseline="42635">
              <a:latin typeface="Times New Roman"/>
              <a:cs typeface="Times New Roman"/>
            </a:endParaRPr>
          </a:p>
        </p:txBody>
      </p:sp>
      <p:sp>
        <p:nvSpPr>
          <p:cNvPr id="10" name="object 10"/>
          <p:cNvSpPr txBox="1"/>
          <p:nvPr/>
        </p:nvSpPr>
        <p:spPr>
          <a:xfrm>
            <a:off x="4009390" y="5140543"/>
            <a:ext cx="1502410" cy="600710"/>
          </a:xfrm>
          <a:prstGeom prst="rect">
            <a:avLst/>
          </a:prstGeom>
        </p:spPr>
        <p:txBody>
          <a:bodyPr vert="horz" wrap="square" lIns="0" tIns="15240" rIns="0" bIns="0" rtlCol="0">
            <a:spAutoFit/>
          </a:bodyPr>
          <a:lstStyle/>
          <a:p>
            <a:pPr marL="12700">
              <a:lnSpc>
                <a:spcPct val="100000"/>
              </a:lnSpc>
              <a:spcBef>
                <a:spcPts val="120"/>
              </a:spcBef>
            </a:pPr>
            <a:r>
              <a:rPr sz="3700" i="1" spc="-150" dirty="0">
                <a:latin typeface="Times New Roman"/>
                <a:cs typeface="Times New Roman"/>
              </a:rPr>
              <a:t>E</a:t>
            </a:r>
            <a:r>
              <a:rPr sz="3700" spc="-150" dirty="0">
                <a:latin typeface="Times New Roman"/>
                <a:cs typeface="Times New Roman"/>
              </a:rPr>
              <a:t>(</a:t>
            </a:r>
            <a:r>
              <a:rPr sz="3700" i="1" spc="-150" dirty="0">
                <a:latin typeface="Times New Roman"/>
                <a:cs typeface="Times New Roman"/>
              </a:rPr>
              <a:t>x </a:t>
            </a:r>
            <a:r>
              <a:rPr sz="3700" spc="-625" dirty="0">
                <a:latin typeface="Symbol"/>
                <a:cs typeface="Symbol"/>
              </a:rPr>
              <a:t></a:t>
            </a:r>
            <a:r>
              <a:rPr sz="3700" spc="-625" dirty="0">
                <a:latin typeface="Times New Roman"/>
                <a:cs typeface="Times New Roman"/>
              </a:rPr>
              <a:t> </a:t>
            </a:r>
            <a:r>
              <a:rPr sz="3750" spc="-685" dirty="0">
                <a:latin typeface="Symbol"/>
                <a:cs typeface="Symbol"/>
              </a:rPr>
              <a:t></a:t>
            </a:r>
            <a:r>
              <a:rPr sz="3750" spc="-515" dirty="0">
                <a:latin typeface="Times New Roman"/>
                <a:cs typeface="Times New Roman"/>
              </a:rPr>
              <a:t> </a:t>
            </a:r>
            <a:r>
              <a:rPr sz="3700" spc="-120" dirty="0">
                <a:latin typeface="Times New Roman"/>
                <a:cs typeface="Times New Roman"/>
              </a:rPr>
              <a:t>)</a:t>
            </a:r>
            <a:r>
              <a:rPr sz="3225" spc="-179" baseline="42635" dirty="0">
                <a:latin typeface="Times New Roman"/>
                <a:cs typeface="Times New Roman"/>
              </a:rPr>
              <a:t>4</a:t>
            </a:r>
            <a:endParaRPr sz="3225" baseline="42635">
              <a:latin typeface="Times New Roman"/>
              <a:cs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32BC26D8-82FB-445E-AA49-62A77D7C1EE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CB44330D-EA18-4254-AA95-EB49948539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C1FDB044-A932-48D5-AE88-8FBDC142CF06}"/>
              </a:ext>
            </a:extLst>
          </p:cNvPr>
          <p:cNvPicPr>
            <a:picLocks noChangeAspect="1"/>
          </p:cNvPicPr>
          <p:nvPr/>
        </p:nvPicPr>
        <p:blipFill>
          <a:blip r:embed="rId3"/>
          <a:stretch>
            <a:fillRect/>
          </a:stretch>
        </p:blipFill>
        <p:spPr>
          <a:xfrm>
            <a:off x="833029" y="609601"/>
            <a:ext cx="7477941" cy="5604932"/>
          </a:xfrm>
          <a:prstGeom prst="rect">
            <a:avLst/>
          </a:prstGeom>
        </p:spPr>
      </p:pic>
    </p:spTree>
    <p:extLst>
      <p:ext uri="{BB962C8B-B14F-4D97-AF65-F5344CB8AC3E}">
        <p14:creationId xmlns:p14="http://schemas.microsoft.com/office/powerpoint/2010/main" val="9941331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D8DC22-B6C1-4FB4-BF0C-CD6AF231C58B}"/>
              </a:ext>
            </a:extLst>
          </p:cNvPr>
          <p:cNvPicPr>
            <a:picLocks noChangeAspect="1"/>
          </p:cNvPicPr>
          <p:nvPr/>
        </p:nvPicPr>
        <p:blipFill rotWithShape="1">
          <a:blip r:embed="rId3"/>
          <a:srcRect b="332"/>
          <a:stretch/>
        </p:blipFill>
        <p:spPr>
          <a:xfrm>
            <a:off x="20" y="381000"/>
            <a:ext cx="9143980" cy="6477000"/>
          </a:xfrm>
          <a:prstGeom prst="rect">
            <a:avLst/>
          </a:prstGeom>
        </p:spPr>
      </p:pic>
    </p:spTree>
    <p:extLst>
      <p:ext uri="{BB962C8B-B14F-4D97-AF65-F5344CB8AC3E}">
        <p14:creationId xmlns:p14="http://schemas.microsoft.com/office/powerpoint/2010/main" val="345841410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11" name="Rectangle 6">
            <a:extLst>
              <a:ext uri="{FF2B5EF4-FFF2-40B4-BE49-F238E27FC236}">
                <a16:creationId xmlns:a16="http://schemas.microsoft.com/office/drawing/2014/main" id="{A2509F26-B5DC-4BA7-B476-4CB044237A2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12" name="Rectangle 8">
            <a:extLst>
              <a:ext uri="{FF2B5EF4-FFF2-40B4-BE49-F238E27FC236}">
                <a16:creationId xmlns:a16="http://schemas.microsoft.com/office/drawing/2014/main" id="{DB103EB1-B135-4526-B883-33228FC27FF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611505" y="683404"/>
            <a:ext cx="792099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2" name="Picture 1">
            <a:extLst>
              <a:ext uri="{FF2B5EF4-FFF2-40B4-BE49-F238E27FC236}">
                <a16:creationId xmlns:a16="http://schemas.microsoft.com/office/drawing/2014/main" id="{41E788CF-6383-424B-BBE0-811CF3BF9E49}"/>
              </a:ext>
            </a:extLst>
          </p:cNvPr>
          <p:cNvPicPr>
            <a:picLocks noChangeAspect="1"/>
          </p:cNvPicPr>
          <p:nvPr/>
        </p:nvPicPr>
        <p:blipFill rotWithShape="1">
          <a:blip r:embed="rId3"/>
          <a:srcRect r="2439" b="2"/>
          <a:stretch/>
        </p:blipFill>
        <p:spPr>
          <a:xfrm rot="21480000">
            <a:off x="853377" y="1003258"/>
            <a:ext cx="7437246" cy="4764396"/>
          </a:xfrm>
          <a:prstGeom prst="rect">
            <a:avLst/>
          </a:prstGeom>
        </p:spPr>
      </p:pic>
    </p:spTree>
    <p:extLst>
      <p:ext uri="{BB962C8B-B14F-4D97-AF65-F5344CB8AC3E}">
        <p14:creationId xmlns:p14="http://schemas.microsoft.com/office/powerpoint/2010/main" val="356141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TotalTime>
  <Words>5583</Words>
  <Application>Microsoft Office PowerPoint</Application>
  <PresentationFormat>On-screen Show (4:3)</PresentationFormat>
  <Paragraphs>1083</Paragraphs>
  <Slides>113</Slides>
  <Notes>113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113</vt:i4>
      </vt:variant>
    </vt:vector>
  </HeadingPairs>
  <TitlesOfParts>
    <vt:vector size="122" baseType="lpstr">
      <vt:lpstr>Arial</vt:lpstr>
      <vt:lpstr>Calibri</vt:lpstr>
      <vt:lpstr>Comic Sans MS</vt:lpstr>
      <vt:lpstr>Impact</vt:lpstr>
      <vt:lpstr>Liberation Sans</vt:lpstr>
      <vt:lpstr>Symbol</vt:lpstr>
      <vt:lpstr>Times New Roman</vt:lpstr>
      <vt:lpstr>Trebuchet MS</vt:lpstr>
      <vt:lpstr>Office Theme</vt:lpstr>
      <vt:lpstr>PowerPoint Presentation</vt:lpstr>
      <vt:lpstr>PowerPoint Presentation</vt:lpstr>
      <vt:lpstr>Definitions:</vt:lpstr>
      <vt:lpstr>Importance of Statistics:</vt:lpstr>
      <vt:lpstr>Limitation of statistics:</vt:lpstr>
      <vt:lpstr>Application areas of statistics</vt:lpstr>
      <vt:lpstr>PowerPoint Presentation</vt:lpstr>
      <vt:lpstr>Quality Control:</vt:lpstr>
      <vt:lpstr> Health and Medicine:</vt:lpstr>
      <vt:lpstr>PowerPoint Presentation</vt:lpstr>
      <vt:lpstr>There are two main branches of statistics:</vt:lpstr>
      <vt:lpstr>PowerPoint Presentation</vt:lpstr>
      <vt:lpstr>2. Inferential statistics (Inductive Statistics):</vt:lpstr>
      <vt:lpstr>The following</vt:lpstr>
      <vt:lpstr>PowerPoint Presentation</vt:lpstr>
      <vt:lpstr>Main terms in statistics:</vt:lpstr>
      <vt:lpstr>PowerPoint Presentation</vt:lpstr>
      <vt:lpstr>PowerPoint Presentation</vt:lpstr>
      <vt:lpstr>STEPS/STAGES IN STATISTICAL INVESTIGATION</vt:lpstr>
      <vt:lpstr>3. Presentation of Data The purpose of presentation in the statistical analysis is to  display what is contained in the data in the form of Charts,  Pictures, Diagrams and Graphs for an easy and better  understanding of the data.</vt:lpstr>
      <vt:lpstr>5. Interpretation of Data</vt:lpstr>
      <vt:lpstr>PowerPoint Presentation</vt:lpstr>
      <vt:lpstr>The steps in the engineering method  are as follows:</vt:lpstr>
      <vt:lpstr>PowerPoint Presentation</vt:lpstr>
      <vt:lpstr>Cont’d</vt:lpstr>
      <vt:lpstr>Cont’d</vt:lpstr>
      <vt:lpstr>1.2. Data collection and graphical  representation of data</vt:lpstr>
      <vt:lpstr>Method of data presentation</vt:lpstr>
      <vt:lpstr>Method of data presentation</vt:lpstr>
      <vt:lpstr>1. Tabular presentation of data:</vt:lpstr>
      <vt:lpstr>PowerPoint Presentation</vt:lpstr>
      <vt:lpstr>Example:</vt:lpstr>
      <vt:lpstr>B. Grouped (continuous) Frequency  Distribution (GFD)</vt:lpstr>
      <vt:lpstr>Example:</vt:lpstr>
      <vt:lpstr>Components of grouped frequency distribution</vt:lpstr>
      <vt:lpstr>PowerPoint Presentation</vt:lpstr>
      <vt:lpstr>PowerPoint Presentation</vt:lpstr>
      <vt:lpstr>Example1 :</vt:lpstr>
      <vt:lpstr>Rules to construct Grouped Frequency  Distribution (GFD):</vt:lpstr>
      <vt:lpstr>Exercise:</vt:lpstr>
      <vt:lpstr>Types of Grouped Frequency Distribution</vt:lpstr>
      <vt:lpstr>Types of Grouped Frequency Distribution</vt:lpstr>
      <vt:lpstr>For example</vt:lpstr>
      <vt:lpstr>2. Cumulative Frequency Distribution (CFD):</vt:lpstr>
      <vt:lpstr>PowerPoint Presentation</vt:lpstr>
      <vt:lpstr>3. Relative Cumulative Frequency Distribution (RCFD)</vt:lpstr>
      <vt:lpstr>LRCFD</vt:lpstr>
      <vt:lpstr>MRCFD</vt:lpstr>
      <vt:lpstr>Graphic Methods of Data presentation</vt:lpstr>
      <vt:lpstr>1. Histogram:</vt:lpstr>
      <vt:lpstr>Histogram: E.g.</vt:lpstr>
      <vt:lpstr>Steps to draw Histogram</vt:lpstr>
      <vt:lpstr>2. Frequency Polygon:</vt:lpstr>
      <vt:lpstr>Frequency Polygon:</vt:lpstr>
      <vt:lpstr>PowerPoint Presentation</vt:lpstr>
      <vt:lpstr>3. O-GIVE curve (Cumulative Frequency Curve /  percentage Cumulative Frequency Curve)</vt:lpstr>
      <vt:lpstr>Ogive: E.g.</vt:lpstr>
      <vt:lpstr>Steps to draw O-gives</vt:lpstr>
      <vt:lpstr>Diagrammatic Presentation Of Data</vt:lpstr>
      <vt:lpstr>Outline</vt:lpstr>
      <vt:lpstr>1.3 Measures of Central Tendency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Interpretation</vt:lpstr>
      <vt:lpstr>PowerPoint Presentation</vt:lpstr>
      <vt:lpstr>1.4. Measure of Dispersion (of Variability)</vt:lpstr>
      <vt:lpstr>PowerPoint Presentation</vt:lpstr>
      <vt:lpstr>PowerPoint Presentation</vt:lpstr>
      <vt:lpstr>PowerPoint Presentation</vt:lpstr>
      <vt:lpstr>PowerPoint Presentation</vt:lpstr>
      <vt:lpstr>The Standard Deviation</vt:lpstr>
      <vt:lpstr>PowerPoint Presentation</vt:lpstr>
      <vt:lpstr>PowerPoint Presentation</vt:lpstr>
      <vt:lpstr>PowerPoint Presentation</vt:lpstr>
      <vt:lpstr>PowerPoint Presentation</vt:lpstr>
      <vt:lpstr>Measure of skewness and kurtosis  Skewness (mean deviation)</vt:lpstr>
      <vt:lpstr>PowerPoint Presentation</vt:lpstr>
      <vt:lpstr>Population skewness is defined 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Mrinal Chakraborty</dc:creator>
  <cp:lastModifiedBy>Mrinal Chakraborty</cp:lastModifiedBy>
  <cp:revision>10</cp:revision>
  <dcterms:created xsi:type="dcterms:W3CDTF">2018-01-23T15:31:24Z</dcterms:created>
  <dcterms:modified xsi:type="dcterms:W3CDTF">2018-01-29T06:32:11Z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2014-12-17T00:00:00Z</vt:filetime>
  </property>
  <property fmtid="{D5CDD505-2E9C-101B-9397-08002B2CF9AE}" pid="3" name="Creator">
    <vt:lpwstr>pdftk 1.44 - www.pdftk.com</vt:lpwstr>
  </property>
  <property fmtid="{D5CDD505-2E9C-101B-9397-08002B2CF9AE}" pid="4" name="LastSaved">
    <vt:filetime>2018-01-23T00:00:00Z</vt:filetime>
  </property>
  <property fmtid="{D5CDD505-2E9C-101B-9397-08002B2CF9AE}" pid="5" name="MSIP_Label_f42aa342-8706-4288-bd11-ebb85995028c_Enabled">
    <vt:lpwstr>True</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Owner">
    <vt:lpwstr>mrchakra@microsoft.com</vt:lpwstr>
  </property>
  <property fmtid="{D5CDD505-2E9C-101B-9397-08002B2CF9AE}" pid="8" name="MSIP_Label_f42aa342-8706-4288-bd11-ebb85995028c_SetDate">
    <vt:lpwstr>2018-01-23T15:33:47.3848174Z</vt:lpwstr>
  </property>
  <property fmtid="{D5CDD505-2E9C-101B-9397-08002B2CF9AE}" pid="9" name="MSIP_Label_f42aa342-8706-4288-bd11-ebb85995028c_Name">
    <vt:lpwstr>General</vt:lpwstr>
  </property>
  <property fmtid="{D5CDD505-2E9C-101B-9397-08002B2CF9AE}" pid="10" name="MSIP_Label_f42aa342-8706-4288-bd11-ebb85995028c_Application">
    <vt:lpwstr>Microsoft Azure Information Protection</vt:lpwstr>
  </property>
  <property fmtid="{D5CDD505-2E9C-101B-9397-08002B2CF9AE}" pid="11" name="MSIP_Label_f42aa342-8706-4288-bd11-ebb85995028c_Extended_MSFT_Method">
    <vt:lpwstr>Automatic</vt:lpwstr>
  </property>
  <property fmtid="{D5CDD505-2E9C-101B-9397-08002B2CF9AE}" pid="12" name="Sensitivity">
    <vt:lpwstr>General</vt:lpwstr>
  </property>
</Properties>
</file>