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68" r:id="rId5"/>
    <p:sldId id="262" r:id="rId6"/>
    <p:sldId id="270" r:id="rId7"/>
    <p:sldId id="271" r:id="rId8"/>
    <p:sldId id="272" r:id="rId9"/>
    <p:sldId id="273" r:id="rId10"/>
    <p:sldId id="274" r:id="rId11"/>
    <p:sldId id="276" r:id="rId12"/>
    <p:sldId id="277" r:id="rId13"/>
    <p:sldId id="278" r:id="rId14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adeke omeh" initials="fo" lastIdx="1" clrIdx="0">
    <p:extLst>
      <p:ext uri="{19B8F6BF-5375-455C-9EA6-DF929625EA0E}">
        <p15:presenceInfo xmlns:p15="http://schemas.microsoft.com/office/powerpoint/2012/main" userId="ebc3f9ade0067dd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5" autoAdjust="0"/>
    <p:restoredTop sz="94635" autoAdjust="0"/>
  </p:normalViewPr>
  <p:slideViewPr>
    <p:cSldViewPr snapToGrid="0">
      <p:cViewPr varScale="1">
        <p:scale>
          <a:sx n="48" d="100"/>
          <a:sy n="48" d="100"/>
        </p:scale>
        <p:origin x="54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1-23T20:03:29.852" idx="1">
    <p:pos x="4294" y="1758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1/23/2020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1/23/2020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1/23/2020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1/23/2020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1/23/2020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889/notebooks/Desktop/springboard/Capstone_2/CAPSTONE_2_FOREIGN_EXCHANGE_PREDICTION_RNN_EURUSD.ipynb#p-value-&gt;-0.05:-Accept-the-null-hypothesis-(H0),-the-data-has-a-unit-root-and-is-non-stationary.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889/notebooks/Desktop/springboard/Capstone_2/CAPSTONE_2_FOREIGN_EXCHANGE_PREDICTION_RNN_EURUSD.ipynb#p-&lt;=-alpha:-reject-H0,-not-normal.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7E1C4-D7ED-4B64-BBB9-EC83B9BE6D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2920" y="1447800"/>
            <a:ext cx="11452860" cy="3329581"/>
          </a:xfrm>
        </p:spPr>
        <p:txBody>
          <a:bodyPr/>
          <a:lstStyle/>
          <a:p>
            <a:r>
              <a:rPr lang="en-US" sz="4400" dirty="0"/>
              <a:t>EURUSD foreign exchange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3F9ACF-EC17-48F8-90B9-C39918BFDB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- A comparison of SARIMAX and LSTM RNN Model</a:t>
            </a:r>
          </a:p>
        </p:txBody>
      </p:sp>
    </p:spTree>
    <p:extLst>
      <p:ext uri="{BB962C8B-B14F-4D97-AF65-F5344CB8AC3E}">
        <p14:creationId xmlns:p14="http://schemas.microsoft.com/office/powerpoint/2010/main" val="40595090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5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50" name="Oval 49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D27CF008-4B18-436D-B2D5-C1346C124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E22DAD8-5F67-4B73-ADA9-06EF381F7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2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2" name="Picture 21" descr="C:\Users\fkole\AppData\Local\Microsoft\Windows\INetCache\Content.MSO\1865F63A.tmp">
            <a:extLst>
              <a:ext uri="{FF2B5EF4-FFF2-40B4-BE49-F238E27FC236}">
                <a16:creationId xmlns:a16="http://schemas.microsoft.com/office/drawing/2014/main" id="{149AAD83-42B0-4B23-BB4C-2473E386D9DE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5942" y="1135628"/>
            <a:ext cx="9611566" cy="2675469"/>
          </a:xfrm>
          <a:prstGeom prst="rect">
            <a:avLst/>
          </a:prstGeom>
          <a:noFill/>
          <a:effectLst/>
        </p:spPr>
      </p:pic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B03715-1ED1-4C50-807D-4503361F1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278" y="5161831"/>
            <a:ext cx="11346921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SARIMAX Model: Predictions compared with actual data</a:t>
            </a:r>
          </a:p>
        </p:txBody>
      </p:sp>
    </p:spTree>
    <p:extLst>
      <p:ext uri="{BB962C8B-B14F-4D97-AF65-F5344CB8AC3E}">
        <p14:creationId xmlns:p14="http://schemas.microsoft.com/office/powerpoint/2010/main" val="1346877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5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50" name="Oval 49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3" name="Picture 22" descr="C:\Users\fkole\AppData\Local\Microsoft\Windows\INetCache\Content.MSO\7412BB1.tmp">
            <a:extLst>
              <a:ext uri="{FF2B5EF4-FFF2-40B4-BE49-F238E27FC236}">
                <a16:creationId xmlns:a16="http://schemas.microsoft.com/office/drawing/2014/main" id="{F450D6B5-09C4-43C9-A3A1-ADADB5D504B0}"/>
              </a:ext>
            </a:extLst>
          </p:cNvPr>
          <p:cNvPicPr/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7"/>
          <a:stretch/>
        </p:blipFill>
        <p:spPr bwMode="auto">
          <a:xfrm>
            <a:off x="1" y="-5"/>
            <a:ext cx="12191695" cy="5020241"/>
          </a:xfrm>
          <a:custGeom>
            <a:avLst/>
            <a:gdLst>
              <a:gd name="connsiteX0" fmla="*/ 0 w 12191695"/>
              <a:gd name="connsiteY0" fmla="*/ 0 h 5020241"/>
              <a:gd name="connsiteX1" fmla="*/ 12191695 w 12191695"/>
              <a:gd name="connsiteY1" fmla="*/ 0 h 5020241"/>
              <a:gd name="connsiteX2" fmla="*/ 12191695 w 12191695"/>
              <a:gd name="connsiteY2" fmla="*/ 4057991 h 5020241"/>
              <a:gd name="connsiteX3" fmla="*/ 11914945 w 12191695"/>
              <a:gd name="connsiteY3" fmla="*/ 4110187 h 5020241"/>
              <a:gd name="connsiteX4" fmla="*/ 11639412 w 12191695"/>
              <a:gd name="connsiteY4" fmla="*/ 4159931 h 5020241"/>
              <a:gd name="connsiteX5" fmla="*/ 11362661 w 12191695"/>
              <a:gd name="connsiteY5" fmla="*/ 4208624 h 5020241"/>
              <a:gd name="connsiteX6" fmla="*/ 11084690 w 12191695"/>
              <a:gd name="connsiteY6" fmla="*/ 4250310 h 5020241"/>
              <a:gd name="connsiteX7" fmla="*/ 10807939 w 12191695"/>
              <a:gd name="connsiteY7" fmla="*/ 4292347 h 5020241"/>
              <a:gd name="connsiteX8" fmla="*/ 10529968 w 12191695"/>
              <a:gd name="connsiteY8" fmla="*/ 4331582 h 5020241"/>
              <a:gd name="connsiteX9" fmla="*/ 10255655 w 12191695"/>
              <a:gd name="connsiteY9" fmla="*/ 4365211 h 5020241"/>
              <a:gd name="connsiteX10" fmla="*/ 9977684 w 12191695"/>
              <a:gd name="connsiteY10" fmla="*/ 4397089 h 5020241"/>
              <a:gd name="connsiteX11" fmla="*/ 9700933 w 12191695"/>
              <a:gd name="connsiteY11" fmla="*/ 4426165 h 5020241"/>
              <a:gd name="connsiteX12" fmla="*/ 9429058 w 12191695"/>
              <a:gd name="connsiteY12" fmla="*/ 4451387 h 5020241"/>
              <a:gd name="connsiteX13" fmla="*/ 9153526 w 12191695"/>
              <a:gd name="connsiteY13" fmla="*/ 4476609 h 5020241"/>
              <a:gd name="connsiteX14" fmla="*/ 8881651 w 12191695"/>
              <a:gd name="connsiteY14" fmla="*/ 4497628 h 5020241"/>
              <a:gd name="connsiteX15" fmla="*/ 8609776 w 12191695"/>
              <a:gd name="connsiteY15" fmla="*/ 4514092 h 5020241"/>
              <a:gd name="connsiteX16" fmla="*/ 8339121 w 12191695"/>
              <a:gd name="connsiteY16" fmla="*/ 4531258 h 5020241"/>
              <a:gd name="connsiteX17" fmla="*/ 8070903 w 12191695"/>
              <a:gd name="connsiteY17" fmla="*/ 4545620 h 5020241"/>
              <a:gd name="connsiteX18" fmla="*/ 7805124 w 12191695"/>
              <a:gd name="connsiteY18" fmla="*/ 4555779 h 5020241"/>
              <a:gd name="connsiteX19" fmla="*/ 7539345 w 12191695"/>
              <a:gd name="connsiteY19" fmla="*/ 4564537 h 5020241"/>
              <a:gd name="connsiteX20" fmla="*/ 7276005 w 12191695"/>
              <a:gd name="connsiteY20" fmla="*/ 4572944 h 5020241"/>
              <a:gd name="connsiteX21" fmla="*/ 7016322 w 12191695"/>
              <a:gd name="connsiteY21" fmla="*/ 4576798 h 5020241"/>
              <a:gd name="connsiteX22" fmla="*/ 6756639 w 12191695"/>
              <a:gd name="connsiteY22" fmla="*/ 4581001 h 5020241"/>
              <a:gd name="connsiteX23" fmla="*/ 6500613 w 12191695"/>
              <a:gd name="connsiteY23" fmla="*/ 4583103 h 5020241"/>
              <a:gd name="connsiteX24" fmla="*/ 6247026 w 12191695"/>
              <a:gd name="connsiteY24" fmla="*/ 4581001 h 5020241"/>
              <a:gd name="connsiteX25" fmla="*/ 5995877 w 12191695"/>
              <a:gd name="connsiteY25" fmla="*/ 4581001 h 5020241"/>
              <a:gd name="connsiteX26" fmla="*/ 5747167 w 12191695"/>
              <a:gd name="connsiteY26" fmla="*/ 4576798 h 5020241"/>
              <a:gd name="connsiteX27" fmla="*/ 5503333 w 12191695"/>
              <a:gd name="connsiteY27" fmla="*/ 4570492 h 5020241"/>
              <a:gd name="connsiteX28" fmla="*/ 5261938 w 12191695"/>
              <a:gd name="connsiteY28" fmla="*/ 4564537 h 5020241"/>
              <a:gd name="connsiteX29" fmla="*/ 5025418 w 12191695"/>
              <a:gd name="connsiteY29" fmla="*/ 4557881 h 5020241"/>
              <a:gd name="connsiteX30" fmla="*/ 4790118 w 12191695"/>
              <a:gd name="connsiteY30" fmla="*/ 4547722 h 5020241"/>
              <a:gd name="connsiteX31" fmla="*/ 4558477 w 12191695"/>
              <a:gd name="connsiteY31" fmla="*/ 4536862 h 5020241"/>
              <a:gd name="connsiteX32" fmla="*/ 4331710 w 12191695"/>
              <a:gd name="connsiteY32" fmla="*/ 4527054 h 5020241"/>
              <a:gd name="connsiteX33" fmla="*/ 3889152 w 12191695"/>
              <a:gd name="connsiteY33" fmla="*/ 4499379 h 5020241"/>
              <a:gd name="connsiteX34" fmla="*/ 3464881 w 12191695"/>
              <a:gd name="connsiteY34" fmla="*/ 4469954 h 5020241"/>
              <a:gd name="connsiteX35" fmla="*/ 3057678 w 12191695"/>
              <a:gd name="connsiteY35" fmla="*/ 4439126 h 5020241"/>
              <a:gd name="connsiteX36" fmla="*/ 2672421 w 12191695"/>
              <a:gd name="connsiteY36" fmla="*/ 4405147 h 5020241"/>
              <a:gd name="connsiteX37" fmla="*/ 2304232 w 12191695"/>
              <a:gd name="connsiteY37" fmla="*/ 4369765 h 5020241"/>
              <a:gd name="connsiteX38" fmla="*/ 1962864 w 12191695"/>
              <a:gd name="connsiteY38" fmla="*/ 4331582 h 5020241"/>
              <a:gd name="connsiteX39" fmla="*/ 1642223 w 12191695"/>
              <a:gd name="connsiteY39" fmla="*/ 4294099 h 5020241"/>
              <a:gd name="connsiteX40" fmla="*/ 1347183 w 12191695"/>
              <a:gd name="connsiteY40" fmla="*/ 4256616 h 5020241"/>
              <a:gd name="connsiteX41" fmla="*/ 1076528 w 12191695"/>
              <a:gd name="connsiteY41" fmla="*/ 4221235 h 5020241"/>
              <a:gd name="connsiteX42" fmla="*/ 836351 w 12191695"/>
              <a:gd name="connsiteY42" fmla="*/ 4187605 h 5020241"/>
              <a:gd name="connsiteX43" fmla="*/ 619339 w 12191695"/>
              <a:gd name="connsiteY43" fmla="*/ 4155727 h 5020241"/>
              <a:gd name="connsiteX44" fmla="*/ 436464 w 12191695"/>
              <a:gd name="connsiteY44" fmla="*/ 4129104 h 5020241"/>
              <a:gd name="connsiteX45" fmla="*/ 282848 w 12191695"/>
              <a:gd name="connsiteY45" fmla="*/ 4103881 h 5020241"/>
              <a:gd name="connsiteX46" fmla="*/ 71932 w 12191695"/>
              <a:gd name="connsiteY46" fmla="*/ 4067800 h 5020241"/>
              <a:gd name="connsiteX47" fmla="*/ 1 w 12191695"/>
              <a:gd name="connsiteY47" fmla="*/ 4055539 h 5020241"/>
              <a:gd name="connsiteX48" fmla="*/ 1 w 12191695"/>
              <a:gd name="connsiteY48" fmla="*/ 5020241 h 5020241"/>
              <a:gd name="connsiteX49" fmla="*/ 0 w 12191695"/>
              <a:gd name="connsiteY49" fmla="*/ 5020241 h 5020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  <a:noFill/>
        </p:spPr>
      </p:pic>
      <p:sp>
        <p:nvSpPr>
          <p:cNvPr id="58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4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B03715-1ED1-4C50-807D-4503361F1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10407602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 dirty="0">
                <a:solidFill>
                  <a:srgbClr val="EBEBEB"/>
                </a:solidFill>
              </a:rPr>
              <a:t>LSTM RNN Model: Predictions compared with actual data</a:t>
            </a:r>
          </a:p>
        </p:txBody>
      </p:sp>
    </p:spTree>
    <p:extLst>
      <p:ext uri="{BB962C8B-B14F-4D97-AF65-F5344CB8AC3E}">
        <p14:creationId xmlns:p14="http://schemas.microsoft.com/office/powerpoint/2010/main" val="2591404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15ECB-911A-424A-9D12-4A8B7B124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0" i="0" kern="1200" dirty="0">
                <a:latin typeface="+mj-lt"/>
                <a:ea typeface="+mj-ea"/>
                <a:cs typeface="+mj-cs"/>
              </a:rPr>
              <a:t>Conclusion</a:t>
            </a:r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97EDB80F-5FE0-48FD-9E47-2A1DCF18B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456" y="2052214"/>
            <a:ext cx="10483832" cy="4176520"/>
          </a:xfrm>
        </p:spPr>
        <p:txBody>
          <a:bodyPr>
            <a:normAutofit/>
          </a:bodyPr>
          <a:lstStyle/>
          <a:p>
            <a:r>
              <a:rPr lang="en-US" sz="2400" dirty="0"/>
              <a:t>LSTM model RSME is greater the SARIMAX model which implies SARIMAX Model performed better in predicting exchange rate, by minimizing errors</a:t>
            </a:r>
          </a:p>
          <a:p>
            <a:r>
              <a:rPr lang="en-US" dirty="0"/>
              <a:t>These two models could be useful for determining the turning points in the market. </a:t>
            </a:r>
          </a:p>
          <a:p>
            <a:r>
              <a:rPr lang="en-US" dirty="0"/>
              <a:t>It is not advisable to use specific prediction for investment purposes; however, they can be used as a guide, along with other technical and fundamental analysis to develop a point of view of the EURUSD Exchange rate.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99385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15ECB-911A-424A-9D12-4A8B7B124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0" i="0" kern="1200" dirty="0">
                <a:latin typeface="+mj-lt"/>
                <a:ea typeface="+mj-ea"/>
                <a:cs typeface="+mj-cs"/>
              </a:rPr>
              <a:t>Improvements to Model</a:t>
            </a:r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97EDB80F-5FE0-48FD-9E47-2A1DCF18B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456" y="2052214"/>
            <a:ext cx="10483832" cy="4176520"/>
          </a:xfrm>
        </p:spPr>
        <p:txBody>
          <a:bodyPr>
            <a:normAutofit/>
          </a:bodyPr>
          <a:lstStyle/>
          <a:p>
            <a:r>
              <a:rPr lang="en-US" dirty="0"/>
              <a:t>The ARIMA model could be further improved by experimenting with various frequencies and ‘m’ values in order to determine the optimal values that would optimize the model. I was not able to do this because of system capacity issues. </a:t>
            </a:r>
          </a:p>
          <a:p>
            <a:endParaRPr lang="en-US" dirty="0"/>
          </a:p>
          <a:p>
            <a:r>
              <a:rPr lang="en-US" dirty="0"/>
              <a:t>The LSTM Model could be further improved by experimenting to obtain the optimal batch size / epoch  and patience values. A model loss chart could be added to determine optimal levels. </a:t>
            </a:r>
          </a:p>
        </p:txBody>
      </p:sp>
    </p:spTree>
    <p:extLst>
      <p:ext uri="{BB962C8B-B14F-4D97-AF65-F5344CB8AC3E}">
        <p14:creationId xmlns:p14="http://schemas.microsoft.com/office/powerpoint/2010/main" val="2984367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15ECB-911A-424A-9D12-4A8B7B124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0" i="0" kern="1200" dirty="0">
                <a:latin typeface="+mj-lt"/>
                <a:ea typeface="+mj-ea"/>
                <a:cs typeface="+mj-cs"/>
              </a:rPr>
              <a:t>Client:</a:t>
            </a:r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97EDB80F-5FE0-48FD-9E47-2A1DCF18B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5007" y="3590925"/>
            <a:ext cx="2457450" cy="824335"/>
          </a:xfrm>
        </p:spPr>
        <p:txBody>
          <a:bodyPr>
            <a:normAutofit fontScale="55000" lnSpcReduction="20000"/>
          </a:bodyPr>
          <a:lstStyle/>
          <a:p>
            <a:pPr marL="0" indent="0" algn="ctr">
              <a:buNone/>
            </a:pPr>
            <a:r>
              <a:rPr lang="en-US" sz="2400" b="1" dirty="0"/>
              <a:t>Target Audience is all individuals and institutions exposed to foreign currency exchange risk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5C79AD-63F1-4163-8DC5-6EE3FA6898E8}"/>
              </a:ext>
            </a:extLst>
          </p:cNvPr>
          <p:cNvSpPr txBox="1"/>
          <p:nvPr/>
        </p:nvSpPr>
        <p:spPr>
          <a:xfrm>
            <a:off x="952499" y="4480647"/>
            <a:ext cx="3406850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00"/>
                </a:solidFill>
              </a:rPr>
              <a:t>All businesses with multi-currency transactions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60E9BB-5606-4AD8-95C6-A32D9D0063A0}"/>
              </a:ext>
            </a:extLst>
          </p:cNvPr>
          <p:cNvSpPr txBox="1"/>
          <p:nvPr/>
        </p:nvSpPr>
        <p:spPr>
          <a:xfrm>
            <a:off x="952499" y="1729524"/>
            <a:ext cx="3406850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rgbClr val="FFFF00"/>
                </a:solidFill>
              </a:defRPr>
            </a:lvl1pPr>
          </a:lstStyle>
          <a:p>
            <a:r>
              <a:rPr lang="en-US" dirty="0"/>
              <a:t>Financial Institutions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20DCD3-804A-4308-B78B-F55559BE335A}"/>
              </a:ext>
            </a:extLst>
          </p:cNvPr>
          <p:cNvSpPr txBox="1"/>
          <p:nvPr/>
        </p:nvSpPr>
        <p:spPr>
          <a:xfrm>
            <a:off x="8620125" y="4369140"/>
            <a:ext cx="3019425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rgbClr val="FFFF00"/>
                </a:solidFill>
              </a:defRPr>
            </a:lvl1pPr>
          </a:lstStyle>
          <a:p>
            <a:r>
              <a:rPr lang="en-US" dirty="0"/>
              <a:t>Independent currency traders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7FC361-87A7-49C3-857A-5036E4EF2620}"/>
              </a:ext>
            </a:extLst>
          </p:cNvPr>
          <p:cNvSpPr txBox="1"/>
          <p:nvPr/>
        </p:nvSpPr>
        <p:spPr>
          <a:xfrm>
            <a:off x="8610599" y="1758708"/>
            <a:ext cx="3019425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FF00"/>
                </a:solidFill>
              </a:rPr>
              <a:t>Professional currency Traders</a:t>
            </a:r>
            <a:endParaRPr lang="en-US" b="1" dirty="0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A7418388-DB62-4E16-BA69-AC5C25BE9626}"/>
              </a:ext>
            </a:extLst>
          </p:cNvPr>
          <p:cNvCxnSpPr>
            <a:cxnSpLocks/>
            <a:stCxn id="8" idx="3"/>
            <a:endCxn id="1030" idx="1"/>
          </p:cNvCxnSpPr>
          <p:nvPr/>
        </p:nvCxnSpPr>
        <p:spPr>
          <a:xfrm>
            <a:off x="4359349" y="2422022"/>
            <a:ext cx="915658" cy="158107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94341E28-CC25-425C-8074-D393BC6A8116}"/>
              </a:ext>
            </a:extLst>
          </p:cNvPr>
          <p:cNvCxnSpPr>
            <a:stCxn id="10" idx="1"/>
            <a:endCxn id="1030" idx="3"/>
          </p:cNvCxnSpPr>
          <p:nvPr/>
        </p:nvCxnSpPr>
        <p:spPr>
          <a:xfrm rot="10800000" flipV="1">
            <a:off x="7732457" y="2451205"/>
            <a:ext cx="878142" cy="155188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3474AEDA-2B4F-48DD-8F54-3268E0B5B471}"/>
              </a:ext>
            </a:extLst>
          </p:cNvPr>
          <p:cNvCxnSpPr>
            <a:cxnSpLocks/>
            <a:stCxn id="5" idx="3"/>
            <a:endCxn id="1030" idx="1"/>
          </p:cNvCxnSpPr>
          <p:nvPr/>
        </p:nvCxnSpPr>
        <p:spPr>
          <a:xfrm flipV="1">
            <a:off x="4359349" y="4003093"/>
            <a:ext cx="915658" cy="117005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48B338AD-98C6-48AE-AB4A-03A81F9CFF84}"/>
              </a:ext>
            </a:extLst>
          </p:cNvPr>
          <p:cNvCxnSpPr>
            <a:stCxn id="9" idx="1"/>
            <a:endCxn id="1030" idx="3"/>
          </p:cNvCxnSpPr>
          <p:nvPr/>
        </p:nvCxnSpPr>
        <p:spPr>
          <a:xfrm rot="10800000">
            <a:off x="7732457" y="4003094"/>
            <a:ext cx="887668" cy="105854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2330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15ECB-911A-424A-9D12-4A8B7B124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0" i="0" kern="1200" dirty="0">
                <a:latin typeface="+mj-lt"/>
                <a:ea typeface="+mj-ea"/>
                <a:cs typeface="+mj-cs"/>
              </a:rPr>
              <a:t>Problem Statement</a:t>
            </a:r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97EDB80F-5FE0-48FD-9E47-2A1DCF18B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456" y="2052214"/>
            <a:ext cx="10483832" cy="34818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Predicting foreign exchange rate has been a challenging task for traders and practitioners in financial markets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This project attempts to examine and compare the effectiveness and performance of ARIMA and Neural Networks in predicting Foreign Exchange rate.</a:t>
            </a:r>
          </a:p>
        </p:txBody>
      </p:sp>
    </p:spTree>
    <p:extLst>
      <p:ext uri="{BB962C8B-B14F-4D97-AF65-F5344CB8AC3E}">
        <p14:creationId xmlns:p14="http://schemas.microsoft.com/office/powerpoint/2010/main" val="1338793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18053E6-A156-47F8-8FFF-92E143429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en-US" b="1" dirty="0"/>
              <a:t>Methodology and Data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2C6FFE3-A9DF-4FDF-9A0C-DDBA6D97FC27}"/>
              </a:ext>
            </a:extLst>
          </p:cNvPr>
          <p:cNvSpPr txBox="1"/>
          <p:nvPr/>
        </p:nvSpPr>
        <p:spPr>
          <a:xfrm>
            <a:off x="646111" y="1544903"/>
            <a:ext cx="1124759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Use foreign exchange rates from 2000 to 2019 to predict EUR/USD exchange rate time series using the SARIMAX and  the multi-layered LSTM recurrent neural network</a:t>
            </a:r>
          </a:p>
          <a:p>
            <a:endParaRPr lang="en-US" sz="2400" dirty="0"/>
          </a:p>
          <a:p>
            <a:r>
              <a:rPr lang="en-US" sz="2400" b="1" dirty="0"/>
              <a:t>Dataset</a:t>
            </a:r>
            <a:endParaRPr lang="en-US" sz="2400" dirty="0"/>
          </a:p>
          <a:p>
            <a:r>
              <a:rPr lang="en-US" sz="2400" dirty="0"/>
              <a:t>Consists of daily closing exchange rate of eurusd from barchart.com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84295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03715-1ED1-4C50-807D-4503361F1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829732" cy="1400530"/>
          </a:xfrm>
        </p:spPr>
        <p:txBody>
          <a:bodyPr/>
          <a:lstStyle/>
          <a:p>
            <a:r>
              <a:rPr lang="en-US" dirty="0"/>
              <a:t>Exploratory Data Analysis – Hypothesis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8BBFA-1692-4924-8FEF-ED031EAD0D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6111" y="2285999"/>
            <a:ext cx="10843523" cy="399021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Stationarity:</a:t>
            </a:r>
            <a:endParaRPr lang="en-US" dirty="0"/>
          </a:p>
          <a:p>
            <a:r>
              <a:rPr lang="en-US" dirty="0"/>
              <a:t>Stationary data is expected to have constant mean and standard , which means the data should not have trend and seasonality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Hypothesis 1:</a:t>
            </a:r>
            <a:endParaRPr lang="en-US" dirty="0"/>
          </a:p>
          <a:p>
            <a:r>
              <a:rPr lang="en-US" dirty="0"/>
              <a:t>p-value &gt; 0.05: Accept the null hypothesis (H0), the data has a unit root and is non-stationary.</a:t>
            </a:r>
            <a:r>
              <a:rPr lang="en-US" u="sng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¶</a:t>
            </a:r>
            <a:endParaRPr lang="en-US" dirty="0"/>
          </a:p>
          <a:p>
            <a:r>
              <a:rPr lang="en-US" dirty="0"/>
              <a:t>p-value &lt;= 0.05: Reject the null hypothesis (H0), the data does not have a unit root and is stationary.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Result of hypothesis:</a:t>
            </a:r>
            <a:endParaRPr lang="en-US" dirty="0"/>
          </a:p>
          <a:p>
            <a:r>
              <a:rPr lang="en-US" dirty="0"/>
              <a:t>Standard deviation is stationary, while the mean is not. We will reject the null hypothesis H0, the data does not have a unit root and is stationary.</a:t>
            </a:r>
          </a:p>
        </p:txBody>
      </p:sp>
    </p:spTree>
    <p:extLst>
      <p:ext uri="{BB962C8B-B14F-4D97-AF65-F5344CB8AC3E}">
        <p14:creationId xmlns:p14="http://schemas.microsoft.com/office/powerpoint/2010/main" val="2545348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B03715-1ED1-4C50-807D-4503361F1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Exploratory Data Analysis</a:t>
            </a:r>
          </a:p>
        </p:txBody>
      </p:sp>
      <p:sp>
        <p:nvSpPr>
          <p:cNvPr id="25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8" name="Picture 17" descr="C:\Users\fkole\AppData\Local\Microsoft\Windows\INetCache\Content.MSO\59072382.tmp">
            <a:extLst>
              <a:ext uri="{FF2B5EF4-FFF2-40B4-BE49-F238E27FC236}">
                <a16:creationId xmlns:a16="http://schemas.microsoft.com/office/drawing/2014/main" id="{5FA6E301-67C1-4A93-818A-BC34504F24A0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461" y="2791559"/>
            <a:ext cx="6485520" cy="21775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 descr="C:\Users\fkole\AppData\Local\Microsoft\Windows\INetCache\Content.MSO\463838A2.tmp">
            <a:extLst>
              <a:ext uri="{FF2B5EF4-FFF2-40B4-BE49-F238E27FC236}">
                <a16:creationId xmlns:a16="http://schemas.microsoft.com/office/drawing/2014/main" id="{01B7BBAC-49F8-4315-93DE-1004A9071A6D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62" y="492126"/>
            <a:ext cx="6234431" cy="217756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3B850FE-76D8-4E51-8D1B-023756677697}"/>
              </a:ext>
            </a:extLst>
          </p:cNvPr>
          <p:cNvSpPr txBox="1"/>
          <p:nvPr/>
        </p:nvSpPr>
        <p:spPr>
          <a:xfrm>
            <a:off x="330461" y="5724939"/>
            <a:ext cx="71332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charts below show the decomposition of the Time series into its different elements, and it demonstrates that the Time series is not stationary </a:t>
            </a:r>
          </a:p>
        </p:txBody>
      </p:sp>
    </p:spTree>
    <p:extLst>
      <p:ext uri="{BB962C8B-B14F-4D97-AF65-F5344CB8AC3E}">
        <p14:creationId xmlns:p14="http://schemas.microsoft.com/office/powerpoint/2010/main" val="23969226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03715-1ED1-4C50-807D-4503361F1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 – Hypothesis Testing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D15A45-618C-4B97-A60F-B971CD5E3D1A}"/>
              </a:ext>
            </a:extLst>
          </p:cNvPr>
          <p:cNvSpPr/>
          <p:nvPr/>
        </p:nvSpPr>
        <p:spPr>
          <a:xfrm>
            <a:off x="646111" y="1853248"/>
            <a:ext cx="11387844" cy="43617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Statistical Normality Test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</a:p>
          <a:p>
            <a:pPr>
              <a:lnSpc>
                <a:spcPct val="107000"/>
              </a:lnSpc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Statistical normality test quantifies whether data was drawn from a Gaussian distribution</a:t>
            </a:r>
          </a:p>
          <a:p>
            <a:pPr>
              <a:lnSpc>
                <a:spcPct val="107000"/>
              </a:lnSpc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</a:p>
          <a:p>
            <a:pPr>
              <a:lnSpc>
                <a:spcPct val="107000"/>
              </a:lnSpc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Hypothesis 2: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sz="24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 &lt;= alpha: reject H0, not normal.</a:t>
            </a:r>
            <a:r>
              <a:rPr lang="en-US" sz="24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¶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sz="24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 &gt; alpha: fail to reject H0, normal</a:t>
            </a:r>
          </a:p>
          <a:p>
            <a:pPr>
              <a:lnSpc>
                <a:spcPct val="107000"/>
              </a:lnSpc>
            </a:pPr>
            <a:endParaRPr lang="en-US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Result of hypothesis: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Data does not look Gaussian, we will reject the null hypothesis H0.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6020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27CF008-4B18-436D-B2D5-C1346C124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E22DAD8-5F67-4B73-ADA9-06EF381F7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 descr="C:\Users\fkole\AppData\Local\Microsoft\Windows\INetCache\Content.MSO\885B5488.tmp">
            <a:extLst>
              <a:ext uri="{FF2B5EF4-FFF2-40B4-BE49-F238E27FC236}">
                <a16:creationId xmlns:a16="http://schemas.microsoft.com/office/drawing/2014/main" id="{30FA82B5-AAFF-4A16-8FDA-9E03FE9CC81B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9407" y="962852"/>
            <a:ext cx="6966866" cy="3291844"/>
          </a:xfrm>
          <a:prstGeom prst="rect">
            <a:avLst/>
          </a:prstGeom>
          <a:noFill/>
          <a:effectLst/>
        </p:spPr>
      </p:pic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B03715-1ED1-4C50-807D-4503361F1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758" y="4901952"/>
            <a:ext cx="9149350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Exploratory Data Analysis</a:t>
            </a:r>
          </a:p>
        </p:txBody>
      </p:sp>
      <p:pic>
        <p:nvPicPr>
          <p:cNvPr id="16" name="Picture 15" descr="C:\Users\fkole\AppData\Local\Microsoft\Windows\INetCache\Content.MSO\BE26174D.tmp">
            <a:extLst>
              <a:ext uri="{FF2B5EF4-FFF2-40B4-BE49-F238E27FC236}">
                <a16:creationId xmlns:a16="http://schemas.microsoft.com/office/drawing/2014/main" id="{23489AEE-9E6A-40C1-B256-26FEA0FB3467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0901" y="1095901"/>
            <a:ext cx="3689394" cy="333000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BB569CC-22BC-4395-B748-6ED06B5627FA}"/>
              </a:ext>
            </a:extLst>
          </p:cNvPr>
          <p:cNvSpPr/>
          <p:nvPr/>
        </p:nvSpPr>
        <p:spPr>
          <a:xfrm>
            <a:off x="242642" y="205190"/>
            <a:ext cx="99962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kurtosis of the distribution is less than zero and is light tailed. The distribution is fairly symmetrical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3C2191-0179-40C4-98A4-C6D908D789A5}"/>
              </a:ext>
            </a:extLst>
          </p:cNvPr>
          <p:cNvSpPr/>
          <p:nvPr/>
        </p:nvSpPr>
        <p:spPr>
          <a:xfrm>
            <a:off x="584840" y="572031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Statistics=137.136, p=0.000 </a:t>
            </a:r>
          </a:p>
          <a:p>
            <a:pPr fontAlgn="base" latinLnBrk="1"/>
            <a:r>
              <a:rPr lang="en-US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Kurtosis of normal distribution: -0.43668157335097213</a:t>
            </a:r>
          </a:p>
          <a:p>
            <a:pPr fontAlgn="base" latinLnBrk="1"/>
            <a:r>
              <a:rPr lang="en-US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Skewness of normal distribution: -0.28722463936355497</a:t>
            </a:r>
          </a:p>
        </p:txBody>
      </p:sp>
    </p:spTree>
    <p:extLst>
      <p:ext uri="{BB962C8B-B14F-4D97-AF65-F5344CB8AC3E}">
        <p14:creationId xmlns:p14="http://schemas.microsoft.com/office/powerpoint/2010/main" val="35297322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15ECB-911A-424A-9D12-4A8B7B124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0" i="0" kern="1200" dirty="0">
                <a:latin typeface="+mj-lt"/>
                <a:ea typeface="+mj-ea"/>
                <a:cs typeface="+mj-cs"/>
              </a:rPr>
              <a:t>TIME SERIES ANALYSIS</a:t>
            </a:r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97EDB80F-5FE0-48FD-9E47-2A1DCF18B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456" y="2052214"/>
            <a:ext cx="10483832" cy="3481811"/>
          </a:xfrm>
        </p:spPr>
        <p:txBody>
          <a:bodyPr>
            <a:normAutofit/>
          </a:bodyPr>
          <a:lstStyle/>
          <a:p>
            <a:r>
              <a:rPr lang="en-US" sz="2400" dirty="0"/>
              <a:t>Dataset was split into training and test set using 80% split in favor of training set</a:t>
            </a:r>
          </a:p>
          <a:p>
            <a:r>
              <a:rPr lang="en-US" sz="2400" dirty="0"/>
              <a:t>The auto-</a:t>
            </a:r>
            <a:r>
              <a:rPr lang="en-US" sz="2400" dirty="0" err="1"/>
              <a:t>arima</a:t>
            </a:r>
            <a:r>
              <a:rPr lang="en-US" sz="2400" dirty="0"/>
              <a:t> function generated the following Model: SARIMAX(1, 0, 0)x(2, 1, 1, 12)</a:t>
            </a:r>
          </a:p>
          <a:p>
            <a:r>
              <a:rPr lang="en-US" sz="2400" dirty="0"/>
              <a:t>The model was fitted on univariate series as only the “Open” Column of the dataset was considered. </a:t>
            </a:r>
          </a:p>
          <a:p>
            <a:r>
              <a:rPr lang="en-US" sz="2400" dirty="0"/>
              <a:t>The SARIMA Model produced a RMSE of : The RMSE of this model is: 0.005906521982 while the LSTM model produced </a:t>
            </a:r>
            <a:r>
              <a:rPr lang="en-US" dirty="0"/>
              <a:t>0.01606629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09994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633</Words>
  <Application>Microsoft Office PowerPoint</Application>
  <PresentationFormat>Widescreen</PresentationFormat>
  <Paragraphs>59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Gothic</vt:lpstr>
      <vt:lpstr>Wingdings 3</vt:lpstr>
      <vt:lpstr>Ion</vt:lpstr>
      <vt:lpstr>EURUSD foreign exchange prediction</vt:lpstr>
      <vt:lpstr>Client:</vt:lpstr>
      <vt:lpstr>Problem Statement</vt:lpstr>
      <vt:lpstr>Methodology and Data</vt:lpstr>
      <vt:lpstr>Exploratory Data Analysis – Hypothesis Testing</vt:lpstr>
      <vt:lpstr>Exploratory Data Analysis</vt:lpstr>
      <vt:lpstr>Exploratory Data Analysis – Hypothesis Testing</vt:lpstr>
      <vt:lpstr>Exploratory Data Analysis</vt:lpstr>
      <vt:lpstr>TIME SERIES ANALYSIS</vt:lpstr>
      <vt:lpstr>SARIMAX Model: Predictions compared with actual data</vt:lpstr>
      <vt:lpstr>LSTM RNN Model: Predictions compared with actual data</vt:lpstr>
      <vt:lpstr>Conclusion</vt:lpstr>
      <vt:lpstr>Improvements to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EURUSD foreign exchange prediction</dc:title>
  <dc:creator>fadeke omeh</dc:creator>
  <cp:lastModifiedBy>fadeke omeh</cp:lastModifiedBy>
  <cp:revision>3</cp:revision>
  <cp:lastPrinted>2020-01-24T01:08:36Z</cp:lastPrinted>
  <dcterms:created xsi:type="dcterms:W3CDTF">2020-01-24T00:53:50Z</dcterms:created>
  <dcterms:modified xsi:type="dcterms:W3CDTF">2020-01-24T01:09:08Z</dcterms:modified>
</cp:coreProperties>
</file>