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8" r:id="rId5"/>
    <p:sldId id="262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35" autoAdjust="0"/>
  </p:normalViewPr>
  <p:slideViewPr>
    <p:cSldViewPr snapToGrid="0">
      <p:cViewPr varScale="1">
        <p:scale>
          <a:sx n="85" d="100"/>
          <a:sy n="85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Desktop/springboard/Capstone_2/CAPSTONE_2_FOREIGN_EXCHANGE_PREDICTION_RNN_EURUSD.ipynb#p-value-&gt;-0.05:-Accept-the-null-hypothesis-(H0),-the-data-has-a-unit-root-and-is-non-stationary.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Desktop/springboard/Capstone_2/CAPSTONE_2_FOREIGN_EXCHANGE_PREDICTION_RNN_EURUSD.ipynb#p-&lt;=-alpha:-reject-H0,-not-normal.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E1C4-D7ED-4B64-BBB9-EC83B9BE6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Timeseries</a:t>
            </a:r>
            <a:r>
              <a:rPr lang="en-US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F9ACF-EC17-48F8-90B9-C39918BFD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EURUSD Foreign EXCHANGE RATE</a:t>
            </a:r>
          </a:p>
        </p:txBody>
      </p:sp>
    </p:spTree>
    <p:extLst>
      <p:ext uri="{BB962C8B-B14F-4D97-AF65-F5344CB8AC3E}">
        <p14:creationId xmlns:p14="http://schemas.microsoft.com/office/powerpoint/2010/main" val="405950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ECB-911A-424A-9D12-4A8B7B12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Client: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7EDB80F-5FE0-48FD-9E47-2A1DCF1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07" y="3590925"/>
            <a:ext cx="2457450" cy="824335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2400" b="1" dirty="0"/>
              <a:t>Target Audience is all individuals and institutions exposed to foreign currency exchange 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C79AD-63F1-4163-8DC5-6EE3FA6898E8}"/>
              </a:ext>
            </a:extLst>
          </p:cNvPr>
          <p:cNvSpPr txBox="1"/>
          <p:nvPr/>
        </p:nvSpPr>
        <p:spPr>
          <a:xfrm>
            <a:off x="952499" y="4480647"/>
            <a:ext cx="340685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All businesses with multi-currency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E9BB-5606-4AD8-95C6-A32D9D0063A0}"/>
              </a:ext>
            </a:extLst>
          </p:cNvPr>
          <p:cNvSpPr txBox="1"/>
          <p:nvPr/>
        </p:nvSpPr>
        <p:spPr>
          <a:xfrm>
            <a:off x="952499" y="1729524"/>
            <a:ext cx="340685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Financial Institutions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0DCD3-804A-4308-B78B-F55559BE335A}"/>
              </a:ext>
            </a:extLst>
          </p:cNvPr>
          <p:cNvSpPr txBox="1"/>
          <p:nvPr/>
        </p:nvSpPr>
        <p:spPr>
          <a:xfrm>
            <a:off x="8620125" y="4369140"/>
            <a:ext cx="30194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Independent currency traders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FC361-87A7-49C3-857A-5036E4EF2620}"/>
              </a:ext>
            </a:extLst>
          </p:cNvPr>
          <p:cNvSpPr txBox="1"/>
          <p:nvPr/>
        </p:nvSpPr>
        <p:spPr>
          <a:xfrm>
            <a:off x="8610599" y="1758708"/>
            <a:ext cx="30194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Professional currency Traders</a:t>
            </a:r>
            <a:endParaRPr lang="en-US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418388-DB62-4E16-BA69-AC5C25BE9626}"/>
              </a:ext>
            </a:extLst>
          </p:cNvPr>
          <p:cNvCxnSpPr>
            <a:cxnSpLocks/>
            <a:stCxn id="8" idx="3"/>
            <a:endCxn id="1030" idx="1"/>
          </p:cNvCxnSpPr>
          <p:nvPr/>
        </p:nvCxnSpPr>
        <p:spPr>
          <a:xfrm>
            <a:off x="4359349" y="2422022"/>
            <a:ext cx="915658" cy="15810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4341E28-CC25-425C-8074-D393BC6A8116}"/>
              </a:ext>
            </a:extLst>
          </p:cNvPr>
          <p:cNvCxnSpPr>
            <a:stCxn id="10" idx="1"/>
            <a:endCxn id="1030" idx="3"/>
          </p:cNvCxnSpPr>
          <p:nvPr/>
        </p:nvCxnSpPr>
        <p:spPr>
          <a:xfrm rot="10800000" flipV="1">
            <a:off x="7732457" y="2451205"/>
            <a:ext cx="878142" cy="15518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74AEDA-2B4F-48DD-8F54-3268E0B5B471}"/>
              </a:ext>
            </a:extLst>
          </p:cNvPr>
          <p:cNvCxnSpPr>
            <a:cxnSpLocks/>
            <a:stCxn id="5" idx="3"/>
            <a:endCxn id="1030" idx="1"/>
          </p:cNvCxnSpPr>
          <p:nvPr/>
        </p:nvCxnSpPr>
        <p:spPr>
          <a:xfrm flipV="1">
            <a:off x="4359349" y="4003093"/>
            <a:ext cx="915658" cy="11700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B338AD-98C6-48AE-AB4A-03A81F9CFF84}"/>
              </a:ext>
            </a:extLst>
          </p:cNvPr>
          <p:cNvCxnSpPr>
            <a:stCxn id="9" idx="1"/>
            <a:endCxn id="1030" idx="3"/>
          </p:cNvCxnSpPr>
          <p:nvPr/>
        </p:nvCxnSpPr>
        <p:spPr>
          <a:xfrm rot="10800000">
            <a:off x="7732457" y="4003094"/>
            <a:ext cx="887668" cy="10585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3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ECB-911A-424A-9D12-4A8B7B12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7EDB80F-5FE0-48FD-9E47-2A1DCF1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6" y="2052214"/>
            <a:ext cx="10483832" cy="348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Predicting foreign exchange rate has been a challenging task for traders and practitioners in financial markets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This project attempts to examine and compare the effectiveness and performance of ARIMA and Neural Networks in predicting Foreign Exchange rate.</a:t>
            </a:r>
          </a:p>
        </p:txBody>
      </p:sp>
    </p:spTree>
    <p:extLst>
      <p:ext uri="{BB962C8B-B14F-4D97-AF65-F5344CB8AC3E}">
        <p14:creationId xmlns:p14="http://schemas.microsoft.com/office/powerpoint/2010/main" val="13387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8053E6-A156-47F8-8FFF-92E14342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/>
              <a:t>Methodology and Data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6FFE3-A9DF-4FDF-9A0C-DDBA6D97FC27}"/>
              </a:ext>
            </a:extLst>
          </p:cNvPr>
          <p:cNvSpPr txBox="1"/>
          <p:nvPr/>
        </p:nvSpPr>
        <p:spPr>
          <a:xfrm>
            <a:off x="646111" y="1544903"/>
            <a:ext cx="112475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Use foreign exchange rates from 2000 to 2019 to predict EUR/USD exchange rate: ARIMA and LSTM models. 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ARIMA consists of three parts:</a:t>
            </a:r>
          </a:p>
          <a:p>
            <a:pPr lvl="0"/>
            <a:r>
              <a:rPr lang="en-US" sz="2400" dirty="0">
                <a:solidFill>
                  <a:srgbClr val="FFFF00"/>
                </a:solidFill>
              </a:rPr>
              <a:t>Autoregressive ‘p’ : (ACF)</a:t>
            </a:r>
          </a:p>
          <a:p>
            <a:pPr lvl="0"/>
            <a:r>
              <a:rPr lang="en-US" sz="2400" dirty="0">
                <a:solidFill>
                  <a:srgbClr val="FFFF00"/>
                </a:solidFill>
              </a:rPr>
              <a:t>Integrated ‘d’ :  stationary test of time-series using Dickey-fuller test.</a:t>
            </a:r>
          </a:p>
          <a:p>
            <a:pPr lvl="0"/>
            <a:r>
              <a:rPr lang="en-US" sz="2400" dirty="0">
                <a:solidFill>
                  <a:srgbClr val="FFFF00"/>
                </a:solidFill>
              </a:rPr>
              <a:t>Moving average ‘q’: (PACF)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LSTM: predict values for time series using the multi-layered LSTM recurrent neural network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Dataset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Consists of daily closing exchange rate of eurusd from barchart.com</a:t>
            </a: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9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BBFA-1692-4924-8FEF-ED031EAD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527859"/>
            <a:ext cx="10361412" cy="472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Hypothesis 1: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p-value &gt; 0.05: Accept the null hypothesis (H0), the data has a unit root and is non-stationary.</a:t>
            </a:r>
            <a:r>
              <a:rPr lang="en-US" sz="2400" u="sng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p-value &lt;= 0.05: Reject the null hypothesis (H0), the data does not have a unit root and is stationary.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Result of hypothesis: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Standard deviation is stationary, while the mean is not. We will reject the null hypothesis H0, the data does not have a unit root and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254534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C6F2F-DF59-45B7-B125-3C0F13956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1" y="481115"/>
            <a:ext cx="6270662" cy="3103979"/>
          </a:xfrm>
          <a:prstGeom prst="rect">
            <a:avLst/>
          </a:prstGeom>
          <a:effectLst/>
        </p:spPr>
      </p:pic>
      <p:pic>
        <p:nvPicPr>
          <p:cNvPr id="18" name="Picture 17" descr="C:\Users\fkole\AppData\Local\Microsoft\Windows\INetCache\Content.MSO\59072382.tmp">
            <a:extLst>
              <a:ext uri="{FF2B5EF4-FFF2-40B4-BE49-F238E27FC236}">
                <a16:creationId xmlns:a16="http://schemas.microsoft.com/office/drawing/2014/main" id="{5FA6E301-67C1-4A93-818A-BC34504F24A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1" y="3709641"/>
            <a:ext cx="6802760" cy="2791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92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15A45-618C-4B97-A60F-B971CD5E3D1A}"/>
              </a:ext>
            </a:extLst>
          </p:cNvPr>
          <p:cNvSpPr/>
          <p:nvPr/>
        </p:nvSpPr>
        <p:spPr>
          <a:xfrm>
            <a:off x="646112" y="1287380"/>
            <a:ext cx="11387844" cy="436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Normality Test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normality test quantifies whether data was drawn from a Gaussian distribution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2: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&lt;= alpha: reject H0, not normal.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&gt; alpha: fail to reject H0, normal</a:t>
            </a:r>
          </a:p>
          <a:p>
            <a:pPr>
              <a:lnSpc>
                <a:spcPct val="107000"/>
              </a:lnSpc>
            </a:pPr>
            <a:endParaRPr lang="en-US" sz="24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of hypothesis: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does not look Gaussian, we will reject the null hypothesis H0.</a:t>
            </a:r>
          </a:p>
          <a:p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:\Users\fkole\AppData\Local\Microsoft\Windows\INetCache\Content.MSO\885B5488.tmp">
            <a:extLst>
              <a:ext uri="{FF2B5EF4-FFF2-40B4-BE49-F238E27FC236}">
                <a16:creationId xmlns:a16="http://schemas.microsoft.com/office/drawing/2014/main" id="{30FA82B5-AAFF-4A16-8FDA-9E03FE9CC8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07" y="962852"/>
            <a:ext cx="6966866" cy="3291844"/>
          </a:xfrm>
          <a:prstGeom prst="rect">
            <a:avLst/>
          </a:prstGeom>
          <a:noFill/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8" y="4901952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16" name="Picture 15" descr="C:\Users\fkole\AppData\Local\Microsoft\Windows\INetCache\Content.MSO\BE26174D.tmp">
            <a:extLst>
              <a:ext uri="{FF2B5EF4-FFF2-40B4-BE49-F238E27FC236}">
                <a16:creationId xmlns:a16="http://schemas.microsoft.com/office/drawing/2014/main" id="{23489AEE-9E6A-40C1-B256-26FEA0FB346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01" y="1095901"/>
            <a:ext cx="3689394" cy="33300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B569CC-22BC-4395-B748-6ED06B5627FA}"/>
              </a:ext>
            </a:extLst>
          </p:cNvPr>
          <p:cNvSpPr/>
          <p:nvPr/>
        </p:nvSpPr>
        <p:spPr>
          <a:xfrm>
            <a:off x="242642" y="205190"/>
            <a:ext cx="9996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kurtosis of the distribution is less than zero and is light tailed. The distribution is fairly symmetrical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C2191-0179-40C4-98A4-C6D908D789A5}"/>
              </a:ext>
            </a:extLst>
          </p:cNvPr>
          <p:cNvSpPr/>
          <p:nvPr/>
        </p:nvSpPr>
        <p:spPr>
          <a:xfrm>
            <a:off x="584840" y="57203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Statistics=137.136, p=0.000 </a:t>
            </a:r>
          </a:p>
          <a:p>
            <a:pPr fontAlgn="base" latinLnBrk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Kurtosis of normal distribution: -0.43668157335097213</a:t>
            </a:r>
          </a:p>
          <a:p>
            <a:pPr fontAlgn="base" latinLnBrk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Skewness of normal distribution: -0.28722463936355497</a:t>
            </a:r>
          </a:p>
        </p:txBody>
      </p:sp>
    </p:spTree>
    <p:extLst>
      <p:ext uri="{BB962C8B-B14F-4D97-AF65-F5344CB8AC3E}">
        <p14:creationId xmlns:p14="http://schemas.microsoft.com/office/powerpoint/2010/main" val="352973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Timeseries Analysis</vt:lpstr>
      <vt:lpstr>Client:</vt:lpstr>
      <vt:lpstr>Problem Statement</vt:lpstr>
      <vt:lpstr>Methodology and Data</vt:lpstr>
      <vt:lpstr>Exploratory Data Analysis</vt:lpstr>
      <vt:lpstr>Exploratory Data Analysis</vt:lpstr>
      <vt:lpstr>Exploratory Data Analysis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Timeseries Analysis</dc:title>
  <dc:creator>fadeke omeh</dc:creator>
  <cp:lastModifiedBy>fadeke omeh</cp:lastModifiedBy>
  <cp:revision>8</cp:revision>
  <dcterms:created xsi:type="dcterms:W3CDTF">2020-01-02T04:03:03Z</dcterms:created>
  <dcterms:modified xsi:type="dcterms:W3CDTF">2020-01-02T04:31:40Z</dcterms:modified>
</cp:coreProperties>
</file>