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Cinzel" panose="020B0604020202020204" charset="0"/>
      <p:regular r:id="rId25"/>
      <p:bold r:id="rId26"/>
    </p:embeddedFont>
    <p:embeddedFont>
      <p:font typeface="Manrope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43">
          <p15:clr>
            <a:srgbClr val="747775"/>
          </p15:clr>
        </p15:guide>
        <p15:guide id="2" pos="2880">
          <p15:clr>
            <a:srgbClr val="747775"/>
          </p15:clr>
        </p15:guide>
        <p15:guide id="3" pos="3600">
          <p15:clr>
            <a:srgbClr val="747775"/>
          </p15:clr>
        </p15:guide>
        <p15:guide id="4" orient="horz" pos="1621">
          <p15:clr>
            <a:srgbClr val="747775"/>
          </p15:clr>
        </p15:guide>
        <p15:guide id="5" orient="horz" pos="754">
          <p15:clr>
            <a:srgbClr val="747775"/>
          </p15:clr>
        </p15:guide>
        <p15:guide id="6" orient="horz" pos="904">
          <p15:clr>
            <a:srgbClr val="747775"/>
          </p15:clr>
        </p15:guide>
        <p15:guide id="7" orient="horz" pos="1829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igoVtQbfM87wm57gkvtldoXSyO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2E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pos="343"/>
        <p:guide pos="2880"/>
        <p:guide pos="3600"/>
        <p:guide orient="horz" pos="1621"/>
        <p:guide orient="horz" pos="754"/>
        <p:guide orient="horz" pos="904"/>
        <p:guide orient="horz" pos="18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f33bc65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21f33bc65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4f963378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2b4f963378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668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f338b9f0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2af338b9f0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2385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4f963378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2b4f963378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9051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f338b9f0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2af338b9f0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595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4f963378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2b4f963378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635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f338b9f0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2af338b9f0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41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4f963378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2b4f963378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540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f338b9f0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2af338b9f0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925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4f963378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2b4f963378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931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f338b9f0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2af338b9f0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690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4f963378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2b4f963378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4f963378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2b4f963378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0789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f338b9f0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2af338b9f0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657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f338b9f0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2af338b9f0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4f963378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2b4f963378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99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f338b9f0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2af338b9f0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992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4f963378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2b4f963378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893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f338b9f0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2af338b9f0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958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4f963378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2b4f963378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20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f338b9f0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2af338b9f0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988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3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3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4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4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4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6.png"/><Relationship Id="rId4" Type="http://schemas.openxmlformats.org/officeDocument/2006/relationships/image" Target="../media/image42.png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51.png"/><Relationship Id="rId4" Type="http://schemas.openxmlformats.org/officeDocument/2006/relationships/image" Target="../media/image47.png"/><Relationship Id="rId9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6.png"/><Relationship Id="rId4" Type="http://schemas.openxmlformats.org/officeDocument/2006/relationships/image" Target="../media/image52.png"/><Relationship Id="rId9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61.png"/><Relationship Id="rId4" Type="http://schemas.openxmlformats.org/officeDocument/2006/relationships/image" Target="../media/image57.png"/><Relationship Id="rId9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6.png"/><Relationship Id="rId4" Type="http://schemas.openxmlformats.org/officeDocument/2006/relationships/image" Target="../media/image62.png"/><Relationship Id="rId9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71.png"/><Relationship Id="rId4" Type="http://schemas.openxmlformats.org/officeDocument/2006/relationships/image" Target="../media/image67.png"/><Relationship Id="rId9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10" Type="http://schemas.openxmlformats.org/officeDocument/2006/relationships/image" Target="../media/image76.png"/><Relationship Id="rId4" Type="http://schemas.openxmlformats.org/officeDocument/2006/relationships/image" Target="../media/image72.pn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81.png"/><Relationship Id="rId4" Type="http://schemas.openxmlformats.org/officeDocument/2006/relationships/image" Target="../media/image77.png"/><Relationship Id="rId9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10" Type="http://schemas.openxmlformats.org/officeDocument/2006/relationships/image" Target="../media/image76.png"/><Relationship Id="rId4" Type="http://schemas.openxmlformats.org/officeDocument/2006/relationships/image" Target="../media/image82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0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g21f33bc6505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0" y="0"/>
            <a:ext cx="913791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g21f33bc6505_0_0"/>
          <p:cNvSpPr txBox="1">
            <a:spLocks noGrp="1"/>
          </p:cNvSpPr>
          <p:nvPr>
            <p:ph type="ctrTitle"/>
          </p:nvPr>
        </p:nvSpPr>
        <p:spPr>
          <a:xfrm>
            <a:off x="584675" y="1323271"/>
            <a:ext cx="6982200" cy="15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200" b="1" dirty="0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rPr>
              <a:t>Exam Prep for Basic Maths</a:t>
            </a:r>
            <a:endParaRPr sz="4200" b="1" dirty="0">
              <a:solidFill>
                <a:schemeClr val="lt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grpSp>
        <p:nvGrpSpPr>
          <p:cNvPr id="56" name="Google Shape;56;g21f33bc6505_0_0"/>
          <p:cNvGrpSpPr/>
          <p:nvPr/>
        </p:nvGrpSpPr>
        <p:grpSpPr>
          <a:xfrm>
            <a:off x="544350" y="307098"/>
            <a:ext cx="8216273" cy="378425"/>
            <a:chOff x="544350" y="307098"/>
            <a:chExt cx="8216273" cy="378425"/>
          </a:xfrm>
        </p:grpSpPr>
        <p:pic>
          <p:nvPicPr>
            <p:cNvPr id="57" name="Google Shape;57;g21f33bc6505_0_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67973" y="307098"/>
              <a:ext cx="392650" cy="378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g21f33bc6505_0_0"/>
            <p:cNvSpPr txBox="1"/>
            <p:nvPr/>
          </p:nvSpPr>
          <p:spPr>
            <a:xfrm>
              <a:off x="966449" y="330100"/>
              <a:ext cx="4494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" sz="1200" b="1">
                  <a:solidFill>
                    <a:schemeClr val="lt1"/>
                  </a:solidFill>
                  <a:latin typeface="Cinzel"/>
                  <a:ea typeface="Cinzel"/>
                  <a:cs typeface="Cinzel"/>
                  <a:sym typeface="Cinzel"/>
                </a:rPr>
                <a:t>Miva live lessons</a:t>
              </a:r>
              <a:endParaRPr sz="1200" b="1" i="0" u="none" strike="noStrike" cap="none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endParaRPr>
            </a:p>
          </p:txBody>
        </p:sp>
        <p:sp>
          <p:nvSpPr>
            <p:cNvPr id="59" name="Google Shape;59;g21f33bc6505_0_0"/>
            <p:cNvSpPr/>
            <p:nvPr/>
          </p:nvSpPr>
          <p:spPr>
            <a:xfrm>
              <a:off x="966440" y="358143"/>
              <a:ext cx="14100" cy="276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0" name="Google Shape;60;g21f33bc6505_0_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44350" y="330101"/>
              <a:ext cx="332400" cy="332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Google Shape;55;g21f33bc6505_0_0">
            <a:extLst>
              <a:ext uri="{FF2B5EF4-FFF2-40B4-BE49-F238E27FC236}">
                <a16:creationId xmlns:a16="http://schemas.microsoft.com/office/drawing/2014/main" id="{66DB2494-82F3-864B-A494-84AC482ECF6B}"/>
              </a:ext>
            </a:extLst>
          </p:cNvPr>
          <p:cNvSpPr txBox="1">
            <a:spLocks/>
          </p:cNvSpPr>
          <p:nvPr/>
        </p:nvSpPr>
        <p:spPr>
          <a:xfrm>
            <a:off x="584675" y="4212242"/>
            <a:ext cx="2305759" cy="389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000000"/>
              </a:buClr>
              <a:buSzPts val="1100"/>
            </a:pPr>
            <a:r>
              <a:rPr lang="en-US" sz="1700" b="1" dirty="0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rPr>
              <a:t>Nnamdi Isichei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g2b4f963378a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806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2b4f963378a_1_0"/>
          <p:cNvSpPr txBox="1"/>
          <p:nvPr/>
        </p:nvSpPr>
        <p:spPr>
          <a:xfrm>
            <a:off x="437375" y="1282962"/>
            <a:ext cx="80478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9"/>
            </a:pPr>
            <a:r>
              <a:rPr lang="en-US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What is the sum of the square root of 9 and the cube root of 8?</a:t>
            </a: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67" name="Google Shape;67;g2b4f963378a_1_0"/>
          <p:cNvSpPr txBox="1"/>
          <p:nvPr/>
        </p:nvSpPr>
        <p:spPr>
          <a:xfrm>
            <a:off x="443900" y="758525"/>
            <a:ext cx="309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MID-LESSON QUESTIONS</a:t>
            </a:r>
            <a:endParaRPr sz="1700" b="1" i="0" u="none" strike="noStrike" cap="none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cxnSp>
        <p:nvCxnSpPr>
          <p:cNvPr id="68" name="Google Shape;68;g2b4f963378a_1_0"/>
          <p:cNvCxnSpPr/>
          <p:nvPr/>
        </p:nvCxnSpPr>
        <p:spPr>
          <a:xfrm>
            <a:off x="544346" y="1157913"/>
            <a:ext cx="2713500" cy="12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9" name="Google Shape;69;g2b4f963378a_1_0"/>
          <p:cNvGrpSpPr/>
          <p:nvPr/>
        </p:nvGrpSpPr>
        <p:grpSpPr>
          <a:xfrm>
            <a:off x="544350" y="307476"/>
            <a:ext cx="8216275" cy="377626"/>
            <a:chOff x="544350" y="307476"/>
            <a:chExt cx="8216275" cy="377626"/>
          </a:xfrm>
        </p:grpSpPr>
        <p:pic>
          <p:nvPicPr>
            <p:cNvPr id="70" name="Google Shape;70;g2b4f963378a_1_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69925" y="307476"/>
              <a:ext cx="390700" cy="3776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g2b4f963378a_1_0"/>
            <p:cNvSpPr/>
            <p:nvPr/>
          </p:nvSpPr>
          <p:spPr>
            <a:xfrm>
              <a:off x="966440" y="358143"/>
              <a:ext cx="14100" cy="276300"/>
            </a:xfrm>
            <a:prstGeom prst="rect">
              <a:avLst/>
            </a:prstGeom>
            <a:solidFill>
              <a:srgbClr val="E93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2b4f963378a_1_0"/>
            <p:cNvSpPr txBox="1"/>
            <p:nvPr/>
          </p:nvSpPr>
          <p:spPr>
            <a:xfrm>
              <a:off x="966449" y="330100"/>
              <a:ext cx="4494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" sz="1200" b="1">
                  <a:solidFill>
                    <a:srgbClr val="E93A32"/>
                  </a:solidFill>
                  <a:latin typeface="Cinzel"/>
                  <a:ea typeface="Cinzel"/>
                  <a:cs typeface="Cinzel"/>
                  <a:sym typeface="Cinzel"/>
                </a:rPr>
                <a:t>Miva live lessons</a:t>
              </a:r>
              <a:endParaRPr sz="1200" b="1" i="0" u="none" strike="noStrike" cap="none">
                <a:solidFill>
                  <a:srgbClr val="E93A32"/>
                </a:solidFill>
                <a:latin typeface="Cinzel"/>
                <a:ea typeface="Cinzel"/>
                <a:cs typeface="Cinzel"/>
                <a:sym typeface="Cinzel"/>
              </a:endParaRPr>
            </a:p>
          </p:txBody>
        </p:sp>
        <p:pic>
          <p:nvPicPr>
            <p:cNvPr id="73" name="Google Shape;73;g2b4f963378a_1_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44350" y="330100"/>
              <a:ext cx="332400" cy="332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" name="Google Shape;74;g2b4f963378a_1_0"/>
          <p:cNvGrpSpPr/>
          <p:nvPr/>
        </p:nvGrpSpPr>
        <p:grpSpPr>
          <a:xfrm>
            <a:off x="646676" y="1953206"/>
            <a:ext cx="417900" cy="429100"/>
            <a:chOff x="646676" y="1782800"/>
            <a:chExt cx="417900" cy="429100"/>
          </a:xfrm>
        </p:grpSpPr>
        <p:sp>
          <p:nvSpPr>
            <p:cNvPr id="75" name="Google Shape;75;g2b4f963378a_1_0"/>
            <p:cNvSpPr/>
            <p:nvPr/>
          </p:nvSpPr>
          <p:spPr>
            <a:xfrm>
              <a:off x="646676" y="1808400"/>
              <a:ext cx="417900" cy="403500"/>
            </a:xfrm>
            <a:prstGeom prst="ellipse">
              <a:avLst/>
            </a:prstGeom>
            <a:solidFill>
              <a:srgbClr val="D42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2b4f963378a_1_0"/>
            <p:cNvSpPr txBox="1"/>
            <p:nvPr/>
          </p:nvSpPr>
          <p:spPr>
            <a:xfrm>
              <a:off x="670838" y="178280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A</a:t>
              </a:r>
              <a:endParaRPr sz="17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77" name="Google Shape;77;g2b4f963378a_1_0"/>
          <p:cNvSpPr/>
          <p:nvPr/>
        </p:nvSpPr>
        <p:spPr>
          <a:xfrm>
            <a:off x="912975" y="1883750"/>
            <a:ext cx="2344871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D42E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Google Shape;78;g2b4f963378a_1_0"/>
              <p:cNvSpPr txBox="1"/>
              <p:nvPr/>
            </p:nvSpPr>
            <p:spPr>
              <a:xfrm>
                <a:off x="1149407" y="1952814"/>
                <a:ext cx="417900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anrope"/>
                          <a:cs typeface="Manrope"/>
                          <a:sym typeface="Manrope"/>
                        </a:rPr>
                        <m:t>7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78" name="Google Shape;78;g2b4f963378a_1_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07" y="1952814"/>
                <a:ext cx="417900" cy="4000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oogle Shape;79;g2b4f963378a_1_0"/>
          <p:cNvGrpSpPr/>
          <p:nvPr/>
        </p:nvGrpSpPr>
        <p:grpSpPr>
          <a:xfrm>
            <a:off x="646676" y="2687656"/>
            <a:ext cx="417900" cy="429100"/>
            <a:chOff x="646676" y="2517250"/>
            <a:chExt cx="417900" cy="429100"/>
          </a:xfrm>
        </p:grpSpPr>
        <p:sp>
          <p:nvSpPr>
            <p:cNvPr id="80" name="Google Shape;80;g2b4f963378a_1_0"/>
            <p:cNvSpPr/>
            <p:nvPr/>
          </p:nvSpPr>
          <p:spPr>
            <a:xfrm>
              <a:off x="646676" y="2542850"/>
              <a:ext cx="417900" cy="403500"/>
            </a:xfrm>
            <a:prstGeom prst="ellipse">
              <a:avLst/>
            </a:prstGeom>
            <a:solidFill>
              <a:srgbClr val="D42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g2b4f963378a_1_0"/>
            <p:cNvSpPr txBox="1"/>
            <p:nvPr/>
          </p:nvSpPr>
          <p:spPr>
            <a:xfrm>
              <a:off x="670838" y="25172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B</a:t>
              </a:r>
              <a:endParaRPr sz="17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82" name="Google Shape;82;g2b4f963378a_1_0"/>
          <p:cNvSpPr/>
          <p:nvPr/>
        </p:nvSpPr>
        <p:spPr>
          <a:xfrm>
            <a:off x="912975" y="2618200"/>
            <a:ext cx="2344871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D42E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Google Shape;83;g2b4f963378a_1_0"/>
              <p:cNvSpPr txBox="1"/>
              <p:nvPr/>
            </p:nvSpPr>
            <p:spPr>
              <a:xfrm>
                <a:off x="1149406" y="2678664"/>
                <a:ext cx="417901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anrope"/>
                          <a:cs typeface="Manrope"/>
                          <a:sym typeface="Manrope"/>
                        </a:rPr>
                        <m:t>5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83" name="Google Shape;83;g2b4f963378a_1_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06" y="2678664"/>
                <a:ext cx="417901" cy="4000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oogle Shape;86;g2b4f963378a_1_0"/>
          <p:cNvGrpSpPr/>
          <p:nvPr/>
        </p:nvGrpSpPr>
        <p:grpSpPr>
          <a:xfrm>
            <a:off x="646676" y="3453738"/>
            <a:ext cx="417900" cy="429100"/>
            <a:chOff x="646676" y="2517250"/>
            <a:chExt cx="417900" cy="429100"/>
          </a:xfrm>
        </p:grpSpPr>
        <p:sp>
          <p:nvSpPr>
            <p:cNvPr id="87" name="Google Shape;87;g2b4f963378a_1_0"/>
            <p:cNvSpPr/>
            <p:nvPr/>
          </p:nvSpPr>
          <p:spPr>
            <a:xfrm>
              <a:off x="646676" y="2542850"/>
              <a:ext cx="417900" cy="403500"/>
            </a:xfrm>
            <a:prstGeom prst="ellipse">
              <a:avLst/>
            </a:prstGeom>
            <a:solidFill>
              <a:srgbClr val="D42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g2b4f963378a_1_0"/>
            <p:cNvSpPr txBox="1"/>
            <p:nvPr/>
          </p:nvSpPr>
          <p:spPr>
            <a:xfrm>
              <a:off x="670838" y="25172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C</a:t>
              </a:r>
              <a:endParaRPr sz="17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91" name="Google Shape;91;g2b4f963378a_1_0"/>
          <p:cNvGrpSpPr/>
          <p:nvPr/>
        </p:nvGrpSpPr>
        <p:grpSpPr>
          <a:xfrm>
            <a:off x="646676" y="4170043"/>
            <a:ext cx="417900" cy="429100"/>
            <a:chOff x="646676" y="2517250"/>
            <a:chExt cx="417900" cy="429100"/>
          </a:xfrm>
        </p:grpSpPr>
        <p:sp>
          <p:nvSpPr>
            <p:cNvPr id="92" name="Google Shape;92;g2b4f963378a_1_0"/>
            <p:cNvSpPr/>
            <p:nvPr/>
          </p:nvSpPr>
          <p:spPr>
            <a:xfrm>
              <a:off x="646676" y="2542850"/>
              <a:ext cx="417900" cy="403500"/>
            </a:xfrm>
            <a:prstGeom prst="ellipse">
              <a:avLst/>
            </a:prstGeom>
            <a:solidFill>
              <a:srgbClr val="D42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g2b4f963378a_1_0"/>
            <p:cNvSpPr txBox="1"/>
            <p:nvPr/>
          </p:nvSpPr>
          <p:spPr>
            <a:xfrm>
              <a:off x="670838" y="25172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D</a:t>
              </a:r>
              <a:endParaRPr sz="17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2" name="Google Shape;77;g2b4f963378a_1_0">
            <a:extLst>
              <a:ext uri="{FF2B5EF4-FFF2-40B4-BE49-F238E27FC236}">
                <a16:creationId xmlns:a16="http://schemas.microsoft.com/office/drawing/2014/main" id="{25D2594E-54CD-F449-D3B5-B9F84F19C4F0}"/>
              </a:ext>
            </a:extLst>
          </p:cNvPr>
          <p:cNvSpPr/>
          <p:nvPr/>
        </p:nvSpPr>
        <p:spPr>
          <a:xfrm>
            <a:off x="912975" y="3389881"/>
            <a:ext cx="2344871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D42E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78;g2b4f963378a_1_0">
                <a:extLst>
                  <a:ext uri="{FF2B5EF4-FFF2-40B4-BE49-F238E27FC236}">
                    <a16:creationId xmlns:a16="http://schemas.microsoft.com/office/drawing/2014/main" id="{C7242125-E7E5-7BA5-A1A5-8AAEEF9DFB1E}"/>
                  </a:ext>
                </a:extLst>
              </p:cNvPr>
              <p:cNvSpPr txBox="1"/>
              <p:nvPr/>
            </p:nvSpPr>
            <p:spPr>
              <a:xfrm>
                <a:off x="1149406" y="3470553"/>
                <a:ext cx="417900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anrope"/>
                          <a:cs typeface="Manrope"/>
                          <a:sym typeface="Manrope"/>
                        </a:rPr>
                        <m:t>6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Google Shape;78;g2b4f963378a_1_0">
                <a:extLst>
                  <a:ext uri="{FF2B5EF4-FFF2-40B4-BE49-F238E27FC236}">
                    <a16:creationId xmlns:a16="http://schemas.microsoft.com/office/drawing/2014/main" id="{C7242125-E7E5-7BA5-A1A5-8AAEEF9DF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06" y="3470553"/>
                <a:ext cx="417900" cy="4000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82;g2b4f963378a_1_0">
            <a:extLst>
              <a:ext uri="{FF2B5EF4-FFF2-40B4-BE49-F238E27FC236}">
                <a16:creationId xmlns:a16="http://schemas.microsoft.com/office/drawing/2014/main" id="{2C92B10F-2DAB-1007-83E7-FC2F590E8377}"/>
              </a:ext>
            </a:extLst>
          </p:cNvPr>
          <p:cNvSpPr/>
          <p:nvPr/>
        </p:nvSpPr>
        <p:spPr>
          <a:xfrm>
            <a:off x="912975" y="4124331"/>
            <a:ext cx="2344871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D42E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83;g2b4f963378a_1_0">
                <a:extLst>
                  <a:ext uri="{FF2B5EF4-FFF2-40B4-BE49-F238E27FC236}">
                    <a16:creationId xmlns:a16="http://schemas.microsoft.com/office/drawing/2014/main" id="{4F57B8D2-0FF9-2752-3837-8A68E6A27D9A}"/>
                  </a:ext>
                </a:extLst>
              </p:cNvPr>
              <p:cNvSpPr txBox="1"/>
              <p:nvPr/>
            </p:nvSpPr>
            <p:spPr>
              <a:xfrm>
                <a:off x="1149406" y="4184795"/>
                <a:ext cx="417900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anrope"/>
                          <a:cs typeface="Manrope"/>
                          <a:sym typeface="Manrope"/>
                        </a:rPr>
                        <m:t>4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5" name="Google Shape;83;g2b4f963378a_1_0">
                <a:extLst>
                  <a:ext uri="{FF2B5EF4-FFF2-40B4-BE49-F238E27FC236}">
                    <a16:creationId xmlns:a16="http://schemas.microsoft.com/office/drawing/2014/main" id="{4F57B8D2-0FF9-2752-3837-8A68E6A27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06" y="4184795"/>
                <a:ext cx="417900" cy="4000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259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g2af338b9f0a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0" y="0"/>
            <a:ext cx="9137919" cy="51435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Google Shape;132;g2af338b9f0a_0_112"/>
              <p:cNvSpPr txBox="1"/>
              <p:nvPr/>
            </p:nvSpPr>
            <p:spPr>
              <a:xfrm>
                <a:off x="437375" y="1297945"/>
                <a:ext cx="8047800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82600" lvl="0" indent="-342900">
                  <a:buClr>
                    <a:schemeClr val="lt1"/>
                  </a:buClr>
                  <a:buSzPts val="1400"/>
                  <a:buFont typeface="+mj-lt"/>
                  <a:buAutoNum type="arabicPeriod" startAt="10"/>
                </a:pPr>
                <a:r>
                  <a:rPr lang="en-US" dirty="0">
                    <a:solidFill>
                      <a:schemeClr val="lt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What is the quotient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20</m:t>
                    </m:r>
                  </m:oMath>
                </a14:m>
                <a:r>
                  <a:rPr lang="en-US" dirty="0">
                    <a:solidFill>
                      <a:schemeClr val="lt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 divided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−5</m:t>
                    </m:r>
                  </m:oMath>
                </a14:m>
                <a:r>
                  <a:rPr lang="en-US" dirty="0">
                    <a:solidFill>
                      <a:schemeClr val="lt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?</a:t>
                </a:r>
                <a:endParaRPr sz="1400" b="0" i="0" u="none" strike="noStrike" cap="none" dirty="0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</mc:Choice>
        <mc:Fallback>
          <p:sp>
            <p:nvSpPr>
              <p:cNvPr id="132" name="Google Shape;132;g2af338b9f0a_0_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75" y="1297945"/>
                <a:ext cx="8047800" cy="400079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Google Shape;133;g2af338b9f0a_0_112"/>
          <p:cNvSpPr txBox="1"/>
          <p:nvPr/>
        </p:nvSpPr>
        <p:spPr>
          <a:xfrm>
            <a:off x="443900" y="758525"/>
            <a:ext cx="309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1700" b="1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rPr>
              <a:t>MID-LESSON QUESTIONS</a:t>
            </a:r>
            <a:endParaRPr sz="1700" b="1" i="0" u="none" strike="noStrike" cap="none">
              <a:solidFill>
                <a:schemeClr val="lt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cxnSp>
        <p:nvCxnSpPr>
          <p:cNvPr id="134" name="Google Shape;134;g2af338b9f0a_0_112"/>
          <p:cNvCxnSpPr/>
          <p:nvPr/>
        </p:nvCxnSpPr>
        <p:spPr>
          <a:xfrm>
            <a:off x="544346" y="1157913"/>
            <a:ext cx="2713500" cy="12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g2af338b9f0a_0_112"/>
          <p:cNvSpPr/>
          <p:nvPr/>
        </p:nvSpPr>
        <p:spPr>
          <a:xfrm>
            <a:off x="912975" y="1883750"/>
            <a:ext cx="2209933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Google Shape;136;g2af338b9f0a_0_112"/>
              <p:cNvSpPr txBox="1"/>
              <p:nvPr/>
            </p:nvSpPr>
            <p:spPr>
              <a:xfrm>
                <a:off x="1180327" y="1949503"/>
                <a:ext cx="527886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dirty="0">
                  <a:solidFill>
                    <a:schemeClr val="lt1"/>
                  </a:solidFill>
                </a:endParaRPr>
              </a:p>
            </p:txBody>
          </p:sp>
        </mc:Choice>
        <mc:Fallback xmlns="">
          <p:sp>
            <p:nvSpPr>
              <p:cNvPr id="136" name="Google Shape;136;g2af338b9f0a_0_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327" y="1949503"/>
                <a:ext cx="527886" cy="4000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7" name="Google Shape;137;g2af338b9f0a_0_112"/>
          <p:cNvGrpSpPr/>
          <p:nvPr/>
        </p:nvGrpSpPr>
        <p:grpSpPr>
          <a:xfrm>
            <a:off x="646676" y="1938472"/>
            <a:ext cx="417900" cy="429100"/>
            <a:chOff x="646676" y="1782800"/>
            <a:chExt cx="417900" cy="429100"/>
          </a:xfrm>
        </p:grpSpPr>
        <p:sp>
          <p:nvSpPr>
            <p:cNvPr id="138" name="Google Shape;138;g2af338b9f0a_0_112"/>
            <p:cNvSpPr/>
            <p:nvPr/>
          </p:nvSpPr>
          <p:spPr>
            <a:xfrm>
              <a:off x="646676" y="1808400"/>
              <a:ext cx="417900" cy="403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g2af338b9f0a_0_112"/>
            <p:cNvSpPr txBox="1"/>
            <p:nvPr/>
          </p:nvSpPr>
          <p:spPr>
            <a:xfrm>
              <a:off x="670838" y="178280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D42E2C"/>
                  </a:solidFill>
                  <a:latin typeface="Manrope"/>
                  <a:ea typeface="Manrope"/>
                  <a:cs typeface="Manrope"/>
                  <a:sym typeface="Manrope"/>
                </a:rPr>
                <a:t>A</a:t>
              </a:r>
              <a:endParaRPr sz="1700" b="1">
                <a:solidFill>
                  <a:srgbClr val="D42E2C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140" name="Google Shape;140;g2af338b9f0a_0_112"/>
          <p:cNvSpPr/>
          <p:nvPr/>
        </p:nvSpPr>
        <p:spPr>
          <a:xfrm>
            <a:off x="912975" y="3364721"/>
            <a:ext cx="2209933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Google Shape;141;g2af338b9f0a_0_112"/>
              <p:cNvSpPr txBox="1"/>
              <p:nvPr/>
            </p:nvSpPr>
            <p:spPr>
              <a:xfrm>
                <a:off x="1218703" y="3426808"/>
                <a:ext cx="513671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−25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1" name="Google Shape;141;g2af338b9f0a_0_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703" y="3426808"/>
                <a:ext cx="513671" cy="4000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oogle Shape;142;g2af338b9f0a_0_112"/>
          <p:cNvGrpSpPr/>
          <p:nvPr/>
        </p:nvGrpSpPr>
        <p:grpSpPr>
          <a:xfrm>
            <a:off x="646676" y="3435171"/>
            <a:ext cx="417900" cy="429100"/>
            <a:chOff x="646676" y="3458050"/>
            <a:chExt cx="417900" cy="429100"/>
          </a:xfrm>
        </p:grpSpPr>
        <p:sp>
          <p:nvSpPr>
            <p:cNvPr id="143" name="Google Shape;143;g2af338b9f0a_0_112"/>
            <p:cNvSpPr/>
            <p:nvPr/>
          </p:nvSpPr>
          <p:spPr>
            <a:xfrm>
              <a:off x="646676" y="3483650"/>
              <a:ext cx="417900" cy="403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g2af338b9f0a_0_112"/>
            <p:cNvSpPr txBox="1"/>
            <p:nvPr/>
          </p:nvSpPr>
          <p:spPr>
            <a:xfrm>
              <a:off x="670838" y="34580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D42E2C"/>
                  </a:solidFill>
                  <a:latin typeface="Manrope"/>
                  <a:ea typeface="Manrope"/>
                  <a:cs typeface="Manrope"/>
                  <a:sym typeface="Manrope"/>
                </a:rPr>
                <a:t>C</a:t>
              </a:r>
              <a:endParaRPr sz="1700" b="1">
                <a:solidFill>
                  <a:srgbClr val="D42E2C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145" name="Google Shape;145;g2af338b9f0a_0_112"/>
          <p:cNvSpPr/>
          <p:nvPr/>
        </p:nvSpPr>
        <p:spPr>
          <a:xfrm>
            <a:off x="912975" y="4095993"/>
            <a:ext cx="2209933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Google Shape;146;g2af338b9f0a_0_112"/>
              <p:cNvSpPr txBox="1"/>
              <p:nvPr/>
            </p:nvSpPr>
            <p:spPr>
              <a:xfrm>
                <a:off x="1244175" y="4173164"/>
                <a:ext cx="488199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6" name="Google Shape;146;g2af338b9f0a_0_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175" y="4173164"/>
                <a:ext cx="488199" cy="4000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7" name="Google Shape;147;g2af338b9f0a_0_112"/>
          <p:cNvGrpSpPr/>
          <p:nvPr/>
        </p:nvGrpSpPr>
        <p:grpSpPr>
          <a:xfrm>
            <a:off x="646676" y="4166443"/>
            <a:ext cx="417900" cy="429100"/>
            <a:chOff x="646676" y="3458050"/>
            <a:chExt cx="417900" cy="429100"/>
          </a:xfrm>
        </p:grpSpPr>
        <p:sp>
          <p:nvSpPr>
            <p:cNvPr id="148" name="Google Shape;148;g2af338b9f0a_0_112"/>
            <p:cNvSpPr/>
            <p:nvPr/>
          </p:nvSpPr>
          <p:spPr>
            <a:xfrm>
              <a:off x="646676" y="3483650"/>
              <a:ext cx="417900" cy="403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g2af338b9f0a_0_112"/>
            <p:cNvSpPr txBox="1"/>
            <p:nvPr/>
          </p:nvSpPr>
          <p:spPr>
            <a:xfrm>
              <a:off x="670838" y="34580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D42E2C"/>
                  </a:solidFill>
                  <a:latin typeface="Manrope"/>
                  <a:ea typeface="Manrope"/>
                  <a:cs typeface="Manrope"/>
                  <a:sym typeface="Manrope"/>
                </a:rPr>
                <a:t>D</a:t>
              </a:r>
              <a:endParaRPr sz="1700" b="1">
                <a:solidFill>
                  <a:srgbClr val="D42E2C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150" name="Google Shape;150;g2af338b9f0a_0_112"/>
          <p:cNvGrpSpPr/>
          <p:nvPr/>
        </p:nvGrpSpPr>
        <p:grpSpPr>
          <a:xfrm>
            <a:off x="544350" y="307098"/>
            <a:ext cx="8216273" cy="378425"/>
            <a:chOff x="544350" y="307098"/>
            <a:chExt cx="8216273" cy="378425"/>
          </a:xfrm>
        </p:grpSpPr>
        <p:pic>
          <p:nvPicPr>
            <p:cNvPr id="151" name="Google Shape;151;g2af338b9f0a_0_11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367973" y="307098"/>
              <a:ext cx="392650" cy="378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g2af338b9f0a_0_112"/>
            <p:cNvSpPr txBox="1"/>
            <p:nvPr/>
          </p:nvSpPr>
          <p:spPr>
            <a:xfrm>
              <a:off x="966449" y="330100"/>
              <a:ext cx="4494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" sz="1200" b="1">
                  <a:solidFill>
                    <a:schemeClr val="lt1"/>
                  </a:solidFill>
                  <a:latin typeface="Cinzel"/>
                  <a:ea typeface="Cinzel"/>
                  <a:cs typeface="Cinzel"/>
                  <a:sym typeface="Cinzel"/>
                </a:rPr>
                <a:t>Miva live lessons</a:t>
              </a:r>
              <a:endParaRPr sz="1200" b="1" i="0" u="none" strike="noStrike" cap="none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endParaRPr>
            </a:p>
          </p:txBody>
        </p:sp>
        <p:sp>
          <p:nvSpPr>
            <p:cNvPr id="153" name="Google Shape;153;g2af338b9f0a_0_112"/>
            <p:cNvSpPr/>
            <p:nvPr/>
          </p:nvSpPr>
          <p:spPr>
            <a:xfrm>
              <a:off x="966440" y="358143"/>
              <a:ext cx="14100" cy="276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4" name="Google Shape;154;g2af338b9f0a_0_11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44350" y="330101"/>
              <a:ext cx="332400" cy="332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Google Shape;155;g2af338b9f0a_0_112"/>
          <p:cNvSpPr/>
          <p:nvPr/>
        </p:nvSpPr>
        <p:spPr>
          <a:xfrm>
            <a:off x="912975" y="2634222"/>
            <a:ext cx="2209933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Google Shape;156;g2af338b9f0a_0_112"/>
              <p:cNvSpPr txBox="1"/>
              <p:nvPr/>
            </p:nvSpPr>
            <p:spPr>
              <a:xfrm>
                <a:off x="1218703" y="2705631"/>
                <a:ext cx="489509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dirty="0">
                  <a:solidFill>
                    <a:schemeClr val="lt1"/>
                  </a:solidFill>
                </a:endParaRPr>
              </a:p>
            </p:txBody>
          </p:sp>
        </mc:Choice>
        <mc:Fallback xmlns="">
          <p:sp>
            <p:nvSpPr>
              <p:cNvPr id="156" name="Google Shape;156;g2af338b9f0a_0_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703" y="2705631"/>
                <a:ext cx="489509" cy="4000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7" name="Google Shape;157;g2af338b9f0a_0_112"/>
          <p:cNvGrpSpPr/>
          <p:nvPr/>
        </p:nvGrpSpPr>
        <p:grpSpPr>
          <a:xfrm>
            <a:off x="646676" y="2688944"/>
            <a:ext cx="417900" cy="429100"/>
            <a:chOff x="646676" y="1782800"/>
            <a:chExt cx="417900" cy="429100"/>
          </a:xfrm>
        </p:grpSpPr>
        <p:sp>
          <p:nvSpPr>
            <p:cNvPr id="158" name="Google Shape;158;g2af338b9f0a_0_112"/>
            <p:cNvSpPr/>
            <p:nvPr/>
          </p:nvSpPr>
          <p:spPr>
            <a:xfrm>
              <a:off x="646676" y="1808400"/>
              <a:ext cx="417900" cy="403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g2af338b9f0a_0_112"/>
            <p:cNvSpPr txBox="1"/>
            <p:nvPr/>
          </p:nvSpPr>
          <p:spPr>
            <a:xfrm>
              <a:off x="670838" y="178280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D42E2C"/>
                  </a:solidFill>
                  <a:latin typeface="Manrope"/>
                  <a:ea typeface="Manrope"/>
                  <a:cs typeface="Manrope"/>
                  <a:sym typeface="Manrope"/>
                </a:rPr>
                <a:t>B</a:t>
              </a:r>
              <a:endParaRPr sz="1700" b="1">
                <a:solidFill>
                  <a:srgbClr val="D42E2C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449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g2b4f963378a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806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Google Shape;66;g2b4f963378a_1_0"/>
              <p:cNvSpPr txBox="1"/>
              <p:nvPr/>
            </p:nvSpPr>
            <p:spPr>
              <a:xfrm>
                <a:off x="437375" y="1282962"/>
                <a:ext cx="8047800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82600" lvl="0" indent="-3429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+mj-lt"/>
                  <a:buAutoNum type="arabicPeriod" startAt="11"/>
                </a:pPr>
                <a:r>
                  <a:rPr lang="en-US" dirty="0"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Which of the following is the solution to the inequality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|</m:t>
                    </m:r>
                    <m:r>
                      <a:rPr lang="en-US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𝑥</m:t>
                    </m:r>
                    <m:r>
                      <a:rPr lang="en-US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|&lt;</m:t>
                    </m:r>
                    <m:r>
                      <a:rPr lang="en-US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3</m:t>
                    </m:r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?</a:t>
                </a:r>
                <a:endParaRPr sz="1400" b="0" i="0" u="none" strike="noStrike" cap="none" dirty="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</mc:Choice>
        <mc:Fallback xmlns="">
          <p:sp>
            <p:nvSpPr>
              <p:cNvPr id="66" name="Google Shape;66;g2b4f963378a_1_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75" y="1282962"/>
                <a:ext cx="8047800" cy="400079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Google Shape;67;g2b4f963378a_1_0"/>
          <p:cNvSpPr txBox="1"/>
          <p:nvPr/>
        </p:nvSpPr>
        <p:spPr>
          <a:xfrm>
            <a:off x="443900" y="758525"/>
            <a:ext cx="309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MID-LESSON QUESTIONS</a:t>
            </a:r>
            <a:endParaRPr sz="1700" b="1" i="0" u="none" strike="noStrike" cap="none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cxnSp>
        <p:nvCxnSpPr>
          <p:cNvPr id="68" name="Google Shape;68;g2b4f963378a_1_0"/>
          <p:cNvCxnSpPr/>
          <p:nvPr/>
        </p:nvCxnSpPr>
        <p:spPr>
          <a:xfrm>
            <a:off x="544346" y="1157913"/>
            <a:ext cx="2713500" cy="12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9" name="Google Shape;69;g2b4f963378a_1_0"/>
          <p:cNvGrpSpPr/>
          <p:nvPr/>
        </p:nvGrpSpPr>
        <p:grpSpPr>
          <a:xfrm>
            <a:off x="544350" y="307476"/>
            <a:ext cx="8216275" cy="377626"/>
            <a:chOff x="544350" y="307476"/>
            <a:chExt cx="8216275" cy="377626"/>
          </a:xfrm>
        </p:grpSpPr>
        <p:pic>
          <p:nvPicPr>
            <p:cNvPr id="70" name="Google Shape;70;g2b4f963378a_1_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369925" y="307476"/>
              <a:ext cx="390700" cy="3776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g2b4f963378a_1_0"/>
            <p:cNvSpPr/>
            <p:nvPr/>
          </p:nvSpPr>
          <p:spPr>
            <a:xfrm>
              <a:off x="966440" y="358143"/>
              <a:ext cx="14100" cy="276300"/>
            </a:xfrm>
            <a:prstGeom prst="rect">
              <a:avLst/>
            </a:prstGeom>
            <a:solidFill>
              <a:srgbClr val="E93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2b4f963378a_1_0"/>
            <p:cNvSpPr txBox="1"/>
            <p:nvPr/>
          </p:nvSpPr>
          <p:spPr>
            <a:xfrm>
              <a:off x="966449" y="330100"/>
              <a:ext cx="4494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" sz="1200" b="1">
                  <a:solidFill>
                    <a:srgbClr val="E93A32"/>
                  </a:solidFill>
                  <a:latin typeface="Cinzel"/>
                  <a:ea typeface="Cinzel"/>
                  <a:cs typeface="Cinzel"/>
                  <a:sym typeface="Cinzel"/>
                </a:rPr>
                <a:t>Miva live lessons</a:t>
              </a:r>
              <a:endParaRPr sz="1200" b="1" i="0" u="none" strike="noStrike" cap="none">
                <a:solidFill>
                  <a:srgbClr val="E93A32"/>
                </a:solidFill>
                <a:latin typeface="Cinzel"/>
                <a:ea typeface="Cinzel"/>
                <a:cs typeface="Cinzel"/>
                <a:sym typeface="Cinzel"/>
              </a:endParaRPr>
            </a:p>
          </p:txBody>
        </p:sp>
        <p:pic>
          <p:nvPicPr>
            <p:cNvPr id="73" name="Google Shape;73;g2b4f963378a_1_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44350" y="330100"/>
              <a:ext cx="332400" cy="332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" name="Google Shape;74;g2b4f963378a_1_0"/>
          <p:cNvGrpSpPr/>
          <p:nvPr/>
        </p:nvGrpSpPr>
        <p:grpSpPr>
          <a:xfrm>
            <a:off x="646676" y="1953206"/>
            <a:ext cx="417900" cy="429100"/>
            <a:chOff x="646676" y="1782800"/>
            <a:chExt cx="417900" cy="429100"/>
          </a:xfrm>
        </p:grpSpPr>
        <p:sp>
          <p:nvSpPr>
            <p:cNvPr id="75" name="Google Shape;75;g2b4f963378a_1_0"/>
            <p:cNvSpPr/>
            <p:nvPr/>
          </p:nvSpPr>
          <p:spPr>
            <a:xfrm>
              <a:off x="646676" y="1808400"/>
              <a:ext cx="417900" cy="403500"/>
            </a:xfrm>
            <a:prstGeom prst="ellipse">
              <a:avLst/>
            </a:prstGeom>
            <a:solidFill>
              <a:srgbClr val="D42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2b4f963378a_1_0"/>
            <p:cNvSpPr txBox="1"/>
            <p:nvPr/>
          </p:nvSpPr>
          <p:spPr>
            <a:xfrm>
              <a:off x="670838" y="178280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A</a:t>
              </a:r>
              <a:endParaRPr sz="17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77" name="Google Shape;77;g2b4f963378a_1_0"/>
          <p:cNvSpPr/>
          <p:nvPr/>
        </p:nvSpPr>
        <p:spPr>
          <a:xfrm>
            <a:off x="912975" y="1883750"/>
            <a:ext cx="2344871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D42E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Google Shape;78;g2b4f963378a_1_0"/>
              <p:cNvSpPr txBox="1"/>
              <p:nvPr/>
            </p:nvSpPr>
            <p:spPr>
              <a:xfrm>
                <a:off x="1149406" y="1952814"/>
                <a:ext cx="1330323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/>
                        <m:t>x</m:t>
                      </m:r>
                      <m:r>
                        <m:rPr>
                          <m:nor/>
                        </m:rPr>
                        <a:rPr lang="en-US" smtClean="0"/>
                        <m:t> &gt; </m:t>
                      </m:r>
                      <m:r>
                        <m:rPr>
                          <m:nor/>
                        </m:rPr>
                        <a:rPr lang="en-US" smtClean="0"/>
                        <m:t>3 </m:t>
                      </m:r>
                      <m:r>
                        <m:rPr>
                          <m:nor/>
                        </m:rPr>
                        <a:rPr lang="en-US" smtClean="0"/>
                        <m:t>or</m:t>
                      </m:r>
                      <m:r>
                        <m:rPr>
                          <m:nor/>
                        </m:rPr>
                        <a:rPr lang="en-US" smtClean="0"/>
                        <m:t> </m:t>
                      </m:r>
                      <m:r>
                        <m:rPr>
                          <m:nor/>
                        </m:rPr>
                        <a:rPr lang="en-US" smtClean="0"/>
                        <m:t>x</m:t>
                      </m:r>
                      <m:r>
                        <m:rPr>
                          <m:nor/>
                        </m:rPr>
                        <a:rPr lang="en-US" smtClean="0"/>
                        <m:t> &lt; </m:t>
                      </m:r>
                      <m:r>
                        <m:rPr>
                          <m:nor/>
                        </m:rPr>
                        <a:rPr lang="en-US" smtClean="0"/>
                        <m:t>−</m:t>
                      </m:r>
                      <m:r>
                        <m:rPr>
                          <m:nor/>
                        </m:rPr>
                        <a:rPr lang="en-US" smtClean="0"/>
                        <m:t>3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78" name="Google Shape;78;g2b4f963378a_1_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06" y="1952814"/>
                <a:ext cx="1330323" cy="4000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oogle Shape;79;g2b4f963378a_1_0"/>
          <p:cNvGrpSpPr/>
          <p:nvPr/>
        </p:nvGrpSpPr>
        <p:grpSpPr>
          <a:xfrm>
            <a:off x="646676" y="2687656"/>
            <a:ext cx="417900" cy="429100"/>
            <a:chOff x="646676" y="2517250"/>
            <a:chExt cx="417900" cy="429100"/>
          </a:xfrm>
        </p:grpSpPr>
        <p:sp>
          <p:nvSpPr>
            <p:cNvPr id="80" name="Google Shape;80;g2b4f963378a_1_0"/>
            <p:cNvSpPr/>
            <p:nvPr/>
          </p:nvSpPr>
          <p:spPr>
            <a:xfrm>
              <a:off x="646676" y="2542850"/>
              <a:ext cx="417900" cy="403500"/>
            </a:xfrm>
            <a:prstGeom prst="ellipse">
              <a:avLst/>
            </a:prstGeom>
            <a:solidFill>
              <a:srgbClr val="D42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g2b4f963378a_1_0"/>
            <p:cNvSpPr txBox="1"/>
            <p:nvPr/>
          </p:nvSpPr>
          <p:spPr>
            <a:xfrm>
              <a:off x="670838" y="25172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B</a:t>
              </a:r>
              <a:endParaRPr sz="17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82" name="Google Shape;82;g2b4f963378a_1_0"/>
          <p:cNvSpPr/>
          <p:nvPr/>
        </p:nvSpPr>
        <p:spPr>
          <a:xfrm>
            <a:off x="912975" y="2618200"/>
            <a:ext cx="2344871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D42E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Google Shape;83;g2b4f963378a_1_0"/>
              <p:cNvSpPr txBox="1"/>
              <p:nvPr/>
            </p:nvSpPr>
            <p:spPr>
              <a:xfrm>
                <a:off x="1149406" y="2678664"/>
                <a:ext cx="1059102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−</m:t>
                      </m:r>
                      <m:r>
                        <m:rPr>
                          <m:nor/>
                        </m:rPr>
                        <a:rPr lang="en-US"/>
                        <m:t>3 </m:t>
                      </m:r>
                      <m:r>
                        <m:rPr>
                          <m:nor/>
                        </m:rPr>
                        <a:rPr lang="en-US"/>
                        <m:t>&lt; </m:t>
                      </m:r>
                      <m:r>
                        <m:rPr>
                          <m:nor/>
                        </m:rPr>
                        <a:rPr lang="en-US"/>
                        <m:t>x</m:t>
                      </m:r>
                      <m:r>
                        <m:rPr>
                          <m:nor/>
                        </m:rPr>
                        <a:rPr lang="en-US"/>
                        <m:t> &lt; </m:t>
                      </m:r>
                      <m:r>
                        <m:rPr>
                          <m:nor/>
                        </m:rPr>
                        <a:rPr lang="en-US"/>
                        <m:t>3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83" name="Google Shape;83;g2b4f963378a_1_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06" y="2678664"/>
                <a:ext cx="1059102" cy="4000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oogle Shape;86;g2b4f963378a_1_0"/>
          <p:cNvGrpSpPr/>
          <p:nvPr/>
        </p:nvGrpSpPr>
        <p:grpSpPr>
          <a:xfrm>
            <a:off x="646676" y="3453738"/>
            <a:ext cx="417900" cy="429100"/>
            <a:chOff x="646676" y="2517250"/>
            <a:chExt cx="417900" cy="429100"/>
          </a:xfrm>
        </p:grpSpPr>
        <p:sp>
          <p:nvSpPr>
            <p:cNvPr id="87" name="Google Shape;87;g2b4f963378a_1_0"/>
            <p:cNvSpPr/>
            <p:nvPr/>
          </p:nvSpPr>
          <p:spPr>
            <a:xfrm>
              <a:off x="646676" y="2542850"/>
              <a:ext cx="417900" cy="403500"/>
            </a:xfrm>
            <a:prstGeom prst="ellipse">
              <a:avLst/>
            </a:prstGeom>
            <a:solidFill>
              <a:srgbClr val="D42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g2b4f963378a_1_0"/>
            <p:cNvSpPr txBox="1"/>
            <p:nvPr/>
          </p:nvSpPr>
          <p:spPr>
            <a:xfrm>
              <a:off x="670838" y="25172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C</a:t>
              </a:r>
              <a:endParaRPr sz="17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91" name="Google Shape;91;g2b4f963378a_1_0"/>
          <p:cNvGrpSpPr/>
          <p:nvPr/>
        </p:nvGrpSpPr>
        <p:grpSpPr>
          <a:xfrm>
            <a:off x="646676" y="4170043"/>
            <a:ext cx="417900" cy="429100"/>
            <a:chOff x="646676" y="2517250"/>
            <a:chExt cx="417900" cy="429100"/>
          </a:xfrm>
        </p:grpSpPr>
        <p:sp>
          <p:nvSpPr>
            <p:cNvPr id="92" name="Google Shape;92;g2b4f963378a_1_0"/>
            <p:cNvSpPr/>
            <p:nvPr/>
          </p:nvSpPr>
          <p:spPr>
            <a:xfrm>
              <a:off x="646676" y="2542850"/>
              <a:ext cx="417900" cy="403500"/>
            </a:xfrm>
            <a:prstGeom prst="ellipse">
              <a:avLst/>
            </a:prstGeom>
            <a:solidFill>
              <a:srgbClr val="D42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g2b4f963378a_1_0"/>
            <p:cNvSpPr txBox="1"/>
            <p:nvPr/>
          </p:nvSpPr>
          <p:spPr>
            <a:xfrm>
              <a:off x="670838" y="25172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D</a:t>
              </a:r>
              <a:endParaRPr sz="17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2" name="Google Shape;77;g2b4f963378a_1_0">
            <a:extLst>
              <a:ext uri="{FF2B5EF4-FFF2-40B4-BE49-F238E27FC236}">
                <a16:creationId xmlns:a16="http://schemas.microsoft.com/office/drawing/2014/main" id="{25D2594E-54CD-F449-D3B5-B9F84F19C4F0}"/>
              </a:ext>
            </a:extLst>
          </p:cNvPr>
          <p:cNvSpPr/>
          <p:nvPr/>
        </p:nvSpPr>
        <p:spPr>
          <a:xfrm>
            <a:off x="912975" y="3389881"/>
            <a:ext cx="2344871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D42E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78;g2b4f963378a_1_0">
                <a:extLst>
                  <a:ext uri="{FF2B5EF4-FFF2-40B4-BE49-F238E27FC236}">
                    <a16:creationId xmlns:a16="http://schemas.microsoft.com/office/drawing/2014/main" id="{C7242125-E7E5-7BA5-A1A5-8AAEEF9DFB1E}"/>
                  </a:ext>
                </a:extLst>
              </p:cNvPr>
              <p:cNvSpPr txBox="1"/>
              <p:nvPr/>
            </p:nvSpPr>
            <p:spPr>
              <a:xfrm>
                <a:off x="1149406" y="3470553"/>
                <a:ext cx="640648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/>
                        <m:t>x</m:t>
                      </m:r>
                      <m:r>
                        <m:rPr>
                          <m:nor/>
                        </m:rPr>
                        <a:rPr lang="en-US" smtClean="0"/>
                        <m:t> &gt; </m:t>
                      </m:r>
                      <m:r>
                        <m:rPr>
                          <m:nor/>
                        </m:rPr>
                        <a:rPr lang="en-US" smtClean="0"/>
                        <m:t>3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Google Shape;78;g2b4f963378a_1_0">
                <a:extLst>
                  <a:ext uri="{FF2B5EF4-FFF2-40B4-BE49-F238E27FC236}">
                    <a16:creationId xmlns:a16="http://schemas.microsoft.com/office/drawing/2014/main" id="{C7242125-E7E5-7BA5-A1A5-8AAEEF9DF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06" y="3470553"/>
                <a:ext cx="640648" cy="4000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82;g2b4f963378a_1_0">
            <a:extLst>
              <a:ext uri="{FF2B5EF4-FFF2-40B4-BE49-F238E27FC236}">
                <a16:creationId xmlns:a16="http://schemas.microsoft.com/office/drawing/2014/main" id="{2C92B10F-2DAB-1007-83E7-FC2F590E8377}"/>
              </a:ext>
            </a:extLst>
          </p:cNvPr>
          <p:cNvSpPr/>
          <p:nvPr/>
        </p:nvSpPr>
        <p:spPr>
          <a:xfrm>
            <a:off x="912975" y="4124331"/>
            <a:ext cx="2344871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D42E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83;g2b4f963378a_1_0">
                <a:extLst>
                  <a:ext uri="{FF2B5EF4-FFF2-40B4-BE49-F238E27FC236}">
                    <a16:creationId xmlns:a16="http://schemas.microsoft.com/office/drawing/2014/main" id="{4F57B8D2-0FF9-2752-3837-8A68E6A27D9A}"/>
                  </a:ext>
                </a:extLst>
              </p:cNvPr>
              <p:cNvSpPr txBox="1"/>
              <p:nvPr/>
            </p:nvSpPr>
            <p:spPr>
              <a:xfrm>
                <a:off x="1149405" y="4184795"/>
                <a:ext cx="828146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x</m:t>
                      </m:r>
                      <m:r>
                        <m:rPr>
                          <m:nor/>
                        </m:rPr>
                        <a:rPr lang="en-US"/>
                        <m:t> &lt; </m:t>
                      </m:r>
                      <m:r>
                        <m:rPr>
                          <m:nor/>
                        </m:rPr>
                        <a:rPr lang="en-US"/>
                        <m:t>−</m:t>
                      </m:r>
                      <m:r>
                        <m:rPr>
                          <m:nor/>
                        </m:rPr>
                        <a:rPr lang="en-US"/>
                        <m:t>3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5" name="Google Shape;83;g2b4f963378a_1_0">
                <a:extLst>
                  <a:ext uri="{FF2B5EF4-FFF2-40B4-BE49-F238E27FC236}">
                    <a16:creationId xmlns:a16="http://schemas.microsoft.com/office/drawing/2014/main" id="{4F57B8D2-0FF9-2752-3837-8A68E6A27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05" y="4184795"/>
                <a:ext cx="828146" cy="4000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074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g2af338b9f0a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0" y="0"/>
            <a:ext cx="9137919" cy="51435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Google Shape;132;g2af338b9f0a_0_112"/>
              <p:cNvSpPr txBox="1"/>
              <p:nvPr/>
            </p:nvSpPr>
            <p:spPr>
              <a:xfrm>
                <a:off x="437375" y="1297945"/>
                <a:ext cx="8047800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82600" lvl="0" indent="-342900">
                  <a:buClr>
                    <a:schemeClr val="lt1"/>
                  </a:buClr>
                  <a:buSzPts val="1400"/>
                  <a:buFont typeface="+mj-lt"/>
                  <a:buAutoNum type="arabicPeriod" startAt="12"/>
                </a:pPr>
                <a:r>
                  <a:rPr lang="en-US" dirty="0">
                    <a:solidFill>
                      <a:schemeClr val="lt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What is the solution to the inequality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|</m:t>
                    </m:r>
                    <m:r>
                      <a:rPr lang="en-US" i="1" dirty="0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2</m:t>
                    </m:r>
                    <m:r>
                      <a:rPr lang="en-US" i="1" dirty="0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𝑥</m:t>
                    </m:r>
                    <m:r>
                      <a:rPr lang="en-US" i="1" dirty="0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 + </m:t>
                    </m:r>
                    <m:r>
                      <a:rPr lang="en-US" i="1" dirty="0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1</m:t>
                    </m:r>
                    <m:r>
                      <a:rPr lang="en-US" i="1" dirty="0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|&gt;</m:t>
                    </m:r>
                    <m:r>
                      <a:rPr lang="en-US" i="1" dirty="0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5</m:t>
                    </m:r>
                  </m:oMath>
                </a14:m>
                <a:r>
                  <a:rPr lang="en-US" dirty="0">
                    <a:solidFill>
                      <a:schemeClr val="lt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?</a:t>
                </a:r>
              </a:p>
            </p:txBody>
          </p:sp>
        </mc:Choice>
        <mc:Fallback xmlns="">
          <p:sp>
            <p:nvSpPr>
              <p:cNvPr id="132" name="Google Shape;132;g2af338b9f0a_0_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75" y="1297945"/>
                <a:ext cx="8047800" cy="400079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Google Shape;133;g2af338b9f0a_0_112"/>
          <p:cNvSpPr txBox="1"/>
          <p:nvPr/>
        </p:nvSpPr>
        <p:spPr>
          <a:xfrm>
            <a:off x="443900" y="758525"/>
            <a:ext cx="309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1700" b="1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rPr>
              <a:t>MID-LESSON QUESTIONS</a:t>
            </a:r>
            <a:endParaRPr sz="1700" b="1" i="0" u="none" strike="noStrike" cap="none">
              <a:solidFill>
                <a:schemeClr val="lt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cxnSp>
        <p:nvCxnSpPr>
          <p:cNvPr id="134" name="Google Shape;134;g2af338b9f0a_0_112"/>
          <p:cNvCxnSpPr/>
          <p:nvPr/>
        </p:nvCxnSpPr>
        <p:spPr>
          <a:xfrm>
            <a:off x="544346" y="1157913"/>
            <a:ext cx="2713500" cy="12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g2af338b9f0a_0_112"/>
          <p:cNvSpPr/>
          <p:nvPr/>
        </p:nvSpPr>
        <p:spPr>
          <a:xfrm>
            <a:off x="912975" y="1883750"/>
            <a:ext cx="2209933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Google Shape;136;g2af338b9f0a_0_112"/>
              <p:cNvSpPr txBox="1"/>
              <p:nvPr/>
            </p:nvSpPr>
            <p:spPr>
              <a:xfrm>
                <a:off x="1180327" y="1949503"/>
                <a:ext cx="1345898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 &gt; 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2 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or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 &lt; 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6" name="Google Shape;136;g2af338b9f0a_0_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327" y="1949503"/>
                <a:ext cx="1345898" cy="4000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7" name="Google Shape;137;g2af338b9f0a_0_112"/>
          <p:cNvGrpSpPr/>
          <p:nvPr/>
        </p:nvGrpSpPr>
        <p:grpSpPr>
          <a:xfrm>
            <a:off x="646676" y="1938472"/>
            <a:ext cx="417900" cy="429100"/>
            <a:chOff x="646676" y="1782800"/>
            <a:chExt cx="417900" cy="429100"/>
          </a:xfrm>
        </p:grpSpPr>
        <p:sp>
          <p:nvSpPr>
            <p:cNvPr id="138" name="Google Shape;138;g2af338b9f0a_0_112"/>
            <p:cNvSpPr/>
            <p:nvPr/>
          </p:nvSpPr>
          <p:spPr>
            <a:xfrm>
              <a:off x="646676" y="1808400"/>
              <a:ext cx="417900" cy="403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g2af338b9f0a_0_112"/>
            <p:cNvSpPr txBox="1"/>
            <p:nvPr/>
          </p:nvSpPr>
          <p:spPr>
            <a:xfrm>
              <a:off x="670838" y="178280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D42E2C"/>
                  </a:solidFill>
                  <a:latin typeface="Manrope"/>
                  <a:ea typeface="Manrope"/>
                  <a:cs typeface="Manrope"/>
                  <a:sym typeface="Manrope"/>
                </a:rPr>
                <a:t>A</a:t>
              </a:r>
              <a:endParaRPr sz="1700" b="1">
                <a:solidFill>
                  <a:srgbClr val="D42E2C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140" name="Google Shape;140;g2af338b9f0a_0_112"/>
          <p:cNvSpPr/>
          <p:nvPr/>
        </p:nvSpPr>
        <p:spPr>
          <a:xfrm>
            <a:off x="912975" y="3364721"/>
            <a:ext cx="2209933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Google Shape;141;g2af338b9f0a_0_112"/>
              <p:cNvSpPr txBox="1"/>
              <p:nvPr/>
            </p:nvSpPr>
            <p:spPr>
              <a:xfrm>
                <a:off x="1218703" y="3426808"/>
                <a:ext cx="1656233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 &gt; 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3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/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2 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or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 &lt; 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2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1" name="Google Shape;141;g2af338b9f0a_0_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703" y="3426808"/>
                <a:ext cx="1656233" cy="4000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oogle Shape;142;g2af338b9f0a_0_112"/>
          <p:cNvGrpSpPr/>
          <p:nvPr/>
        </p:nvGrpSpPr>
        <p:grpSpPr>
          <a:xfrm>
            <a:off x="646676" y="3435171"/>
            <a:ext cx="417900" cy="429100"/>
            <a:chOff x="646676" y="3458050"/>
            <a:chExt cx="417900" cy="429100"/>
          </a:xfrm>
        </p:grpSpPr>
        <p:sp>
          <p:nvSpPr>
            <p:cNvPr id="143" name="Google Shape;143;g2af338b9f0a_0_112"/>
            <p:cNvSpPr/>
            <p:nvPr/>
          </p:nvSpPr>
          <p:spPr>
            <a:xfrm>
              <a:off x="646676" y="3483650"/>
              <a:ext cx="417900" cy="403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g2af338b9f0a_0_112"/>
            <p:cNvSpPr txBox="1"/>
            <p:nvPr/>
          </p:nvSpPr>
          <p:spPr>
            <a:xfrm>
              <a:off x="670838" y="34580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D42E2C"/>
                  </a:solidFill>
                  <a:latin typeface="Manrope"/>
                  <a:ea typeface="Manrope"/>
                  <a:cs typeface="Manrope"/>
                  <a:sym typeface="Manrope"/>
                </a:rPr>
                <a:t>C</a:t>
              </a:r>
              <a:endParaRPr sz="1700" b="1">
                <a:solidFill>
                  <a:srgbClr val="D42E2C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145" name="Google Shape;145;g2af338b9f0a_0_112"/>
          <p:cNvSpPr/>
          <p:nvPr/>
        </p:nvSpPr>
        <p:spPr>
          <a:xfrm>
            <a:off x="912975" y="4095993"/>
            <a:ext cx="2209933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Google Shape;146;g2af338b9f0a_0_112"/>
              <p:cNvSpPr txBox="1"/>
              <p:nvPr/>
            </p:nvSpPr>
            <p:spPr>
              <a:xfrm>
                <a:off x="1244175" y="4173164"/>
                <a:ext cx="1483527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 &gt; 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3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/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2 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or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 &lt; 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2</m:t>
                      </m:r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6" name="Google Shape;146;g2af338b9f0a_0_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175" y="4173164"/>
                <a:ext cx="1483527" cy="4000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7" name="Google Shape;147;g2af338b9f0a_0_112"/>
          <p:cNvGrpSpPr/>
          <p:nvPr/>
        </p:nvGrpSpPr>
        <p:grpSpPr>
          <a:xfrm>
            <a:off x="646676" y="4166443"/>
            <a:ext cx="417900" cy="429100"/>
            <a:chOff x="646676" y="3458050"/>
            <a:chExt cx="417900" cy="429100"/>
          </a:xfrm>
        </p:grpSpPr>
        <p:sp>
          <p:nvSpPr>
            <p:cNvPr id="148" name="Google Shape;148;g2af338b9f0a_0_112"/>
            <p:cNvSpPr/>
            <p:nvPr/>
          </p:nvSpPr>
          <p:spPr>
            <a:xfrm>
              <a:off x="646676" y="3483650"/>
              <a:ext cx="417900" cy="403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g2af338b9f0a_0_112"/>
            <p:cNvSpPr txBox="1"/>
            <p:nvPr/>
          </p:nvSpPr>
          <p:spPr>
            <a:xfrm>
              <a:off x="670838" y="34580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D42E2C"/>
                  </a:solidFill>
                  <a:latin typeface="Manrope"/>
                  <a:ea typeface="Manrope"/>
                  <a:cs typeface="Manrope"/>
                  <a:sym typeface="Manrope"/>
                </a:rPr>
                <a:t>D</a:t>
              </a:r>
              <a:endParaRPr sz="1700" b="1">
                <a:solidFill>
                  <a:srgbClr val="D42E2C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150" name="Google Shape;150;g2af338b9f0a_0_112"/>
          <p:cNvGrpSpPr/>
          <p:nvPr/>
        </p:nvGrpSpPr>
        <p:grpSpPr>
          <a:xfrm>
            <a:off x="544350" y="307098"/>
            <a:ext cx="8216273" cy="378425"/>
            <a:chOff x="544350" y="307098"/>
            <a:chExt cx="8216273" cy="378425"/>
          </a:xfrm>
        </p:grpSpPr>
        <p:pic>
          <p:nvPicPr>
            <p:cNvPr id="151" name="Google Shape;151;g2af338b9f0a_0_11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367973" y="307098"/>
              <a:ext cx="392650" cy="378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g2af338b9f0a_0_112"/>
            <p:cNvSpPr txBox="1"/>
            <p:nvPr/>
          </p:nvSpPr>
          <p:spPr>
            <a:xfrm>
              <a:off x="966449" y="330100"/>
              <a:ext cx="4494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" sz="1200" b="1">
                  <a:solidFill>
                    <a:schemeClr val="lt1"/>
                  </a:solidFill>
                  <a:latin typeface="Cinzel"/>
                  <a:ea typeface="Cinzel"/>
                  <a:cs typeface="Cinzel"/>
                  <a:sym typeface="Cinzel"/>
                </a:rPr>
                <a:t>Miva live lessons</a:t>
              </a:r>
              <a:endParaRPr sz="1200" b="1" i="0" u="none" strike="noStrike" cap="none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endParaRPr>
            </a:p>
          </p:txBody>
        </p:sp>
        <p:sp>
          <p:nvSpPr>
            <p:cNvPr id="153" name="Google Shape;153;g2af338b9f0a_0_112"/>
            <p:cNvSpPr/>
            <p:nvPr/>
          </p:nvSpPr>
          <p:spPr>
            <a:xfrm>
              <a:off x="966440" y="358143"/>
              <a:ext cx="14100" cy="276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4" name="Google Shape;154;g2af338b9f0a_0_11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44350" y="330101"/>
              <a:ext cx="332400" cy="332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Google Shape;155;g2af338b9f0a_0_112"/>
          <p:cNvSpPr/>
          <p:nvPr/>
        </p:nvSpPr>
        <p:spPr>
          <a:xfrm>
            <a:off x="912975" y="2634222"/>
            <a:ext cx="2209933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Google Shape;156;g2af338b9f0a_0_112"/>
              <p:cNvSpPr txBox="1"/>
              <p:nvPr/>
            </p:nvSpPr>
            <p:spPr>
              <a:xfrm>
                <a:off x="1218703" y="2705631"/>
                <a:ext cx="1416009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 &gt; 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3 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or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 &lt; 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bg1"/>
                          </a:solidFill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6" name="Google Shape;156;g2af338b9f0a_0_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703" y="2705631"/>
                <a:ext cx="1416009" cy="4000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7" name="Google Shape;157;g2af338b9f0a_0_112"/>
          <p:cNvGrpSpPr/>
          <p:nvPr/>
        </p:nvGrpSpPr>
        <p:grpSpPr>
          <a:xfrm>
            <a:off x="646676" y="2688944"/>
            <a:ext cx="417900" cy="429100"/>
            <a:chOff x="646676" y="1782800"/>
            <a:chExt cx="417900" cy="429100"/>
          </a:xfrm>
        </p:grpSpPr>
        <p:sp>
          <p:nvSpPr>
            <p:cNvPr id="158" name="Google Shape;158;g2af338b9f0a_0_112"/>
            <p:cNvSpPr/>
            <p:nvPr/>
          </p:nvSpPr>
          <p:spPr>
            <a:xfrm>
              <a:off x="646676" y="1808400"/>
              <a:ext cx="417900" cy="403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g2af338b9f0a_0_112"/>
            <p:cNvSpPr txBox="1"/>
            <p:nvPr/>
          </p:nvSpPr>
          <p:spPr>
            <a:xfrm>
              <a:off x="670838" y="178280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D42E2C"/>
                  </a:solidFill>
                  <a:latin typeface="Manrope"/>
                  <a:ea typeface="Manrope"/>
                  <a:cs typeface="Manrope"/>
                  <a:sym typeface="Manrope"/>
                </a:rPr>
                <a:t>B</a:t>
              </a:r>
              <a:endParaRPr sz="1700" b="1">
                <a:solidFill>
                  <a:srgbClr val="D42E2C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1182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g2b4f963378a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806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6" name="Google Shape;66;g2b4f963378a_1_0"/>
              <p:cNvSpPr txBox="1"/>
              <p:nvPr/>
            </p:nvSpPr>
            <p:spPr>
              <a:xfrm>
                <a:off x="437375" y="1282962"/>
                <a:ext cx="8047800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82600" lvl="0" indent="-342900">
                  <a:buClr>
                    <a:schemeClr val="dk1"/>
                  </a:buClr>
                  <a:buSzPts val="1400"/>
                  <a:buFont typeface="+mj-lt"/>
                  <a:buAutoNum type="arabicPeriod" startAt="13"/>
                </a:pPr>
                <a:r>
                  <a:rPr lang="en-US" dirty="0"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What is the solution to the inequality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|</m:t>
                    </m:r>
                    <m:r>
                      <a:rPr lang="en-US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2</m:t>
                    </m:r>
                    <m:r>
                      <a:rPr lang="en-US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𝑥</m:t>
                    </m:r>
                    <m:r>
                      <a:rPr lang="en-US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 − </m:t>
                    </m:r>
                    <m:r>
                      <a:rPr lang="en-US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1</m:t>
                    </m:r>
                    <m:r>
                      <a:rPr lang="en-US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|≤</m:t>
                    </m:r>
                    <m:r>
                      <a:rPr lang="en-US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3</m:t>
                    </m:r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?</a:t>
                </a:r>
                <a:endParaRPr lang="en-US" sz="1400" b="0" i="0" u="none" strike="noStrike" cap="none" dirty="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</mc:Choice>
        <mc:Fallback>
          <p:sp>
            <p:nvSpPr>
              <p:cNvPr id="66" name="Google Shape;66;g2b4f963378a_1_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75" y="1282962"/>
                <a:ext cx="8047800" cy="400079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Google Shape;67;g2b4f963378a_1_0"/>
          <p:cNvSpPr txBox="1"/>
          <p:nvPr/>
        </p:nvSpPr>
        <p:spPr>
          <a:xfrm>
            <a:off x="443900" y="758525"/>
            <a:ext cx="309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MID-LESSON QUESTIONS</a:t>
            </a:r>
            <a:endParaRPr sz="1700" b="1" i="0" u="none" strike="noStrike" cap="none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cxnSp>
        <p:nvCxnSpPr>
          <p:cNvPr id="68" name="Google Shape;68;g2b4f963378a_1_0"/>
          <p:cNvCxnSpPr/>
          <p:nvPr/>
        </p:nvCxnSpPr>
        <p:spPr>
          <a:xfrm>
            <a:off x="544346" y="1157913"/>
            <a:ext cx="2713500" cy="12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9" name="Google Shape;69;g2b4f963378a_1_0"/>
          <p:cNvGrpSpPr/>
          <p:nvPr/>
        </p:nvGrpSpPr>
        <p:grpSpPr>
          <a:xfrm>
            <a:off x="544350" y="307476"/>
            <a:ext cx="8216275" cy="377626"/>
            <a:chOff x="544350" y="307476"/>
            <a:chExt cx="8216275" cy="377626"/>
          </a:xfrm>
        </p:grpSpPr>
        <p:pic>
          <p:nvPicPr>
            <p:cNvPr id="70" name="Google Shape;70;g2b4f963378a_1_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369925" y="307476"/>
              <a:ext cx="390700" cy="3776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g2b4f963378a_1_0"/>
            <p:cNvSpPr/>
            <p:nvPr/>
          </p:nvSpPr>
          <p:spPr>
            <a:xfrm>
              <a:off x="966440" y="358143"/>
              <a:ext cx="14100" cy="276300"/>
            </a:xfrm>
            <a:prstGeom prst="rect">
              <a:avLst/>
            </a:prstGeom>
            <a:solidFill>
              <a:srgbClr val="E93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2b4f963378a_1_0"/>
            <p:cNvSpPr txBox="1"/>
            <p:nvPr/>
          </p:nvSpPr>
          <p:spPr>
            <a:xfrm>
              <a:off x="966449" y="330100"/>
              <a:ext cx="4494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" sz="1200" b="1">
                  <a:solidFill>
                    <a:srgbClr val="E93A32"/>
                  </a:solidFill>
                  <a:latin typeface="Cinzel"/>
                  <a:ea typeface="Cinzel"/>
                  <a:cs typeface="Cinzel"/>
                  <a:sym typeface="Cinzel"/>
                </a:rPr>
                <a:t>Miva live lessons</a:t>
              </a:r>
              <a:endParaRPr sz="1200" b="1" i="0" u="none" strike="noStrike" cap="none">
                <a:solidFill>
                  <a:srgbClr val="E93A32"/>
                </a:solidFill>
                <a:latin typeface="Cinzel"/>
                <a:ea typeface="Cinzel"/>
                <a:cs typeface="Cinzel"/>
                <a:sym typeface="Cinzel"/>
              </a:endParaRPr>
            </a:p>
          </p:txBody>
        </p:sp>
        <p:pic>
          <p:nvPicPr>
            <p:cNvPr id="73" name="Google Shape;73;g2b4f963378a_1_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44350" y="330100"/>
              <a:ext cx="332400" cy="332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" name="Google Shape;74;g2b4f963378a_1_0"/>
          <p:cNvGrpSpPr/>
          <p:nvPr/>
        </p:nvGrpSpPr>
        <p:grpSpPr>
          <a:xfrm>
            <a:off x="646676" y="1953206"/>
            <a:ext cx="417900" cy="429100"/>
            <a:chOff x="646676" y="1782800"/>
            <a:chExt cx="417900" cy="429100"/>
          </a:xfrm>
        </p:grpSpPr>
        <p:sp>
          <p:nvSpPr>
            <p:cNvPr id="75" name="Google Shape;75;g2b4f963378a_1_0"/>
            <p:cNvSpPr/>
            <p:nvPr/>
          </p:nvSpPr>
          <p:spPr>
            <a:xfrm>
              <a:off x="646676" y="1808400"/>
              <a:ext cx="417900" cy="403500"/>
            </a:xfrm>
            <a:prstGeom prst="ellipse">
              <a:avLst/>
            </a:prstGeom>
            <a:solidFill>
              <a:srgbClr val="D42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2b4f963378a_1_0"/>
            <p:cNvSpPr txBox="1"/>
            <p:nvPr/>
          </p:nvSpPr>
          <p:spPr>
            <a:xfrm>
              <a:off x="670838" y="178280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A</a:t>
              </a:r>
              <a:endParaRPr sz="17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77" name="Google Shape;77;g2b4f963378a_1_0"/>
          <p:cNvSpPr/>
          <p:nvPr/>
        </p:nvSpPr>
        <p:spPr>
          <a:xfrm>
            <a:off x="912975" y="1883750"/>
            <a:ext cx="2344871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D42E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Google Shape;78;g2b4f963378a_1_0"/>
              <p:cNvSpPr txBox="1"/>
              <p:nvPr/>
            </p:nvSpPr>
            <p:spPr>
              <a:xfrm>
                <a:off x="1149406" y="1952814"/>
                <a:ext cx="1330323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78" name="Google Shape;78;g2b4f963378a_1_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06" y="1952814"/>
                <a:ext cx="1330323" cy="4000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oogle Shape;79;g2b4f963378a_1_0"/>
          <p:cNvGrpSpPr/>
          <p:nvPr/>
        </p:nvGrpSpPr>
        <p:grpSpPr>
          <a:xfrm>
            <a:off x="646676" y="2687656"/>
            <a:ext cx="417900" cy="429100"/>
            <a:chOff x="646676" y="2517250"/>
            <a:chExt cx="417900" cy="429100"/>
          </a:xfrm>
        </p:grpSpPr>
        <p:sp>
          <p:nvSpPr>
            <p:cNvPr id="80" name="Google Shape;80;g2b4f963378a_1_0"/>
            <p:cNvSpPr/>
            <p:nvPr/>
          </p:nvSpPr>
          <p:spPr>
            <a:xfrm>
              <a:off x="646676" y="2542850"/>
              <a:ext cx="417900" cy="403500"/>
            </a:xfrm>
            <a:prstGeom prst="ellipse">
              <a:avLst/>
            </a:prstGeom>
            <a:solidFill>
              <a:srgbClr val="D42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g2b4f963378a_1_0"/>
            <p:cNvSpPr txBox="1"/>
            <p:nvPr/>
          </p:nvSpPr>
          <p:spPr>
            <a:xfrm>
              <a:off x="670838" y="25172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B</a:t>
              </a:r>
              <a:endParaRPr sz="17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82" name="Google Shape;82;g2b4f963378a_1_0"/>
          <p:cNvSpPr/>
          <p:nvPr/>
        </p:nvSpPr>
        <p:spPr>
          <a:xfrm>
            <a:off x="912975" y="2618200"/>
            <a:ext cx="2344871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D42E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Google Shape;83;g2b4f963378a_1_0"/>
              <p:cNvSpPr txBox="1"/>
              <p:nvPr/>
            </p:nvSpPr>
            <p:spPr>
              <a:xfrm>
                <a:off x="1149406" y="2678664"/>
                <a:ext cx="1555048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83" name="Google Shape;83;g2b4f963378a_1_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06" y="2678664"/>
                <a:ext cx="1555048" cy="400079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oogle Shape;86;g2b4f963378a_1_0"/>
          <p:cNvGrpSpPr/>
          <p:nvPr/>
        </p:nvGrpSpPr>
        <p:grpSpPr>
          <a:xfrm>
            <a:off x="646676" y="3453738"/>
            <a:ext cx="417900" cy="429100"/>
            <a:chOff x="646676" y="2517250"/>
            <a:chExt cx="417900" cy="429100"/>
          </a:xfrm>
        </p:grpSpPr>
        <p:sp>
          <p:nvSpPr>
            <p:cNvPr id="87" name="Google Shape;87;g2b4f963378a_1_0"/>
            <p:cNvSpPr/>
            <p:nvPr/>
          </p:nvSpPr>
          <p:spPr>
            <a:xfrm>
              <a:off x="646676" y="2542850"/>
              <a:ext cx="417900" cy="403500"/>
            </a:xfrm>
            <a:prstGeom prst="ellipse">
              <a:avLst/>
            </a:prstGeom>
            <a:solidFill>
              <a:srgbClr val="D42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g2b4f963378a_1_0"/>
            <p:cNvSpPr txBox="1"/>
            <p:nvPr/>
          </p:nvSpPr>
          <p:spPr>
            <a:xfrm>
              <a:off x="670838" y="25172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C</a:t>
              </a:r>
              <a:endParaRPr sz="17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91" name="Google Shape;91;g2b4f963378a_1_0"/>
          <p:cNvGrpSpPr/>
          <p:nvPr/>
        </p:nvGrpSpPr>
        <p:grpSpPr>
          <a:xfrm>
            <a:off x="646676" y="4170043"/>
            <a:ext cx="417900" cy="429100"/>
            <a:chOff x="646676" y="2517250"/>
            <a:chExt cx="417900" cy="429100"/>
          </a:xfrm>
        </p:grpSpPr>
        <p:sp>
          <p:nvSpPr>
            <p:cNvPr id="92" name="Google Shape;92;g2b4f963378a_1_0"/>
            <p:cNvSpPr/>
            <p:nvPr/>
          </p:nvSpPr>
          <p:spPr>
            <a:xfrm>
              <a:off x="646676" y="2542850"/>
              <a:ext cx="417900" cy="403500"/>
            </a:xfrm>
            <a:prstGeom prst="ellipse">
              <a:avLst/>
            </a:prstGeom>
            <a:solidFill>
              <a:srgbClr val="D42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g2b4f963378a_1_0"/>
            <p:cNvSpPr txBox="1"/>
            <p:nvPr/>
          </p:nvSpPr>
          <p:spPr>
            <a:xfrm>
              <a:off x="670838" y="25172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D</a:t>
              </a:r>
              <a:endParaRPr sz="17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2" name="Google Shape;77;g2b4f963378a_1_0">
            <a:extLst>
              <a:ext uri="{FF2B5EF4-FFF2-40B4-BE49-F238E27FC236}">
                <a16:creationId xmlns:a16="http://schemas.microsoft.com/office/drawing/2014/main" id="{25D2594E-54CD-F449-D3B5-B9F84F19C4F0}"/>
              </a:ext>
            </a:extLst>
          </p:cNvPr>
          <p:cNvSpPr/>
          <p:nvPr/>
        </p:nvSpPr>
        <p:spPr>
          <a:xfrm>
            <a:off x="912975" y="3389881"/>
            <a:ext cx="2344871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D42E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78;g2b4f963378a_1_0">
                <a:extLst>
                  <a:ext uri="{FF2B5EF4-FFF2-40B4-BE49-F238E27FC236}">
                    <a16:creationId xmlns:a16="http://schemas.microsoft.com/office/drawing/2014/main" id="{C7242125-E7E5-7BA5-A1A5-8AAEEF9DFB1E}"/>
                  </a:ext>
                </a:extLst>
              </p:cNvPr>
              <p:cNvSpPr txBox="1"/>
              <p:nvPr/>
            </p:nvSpPr>
            <p:spPr>
              <a:xfrm>
                <a:off x="1149406" y="3470553"/>
                <a:ext cx="1190838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Google Shape;78;g2b4f963378a_1_0">
                <a:extLst>
                  <a:ext uri="{FF2B5EF4-FFF2-40B4-BE49-F238E27FC236}">
                    <a16:creationId xmlns:a16="http://schemas.microsoft.com/office/drawing/2014/main" id="{C7242125-E7E5-7BA5-A1A5-8AAEEF9DF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06" y="3470553"/>
                <a:ext cx="1190838" cy="4000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82;g2b4f963378a_1_0">
            <a:extLst>
              <a:ext uri="{FF2B5EF4-FFF2-40B4-BE49-F238E27FC236}">
                <a16:creationId xmlns:a16="http://schemas.microsoft.com/office/drawing/2014/main" id="{2C92B10F-2DAB-1007-83E7-FC2F590E8377}"/>
              </a:ext>
            </a:extLst>
          </p:cNvPr>
          <p:cNvSpPr/>
          <p:nvPr/>
        </p:nvSpPr>
        <p:spPr>
          <a:xfrm>
            <a:off x="912975" y="4124331"/>
            <a:ext cx="2344871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D42E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83;g2b4f963378a_1_0">
                <a:extLst>
                  <a:ext uri="{FF2B5EF4-FFF2-40B4-BE49-F238E27FC236}">
                    <a16:creationId xmlns:a16="http://schemas.microsoft.com/office/drawing/2014/main" id="{4F57B8D2-0FF9-2752-3837-8A68E6A27D9A}"/>
                  </a:ext>
                </a:extLst>
              </p:cNvPr>
              <p:cNvSpPr txBox="1"/>
              <p:nvPr/>
            </p:nvSpPr>
            <p:spPr>
              <a:xfrm>
                <a:off x="1149405" y="4184795"/>
                <a:ext cx="1477558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5" name="Google Shape;83;g2b4f963378a_1_0">
                <a:extLst>
                  <a:ext uri="{FF2B5EF4-FFF2-40B4-BE49-F238E27FC236}">
                    <a16:creationId xmlns:a16="http://schemas.microsoft.com/office/drawing/2014/main" id="{4F57B8D2-0FF9-2752-3837-8A68E6A27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05" y="4184795"/>
                <a:ext cx="1477558" cy="400079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966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g2af338b9f0a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0" y="0"/>
            <a:ext cx="9137919" cy="51435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Google Shape;132;g2af338b9f0a_0_112"/>
              <p:cNvSpPr txBox="1"/>
              <p:nvPr/>
            </p:nvSpPr>
            <p:spPr>
              <a:xfrm>
                <a:off x="437375" y="1297945"/>
                <a:ext cx="8047800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82600" lvl="0" indent="-342900">
                  <a:buClr>
                    <a:schemeClr val="lt1"/>
                  </a:buClr>
                  <a:buSzPts val="1400"/>
                  <a:buFont typeface="+mj-lt"/>
                  <a:buAutoNum type="arabicPeriod" startAt="14"/>
                </a:pPr>
                <a:r>
                  <a:rPr lang="en-US" dirty="0">
                    <a:solidFill>
                      <a:schemeClr val="lt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Manrope"/>
                            <a:cs typeface="Manrope"/>
                            <a:sym typeface="Manrope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lt1"/>
                                </a:solidFill>
                                <a:latin typeface="Cambria Math" panose="02040503050406030204" pitchFamily="18" charset="0"/>
                                <a:ea typeface="Manrope"/>
                                <a:cs typeface="Manrope"/>
                                <a:sym typeface="Manrope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Manrope"/>
                                    <a:cs typeface="Manrope"/>
                                    <a:sym typeface="Manrope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Manrope"/>
                                    <a:cs typeface="Manrope"/>
                                    <a:sym typeface="Manrope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Manrope"/>
                                    <a:cs typeface="Manrope"/>
                                    <a:sym typeface="Manrope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lt1"/>
                                </a:solidFill>
                                <a:latin typeface="Cambria Math" panose="02040503050406030204" pitchFamily="18" charset="0"/>
                                <a:ea typeface="Manrope"/>
                                <a:cs typeface="Manrope"/>
                                <a:sym typeface="Manrope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Manrope"/>
                                    <a:cs typeface="Manrope"/>
                                    <a:sym typeface="Manrope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Manrope"/>
                                    <a:cs typeface="Manrope"/>
                                    <a:sym typeface="Manrope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Manrope"/>
                                    <a:cs typeface="Manrope"/>
                                    <a:sym typeface="Manrope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Manrope"/>
                                    <a:cs typeface="Manrope"/>
                                    <a:sym typeface="Manrope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Manrope"/>
                            <a:cs typeface="Manrope"/>
                            <a:sym typeface="Manrope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lt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 equivalent to?</a:t>
                </a:r>
              </a:p>
            </p:txBody>
          </p:sp>
        </mc:Choice>
        <mc:Fallback>
          <p:sp>
            <p:nvSpPr>
              <p:cNvPr id="132" name="Google Shape;132;g2af338b9f0a_0_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75" y="1297945"/>
                <a:ext cx="8047800" cy="400079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Google Shape;133;g2af338b9f0a_0_112"/>
          <p:cNvSpPr txBox="1"/>
          <p:nvPr/>
        </p:nvSpPr>
        <p:spPr>
          <a:xfrm>
            <a:off x="443900" y="758525"/>
            <a:ext cx="309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1700" b="1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rPr>
              <a:t>MID-LESSON QUESTIONS</a:t>
            </a:r>
            <a:endParaRPr sz="1700" b="1" i="0" u="none" strike="noStrike" cap="none">
              <a:solidFill>
                <a:schemeClr val="lt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cxnSp>
        <p:nvCxnSpPr>
          <p:cNvPr id="134" name="Google Shape;134;g2af338b9f0a_0_112"/>
          <p:cNvCxnSpPr/>
          <p:nvPr/>
        </p:nvCxnSpPr>
        <p:spPr>
          <a:xfrm>
            <a:off x="544346" y="1157913"/>
            <a:ext cx="2713500" cy="12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g2af338b9f0a_0_112"/>
          <p:cNvSpPr/>
          <p:nvPr/>
        </p:nvSpPr>
        <p:spPr>
          <a:xfrm>
            <a:off x="912975" y="1883750"/>
            <a:ext cx="2209933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Google Shape;136;g2af338b9f0a_0_112"/>
              <p:cNvSpPr txBox="1"/>
              <p:nvPr/>
            </p:nvSpPr>
            <p:spPr>
              <a:xfrm>
                <a:off x="1180327" y="1949503"/>
                <a:ext cx="794184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6" name="Google Shape;136;g2af338b9f0a_0_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327" y="1949503"/>
                <a:ext cx="794184" cy="4000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7" name="Google Shape;137;g2af338b9f0a_0_112"/>
          <p:cNvGrpSpPr/>
          <p:nvPr/>
        </p:nvGrpSpPr>
        <p:grpSpPr>
          <a:xfrm>
            <a:off x="646676" y="1938472"/>
            <a:ext cx="417900" cy="429100"/>
            <a:chOff x="646676" y="1782800"/>
            <a:chExt cx="417900" cy="429100"/>
          </a:xfrm>
        </p:grpSpPr>
        <p:sp>
          <p:nvSpPr>
            <p:cNvPr id="138" name="Google Shape;138;g2af338b9f0a_0_112"/>
            <p:cNvSpPr/>
            <p:nvPr/>
          </p:nvSpPr>
          <p:spPr>
            <a:xfrm>
              <a:off x="646676" y="1808400"/>
              <a:ext cx="417900" cy="403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g2af338b9f0a_0_112"/>
            <p:cNvSpPr txBox="1"/>
            <p:nvPr/>
          </p:nvSpPr>
          <p:spPr>
            <a:xfrm>
              <a:off x="670838" y="178280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D42E2C"/>
                  </a:solidFill>
                  <a:latin typeface="Manrope"/>
                  <a:ea typeface="Manrope"/>
                  <a:cs typeface="Manrope"/>
                  <a:sym typeface="Manrope"/>
                </a:rPr>
                <a:t>A</a:t>
              </a:r>
              <a:endParaRPr sz="1700" b="1">
                <a:solidFill>
                  <a:srgbClr val="D42E2C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140" name="Google Shape;140;g2af338b9f0a_0_112"/>
          <p:cNvSpPr/>
          <p:nvPr/>
        </p:nvSpPr>
        <p:spPr>
          <a:xfrm>
            <a:off x="912975" y="3364721"/>
            <a:ext cx="2209933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Google Shape;141;g2af338b9f0a_0_112"/>
              <p:cNvSpPr txBox="1"/>
              <p:nvPr/>
            </p:nvSpPr>
            <p:spPr>
              <a:xfrm>
                <a:off x="1218703" y="3426808"/>
                <a:ext cx="958809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1" name="Google Shape;141;g2af338b9f0a_0_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703" y="3426808"/>
                <a:ext cx="958809" cy="4000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oogle Shape;142;g2af338b9f0a_0_112"/>
          <p:cNvGrpSpPr/>
          <p:nvPr/>
        </p:nvGrpSpPr>
        <p:grpSpPr>
          <a:xfrm>
            <a:off x="646676" y="3435171"/>
            <a:ext cx="417900" cy="429100"/>
            <a:chOff x="646676" y="3458050"/>
            <a:chExt cx="417900" cy="429100"/>
          </a:xfrm>
        </p:grpSpPr>
        <p:sp>
          <p:nvSpPr>
            <p:cNvPr id="143" name="Google Shape;143;g2af338b9f0a_0_112"/>
            <p:cNvSpPr/>
            <p:nvPr/>
          </p:nvSpPr>
          <p:spPr>
            <a:xfrm>
              <a:off x="646676" y="3483650"/>
              <a:ext cx="417900" cy="403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g2af338b9f0a_0_112"/>
            <p:cNvSpPr txBox="1"/>
            <p:nvPr/>
          </p:nvSpPr>
          <p:spPr>
            <a:xfrm>
              <a:off x="670838" y="34580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D42E2C"/>
                  </a:solidFill>
                  <a:latin typeface="Manrope"/>
                  <a:ea typeface="Manrope"/>
                  <a:cs typeface="Manrope"/>
                  <a:sym typeface="Manrope"/>
                </a:rPr>
                <a:t>C</a:t>
              </a:r>
              <a:endParaRPr sz="1700" b="1">
                <a:solidFill>
                  <a:srgbClr val="D42E2C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145" name="Google Shape;145;g2af338b9f0a_0_112"/>
          <p:cNvSpPr/>
          <p:nvPr/>
        </p:nvSpPr>
        <p:spPr>
          <a:xfrm>
            <a:off x="912975" y="4095993"/>
            <a:ext cx="2209933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Google Shape;146;g2af338b9f0a_0_112"/>
              <p:cNvSpPr txBox="1"/>
              <p:nvPr/>
            </p:nvSpPr>
            <p:spPr>
              <a:xfrm>
                <a:off x="1244175" y="4173164"/>
                <a:ext cx="879093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6" name="Google Shape;146;g2af338b9f0a_0_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175" y="4173164"/>
                <a:ext cx="879093" cy="4000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7" name="Google Shape;147;g2af338b9f0a_0_112"/>
          <p:cNvGrpSpPr/>
          <p:nvPr/>
        </p:nvGrpSpPr>
        <p:grpSpPr>
          <a:xfrm>
            <a:off x="646676" y="4166443"/>
            <a:ext cx="417900" cy="429100"/>
            <a:chOff x="646676" y="3458050"/>
            <a:chExt cx="417900" cy="429100"/>
          </a:xfrm>
        </p:grpSpPr>
        <p:sp>
          <p:nvSpPr>
            <p:cNvPr id="148" name="Google Shape;148;g2af338b9f0a_0_112"/>
            <p:cNvSpPr/>
            <p:nvPr/>
          </p:nvSpPr>
          <p:spPr>
            <a:xfrm>
              <a:off x="646676" y="3483650"/>
              <a:ext cx="417900" cy="403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g2af338b9f0a_0_112"/>
            <p:cNvSpPr txBox="1"/>
            <p:nvPr/>
          </p:nvSpPr>
          <p:spPr>
            <a:xfrm>
              <a:off x="670838" y="34580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D42E2C"/>
                  </a:solidFill>
                  <a:latin typeface="Manrope"/>
                  <a:ea typeface="Manrope"/>
                  <a:cs typeface="Manrope"/>
                  <a:sym typeface="Manrope"/>
                </a:rPr>
                <a:t>D</a:t>
              </a:r>
              <a:endParaRPr sz="1700" b="1">
                <a:solidFill>
                  <a:srgbClr val="D42E2C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150" name="Google Shape;150;g2af338b9f0a_0_112"/>
          <p:cNvGrpSpPr/>
          <p:nvPr/>
        </p:nvGrpSpPr>
        <p:grpSpPr>
          <a:xfrm>
            <a:off x="544350" y="307098"/>
            <a:ext cx="8216273" cy="378425"/>
            <a:chOff x="544350" y="307098"/>
            <a:chExt cx="8216273" cy="378425"/>
          </a:xfrm>
        </p:grpSpPr>
        <p:pic>
          <p:nvPicPr>
            <p:cNvPr id="151" name="Google Shape;151;g2af338b9f0a_0_11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367973" y="307098"/>
              <a:ext cx="392650" cy="378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g2af338b9f0a_0_112"/>
            <p:cNvSpPr txBox="1"/>
            <p:nvPr/>
          </p:nvSpPr>
          <p:spPr>
            <a:xfrm>
              <a:off x="966449" y="330100"/>
              <a:ext cx="4494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" sz="1200" b="1">
                  <a:solidFill>
                    <a:schemeClr val="lt1"/>
                  </a:solidFill>
                  <a:latin typeface="Cinzel"/>
                  <a:ea typeface="Cinzel"/>
                  <a:cs typeface="Cinzel"/>
                  <a:sym typeface="Cinzel"/>
                </a:rPr>
                <a:t>Miva live lessons</a:t>
              </a:r>
              <a:endParaRPr sz="1200" b="1" i="0" u="none" strike="noStrike" cap="none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endParaRPr>
            </a:p>
          </p:txBody>
        </p:sp>
        <p:sp>
          <p:nvSpPr>
            <p:cNvPr id="153" name="Google Shape;153;g2af338b9f0a_0_112"/>
            <p:cNvSpPr/>
            <p:nvPr/>
          </p:nvSpPr>
          <p:spPr>
            <a:xfrm>
              <a:off x="966440" y="358143"/>
              <a:ext cx="14100" cy="276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4" name="Google Shape;154;g2af338b9f0a_0_11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44350" y="330101"/>
              <a:ext cx="332400" cy="332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Google Shape;155;g2af338b9f0a_0_112"/>
          <p:cNvSpPr/>
          <p:nvPr/>
        </p:nvSpPr>
        <p:spPr>
          <a:xfrm>
            <a:off x="912975" y="2634222"/>
            <a:ext cx="2209933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Google Shape;156;g2af338b9f0a_0_112"/>
              <p:cNvSpPr txBox="1"/>
              <p:nvPr/>
            </p:nvSpPr>
            <p:spPr>
              <a:xfrm>
                <a:off x="1218703" y="2705631"/>
                <a:ext cx="850321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6" name="Google Shape;156;g2af338b9f0a_0_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703" y="2705631"/>
                <a:ext cx="850321" cy="4000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7" name="Google Shape;157;g2af338b9f0a_0_112"/>
          <p:cNvGrpSpPr/>
          <p:nvPr/>
        </p:nvGrpSpPr>
        <p:grpSpPr>
          <a:xfrm>
            <a:off x="646676" y="2688944"/>
            <a:ext cx="417900" cy="429100"/>
            <a:chOff x="646676" y="1782800"/>
            <a:chExt cx="417900" cy="429100"/>
          </a:xfrm>
        </p:grpSpPr>
        <p:sp>
          <p:nvSpPr>
            <p:cNvPr id="158" name="Google Shape;158;g2af338b9f0a_0_112"/>
            <p:cNvSpPr/>
            <p:nvPr/>
          </p:nvSpPr>
          <p:spPr>
            <a:xfrm>
              <a:off x="646676" y="1808400"/>
              <a:ext cx="417900" cy="403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g2af338b9f0a_0_112"/>
            <p:cNvSpPr txBox="1"/>
            <p:nvPr/>
          </p:nvSpPr>
          <p:spPr>
            <a:xfrm>
              <a:off x="670838" y="178280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D42E2C"/>
                  </a:solidFill>
                  <a:latin typeface="Manrope"/>
                  <a:ea typeface="Manrope"/>
                  <a:cs typeface="Manrope"/>
                  <a:sym typeface="Manrope"/>
                </a:rPr>
                <a:t>B</a:t>
              </a:r>
              <a:endParaRPr sz="1700" b="1">
                <a:solidFill>
                  <a:srgbClr val="D42E2C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8799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g2b4f963378a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806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6" name="Google Shape;66;g2b4f963378a_1_0"/>
              <p:cNvSpPr txBox="1"/>
              <p:nvPr/>
            </p:nvSpPr>
            <p:spPr>
              <a:xfrm>
                <a:off x="437375" y="1282962"/>
                <a:ext cx="8047800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82600" lvl="0" indent="-342900">
                  <a:buClr>
                    <a:schemeClr val="dk1"/>
                  </a:buClr>
                  <a:buSzPts val="1400"/>
                  <a:buFont typeface="+mj-lt"/>
                  <a:buAutoNum type="arabicPeriod" startAt="15"/>
                </a:pPr>
                <a:r>
                  <a:rPr lang="en-US" dirty="0"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anrope"/>
                            <a:cs typeface="Manrope"/>
                            <a:sym typeface="Manrope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anrope"/>
                            <a:cs typeface="Manrope"/>
                            <a:sym typeface="Manrope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anrope"/>
                            <a:cs typeface="Manrope"/>
                            <a:sym typeface="Manrope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=</m:t>
                    </m:r>
                    <m:r>
                      <a:rPr lang="en-US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125</m:t>
                    </m:r>
                  </m:oMath>
                </a14:m>
                <a:r>
                  <a:rPr lang="en-US" sz="1400" b="0" i="0" u="none" strike="noStrike" cap="none" dirty="0"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, what is the value of </a:t>
                </a:r>
                <a14:m>
                  <m:oMath xmlns:m="http://schemas.openxmlformats.org/officeDocument/2006/math">
                    <m:r>
                      <a:rPr lang="en-US" sz="1400" b="0" i="1" u="none" strike="noStrike" cap="none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𝑎</m:t>
                    </m:r>
                  </m:oMath>
                </a14:m>
                <a:r>
                  <a:rPr lang="en-US" sz="1400" b="0" i="0" u="none" strike="noStrike" cap="none" dirty="0"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?</a:t>
                </a:r>
              </a:p>
            </p:txBody>
          </p:sp>
        </mc:Choice>
        <mc:Fallback>
          <p:sp>
            <p:nvSpPr>
              <p:cNvPr id="66" name="Google Shape;66;g2b4f963378a_1_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75" y="1282962"/>
                <a:ext cx="8047800" cy="400079"/>
              </a:xfrm>
              <a:prstGeom prst="rect">
                <a:avLst/>
              </a:prstGeom>
              <a:blipFill>
                <a:blip r:embed="rId4"/>
                <a:stretch>
                  <a:fillRect b="-106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Google Shape;67;g2b4f963378a_1_0"/>
          <p:cNvSpPr txBox="1"/>
          <p:nvPr/>
        </p:nvSpPr>
        <p:spPr>
          <a:xfrm>
            <a:off x="443900" y="758525"/>
            <a:ext cx="309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MID-LESSON QUESTIONS</a:t>
            </a:r>
            <a:endParaRPr sz="1700" b="1" i="0" u="none" strike="noStrike" cap="none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cxnSp>
        <p:nvCxnSpPr>
          <p:cNvPr id="68" name="Google Shape;68;g2b4f963378a_1_0"/>
          <p:cNvCxnSpPr/>
          <p:nvPr/>
        </p:nvCxnSpPr>
        <p:spPr>
          <a:xfrm>
            <a:off x="544346" y="1157913"/>
            <a:ext cx="2713500" cy="12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9" name="Google Shape;69;g2b4f963378a_1_0"/>
          <p:cNvGrpSpPr/>
          <p:nvPr/>
        </p:nvGrpSpPr>
        <p:grpSpPr>
          <a:xfrm>
            <a:off x="544350" y="307476"/>
            <a:ext cx="8216275" cy="377626"/>
            <a:chOff x="544350" y="307476"/>
            <a:chExt cx="8216275" cy="377626"/>
          </a:xfrm>
        </p:grpSpPr>
        <p:pic>
          <p:nvPicPr>
            <p:cNvPr id="70" name="Google Shape;70;g2b4f963378a_1_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369925" y="307476"/>
              <a:ext cx="390700" cy="3776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g2b4f963378a_1_0"/>
            <p:cNvSpPr/>
            <p:nvPr/>
          </p:nvSpPr>
          <p:spPr>
            <a:xfrm>
              <a:off x="966440" y="358143"/>
              <a:ext cx="14100" cy="276300"/>
            </a:xfrm>
            <a:prstGeom prst="rect">
              <a:avLst/>
            </a:prstGeom>
            <a:solidFill>
              <a:srgbClr val="E93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2b4f963378a_1_0"/>
            <p:cNvSpPr txBox="1"/>
            <p:nvPr/>
          </p:nvSpPr>
          <p:spPr>
            <a:xfrm>
              <a:off x="966449" y="330100"/>
              <a:ext cx="4494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" sz="1200" b="1">
                  <a:solidFill>
                    <a:srgbClr val="E93A32"/>
                  </a:solidFill>
                  <a:latin typeface="Cinzel"/>
                  <a:ea typeface="Cinzel"/>
                  <a:cs typeface="Cinzel"/>
                  <a:sym typeface="Cinzel"/>
                </a:rPr>
                <a:t>Miva live lessons</a:t>
              </a:r>
              <a:endParaRPr sz="1200" b="1" i="0" u="none" strike="noStrike" cap="none">
                <a:solidFill>
                  <a:srgbClr val="E93A32"/>
                </a:solidFill>
                <a:latin typeface="Cinzel"/>
                <a:ea typeface="Cinzel"/>
                <a:cs typeface="Cinzel"/>
                <a:sym typeface="Cinzel"/>
              </a:endParaRPr>
            </a:p>
          </p:txBody>
        </p:sp>
        <p:pic>
          <p:nvPicPr>
            <p:cNvPr id="73" name="Google Shape;73;g2b4f963378a_1_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44350" y="330100"/>
              <a:ext cx="332400" cy="332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" name="Google Shape;74;g2b4f963378a_1_0"/>
          <p:cNvGrpSpPr/>
          <p:nvPr/>
        </p:nvGrpSpPr>
        <p:grpSpPr>
          <a:xfrm>
            <a:off x="646676" y="1953206"/>
            <a:ext cx="417900" cy="429100"/>
            <a:chOff x="646676" y="1782800"/>
            <a:chExt cx="417900" cy="429100"/>
          </a:xfrm>
        </p:grpSpPr>
        <p:sp>
          <p:nvSpPr>
            <p:cNvPr id="75" name="Google Shape;75;g2b4f963378a_1_0"/>
            <p:cNvSpPr/>
            <p:nvPr/>
          </p:nvSpPr>
          <p:spPr>
            <a:xfrm>
              <a:off x="646676" y="1808400"/>
              <a:ext cx="417900" cy="403500"/>
            </a:xfrm>
            <a:prstGeom prst="ellipse">
              <a:avLst/>
            </a:prstGeom>
            <a:solidFill>
              <a:srgbClr val="D42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2b4f963378a_1_0"/>
            <p:cNvSpPr txBox="1"/>
            <p:nvPr/>
          </p:nvSpPr>
          <p:spPr>
            <a:xfrm>
              <a:off x="670838" y="178280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A</a:t>
              </a:r>
              <a:endParaRPr sz="17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77" name="Google Shape;77;g2b4f963378a_1_0"/>
          <p:cNvSpPr/>
          <p:nvPr/>
        </p:nvSpPr>
        <p:spPr>
          <a:xfrm>
            <a:off x="912975" y="1883750"/>
            <a:ext cx="2344871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D42E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Google Shape;78;g2b4f963378a_1_0"/>
              <p:cNvSpPr txBox="1"/>
              <p:nvPr/>
            </p:nvSpPr>
            <p:spPr>
              <a:xfrm>
                <a:off x="1149407" y="1952814"/>
                <a:ext cx="523470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78" name="Google Shape;78;g2b4f963378a_1_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07" y="1952814"/>
                <a:ext cx="523470" cy="4000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oogle Shape;79;g2b4f963378a_1_0"/>
          <p:cNvGrpSpPr/>
          <p:nvPr/>
        </p:nvGrpSpPr>
        <p:grpSpPr>
          <a:xfrm>
            <a:off x="646676" y="2687656"/>
            <a:ext cx="417900" cy="429100"/>
            <a:chOff x="646676" y="2517250"/>
            <a:chExt cx="417900" cy="429100"/>
          </a:xfrm>
        </p:grpSpPr>
        <p:sp>
          <p:nvSpPr>
            <p:cNvPr id="80" name="Google Shape;80;g2b4f963378a_1_0"/>
            <p:cNvSpPr/>
            <p:nvPr/>
          </p:nvSpPr>
          <p:spPr>
            <a:xfrm>
              <a:off x="646676" y="2542850"/>
              <a:ext cx="417900" cy="403500"/>
            </a:xfrm>
            <a:prstGeom prst="ellipse">
              <a:avLst/>
            </a:prstGeom>
            <a:solidFill>
              <a:srgbClr val="D42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g2b4f963378a_1_0"/>
            <p:cNvSpPr txBox="1"/>
            <p:nvPr/>
          </p:nvSpPr>
          <p:spPr>
            <a:xfrm>
              <a:off x="670838" y="25172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B</a:t>
              </a:r>
              <a:endParaRPr sz="17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82" name="Google Shape;82;g2b4f963378a_1_0"/>
          <p:cNvSpPr/>
          <p:nvPr/>
        </p:nvSpPr>
        <p:spPr>
          <a:xfrm>
            <a:off x="912975" y="2618200"/>
            <a:ext cx="2344871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D42E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Google Shape;83;g2b4f963378a_1_0"/>
              <p:cNvSpPr txBox="1"/>
              <p:nvPr/>
            </p:nvSpPr>
            <p:spPr>
              <a:xfrm>
                <a:off x="1149406" y="2678664"/>
                <a:ext cx="523470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83" name="Google Shape;83;g2b4f963378a_1_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06" y="2678664"/>
                <a:ext cx="523470" cy="4000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oogle Shape;86;g2b4f963378a_1_0"/>
          <p:cNvGrpSpPr/>
          <p:nvPr/>
        </p:nvGrpSpPr>
        <p:grpSpPr>
          <a:xfrm>
            <a:off x="646676" y="3453738"/>
            <a:ext cx="417900" cy="429100"/>
            <a:chOff x="646676" y="2517250"/>
            <a:chExt cx="417900" cy="429100"/>
          </a:xfrm>
        </p:grpSpPr>
        <p:sp>
          <p:nvSpPr>
            <p:cNvPr id="87" name="Google Shape;87;g2b4f963378a_1_0"/>
            <p:cNvSpPr/>
            <p:nvPr/>
          </p:nvSpPr>
          <p:spPr>
            <a:xfrm>
              <a:off x="646676" y="2542850"/>
              <a:ext cx="417900" cy="403500"/>
            </a:xfrm>
            <a:prstGeom prst="ellipse">
              <a:avLst/>
            </a:prstGeom>
            <a:solidFill>
              <a:srgbClr val="D42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g2b4f963378a_1_0"/>
            <p:cNvSpPr txBox="1"/>
            <p:nvPr/>
          </p:nvSpPr>
          <p:spPr>
            <a:xfrm>
              <a:off x="670838" y="25172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C</a:t>
              </a:r>
              <a:endParaRPr sz="17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91" name="Google Shape;91;g2b4f963378a_1_0"/>
          <p:cNvGrpSpPr/>
          <p:nvPr/>
        </p:nvGrpSpPr>
        <p:grpSpPr>
          <a:xfrm>
            <a:off x="646676" y="4170043"/>
            <a:ext cx="417900" cy="429100"/>
            <a:chOff x="646676" y="2517250"/>
            <a:chExt cx="417900" cy="429100"/>
          </a:xfrm>
        </p:grpSpPr>
        <p:sp>
          <p:nvSpPr>
            <p:cNvPr id="92" name="Google Shape;92;g2b4f963378a_1_0"/>
            <p:cNvSpPr/>
            <p:nvPr/>
          </p:nvSpPr>
          <p:spPr>
            <a:xfrm>
              <a:off x="646676" y="2542850"/>
              <a:ext cx="417900" cy="403500"/>
            </a:xfrm>
            <a:prstGeom prst="ellipse">
              <a:avLst/>
            </a:prstGeom>
            <a:solidFill>
              <a:srgbClr val="D42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g2b4f963378a_1_0"/>
            <p:cNvSpPr txBox="1"/>
            <p:nvPr/>
          </p:nvSpPr>
          <p:spPr>
            <a:xfrm>
              <a:off x="670838" y="25172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D</a:t>
              </a:r>
              <a:endParaRPr sz="17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2" name="Google Shape;77;g2b4f963378a_1_0">
            <a:extLst>
              <a:ext uri="{FF2B5EF4-FFF2-40B4-BE49-F238E27FC236}">
                <a16:creationId xmlns:a16="http://schemas.microsoft.com/office/drawing/2014/main" id="{25D2594E-54CD-F449-D3B5-B9F84F19C4F0}"/>
              </a:ext>
            </a:extLst>
          </p:cNvPr>
          <p:cNvSpPr/>
          <p:nvPr/>
        </p:nvSpPr>
        <p:spPr>
          <a:xfrm>
            <a:off x="912975" y="3389881"/>
            <a:ext cx="2344871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D42E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78;g2b4f963378a_1_0">
                <a:extLst>
                  <a:ext uri="{FF2B5EF4-FFF2-40B4-BE49-F238E27FC236}">
                    <a16:creationId xmlns:a16="http://schemas.microsoft.com/office/drawing/2014/main" id="{C7242125-E7E5-7BA5-A1A5-8AAEEF9DFB1E}"/>
                  </a:ext>
                </a:extLst>
              </p:cNvPr>
              <p:cNvSpPr txBox="1"/>
              <p:nvPr/>
            </p:nvSpPr>
            <p:spPr>
              <a:xfrm>
                <a:off x="1149406" y="3470553"/>
                <a:ext cx="523470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Google Shape;78;g2b4f963378a_1_0">
                <a:extLst>
                  <a:ext uri="{FF2B5EF4-FFF2-40B4-BE49-F238E27FC236}">
                    <a16:creationId xmlns:a16="http://schemas.microsoft.com/office/drawing/2014/main" id="{C7242125-E7E5-7BA5-A1A5-8AAEEF9DF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06" y="3470553"/>
                <a:ext cx="523470" cy="4000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82;g2b4f963378a_1_0">
            <a:extLst>
              <a:ext uri="{FF2B5EF4-FFF2-40B4-BE49-F238E27FC236}">
                <a16:creationId xmlns:a16="http://schemas.microsoft.com/office/drawing/2014/main" id="{2C92B10F-2DAB-1007-83E7-FC2F590E8377}"/>
              </a:ext>
            </a:extLst>
          </p:cNvPr>
          <p:cNvSpPr/>
          <p:nvPr/>
        </p:nvSpPr>
        <p:spPr>
          <a:xfrm>
            <a:off x="912975" y="4124331"/>
            <a:ext cx="2344871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D42E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83;g2b4f963378a_1_0">
                <a:extLst>
                  <a:ext uri="{FF2B5EF4-FFF2-40B4-BE49-F238E27FC236}">
                    <a16:creationId xmlns:a16="http://schemas.microsoft.com/office/drawing/2014/main" id="{4F57B8D2-0FF9-2752-3837-8A68E6A27D9A}"/>
                  </a:ext>
                </a:extLst>
              </p:cNvPr>
              <p:cNvSpPr txBox="1"/>
              <p:nvPr/>
            </p:nvSpPr>
            <p:spPr>
              <a:xfrm>
                <a:off x="1149405" y="4184795"/>
                <a:ext cx="523471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75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5" name="Google Shape;83;g2b4f963378a_1_0">
                <a:extLst>
                  <a:ext uri="{FF2B5EF4-FFF2-40B4-BE49-F238E27FC236}">
                    <a16:creationId xmlns:a16="http://schemas.microsoft.com/office/drawing/2014/main" id="{4F57B8D2-0FF9-2752-3837-8A68E6A27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05" y="4184795"/>
                <a:ext cx="523471" cy="4000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008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g2af338b9f0a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0" y="0"/>
            <a:ext cx="9137919" cy="51435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Google Shape;132;g2af338b9f0a_0_112"/>
              <p:cNvSpPr txBox="1"/>
              <p:nvPr/>
            </p:nvSpPr>
            <p:spPr>
              <a:xfrm>
                <a:off x="437375" y="1297945"/>
                <a:ext cx="8047800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82600" lvl="0" indent="-342900">
                  <a:buClr>
                    <a:schemeClr val="lt1"/>
                  </a:buClr>
                  <a:buSzPts val="1400"/>
                  <a:buFont typeface="+mj-lt"/>
                  <a:buAutoNum type="arabicPeriod" startAt="16"/>
                </a:pPr>
                <a:r>
                  <a:rPr lang="en-US" dirty="0">
                    <a:solidFill>
                      <a:schemeClr val="lt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Which of the following represents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Manrope"/>
                            <a:cs typeface="Manrope"/>
                            <a:sym typeface="Manrope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Manrope"/>
                            <a:cs typeface="Manrope"/>
                            <a:sym typeface="Manrope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Manrope"/>
                            <a:cs typeface="Manrope"/>
                            <a:sym typeface="Manrope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Manrope"/>
                            <a:cs typeface="Manrope"/>
                            <a:sym typeface="Manrope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lt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lt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?</a:t>
                </a:r>
              </a:p>
            </p:txBody>
          </p:sp>
        </mc:Choice>
        <mc:Fallback>
          <p:sp>
            <p:nvSpPr>
              <p:cNvPr id="132" name="Google Shape;132;g2af338b9f0a_0_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75" y="1297945"/>
                <a:ext cx="8047800" cy="400079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Google Shape;133;g2af338b9f0a_0_112"/>
          <p:cNvSpPr txBox="1"/>
          <p:nvPr/>
        </p:nvSpPr>
        <p:spPr>
          <a:xfrm>
            <a:off x="443900" y="758525"/>
            <a:ext cx="309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1700" b="1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rPr>
              <a:t>MID-LESSON QUESTIONS</a:t>
            </a:r>
            <a:endParaRPr sz="1700" b="1" i="0" u="none" strike="noStrike" cap="none">
              <a:solidFill>
                <a:schemeClr val="lt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cxnSp>
        <p:nvCxnSpPr>
          <p:cNvPr id="134" name="Google Shape;134;g2af338b9f0a_0_112"/>
          <p:cNvCxnSpPr/>
          <p:nvPr/>
        </p:nvCxnSpPr>
        <p:spPr>
          <a:xfrm>
            <a:off x="544346" y="1157913"/>
            <a:ext cx="2713500" cy="12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g2af338b9f0a_0_112"/>
          <p:cNvSpPr/>
          <p:nvPr/>
        </p:nvSpPr>
        <p:spPr>
          <a:xfrm>
            <a:off x="912975" y="1883750"/>
            <a:ext cx="2209933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Google Shape;136;g2af338b9f0a_0_112"/>
              <p:cNvSpPr txBox="1"/>
              <p:nvPr/>
            </p:nvSpPr>
            <p:spPr>
              <a:xfrm>
                <a:off x="1180327" y="1949503"/>
                <a:ext cx="794184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6" name="Google Shape;136;g2af338b9f0a_0_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327" y="1949503"/>
                <a:ext cx="794184" cy="4000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7" name="Google Shape;137;g2af338b9f0a_0_112"/>
          <p:cNvGrpSpPr/>
          <p:nvPr/>
        </p:nvGrpSpPr>
        <p:grpSpPr>
          <a:xfrm>
            <a:off x="646676" y="1938472"/>
            <a:ext cx="417900" cy="429100"/>
            <a:chOff x="646676" y="1782800"/>
            <a:chExt cx="417900" cy="429100"/>
          </a:xfrm>
        </p:grpSpPr>
        <p:sp>
          <p:nvSpPr>
            <p:cNvPr id="138" name="Google Shape;138;g2af338b9f0a_0_112"/>
            <p:cNvSpPr/>
            <p:nvPr/>
          </p:nvSpPr>
          <p:spPr>
            <a:xfrm>
              <a:off x="646676" y="1808400"/>
              <a:ext cx="417900" cy="403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g2af338b9f0a_0_112"/>
            <p:cNvSpPr txBox="1"/>
            <p:nvPr/>
          </p:nvSpPr>
          <p:spPr>
            <a:xfrm>
              <a:off x="670838" y="178280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D42E2C"/>
                  </a:solidFill>
                  <a:latin typeface="Manrope"/>
                  <a:ea typeface="Manrope"/>
                  <a:cs typeface="Manrope"/>
                  <a:sym typeface="Manrope"/>
                </a:rPr>
                <a:t>A</a:t>
              </a:r>
              <a:endParaRPr sz="1700" b="1">
                <a:solidFill>
                  <a:srgbClr val="D42E2C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140" name="Google Shape;140;g2af338b9f0a_0_112"/>
          <p:cNvSpPr/>
          <p:nvPr/>
        </p:nvSpPr>
        <p:spPr>
          <a:xfrm>
            <a:off x="912975" y="3364721"/>
            <a:ext cx="2209933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Google Shape;141;g2af338b9f0a_0_112"/>
              <p:cNvSpPr txBox="1"/>
              <p:nvPr/>
            </p:nvSpPr>
            <p:spPr>
              <a:xfrm>
                <a:off x="1218703" y="3426808"/>
                <a:ext cx="958809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1" name="Google Shape;141;g2af338b9f0a_0_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703" y="3426808"/>
                <a:ext cx="958809" cy="4000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oogle Shape;142;g2af338b9f0a_0_112"/>
          <p:cNvGrpSpPr/>
          <p:nvPr/>
        </p:nvGrpSpPr>
        <p:grpSpPr>
          <a:xfrm>
            <a:off x="646676" y="3435171"/>
            <a:ext cx="417900" cy="429100"/>
            <a:chOff x="646676" y="3458050"/>
            <a:chExt cx="417900" cy="429100"/>
          </a:xfrm>
        </p:grpSpPr>
        <p:sp>
          <p:nvSpPr>
            <p:cNvPr id="143" name="Google Shape;143;g2af338b9f0a_0_112"/>
            <p:cNvSpPr/>
            <p:nvPr/>
          </p:nvSpPr>
          <p:spPr>
            <a:xfrm>
              <a:off x="646676" y="3483650"/>
              <a:ext cx="417900" cy="403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g2af338b9f0a_0_112"/>
            <p:cNvSpPr txBox="1"/>
            <p:nvPr/>
          </p:nvSpPr>
          <p:spPr>
            <a:xfrm>
              <a:off x="670838" y="34580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D42E2C"/>
                  </a:solidFill>
                  <a:latin typeface="Manrope"/>
                  <a:ea typeface="Manrope"/>
                  <a:cs typeface="Manrope"/>
                  <a:sym typeface="Manrope"/>
                </a:rPr>
                <a:t>C</a:t>
              </a:r>
              <a:endParaRPr sz="1700" b="1">
                <a:solidFill>
                  <a:srgbClr val="D42E2C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145" name="Google Shape;145;g2af338b9f0a_0_112"/>
          <p:cNvSpPr/>
          <p:nvPr/>
        </p:nvSpPr>
        <p:spPr>
          <a:xfrm>
            <a:off x="912975" y="4095993"/>
            <a:ext cx="2209933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Google Shape;146;g2af338b9f0a_0_112"/>
              <p:cNvSpPr txBox="1"/>
              <p:nvPr/>
            </p:nvSpPr>
            <p:spPr>
              <a:xfrm>
                <a:off x="1244175" y="4173164"/>
                <a:ext cx="879093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6" name="Google Shape;146;g2af338b9f0a_0_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175" y="4173164"/>
                <a:ext cx="879093" cy="4000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7" name="Google Shape;147;g2af338b9f0a_0_112"/>
          <p:cNvGrpSpPr/>
          <p:nvPr/>
        </p:nvGrpSpPr>
        <p:grpSpPr>
          <a:xfrm>
            <a:off x="646676" y="4166443"/>
            <a:ext cx="417900" cy="429100"/>
            <a:chOff x="646676" y="3458050"/>
            <a:chExt cx="417900" cy="429100"/>
          </a:xfrm>
        </p:grpSpPr>
        <p:sp>
          <p:nvSpPr>
            <p:cNvPr id="148" name="Google Shape;148;g2af338b9f0a_0_112"/>
            <p:cNvSpPr/>
            <p:nvPr/>
          </p:nvSpPr>
          <p:spPr>
            <a:xfrm>
              <a:off x="646676" y="3483650"/>
              <a:ext cx="417900" cy="403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g2af338b9f0a_0_112"/>
            <p:cNvSpPr txBox="1"/>
            <p:nvPr/>
          </p:nvSpPr>
          <p:spPr>
            <a:xfrm>
              <a:off x="670838" y="34580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D42E2C"/>
                  </a:solidFill>
                  <a:latin typeface="Manrope"/>
                  <a:ea typeface="Manrope"/>
                  <a:cs typeface="Manrope"/>
                  <a:sym typeface="Manrope"/>
                </a:rPr>
                <a:t>D</a:t>
              </a:r>
              <a:endParaRPr sz="1700" b="1">
                <a:solidFill>
                  <a:srgbClr val="D42E2C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150" name="Google Shape;150;g2af338b9f0a_0_112"/>
          <p:cNvGrpSpPr/>
          <p:nvPr/>
        </p:nvGrpSpPr>
        <p:grpSpPr>
          <a:xfrm>
            <a:off x="544350" y="307098"/>
            <a:ext cx="8216273" cy="378425"/>
            <a:chOff x="544350" y="307098"/>
            <a:chExt cx="8216273" cy="378425"/>
          </a:xfrm>
        </p:grpSpPr>
        <p:pic>
          <p:nvPicPr>
            <p:cNvPr id="151" name="Google Shape;151;g2af338b9f0a_0_11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367973" y="307098"/>
              <a:ext cx="392650" cy="378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g2af338b9f0a_0_112"/>
            <p:cNvSpPr txBox="1"/>
            <p:nvPr/>
          </p:nvSpPr>
          <p:spPr>
            <a:xfrm>
              <a:off x="966449" y="330100"/>
              <a:ext cx="4494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" sz="1200" b="1">
                  <a:solidFill>
                    <a:schemeClr val="lt1"/>
                  </a:solidFill>
                  <a:latin typeface="Cinzel"/>
                  <a:ea typeface="Cinzel"/>
                  <a:cs typeface="Cinzel"/>
                  <a:sym typeface="Cinzel"/>
                </a:rPr>
                <a:t>Miva live lessons</a:t>
              </a:r>
              <a:endParaRPr sz="1200" b="1" i="0" u="none" strike="noStrike" cap="none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endParaRPr>
            </a:p>
          </p:txBody>
        </p:sp>
        <p:sp>
          <p:nvSpPr>
            <p:cNvPr id="153" name="Google Shape;153;g2af338b9f0a_0_112"/>
            <p:cNvSpPr/>
            <p:nvPr/>
          </p:nvSpPr>
          <p:spPr>
            <a:xfrm>
              <a:off x="966440" y="358143"/>
              <a:ext cx="14100" cy="276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4" name="Google Shape;154;g2af338b9f0a_0_11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44350" y="330101"/>
              <a:ext cx="332400" cy="332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Google Shape;155;g2af338b9f0a_0_112"/>
          <p:cNvSpPr/>
          <p:nvPr/>
        </p:nvSpPr>
        <p:spPr>
          <a:xfrm>
            <a:off x="912975" y="2634222"/>
            <a:ext cx="2209933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Google Shape;156;g2af338b9f0a_0_112"/>
              <p:cNvSpPr txBox="1"/>
              <p:nvPr/>
            </p:nvSpPr>
            <p:spPr>
              <a:xfrm>
                <a:off x="1180327" y="2614087"/>
                <a:ext cx="850321" cy="589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6" name="Google Shape;156;g2af338b9f0a_0_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327" y="2614087"/>
                <a:ext cx="850321" cy="5893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7" name="Google Shape;157;g2af338b9f0a_0_112"/>
          <p:cNvGrpSpPr/>
          <p:nvPr/>
        </p:nvGrpSpPr>
        <p:grpSpPr>
          <a:xfrm>
            <a:off x="646676" y="2688944"/>
            <a:ext cx="417900" cy="429100"/>
            <a:chOff x="646676" y="1782800"/>
            <a:chExt cx="417900" cy="429100"/>
          </a:xfrm>
        </p:grpSpPr>
        <p:sp>
          <p:nvSpPr>
            <p:cNvPr id="158" name="Google Shape;158;g2af338b9f0a_0_112"/>
            <p:cNvSpPr/>
            <p:nvPr/>
          </p:nvSpPr>
          <p:spPr>
            <a:xfrm>
              <a:off x="646676" y="1808400"/>
              <a:ext cx="417900" cy="403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g2af338b9f0a_0_112"/>
            <p:cNvSpPr txBox="1"/>
            <p:nvPr/>
          </p:nvSpPr>
          <p:spPr>
            <a:xfrm>
              <a:off x="670838" y="178280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D42E2C"/>
                  </a:solidFill>
                  <a:latin typeface="Manrope"/>
                  <a:ea typeface="Manrope"/>
                  <a:cs typeface="Manrope"/>
                  <a:sym typeface="Manrope"/>
                </a:rPr>
                <a:t>B</a:t>
              </a:r>
              <a:endParaRPr sz="1700" b="1">
                <a:solidFill>
                  <a:srgbClr val="D42E2C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8251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g2b4f963378a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806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6" name="Google Shape;66;g2b4f963378a_1_0"/>
              <p:cNvSpPr txBox="1"/>
              <p:nvPr/>
            </p:nvSpPr>
            <p:spPr>
              <a:xfrm>
                <a:off x="437375" y="1282962"/>
                <a:ext cx="8047800" cy="4888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82600" lvl="0" indent="-342900">
                  <a:buClr>
                    <a:schemeClr val="dk1"/>
                  </a:buClr>
                  <a:buSzPts val="1400"/>
                  <a:buFont typeface="+mj-lt"/>
                  <a:buAutoNum type="arabicPeriod" startAt="17"/>
                </a:pPr>
                <a:r>
                  <a:rPr lang="en-US" dirty="0"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Which of the following is equivalent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anrope"/>
                            <a:cs typeface="Manrope"/>
                            <a:sym typeface="Manrope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anrope"/>
                            <a:cs typeface="Manrope"/>
                            <a:sym typeface="Manrope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dirty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Manrope"/>
                                <a:cs typeface="Manrope"/>
                                <a:sym typeface="Manrope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Manrope"/>
                                <a:cs typeface="Manrope"/>
                                <a:sym typeface="Manrope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Manrope"/>
                                <a:cs typeface="Manrope"/>
                                <a:sym typeface="Manrope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?</a:t>
                </a:r>
                <a:endParaRPr lang="en-US" sz="1400" b="0" i="0" u="none" strike="noStrike" cap="none" dirty="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</mc:Choice>
        <mc:Fallback>
          <p:sp>
            <p:nvSpPr>
              <p:cNvPr id="66" name="Google Shape;66;g2b4f963378a_1_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75" y="1282962"/>
                <a:ext cx="8047800" cy="488821"/>
              </a:xfrm>
              <a:prstGeom prst="rect">
                <a:avLst/>
              </a:prstGeom>
              <a:blipFill>
                <a:blip r:embed="rId4"/>
                <a:stretch>
                  <a:fillRect b="-49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Google Shape;67;g2b4f963378a_1_0"/>
          <p:cNvSpPr txBox="1"/>
          <p:nvPr/>
        </p:nvSpPr>
        <p:spPr>
          <a:xfrm>
            <a:off x="443900" y="758525"/>
            <a:ext cx="309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MID-LESSON QUESTIONS</a:t>
            </a:r>
            <a:endParaRPr sz="1700" b="1" i="0" u="none" strike="noStrike" cap="none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cxnSp>
        <p:nvCxnSpPr>
          <p:cNvPr id="68" name="Google Shape;68;g2b4f963378a_1_0"/>
          <p:cNvCxnSpPr/>
          <p:nvPr/>
        </p:nvCxnSpPr>
        <p:spPr>
          <a:xfrm>
            <a:off x="544346" y="1157913"/>
            <a:ext cx="2713500" cy="12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9" name="Google Shape;69;g2b4f963378a_1_0"/>
          <p:cNvGrpSpPr/>
          <p:nvPr/>
        </p:nvGrpSpPr>
        <p:grpSpPr>
          <a:xfrm>
            <a:off x="544350" y="307476"/>
            <a:ext cx="8216275" cy="377626"/>
            <a:chOff x="544350" y="307476"/>
            <a:chExt cx="8216275" cy="377626"/>
          </a:xfrm>
        </p:grpSpPr>
        <p:pic>
          <p:nvPicPr>
            <p:cNvPr id="70" name="Google Shape;70;g2b4f963378a_1_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369925" y="307476"/>
              <a:ext cx="390700" cy="3776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g2b4f963378a_1_0"/>
            <p:cNvSpPr/>
            <p:nvPr/>
          </p:nvSpPr>
          <p:spPr>
            <a:xfrm>
              <a:off x="966440" y="358143"/>
              <a:ext cx="14100" cy="276300"/>
            </a:xfrm>
            <a:prstGeom prst="rect">
              <a:avLst/>
            </a:prstGeom>
            <a:solidFill>
              <a:srgbClr val="E93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2b4f963378a_1_0"/>
            <p:cNvSpPr txBox="1"/>
            <p:nvPr/>
          </p:nvSpPr>
          <p:spPr>
            <a:xfrm>
              <a:off x="966449" y="330100"/>
              <a:ext cx="4494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" sz="1200" b="1">
                  <a:solidFill>
                    <a:srgbClr val="E93A32"/>
                  </a:solidFill>
                  <a:latin typeface="Cinzel"/>
                  <a:ea typeface="Cinzel"/>
                  <a:cs typeface="Cinzel"/>
                  <a:sym typeface="Cinzel"/>
                </a:rPr>
                <a:t>Miva live lessons</a:t>
              </a:r>
              <a:endParaRPr sz="1200" b="1" i="0" u="none" strike="noStrike" cap="none">
                <a:solidFill>
                  <a:srgbClr val="E93A32"/>
                </a:solidFill>
                <a:latin typeface="Cinzel"/>
                <a:ea typeface="Cinzel"/>
                <a:cs typeface="Cinzel"/>
                <a:sym typeface="Cinzel"/>
              </a:endParaRPr>
            </a:p>
          </p:txBody>
        </p:sp>
        <p:pic>
          <p:nvPicPr>
            <p:cNvPr id="73" name="Google Shape;73;g2b4f963378a_1_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44350" y="330100"/>
              <a:ext cx="332400" cy="332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" name="Google Shape;74;g2b4f963378a_1_0"/>
          <p:cNvGrpSpPr/>
          <p:nvPr/>
        </p:nvGrpSpPr>
        <p:grpSpPr>
          <a:xfrm>
            <a:off x="646676" y="1953206"/>
            <a:ext cx="417900" cy="429100"/>
            <a:chOff x="646676" y="1782800"/>
            <a:chExt cx="417900" cy="429100"/>
          </a:xfrm>
        </p:grpSpPr>
        <p:sp>
          <p:nvSpPr>
            <p:cNvPr id="75" name="Google Shape;75;g2b4f963378a_1_0"/>
            <p:cNvSpPr/>
            <p:nvPr/>
          </p:nvSpPr>
          <p:spPr>
            <a:xfrm>
              <a:off x="646676" y="1808400"/>
              <a:ext cx="417900" cy="403500"/>
            </a:xfrm>
            <a:prstGeom prst="ellipse">
              <a:avLst/>
            </a:prstGeom>
            <a:solidFill>
              <a:srgbClr val="D42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2b4f963378a_1_0"/>
            <p:cNvSpPr txBox="1"/>
            <p:nvPr/>
          </p:nvSpPr>
          <p:spPr>
            <a:xfrm>
              <a:off x="670838" y="178280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A</a:t>
              </a:r>
              <a:endParaRPr sz="17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77" name="Google Shape;77;g2b4f963378a_1_0"/>
          <p:cNvSpPr/>
          <p:nvPr/>
        </p:nvSpPr>
        <p:spPr>
          <a:xfrm>
            <a:off x="912975" y="1883750"/>
            <a:ext cx="2344871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D42E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Google Shape;78;g2b4f963378a_1_0"/>
              <p:cNvSpPr txBox="1"/>
              <p:nvPr/>
            </p:nvSpPr>
            <p:spPr>
              <a:xfrm>
                <a:off x="1149407" y="1952814"/>
                <a:ext cx="586008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78" name="Google Shape;78;g2b4f963378a_1_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07" y="1952814"/>
                <a:ext cx="586008" cy="4000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oogle Shape;79;g2b4f963378a_1_0"/>
          <p:cNvGrpSpPr/>
          <p:nvPr/>
        </p:nvGrpSpPr>
        <p:grpSpPr>
          <a:xfrm>
            <a:off x="646676" y="2687656"/>
            <a:ext cx="417900" cy="429100"/>
            <a:chOff x="646676" y="2517250"/>
            <a:chExt cx="417900" cy="429100"/>
          </a:xfrm>
        </p:grpSpPr>
        <p:sp>
          <p:nvSpPr>
            <p:cNvPr id="80" name="Google Shape;80;g2b4f963378a_1_0"/>
            <p:cNvSpPr/>
            <p:nvPr/>
          </p:nvSpPr>
          <p:spPr>
            <a:xfrm>
              <a:off x="646676" y="2542850"/>
              <a:ext cx="417900" cy="403500"/>
            </a:xfrm>
            <a:prstGeom prst="ellipse">
              <a:avLst/>
            </a:prstGeom>
            <a:solidFill>
              <a:srgbClr val="D42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g2b4f963378a_1_0"/>
            <p:cNvSpPr txBox="1"/>
            <p:nvPr/>
          </p:nvSpPr>
          <p:spPr>
            <a:xfrm>
              <a:off x="670838" y="25172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B</a:t>
              </a:r>
              <a:endParaRPr sz="17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82" name="Google Shape;82;g2b4f963378a_1_0"/>
          <p:cNvSpPr/>
          <p:nvPr/>
        </p:nvSpPr>
        <p:spPr>
          <a:xfrm>
            <a:off x="912975" y="2618200"/>
            <a:ext cx="2344871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D42E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Google Shape;83;g2b4f963378a_1_0"/>
              <p:cNvSpPr txBox="1"/>
              <p:nvPr/>
            </p:nvSpPr>
            <p:spPr>
              <a:xfrm>
                <a:off x="1149406" y="2678664"/>
                <a:ext cx="586008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83" name="Google Shape;83;g2b4f963378a_1_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06" y="2678664"/>
                <a:ext cx="586008" cy="4000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oogle Shape;86;g2b4f963378a_1_0"/>
          <p:cNvGrpSpPr/>
          <p:nvPr/>
        </p:nvGrpSpPr>
        <p:grpSpPr>
          <a:xfrm>
            <a:off x="646676" y="3453738"/>
            <a:ext cx="417900" cy="429100"/>
            <a:chOff x="646676" y="2517250"/>
            <a:chExt cx="417900" cy="429100"/>
          </a:xfrm>
        </p:grpSpPr>
        <p:sp>
          <p:nvSpPr>
            <p:cNvPr id="87" name="Google Shape;87;g2b4f963378a_1_0"/>
            <p:cNvSpPr/>
            <p:nvPr/>
          </p:nvSpPr>
          <p:spPr>
            <a:xfrm>
              <a:off x="646676" y="2542850"/>
              <a:ext cx="417900" cy="403500"/>
            </a:xfrm>
            <a:prstGeom prst="ellipse">
              <a:avLst/>
            </a:prstGeom>
            <a:solidFill>
              <a:srgbClr val="D42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g2b4f963378a_1_0"/>
            <p:cNvSpPr txBox="1"/>
            <p:nvPr/>
          </p:nvSpPr>
          <p:spPr>
            <a:xfrm>
              <a:off x="670838" y="25172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C</a:t>
              </a:r>
              <a:endParaRPr sz="17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91" name="Google Shape;91;g2b4f963378a_1_0"/>
          <p:cNvGrpSpPr/>
          <p:nvPr/>
        </p:nvGrpSpPr>
        <p:grpSpPr>
          <a:xfrm>
            <a:off x="646676" y="4170043"/>
            <a:ext cx="417900" cy="429100"/>
            <a:chOff x="646676" y="2517250"/>
            <a:chExt cx="417900" cy="429100"/>
          </a:xfrm>
        </p:grpSpPr>
        <p:sp>
          <p:nvSpPr>
            <p:cNvPr id="92" name="Google Shape;92;g2b4f963378a_1_0"/>
            <p:cNvSpPr/>
            <p:nvPr/>
          </p:nvSpPr>
          <p:spPr>
            <a:xfrm>
              <a:off x="646676" y="2542850"/>
              <a:ext cx="417900" cy="403500"/>
            </a:xfrm>
            <a:prstGeom prst="ellipse">
              <a:avLst/>
            </a:prstGeom>
            <a:solidFill>
              <a:srgbClr val="D42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g2b4f963378a_1_0"/>
            <p:cNvSpPr txBox="1"/>
            <p:nvPr/>
          </p:nvSpPr>
          <p:spPr>
            <a:xfrm>
              <a:off x="670838" y="25172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D</a:t>
              </a:r>
              <a:endParaRPr sz="17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2" name="Google Shape;77;g2b4f963378a_1_0">
            <a:extLst>
              <a:ext uri="{FF2B5EF4-FFF2-40B4-BE49-F238E27FC236}">
                <a16:creationId xmlns:a16="http://schemas.microsoft.com/office/drawing/2014/main" id="{25D2594E-54CD-F449-D3B5-B9F84F19C4F0}"/>
              </a:ext>
            </a:extLst>
          </p:cNvPr>
          <p:cNvSpPr/>
          <p:nvPr/>
        </p:nvSpPr>
        <p:spPr>
          <a:xfrm>
            <a:off x="912975" y="3389881"/>
            <a:ext cx="2344871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D42E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78;g2b4f963378a_1_0">
                <a:extLst>
                  <a:ext uri="{FF2B5EF4-FFF2-40B4-BE49-F238E27FC236}">
                    <a16:creationId xmlns:a16="http://schemas.microsoft.com/office/drawing/2014/main" id="{C7242125-E7E5-7BA5-A1A5-8AAEEF9DFB1E}"/>
                  </a:ext>
                </a:extLst>
              </p:cNvPr>
              <p:cNvSpPr txBox="1"/>
              <p:nvPr/>
            </p:nvSpPr>
            <p:spPr>
              <a:xfrm>
                <a:off x="1115833" y="3370519"/>
                <a:ext cx="619581" cy="589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Google Shape;78;g2b4f963378a_1_0">
                <a:extLst>
                  <a:ext uri="{FF2B5EF4-FFF2-40B4-BE49-F238E27FC236}">
                    <a16:creationId xmlns:a16="http://schemas.microsoft.com/office/drawing/2014/main" id="{C7242125-E7E5-7BA5-A1A5-8AAEEF9DF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833" y="3370519"/>
                <a:ext cx="619581" cy="5893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82;g2b4f963378a_1_0">
            <a:extLst>
              <a:ext uri="{FF2B5EF4-FFF2-40B4-BE49-F238E27FC236}">
                <a16:creationId xmlns:a16="http://schemas.microsoft.com/office/drawing/2014/main" id="{2C92B10F-2DAB-1007-83E7-FC2F590E8377}"/>
              </a:ext>
            </a:extLst>
          </p:cNvPr>
          <p:cNvSpPr/>
          <p:nvPr/>
        </p:nvSpPr>
        <p:spPr>
          <a:xfrm>
            <a:off x="912975" y="4124331"/>
            <a:ext cx="2344871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D42E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83;g2b4f963378a_1_0">
                <a:extLst>
                  <a:ext uri="{FF2B5EF4-FFF2-40B4-BE49-F238E27FC236}">
                    <a16:creationId xmlns:a16="http://schemas.microsoft.com/office/drawing/2014/main" id="{4F57B8D2-0FF9-2752-3837-8A68E6A27D9A}"/>
                  </a:ext>
                </a:extLst>
              </p:cNvPr>
              <p:cNvSpPr txBox="1"/>
              <p:nvPr/>
            </p:nvSpPr>
            <p:spPr>
              <a:xfrm>
                <a:off x="1149405" y="4184795"/>
                <a:ext cx="586009" cy="416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5" name="Google Shape;83;g2b4f963378a_1_0">
                <a:extLst>
                  <a:ext uri="{FF2B5EF4-FFF2-40B4-BE49-F238E27FC236}">
                    <a16:creationId xmlns:a16="http://schemas.microsoft.com/office/drawing/2014/main" id="{4F57B8D2-0FF9-2752-3837-8A68E6A27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05" y="4184795"/>
                <a:ext cx="586009" cy="41617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135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g2af338b9f0a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0" y="0"/>
            <a:ext cx="9137919" cy="51435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Google Shape;132;g2af338b9f0a_0_112"/>
              <p:cNvSpPr txBox="1"/>
              <p:nvPr/>
            </p:nvSpPr>
            <p:spPr>
              <a:xfrm>
                <a:off x="437375" y="1297945"/>
                <a:ext cx="8047800" cy="4203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82600" lvl="0" indent="-342900">
                  <a:buClr>
                    <a:schemeClr val="lt1"/>
                  </a:buClr>
                  <a:buSzPts val="1400"/>
                  <a:buFont typeface="+mj-lt"/>
                  <a:buAutoNum type="arabicPeriod" startAt="18"/>
                </a:pPr>
                <a:r>
                  <a:rPr lang="en-US" dirty="0">
                    <a:solidFill>
                      <a:schemeClr val="lt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What is the simplified form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Manrope"/>
                            <a:cs typeface="Manrope"/>
                            <a:sym typeface="Manrope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Manrope"/>
                            <a:cs typeface="Manrope"/>
                            <a:sym typeface="Manrope"/>
                          </a:rPr>
                          <m:t>18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lt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?</a:t>
                </a:r>
              </a:p>
            </p:txBody>
          </p:sp>
        </mc:Choice>
        <mc:Fallback>
          <p:sp>
            <p:nvSpPr>
              <p:cNvPr id="132" name="Google Shape;132;g2af338b9f0a_0_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75" y="1297945"/>
                <a:ext cx="8047800" cy="420341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Google Shape;133;g2af338b9f0a_0_112"/>
          <p:cNvSpPr txBox="1"/>
          <p:nvPr/>
        </p:nvSpPr>
        <p:spPr>
          <a:xfrm>
            <a:off x="443900" y="758525"/>
            <a:ext cx="309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1700" b="1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rPr>
              <a:t>MID-LESSON QUESTIONS</a:t>
            </a:r>
            <a:endParaRPr sz="1700" b="1" i="0" u="none" strike="noStrike" cap="none">
              <a:solidFill>
                <a:schemeClr val="lt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cxnSp>
        <p:nvCxnSpPr>
          <p:cNvPr id="134" name="Google Shape;134;g2af338b9f0a_0_112"/>
          <p:cNvCxnSpPr/>
          <p:nvPr/>
        </p:nvCxnSpPr>
        <p:spPr>
          <a:xfrm>
            <a:off x="544346" y="1157913"/>
            <a:ext cx="2713500" cy="12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g2af338b9f0a_0_112"/>
          <p:cNvSpPr/>
          <p:nvPr/>
        </p:nvSpPr>
        <p:spPr>
          <a:xfrm>
            <a:off x="912975" y="1883750"/>
            <a:ext cx="2209933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Google Shape;136;g2af338b9f0a_0_112"/>
              <p:cNvSpPr txBox="1"/>
              <p:nvPr/>
            </p:nvSpPr>
            <p:spPr>
              <a:xfrm>
                <a:off x="1180327" y="1949503"/>
                <a:ext cx="794184" cy="425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6" name="Google Shape;136;g2af338b9f0a_0_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327" y="1949503"/>
                <a:ext cx="794184" cy="425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7" name="Google Shape;137;g2af338b9f0a_0_112"/>
          <p:cNvGrpSpPr/>
          <p:nvPr/>
        </p:nvGrpSpPr>
        <p:grpSpPr>
          <a:xfrm>
            <a:off x="646676" y="1938472"/>
            <a:ext cx="417900" cy="429100"/>
            <a:chOff x="646676" y="1782800"/>
            <a:chExt cx="417900" cy="429100"/>
          </a:xfrm>
        </p:grpSpPr>
        <p:sp>
          <p:nvSpPr>
            <p:cNvPr id="138" name="Google Shape;138;g2af338b9f0a_0_112"/>
            <p:cNvSpPr/>
            <p:nvPr/>
          </p:nvSpPr>
          <p:spPr>
            <a:xfrm>
              <a:off x="646676" y="1808400"/>
              <a:ext cx="417900" cy="403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g2af338b9f0a_0_112"/>
            <p:cNvSpPr txBox="1"/>
            <p:nvPr/>
          </p:nvSpPr>
          <p:spPr>
            <a:xfrm>
              <a:off x="670838" y="178280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D42E2C"/>
                  </a:solidFill>
                  <a:latin typeface="Manrope"/>
                  <a:ea typeface="Manrope"/>
                  <a:cs typeface="Manrope"/>
                  <a:sym typeface="Manrope"/>
                </a:rPr>
                <a:t>A</a:t>
              </a:r>
              <a:endParaRPr sz="1700" b="1">
                <a:solidFill>
                  <a:srgbClr val="D42E2C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140" name="Google Shape;140;g2af338b9f0a_0_112"/>
          <p:cNvSpPr/>
          <p:nvPr/>
        </p:nvSpPr>
        <p:spPr>
          <a:xfrm>
            <a:off x="912975" y="3364721"/>
            <a:ext cx="2209933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Google Shape;141;g2af338b9f0a_0_112"/>
              <p:cNvSpPr txBox="1"/>
              <p:nvPr/>
            </p:nvSpPr>
            <p:spPr>
              <a:xfrm>
                <a:off x="1218703" y="3426808"/>
                <a:ext cx="958809" cy="425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1" name="Google Shape;141;g2af338b9f0a_0_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703" y="3426808"/>
                <a:ext cx="958809" cy="425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oogle Shape;142;g2af338b9f0a_0_112"/>
          <p:cNvGrpSpPr/>
          <p:nvPr/>
        </p:nvGrpSpPr>
        <p:grpSpPr>
          <a:xfrm>
            <a:off x="646676" y="3435171"/>
            <a:ext cx="417900" cy="429100"/>
            <a:chOff x="646676" y="3458050"/>
            <a:chExt cx="417900" cy="429100"/>
          </a:xfrm>
        </p:grpSpPr>
        <p:sp>
          <p:nvSpPr>
            <p:cNvPr id="143" name="Google Shape;143;g2af338b9f0a_0_112"/>
            <p:cNvSpPr/>
            <p:nvPr/>
          </p:nvSpPr>
          <p:spPr>
            <a:xfrm>
              <a:off x="646676" y="3483650"/>
              <a:ext cx="417900" cy="403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g2af338b9f0a_0_112"/>
            <p:cNvSpPr txBox="1"/>
            <p:nvPr/>
          </p:nvSpPr>
          <p:spPr>
            <a:xfrm>
              <a:off x="670838" y="34580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D42E2C"/>
                  </a:solidFill>
                  <a:latin typeface="Manrope"/>
                  <a:ea typeface="Manrope"/>
                  <a:cs typeface="Manrope"/>
                  <a:sym typeface="Manrope"/>
                </a:rPr>
                <a:t>C</a:t>
              </a:r>
              <a:endParaRPr sz="1700" b="1">
                <a:solidFill>
                  <a:srgbClr val="D42E2C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145" name="Google Shape;145;g2af338b9f0a_0_112"/>
          <p:cNvSpPr/>
          <p:nvPr/>
        </p:nvSpPr>
        <p:spPr>
          <a:xfrm>
            <a:off x="912975" y="4095993"/>
            <a:ext cx="2209933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Google Shape;146;g2af338b9f0a_0_112"/>
              <p:cNvSpPr txBox="1"/>
              <p:nvPr/>
            </p:nvSpPr>
            <p:spPr>
              <a:xfrm>
                <a:off x="1244175" y="4173164"/>
                <a:ext cx="879093" cy="425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6" name="Google Shape;146;g2af338b9f0a_0_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175" y="4173164"/>
                <a:ext cx="879093" cy="4254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7" name="Google Shape;147;g2af338b9f0a_0_112"/>
          <p:cNvGrpSpPr/>
          <p:nvPr/>
        </p:nvGrpSpPr>
        <p:grpSpPr>
          <a:xfrm>
            <a:off x="646676" y="4166443"/>
            <a:ext cx="417900" cy="429100"/>
            <a:chOff x="646676" y="3458050"/>
            <a:chExt cx="417900" cy="429100"/>
          </a:xfrm>
        </p:grpSpPr>
        <p:sp>
          <p:nvSpPr>
            <p:cNvPr id="148" name="Google Shape;148;g2af338b9f0a_0_112"/>
            <p:cNvSpPr/>
            <p:nvPr/>
          </p:nvSpPr>
          <p:spPr>
            <a:xfrm>
              <a:off x="646676" y="3483650"/>
              <a:ext cx="417900" cy="403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g2af338b9f0a_0_112"/>
            <p:cNvSpPr txBox="1"/>
            <p:nvPr/>
          </p:nvSpPr>
          <p:spPr>
            <a:xfrm>
              <a:off x="670838" y="34580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D42E2C"/>
                  </a:solidFill>
                  <a:latin typeface="Manrope"/>
                  <a:ea typeface="Manrope"/>
                  <a:cs typeface="Manrope"/>
                  <a:sym typeface="Manrope"/>
                </a:rPr>
                <a:t>D</a:t>
              </a:r>
              <a:endParaRPr sz="1700" b="1">
                <a:solidFill>
                  <a:srgbClr val="D42E2C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150" name="Google Shape;150;g2af338b9f0a_0_112"/>
          <p:cNvGrpSpPr/>
          <p:nvPr/>
        </p:nvGrpSpPr>
        <p:grpSpPr>
          <a:xfrm>
            <a:off x="544350" y="307098"/>
            <a:ext cx="8216273" cy="378425"/>
            <a:chOff x="544350" y="307098"/>
            <a:chExt cx="8216273" cy="378425"/>
          </a:xfrm>
        </p:grpSpPr>
        <p:pic>
          <p:nvPicPr>
            <p:cNvPr id="151" name="Google Shape;151;g2af338b9f0a_0_11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367973" y="307098"/>
              <a:ext cx="392650" cy="378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g2af338b9f0a_0_112"/>
            <p:cNvSpPr txBox="1"/>
            <p:nvPr/>
          </p:nvSpPr>
          <p:spPr>
            <a:xfrm>
              <a:off x="966449" y="330100"/>
              <a:ext cx="4494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" sz="1200" b="1">
                  <a:solidFill>
                    <a:schemeClr val="lt1"/>
                  </a:solidFill>
                  <a:latin typeface="Cinzel"/>
                  <a:ea typeface="Cinzel"/>
                  <a:cs typeface="Cinzel"/>
                  <a:sym typeface="Cinzel"/>
                </a:rPr>
                <a:t>Miva live lessons</a:t>
              </a:r>
              <a:endParaRPr sz="1200" b="1" i="0" u="none" strike="noStrike" cap="none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endParaRPr>
            </a:p>
          </p:txBody>
        </p:sp>
        <p:sp>
          <p:nvSpPr>
            <p:cNvPr id="153" name="Google Shape;153;g2af338b9f0a_0_112"/>
            <p:cNvSpPr/>
            <p:nvPr/>
          </p:nvSpPr>
          <p:spPr>
            <a:xfrm>
              <a:off x="966440" y="358143"/>
              <a:ext cx="14100" cy="276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4" name="Google Shape;154;g2af338b9f0a_0_11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44350" y="330101"/>
              <a:ext cx="332400" cy="332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Google Shape;155;g2af338b9f0a_0_112"/>
          <p:cNvSpPr/>
          <p:nvPr/>
        </p:nvSpPr>
        <p:spPr>
          <a:xfrm>
            <a:off x="912975" y="2634222"/>
            <a:ext cx="2209933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Google Shape;156;g2af338b9f0a_0_112"/>
              <p:cNvSpPr txBox="1"/>
              <p:nvPr/>
            </p:nvSpPr>
            <p:spPr>
              <a:xfrm>
                <a:off x="1218703" y="2705631"/>
                <a:ext cx="850321" cy="425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6" name="Google Shape;156;g2af338b9f0a_0_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703" y="2705631"/>
                <a:ext cx="850321" cy="4254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7" name="Google Shape;157;g2af338b9f0a_0_112"/>
          <p:cNvGrpSpPr/>
          <p:nvPr/>
        </p:nvGrpSpPr>
        <p:grpSpPr>
          <a:xfrm>
            <a:off x="646676" y="2688944"/>
            <a:ext cx="417900" cy="429100"/>
            <a:chOff x="646676" y="1782800"/>
            <a:chExt cx="417900" cy="429100"/>
          </a:xfrm>
        </p:grpSpPr>
        <p:sp>
          <p:nvSpPr>
            <p:cNvPr id="158" name="Google Shape;158;g2af338b9f0a_0_112"/>
            <p:cNvSpPr/>
            <p:nvPr/>
          </p:nvSpPr>
          <p:spPr>
            <a:xfrm>
              <a:off x="646676" y="1808400"/>
              <a:ext cx="417900" cy="403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g2af338b9f0a_0_112"/>
            <p:cNvSpPr txBox="1"/>
            <p:nvPr/>
          </p:nvSpPr>
          <p:spPr>
            <a:xfrm>
              <a:off x="670838" y="178280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D42E2C"/>
                  </a:solidFill>
                  <a:latin typeface="Manrope"/>
                  <a:ea typeface="Manrope"/>
                  <a:cs typeface="Manrope"/>
                  <a:sym typeface="Manrope"/>
                </a:rPr>
                <a:t>B</a:t>
              </a:r>
              <a:endParaRPr sz="1700" b="1">
                <a:solidFill>
                  <a:srgbClr val="D42E2C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713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g2b4f963378a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806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2b4f963378a_1_0"/>
          <p:cNvSpPr txBox="1"/>
          <p:nvPr/>
        </p:nvSpPr>
        <p:spPr>
          <a:xfrm>
            <a:off x="437375" y="1282962"/>
            <a:ext cx="80478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AutoNum type="arabicPeriod"/>
            </a:pPr>
            <a:r>
              <a:rPr lang="en-US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What is the definition of a real number?</a:t>
            </a: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67" name="Google Shape;67;g2b4f963378a_1_0"/>
          <p:cNvSpPr txBox="1"/>
          <p:nvPr/>
        </p:nvSpPr>
        <p:spPr>
          <a:xfrm>
            <a:off x="443900" y="758525"/>
            <a:ext cx="309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MID-LESSON QUESTIONS</a:t>
            </a:r>
            <a:endParaRPr sz="1700" b="1" i="0" u="none" strike="noStrike" cap="none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cxnSp>
        <p:nvCxnSpPr>
          <p:cNvPr id="68" name="Google Shape;68;g2b4f963378a_1_0"/>
          <p:cNvCxnSpPr/>
          <p:nvPr/>
        </p:nvCxnSpPr>
        <p:spPr>
          <a:xfrm>
            <a:off x="544346" y="1157913"/>
            <a:ext cx="2713500" cy="12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9" name="Google Shape;69;g2b4f963378a_1_0"/>
          <p:cNvGrpSpPr/>
          <p:nvPr/>
        </p:nvGrpSpPr>
        <p:grpSpPr>
          <a:xfrm>
            <a:off x="544350" y="307476"/>
            <a:ext cx="8216275" cy="377626"/>
            <a:chOff x="544350" y="307476"/>
            <a:chExt cx="8216275" cy="377626"/>
          </a:xfrm>
        </p:grpSpPr>
        <p:pic>
          <p:nvPicPr>
            <p:cNvPr id="70" name="Google Shape;70;g2b4f963378a_1_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69925" y="307476"/>
              <a:ext cx="390700" cy="3776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g2b4f963378a_1_0"/>
            <p:cNvSpPr/>
            <p:nvPr/>
          </p:nvSpPr>
          <p:spPr>
            <a:xfrm>
              <a:off x="966440" y="358143"/>
              <a:ext cx="14100" cy="276300"/>
            </a:xfrm>
            <a:prstGeom prst="rect">
              <a:avLst/>
            </a:prstGeom>
            <a:solidFill>
              <a:srgbClr val="E93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2b4f963378a_1_0"/>
            <p:cNvSpPr txBox="1"/>
            <p:nvPr/>
          </p:nvSpPr>
          <p:spPr>
            <a:xfrm>
              <a:off x="966449" y="330100"/>
              <a:ext cx="4494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" sz="1200" b="1">
                  <a:solidFill>
                    <a:srgbClr val="E93A32"/>
                  </a:solidFill>
                  <a:latin typeface="Cinzel"/>
                  <a:ea typeface="Cinzel"/>
                  <a:cs typeface="Cinzel"/>
                  <a:sym typeface="Cinzel"/>
                </a:rPr>
                <a:t>Miva live lessons</a:t>
              </a:r>
              <a:endParaRPr sz="1200" b="1" i="0" u="none" strike="noStrike" cap="none">
                <a:solidFill>
                  <a:srgbClr val="E93A32"/>
                </a:solidFill>
                <a:latin typeface="Cinzel"/>
                <a:ea typeface="Cinzel"/>
                <a:cs typeface="Cinzel"/>
                <a:sym typeface="Cinzel"/>
              </a:endParaRPr>
            </a:p>
          </p:txBody>
        </p:sp>
        <p:pic>
          <p:nvPicPr>
            <p:cNvPr id="73" name="Google Shape;73;g2b4f963378a_1_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44350" y="330100"/>
              <a:ext cx="332400" cy="332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" name="Google Shape;74;g2b4f963378a_1_0"/>
          <p:cNvGrpSpPr/>
          <p:nvPr/>
        </p:nvGrpSpPr>
        <p:grpSpPr>
          <a:xfrm>
            <a:off x="646676" y="1953206"/>
            <a:ext cx="417900" cy="429100"/>
            <a:chOff x="646676" y="1782800"/>
            <a:chExt cx="417900" cy="429100"/>
          </a:xfrm>
        </p:grpSpPr>
        <p:sp>
          <p:nvSpPr>
            <p:cNvPr id="75" name="Google Shape;75;g2b4f963378a_1_0"/>
            <p:cNvSpPr/>
            <p:nvPr/>
          </p:nvSpPr>
          <p:spPr>
            <a:xfrm>
              <a:off x="646676" y="1808400"/>
              <a:ext cx="417900" cy="403500"/>
            </a:xfrm>
            <a:prstGeom prst="ellipse">
              <a:avLst/>
            </a:prstGeom>
            <a:solidFill>
              <a:srgbClr val="D42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2b4f963378a_1_0"/>
            <p:cNvSpPr txBox="1"/>
            <p:nvPr/>
          </p:nvSpPr>
          <p:spPr>
            <a:xfrm>
              <a:off x="670838" y="178280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A</a:t>
              </a:r>
              <a:endParaRPr sz="17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77" name="Google Shape;77;g2b4f963378a_1_0"/>
          <p:cNvSpPr/>
          <p:nvPr/>
        </p:nvSpPr>
        <p:spPr>
          <a:xfrm>
            <a:off x="912975" y="1883750"/>
            <a:ext cx="5523300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D42E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2b4f963378a_1_0"/>
          <p:cNvSpPr txBox="1"/>
          <p:nvPr/>
        </p:nvSpPr>
        <p:spPr>
          <a:xfrm>
            <a:off x="1022218" y="1952814"/>
            <a:ext cx="5103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Any number that can be expressed as a fraction</a:t>
            </a:r>
            <a:endParaRPr dirty="0"/>
          </a:p>
        </p:txBody>
      </p:sp>
      <p:grpSp>
        <p:nvGrpSpPr>
          <p:cNvPr id="79" name="Google Shape;79;g2b4f963378a_1_0"/>
          <p:cNvGrpSpPr/>
          <p:nvPr/>
        </p:nvGrpSpPr>
        <p:grpSpPr>
          <a:xfrm>
            <a:off x="646676" y="2687656"/>
            <a:ext cx="417900" cy="429100"/>
            <a:chOff x="646676" y="2517250"/>
            <a:chExt cx="417900" cy="429100"/>
          </a:xfrm>
        </p:grpSpPr>
        <p:sp>
          <p:nvSpPr>
            <p:cNvPr id="80" name="Google Shape;80;g2b4f963378a_1_0"/>
            <p:cNvSpPr/>
            <p:nvPr/>
          </p:nvSpPr>
          <p:spPr>
            <a:xfrm>
              <a:off x="646676" y="2542850"/>
              <a:ext cx="417900" cy="403500"/>
            </a:xfrm>
            <a:prstGeom prst="ellipse">
              <a:avLst/>
            </a:prstGeom>
            <a:solidFill>
              <a:srgbClr val="D42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g2b4f963378a_1_0"/>
            <p:cNvSpPr txBox="1"/>
            <p:nvPr/>
          </p:nvSpPr>
          <p:spPr>
            <a:xfrm>
              <a:off x="670838" y="25172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B</a:t>
              </a:r>
              <a:endParaRPr sz="17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82" name="Google Shape;82;g2b4f963378a_1_0"/>
          <p:cNvSpPr/>
          <p:nvPr/>
        </p:nvSpPr>
        <p:spPr>
          <a:xfrm>
            <a:off x="912975" y="2618200"/>
            <a:ext cx="5523300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D42E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2b4f963378a_1_0"/>
          <p:cNvSpPr txBox="1"/>
          <p:nvPr/>
        </p:nvSpPr>
        <p:spPr>
          <a:xfrm>
            <a:off x="1022218" y="2678664"/>
            <a:ext cx="5103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Any number that can be written as a ratio of two integers</a:t>
            </a:r>
            <a:endParaRPr dirty="0"/>
          </a:p>
        </p:txBody>
      </p:sp>
      <p:grpSp>
        <p:nvGrpSpPr>
          <p:cNvPr id="86" name="Google Shape;86;g2b4f963378a_1_0"/>
          <p:cNvGrpSpPr/>
          <p:nvPr/>
        </p:nvGrpSpPr>
        <p:grpSpPr>
          <a:xfrm>
            <a:off x="646676" y="3453738"/>
            <a:ext cx="417900" cy="429100"/>
            <a:chOff x="646676" y="2517250"/>
            <a:chExt cx="417900" cy="429100"/>
          </a:xfrm>
        </p:grpSpPr>
        <p:sp>
          <p:nvSpPr>
            <p:cNvPr id="87" name="Google Shape;87;g2b4f963378a_1_0"/>
            <p:cNvSpPr/>
            <p:nvPr/>
          </p:nvSpPr>
          <p:spPr>
            <a:xfrm>
              <a:off x="646676" y="2542850"/>
              <a:ext cx="417900" cy="403500"/>
            </a:xfrm>
            <a:prstGeom prst="ellipse">
              <a:avLst/>
            </a:prstGeom>
            <a:solidFill>
              <a:srgbClr val="D42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g2b4f963378a_1_0"/>
            <p:cNvSpPr txBox="1"/>
            <p:nvPr/>
          </p:nvSpPr>
          <p:spPr>
            <a:xfrm>
              <a:off x="670838" y="25172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C</a:t>
              </a:r>
              <a:endParaRPr sz="17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91" name="Google Shape;91;g2b4f963378a_1_0"/>
          <p:cNvGrpSpPr/>
          <p:nvPr/>
        </p:nvGrpSpPr>
        <p:grpSpPr>
          <a:xfrm>
            <a:off x="646676" y="4170043"/>
            <a:ext cx="417900" cy="429100"/>
            <a:chOff x="646676" y="2517250"/>
            <a:chExt cx="417900" cy="429100"/>
          </a:xfrm>
        </p:grpSpPr>
        <p:sp>
          <p:nvSpPr>
            <p:cNvPr id="92" name="Google Shape;92;g2b4f963378a_1_0"/>
            <p:cNvSpPr/>
            <p:nvPr/>
          </p:nvSpPr>
          <p:spPr>
            <a:xfrm>
              <a:off x="646676" y="2542850"/>
              <a:ext cx="417900" cy="403500"/>
            </a:xfrm>
            <a:prstGeom prst="ellipse">
              <a:avLst/>
            </a:prstGeom>
            <a:solidFill>
              <a:srgbClr val="D42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g2b4f963378a_1_0"/>
            <p:cNvSpPr txBox="1"/>
            <p:nvPr/>
          </p:nvSpPr>
          <p:spPr>
            <a:xfrm>
              <a:off x="670838" y="25172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D</a:t>
              </a:r>
              <a:endParaRPr sz="17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2" name="Google Shape;77;g2b4f963378a_1_0">
            <a:extLst>
              <a:ext uri="{FF2B5EF4-FFF2-40B4-BE49-F238E27FC236}">
                <a16:creationId xmlns:a16="http://schemas.microsoft.com/office/drawing/2014/main" id="{25D2594E-54CD-F449-D3B5-B9F84F19C4F0}"/>
              </a:ext>
            </a:extLst>
          </p:cNvPr>
          <p:cNvSpPr/>
          <p:nvPr/>
        </p:nvSpPr>
        <p:spPr>
          <a:xfrm>
            <a:off x="912975" y="3389881"/>
            <a:ext cx="5523300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D42E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78;g2b4f963378a_1_0">
            <a:extLst>
              <a:ext uri="{FF2B5EF4-FFF2-40B4-BE49-F238E27FC236}">
                <a16:creationId xmlns:a16="http://schemas.microsoft.com/office/drawing/2014/main" id="{C7242125-E7E5-7BA5-A1A5-8AAEEF9DFB1E}"/>
              </a:ext>
            </a:extLst>
          </p:cNvPr>
          <p:cNvSpPr txBox="1"/>
          <p:nvPr/>
        </p:nvSpPr>
        <p:spPr>
          <a:xfrm>
            <a:off x="1022218" y="3458945"/>
            <a:ext cx="5103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Any number that can be represented on the number line</a:t>
            </a:r>
            <a:endParaRPr dirty="0"/>
          </a:p>
        </p:txBody>
      </p:sp>
      <p:sp>
        <p:nvSpPr>
          <p:cNvPr id="4" name="Google Shape;82;g2b4f963378a_1_0">
            <a:extLst>
              <a:ext uri="{FF2B5EF4-FFF2-40B4-BE49-F238E27FC236}">
                <a16:creationId xmlns:a16="http://schemas.microsoft.com/office/drawing/2014/main" id="{2C92B10F-2DAB-1007-83E7-FC2F590E8377}"/>
              </a:ext>
            </a:extLst>
          </p:cNvPr>
          <p:cNvSpPr/>
          <p:nvPr/>
        </p:nvSpPr>
        <p:spPr>
          <a:xfrm>
            <a:off x="912975" y="4124331"/>
            <a:ext cx="5523300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D42E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83;g2b4f963378a_1_0">
            <a:extLst>
              <a:ext uri="{FF2B5EF4-FFF2-40B4-BE49-F238E27FC236}">
                <a16:creationId xmlns:a16="http://schemas.microsoft.com/office/drawing/2014/main" id="{4F57B8D2-0FF9-2752-3837-8A68E6A27D9A}"/>
              </a:ext>
            </a:extLst>
          </p:cNvPr>
          <p:cNvSpPr txBox="1"/>
          <p:nvPr/>
        </p:nvSpPr>
        <p:spPr>
          <a:xfrm>
            <a:off x="1022218" y="4184795"/>
            <a:ext cx="5103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Any number that can be expressed as a repeating decimal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g2b4f963378a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806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6" name="Google Shape;66;g2b4f963378a_1_0"/>
              <p:cNvSpPr txBox="1"/>
              <p:nvPr/>
            </p:nvSpPr>
            <p:spPr>
              <a:xfrm>
                <a:off x="437375" y="1282962"/>
                <a:ext cx="8047800" cy="4203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82600" lvl="0" indent="-342900">
                  <a:buClr>
                    <a:schemeClr val="dk1"/>
                  </a:buClr>
                  <a:buSzPts val="1400"/>
                  <a:buFont typeface="+mj-lt"/>
                  <a:buAutoNum type="arabicPeriod" startAt="19"/>
                </a:pPr>
                <a:r>
                  <a:rPr lang="en-US" dirty="0"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What is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anrope"/>
                            <a:cs typeface="Manrope"/>
                            <a:sym typeface="Manrope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anrope"/>
                            <a:cs typeface="Manrope"/>
                            <a:sym typeface="Manrope"/>
                          </a:rPr>
                          <m:t>8</m:t>
                        </m:r>
                      </m:e>
                    </m:rad>
                    <m:r>
                      <a:rPr lang="en-US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anrope"/>
                            <a:cs typeface="Manrope"/>
                            <a:sym typeface="Manrope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anrope"/>
                            <a:cs typeface="Manrope"/>
                            <a:sym typeface="Manrope"/>
                          </a:rPr>
                          <m:t>32</m:t>
                        </m:r>
                      </m:e>
                    </m:rad>
                  </m:oMath>
                </a14:m>
                <a:r>
                  <a:rPr lang="en-US" sz="1400" b="0" i="0" u="none" strike="noStrike" cap="none" dirty="0"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?</a:t>
                </a:r>
              </a:p>
            </p:txBody>
          </p:sp>
        </mc:Choice>
        <mc:Fallback>
          <p:sp>
            <p:nvSpPr>
              <p:cNvPr id="66" name="Google Shape;66;g2b4f963378a_1_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75" y="1282962"/>
                <a:ext cx="8047800" cy="420341"/>
              </a:xfrm>
              <a:prstGeom prst="rect">
                <a:avLst/>
              </a:prstGeom>
              <a:blipFill>
                <a:blip r:embed="rId4"/>
                <a:stretch>
                  <a:fillRect b="-101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Google Shape;67;g2b4f963378a_1_0"/>
          <p:cNvSpPr txBox="1"/>
          <p:nvPr/>
        </p:nvSpPr>
        <p:spPr>
          <a:xfrm>
            <a:off x="443900" y="758525"/>
            <a:ext cx="309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MID-LESSON QUESTIONS</a:t>
            </a:r>
            <a:endParaRPr sz="1700" b="1" i="0" u="none" strike="noStrike" cap="none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cxnSp>
        <p:nvCxnSpPr>
          <p:cNvPr id="68" name="Google Shape;68;g2b4f963378a_1_0"/>
          <p:cNvCxnSpPr/>
          <p:nvPr/>
        </p:nvCxnSpPr>
        <p:spPr>
          <a:xfrm>
            <a:off x="544346" y="1157913"/>
            <a:ext cx="2713500" cy="12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9" name="Google Shape;69;g2b4f963378a_1_0"/>
          <p:cNvGrpSpPr/>
          <p:nvPr/>
        </p:nvGrpSpPr>
        <p:grpSpPr>
          <a:xfrm>
            <a:off x="544350" y="307476"/>
            <a:ext cx="8216275" cy="377626"/>
            <a:chOff x="544350" y="307476"/>
            <a:chExt cx="8216275" cy="377626"/>
          </a:xfrm>
        </p:grpSpPr>
        <p:pic>
          <p:nvPicPr>
            <p:cNvPr id="70" name="Google Shape;70;g2b4f963378a_1_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369925" y="307476"/>
              <a:ext cx="390700" cy="3776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g2b4f963378a_1_0"/>
            <p:cNvSpPr/>
            <p:nvPr/>
          </p:nvSpPr>
          <p:spPr>
            <a:xfrm>
              <a:off x="966440" y="358143"/>
              <a:ext cx="14100" cy="276300"/>
            </a:xfrm>
            <a:prstGeom prst="rect">
              <a:avLst/>
            </a:prstGeom>
            <a:solidFill>
              <a:srgbClr val="E93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2b4f963378a_1_0"/>
            <p:cNvSpPr txBox="1"/>
            <p:nvPr/>
          </p:nvSpPr>
          <p:spPr>
            <a:xfrm>
              <a:off x="966449" y="330100"/>
              <a:ext cx="4494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" sz="1200" b="1">
                  <a:solidFill>
                    <a:srgbClr val="E93A32"/>
                  </a:solidFill>
                  <a:latin typeface="Cinzel"/>
                  <a:ea typeface="Cinzel"/>
                  <a:cs typeface="Cinzel"/>
                  <a:sym typeface="Cinzel"/>
                </a:rPr>
                <a:t>Miva live lessons</a:t>
              </a:r>
              <a:endParaRPr sz="1200" b="1" i="0" u="none" strike="noStrike" cap="none">
                <a:solidFill>
                  <a:srgbClr val="E93A32"/>
                </a:solidFill>
                <a:latin typeface="Cinzel"/>
                <a:ea typeface="Cinzel"/>
                <a:cs typeface="Cinzel"/>
                <a:sym typeface="Cinzel"/>
              </a:endParaRPr>
            </a:p>
          </p:txBody>
        </p:sp>
        <p:pic>
          <p:nvPicPr>
            <p:cNvPr id="73" name="Google Shape;73;g2b4f963378a_1_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44350" y="330100"/>
              <a:ext cx="332400" cy="332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" name="Google Shape;74;g2b4f963378a_1_0"/>
          <p:cNvGrpSpPr/>
          <p:nvPr/>
        </p:nvGrpSpPr>
        <p:grpSpPr>
          <a:xfrm>
            <a:off x="646676" y="1953206"/>
            <a:ext cx="417900" cy="429100"/>
            <a:chOff x="646676" y="1782800"/>
            <a:chExt cx="417900" cy="429100"/>
          </a:xfrm>
        </p:grpSpPr>
        <p:sp>
          <p:nvSpPr>
            <p:cNvPr id="75" name="Google Shape;75;g2b4f963378a_1_0"/>
            <p:cNvSpPr/>
            <p:nvPr/>
          </p:nvSpPr>
          <p:spPr>
            <a:xfrm>
              <a:off x="646676" y="1808400"/>
              <a:ext cx="417900" cy="403500"/>
            </a:xfrm>
            <a:prstGeom prst="ellipse">
              <a:avLst/>
            </a:prstGeom>
            <a:solidFill>
              <a:srgbClr val="D42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2b4f963378a_1_0"/>
            <p:cNvSpPr txBox="1"/>
            <p:nvPr/>
          </p:nvSpPr>
          <p:spPr>
            <a:xfrm>
              <a:off x="670838" y="178280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A</a:t>
              </a:r>
              <a:endParaRPr sz="17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77" name="Google Shape;77;g2b4f963378a_1_0"/>
          <p:cNvSpPr/>
          <p:nvPr/>
        </p:nvSpPr>
        <p:spPr>
          <a:xfrm>
            <a:off x="912975" y="1883750"/>
            <a:ext cx="2344871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D42E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Google Shape;78;g2b4f963378a_1_0"/>
              <p:cNvSpPr txBox="1"/>
              <p:nvPr/>
            </p:nvSpPr>
            <p:spPr>
              <a:xfrm>
                <a:off x="1149407" y="1952814"/>
                <a:ext cx="586008" cy="425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78" name="Google Shape;78;g2b4f963378a_1_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07" y="1952814"/>
                <a:ext cx="586008" cy="4254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oogle Shape;79;g2b4f963378a_1_0"/>
          <p:cNvGrpSpPr/>
          <p:nvPr/>
        </p:nvGrpSpPr>
        <p:grpSpPr>
          <a:xfrm>
            <a:off x="646676" y="2687656"/>
            <a:ext cx="417900" cy="429100"/>
            <a:chOff x="646676" y="2517250"/>
            <a:chExt cx="417900" cy="429100"/>
          </a:xfrm>
        </p:grpSpPr>
        <p:sp>
          <p:nvSpPr>
            <p:cNvPr id="80" name="Google Shape;80;g2b4f963378a_1_0"/>
            <p:cNvSpPr/>
            <p:nvPr/>
          </p:nvSpPr>
          <p:spPr>
            <a:xfrm>
              <a:off x="646676" y="2542850"/>
              <a:ext cx="417900" cy="403500"/>
            </a:xfrm>
            <a:prstGeom prst="ellipse">
              <a:avLst/>
            </a:prstGeom>
            <a:solidFill>
              <a:srgbClr val="D42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g2b4f963378a_1_0"/>
            <p:cNvSpPr txBox="1"/>
            <p:nvPr/>
          </p:nvSpPr>
          <p:spPr>
            <a:xfrm>
              <a:off x="670838" y="25172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B</a:t>
              </a:r>
              <a:endParaRPr sz="17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82" name="Google Shape;82;g2b4f963378a_1_0"/>
          <p:cNvSpPr/>
          <p:nvPr/>
        </p:nvSpPr>
        <p:spPr>
          <a:xfrm>
            <a:off x="912975" y="2618200"/>
            <a:ext cx="2344871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D42E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Google Shape;83;g2b4f963378a_1_0"/>
              <p:cNvSpPr txBox="1"/>
              <p:nvPr/>
            </p:nvSpPr>
            <p:spPr>
              <a:xfrm>
                <a:off x="1149406" y="2678664"/>
                <a:ext cx="586008" cy="425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83" name="Google Shape;83;g2b4f963378a_1_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06" y="2678664"/>
                <a:ext cx="586008" cy="4254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oogle Shape;86;g2b4f963378a_1_0"/>
          <p:cNvGrpSpPr/>
          <p:nvPr/>
        </p:nvGrpSpPr>
        <p:grpSpPr>
          <a:xfrm>
            <a:off x="646676" y="3453738"/>
            <a:ext cx="417900" cy="429100"/>
            <a:chOff x="646676" y="2517250"/>
            <a:chExt cx="417900" cy="429100"/>
          </a:xfrm>
        </p:grpSpPr>
        <p:sp>
          <p:nvSpPr>
            <p:cNvPr id="87" name="Google Shape;87;g2b4f963378a_1_0"/>
            <p:cNvSpPr/>
            <p:nvPr/>
          </p:nvSpPr>
          <p:spPr>
            <a:xfrm>
              <a:off x="646676" y="2542850"/>
              <a:ext cx="417900" cy="403500"/>
            </a:xfrm>
            <a:prstGeom prst="ellipse">
              <a:avLst/>
            </a:prstGeom>
            <a:solidFill>
              <a:srgbClr val="D42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g2b4f963378a_1_0"/>
            <p:cNvSpPr txBox="1"/>
            <p:nvPr/>
          </p:nvSpPr>
          <p:spPr>
            <a:xfrm>
              <a:off x="670838" y="25172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C</a:t>
              </a:r>
              <a:endParaRPr sz="17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91" name="Google Shape;91;g2b4f963378a_1_0"/>
          <p:cNvGrpSpPr/>
          <p:nvPr/>
        </p:nvGrpSpPr>
        <p:grpSpPr>
          <a:xfrm>
            <a:off x="646676" y="4170043"/>
            <a:ext cx="417900" cy="429100"/>
            <a:chOff x="646676" y="2517250"/>
            <a:chExt cx="417900" cy="429100"/>
          </a:xfrm>
        </p:grpSpPr>
        <p:sp>
          <p:nvSpPr>
            <p:cNvPr id="92" name="Google Shape;92;g2b4f963378a_1_0"/>
            <p:cNvSpPr/>
            <p:nvPr/>
          </p:nvSpPr>
          <p:spPr>
            <a:xfrm>
              <a:off x="646676" y="2542850"/>
              <a:ext cx="417900" cy="403500"/>
            </a:xfrm>
            <a:prstGeom prst="ellipse">
              <a:avLst/>
            </a:prstGeom>
            <a:solidFill>
              <a:srgbClr val="D42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g2b4f963378a_1_0"/>
            <p:cNvSpPr txBox="1"/>
            <p:nvPr/>
          </p:nvSpPr>
          <p:spPr>
            <a:xfrm>
              <a:off x="670838" y="25172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D</a:t>
              </a:r>
              <a:endParaRPr sz="17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2" name="Google Shape;77;g2b4f963378a_1_0">
            <a:extLst>
              <a:ext uri="{FF2B5EF4-FFF2-40B4-BE49-F238E27FC236}">
                <a16:creationId xmlns:a16="http://schemas.microsoft.com/office/drawing/2014/main" id="{25D2594E-54CD-F449-D3B5-B9F84F19C4F0}"/>
              </a:ext>
            </a:extLst>
          </p:cNvPr>
          <p:cNvSpPr/>
          <p:nvPr/>
        </p:nvSpPr>
        <p:spPr>
          <a:xfrm>
            <a:off x="912975" y="3389881"/>
            <a:ext cx="2344871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D42E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78;g2b4f963378a_1_0">
                <a:extLst>
                  <a:ext uri="{FF2B5EF4-FFF2-40B4-BE49-F238E27FC236}">
                    <a16:creationId xmlns:a16="http://schemas.microsoft.com/office/drawing/2014/main" id="{C7242125-E7E5-7BA5-A1A5-8AAEEF9DFB1E}"/>
                  </a:ext>
                </a:extLst>
              </p:cNvPr>
              <p:cNvSpPr txBox="1"/>
              <p:nvPr/>
            </p:nvSpPr>
            <p:spPr>
              <a:xfrm>
                <a:off x="1115833" y="3370519"/>
                <a:ext cx="619581" cy="425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Google Shape;78;g2b4f963378a_1_0">
                <a:extLst>
                  <a:ext uri="{FF2B5EF4-FFF2-40B4-BE49-F238E27FC236}">
                    <a16:creationId xmlns:a16="http://schemas.microsoft.com/office/drawing/2014/main" id="{C7242125-E7E5-7BA5-A1A5-8AAEEF9DF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833" y="3370519"/>
                <a:ext cx="619581" cy="4254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82;g2b4f963378a_1_0">
            <a:extLst>
              <a:ext uri="{FF2B5EF4-FFF2-40B4-BE49-F238E27FC236}">
                <a16:creationId xmlns:a16="http://schemas.microsoft.com/office/drawing/2014/main" id="{2C92B10F-2DAB-1007-83E7-FC2F590E8377}"/>
              </a:ext>
            </a:extLst>
          </p:cNvPr>
          <p:cNvSpPr/>
          <p:nvPr/>
        </p:nvSpPr>
        <p:spPr>
          <a:xfrm>
            <a:off x="912975" y="4124331"/>
            <a:ext cx="2344871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D42E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83;g2b4f963378a_1_0">
                <a:extLst>
                  <a:ext uri="{FF2B5EF4-FFF2-40B4-BE49-F238E27FC236}">
                    <a16:creationId xmlns:a16="http://schemas.microsoft.com/office/drawing/2014/main" id="{4F57B8D2-0FF9-2752-3837-8A68E6A27D9A}"/>
                  </a:ext>
                </a:extLst>
              </p:cNvPr>
              <p:cNvSpPr txBox="1"/>
              <p:nvPr/>
            </p:nvSpPr>
            <p:spPr>
              <a:xfrm>
                <a:off x="1149405" y="4184795"/>
                <a:ext cx="586009" cy="425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5" name="Google Shape;83;g2b4f963378a_1_0">
                <a:extLst>
                  <a:ext uri="{FF2B5EF4-FFF2-40B4-BE49-F238E27FC236}">
                    <a16:creationId xmlns:a16="http://schemas.microsoft.com/office/drawing/2014/main" id="{4F57B8D2-0FF9-2752-3837-8A68E6A27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05" y="4184795"/>
                <a:ext cx="586009" cy="4254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236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g2af338b9f0a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0" y="0"/>
            <a:ext cx="9137919" cy="51435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Google Shape;132;g2af338b9f0a_0_112"/>
              <p:cNvSpPr txBox="1"/>
              <p:nvPr/>
            </p:nvSpPr>
            <p:spPr>
              <a:xfrm>
                <a:off x="437375" y="1297945"/>
                <a:ext cx="8047800" cy="4225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82600" lvl="0" indent="-342900">
                  <a:buClr>
                    <a:schemeClr val="lt1"/>
                  </a:buClr>
                  <a:buSzPts val="1400"/>
                  <a:buFont typeface="+mj-lt"/>
                  <a:buAutoNum type="arabicPeriod" startAt="20"/>
                </a:pPr>
                <a:r>
                  <a:rPr lang="en-US" dirty="0">
                    <a:solidFill>
                      <a:schemeClr val="lt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What is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Manrope"/>
                            <a:cs typeface="Manrope"/>
                            <a:sym typeface="Manrope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Manrope"/>
                            <a:cs typeface="Manrope"/>
                            <a:sym typeface="Manrope"/>
                          </a:rPr>
                          <m:t>50</m:t>
                        </m:r>
                      </m:e>
                    </m:rad>
                    <m:r>
                      <a:rPr lang="en-US" b="0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Manrope"/>
                            <a:cs typeface="Manrope"/>
                            <a:sym typeface="Manrope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Manrope"/>
                            <a:cs typeface="Manrope"/>
                            <a:sym typeface="Manrope"/>
                          </a:rPr>
                          <m:t>18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lt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?</a:t>
                </a:r>
              </a:p>
            </p:txBody>
          </p:sp>
        </mc:Choice>
        <mc:Fallback>
          <p:sp>
            <p:nvSpPr>
              <p:cNvPr id="132" name="Google Shape;132;g2af338b9f0a_0_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75" y="1297945"/>
                <a:ext cx="8047800" cy="422521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Google Shape;133;g2af338b9f0a_0_112"/>
          <p:cNvSpPr txBox="1"/>
          <p:nvPr/>
        </p:nvSpPr>
        <p:spPr>
          <a:xfrm>
            <a:off x="443900" y="758525"/>
            <a:ext cx="309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1700" b="1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rPr>
              <a:t>MID-LESSON QUESTIONS</a:t>
            </a:r>
            <a:endParaRPr sz="1700" b="1" i="0" u="none" strike="noStrike" cap="none">
              <a:solidFill>
                <a:schemeClr val="lt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cxnSp>
        <p:nvCxnSpPr>
          <p:cNvPr id="134" name="Google Shape;134;g2af338b9f0a_0_112"/>
          <p:cNvCxnSpPr/>
          <p:nvPr/>
        </p:nvCxnSpPr>
        <p:spPr>
          <a:xfrm>
            <a:off x="544346" y="1157913"/>
            <a:ext cx="2713500" cy="12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g2af338b9f0a_0_112"/>
          <p:cNvSpPr/>
          <p:nvPr/>
        </p:nvSpPr>
        <p:spPr>
          <a:xfrm>
            <a:off x="912975" y="1883750"/>
            <a:ext cx="2209933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Google Shape;136;g2af338b9f0a_0_112"/>
              <p:cNvSpPr txBox="1"/>
              <p:nvPr/>
            </p:nvSpPr>
            <p:spPr>
              <a:xfrm>
                <a:off x="1180327" y="1949503"/>
                <a:ext cx="794184" cy="425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6" name="Google Shape;136;g2af338b9f0a_0_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327" y="1949503"/>
                <a:ext cx="794184" cy="425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7" name="Google Shape;137;g2af338b9f0a_0_112"/>
          <p:cNvGrpSpPr/>
          <p:nvPr/>
        </p:nvGrpSpPr>
        <p:grpSpPr>
          <a:xfrm>
            <a:off x="646676" y="1938472"/>
            <a:ext cx="417900" cy="429100"/>
            <a:chOff x="646676" y="1782800"/>
            <a:chExt cx="417900" cy="429100"/>
          </a:xfrm>
        </p:grpSpPr>
        <p:sp>
          <p:nvSpPr>
            <p:cNvPr id="138" name="Google Shape;138;g2af338b9f0a_0_112"/>
            <p:cNvSpPr/>
            <p:nvPr/>
          </p:nvSpPr>
          <p:spPr>
            <a:xfrm>
              <a:off x="646676" y="1808400"/>
              <a:ext cx="417900" cy="403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g2af338b9f0a_0_112"/>
            <p:cNvSpPr txBox="1"/>
            <p:nvPr/>
          </p:nvSpPr>
          <p:spPr>
            <a:xfrm>
              <a:off x="670838" y="178280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D42E2C"/>
                  </a:solidFill>
                  <a:latin typeface="Manrope"/>
                  <a:ea typeface="Manrope"/>
                  <a:cs typeface="Manrope"/>
                  <a:sym typeface="Manrope"/>
                </a:rPr>
                <a:t>A</a:t>
              </a:r>
              <a:endParaRPr sz="1700" b="1">
                <a:solidFill>
                  <a:srgbClr val="D42E2C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140" name="Google Shape;140;g2af338b9f0a_0_112"/>
          <p:cNvSpPr/>
          <p:nvPr/>
        </p:nvSpPr>
        <p:spPr>
          <a:xfrm>
            <a:off x="912975" y="3364721"/>
            <a:ext cx="2209933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Google Shape;141;g2af338b9f0a_0_112"/>
              <p:cNvSpPr txBox="1"/>
              <p:nvPr/>
            </p:nvSpPr>
            <p:spPr>
              <a:xfrm>
                <a:off x="1218703" y="3426808"/>
                <a:ext cx="958809" cy="425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1" name="Google Shape;141;g2af338b9f0a_0_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703" y="3426808"/>
                <a:ext cx="958809" cy="425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oogle Shape;142;g2af338b9f0a_0_112"/>
          <p:cNvGrpSpPr/>
          <p:nvPr/>
        </p:nvGrpSpPr>
        <p:grpSpPr>
          <a:xfrm>
            <a:off x="646676" y="3435171"/>
            <a:ext cx="417900" cy="429100"/>
            <a:chOff x="646676" y="3458050"/>
            <a:chExt cx="417900" cy="429100"/>
          </a:xfrm>
        </p:grpSpPr>
        <p:sp>
          <p:nvSpPr>
            <p:cNvPr id="143" name="Google Shape;143;g2af338b9f0a_0_112"/>
            <p:cNvSpPr/>
            <p:nvPr/>
          </p:nvSpPr>
          <p:spPr>
            <a:xfrm>
              <a:off x="646676" y="3483650"/>
              <a:ext cx="417900" cy="403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g2af338b9f0a_0_112"/>
            <p:cNvSpPr txBox="1"/>
            <p:nvPr/>
          </p:nvSpPr>
          <p:spPr>
            <a:xfrm>
              <a:off x="670838" y="34580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D42E2C"/>
                  </a:solidFill>
                  <a:latin typeface="Manrope"/>
                  <a:ea typeface="Manrope"/>
                  <a:cs typeface="Manrope"/>
                  <a:sym typeface="Manrope"/>
                </a:rPr>
                <a:t>C</a:t>
              </a:r>
              <a:endParaRPr sz="1700" b="1">
                <a:solidFill>
                  <a:srgbClr val="D42E2C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145" name="Google Shape;145;g2af338b9f0a_0_112"/>
          <p:cNvSpPr/>
          <p:nvPr/>
        </p:nvSpPr>
        <p:spPr>
          <a:xfrm>
            <a:off x="912975" y="4095993"/>
            <a:ext cx="2209933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Google Shape;146;g2af338b9f0a_0_112"/>
              <p:cNvSpPr txBox="1"/>
              <p:nvPr/>
            </p:nvSpPr>
            <p:spPr>
              <a:xfrm>
                <a:off x="1244175" y="4173164"/>
                <a:ext cx="879093" cy="425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6" name="Google Shape;146;g2af338b9f0a_0_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175" y="4173164"/>
                <a:ext cx="879093" cy="4254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7" name="Google Shape;147;g2af338b9f0a_0_112"/>
          <p:cNvGrpSpPr/>
          <p:nvPr/>
        </p:nvGrpSpPr>
        <p:grpSpPr>
          <a:xfrm>
            <a:off x="646676" y="4166443"/>
            <a:ext cx="417900" cy="429100"/>
            <a:chOff x="646676" y="3458050"/>
            <a:chExt cx="417900" cy="429100"/>
          </a:xfrm>
        </p:grpSpPr>
        <p:sp>
          <p:nvSpPr>
            <p:cNvPr id="148" name="Google Shape;148;g2af338b9f0a_0_112"/>
            <p:cNvSpPr/>
            <p:nvPr/>
          </p:nvSpPr>
          <p:spPr>
            <a:xfrm>
              <a:off x="646676" y="3483650"/>
              <a:ext cx="417900" cy="403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g2af338b9f0a_0_112"/>
            <p:cNvSpPr txBox="1"/>
            <p:nvPr/>
          </p:nvSpPr>
          <p:spPr>
            <a:xfrm>
              <a:off x="670838" y="34580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D42E2C"/>
                  </a:solidFill>
                  <a:latin typeface="Manrope"/>
                  <a:ea typeface="Manrope"/>
                  <a:cs typeface="Manrope"/>
                  <a:sym typeface="Manrope"/>
                </a:rPr>
                <a:t>D</a:t>
              </a:r>
              <a:endParaRPr sz="1700" b="1">
                <a:solidFill>
                  <a:srgbClr val="D42E2C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150" name="Google Shape;150;g2af338b9f0a_0_112"/>
          <p:cNvGrpSpPr/>
          <p:nvPr/>
        </p:nvGrpSpPr>
        <p:grpSpPr>
          <a:xfrm>
            <a:off x="544350" y="307098"/>
            <a:ext cx="8216273" cy="378425"/>
            <a:chOff x="544350" y="307098"/>
            <a:chExt cx="8216273" cy="378425"/>
          </a:xfrm>
        </p:grpSpPr>
        <p:pic>
          <p:nvPicPr>
            <p:cNvPr id="151" name="Google Shape;151;g2af338b9f0a_0_11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367973" y="307098"/>
              <a:ext cx="392650" cy="378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g2af338b9f0a_0_112"/>
            <p:cNvSpPr txBox="1"/>
            <p:nvPr/>
          </p:nvSpPr>
          <p:spPr>
            <a:xfrm>
              <a:off x="966449" y="330100"/>
              <a:ext cx="4494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" sz="1200" b="1">
                  <a:solidFill>
                    <a:schemeClr val="lt1"/>
                  </a:solidFill>
                  <a:latin typeface="Cinzel"/>
                  <a:ea typeface="Cinzel"/>
                  <a:cs typeface="Cinzel"/>
                  <a:sym typeface="Cinzel"/>
                </a:rPr>
                <a:t>Miva live lessons</a:t>
              </a:r>
              <a:endParaRPr sz="1200" b="1" i="0" u="none" strike="noStrike" cap="none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endParaRPr>
            </a:p>
          </p:txBody>
        </p:sp>
        <p:sp>
          <p:nvSpPr>
            <p:cNvPr id="153" name="Google Shape;153;g2af338b9f0a_0_112"/>
            <p:cNvSpPr/>
            <p:nvPr/>
          </p:nvSpPr>
          <p:spPr>
            <a:xfrm>
              <a:off x="966440" y="358143"/>
              <a:ext cx="14100" cy="276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4" name="Google Shape;154;g2af338b9f0a_0_11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44350" y="330101"/>
              <a:ext cx="332400" cy="332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Google Shape;155;g2af338b9f0a_0_112"/>
          <p:cNvSpPr/>
          <p:nvPr/>
        </p:nvSpPr>
        <p:spPr>
          <a:xfrm>
            <a:off x="912975" y="2634222"/>
            <a:ext cx="2209933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Google Shape;156;g2af338b9f0a_0_112"/>
              <p:cNvSpPr txBox="1"/>
              <p:nvPr/>
            </p:nvSpPr>
            <p:spPr>
              <a:xfrm>
                <a:off x="1218703" y="2705631"/>
                <a:ext cx="850321" cy="425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6" name="Google Shape;156;g2af338b9f0a_0_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703" y="2705631"/>
                <a:ext cx="850321" cy="4254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7" name="Google Shape;157;g2af338b9f0a_0_112"/>
          <p:cNvGrpSpPr/>
          <p:nvPr/>
        </p:nvGrpSpPr>
        <p:grpSpPr>
          <a:xfrm>
            <a:off x="646676" y="2688944"/>
            <a:ext cx="417900" cy="429100"/>
            <a:chOff x="646676" y="1782800"/>
            <a:chExt cx="417900" cy="429100"/>
          </a:xfrm>
        </p:grpSpPr>
        <p:sp>
          <p:nvSpPr>
            <p:cNvPr id="158" name="Google Shape;158;g2af338b9f0a_0_112"/>
            <p:cNvSpPr/>
            <p:nvPr/>
          </p:nvSpPr>
          <p:spPr>
            <a:xfrm>
              <a:off x="646676" y="1808400"/>
              <a:ext cx="417900" cy="403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g2af338b9f0a_0_112"/>
            <p:cNvSpPr txBox="1"/>
            <p:nvPr/>
          </p:nvSpPr>
          <p:spPr>
            <a:xfrm>
              <a:off x="670838" y="178280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D42E2C"/>
                  </a:solidFill>
                  <a:latin typeface="Manrope"/>
                  <a:ea typeface="Manrope"/>
                  <a:cs typeface="Manrope"/>
                  <a:sym typeface="Manrope"/>
                </a:rPr>
                <a:t>B</a:t>
              </a:r>
              <a:endParaRPr sz="1700" b="1">
                <a:solidFill>
                  <a:srgbClr val="D42E2C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986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g2af338b9f0a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0" y="0"/>
            <a:ext cx="913791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2af338b9f0a_0_112"/>
          <p:cNvSpPr txBox="1"/>
          <p:nvPr/>
        </p:nvSpPr>
        <p:spPr>
          <a:xfrm>
            <a:off x="437375" y="1297945"/>
            <a:ext cx="80478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 startAt="2"/>
            </a:pPr>
            <a:r>
              <a:rPr lang="en-US" dirty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Which of the following is NOT a real number?</a:t>
            </a:r>
            <a:endParaRPr sz="1400" b="0" i="0" u="none" strike="noStrike" cap="none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3" name="Google Shape;133;g2af338b9f0a_0_112"/>
          <p:cNvSpPr txBox="1"/>
          <p:nvPr/>
        </p:nvSpPr>
        <p:spPr>
          <a:xfrm>
            <a:off x="443900" y="758525"/>
            <a:ext cx="309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1700" b="1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rPr>
              <a:t>MID-LESSON QUESTIONS</a:t>
            </a:r>
            <a:endParaRPr sz="1700" b="1" i="0" u="none" strike="noStrike" cap="none">
              <a:solidFill>
                <a:schemeClr val="lt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cxnSp>
        <p:nvCxnSpPr>
          <p:cNvPr id="134" name="Google Shape;134;g2af338b9f0a_0_112"/>
          <p:cNvCxnSpPr/>
          <p:nvPr/>
        </p:nvCxnSpPr>
        <p:spPr>
          <a:xfrm>
            <a:off x="544346" y="1157913"/>
            <a:ext cx="2713500" cy="12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g2af338b9f0a_0_112"/>
          <p:cNvSpPr/>
          <p:nvPr/>
        </p:nvSpPr>
        <p:spPr>
          <a:xfrm>
            <a:off x="912975" y="1883750"/>
            <a:ext cx="2209933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Google Shape;136;g2af338b9f0a_0_112"/>
              <p:cNvSpPr txBox="1"/>
              <p:nvPr/>
            </p:nvSpPr>
            <p:spPr>
              <a:xfrm>
                <a:off x="1180327" y="1949503"/>
                <a:ext cx="647618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dirty="0">
                  <a:solidFill>
                    <a:schemeClr val="lt1"/>
                  </a:solidFill>
                </a:endParaRPr>
              </a:p>
            </p:txBody>
          </p:sp>
        </mc:Choice>
        <mc:Fallback xmlns="">
          <p:sp>
            <p:nvSpPr>
              <p:cNvPr id="136" name="Google Shape;136;g2af338b9f0a_0_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327" y="1949503"/>
                <a:ext cx="647618" cy="4000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7" name="Google Shape;137;g2af338b9f0a_0_112"/>
          <p:cNvGrpSpPr/>
          <p:nvPr/>
        </p:nvGrpSpPr>
        <p:grpSpPr>
          <a:xfrm>
            <a:off x="646676" y="1938472"/>
            <a:ext cx="417900" cy="429100"/>
            <a:chOff x="646676" y="1782800"/>
            <a:chExt cx="417900" cy="429100"/>
          </a:xfrm>
        </p:grpSpPr>
        <p:sp>
          <p:nvSpPr>
            <p:cNvPr id="138" name="Google Shape;138;g2af338b9f0a_0_112"/>
            <p:cNvSpPr/>
            <p:nvPr/>
          </p:nvSpPr>
          <p:spPr>
            <a:xfrm>
              <a:off x="646676" y="1808400"/>
              <a:ext cx="417900" cy="403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g2af338b9f0a_0_112"/>
            <p:cNvSpPr txBox="1"/>
            <p:nvPr/>
          </p:nvSpPr>
          <p:spPr>
            <a:xfrm>
              <a:off x="670838" y="178280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D42E2C"/>
                  </a:solidFill>
                  <a:latin typeface="Manrope"/>
                  <a:ea typeface="Manrope"/>
                  <a:cs typeface="Manrope"/>
                  <a:sym typeface="Manrope"/>
                </a:rPr>
                <a:t>A</a:t>
              </a:r>
              <a:endParaRPr sz="1700" b="1">
                <a:solidFill>
                  <a:srgbClr val="D42E2C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140" name="Google Shape;140;g2af338b9f0a_0_112"/>
          <p:cNvSpPr/>
          <p:nvPr/>
        </p:nvSpPr>
        <p:spPr>
          <a:xfrm>
            <a:off x="912975" y="3364721"/>
            <a:ext cx="2209933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Google Shape;141;g2af338b9f0a_0_112"/>
              <p:cNvSpPr txBox="1"/>
              <p:nvPr/>
            </p:nvSpPr>
            <p:spPr>
              <a:xfrm>
                <a:off x="1022221" y="3426808"/>
                <a:ext cx="95229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1" name="Google Shape;141;g2af338b9f0a_0_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21" y="3426808"/>
                <a:ext cx="952290" cy="400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oogle Shape;142;g2af338b9f0a_0_112"/>
          <p:cNvGrpSpPr/>
          <p:nvPr/>
        </p:nvGrpSpPr>
        <p:grpSpPr>
          <a:xfrm>
            <a:off x="646676" y="3435171"/>
            <a:ext cx="417900" cy="429100"/>
            <a:chOff x="646676" y="3458050"/>
            <a:chExt cx="417900" cy="429100"/>
          </a:xfrm>
        </p:grpSpPr>
        <p:sp>
          <p:nvSpPr>
            <p:cNvPr id="143" name="Google Shape;143;g2af338b9f0a_0_112"/>
            <p:cNvSpPr/>
            <p:nvPr/>
          </p:nvSpPr>
          <p:spPr>
            <a:xfrm>
              <a:off x="646676" y="3483650"/>
              <a:ext cx="417900" cy="403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g2af338b9f0a_0_112"/>
            <p:cNvSpPr txBox="1"/>
            <p:nvPr/>
          </p:nvSpPr>
          <p:spPr>
            <a:xfrm>
              <a:off x="670838" y="34580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D42E2C"/>
                  </a:solidFill>
                  <a:latin typeface="Manrope"/>
                  <a:ea typeface="Manrope"/>
                  <a:cs typeface="Manrope"/>
                  <a:sym typeface="Manrope"/>
                </a:rPr>
                <a:t>C</a:t>
              </a:r>
              <a:endParaRPr sz="1700" b="1">
                <a:solidFill>
                  <a:srgbClr val="D42E2C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145" name="Google Shape;145;g2af338b9f0a_0_112"/>
          <p:cNvSpPr/>
          <p:nvPr/>
        </p:nvSpPr>
        <p:spPr>
          <a:xfrm>
            <a:off x="912975" y="4095993"/>
            <a:ext cx="2209933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Google Shape;146;g2af338b9f0a_0_112"/>
              <p:cNvSpPr txBox="1"/>
              <p:nvPr/>
            </p:nvSpPr>
            <p:spPr>
              <a:xfrm>
                <a:off x="1022221" y="4095220"/>
                <a:ext cx="805724" cy="6339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ar-A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ar-A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ar-A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6" name="Google Shape;146;g2af338b9f0a_0_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21" y="4095220"/>
                <a:ext cx="805724" cy="633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7" name="Google Shape;147;g2af338b9f0a_0_112"/>
          <p:cNvGrpSpPr/>
          <p:nvPr/>
        </p:nvGrpSpPr>
        <p:grpSpPr>
          <a:xfrm>
            <a:off x="646676" y="4166443"/>
            <a:ext cx="417900" cy="429100"/>
            <a:chOff x="646676" y="3458050"/>
            <a:chExt cx="417900" cy="429100"/>
          </a:xfrm>
        </p:grpSpPr>
        <p:sp>
          <p:nvSpPr>
            <p:cNvPr id="148" name="Google Shape;148;g2af338b9f0a_0_112"/>
            <p:cNvSpPr/>
            <p:nvPr/>
          </p:nvSpPr>
          <p:spPr>
            <a:xfrm>
              <a:off x="646676" y="3483650"/>
              <a:ext cx="417900" cy="403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g2af338b9f0a_0_112"/>
            <p:cNvSpPr txBox="1"/>
            <p:nvPr/>
          </p:nvSpPr>
          <p:spPr>
            <a:xfrm>
              <a:off x="670838" y="34580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D42E2C"/>
                  </a:solidFill>
                  <a:latin typeface="Manrope"/>
                  <a:ea typeface="Manrope"/>
                  <a:cs typeface="Manrope"/>
                  <a:sym typeface="Manrope"/>
                </a:rPr>
                <a:t>D</a:t>
              </a:r>
              <a:endParaRPr sz="1700" b="1">
                <a:solidFill>
                  <a:srgbClr val="D42E2C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150" name="Google Shape;150;g2af338b9f0a_0_112"/>
          <p:cNvGrpSpPr/>
          <p:nvPr/>
        </p:nvGrpSpPr>
        <p:grpSpPr>
          <a:xfrm>
            <a:off x="544350" y="307098"/>
            <a:ext cx="8216273" cy="378425"/>
            <a:chOff x="544350" y="307098"/>
            <a:chExt cx="8216273" cy="378425"/>
          </a:xfrm>
        </p:grpSpPr>
        <p:pic>
          <p:nvPicPr>
            <p:cNvPr id="151" name="Google Shape;151;g2af338b9f0a_0_11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367973" y="307098"/>
              <a:ext cx="392650" cy="378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g2af338b9f0a_0_112"/>
            <p:cNvSpPr txBox="1"/>
            <p:nvPr/>
          </p:nvSpPr>
          <p:spPr>
            <a:xfrm>
              <a:off x="966449" y="330100"/>
              <a:ext cx="4494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" sz="1200" b="1">
                  <a:solidFill>
                    <a:schemeClr val="lt1"/>
                  </a:solidFill>
                  <a:latin typeface="Cinzel"/>
                  <a:ea typeface="Cinzel"/>
                  <a:cs typeface="Cinzel"/>
                  <a:sym typeface="Cinzel"/>
                </a:rPr>
                <a:t>Miva live lessons</a:t>
              </a:r>
              <a:endParaRPr sz="1200" b="1" i="0" u="none" strike="noStrike" cap="none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endParaRPr>
            </a:p>
          </p:txBody>
        </p:sp>
        <p:sp>
          <p:nvSpPr>
            <p:cNvPr id="153" name="Google Shape;153;g2af338b9f0a_0_112"/>
            <p:cNvSpPr/>
            <p:nvPr/>
          </p:nvSpPr>
          <p:spPr>
            <a:xfrm>
              <a:off x="966440" y="358143"/>
              <a:ext cx="14100" cy="276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4" name="Google Shape;154;g2af338b9f0a_0_11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44350" y="330101"/>
              <a:ext cx="332400" cy="332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Google Shape;155;g2af338b9f0a_0_112"/>
          <p:cNvSpPr/>
          <p:nvPr/>
        </p:nvSpPr>
        <p:spPr>
          <a:xfrm>
            <a:off x="912975" y="2634222"/>
            <a:ext cx="2209933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Google Shape;156;g2af338b9f0a_0_112"/>
              <p:cNvSpPr txBox="1"/>
              <p:nvPr/>
            </p:nvSpPr>
            <p:spPr>
              <a:xfrm>
                <a:off x="1180327" y="2673565"/>
                <a:ext cx="589606" cy="425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rad>
                    </m:oMath>
                  </m:oMathPara>
                </a14:m>
                <a:endParaRPr dirty="0">
                  <a:solidFill>
                    <a:schemeClr val="lt1"/>
                  </a:solidFill>
                </a:endParaRPr>
              </a:p>
            </p:txBody>
          </p:sp>
        </mc:Choice>
        <mc:Fallback xmlns="">
          <p:sp>
            <p:nvSpPr>
              <p:cNvPr id="156" name="Google Shape;156;g2af338b9f0a_0_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327" y="2673565"/>
                <a:ext cx="589606" cy="4254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7" name="Google Shape;157;g2af338b9f0a_0_112"/>
          <p:cNvGrpSpPr/>
          <p:nvPr/>
        </p:nvGrpSpPr>
        <p:grpSpPr>
          <a:xfrm>
            <a:off x="646676" y="2688944"/>
            <a:ext cx="417900" cy="429100"/>
            <a:chOff x="646676" y="1782800"/>
            <a:chExt cx="417900" cy="429100"/>
          </a:xfrm>
        </p:grpSpPr>
        <p:sp>
          <p:nvSpPr>
            <p:cNvPr id="158" name="Google Shape;158;g2af338b9f0a_0_112"/>
            <p:cNvSpPr/>
            <p:nvPr/>
          </p:nvSpPr>
          <p:spPr>
            <a:xfrm>
              <a:off x="646676" y="1808400"/>
              <a:ext cx="417900" cy="403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g2af338b9f0a_0_112"/>
            <p:cNvSpPr txBox="1"/>
            <p:nvPr/>
          </p:nvSpPr>
          <p:spPr>
            <a:xfrm>
              <a:off x="670838" y="178280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D42E2C"/>
                  </a:solidFill>
                  <a:latin typeface="Manrope"/>
                  <a:ea typeface="Manrope"/>
                  <a:cs typeface="Manrope"/>
                  <a:sym typeface="Manrope"/>
                </a:rPr>
                <a:t>B</a:t>
              </a:r>
              <a:endParaRPr sz="1700" b="1">
                <a:solidFill>
                  <a:srgbClr val="D42E2C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g2b4f963378a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806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2b4f963378a_1_0"/>
          <p:cNvSpPr txBox="1"/>
          <p:nvPr/>
        </p:nvSpPr>
        <p:spPr>
          <a:xfrm>
            <a:off x="437375" y="1282962"/>
            <a:ext cx="80478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3"/>
            </a:pPr>
            <a:r>
              <a:rPr lang="en-US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What type of number is 7/3?</a:t>
            </a: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67" name="Google Shape;67;g2b4f963378a_1_0"/>
          <p:cNvSpPr txBox="1"/>
          <p:nvPr/>
        </p:nvSpPr>
        <p:spPr>
          <a:xfrm>
            <a:off x="443900" y="758525"/>
            <a:ext cx="309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MID-LESSON QUESTIONS</a:t>
            </a:r>
            <a:endParaRPr sz="1700" b="1" i="0" u="none" strike="noStrike" cap="none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cxnSp>
        <p:nvCxnSpPr>
          <p:cNvPr id="68" name="Google Shape;68;g2b4f963378a_1_0"/>
          <p:cNvCxnSpPr/>
          <p:nvPr/>
        </p:nvCxnSpPr>
        <p:spPr>
          <a:xfrm>
            <a:off x="544346" y="1157913"/>
            <a:ext cx="2713500" cy="12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9" name="Google Shape;69;g2b4f963378a_1_0"/>
          <p:cNvGrpSpPr/>
          <p:nvPr/>
        </p:nvGrpSpPr>
        <p:grpSpPr>
          <a:xfrm>
            <a:off x="544350" y="307476"/>
            <a:ext cx="8216275" cy="377626"/>
            <a:chOff x="544350" y="307476"/>
            <a:chExt cx="8216275" cy="377626"/>
          </a:xfrm>
        </p:grpSpPr>
        <p:pic>
          <p:nvPicPr>
            <p:cNvPr id="70" name="Google Shape;70;g2b4f963378a_1_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69925" y="307476"/>
              <a:ext cx="390700" cy="3776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g2b4f963378a_1_0"/>
            <p:cNvSpPr/>
            <p:nvPr/>
          </p:nvSpPr>
          <p:spPr>
            <a:xfrm>
              <a:off x="966440" y="358143"/>
              <a:ext cx="14100" cy="276300"/>
            </a:xfrm>
            <a:prstGeom prst="rect">
              <a:avLst/>
            </a:prstGeom>
            <a:solidFill>
              <a:srgbClr val="E93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2b4f963378a_1_0"/>
            <p:cNvSpPr txBox="1"/>
            <p:nvPr/>
          </p:nvSpPr>
          <p:spPr>
            <a:xfrm>
              <a:off x="966449" y="330100"/>
              <a:ext cx="4494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" sz="1200" b="1">
                  <a:solidFill>
                    <a:srgbClr val="E93A32"/>
                  </a:solidFill>
                  <a:latin typeface="Cinzel"/>
                  <a:ea typeface="Cinzel"/>
                  <a:cs typeface="Cinzel"/>
                  <a:sym typeface="Cinzel"/>
                </a:rPr>
                <a:t>Miva live lessons</a:t>
              </a:r>
              <a:endParaRPr sz="1200" b="1" i="0" u="none" strike="noStrike" cap="none">
                <a:solidFill>
                  <a:srgbClr val="E93A32"/>
                </a:solidFill>
                <a:latin typeface="Cinzel"/>
                <a:ea typeface="Cinzel"/>
                <a:cs typeface="Cinzel"/>
                <a:sym typeface="Cinzel"/>
              </a:endParaRPr>
            </a:p>
          </p:txBody>
        </p:sp>
        <p:pic>
          <p:nvPicPr>
            <p:cNvPr id="73" name="Google Shape;73;g2b4f963378a_1_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44350" y="330100"/>
              <a:ext cx="332400" cy="332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" name="Google Shape;74;g2b4f963378a_1_0"/>
          <p:cNvGrpSpPr/>
          <p:nvPr/>
        </p:nvGrpSpPr>
        <p:grpSpPr>
          <a:xfrm>
            <a:off x="646676" y="1953206"/>
            <a:ext cx="417900" cy="429100"/>
            <a:chOff x="646676" y="1782800"/>
            <a:chExt cx="417900" cy="429100"/>
          </a:xfrm>
        </p:grpSpPr>
        <p:sp>
          <p:nvSpPr>
            <p:cNvPr id="75" name="Google Shape;75;g2b4f963378a_1_0"/>
            <p:cNvSpPr/>
            <p:nvPr/>
          </p:nvSpPr>
          <p:spPr>
            <a:xfrm>
              <a:off x="646676" y="1808400"/>
              <a:ext cx="417900" cy="403500"/>
            </a:xfrm>
            <a:prstGeom prst="ellipse">
              <a:avLst/>
            </a:prstGeom>
            <a:solidFill>
              <a:srgbClr val="D42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2b4f963378a_1_0"/>
            <p:cNvSpPr txBox="1"/>
            <p:nvPr/>
          </p:nvSpPr>
          <p:spPr>
            <a:xfrm>
              <a:off x="670838" y="178280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A</a:t>
              </a:r>
              <a:endParaRPr sz="17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77" name="Google Shape;77;g2b4f963378a_1_0"/>
          <p:cNvSpPr/>
          <p:nvPr/>
        </p:nvSpPr>
        <p:spPr>
          <a:xfrm>
            <a:off x="912975" y="1883750"/>
            <a:ext cx="2344871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D42E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2b4f963378a_1_0"/>
          <p:cNvSpPr txBox="1"/>
          <p:nvPr/>
        </p:nvSpPr>
        <p:spPr>
          <a:xfrm>
            <a:off x="1149406" y="1952814"/>
            <a:ext cx="138456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Integer</a:t>
            </a:r>
            <a:endParaRPr dirty="0"/>
          </a:p>
        </p:txBody>
      </p:sp>
      <p:grpSp>
        <p:nvGrpSpPr>
          <p:cNvPr id="79" name="Google Shape;79;g2b4f963378a_1_0"/>
          <p:cNvGrpSpPr/>
          <p:nvPr/>
        </p:nvGrpSpPr>
        <p:grpSpPr>
          <a:xfrm>
            <a:off x="646676" y="2687656"/>
            <a:ext cx="417900" cy="429100"/>
            <a:chOff x="646676" y="2517250"/>
            <a:chExt cx="417900" cy="429100"/>
          </a:xfrm>
        </p:grpSpPr>
        <p:sp>
          <p:nvSpPr>
            <p:cNvPr id="80" name="Google Shape;80;g2b4f963378a_1_0"/>
            <p:cNvSpPr/>
            <p:nvPr/>
          </p:nvSpPr>
          <p:spPr>
            <a:xfrm>
              <a:off x="646676" y="2542850"/>
              <a:ext cx="417900" cy="403500"/>
            </a:xfrm>
            <a:prstGeom prst="ellipse">
              <a:avLst/>
            </a:prstGeom>
            <a:solidFill>
              <a:srgbClr val="D42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g2b4f963378a_1_0"/>
            <p:cNvSpPr txBox="1"/>
            <p:nvPr/>
          </p:nvSpPr>
          <p:spPr>
            <a:xfrm>
              <a:off x="670838" y="25172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B</a:t>
              </a:r>
              <a:endParaRPr sz="17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82" name="Google Shape;82;g2b4f963378a_1_0"/>
          <p:cNvSpPr/>
          <p:nvPr/>
        </p:nvSpPr>
        <p:spPr>
          <a:xfrm>
            <a:off x="912975" y="2618200"/>
            <a:ext cx="2344871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D42E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2b4f963378a_1_0"/>
          <p:cNvSpPr txBox="1"/>
          <p:nvPr/>
        </p:nvSpPr>
        <p:spPr>
          <a:xfrm>
            <a:off x="1149406" y="2678664"/>
            <a:ext cx="138456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Rational</a:t>
            </a:r>
            <a:endParaRPr dirty="0"/>
          </a:p>
        </p:txBody>
      </p:sp>
      <p:grpSp>
        <p:nvGrpSpPr>
          <p:cNvPr id="86" name="Google Shape;86;g2b4f963378a_1_0"/>
          <p:cNvGrpSpPr/>
          <p:nvPr/>
        </p:nvGrpSpPr>
        <p:grpSpPr>
          <a:xfrm>
            <a:off x="646676" y="3453738"/>
            <a:ext cx="417900" cy="429100"/>
            <a:chOff x="646676" y="2517250"/>
            <a:chExt cx="417900" cy="429100"/>
          </a:xfrm>
        </p:grpSpPr>
        <p:sp>
          <p:nvSpPr>
            <p:cNvPr id="87" name="Google Shape;87;g2b4f963378a_1_0"/>
            <p:cNvSpPr/>
            <p:nvPr/>
          </p:nvSpPr>
          <p:spPr>
            <a:xfrm>
              <a:off x="646676" y="2542850"/>
              <a:ext cx="417900" cy="403500"/>
            </a:xfrm>
            <a:prstGeom prst="ellipse">
              <a:avLst/>
            </a:prstGeom>
            <a:solidFill>
              <a:srgbClr val="D42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g2b4f963378a_1_0"/>
            <p:cNvSpPr txBox="1"/>
            <p:nvPr/>
          </p:nvSpPr>
          <p:spPr>
            <a:xfrm>
              <a:off x="670838" y="25172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C</a:t>
              </a:r>
              <a:endParaRPr sz="17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91" name="Google Shape;91;g2b4f963378a_1_0"/>
          <p:cNvGrpSpPr/>
          <p:nvPr/>
        </p:nvGrpSpPr>
        <p:grpSpPr>
          <a:xfrm>
            <a:off x="646676" y="4170043"/>
            <a:ext cx="417900" cy="429100"/>
            <a:chOff x="646676" y="2517250"/>
            <a:chExt cx="417900" cy="429100"/>
          </a:xfrm>
        </p:grpSpPr>
        <p:sp>
          <p:nvSpPr>
            <p:cNvPr id="92" name="Google Shape;92;g2b4f963378a_1_0"/>
            <p:cNvSpPr/>
            <p:nvPr/>
          </p:nvSpPr>
          <p:spPr>
            <a:xfrm>
              <a:off x="646676" y="2542850"/>
              <a:ext cx="417900" cy="403500"/>
            </a:xfrm>
            <a:prstGeom prst="ellipse">
              <a:avLst/>
            </a:prstGeom>
            <a:solidFill>
              <a:srgbClr val="D42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g2b4f963378a_1_0"/>
            <p:cNvSpPr txBox="1"/>
            <p:nvPr/>
          </p:nvSpPr>
          <p:spPr>
            <a:xfrm>
              <a:off x="670838" y="25172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D</a:t>
              </a:r>
              <a:endParaRPr sz="17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2" name="Google Shape;77;g2b4f963378a_1_0">
            <a:extLst>
              <a:ext uri="{FF2B5EF4-FFF2-40B4-BE49-F238E27FC236}">
                <a16:creationId xmlns:a16="http://schemas.microsoft.com/office/drawing/2014/main" id="{25D2594E-54CD-F449-D3B5-B9F84F19C4F0}"/>
              </a:ext>
            </a:extLst>
          </p:cNvPr>
          <p:cNvSpPr/>
          <p:nvPr/>
        </p:nvSpPr>
        <p:spPr>
          <a:xfrm>
            <a:off x="912975" y="3389881"/>
            <a:ext cx="2344871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D42E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78;g2b4f963378a_1_0">
            <a:extLst>
              <a:ext uri="{FF2B5EF4-FFF2-40B4-BE49-F238E27FC236}">
                <a16:creationId xmlns:a16="http://schemas.microsoft.com/office/drawing/2014/main" id="{C7242125-E7E5-7BA5-A1A5-8AAEEF9DFB1E}"/>
              </a:ext>
            </a:extLst>
          </p:cNvPr>
          <p:cNvSpPr txBox="1"/>
          <p:nvPr/>
        </p:nvSpPr>
        <p:spPr>
          <a:xfrm>
            <a:off x="1149406" y="3458945"/>
            <a:ext cx="138456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Irrational</a:t>
            </a:r>
            <a:endParaRPr dirty="0"/>
          </a:p>
        </p:txBody>
      </p:sp>
      <p:sp>
        <p:nvSpPr>
          <p:cNvPr id="4" name="Google Shape;82;g2b4f963378a_1_0">
            <a:extLst>
              <a:ext uri="{FF2B5EF4-FFF2-40B4-BE49-F238E27FC236}">
                <a16:creationId xmlns:a16="http://schemas.microsoft.com/office/drawing/2014/main" id="{2C92B10F-2DAB-1007-83E7-FC2F590E8377}"/>
              </a:ext>
            </a:extLst>
          </p:cNvPr>
          <p:cNvSpPr/>
          <p:nvPr/>
        </p:nvSpPr>
        <p:spPr>
          <a:xfrm>
            <a:off x="912975" y="4124331"/>
            <a:ext cx="2344871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D42E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83;g2b4f963378a_1_0">
            <a:extLst>
              <a:ext uri="{FF2B5EF4-FFF2-40B4-BE49-F238E27FC236}">
                <a16:creationId xmlns:a16="http://schemas.microsoft.com/office/drawing/2014/main" id="{4F57B8D2-0FF9-2752-3837-8A68E6A27D9A}"/>
              </a:ext>
            </a:extLst>
          </p:cNvPr>
          <p:cNvSpPr txBox="1"/>
          <p:nvPr/>
        </p:nvSpPr>
        <p:spPr>
          <a:xfrm>
            <a:off x="1149406" y="4184795"/>
            <a:ext cx="138456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Whole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494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g2af338b9f0a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0" y="0"/>
            <a:ext cx="913791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2af338b9f0a_0_112"/>
          <p:cNvSpPr txBox="1"/>
          <p:nvPr/>
        </p:nvSpPr>
        <p:spPr>
          <a:xfrm>
            <a:off x="437375" y="1297945"/>
            <a:ext cx="80478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 startAt="4"/>
            </a:pPr>
            <a:r>
              <a:rPr lang="en-US" dirty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What is the sum of a rational number and an irrational number?</a:t>
            </a:r>
            <a:endParaRPr sz="1400" b="0" i="0" u="none" strike="noStrike" cap="none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3" name="Google Shape;133;g2af338b9f0a_0_112"/>
          <p:cNvSpPr txBox="1"/>
          <p:nvPr/>
        </p:nvSpPr>
        <p:spPr>
          <a:xfrm>
            <a:off x="443900" y="758525"/>
            <a:ext cx="309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1700" b="1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rPr>
              <a:t>MID-LESSON QUESTIONS</a:t>
            </a:r>
            <a:endParaRPr sz="1700" b="1" i="0" u="none" strike="noStrike" cap="none">
              <a:solidFill>
                <a:schemeClr val="lt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cxnSp>
        <p:nvCxnSpPr>
          <p:cNvPr id="134" name="Google Shape;134;g2af338b9f0a_0_112"/>
          <p:cNvCxnSpPr/>
          <p:nvPr/>
        </p:nvCxnSpPr>
        <p:spPr>
          <a:xfrm>
            <a:off x="544346" y="1157913"/>
            <a:ext cx="2713500" cy="12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g2af338b9f0a_0_112"/>
          <p:cNvSpPr/>
          <p:nvPr/>
        </p:nvSpPr>
        <p:spPr>
          <a:xfrm>
            <a:off x="912975" y="1883750"/>
            <a:ext cx="2209933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2af338b9f0a_0_112"/>
          <p:cNvSpPr txBox="1"/>
          <p:nvPr/>
        </p:nvSpPr>
        <p:spPr>
          <a:xfrm>
            <a:off x="1180326" y="1949503"/>
            <a:ext cx="174885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i="0" dirty="0">
                <a:solidFill>
                  <a:schemeClr val="lt1"/>
                </a:solidFill>
                <a:latin typeface="+mj-lt"/>
              </a:rPr>
              <a:t>Always irrational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37" name="Google Shape;137;g2af338b9f0a_0_112"/>
          <p:cNvGrpSpPr/>
          <p:nvPr/>
        </p:nvGrpSpPr>
        <p:grpSpPr>
          <a:xfrm>
            <a:off x="646676" y="1938472"/>
            <a:ext cx="417900" cy="429100"/>
            <a:chOff x="646676" y="1782800"/>
            <a:chExt cx="417900" cy="429100"/>
          </a:xfrm>
        </p:grpSpPr>
        <p:sp>
          <p:nvSpPr>
            <p:cNvPr id="138" name="Google Shape;138;g2af338b9f0a_0_112"/>
            <p:cNvSpPr/>
            <p:nvPr/>
          </p:nvSpPr>
          <p:spPr>
            <a:xfrm>
              <a:off x="646676" y="1808400"/>
              <a:ext cx="417900" cy="403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g2af338b9f0a_0_112"/>
            <p:cNvSpPr txBox="1"/>
            <p:nvPr/>
          </p:nvSpPr>
          <p:spPr>
            <a:xfrm>
              <a:off x="670838" y="178280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D42E2C"/>
                  </a:solidFill>
                  <a:latin typeface="Manrope"/>
                  <a:ea typeface="Manrope"/>
                  <a:cs typeface="Manrope"/>
                  <a:sym typeface="Manrope"/>
                </a:rPr>
                <a:t>A</a:t>
              </a:r>
              <a:endParaRPr sz="1700" b="1">
                <a:solidFill>
                  <a:srgbClr val="D42E2C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140" name="Google Shape;140;g2af338b9f0a_0_112"/>
          <p:cNvSpPr/>
          <p:nvPr/>
        </p:nvSpPr>
        <p:spPr>
          <a:xfrm>
            <a:off x="912975" y="3364721"/>
            <a:ext cx="3119868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2af338b9f0a_0_112"/>
          <p:cNvSpPr txBox="1"/>
          <p:nvPr/>
        </p:nvSpPr>
        <p:spPr>
          <a:xfrm>
            <a:off x="1022221" y="3426808"/>
            <a:ext cx="301062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bg1"/>
                </a:solidFill>
                <a:latin typeface="+mj-lt"/>
              </a:rPr>
              <a:t>Could be either rational or irrational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2" name="Google Shape;142;g2af338b9f0a_0_112"/>
          <p:cNvGrpSpPr/>
          <p:nvPr/>
        </p:nvGrpSpPr>
        <p:grpSpPr>
          <a:xfrm>
            <a:off x="646676" y="3435171"/>
            <a:ext cx="417900" cy="429100"/>
            <a:chOff x="646676" y="3458050"/>
            <a:chExt cx="417900" cy="429100"/>
          </a:xfrm>
        </p:grpSpPr>
        <p:sp>
          <p:nvSpPr>
            <p:cNvPr id="143" name="Google Shape;143;g2af338b9f0a_0_112"/>
            <p:cNvSpPr/>
            <p:nvPr/>
          </p:nvSpPr>
          <p:spPr>
            <a:xfrm>
              <a:off x="646676" y="3483650"/>
              <a:ext cx="417900" cy="403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g2af338b9f0a_0_112"/>
            <p:cNvSpPr txBox="1"/>
            <p:nvPr/>
          </p:nvSpPr>
          <p:spPr>
            <a:xfrm>
              <a:off x="670838" y="34580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D42E2C"/>
                  </a:solidFill>
                  <a:latin typeface="Manrope"/>
                  <a:ea typeface="Manrope"/>
                  <a:cs typeface="Manrope"/>
                  <a:sym typeface="Manrope"/>
                </a:rPr>
                <a:t>C</a:t>
              </a:r>
              <a:endParaRPr sz="1700" b="1">
                <a:solidFill>
                  <a:srgbClr val="D42E2C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145" name="Google Shape;145;g2af338b9f0a_0_112"/>
          <p:cNvSpPr/>
          <p:nvPr/>
        </p:nvSpPr>
        <p:spPr>
          <a:xfrm>
            <a:off x="912975" y="4095993"/>
            <a:ext cx="3449798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2af338b9f0a_0_112"/>
          <p:cNvSpPr txBox="1"/>
          <p:nvPr/>
        </p:nvSpPr>
        <p:spPr>
          <a:xfrm>
            <a:off x="1022221" y="4173164"/>
            <a:ext cx="179847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bg1"/>
                </a:solidFill>
                <a:latin typeface="+mj-lt"/>
              </a:rPr>
              <a:t>Always an integer</a:t>
            </a:r>
            <a:endParaRPr lang="ar-AE" dirty="0">
              <a:solidFill>
                <a:schemeClr val="bg1"/>
              </a:solidFill>
            </a:endParaRPr>
          </a:p>
        </p:txBody>
      </p:sp>
      <p:grpSp>
        <p:nvGrpSpPr>
          <p:cNvPr id="147" name="Google Shape;147;g2af338b9f0a_0_112"/>
          <p:cNvGrpSpPr/>
          <p:nvPr/>
        </p:nvGrpSpPr>
        <p:grpSpPr>
          <a:xfrm>
            <a:off x="646676" y="4166443"/>
            <a:ext cx="417900" cy="429100"/>
            <a:chOff x="646676" y="3458050"/>
            <a:chExt cx="417900" cy="429100"/>
          </a:xfrm>
        </p:grpSpPr>
        <p:sp>
          <p:nvSpPr>
            <p:cNvPr id="148" name="Google Shape;148;g2af338b9f0a_0_112"/>
            <p:cNvSpPr/>
            <p:nvPr/>
          </p:nvSpPr>
          <p:spPr>
            <a:xfrm>
              <a:off x="646676" y="3483650"/>
              <a:ext cx="417900" cy="403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g2af338b9f0a_0_112"/>
            <p:cNvSpPr txBox="1"/>
            <p:nvPr/>
          </p:nvSpPr>
          <p:spPr>
            <a:xfrm>
              <a:off x="670838" y="34580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D42E2C"/>
                  </a:solidFill>
                  <a:latin typeface="Manrope"/>
                  <a:ea typeface="Manrope"/>
                  <a:cs typeface="Manrope"/>
                  <a:sym typeface="Manrope"/>
                </a:rPr>
                <a:t>D</a:t>
              </a:r>
              <a:endParaRPr sz="1700" b="1">
                <a:solidFill>
                  <a:srgbClr val="D42E2C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150" name="Google Shape;150;g2af338b9f0a_0_112"/>
          <p:cNvGrpSpPr/>
          <p:nvPr/>
        </p:nvGrpSpPr>
        <p:grpSpPr>
          <a:xfrm>
            <a:off x="544350" y="307098"/>
            <a:ext cx="8216273" cy="378425"/>
            <a:chOff x="544350" y="307098"/>
            <a:chExt cx="8216273" cy="378425"/>
          </a:xfrm>
        </p:grpSpPr>
        <p:pic>
          <p:nvPicPr>
            <p:cNvPr id="151" name="Google Shape;151;g2af338b9f0a_0_11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67973" y="307098"/>
              <a:ext cx="392650" cy="378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g2af338b9f0a_0_112"/>
            <p:cNvSpPr txBox="1"/>
            <p:nvPr/>
          </p:nvSpPr>
          <p:spPr>
            <a:xfrm>
              <a:off x="966449" y="330100"/>
              <a:ext cx="4494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" sz="1200" b="1">
                  <a:solidFill>
                    <a:schemeClr val="lt1"/>
                  </a:solidFill>
                  <a:latin typeface="Cinzel"/>
                  <a:ea typeface="Cinzel"/>
                  <a:cs typeface="Cinzel"/>
                  <a:sym typeface="Cinzel"/>
                </a:rPr>
                <a:t>Miva live lessons</a:t>
              </a:r>
              <a:endParaRPr sz="1200" b="1" i="0" u="none" strike="noStrike" cap="none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endParaRPr>
            </a:p>
          </p:txBody>
        </p:sp>
        <p:sp>
          <p:nvSpPr>
            <p:cNvPr id="153" name="Google Shape;153;g2af338b9f0a_0_112"/>
            <p:cNvSpPr/>
            <p:nvPr/>
          </p:nvSpPr>
          <p:spPr>
            <a:xfrm>
              <a:off x="966440" y="358143"/>
              <a:ext cx="14100" cy="276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4" name="Google Shape;154;g2af338b9f0a_0_11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44350" y="330101"/>
              <a:ext cx="332400" cy="332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Google Shape;155;g2af338b9f0a_0_112"/>
          <p:cNvSpPr/>
          <p:nvPr/>
        </p:nvSpPr>
        <p:spPr>
          <a:xfrm>
            <a:off x="912975" y="2634222"/>
            <a:ext cx="2209933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2af338b9f0a_0_112"/>
          <p:cNvSpPr txBox="1"/>
          <p:nvPr/>
        </p:nvSpPr>
        <p:spPr>
          <a:xfrm>
            <a:off x="1180326" y="2673565"/>
            <a:ext cx="164036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lt1"/>
                </a:solidFill>
                <a:latin typeface="+mj-lt"/>
              </a:rPr>
              <a:t>Always rational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57" name="Google Shape;157;g2af338b9f0a_0_112"/>
          <p:cNvGrpSpPr/>
          <p:nvPr/>
        </p:nvGrpSpPr>
        <p:grpSpPr>
          <a:xfrm>
            <a:off x="646676" y="2688944"/>
            <a:ext cx="417900" cy="429100"/>
            <a:chOff x="646676" y="1782800"/>
            <a:chExt cx="417900" cy="429100"/>
          </a:xfrm>
        </p:grpSpPr>
        <p:sp>
          <p:nvSpPr>
            <p:cNvPr id="158" name="Google Shape;158;g2af338b9f0a_0_112"/>
            <p:cNvSpPr/>
            <p:nvPr/>
          </p:nvSpPr>
          <p:spPr>
            <a:xfrm>
              <a:off x="646676" y="1808400"/>
              <a:ext cx="417900" cy="403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g2af338b9f0a_0_112"/>
            <p:cNvSpPr txBox="1"/>
            <p:nvPr/>
          </p:nvSpPr>
          <p:spPr>
            <a:xfrm>
              <a:off x="670838" y="178280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D42E2C"/>
                  </a:solidFill>
                  <a:latin typeface="Manrope"/>
                  <a:ea typeface="Manrope"/>
                  <a:cs typeface="Manrope"/>
                  <a:sym typeface="Manrope"/>
                </a:rPr>
                <a:t>B</a:t>
              </a:r>
              <a:endParaRPr sz="1700" b="1">
                <a:solidFill>
                  <a:srgbClr val="D42E2C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218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g2b4f963378a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806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2b4f963378a_1_0"/>
          <p:cNvSpPr txBox="1"/>
          <p:nvPr/>
        </p:nvSpPr>
        <p:spPr>
          <a:xfrm>
            <a:off x="437375" y="1282962"/>
            <a:ext cx="80478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5"/>
            </a:pPr>
            <a:r>
              <a:rPr lang="en-US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Which of the following is both rational and an integer?</a:t>
            </a: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67" name="Google Shape;67;g2b4f963378a_1_0"/>
          <p:cNvSpPr txBox="1"/>
          <p:nvPr/>
        </p:nvSpPr>
        <p:spPr>
          <a:xfrm>
            <a:off x="443900" y="758525"/>
            <a:ext cx="309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MID-LESSON QUESTIONS</a:t>
            </a:r>
            <a:endParaRPr sz="1700" b="1" i="0" u="none" strike="noStrike" cap="none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cxnSp>
        <p:nvCxnSpPr>
          <p:cNvPr id="68" name="Google Shape;68;g2b4f963378a_1_0"/>
          <p:cNvCxnSpPr/>
          <p:nvPr/>
        </p:nvCxnSpPr>
        <p:spPr>
          <a:xfrm>
            <a:off x="544346" y="1157913"/>
            <a:ext cx="2713500" cy="12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9" name="Google Shape;69;g2b4f963378a_1_0"/>
          <p:cNvGrpSpPr/>
          <p:nvPr/>
        </p:nvGrpSpPr>
        <p:grpSpPr>
          <a:xfrm>
            <a:off x="544350" y="307476"/>
            <a:ext cx="8216275" cy="377626"/>
            <a:chOff x="544350" y="307476"/>
            <a:chExt cx="8216275" cy="377626"/>
          </a:xfrm>
        </p:grpSpPr>
        <p:pic>
          <p:nvPicPr>
            <p:cNvPr id="70" name="Google Shape;70;g2b4f963378a_1_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69925" y="307476"/>
              <a:ext cx="390700" cy="3776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g2b4f963378a_1_0"/>
            <p:cNvSpPr/>
            <p:nvPr/>
          </p:nvSpPr>
          <p:spPr>
            <a:xfrm>
              <a:off x="966440" y="358143"/>
              <a:ext cx="14100" cy="276300"/>
            </a:xfrm>
            <a:prstGeom prst="rect">
              <a:avLst/>
            </a:prstGeom>
            <a:solidFill>
              <a:srgbClr val="E93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2b4f963378a_1_0"/>
            <p:cNvSpPr txBox="1"/>
            <p:nvPr/>
          </p:nvSpPr>
          <p:spPr>
            <a:xfrm>
              <a:off x="966449" y="330100"/>
              <a:ext cx="4494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" sz="1200" b="1">
                  <a:solidFill>
                    <a:srgbClr val="E93A32"/>
                  </a:solidFill>
                  <a:latin typeface="Cinzel"/>
                  <a:ea typeface="Cinzel"/>
                  <a:cs typeface="Cinzel"/>
                  <a:sym typeface="Cinzel"/>
                </a:rPr>
                <a:t>Miva live lessons</a:t>
              </a:r>
              <a:endParaRPr sz="1200" b="1" i="0" u="none" strike="noStrike" cap="none">
                <a:solidFill>
                  <a:srgbClr val="E93A32"/>
                </a:solidFill>
                <a:latin typeface="Cinzel"/>
                <a:ea typeface="Cinzel"/>
                <a:cs typeface="Cinzel"/>
                <a:sym typeface="Cinzel"/>
              </a:endParaRPr>
            </a:p>
          </p:txBody>
        </p:sp>
        <p:pic>
          <p:nvPicPr>
            <p:cNvPr id="73" name="Google Shape;73;g2b4f963378a_1_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44350" y="330100"/>
              <a:ext cx="332400" cy="332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" name="Google Shape;74;g2b4f963378a_1_0"/>
          <p:cNvGrpSpPr/>
          <p:nvPr/>
        </p:nvGrpSpPr>
        <p:grpSpPr>
          <a:xfrm>
            <a:off x="646676" y="1953206"/>
            <a:ext cx="417900" cy="429100"/>
            <a:chOff x="646676" y="1782800"/>
            <a:chExt cx="417900" cy="429100"/>
          </a:xfrm>
        </p:grpSpPr>
        <p:sp>
          <p:nvSpPr>
            <p:cNvPr id="75" name="Google Shape;75;g2b4f963378a_1_0"/>
            <p:cNvSpPr/>
            <p:nvPr/>
          </p:nvSpPr>
          <p:spPr>
            <a:xfrm>
              <a:off x="646676" y="1808400"/>
              <a:ext cx="417900" cy="403500"/>
            </a:xfrm>
            <a:prstGeom prst="ellipse">
              <a:avLst/>
            </a:prstGeom>
            <a:solidFill>
              <a:srgbClr val="D42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2b4f963378a_1_0"/>
            <p:cNvSpPr txBox="1"/>
            <p:nvPr/>
          </p:nvSpPr>
          <p:spPr>
            <a:xfrm>
              <a:off x="670838" y="178280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A</a:t>
              </a:r>
              <a:endParaRPr sz="17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77" name="Google Shape;77;g2b4f963378a_1_0"/>
          <p:cNvSpPr/>
          <p:nvPr/>
        </p:nvSpPr>
        <p:spPr>
          <a:xfrm>
            <a:off x="912975" y="1883750"/>
            <a:ext cx="2344871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D42E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Google Shape;78;g2b4f963378a_1_0"/>
              <p:cNvSpPr txBox="1"/>
              <p:nvPr/>
            </p:nvSpPr>
            <p:spPr>
              <a:xfrm>
                <a:off x="1149407" y="1952814"/>
                <a:ext cx="417900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anrope"/>
                          <a:cs typeface="Manrope"/>
                          <a:sym typeface="Manrope"/>
                        </a:rPr>
                        <m:t>0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78" name="Google Shape;78;g2b4f963378a_1_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07" y="1952814"/>
                <a:ext cx="417900" cy="4000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oogle Shape;79;g2b4f963378a_1_0"/>
          <p:cNvGrpSpPr/>
          <p:nvPr/>
        </p:nvGrpSpPr>
        <p:grpSpPr>
          <a:xfrm>
            <a:off x="646676" y="2687656"/>
            <a:ext cx="417900" cy="429100"/>
            <a:chOff x="646676" y="2517250"/>
            <a:chExt cx="417900" cy="429100"/>
          </a:xfrm>
        </p:grpSpPr>
        <p:sp>
          <p:nvSpPr>
            <p:cNvPr id="80" name="Google Shape;80;g2b4f963378a_1_0"/>
            <p:cNvSpPr/>
            <p:nvPr/>
          </p:nvSpPr>
          <p:spPr>
            <a:xfrm>
              <a:off x="646676" y="2542850"/>
              <a:ext cx="417900" cy="403500"/>
            </a:xfrm>
            <a:prstGeom prst="ellipse">
              <a:avLst/>
            </a:prstGeom>
            <a:solidFill>
              <a:srgbClr val="D42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g2b4f963378a_1_0"/>
            <p:cNvSpPr txBox="1"/>
            <p:nvPr/>
          </p:nvSpPr>
          <p:spPr>
            <a:xfrm>
              <a:off x="670838" y="25172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B</a:t>
              </a:r>
              <a:endParaRPr sz="17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82" name="Google Shape;82;g2b4f963378a_1_0"/>
          <p:cNvSpPr/>
          <p:nvPr/>
        </p:nvSpPr>
        <p:spPr>
          <a:xfrm>
            <a:off x="912975" y="2618200"/>
            <a:ext cx="2344871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D42E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Google Shape;83;g2b4f963378a_1_0"/>
              <p:cNvSpPr txBox="1"/>
              <p:nvPr/>
            </p:nvSpPr>
            <p:spPr>
              <a:xfrm>
                <a:off x="1149406" y="2678664"/>
                <a:ext cx="417901" cy="425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Manrope"/>
                              <a:cs typeface="Manrope"/>
                              <a:sym typeface="Manrope"/>
                            </a:rPr>
                          </m:ctrlPr>
                        </m:radPr>
                        <m:deg/>
                        <m:e>
                          <m:r>
                            <a:rPr lang="en-US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Manrope"/>
                              <a:cs typeface="Manrope"/>
                              <a:sym typeface="Manrope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83" name="Google Shape;83;g2b4f963378a_1_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06" y="2678664"/>
                <a:ext cx="417901" cy="4254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oogle Shape;86;g2b4f963378a_1_0"/>
          <p:cNvGrpSpPr/>
          <p:nvPr/>
        </p:nvGrpSpPr>
        <p:grpSpPr>
          <a:xfrm>
            <a:off x="646676" y="3453738"/>
            <a:ext cx="417900" cy="429100"/>
            <a:chOff x="646676" y="2517250"/>
            <a:chExt cx="417900" cy="429100"/>
          </a:xfrm>
        </p:grpSpPr>
        <p:sp>
          <p:nvSpPr>
            <p:cNvPr id="87" name="Google Shape;87;g2b4f963378a_1_0"/>
            <p:cNvSpPr/>
            <p:nvPr/>
          </p:nvSpPr>
          <p:spPr>
            <a:xfrm>
              <a:off x="646676" y="2542850"/>
              <a:ext cx="417900" cy="403500"/>
            </a:xfrm>
            <a:prstGeom prst="ellipse">
              <a:avLst/>
            </a:prstGeom>
            <a:solidFill>
              <a:srgbClr val="D42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g2b4f963378a_1_0"/>
            <p:cNvSpPr txBox="1"/>
            <p:nvPr/>
          </p:nvSpPr>
          <p:spPr>
            <a:xfrm>
              <a:off x="670838" y="25172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C</a:t>
              </a:r>
              <a:endParaRPr sz="17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91" name="Google Shape;91;g2b4f963378a_1_0"/>
          <p:cNvGrpSpPr/>
          <p:nvPr/>
        </p:nvGrpSpPr>
        <p:grpSpPr>
          <a:xfrm>
            <a:off x="646676" y="4170043"/>
            <a:ext cx="417900" cy="429100"/>
            <a:chOff x="646676" y="2517250"/>
            <a:chExt cx="417900" cy="429100"/>
          </a:xfrm>
        </p:grpSpPr>
        <p:sp>
          <p:nvSpPr>
            <p:cNvPr id="92" name="Google Shape;92;g2b4f963378a_1_0"/>
            <p:cNvSpPr/>
            <p:nvPr/>
          </p:nvSpPr>
          <p:spPr>
            <a:xfrm>
              <a:off x="646676" y="2542850"/>
              <a:ext cx="417900" cy="403500"/>
            </a:xfrm>
            <a:prstGeom prst="ellipse">
              <a:avLst/>
            </a:prstGeom>
            <a:solidFill>
              <a:srgbClr val="D42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g2b4f963378a_1_0"/>
            <p:cNvSpPr txBox="1"/>
            <p:nvPr/>
          </p:nvSpPr>
          <p:spPr>
            <a:xfrm>
              <a:off x="670838" y="25172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D</a:t>
              </a:r>
              <a:endParaRPr sz="17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2" name="Google Shape;77;g2b4f963378a_1_0">
            <a:extLst>
              <a:ext uri="{FF2B5EF4-FFF2-40B4-BE49-F238E27FC236}">
                <a16:creationId xmlns:a16="http://schemas.microsoft.com/office/drawing/2014/main" id="{25D2594E-54CD-F449-D3B5-B9F84F19C4F0}"/>
              </a:ext>
            </a:extLst>
          </p:cNvPr>
          <p:cNvSpPr/>
          <p:nvPr/>
        </p:nvSpPr>
        <p:spPr>
          <a:xfrm>
            <a:off x="912975" y="3389881"/>
            <a:ext cx="2344871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D42E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78;g2b4f963378a_1_0">
                <a:extLst>
                  <a:ext uri="{FF2B5EF4-FFF2-40B4-BE49-F238E27FC236}">
                    <a16:creationId xmlns:a16="http://schemas.microsoft.com/office/drawing/2014/main" id="{C7242125-E7E5-7BA5-A1A5-8AAEEF9DFB1E}"/>
                  </a:ext>
                </a:extLst>
              </p:cNvPr>
              <p:cNvSpPr txBox="1"/>
              <p:nvPr/>
            </p:nvSpPr>
            <p:spPr>
              <a:xfrm>
                <a:off x="1149406" y="3396738"/>
                <a:ext cx="417900" cy="589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Manrope"/>
                              <a:cs typeface="Manrope"/>
                              <a:sym typeface="Manrope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Manrope"/>
                              <a:cs typeface="Manrope"/>
                              <a:sym typeface="Manrope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Manrope"/>
                              <a:cs typeface="Manrope"/>
                              <a:sym typeface="Manrope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Google Shape;78;g2b4f963378a_1_0">
                <a:extLst>
                  <a:ext uri="{FF2B5EF4-FFF2-40B4-BE49-F238E27FC236}">
                    <a16:creationId xmlns:a16="http://schemas.microsoft.com/office/drawing/2014/main" id="{C7242125-E7E5-7BA5-A1A5-8AAEEF9DF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06" y="3396738"/>
                <a:ext cx="417900" cy="5893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82;g2b4f963378a_1_0">
            <a:extLst>
              <a:ext uri="{FF2B5EF4-FFF2-40B4-BE49-F238E27FC236}">
                <a16:creationId xmlns:a16="http://schemas.microsoft.com/office/drawing/2014/main" id="{2C92B10F-2DAB-1007-83E7-FC2F590E8377}"/>
              </a:ext>
            </a:extLst>
          </p:cNvPr>
          <p:cNvSpPr/>
          <p:nvPr/>
        </p:nvSpPr>
        <p:spPr>
          <a:xfrm>
            <a:off x="912975" y="4124331"/>
            <a:ext cx="2344871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D42E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83;g2b4f963378a_1_0">
                <a:extLst>
                  <a:ext uri="{FF2B5EF4-FFF2-40B4-BE49-F238E27FC236}">
                    <a16:creationId xmlns:a16="http://schemas.microsoft.com/office/drawing/2014/main" id="{4F57B8D2-0FF9-2752-3837-8A68E6A27D9A}"/>
                  </a:ext>
                </a:extLst>
              </p:cNvPr>
              <p:cNvSpPr txBox="1"/>
              <p:nvPr/>
            </p:nvSpPr>
            <p:spPr>
              <a:xfrm>
                <a:off x="1149406" y="4184795"/>
                <a:ext cx="417900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anrope"/>
                          <a:cs typeface="Manrope"/>
                          <a:sym typeface="Manrope"/>
                        </a:rPr>
                        <m:t>𝜋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5" name="Google Shape;83;g2b4f963378a_1_0">
                <a:extLst>
                  <a:ext uri="{FF2B5EF4-FFF2-40B4-BE49-F238E27FC236}">
                    <a16:creationId xmlns:a16="http://schemas.microsoft.com/office/drawing/2014/main" id="{4F57B8D2-0FF9-2752-3837-8A68E6A27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06" y="4184795"/>
                <a:ext cx="417900" cy="4000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49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g2af338b9f0a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0" y="0"/>
            <a:ext cx="9137919" cy="51435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Google Shape;132;g2af338b9f0a_0_112"/>
              <p:cNvSpPr txBox="1"/>
              <p:nvPr/>
            </p:nvSpPr>
            <p:spPr>
              <a:xfrm>
                <a:off x="437375" y="1297945"/>
                <a:ext cx="8047800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82600" lvl="0" indent="-3429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+mj-lt"/>
                  <a:buAutoNum type="arabicPeriod" startAt="6"/>
                </a:pPr>
                <a:r>
                  <a:rPr lang="en-US" dirty="0">
                    <a:solidFill>
                      <a:schemeClr val="lt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𝑥</m:t>
                    </m:r>
                    <m:r>
                      <a:rPr lang="en-US" i="1" dirty="0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=−</m:t>
                    </m:r>
                    <m:r>
                      <a:rPr lang="en-US" i="1" dirty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lt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𝑦</m:t>
                    </m:r>
                    <m:r>
                      <a:rPr lang="en-US" i="1" dirty="0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=</m:t>
                    </m:r>
                    <m:r>
                      <a:rPr lang="en-US" i="1" dirty="0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7</m:t>
                    </m:r>
                  </m:oMath>
                </a14:m>
                <a:r>
                  <a:rPr lang="en-US" dirty="0">
                    <a:solidFill>
                      <a:schemeClr val="lt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, what is the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3</m:t>
                    </m:r>
                    <m:r>
                      <a:rPr lang="en-US" i="1" dirty="0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𝑥</m:t>
                    </m:r>
                    <m:r>
                      <a:rPr lang="en-US" i="1" dirty="0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−</m:t>
                    </m:r>
                    <m:r>
                      <a:rPr lang="en-US" i="1" dirty="0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2</m:t>
                    </m:r>
                    <m:r>
                      <a:rPr lang="en-US" i="1" dirty="0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lt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?</a:t>
                </a:r>
                <a:endParaRPr sz="1400" b="0" i="0" u="none" strike="noStrike" cap="none" dirty="0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</mc:Choice>
        <mc:Fallback>
          <p:sp>
            <p:nvSpPr>
              <p:cNvPr id="132" name="Google Shape;132;g2af338b9f0a_0_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75" y="1297945"/>
                <a:ext cx="8047800" cy="400079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Google Shape;133;g2af338b9f0a_0_112"/>
          <p:cNvSpPr txBox="1"/>
          <p:nvPr/>
        </p:nvSpPr>
        <p:spPr>
          <a:xfrm>
            <a:off x="443900" y="758525"/>
            <a:ext cx="309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1700" b="1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rPr>
              <a:t>MID-LESSON QUESTIONS</a:t>
            </a:r>
            <a:endParaRPr sz="1700" b="1" i="0" u="none" strike="noStrike" cap="none">
              <a:solidFill>
                <a:schemeClr val="lt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cxnSp>
        <p:nvCxnSpPr>
          <p:cNvPr id="134" name="Google Shape;134;g2af338b9f0a_0_112"/>
          <p:cNvCxnSpPr/>
          <p:nvPr/>
        </p:nvCxnSpPr>
        <p:spPr>
          <a:xfrm>
            <a:off x="544346" y="1157913"/>
            <a:ext cx="2713500" cy="12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g2af338b9f0a_0_112"/>
          <p:cNvSpPr/>
          <p:nvPr/>
        </p:nvSpPr>
        <p:spPr>
          <a:xfrm>
            <a:off x="912975" y="1883750"/>
            <a:ext cx="2209933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Google Shape;136;g2af338b9f0a_0_112"/>
              <p:cNvSpPr txBox="1"/>
              <p:nvPr/>
            </p:nvSpPr>
            <p:spPr>
              <a:xfrm>
                <a:off x="1180327" y="1949503"/>
                <a:ext cx="527886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dirty="0">
                  <a:solidFill>
                    <a:schemeClr val="lt1"/>
                  </a:solidFill>
                </a:endParaRPr>
              </a:p>
            </p:txBody>
          </p:sp>
        </mc:Choice>
        <mc:Fallback xmlns="">
          <p:sp>
            <p:nvSpPr>
              <p:cNvPr id="136" name="Google Shape;136;g2af338b9f0a_0_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327" y="1949503"/>
                <a:ext cx="527886" cy="4000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7" name="Google Shape;137;g2af338b9f0a_0_112"/>
          <p:cNvGrpSpPr/>
          <p:nvPr/>
        </p:nvGrpSpPr>
        <p:grpSpPr>
          <a:xfrm>
            <a:off x="646676" y="1938472"/>
            <a:ext cx="417900" cy="429100"/>
            <a:chOff x="646676" y="1782800"/>
            <a:chExt cx="417900" cy="429100"/>
          </a:xfrm>
        </p:grpSpPr>
        <p:sp>
          <p:nvSpPr>
            <p:cNvPr id="138" name="Google Shape;138;g2af338b9f0a_0_112"/>
            <p:cNvSpPr/>
            <p:nvPr/>
          </p:nvSpPr>
          <p:spPr>
            <a:xfrm>
              <a:off x="646676" y="1808400"/>
              <a:ext cx="417900" cy="403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g2af338b9f0a_0_112"/>
            <p:cNvSpPr txBox="1"/>
            <p:nvPr/>
          </p:nvSpPr>
          <p:spPr>
            <a:xfrm>
              <a:off x="670838" y="178280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D42E2C"/>
                  </a:solidFill>
                  <a:latin typeface="Manrope"/>
                  <a:ea typeface="Manrope"/>
                  <a:cs typeface="Manrope"/>
                  <a:sym typeface="Manrope"/>
                </a:rPr>
                <a:t>A</a:t>
              </a:r>
              <a:endParaRPr sz="1700" b="1">
                <a:solidFill>
                  <a:srgbClr val="D42E2C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140" name="Google Shape;140;g2af338b9f0a_0_112"/>
          <p:cNvSpPr/>
          <p:nvPr/>
        </p:nvSpPr>
        <p:spPr>
          <a:xfrm>
            <a:off x="912975" y="3364721"/>
            <a:ext cx="2209933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Google Shape;141;g2af338b9f0a_0_112"/>
              <p:cNvSpPr txBox="1"/>
              <p:nvPr/>
            </p:nvSpPr>
            <p:spPr>
              <a:xfrm>
                <a:off x="1218703" y="3426808"/>
                <a:ext cx="513671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1" name="Google Shape;141;g2af338b9f0a_0_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703" y="3426808"/>
                <a:ext cx="513671" cy="4000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oogle Shape;142;g2af338b9f0a_0_112"/>
          <p:cNvGrpSpPr/>
          <p:nvPr/>
        </p:nvGrpSpPr>
        <p:grpSpPr>
          <a:xfrm>
            <a:off x="646676" y="3435171"/>
            <a:ext cx="417900" cy="429100"/>
            <a:chOff x="646676" y="3458050"/>
            <a:chExt cx="417900" cy="429100"/>
          </a:xfrm>
        </p:grpSpPr>
        <p:sp>
          <p:nvSpPr>
            <p:cNvPr id="143" name="Google Shape;143;g2af338b9f0a_0_112"/>
            <p:cNvSpPr/>
            <p:nvPr/>
          </p:nvSpPr>
          <p:spPr>
            <a:xfrm>
              <a:off x="646676" y="3483650"/>
              <a:ext cx="417900" cy="403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g2af338b9f0a_0_112"/>
            <p:cNvSpPr txBox="1"/>
            <p:nvPr/>
          </p:nvSpPr>
          <p:spPr>
            <a:xfrm>
              <a:off x="670838" y="34580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D42E2C"/>
                  </a:solidFill>
                  <a:latin typeface="Manrope"/>
                  <a:ea typeface="Manrope"/>
                  <a:cs typeface="Manrope"/>
                  <a:sym typeface="Manrope"/>
                </a:rPr>
                <a:t>C</a:t>
              </a:r>
              <a:endParaRPr sz="1700" b="1">
                <a:solidFill>
                  <a:srgbClr val="D42E2C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145" name="Google Shape;145;g2af338b9f0a_0_112"/>
          <p:cNvSpPr/>
          <p:nvPr/>
        </p:nvSpPr>
        <p:spPr>
          <a:xfrm>
            <a:off x="912975" y="4095993"/>
            <a:ext cx="2209933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Google Shape;146;g2af338b9f0a_0_112"/>
              <p:cNvSpPr txBox="1"/>
              <p:nvPr/>
            </p:nvSpPr>
            <p:spPr>
              <a:xfrm>
                <a:off x="1244175" y="4173164"/>
                <a:ext cx="488199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6" name="Google Shape;146;g2af338b9f0a_0_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175" y="4173164"/>
                <a:ext cx="488199" cy="4000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7" name="Google Shape;147;g2af338b9f0a_0_112"/>
          <p:cNvGrpSpPr/>
          <p:nvPr/>
        </p:nvGrpSpPr>
        <p:grpSpPr>
          <a:xfrm>
            <a:off x="646676" y="4166443"/>
            <a:ext cx="417900" cy="429100"/>
            <a:chOff x="646676" y="3458050"/>
            <a:chExt cx="417900" cy="429100"/>
          </a:xfrm>
        </p:grpSpPr>
        <p:sp>
          <p:nvSpPr>
            <p:cNvPr id="148" name="Google Shape;148;g2af338b9f0a_0_112"/>
            <p:cNvSpPr/>
            <p:nvPr/>
          </p:nvSpPr>
          <p:spPr>
            <a:xfrm>
              <a:off x="646676" y="3483650"/>
              <a:ext cx="417900" cy="403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g2af338b9f0a_0_112"/>
            <p:cNvSpPr txBox="1"/>
            <p:nvPr/>
          </p:nvSpPr>
          <p:spPr>
            <a:xfrm>
              <a:off x="670838" y="34580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D42E2C"/>
                  </a:solidFill>
                  <a:latin typeface="Manrope"/>
                  <a:ea typeface="Manrope"/>
                  <a:cs typeface="Manrope"/>
                  <a:sym typeface="Manrope"/>
                </a:rPr>
                <a:t>D</a:t>
              </a:r>
              <a:endParaRPr sz="1700" b="1">
                <a:solidFill>
                  <a:srgbClr val="D42E2C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150" name="Google Shape;150;g2af338b9f0a_0_112"/>
          <p:cNvGrpSpPr/>
          <p:nvPr/>
        </p:nvGrpSpPr>
        <p:grpSpPr>
          <a:xfrm>
            <a:off x="544350" y="307098"/>
            <a:ext cx="8216273" cy="378425"/>
            <a:chOff x="544350" y="307098"/>
            <a:chExt cx="8216273" cy="378425"/>
          </a:xfrm>
        </p:grpSpPr>
        <p:pic>
          <p:nvPicPr>
            <p:cNvPr id="151" name="Google Shape;151;g2af338b9f0a_0_11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367973" y="307098"/>
              <a:ext cx="392650" cy="378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g2af338b9f0a_0_112"/>
            <p:cNvSpPr txBox="1"/>
            <p:nvPr/>
          </p:nvSpPr>
          <p:spPr>
            <a:xfrm>
              <a:off x="966449" y="330100"/>
              <a:ext cx="4494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" sz="1200" b="1">
                  <a:solidFill>
                    <a:schemeClr val="lt1"/>
                  </a:solidFill>
                  <a:latin typeface="Cinzel"/>
                  <a:ea typeface="Cinzel"/>
                  <a:cs typeface="Cinzel"/>
                  <a:sym typeface="Cinzel"/>
                </a:rPr>
                <a:t>Miva live lessons</a:t>
              </a:r>
              <a:endParaRPr sz="1200" b="1" i="0" u="none" strike="noStrike" cap="none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endParaRPr>
            </a:p>
          </p:txBody>
        </p:sp>
        <p:sp>
          <p:nvSpPr>
            <p:cNvPr id="153" name="Google Shape;153;g2af338b9f0a_0_112"/>
            <p:cNvSpPr/>
            <p:nvPr/>
          </p:nvSpPr>
          <p:spPr>
            <a:xfrm>
              <a:off x="966440" y="358143"/>
              <a:ext cx="14100" cy="276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4" name="Google Shape;154;g2af338b9f0a_0_11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44350" y="330101"/>
              <a:ext cx="332400" cy="332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Google Shape;155;g2af338b9f0a_0_112"/>
          <p:cNvSpPr/>
          <p:nvPr/>
        </p:nvSpPr>
        <p:spPr>
          <a:xfrm>
            <a:off x="912975" y="2634222"/>
            <a:ext cx="2209933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Google Shape;156;g2af338b9f0a_0_112"/>
              <p:cNvSpPr txBox="1"/>
              <p:nvPr/>
            </p:nvSpPr>
            <p:spPr>
              <a:xfrm>
                <a:off x="1218703" y="2705631"/>
                <a:ext cx="489509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dirty="0">
                  <a:solidFill>
                    <a:schemeClr val="lt1"/>
                  </a:solidFill>
                </a:endParaRPr>
              </a:p>
            </p:txBody>
          </p:sp>
        </mc:Choice>
        <mc:Fallback xmlns="">
          <p:sp>
            <p:nvSpPr>
              <p:cNvPr id="156" name="Google Shape;156;g2af338b9f0a_0_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703" y="2705631"/>
                <a:ext cx="489509" cy="4000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7" name="Google Shape;157;g2af338b9f0a_0_112"/>
          <p:cNvGrpSpPr/>
          <p:nvPr/>
        </p:nvGrpSpPr>
        <p:grpSpPr>
          <a:xfrm>
            <a:off x="646676" y="2688944"/>
            <a:ext cx="417900" cy="429100"/>
            <a:chOff x="646676" y="1782800"/>
            <a:chExt cx="417900" cy="429100"/>
          </a:xfrm>
        </p:grpSpPr>
        <p:sp>
          <p:nvSpPr>
            <p:cNvPr id="158" name="Google Shape;158;g2af338b9f0a_0_112"/>
            <p:cNvSpPr/>
            <p:nvPr/>
          </p:nvSpPr>
          <p:spPr>
            <a:xfrm>
              <a:off x="646676" y="1808400"/>
              <a:ext cx="417900" cy="403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g2af338b9f0a_0_112"/>
            <p:cNvSpPr txBox="1"/>
            <p:nvPr/>
          </p:nvSpPr>
          <p:spPr>
            <a:xfrm>
              <a:off x="670838" y="178280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D42E2C"/>
                  </a:solidFill>
                  <a:latin typeface="Manrope"/>
                  <a:ea typeface="Manrope"/>
                  <a:cs typeface="Manrope"/>
                  <a:sym typeface="Manrope"/>
                </a:rPr>
                <a:t>B</a:t>
              </a:r>
              <a:endParaRPr sz="1700" b="1">
                <a:solidFill>
                  <a:srgbClr val="D42E2C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7459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g2b4f963378a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806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6" name="Google Shape;66;g2b4f963378a_1_0"/>
              <p:cNvSpPr txBox="1"/>
              <p:nvPr/>
            </p:nvSpPr>
            <p:spPr>
              <a:xfrm>
                <a:off x="437375" y="1282962"/>
                <a:ext cx="8047800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82600" lvl="0" indent="-3429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+mj-lt"/>
                  <a:buAutoNum type="arabicPeriod" startAt="7"/>
                </a:pPr>
                <a:r>
                  <a:rPr lang="en-US" dirty="0"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What is the result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(−</m:t>
                    </m:r>
                    <m:r>
                      <a:rPr lang="en-US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6</m:t>
                    </m:r>
                    <m:r>
                      <a:rPr lang="en-US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)−(−</m:t>
                    </m:r>
                    <m:r>
                      <a:rPr lang="en-US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3</m:t>
                    </m:r>
                    <m:r>
                      <a:rPr lang="en-US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?</a:t>
                </a:r>
                <a:endParaRPr sz="1400" b="0" i="0" u="none" strike="noStrike" cap="none" dirty="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</mc:Choice>
        <mc:Fallback>
          <p:sp>
            <p:nvSpPr>
              <p:cNvPr id="66" name="Google Shape;66;g2b4f963378a_1_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75" y="1282962"/>
                <a:ext cx="8047800" cy="400079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Google Shape;67;g2b4f963378a_1_0"/>
          <p:cNvSpPr txBox="1"/>
          <p:nvPr/>
        </p:nvSpPr>
        <p:spPr>
          <a:xfrm>
            <a:off x="443900" y="758525"/>
            <a:ext cx="309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MID-LESSON QUESTIONS</a:t>
            </a:r>
            <a:endParaRPr sz="1700" b="1" i="0" u="none" strike="noStrike" cap="none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cxnSp>
        <p:nvCxnSpPr>
          <p:cNvPr id="68" name="Google Shape;68;g2b4f963378a_1_0"/>
          <p:cNvCxnSpPr/>
          <p:nvPr/>
        </p:nvCxnSpPr>
        <p:spPr>
          <a:xfrm>
            <a:off x="544346" y="1157913"/>
            <a:ext cx="2713500" cy="12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9" name="Google Shape;69;g2b4f963378a_1_0"/>
          <p:cNvGrpSpPr/>
          <p:nvPr/>
        </p:nvGrpSpPr>
        <p:grpSpPr>
          <a:xfrm>
            <a:off x="544350" y="307476"/>
            <a:ext cx="8216275" cy="377626"/>
            <a:chOff x="544350" y="307476"/>
            <a:chExt cx="8216275" cy="377626"/>
          </a:xfrm>
        </p:grpSpPr>
        <p:pic>
          <p:nvPicPr>
            <p:cNvPr id="70" name="Google Shape;70;g2b4f963378a_1_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369925" y="307476"/>
              <a:ext cx="390700" cy="3776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g2b4f963378a_1_0"/>
            <p:cNvSpPr/>
            <p:nvPr/>
          </p:nvSpPr>
          <p:spPr>
            <a:xfrm>
              <a:off x="966440" y="358143"/>
              <a:ext cx="14100" cy="276300"/>
            </a:xfrm>
            <a:prstGeom prst="rect">
              <a:avLst/>
            </a:prstGeom>
            <a:solidFill>
              <a:srgbClr val="E93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2b4f963378a_1_0"/>
            <p:cNvSpPr txBox="1"/>
            <p:nvPr/>
          </p:nvSpPr>
          <p:spPr>
            <a:xfrm>
              <a:off x="966449" y="330100"/>
              <a:ext cx="4494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" sz="1200" b="1">
                  <a:solidFill>
                    <a:srgbClr val="E93A32"/>
                  </a:solidFill>
                  <a:latin typeface="Cinzel"/>
                  <a:ea typeface="Cinzel"/>
                  <a:cs typeface="Cinzel"/>
                  <a:sym typeface="Cinzel"/>
                </a:rPr>
                <a:t>Miva live lessons</a:t>
              </a:r>
              <a:endParaRPr sz="1200" b="1" i="0" u="none" strike="noStrike" cap="none">
                <a:solidFill>
                  <a:srgbClr val="E93A32"/>
                </a:solidFill>
                <a:latin typeface="Cinzel"/>
                <a:ea typeface="Cinzel"/>
                <a:cs typeface="Cinzel"/>
                <a:sym typeface="Cinzel"/>
              </a:endParaRPr>
            </a:p>
          </p:txBody>
        </p:sp>
        <p:pic>
          <p:nvPicPr>
            <p:cNvPr id="73" name="Google Shape;73;g2b4f963378a_1_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44350" y="330100"/>
              <a:ext cx="332400" cy="332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" name="Google Shape;74;g2b4f963378a_1_0"/>
          <p:cNvGrpSpPr/>
          <p:nvPr/>
        </p:nvGrpSpPr>
        <p:grpSpPr>
          <a:xfrm>
            <a:off x="646676" y="1953206"/>
            <a:ext cx="417900" cy="429100"/>
            <a:chOff x="646676" y="1782800"/>
            <a:chExt cx="417900" cy="429100"/>
          </a:xfrm>
        </p:grpSpPr>
        <p:sp>
          <p:nvSpPr>
            <p:cNvPr id="75" name="Google Shape;75;g2b4f963378a_1_0"/>
            <p:cNvSpPr/>
            <p:nvPr/>
          </p:nvSpPr>
          <p:spPr>
            <a:xfrm>
              <a:off x="646676" y="1808400"/>
              <a:ext cx="417900" cy="403500"/>
            </a:xfrm>
            <a:prstGeom prst="ellipse">
              <a:avLst/>
            </a:prstGeom>
            <a:solidFill>
              <a:srgbClr val="D42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2b4f963378a_1_0"/>
            <p:cNvSpPr txBox="1"/>
            <p:nvPr/>
          </p:nvSpPr>
          <p:spPr>
            <a:xfrm>
              <a:off x="670838" y="178280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A</a:t>
              </a:r>
              <a:endParaRPr sz="17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77" name="Google Shape;77;g2b4f963378a_1_0"/>
          <p:cNvSpPr/>
          <p:nvPr/>
        </p:nvSpPr>
        <p:spPr>
          <a:xfrm>
            <a:off x="912975" y="1883750"/>
            <a:ext cx="2344871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D42E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Google Shape;78;g2b4f963378a_1_0"/>
              <p:cNvSpPr txBox="1"/>
              <p:nvPr/>
            </p:nvSpPr>
            <p:spPr>
              <a:xfrm>
                <a:off x="1149407" y="1952814"/>
                <a:ext cx="417900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anrope"/>
                          <a:cs typeface="Manrope"/>
                          <a:sym typeface="Manrope"/>
                        </a:rPr>
                        <m:t>−</m:t>
                      </m:r>
                      <m:r>
                        <a:rPr lang="en-US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anrope"/>
                          <a:cs typeface="Manrope"/>
                          <a:sym typeface="Manrope"/>
                        </a:rPr>
                        <m:t>9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78" name="Google Shape;78;g2b4f963378a_1_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07" y="1952814"/>
                <a:ext cx="417900" cy="4000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oogle Shape;79;g2b4f963378a_1_0"/>
          <p:cNvGrpSpPr/>
          <p:nvPr/>
        </p:nvGrpSpPr>
        <p:grpSpPr>
          <a:xfrm>
            <a:off x="646676" y="2687656"/>
            <a:ext cx="417900" cy="429100"/>
            <a:chOff x="646676" y="2517250"/>
            <a:chExt cx="417900" cy="429100"/>
          </a:xfrm>
        </p:grpSpPr>
        <p:sp>
          <p:nvSpPr>
            <p:cNvPr id="80" name="Google Shape;80;g2b4f963378a_1_0"/>
            <p:cNvSpPr/>
            <p:nvPr/>
          </p:nvSpPr>
          <p:spPr>
            <a:xfrm>
              <a:off x="646676" y="2542850"/>
              <a:ext cx="417900" cy="403500"/>
            </a:xfrm>
            <a:prstGeom prst="ellipse">
              <a:avLst/>
            </a:prstGeom>
            <a:solidFill>
              <a:srgbClr val="D42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g2b4f963378a_1_0"/>
            <p:cNvSpPr txBox="1"/>
            <p:nvPr/>
          </p:nvSpPr>
          <p:spPr>
            <a:xfrm>
              <a:off x="670838" y="25172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B</a:t>
              </a:r>
              <a:endParaRPr sz="17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82" name="Google Shape;82;g2b4f963378a_1_0"/>
          <p:cNvSpPr/>
          <p:nvPr/>
        </p:nvSpPr>
        <p:spPr>
          <a:xfrm>
            <a:off x="912975" y="2618200"/>
            <a:ext cx="2344871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D42E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Google Shape;83;g2b4f963378a_1_0"/>
              <p:cNvSpPr txBox="1"/>
              <p:nvPr/>
            </p:nvSpPr>
            <p:spPr>
              <a:xfrm>
                <a:off x="1149406" y="2678664"/>
                <a:ext cx="417901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anrope"/>
                          <a:cs typeface="Manrope"/>
                          <a:sym typeface="Manrope"/>
                        </a:rPr>
                        <m:t>3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83" name="Google Shape;83;g2b4f963378a_1_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06" y="2678664"/>
                <a:ext cx="417901" cy="4000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oogle Shape;86;g2b4f963378a_1_0"/>
          <p:cNvGrpSpPr/>
          <p:nvPr/>
        </p:nvGrpSpPr>
        <p:grpSpPr>
          <a:xfrm>
            <a:off x="646676" y="3453738"/>
            <a:ext cx="417900" cy="429100"/>
            <a:chOff x="646676" y="2517250"/>
            <a:chExt cx="417900" cy="429100"/>
          </a:xfrm>
        </p:grpSpPr>
        <p:sp>
          <p:nvSpPr>
            <p:cNvPr id="87" name="Google Shape;87;g2b4f963378a_1_0"/>
            <p:cNvSpPr/>
            <p:nvPr/>
          </p:nvSpPr>
          <p:spPr>
            <a:xfrm>
              <a:off x="646676" y="2542850"/>
              <a:ext cx="417900" cy="403500"/>
            </a:xfrm>
            <a:prstGeom prst="ellipse">
              <a:avLst/>
            </a:prstGeom>
            <a:solidFill>
              <a:srgbClr val="D42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g2b4f963378a_1_0"/>
            <p:cNvSpPr txBox="1"/>
            <p:nvPr/>
          </p:nvSpPr>
          <p:spPr>
            <a:xfrm>
              <a:off x="670838" y="25172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C</a:t>
              </a:r>
              <a:endParaRPr sz="17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91" name="Google Shape;91;g2b4f963378a_1_0"/>
          <p:cNvGrpSpPr/>
          <p:nvPr/>
        </p:nvGrpSpPr>
        <p:grpSpPr>
          <a:xfrm>
            <a:off x="646676" y="4170043"/>
            <a:ext cx="417900" cy="429100"/>
            <a:chOff x="646676" y="2517250"/>
            <a:chExt cx="417900" cy="429100"/>
          </a:xfrm>
        </p:grpSpPr>
        <p:sp>
          <p:nvSpPr>
            <p:cNvPr id="92" name="Google Shape;92;g2b4f963378a_1_0"/>
            <p:cNvSpPr/>
            <p:nvPr/>
          </p:nvSpPr>
          <p:spPr>
            <a:xfrm>
              <a:off x="646676" y="2542850"/>
              <a:ext cx="417900" cy="403500"/>
            </a:xfrm>
            <a:prstGeom prst="ellipse">
              <a:avLst/>
            </a:prstGeom>
            <a:solidFill>
              <a:srgbClr val="D42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g2b4f963378a_1_0"/>
            <p:cNvSpPr txBox="1"/>
            <p:nvPr/>
          </p:nvSpPr>
          <p:spPr>
            <a:xfrm>
              <a:off x="670838" y="25172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D</a:t>
              </a:r>
              <a:endParaRPr sz="17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2" name="Google Shape;77;g2b4f963378a_1_0">
            <a:extLst>
              <a:ext uri="{FF2B5EF4-FFF2-40B4-BE49-F238E27FC236}">
                <a16:creationId xmlns:a16="http://schemas.microsoft.com/office/drawing/2014/main" id="{25D2594E-54CD-F449-D3B5-B9F84F19C4F0}"/>
              </a:ext>
            </a:extLst>
          </p:cNvPr>
          <p:cNvSpPr/>
          <p:nvPr/>
        </p:nvSpPr>
        <p:spPr>
          <a:xfrm>
            <a:off x="912975" y="3389881"/>
            <a:ext cx="2344871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D42E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78;g2b4f963378a_1_0">
                <a:extLst>
                  <a:ext uri="{FF2B5EF4-FFF2-40B4-BE49-F238E27FC236}">
                    <a16:creationId xmlns:a16="http://schemas.microsoft.com/office/drawing/2014/main" id="{C7242125-E7E5-7BA5-A1A5-8AAEEF9DFB1E}"/>
                  </a:ext>
                </a:extLst>
              </p:cNvPr>
              <p:cNvSpPr txBox="1"/>
              <p:nvPr/>
            </p:nvSpPr>
            <p:spPr>
              <a:xfrm>
                <a:off x="1149406" y="3470553"/>
                <a:ext cx="417900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anrope"/>
                          <a:cs typeface="Manrope"/>
                          <a:sym typeface="Manrope"/>
                        </a:rPr>
                        <m:t>9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Google Shape;78;g2b4f963378a_1_0">
                <a:extLst>
                  <a:ext uri="{FF2B5EF4-FFF2-40B4-BE49-F238E27FC236}">
                    <a16:creationId xmlns:a16="http://schemas.microsoft.com/office/drawing/2014/main" id="{C7242125-E7E5-7BA5-A1A5-8AAEEF9DF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06" y="3470553"/>
                <a:ext cx="417900" cy="4000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82;g2b4f963378a_1_0">
            <a:extLst>
              <a:ext uri="{FF2B5EF4-FFF2-40B4-BE49-F238E27FC236}">
                <a16:creationId xmlns:a16="http://schemas.microsoft.com/office/drawing/2014/main" id="{2C92B10F-2DAB-1007-83E7-FC2F590E8377}"/>
              </a:ext>
            </a:extLst>
          </p:cNvPr>
          <p:cNvSpPr/>
          <p:nvPr/>
        </p:nvSpPr>
        <p:spPr>
          <a:xfrm>
            <a:off x="912975" y="4124331"/>
            <a:ext cx="2344871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D42E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83;g2b4f963378a_1_0">
                <a:extLst>
                  <a:ext uri="{FF2B5EF4-FFF2-40B4-BE49-F238E27FC236}">
                    <a16:creationId xmlns:a16="http://schemas.microsoft.com/office/drawing/2014/main" id="{4F57B8D2-0FF9-2752-3837-8A68E6A27D9A}"/>
                  </a:ext>
                </a:extLst>
              </p:cNvPr>
              <p:cNvSpPr txBox="1"/>
              <p:nvPr/>
            </p:nvSpPr>
            <p:spPr>
              <a:xfrm>
                <a:off x="1149406" y="4184795"/>
                <a:ext cx="417900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anrope"/>
                          <a:cs typeface="Manrope"/>
                          <a:sym typeface="Manrope"/>
                        </a:rPr>
                        <m:t>−</m:t>
                      </m:r>
                      <m:r>
                        <a:rPr lang="en-US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anrope"/>
                          <a:cs typeface="Manrope"/>
                          <a:sym typeface="Manrope"/>
                        </a:rPr>
                        <m:t>3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5" name="Google Shape;83;g2b4f963378a_1_0">
                <a:extLst>
                  <a:ext uri="{FF2B5EF4-FFF2-40B4-BE49-F238E27FC236}">
                    <a16:creationId xmlns:a16="http://schemas.microsoft.com/office/drawing/2014/main" id="{4F57B8D2-0FF9-2752-3837-8A68E6A27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06" y="4184795"/>
                <a:ext cx="417900" cy="4000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56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g2af338b9f0a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0" y="0"/>
            <a:ext cx="9137919" cy="51435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Google Shape;132;g2af338b9f0a_0_112"/>
              <p:cNvSpPr txBox="1"/>
              <p:nvPr/>
            </p:nvSpPr>
            <p:spPr>
              <a:xfrm>
                <a:off x="437375" y="1297945"/>
                <a:ext cx="8047800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82600" lvl="0" indent="-3429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+mj-lt"/>
                  <a:buAutoNum type="arabicPeriod" startAt="8"/>
                </a:pPr>
                <a:r>
                  <a:rPr lang="en-US" dirty="0">
                    <a:solidFill>
                      <a:schemeClr val="lt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𝑎</m:t>
                    </m:r>
                    <m:r>
                      <a:rPr lang="en-US" i="1" dirty="0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 = </m:t>
                    </m:r>
                    <m:r>
                      <a:rPr lang="en-US" i="1" dirty="0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8</m:t>
                    </m:r>
                  </m:oMath>
                </a14:m>
                <a:r>
                  <a:rPr lang="en-US" dirty="0">
                    <a:solidFill>
                      <a:schemeClr val="lt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𝑏</m:t>
                    </m:r>
                    <m:r>
                      <a:rPr lang="en-US" i="1" dirty="0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 = −</m:t>
                    </m:r>
                    <m:r>
                      <a:rPr lang="en-US" i="1" dirty="0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lt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, what is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Manrope"/>
                            <a:cs typeface="Manrope"/>
                            <a:sym typeface="Manrope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Manrope"/>
                            <a:cs typeface="Manrope"/>
                            <a:sym typeface="Manrope"/>
                          </a:rPr>
                          <m:t>𝑎</m:t>
                        </m:r>
                      </m:e>
                      <m:sup>
                        <m:r>
                          <a:rPr lang="en-US" i="1" dirty="0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Manrope"/>
                            <a:cs typeface="Manrope"/>
                            <a:sym typeface="Manrope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Manrope"/>
                        <a:cs typeface="Manrope"/>
                        <a:sym typeface="Manrope"/>
                      </a:rPr>
                      <m:t> − 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Manrope"/>
                            <a:cs typeface="Manrope"/>
                            <a:sym typeface="Manrope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Manrope"/>
                            <a:cs typeface="Manrope"/>
                            <a:sym typeface="Manrope"/>
                          </a:rPr>
                          <m:t>𝑏</m:t>
                        </m:r>
                      </m:e>
                      <m:sup>
                        <m:r>
                          <a:rPr lang="en-US" i="1" dirty="0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Manrope"/>
                            <a:cs typeface="Manrope"/>
                            <a:sym typeface="Manrope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lt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?</a:t>
                </a:r>
                <a:endParaRPr sz="1400" b="0" i="0" u="none" strike="noStrike" cap="none" dirty="0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</mc:Choice>
        <mc:Fallback xmlns="">
          <p:sp>
            <p:nvSpPr>
              <p:cNvPr id="132" name="Google Shape;132;g2af338b9f0a_0_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75" y="1297945"/>
                <a:ext cx="8047800" cy="400079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Google Shape;133;g2af338b9f0a_0_112"/>
          <p:cNvSpPr txBox="1"/>
          <p:nvPr/>
        </p:nvSpPr>
        <p:spPr>
          <a:xfrm>
            <a:off x="443900" y="758525"/>
            <a:ext cx="309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1700" b="1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rPr>
              <a:t>MID-LESSON QUESTIONS</a:t>
            </a:r>
            <a:endParaRPr sz="1700" b="1" i="0" u="none" strike="noStrike" cap="none">
              <a:solidFill>
                <a:schemeClr val="lt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cxnSp>
        <p:nvCxnSpPr>
          <p:cNvPr id="134" name="Google Shape;134;g2af338b9f0a_0_112"/>
          <p:cNvCxnSpPr/>
          <p:nvPr/>
        </p:nvCxnSpPr>
        <p:spPr>
          <a:xfrm>
            <a:off x="544346" y="1157913"/>
            <a:ext cx="2713500" cy="12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g2af338b9f0a_0_112"/>
          <p:cNvSpPr/>
          <p:nvPr/>
        </p:nvSpPr>
        <p:spPr>
          <a:xfrm>
            <a:off x="912975" y="1883750"/>
            <a:ext cx="2209933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Google Shape;136;g2af338b9f0a_0_112"/>
              <p:cNvSpPr txBox="1"/>
              <p:nvPr/>
            </p:nvSpPr>
            <p:spPr>
              <a:xfrm>
                <a:off x="1180327" y="1949503"/>
                <a:ext cx="527886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60</m:t>
                      </m:r>
                    </m:oMath>
                  </m:oMathPara>
                </a14:m>
                <a:endParaRPr dirty="0">
                  <a:solidFill>
                    <a:schemeClr val="lt1"/>
                  </a:solidFill>
                </a:endParaRPr>
              </a:p>
            </p:txBody>
          </p:sp>
        </mc:Choice>
        <mc:Fallback xmlns="">
          <p:sp>
            <p:nvSpPr>
              <p:cNvPr id="136" name="Google Shape;136;g2af338b9f0a_0_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327" y="1949503"/>
                <a:ext cx="527886" cy="4000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7" name="Google Shape;137;g2af338b9f0a_0_112"/>
          <p:cNvGrpSpPr/>
          <p:nvPr/>
        </p:nvGrpSpPr>
        <p:grpSpPr>
          <a:xfrm>
            <a:off x="646676" y="1938472"/>
            <a:ext cx="417900" cy="429100"/>
            <a:chOff x="646676" y="1782800"/>
            <a:chExt cx="417900" cy="429100"/>
          </a:xfrm>
        </p:grpSpPr>
        <p:sp>
          <p:nvSpPr>
            <p:cNvPr id="138" name="Google Shape;138;g2af338b9f0a_0_112"/>
            <p:cNvSpPr/>
            <p:nvPr/>
          </p:nvSpPr>
          <p:spPr>
            <a:xfrm>
              <a:off x="646676" y="1808400"/>
              <a:ext cx="417900" cy="403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g2af338b9f0a_0_112"/>
            <p:cNvSpPr txBox="1"/>
            <p:nvPr/>
          </p:nvSpPr>
          <p:spPr>
            <a:xfrm>
              <a:off x="670838" y="178280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D42E2C"/>
                  </a:solidFill>
                  <a:latin typeface="Manrope"/>
                  <a:ea typeface="Manrope"/>
                  <a:cs typeface="Manrope"/>
                  <a:sym typeface="Manrope"/>
                </a:rPr>
                <a:t>A</a:t>
              </a:r>
              <a:endParaRPr sz="1700" b="1">
                <a:solidFill>
                  <a:srgbClr val="D42E2C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140" name="Google Shape;140;g2af338b9f0a_0_112"/>
          <p:cNvSpPr/>
          <p:nvPr/>
        </p:nvSpPr>
        <p:spPr>
          <a:xfrm>
            <a:off x="912975" y="3364721"/>
            <a:ext cx="2209933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Google Shape;141;g2af338b9f0a_0_112"/>
              <p:cNvSpPr txBox="1"/>
              <p:nvPr/>
            </p:nvSpPr>
            <p:spPr>
              <a:xfrm>
                <a:off x="1218703" y="3426808"/>
                <a:ext cx="513671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36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1" name="Google Shape;141;g2af338b9f0a_0_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703" y="3426808"/>
                <a:ext cx="513671" cy="4000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oogle Shape;142;g2af338b9f0a_0_112"/>
          <p:cNvGrpSpPr/>
          <p:nvPr/>
        </p:nvGrpSpPr>
        <p:grpSpPr>
          <a:xfrm>
            <a:off x="646676" y="3435171"/>
            <a:ext cx="417900" cy="429100"/>
            <a:chOff x="646676" y="3458050"/>
            <a:chExt cx="417900" cy="429100"/>
          </a:xfrm>
        </p:grpSpPr>
        <p:sp>
          <p:nvSpPr>
            <p:cNvPr id="143" name="Google Shape;143;g2af338b9f0a_0_112"/>
            <p:cNvSpPr/>
            <p:nvPr/>
          </p:nvSpPr>
          <p:spPr>
            <a:xfrm>
              <a:off x="646676" y="3483650"/>
              <a:ext cx="417900" cy="403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g2af338b9f0a_0_112"/>
            <p:cNvSpPr txBox="1"/>
            <p:nvPr/>
          </p:nvSpPr>
          <p:spPr>
            <a:xfrm>
              <a:off x="670838" y="34580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D42E2C"/>
                  </a:solidFill>
                  <a:latin typeface="Manrope"/>
                  <a:ea typeface="Manrope"/>
                  <a:cs typeface="Manrope"/>
                  <a:sym typeface="Manrope"/>
                </a:rPr>
                <a:t>C</a:t>
              </a:r>
              <a:endParaRPr sz="1700" b="1">
                <a:solidFill>
                  <a:srgbClr val="D42E2C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145" name="Google Shape;145;g2af338b9f0a_0_112"/>
          <p:cNvSpPr/>
          <p:nvPr/>
        </p:nvSpPr>
        <p:spPr>
          <a:xfrm>
            <a:off x="912975" y="4095993"/>
            <a:ext cx="2209933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Google Shape;146;g2af338b9f0a_0_112"/>
              <p:cNvSpPr txBox="1"/>
              <p:nvPr/>
            </p:nvSpPr>
            <p:spPr>
              <a:xfrm>
                <a:off x="1244175" y="4173164"/>
                <a:ext cx="488199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36</m:t>
                      </m:r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6" name="Google Shape;146;g2af338b9f0a_0_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175" y="4173164"/>
                <a:ext cx="488199" cy="4000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7" name="Google Shape;147;g2af338b9f0a_0_112"/>
          <p:cNvGrpSpPr/>
          <p:nvPr/>
        </p:nvGrpSpPr>
        <p:grpSpPr>
          <a:xfrm>
            <a:off x="646676" y="4166443"/>
            <a:ext cx="417900" cy="429100"/>
            <a:chOff x="646676" y="3458050"/>
            <a:chExt cx="417900" cy="429100"/>
          </a:xfrm>
        </p:grpSpPr>
        <p:sp>
          <p:nvSpPr>
            <p:cNvPr id="148" name="Google Shape;148;g2af338b9f0a_0_112"/>
            <p:cNvSpPr/>
            <p:nvPr/>
          </p:nvSpPr>
          <p:spPr>
            <a:xfrm>
              <a:off x="646676" y="3483650"/>
              <a:ext cx="417900" cy="403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g2af338b9f0a_0_112"/>
            <p:cNvSpPr txBox="1"/>
            <p:nvPr/>
          </p:nvSpPr>
          <p:spPr>
            <a:xfrm>
              <a:off x="670838" y="345805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D42E2C"/>
                  </a:solidFill>
                  <a:latin typeface="Manrope"/>
                  <a:ea typeface="Manrope"/>
                  <a:cs typeface="Manrope"/>
                  <a:sym typeface="Manrope"/>
                </a:rPr>
                <a:t>D</a:t>
              </a:r>
              <a:endParaRPr sz="1700" b="1">
                <a:solidFill>
                  <a:srgbClr val="D42E2C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150" name="Google Shape;150;g2af338b9f0a_0_112"/>
          <p:cNvGrpSpPr/>
          <p:nvPr/>
        </p:nvGrpSpPr>
        <p:grpSpPr>
          <a:xfrm>
            <a:off x="544350" y="307098"/>
            <a:ext cx="8216273" cy="378425"/>
            <a:chOff x="544350" y="307098"/>
            <a:chExt cx="8216273" cy="378425"/>
          </a:xfrm>
        </p:grpSpPr>
        <p:pic>
          <p:nvPicPr>
            <p:cNvPr id="151" name="Google Shape;151;g2af338b9f0a_0_11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367973" y="307098"/>
              <a:ext cx="392650" cy="378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g2af338b9f0a_0_112"/>
            <p:cNvSpPr txBox="1"/>
            <p:nvPr/>
          </p:nvSpPr>
          <p:spPr>
            <a:xfrm>
              <a:off x="966449" y="330100"/>
              <a:ext cx="44943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" sz="1200" b="1">
                  <a:solidFill>
                    <a:schemeClr val="lt1"/>
                  </a:solidFill>
                  <a:latin typeface="Cinzel"/>
                  <a:ea typeface="Cinzel"/>
                  <a:cs typeface="Cinzel"/>
                  <a:sym typeface="Cinzel"/>
                </a:rPr>
                <a:t>Miva live lessons</a:t>
              </a:r>
              <a:endParaRPr sz="1200" b="1" i="0" u="none" strike="noStrike" cap="none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endParaRPr>
            </a:p>
          </p:txBody>
        </p:sp>
        <p:sp>
          <p:nvSpPr>
            <p:cNvPr id="153" name="Google Shape;153;g2af338b9f0a_0_112"/>
            <p:cNvSpPr/>
            <p:nvPr/>
          </p:nvSpPr>
          <p:spPr>
            <a:xfrm>
              <a:off x="966440" y="358143"/>
              <a:ext cx="14100" cy="276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4" name="Google Shape;154;g2af338b9f0a_0_11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44350" y="330101"/>
              <a:ext cx="332400" cy="332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Google Shape;155;g2af338b9f0a_0_112"/>
          <p:cNvSpPr/>
          <p:nvPr/>
        </p:nvSpPr>
        <p:spPr>
          <a:xfrm>
            <a:off x="912975" y="2634222"/>
            <a:ext cx="2209933" cy="57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Google Shape;156;g2af338b9f0a_0_112"/>
              <p:cNvSpPr txBox="1"/>
              <p:nvPr/>
            </p:nvSpPr>
            <p:spPr>
              <a:xfrm>
                <a:off x="1218703" y="2705631"/>
                <a:ext cx="489509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60</m:t>
                      </m:r>
                    </m:oMath>
                  </m:oMathPara>
                </a14:m>
                <a:endParaRPr dirty="0">
                  <a:solidFill>
                    <a:schemeClr val="lt1"/>
                  </a:solidFill>
                </a:endParaRPr>
              </a:p>
            </p:txBody>
          </p:sp>
        </mc:Choice>
        <mc:Fallback xmlns="">
          <p:sp>
            <p:nvSpPr>
              <p:cNvPr id="156" name="Google Shape;156;g2af338b9f0a_0_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703" y="2705631"/>
                <a:ext cx="489509" cy="4000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7" name="Google Shape;157;g2af338b9f0a_0_112"/>
          <p:cNvGrpSpPr/>
          <p:nvPr/>
        </p:nvGrpSpPr>
        <p:grpSpPr>
          <a:xfrm>
            <a:off x="646676" y="2688944"/>
            <a:ext cx="417900" cy="429100"/>
            <a:chOff x="646676" y="1782800"/>
            <a:chExt cx="417900" cy="429100"/>
          </a:xfrm>
        </p:grpSpPr>
        <p:sp>
          <p:nvSpPr>
            <p:cNvPr id="158" name="Google Shape;158;g2af338b9f0a_0_112"/>
            <p:cNvSpPr/>
            <p:nvPr/>
          </p:nvSpPr>
          <p:spPr>
            <a:xfrm>
              <a:off x="646676" y="1808400"/>
              <a:ext cx="417900" cy="403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g2af338b9f0a_0_112"/>
            <p:cNvSpPr txBox="1"/>
            <p:nvPr/>
          </p:nvSpPr>
          <p:spPr>
            <a:xfrm>
              <a:off x="670838" y="1782800"/>
              <a:ext cx="331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D42E2C"/>
                  </a:solidFill>
                  <a:latin typeface="Manrope"/>
                  <a:ea typeface="Manrope"/>
                  <a:cs typeface="Manrope"/>
                  <a:sym typeface="Manrope"/>
                </a:rPr>
                <a:t>B</a:t>
              </a:r>
              <a:endParaRPr sz="1700" b="1">
                <a:solidFill>
                  <a:srgbClr val="D42E2C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7243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655</Words>
  <Application>Microsoft Office PowerPoint</Application>
  <PresentationFormat>On-screen Show (16:9)</PresentationFormat>
  <Paragraphs>223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Cambria Math</vt:lpstr>
      <vt:lpstr>Cinzel</vt:lpstr>
      <vt:lpstr>Manrope</vt:lpstr>
      <vt:lpstr>Simple Light</vt:lpstr>
      <vt:lpstr>Exam Prep for Basic Maths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- LESSONS QUESTIONS TEMPLATE </dc:title>
  <dc:creator>User</dc:creator>
  <cp:lastModifiedBy>Nnamdi Isichei</cp:lastModifiedBy>
  <cp:revision>4</cp:revision>
  <dcterms:modified xsi:type="dcterms:W3CDTF">2024-03-28T15:26:05Z</dcterms:modified>
</cp:coreProperties>
</file>