
<file path=[Content_Types].xml><?xml version="1.0" encoding="utf-8"?>
<Types xmlns="http://schemas.openxmlformats.org/package/2006/content-types">
  <Default Extension="xml" ContentType="application/xml"/>
  <Default Extension="mp4" ContentType="video/mp4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48"/>
  </p:notesMasterIdLst>
  <p:sldIdLst>
    <p:sldId id="309" r:id="rId2"/>
    <p:sldId id="321" r:id="rId3"/>
    <p:sldId id="374" r:id="rId4"/>
    <p:sldId id="329" r:id="rId5"/>
    <p:sldId id="310" r:id="rId6"/>
    <p:sldId id="311" r:id="rId7"/>
    <p:sldId id="312" r:id="rId8"/>
    <p:sldId id="313" r:id="rId9"/>
    <p:sldId id="314" r:id="rId10"/>
    <p:sldId id="322" r:id="rId11"/>
    <p:sldId id="364" r:id="rId12"/>
    <p:sldId id="345" r:id="rId13"/>
    <p:sldId id="323" r:id="rId14"/>
    <p:sldId id="375" r:id="rId15"/>
    <p:sldId id="376" r:id="rId16"/>
    <p:sldId id="377" r:id="rId17"/>
    <p:sldId id="378" r:id="rId18"/>
    <p:sldId id="379" r:id="rId19"/>
    <p:sldId id="358" r:id="rId20"/>
    <p:sldId id="324" r:id="rId21"/>
    <p:sldId id="371" r:id="rId22"/>
    <p:sldId id="370" r:id="rId23"/>
    <p:sldId id="372" r:id="rId24"/>
    <p:sldId id="373" r:id="rId25"/>
    <p:sldId id="359" r:id="rId26"/>
    <p:sldId id="325" r:id="rId27"/>
    <p:sldId id="339" r:id="rId28"/>
    <p:sldId id="340" r:id="rId29"/>
    <p:sldId id="341" r:id="rId30"/>
    <p:sldId id="360" r:id="rId31"/>
    <p:sldId id="326" r:id="rId32"/>
    <p:sldId id="365" r:id="rId33"/>
    <p:sldId id="366" r:id="rId34"/>
    <p:sldId id="367" r:id="rId35"/>
    <p:sldId id="368" r:id="rId36"/>
    <p:sldId id="369" r:id="rId37"/>
    <p:sldId id="361" r:id="rId38"/>
    <p:sldId id="327" r:id="rId39"/>
    <p:sldId id="342" r:id="rId40"/>
    <p:sldId id="343" r:id="rId41"/>
    <p:sldId id="344" r:id="rId42"/>
    <p:sldId id="362" r:id="rId43"/>
    <p:sldId id="328" r:id="rId44"/>
    <p:sldId id="338" r:id="rId45"/>
    <p:sldId id="337" r:id="rId46"/>
    <p:sldId id="363" r:id="rId4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35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808" y="17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>
        <p:scale>
          <a:sx n="100" d="100"/>
          <a:sy n="100" d="100"/>
        </p:scale>
        <p:origin x="1806" y="2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viewProps" Target="viewProps.xml"/><Relationship Id="rId51" Type="http://schemas.openxmlformats.org/officeDocument/2006/relationships/theme" Target="theme/theme1.xml"/><Relationship Id="rId52" Type="http://schemas.openxmlformats.org/officeDocument/2006/relationships/tableStyles" Target="tableStyles.xml"/><Relationship Id="rId53" Type="http://schemas.microsoft.com/office/2015/10/relationships/revisionInfo" Target="revisionInfo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notesMaster" Target="notesMasters/notesMaster1.xml"/><Relationship Id="rId4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50FA3B-8C2A-45ED-9DC5-CB3028ABFCB7}" type="datetimeFigureOut">
              <a:rPr lang="de-DE" smtClean="0"/>
              <a:t>14.12.17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46EBA2-7F35-4B7B-BE0F-6CB1169C11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45405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46EBA2-7F35-4B7B-BE0F-6CB1169C1171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15192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46EBA2-7F35-4B7B-BE0F-6CB1169C1171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50524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46EBA2-7F35-4B7B-BE0F-6CB1169C1171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1058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46EBA2-7F35-4B7B-BE0F-6CB1169C1171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34789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46EBA2-7F35-4B7B-BE0F-6CB1169C1171}" type="slidenum">
              <a:rPr lang="de-DE" smtClean="0"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51692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46EBA2-7F35-4B7B-BE0F-6CB1169C1171}" type="slidenum">
              <a:rPr lang="de-DE" smtClean="0"/>
              <a:t>31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25029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46EBA2-7F35-4B7B-BE0F-6CB1169C1171}" type="slidenum">
              <a:rPr lang="de-DE" smtClean="0"/>
              <a:t>38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85877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46EBA2-7F35-4B7B-BE0F-6CB1169C1171}" type="slidenum">
              <a:rPr lang="de-DE" smtClean="0"/>
              <a:t>43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52705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46EBA2-7F35-4B7B-BE0F-6CB1169C1171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05698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46EBA2-7F35-4B7B-BE0F-6CB1169C1171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89220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46EBA2-7F35-4B7B-BE0F-6CB1169C1171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97879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46EBA2-7F35-4B7B-BE0F-6CB1169C1171}" type="slidenum">
              <a:rPr lang="de-DE" smtClean="0"/>
              <a:t>5</a:t>
            </a:fld>
            <a:endParaRPr lang="de-DE"/>
          </a:p>
        </p:txBody>
      </p:sp>
      <p:sp>
        <p:nvSpPr>
          <p:cNvPr id="5" name="Textfeld 4"/>
          <p:cNvSpPr txBox="1"/>
          <p:nvPr/>
        </p:nvSpPr>
        <p:spPr>
          <a:xfrm>
            <a:off x="5238750" y="2466975"/>
            <a:ext cx="95250" cy="9906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685761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46EBA2-7F35-4B7B-BE0F-6CB1169C1171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52948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46EBA2-7F35-4B7B-BE0F-6CB1169C1171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16542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46EBA2-7F35-4B7B-BE0F-6CB1169C1171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87254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46EBA2-7F35-4B7B-BE0F-6CB1169C1171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40636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84DCC-459A-439E-AA34-F06534B95DC9}" type="datetimeFigureOut">
              <a:rPr lang="de-DE" smtClean="0"/>
              <a:t>14.12.17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1F8D4-1A17-4EA6-B4DA-69C0F3DAE7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1936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84DCC-459A-439E-AA34-F06534B95DC9}" type="datetimeFigureOut">
              <a:rPr lang="de-DE" smtClean="0"/>
              <a:t>14.12.17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1F8D4-1A17-4EA6-B4DA-69C0F3DAE7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7916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84DCC-459A-439E-AA34-F06534B95DC9}" type="datetimeFigureOut">
              <a:rPr lang="de-DE" smtClean="0"/>
              <a:t>14.12.17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1F8D4-1A17-4EA6-B4DA-69C0F3DAE7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0157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84DCC-459A-439E-AA34-F06534B95DC9}" type="datetimeFigureOut">
              <a:rPr lang="de-DE" smtClean="0"/>
              <a:t>14.12.17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1F8D4-1A17-4EA6-B4DA-69C0F3DAE7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3644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84DCC-459A-439E-AA34-F06534B95DC9}" type="datetimeFigureOut">
              <a:rPr lang="de-DE" smtClean="0"/>
              <a:t>14.12.17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1F8D4-1A17-4EA6-B4DA-69C0F3DAE7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0194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84DCC-459A-439E-AA34-F06534B95DC9}" type="datetimeFigureOut">
              <a:rPr lang="de-DE" smtClean="0"/>
              <a:t>14.12.17</a:t>
            </a:fld>
            <a:endParaRPr lang="de-D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1F8D4-1A17-4EA6-B4DA-69C0F3DAE7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3220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84DCC-459A-439E-AA34-F06534B95DC9}" type="datetimeFigureOut">
              <a:rPr lang="de-DE" smtClean="0"/>
              <a:t>14.12.17</a:t>
            </a:fld>
            <a:endParaRPr lang="de-DE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1F8D4-1A17-4EA6-B4DA-69C0F3DAE7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5024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84DCC-459A-439E-AA34-F06534B95DC9}" type="datetimeFigureOut">
              <a:rPr lang="de-DE" smtClean="0"/>
              <a:t>14.12.17</a:t>
            </a:fld>
            <a:endParaRPr lang="de-DE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1F8D4-1A17-4EA6-B4DA-69C0F3DAE7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727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84DCC-459A-439E-AA34-F06534B95DC9}" type="datetimeFigureOut">
              <a:rPr lang="de-DE" smtClean="0"/>
              <a:t>14.12.17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1F8D4-1A17-4EA6-B4DA-69C0F3DAE7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4280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84DCC-459A-439E-AA34-F06534B95DC9}" type="datetimeFigureOut">
              <a:rPr lang="de-DE" smtClean="0"/>
              <a:t>14.12.17</a:t>
            </a:fld>
            <a:endParaRPr lang="de-D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1F8D4-1A17-4EA6-B4DA-69C0F3DAE7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6712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84DCC-459A-439E-AA34-F06534B95DC9}" type="datetimeFigureOut">
              <a:rPr lang="de-DE" smtClean="0"/>
              <a:t>14.12.17</a:t>
            </a:fld>
            <a:endParaRPr lang="de-D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1F8D4-1A17-4EA6-B4DA-69C0F3DAE7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6294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26D84DCC-459A-439E-AA34-F06534B95DC9}" type="datetimeFigureOut">
              <a:rPr lang="de-DE" smtClean="0"/>
              <a:t>14.12.17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8EB1F8D4-1A17-4EA6-B4DA-69C0F3DAE7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9609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4" Type="http://schemas.openxmlformats.org/officeDocument/2006/relationships/image" Target="../media/image8.jpeg"/><Relationship Id="rId5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G"/><Relationship Id="rId3" Type="http://schemas.openxmlformats.org/officeDocument/2006/relationships/image" Target="../media/image14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jp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JP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microsoft.com/office/2007/relationships/media" Target="../media/media3.mp4"/><Relationship Id="rId4" Type="http://schemas.openxmlformats.org/officeDocument/2006/relationships/video" Target="../media/media3.mp4"/><Relationship Id="rId5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7" Type="http://schemas.openxmlformats.org/officeDocument/2006/relationships/image" Target="../media/image25.png"/><Relationship Id="rId1" Type="http://schemas.microsoft.com/office/2007/relationships/media" Target="../media/media2.mp4"/><Relationship Id="rId2" Type="http://schemas.openxmlformats.org/officeDocument/2006/relationships/video" Target="../media/media2.mp4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NUL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3" Type="http://schemas.openxmlformats.org/officeDocument/2006/relationships/image" Target="../media/image27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NUL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4.xml"/><Relationship Id="rId5" Type="http://schemas.openxmlformats.org/officeDocument/2006/relationships/image" Target="../media/image2.png"/><Relationship Id="rId1" Type="http://schemas.microsoft.com/office/2007/relationships/media" Target="../media/media1.mp4"/><Relationship Id="rId2" Type="http://schemas.openxmlformats.org/officeDocument/2006/relationships/video" Target="../media/media1.mp4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4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_rels/slide45.xml.rels><?xml version="1.0" encoding="UTF-8" standalone="yes"?>
<Relationships xmlns="http://schemas.openxmlformats.org/package/2006/relationships"><Relationship Id="rId3" Type="http://schemas.microsoft.com/office/2007/relationships/media" Target="../media/media5.mp4"/><Relationship Id="rId4" Type="http://schemas.openxmlformats.org/officeDocument/2006/relationships/video" Target="../media/media5.mp4"/><Relationship Id="rId5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7" Type="http://schemas.openxmlformats.org/officeDocument/2006/relationships/image" Target="../media/image32.png"/><Relationship Id="rId1" Type="http://schemas.microsoft.com/office/2007/relationships/media" Target="../media/media4.mp4"/><Relationship Id="rId2" Type="http://schemas.openxmlformats.org/officeDocument/2006/relationships/video" Target="../media/media4.mp4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4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867253" y="1722689"/>
            <a:ext cx="7315200" cy="1924812"/>
          </a:xfrm>
        </p:spPr>
        <p:txBody>
          <a:bodyPr>
            <a:normAutofit/>
          </a:bodyPr>
          <a:lstStyle/>
          <a:p>
            <a:pPr algn="l"/>
            <a:r>
              <a:rPr lang="de-DE" sz="6500" dirty="0">
                <a:solidFill>
                  <a:schemeClr val="bg1"/>
                </a:solidFill>
                <a:latin typeface="Corbel (Body)"/>
                <a:cs typeface="Times New Roman" panose="02020603050405020304" pitchFamily="18" charset="0"/>
              </a:rPr>
              <a:t>Datenerzeugung und Datenanalyse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253" y="4319953"/>
            <a:ext cx="6956111" cy="854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3854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l"/>
            <a:r>
              <a:rPr lang="de-DE" sz="7000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Amir</a:t>
            </a:r>
            <a:endParaRPr lang="de-DE" sz="7000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62069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6">
            <a:extLst>
              <a:ext uri="{FF2B5EF4-FFF2-40B4-BE49-F238E27FC236}">
                <a16:creationId xmlns="" xmlns:a16="http://schemas.microsoft.com/office/drawing/2014/main" id="{04F78A0C-BF40-4E0B-9FA4-AAAA57E3C4E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algn="ctr"/>
            <a:r>
              <a:rPr lang="en-GB" sz="2800" dirty="0" err="1" smtClean="0"/>
              <a:t>Aufgaben</a:t>
            </a:r>
            <a:endParaRPr lang="en-GB" sz="2800" dirty="0"/>
          </a:p>
        </p:txBody>
      </p:sp>
      <p:sp>
        <p:nvSpPr>
          <p:cNvPr id="3" name="Content Placeholder 7">
            <a:extLst>
              <a:ext uri="{FF2B5EF4-FFF2-40B4-BE49-F238E27FC236}">
                <a16:creationId xmlns="" xmlns:a16="http://schemas.microsoft.com/office/drawing/2014/main" id="{3A52400E-A01D-4CCF-8280-EBE32B011F8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897242" y="174811"/>
            <a:ext cx="7315200" cy="5984748"/>
          </a:xfrm>
        </p:spPr>
        <p:txBody>
          <a:bodyPr>
            <a:normAutofit/>
          </a:bodyPr>
          <a:lstStyle/>
          <a:p>
            <a:pPr marL="0" lvl="0" indent="0">
              <a:lnSpc>
                <a:spcPct val="200000"/>
              </a:lnSpc>
              <a:buNone/>
            </a:pPr>
            <a:endParaRPr lang="de-DE" dirty="0">
              <a:solidFill>
                <a:schemeClr val="tx1"/>
              </a:solidFill>
            </a:endParaRPr>
          </a:p>
          <a:p>
            <a:pPr marL="0" lvl="0" indent="0">
              <a:lnSpc>
                <a:spcPct val="200000"/>
              </a:lnSpc>
              <a:buNone/>
            </a:pPr>
            <a:endParaRPr lang="de-DE" dirty="0" smtClean="0">
              <a:solidFill>
                <a:schemeClr val="tx1"/>
              </a:solidFill>
            </a:endParaRPr>
          </a:p>
          <a:p>
            <a:pPr marL="0" lvl="0" indent="0">
              <a:lnSpc>
                <a:spcPct val="200000"/>
              </a:lnSpc>
              <a:buNone/>
            </a:pPr>
            <a:endParaRPr lang="de-DE" dirty="0">
              <a:solidFill>
                <a:schemeClr val="tx1"/>
              </a:solidFill>
            </a:endParaRPr>
          </a:p>
          <a:p>
            <a:pPr marL="0" lvl="0" indent="0">
              <a:lnSpc>
                <a:spcPct val="200000"/>
              </a:lnSpc>
              <a:buNone/>
            </a:pPr>
            <a:endParaRPr lang="de-DE" dirty="0" smtClean="0">
              <a:solidFill>
                <a:schemeClr val="tx1"/>
              </a:solidFill>
            </a:endParaRPr>
          </a:p>
          <a:p>
            <a:pPr marL="0" lvl="0" indent="0">
              <a:lnSpc>
                <a:spcPct val="200000"/>
              </a:lnSpc>
              <a:buNone/>
            </a:pPr>
            <a:endParaRPr lang="de-DE" dirty="0">
              <a:solidFill>
                <a:schemeClr val="tx1"/>
              </a:solidFill>
            </a:endParaRPr>
          </a:p>
          <a:p>
            <a:pPr marL="0" lvl="0" indent="0">
              <a:lnSpc>
                <a:spcPct val="200000"/>
              </a:lnSpc>
              <a:buNone/>
            </a:pPr>
            <a:endParaRPr lang="de-DE" dirty="0" smtClean="0">
              <a:solidFill>
                <a:schemeClr val="tx1"/>
              </a:solidFill>
            </a:endParaRPr>
          </a:p>
          <a:p>
            <a:pPr marL="0" lvl="0" indent="0">
              <a:lnSpc>
                <a:spcPct val="200000"/>
              </a:lnSpc>
              <a:buNone/>
            </a:pP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4128247" y="1123837"/>
            <a:ext cx="665629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0" dirty="0" smtClean="0"/>
              <a:t>HIER KÖNNTE IHRE WERBUNG STEHEN</a:t>
            </a:r>
            <a:endParaRPr lang="de-DE" sz="8000" dirty="0"/>
          </a:p>
        </p:txBody>
      </p:sp>
    </p:spTree>
    <p:extLst>
      <p:ext uri="{BB962C8B-B14F-4D97-AF65-F5344CB8AC3E}">
        <p14:creationId xmlns:p14="http://schemas.microsoft.com/office/powerpoint/2010/main" val="20472951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6">
            <a:extLst>
              <a:ext uri="{FF2B5EF4-FFF2-40B4-BE49-F238E27FC236}">
                <a16:creationId xmlns="" xmlns:a16="http://schemas.microsoft.com/office/drawing/2014/main" id="{04F78A0C-BF40-4E0B-9FA4-AAAA57E3C4E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algn="ctr"/>
            <a:r>
              <a:rPr lang="en-GB" sz="4500" dirty="0" smtClean="0"/>
              <a:t>1%</a:t>
            </a:r>
            <a:endParaRPr lang="en-GB" sz="4500" dirty="0"/>
          </a:p>
        </p:txBody>
      </p:sp>
      <p:sp>
        <p:nvSpPr>
          <p:cNvPr id="3" name="Content Placeholder 7">
            <a:extLst>
              <a:ext uri="{FF2B5EF4-FFF2-40B4-BE49-F238E27FC236}">
                <a16:creationId xmlns="" xmlns:a16="http://schemas.microsoft.com/office/drawing/2014/main" id="{3A52400E-A01D-4CCF-8280-EBE32B011F8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775138" y="753034"/>
            <a:ext cx="7315200" cy="5984748"/>
          </a:xfrm>
        </p:spPr>
        <p:txBody>
          <a:bodyPr>
            <a:normAutofit fontScale="92500" lnSpcReduction="20000"/>
          </a:bodyPr>
          <a:lstStyle/>
          <a:p>
            <a:pPr marL="0" lvl="0" indent="0">
              <a:lnSpc>
                <a:spcPct val="200000"/>
              </a:lnSpc>
              <a:buNone/>
            </a:pPr>
            <a:r>
              <a:rPr lang="de-DE" sz="2800" dirty="0">
                <a:solidFill>
                  <a:schemeClr val="tx1"/>
                </a:solidFill>
              </a:rPr>
              <a:t>Selbsteinschätzung:</a:t>
            </a:r>
          </a:p>
          <a:p>
            <a:pPr lvl="0"/>
            <a:r>
              <a:rPr lang="de-DE" dirty="0" smtClean="0">
                <a:solidFill>
                  <a:schemeClr val="tx1"/>
                </a:solidFill>
              </a:rPr>
              <a:t>Verfassen eines technischen Berichts</a:t>
            </a:r>
          </a:p>
          <a:p>
            <a:pPr lvl="0"/>
            <a:r>
              <a:rPr lang="en-GB" b="1" dirty="0" smtClean="0">
                <a:solidFill>
                  <a:schemeClr val="tx1"/>
                </a:solidFill>
              </a:rPr>
              <a:t>Modellieren </a:t>
            </a:r>
            <a:r>
              <a:rPr lang="en-GB" b="1" dirty="0" err="1">
                <a:solidFill>
                  <a:schemeClr val="tx1"/>
                </a:solidFill>
              </a:rPr>
              <a:t>realistischer</a:t>
            </a:r>
            <a:r>
              <a:rPr lang="en-GB" b="1" dirty="0">
                <a:solidFill>
                  <a:schemeClr val="tx1"/>
                </a:solidFill>
              </a:rPr>
              <a:t> und </a:t>
            </a:r>
            <a:r>
              <a:rPr lang="en-GB" b="1" dirty="0" err="1">
                <a:solidFill>
                  <a:schemeClr val="tx1"/>
                </a:solidFill>
              </a:rPr>
              <a:t>variantenreicher</a:t>
            </a:r>
            <a:r>
              <a:rPr lang="en-GB" b="1" dirty="0">
                <a:solidFill>
                  <a:schemeClr val="tx1"/>
                </a:solidFill>
              </a:rPr>
              <a:t> </a:t>
            </a:r>
            <a:r>
              <a:rPr lang="en-GB" b="1" dirty="0" err="1">
                <a:solidFill>
                  <a:schemeClr val="tx1"/>
                </a:solidFill>
              </a:rPr>
              <a:t>Szenarien</a:t>
            </a:r>
            <a:endParaRPr lang="en-GB" b="1" dirty="0" smtClean="0">
              <a:solidFill>
                <a:schemeClr val="tx1"/>
              </a:solidFill>
            </a:endParaRPr>
          </a:p>
          <a:p>
            <a:pPr lvl="0"/>
            <a:r>
              <a:rPr lang="en-GB" dirty="0" err="1">
                <a:solidFill>
                  <a:schemeClr val="tx1"/>
                </a:solidFill>
              </a:rPr>
              <a:t>S</a:t>
            </a:r>
            <a:r>
              <a:rPr lang="en-GB" dirty="0" err="1" smtClean="0">
                <a:solidFill>
                  <a:schemeClr val="tx1"/>
                </a:solidFill>
              </a:rPr>
              <a:t>imulieren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realistischer</a:t>
            </a:r>
            <a:r>
              <a:rPr lang="en-GB" dirty="0">
                <a:solidFill>
                  <a:schemeClr val="tx1"/>
                </a:solidFill>
              </a:rPr>
              <a:t> und </a:t>
            </a:r>
            <a:r>
              <a:rPr lang="en-GB" dirty="0" err="1">
                <a:solidFill>
                  <a:schemeClr val="tx1"/>
                </a:solidFill>
              </a:rPr>
              <a:t>variantenreicher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Szenarien</a:t>
            </a:r>
            <a:endParaRPr lang="en-GB" dirty="0">
              <a:solidFill>
                <a:schemeClr val="tx1"/>
              </a:solidFill>
            </a:endParaRPr>
          </a:p>
          <a:p>
            <a:r>
              <a:rPr lang="en-GB" dirty="0" err="1">
                <a:solidFill>
                  <a:schemeClr val="tx1"/>
                </a:solidFill>
              </a:rPr>
              <a:t>Aufbereitung</a:t>
            </a:r>
            <a:r>
              <a:rPr lang="en-GB" dirty="0">
                <a:solidFill>
                  <a:schemeClr val="tx1"/>
                </a:solidFill>
              </a:rPr>
              <a:t> des </a:t>
            </a:r>
            <a:r>
              <a:rPr lang="en-GB" dirty="0" err="1">
                <a:solidFill>
                  <a:schemeClr val="tx1"/>
                </a:solidFill>
              </a:rPr>
              <a:t>Datenformats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entsprechend</a:t>
            </a:r>
            <a:r>
              <a:rPr lang="en-GB" dirty="0">
                <a:solidFill>
                  <a:schemeClr val="tx1"/>
                </a:solidFill>
              </a:rPr>
              <a:t> den </a:t>
            </a:r>
            <a:r>
              <a:rPr lang="en-GB" dirty="0" err="1">
                <a:solidFill>
                  <a:schemeClr val="tx1"/>
                </a:solidFill>
              </a:rPr>
              <a:t>Angaben</a:t>
            </a:r>
            <a:r>
              <a:rPr lang="en-GB" dirty="0">
                <a:solidFill>
                  <a:schemeClr val="tx1"/>
                </a:solidFill>
              </a:rPr>
              <a:t> des </a:t>
            </a:r>
            <a:r>
              <a:rPr lang="en-GB" dirty="0" err="1">
                <a:solidFill>
                  <a:schemeClr val="tx1"/>
                </a:solidFill>
              </a:rPr>
              <a:t>Fraunhofer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Instituts</a:t>
            </a:r>
            <a:endParaRPr lang="en-GB" dirty="0">
              <a:solidFill>
                <a:schemeClr val="tx1"/>
              </a:solidFill>
            </a:endParaRPr>
          </a:p>
          <a:p>
            <a:r>
              <a:rPr lang="en-GB" dirty="0" err="1">
                <a:solidFill>
                  <a:schemeClr val="tx1"/>
                </a:solidFill>
              </a:rPr>
              <a:t>Erstellen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einer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smtClean="0">
                <a:solidFill>
                  <a:schemeClr val="tx1"/>
                </a:solidFill>
              </a:rPr>
              <a:t>Demonstration</a:t>
            </a:r>
          </a:p>
          <a:p>
            <a:r>
              <a:rPr lang="en-GB" dirty="0" err="1" smtClean="0">
                <a:solidFill>
                  <a:schemeClr val="tx1"/>
                </a:solidFill>
              </a:rPr>
              <a:t>Weitere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Literaturrecherche</a:t>
            </a:r>
            <a:r>
              <a:rPr lang="en-GB" dirty="0" smtClean="0">
                <a:solidFill>
                  <a:schemeClr val="tx1"/>
                </a:solidFill>
              </a:rPr>
              <a:t> und </a:t>
            </a:r>
            <a:r>
              <a:rPr lang="en-GB" dirty="0" err="1" smtClean="0">
                <a:solidFill>
                  <a:schemeClr val="tx1"/>
                </a:solidFill>
              </a:rPr>
              <a:t>Implementierung</a:t>
            </a:r>
            <a:r>
              <a:rPr lang="en-GB" dirty="0" smtClean="0">
                <a:solidFill>
                  <a:schemeClr val="tx1"/>
                </a:solidFill>
              </a:rPr>
              <a:t> der Filter</a:t>
            </a:r>
          </a:p>
          <a:p>
            <a:r>
              <a:rPr lang="de-DE" dirty="0">
                <a:solidFill>
                  <a:schemeClr val="tx1"/>
                </a:solidFill>
              </a:rPr>
              <a:t>Die Verteilung der Personen durch Permutationen realisieren (bei der Automatisierung  der Simulation)</a:t>
            </a:r>
          </a:p>
          <a:p>
            <a:r>
              <a:rPr lang="de-DE" dirty="0">
                <a:solidFill>
                  <a:schemeClr val="tx1"/>
                </a:solidFill>
              </a:rPr>
              <a:t>Codeoptimierung</a:t>
            </a:r>
          </a:p>
          <a:p>
            <a:r>
              <a:rPr lang="de-DE" dirty="0">
                <a:solidFill>
                  <a:schemeClr val="tx1"/>
                </a:solidFill>
              </a:rPr>
              <a:t>Erstellen von Dokumentationen für die implementierten Skripte</a:t>
            </a:r>
          </a:p>
          <a:p>
            <a:r>
              <a:rPr lang="de-DE" dirty="0">
                <a:solidFill>
                  <a:schemeClr val="tx1"/>
                </a:solidFill>
              </a:rPr>
              <a:t>Testen der Software</a:t>
            </a:r>
          </a:p>
          <a:p>
            <a:r>
              <a:rPr lang="de-DE" dirty="0">
                <a:solidFill>
                  <a:schemeClr val="tx1"/>
                </a:solidFill>
              </a:rPr>
              <a:t>Datengenerierung (Datenbeauftragte)</a:t>
            </a:r>
          </a:p>
          <a:p>
            <a:r>
              <a:rPr lang="de-DE" dirty="0">
                <a:solidFill>
                  <a:schemeClr val="tx1"/>
                </a:solidFill>
              </a:rPr>
              <a:t>Aktualisierung des Trello Projektes/</a:t>
            </a:r>
            <a:r>
              <a:rPr lang="de-DE" dirty="0" err="1">
                <a:solidFill>
                  <a:schemeClr val="tx1"/>
                </a:solidFill>
              </a:rPr>
              <a:t>Repos</a:t>
            </a:r>
            <a:r>
              <a:rPr lang="de-DE" dirty="0">
                <a:solidFill>
                  <a:schemeClr val="tx1"/>
                </a:solidFill>
              </a:rPr>
              <a:t>/Organisation der </a:t>
            </a:r>
            <a:r>
              <a:rPr lang="de-DE" dirty="0" smtClean="0">
                <a:solidFill>
                  <a:schemeClr val="tx1"/>
                </a:solidFill>
              </a:rPr>
              <a:t>Treffen</a:t>
            </a:r>
          </a:p>
          <a:p>
            <a:r>
              <a:rPr lang="de-DE" dirty="0" err="1" smtClean="0">
                <a:solidFill>
                  <a:schemeClr val="tx1"/>
                </a:solidFill>
              </a:rPr>
              <a:t>Scrum</a:t>
            </a:r>
            <a:r>
              <a:rPr lang="de-DE" dirty="0" smtClean="0">
                <a:solidFill>
                  <a:schemeClr val="tx1"/>
                </a:solidFill>
              </a:rPr>
              <a:t> Master</a:t>
            </a:r>
            <a:endParaRPr lang="de-DE" dirty="0">
              <a:solidFill>
                <a:schemeClr val="tx1"/>
              </a:solidFill>
            </a:endParaRPr>
          </a:p>
          <a:p>
            <a:endParaRPr lang="de-DE" dirty="0">
              <a:solidFill>
                <a:schemeClr val="tx1"/>
              </a:solidFill>
            </a:endParaRPr>
          </a:p>
          <a:p>
            <a:pPr lvl="0"/>
            <a:endParaRPr lang="de-DE" dirty="0" smtClean="0">
              <a:solidFill>
                <a:schemeClr val="tx1"/>
              </a:solidFill>
            </a:endParaRPr>
          </a:p>
          <a:p>
            <a:pPr lvl="0"/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19500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l"/>
            <a:r>
              <a:rPr lang="de-DE" sz="7000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Do</a:t>
            </a:r>
            <a:endParaRPr lang="de-DE" sz="7000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38490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6">
            <a:extLst>
              <a:ext uri="{FF2B5EF4-FFF2-40B4-BE49-F238E27FC236}">
                <a16:creationId xmlns:a16="http://schemas.microsoft.com/office/drawing/2014/main" xmlns="" id="{04F78A0C-BF40-4E0B-9FA4-AAAA57E3C4E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algn="ctr"/>
            <a:r>
              <a:rPr lang="en-GB" sz="2800" dirty="0" err="1" smtClean="0"/>
              <a:t>Szenarien</a:t>
            </a:r>
            <a:endParaRPr lang="en-GB" sz="2800" dirty="0"/>
          </a:p>
        </p:txBody>
      </p:sp>
      <p:pic>
        <p:nvPicPr>
          <p:cNvPr id="4" name="Bild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9669" y="117439"/>
            <a:ext cx="2752152" cy="3306372"/>
          </a:xfrm>
          <a:prstGeom prst="rect">
            <a:avLst/>
          </a:prstGeom>
        </p:spPr>
      </p:pic>
      <p:pic>
        <p:nvPicPr>
          <p:cNvPr id="7" name="Bild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6465" y="117440"/>
            <a:ext cx="2734350" cy="3306372"/>
          </a:xfrm>
          <a:prstGeom prst="rect">
            <a:avLst/>
          </a:prstGeom>
        </p:spPr>
      </p:pic>
      <p:pic>
        <p:nvPicPr>
          <p:cNvPr id="8" name="Bild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6464" y="3490517"/>
            <a:ext cx="2736603" cy="3283924"/>
          </a:xfrm>
          <a:prstGeom prst="rect">
            <a:avLst/>
          </a:prstGeom>
        </p:spPr>
      </p:pic>
      <p:pic>
        <p:nvPicPr>
          <p:cNvPr id="9" name="Bild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9669" y="3490516"/>
            <a:ext cx="2752152" cy="3283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9065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6">
            <a:extLst>
              <a:ext uri="{FF2B5EF4-FFF2-40B4-BE49-F238E27FC236}">
                <a16:creationId xmlns:a16="http://schemas.microsoft.com/office/drawing/2014/main" xmlns="" id="{04F78A0C-BF40-4E0B-9FA4-AAAA57E3C4E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algn="ctr"/>
            <a:r>
              <a:rPr lang="en-GB" sz="2800" dirty="0" err="1"/>
              <a:t>Szenarien</a:t>
            </a:r>
            <a:endParaRPr lang="en-GB" sz="2800" dirty="0"/>
          </a:p>
        </p:txBody>
      </p:sp>
      <p:sp>
        <p:nvSpPr>
          <p:cNvPr id="3" name="Content Placeholder 7">
            <a:extLst>
              <a:ext uri="{FF2B5EF4-FFF2-40B4-BE49-F238E27FC236}">
                <a16:creationId xmlns:a16="http://schemas.microsoft.com/office/drawing/2014/main" xmlns="" id="{3A52400E-A01D-4CCF-8280-EBE32B011F8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869268" y="174811"/>
            <a:ext cx="7315200" cy="5984748"/>
          </a:xfrm>
        </p:spPr>
        <p:txBody>
          <a:bodyPr>
            <a:normAutofit/>
          </a:bodyPr>
          <a:lstStyle/>
          <a:p>
            <a:pPr marL="0" lvl="0" indent="0">
              <a:lnSpc>
                <a:spcPct val="200000"/>
              </a:lnSpc>
              <a:buNone/>
            </a:pPr>
            <a:endParaRPr lang="de-DE" dirty="0" smtClean="0">
              <a:solidFill>
                <a:schemeClr val="tx1"/>
              </a:solidFill>
            </a:endParaRPr>
          </a:p>
          <a:p>
            <a:pPr marL="0" lvl="0" indent="0">
              <a:lnSpc>
                <a:spcPct val="200000"/>
              </a:lnSpc>
              <a:buNone/>
            </a:pPr>
            <a:endParaRPr lang="de-DE" dirty="0">
              <a:solidFill>
                <a:schemeClr val="tx1"/>
              </a:solidFill>
            </a:endParaRPr>
          </a:p>
          <a:p>
            <a:pPr marL="0" lvl="0" indent="0">
              <a:lnSpc>
                <a:spcPct val="200000"/>
              </a:lnSpc>
              <a:buNone/>
            </a:pPr>
            <a:endParaRPr lang="de-DE" dirty="0" smtClean="0">
              <a:solidFill>
                <a:schemeClr val="tx1"/>
              </a:solidFill>
            </a:endParaRPr>
          </a:p>
          <a:p>
            <a:pPr marL="0" lvl="0" indent="0">
              <a:lnSpc>
                <a:spcPct val="200000"/>
              </a:lnSpc>
              <a:buNone/>
            </a:pPr>
            <a:endParaRPr lang="de-DE" dirty="0">
              <a:solidFill>
                <a:schemeClr val="tx1"/>
              </a:solidFill>
            </a:endParaRPr>
          </a:p>
          <a:p>
            <a:pPr marL="0" lvl="0" indent="0">
              <a:lnSpc>
                <a:spcPct val="200000"/>
              </a:lnSpc>
              <a:buNone/>
            </a:pPr>
            <a:endParaRPr lang="de-DE" dirty="0" smtClean="0">
              <a:solidFill>
                <a:schemeClr val="tx1"/>
              </a:solidFill>
            </a:endParaRPr>
          </a:p>
          <a:p>
            <a:pPr marL="0" lvl="0" indent="0">
              <a:lnSpc>
                <a:spcPct val="200000"/>
              </a:lnSpc>
              <a:buNone/>
            </a:pPr>
            <a:endParaRPr lang="de-DE" dirty="0">
              <a:solidFill>
                <a:schemeClr val="tx1"/>
              </a:solidFill>
            </a:endParaRPr>
          </a:p>
          <a:p>
            <a:pPr marL="0" lvl="0" indent="0">
              <a:lnSpc>
                <a:spcPct val="200000"/>
              </a:lnSpc>
              <a:buNone/>
            </a:pPr>
            <a:endParaRPr lang="de-DE" dirty="0" smtClean="0">
              <a:solidFill>
                <a:schemeClr val="tx1"/>
              </a:solidFill>
            </a:endParaRPr>
          </a:p>
          <a:p>
            <a:pPr marL="0" lvl="0" indent="0">
              <a:lnSpc>
                <a:spcPct val="200000"/>
              </a:lnSpc>
              <a:buNone/>
            </a:pPr>
            <a:endParaRPr lang="de-DE" dirty="0">
              <a:solidFill>
                <a:schemeClr val="tx1"/>
              </a:solidFill>
            </a:endParaRPr>
          </a:p>
        </p:txBody>
      </p:sp>
      <p:pic>
        <p:nvPicPr>
          <p:cNvPr id="11" name="Grafik 11">
            <a:extLst>
              <a:ext uri="{FF2B5EF4-FFF2-40B4-BE49-F238E27FC236}">
                <a16:creationId xmlns="" xmlns:a16="http://schemas.microsoft.com/office/drawing/2014/main" id="{03A262AB-6C02-4E2B-B3C3-9465A004203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9268" y="334035"/>
            <a:ext cx="3355447" cy="3351274"/>
          </a:xfrm>
          <a:prstGeom prst="rect">
            <a:avLst/>
          </a:prstGeom>
        </p:spPr>
      </p:pic>
      <p:pic>
        <p:nvPicPr>
          <p:cNvPr id="10" name="Inhaltsplatzhalter 9">
            <a:extLst>
              <a:ext uri="{FF2B5EF4-FFF2-40B4-BE49-F238E27FC236}">
                <a16:creationId xmlns="" xmlns:a16="http://schemas.microsoft.com/office/drawing/2014/main" id="{A158CC45-E708-4DFA-AF56-DED26C4C837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8764" y="334035"/>
            <a:ext cx="3350556" cy="3350556"/>
          </a:xfrm>
          <a:prstGeom prst="rect">
            <a:avLst/>
          </a:prstGeom>
        </p:spPr>
      </p:pic>
      <p:pic>
        <p:nvPicPr>
          <p:cNvPr id="4" name="Bild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80"/>
          <a:stretch/>
        </p:blipFill>
        <p:spPr>
          <a:xfrm>
            <a:off x="6065683" y="2950300"/>
            <a:ext cx="3175299" cy="3837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4625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6">
            <a:extLst>
              <a:ext uri="{FF2B5EF4-FFF2-40B4-BE49-F238E27FC236}">
                <a16:creationId xmlns:a16="http://schemas.microsoft.com/office/drawing/2014/main" xmlns="" id="{04F78A0C-BF40-4E0B-9FA4-AAAA57E3C4E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algn="ctr"/>
            <a:r>
              <a:rPr lang="en-GB" sz="2800" dirty="0" err="1"/>
              <a:t>Szenarien</a:t>
            </a:r>
            <a:endParaRPr lang="en-GB" sz="2800" dirty="0"/>
          </a:p>
        </p:txBody>
      </p:sp>
      <p:sp>
        <p:nvSpPr>
          <p:cNvPr id="3" name="Content Placeholder 7">
            <a:extLst>
              <a:ext uri="{FF2B5EF4-FFF2-40B4-BE49-F238E27FC236}">
                <a16:creationId xmlns:a16="http://schemas.microsoft.com/office/drawing/2014/main" xmlns="" id="{3A52400E-A01D-4CCF-8280-EBE32B011F8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869268" y="174811"/>
            <a:ext cx="7315200" cy="5984748"/>
          </a:xfrm>
        </p:spPr>
        <p:txBody>
          <a:bodyPr>
            <a:normAutofit/>
          </a:bodyPr>
          <a:lstStyle/>
          <a:p>
            <a:pPr marL="0" lvl="0" indent="0">
              <a:lnSpc>
                <a:spcPct val="200000"/>
              </a:lnSpc>
              <a:buNone/>
            </a:pPr>
            <a:endParaRPr lang="de-DE" dirty="0" smtClean="0">
              <a:solidFill>
                <a:schemeClr val="tx1"/>
              </a:solidFill>
            </a:endParaRPr>
          </a:p>
          <a:p>
            <a:pPr marL="0" lvl="0" indent="0">
              <a:lnSpc>
                <a:spcPct val="200000"/>
              </a:lnSpc>
              <a:buNone/>
            </a:pPr>
            <a:endParaRPr lang="de-DE" dirty="0">
              <a:solidFill>
                <a:schemeClr val="tx1"/>
              </a:solidFill>
            </a:endParaRPr>
          </a:p>
          <a:p>
            <a:pPr marL="0" lvl="0" indent="0">
              <a:lnSpc>
                <a:spcPct val="200000"/>
              </a:lnSpc>
              <a:buNone/>
            </a:pPr>
            <a:endParaRPr lang="de-DE" dirty="0" smtClean="0">
              <a:solidFill>
                <a:schemeClr val="tx1"/>
              </a:solidFill>
            </a:endParaRPr>
          </a:p>
          <a:p>
            <a:pPr marL="0" lvl="0" indent="0">
              <a:lnSpc>
                <a:spcPct val="200000"/>
              </a:lnSpc>
              <a:buNone/>
            </a:pPr>
            <a:endParaRPr lang="de-DE" dirty="0">
              <a:solidFill>
                <a:schemeClr val="tx1"/>
              </a:solidFill>
            </a:endParaRPr>
          </a:p>
          <a:p>
            <a:pPr marL="0" lvl="0" indent="0">
              <a:lnSpc>
                <a:spcPct val="200000"/>
              </a:lnSpc>
              <a:buNone/>
            </a:pPr>
            <a:endParaRPr lang="de-DE" dirty="0" smtClean="0">
              <a:solidFill>
                <a:schemeClr val="tx1"/>
              </a:solidFill>
            </a:endParaRPr>
          </a:p>
          <a:p>
            <a:pPr marL="0" lvl="0" indent="0">
              <a:lnSpc>
                <a:spcPct val="200000"/>
              </a:lnSpc>
              <a:buNone/>
            </a:pPr>
            <a:endParaRPr lang="de-DE" dirty="0">
              <a:solidFill>
                <a:schemeClr val="tx1"/>
              </a:solidFill>
            </a:endParaRPr>
          </a:p>
          <a:p>
            <a:pPr marL="0" lvl="0" indent="0">
              <a:lnSpc>
                <a:spcPct val="200000"/>
              </a:lnSpc>
              <a:buNone/>
            </a:pPr>
            <a:endParaRPr lang="de-DE" dirty="0" smtClean="0">
              <a:solidFill>
                <a:schemeClr val="tx1"/>
              </a:solidFill>
            </a:endParaRPr>
          </a:p>
          <a:p>
            <a:pPr marL="0" lvl="0" indent="0">
              <a:lnSpc>
                <a:spcPct val="200000"/>
              </a:lnSpc>
              <a:buNone/>
            </a:pPr>
            <a:endParaRPr lang="de-DE" dirty="0">
              <a:solidFill>
                <a:schemeClr val="tx1"/>
              </a:solidFill>
            </a:endParaRPr>
          </a:p>
        </p:txBody>
      </p:sp>
      <p:pic>
        <p:nvPicPr>
          <p:cNvPr id="5" name="Bild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8318" y="304237"/>
            <a:ext cx="3181613" cy="6199064"/>
          </a:xfrm>
          <a:prstGeom prst="rect">
            <a:avLst/>
          </a:prstGeom>
        </p:spPr>
      </p:pic>
      <p:pic>
        <p:nvPicPr>
          <p:cNvPr id="6" name="Bild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6613" y="309756"/>
            <a:ext cx="3033347" cy="6188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1549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6">
            <a:extLst>
              <a:ext uri="{FF2B5EF4-FFF2-40B4-BE49-F238E27FC236}">
                <a16:creationId xmlns:a16="http://schemas.microsoft.com/office/drawing/2014/main" xmlns="" id="{04F78A0C-BF40-4E0B-9FA4-AAAA57E3C4E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algn="ctr"/>
            <a:r>
              <a:rPr lang="en-GB" sz="2800" dirty="0" err="1" smtClean="0"/>
              <a:t>Aufgaben</a:t>
            </a:r>
            <a:endParaRPr lang="en-GB" sz="2800" dirty="0"/>
          </a:p>
        </p:txBody>
      </p:sp>
      <p:sp>
        <p:nvSpPr>
          <p:cNvPr id="3" name="Content Placeholder 7">
            <a:extLst>
              <a:ext uri="{FF2B5EF4-FFF2-40B4-BE49-F238E27FC236}">
                <a16:creationId xmlns:a16="http://schemas.microsoft.com/office/drawing/2014/main" xmlns="" id="{3A52400E-A01D-4CCF-8280-EBE32B011F8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869268" y="174811"/>
            <a:ext cx="7315200" cy="5984748"/>
          </a:xfrm>
        </p:spPr>
        <p:txBody>
          <a:bodyPr anchor="t">
            <a:normAutofit/>
          </a:bodyPr>
          <a:lstStyle/>
          <a:p>
            <a:r>
              <a:rPr lang="de-DE" sz="2800" dirty="0" smtClean="0">
                <a:solidFill>
                  <a:schemeClr val="tx1"/>
                </a:solidFill>
              </a:rPr>
              <a:t>Simulieren </a:t>
            </a:r>
            <a:r>
              <a:rPr lang="de-DE" sz="2800" dirty="0">
                <a:solidFill>
                  <a:schemeClr val="tx1"/>
                </a:solidFill>
              </a:rPr>
              <a:t>der Szenarien mit 100, 300, 500, 700 </a:t>
            </a:r>
            <a:r>
              <a:rPr lang="de-DE" sz="2800" dirty="0" smtClean="0">
                <a:solidFill>
                  <a:schemeClr val="tx1"/>
                </a:solidFill>
              </a:rPr>
              <a:t>Menschen</a:t>
            </a:r>
            <a:endParaRPr lang="de-DE" sz="2800" dirty="0">
              <a:solidFill>
                <a:schemeClr val="tx1"/>
              </a:solidFill>
            </a:endParaRPr>
          </a:p>
          <a:p>
            <a:pPr lvl="0"/>
            <a:r>
              <a:rPr lang="de-DE" sz="2800" dirty="0" smtClean="0">
                <a:solidFill>
                  <a:schemeClr val="tx1"/>
                </a:solidFill>
              </a:rPr>
              <a:t>Anpassung der Automatisierung an die verschieden Szenarien</a:t>
            </a:r>
          </a:p>
          <a:p>
            <a:pPr lvl="0"/>
            <a:r>
              <a:rPr lang="de-DE" sz="2800" dirty="0" smtClean="0">
                <a:solidFill>
                  <a:schemeClr val="tx1"/>
                </a:solidFill>
              </a:rPr>
              <a:t>Alle Verteilungen berechnen in </a:t>
            </a:r>
            <a:r>
              <a:rPr lang="de-DE" sz="2800" dirty="0" smtClean="0">
                <a:solidFill>
                  <a:schemeClr val="tx1"/>
                </a:solidFill>
              </a:rPr>
              <a:t>Python (von 0 bis 100 in 5er Schritten)</a:t>
            </a:r>
            <a:endParaRPr lang="de-DE" sz="2800" dirty="0" smtClean="0">
              <a:solidFill>
                <a:schemeClr val="tx1"/>
              </a:solidFill>
            </a:endParaRPr>
          </a:p>
          <a:p>
            <a:pPr lvl="0"/>
            <a:endParaRPr lang="de-DE" sz="2800" dirty="0" smtClean="0">
              <a:solidFill>
                <a:schemeClr val="tx1"/>
              </a:solidFill>
            </a:endParaRPr>
          </a:p>
          <a:p>
            <a:pPr lvl="0"/>
            <a:endParaRPr lang="de-DE" sz="2800" dirty="0" smtClean="0">
              <a:solidFill>
                <a:schemeClr val="tx1"/>
              </a:solidFill>
            </a:endParaRPr>
          </a:p>
          <a:p>
            <a:pPr lvl="0"/>
            <a:endParaRPr lang="de-DE" sz="2800" dirty="0" smtClean="0">
              <a:solidFill>
                <a:schemeClr val="tx1"/>
              </a:solidFill>
            </a:endParaRPr>
          </a:p>
          <a:p>
            <a:pPr lvl="0"/>
            <a:r>
              <a:rPr lang="de-DE" sz="2800" dirty="0" smtClean="0">
                <a:solidFill>
                  <a:schemeClr val="tx1"/>
                </a:solidFill>
              </a:rPr>
              <a:t>Verschiedene Verteilungen länger laufen lassen (Probleme mit Multi Threading)</a:t>
            </a:r>
          </a:p>
          <a:p>
            <a:pPr lvl="0"/>
            <a:endParaRPr lang="de-DE" dirty="0">
              <a:solidFill>
                <a:schemeClr val="tx1"/>
              </a:solidFill>
            </a:endParaRPr>
          </a:p>
          <a:p>
            <a:pPr lvl="0"/>
            <a:endParaRPr lang="de-DE" dirty="0" smtClean="0">
              <a:solidFill>
                <a:schemeClr val="tx1"/>
              </a:solidFill>
            </a:endParaRPr>
          </a:p>
          <a:p>
            <a:pPr lvl="0"/>
            <a:endParaRPr lang="de-DE" dirty="0">
              <a:solidFill>
                <a:schemeClr val="tx1"/>
              </a:solidFill>
            </a:endParaRPr>
          </a:p>
          <a:p>
            <a:pPr lvl="0"/>
            <a:endParaRPr lang="de-DE" dirty="0" smtClean="0">
              <a:solidFill>
                <a:schemeClr val="tx1"/>
              </a:solidFill>
            </a:endParaRPr>
          </a:p>
          <a:p>
            <a:pPr lvl="0"/>
            <a:endParaRPr lang="de-DE" dirty="0">
              <a:solidFill>
                <a:schemeClr val="tx1"/>
              </a:solidFill>
            </a:endParaRPr>
          </a:p>
          <a:p>
            <a:pPr lvl="0"/>
            <a:endParaRPr lang="de-DE" dirty="0" smtClean="0">
              <a:solidFill>
                <a:schemeClr val="tx1"/>
              </a:solidFill>
            </a:endParaRPr>
          </a:p>
          <a:p>
            <a:pPr lvl="0"/>
            <a:endParaRPr lang="de-DE" dirty="0">
              <a:solidFill>
                <a:schemeClr val="tx1"/>
              </a:solidFill>
            </a:endParaRPr>
          </a:p>
          <a:p>
            <a:pPr lvl="0"/>
            <a:endParaRPr lang="de-DE" dirty="0" smtClean="0">
              <a:solidFill>
                <a:schemeClr val="tx1"/>
              </a:solidFill>
            </a:endParaRPr>
          </a:p>
          <a:p>
            <a:pPr lvl="0"/>
            <a:endParaRPr lang="de-DE" dirty="0">
              <a:solidFill>
                <a:schemeClr val="tx1"/>
              </a:solidFill>
            </a:endParaRPr>
          </a:p>
          <a:p>
            <a:pPr lvl="0"/>
            <a:endParaRPr lang="de-DE" dirty="0" smtClean="0">
              <a:solidFill>
                <a:schemeClr val="tx1"/>
              </a:solidFill>
            </a:endParaRPr>
          </a:p>
          <a:p>
            <a:pPr lvl="0"/>
            <a:endParaRPr lang="de-DE" dirty="0">
              <a:solidFill>
                <a:schemeClr val="tx1"/>
              </a:solidFill>
            </a:endParaRPr>
          </a:p>
        </p:txBody>
      </p:sp>
      <p:pic>
        <p:nvPicPr>
          <p:cNvPr id="4" name="Bild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5035" y="3264275"/>
            <a:ext cx="7281838" cy="775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7981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6">
            <a:extLst>
              <a:ext uri="{FF2B5EF4-FFF2-40B4-BE49-F238E27FC236}">
                <a16:creationId xmlns:a16="http://schemas.microsoft.com/office/drawing/2014/main" xmlns="" id="{04F78A0C-BF40-4E0B-9FA4-AAAA57E3C4E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algn="ctr"/>
            <a:r>
              <a:rPr lang="en-GB" sz="2800" dirty="0" err="1" smtClean="0"/>
              <a:t>Testen</a:t>
            </a:r>
            <a:endParaRPr lang="en-GB" sz="2800" dirty="0"/>
          </a:p>
        </p:txBody>
      </p:sp>
      <p:sp>
        <p:nvSpPr>
          <p:cNvPr id="3" name="Content Placeholder 7">
            <a:extLst>
              <a:ext uri="{FF2B5EF4-FFF2-40B4-BE49-F238E27FC236}">
                <a16:creationId xmlns:a16="http://schemas.microsoft.com/office/drawing/2014/main" xmlns="" id="{3A52400E-A01D-4CCF-8280-EBE32B011F8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869268" y="174811"/>
            <a:ext cx="7315200" cy="5984748"/>
          </a:xfrm>
        </p:spPr>
        <p:txBody>
          <a:bodyPr anchor="t">
            <a:normAutofit/>
          </a:bodyPr>
          <a:lstStyle/>
          <a:p>
            <a:pPr lvl="0"/>
            <a:r>
              <a:rPr lang="de-DE" sz="2800" dirty="0" smtClean="0">
                <a:solidFill>
                  <a:schemeClr val="tx1"/>
                </a:solidFill>
              </a:rPr>
              <a:t>Random </a:t>
            </a:r>
            <a:r>
              <a:rPr lang="de-DE" sz="2800" dirty="0" smtClean="0">
                <a:solidFill>
                  <a:schemeClr val="tx1"/>
                </a:solidFill>
              </a:rPr>
              <a:t>Methode</a:t>
            </a:r>
          </a:p>
          <a:p>
            <a:pPr lvl="0"/>
            <a:endParaRPr lang="de-DE" sz="2800" dirty="0">
              <a:solidFill>
                <a:schemeClr val="tx1"/>
              </a:solidFill>
            </a:endParaRPr>
          </a:p>
          <a:p>
            <a:pPr lvl="0"/>
            <a:endParaRPr lang="de-DE" sz="2800" dirty="0" smtClean="0">
              <a:solidFill>
                <a:schemeClr val="tx1"/>
              </a:solidFill>
            </a:endParaRPr>
          </a:p>
          <a:p>
            <a:pPr lvl="0"/>
            <a:endParaRPr lang="de-DE" sz="2800" dirty="0">
              <a:solidFill>
                <a:schemeClr val="tx1"/>
              </a:solidFill>
            </a:endParaRPr>
          </a:p>
          <a:p>
            <a:pPr lvl="0"/>
            <a:endParaRPr lang="de-DE" sz="2800" dirty="0" smtClean="0">
              <a:solidFill>
                <a:schemeClr val="tx1"/>
              </a:solidFill>
            </a:endParaRPr>
          </a:p>
          <a:p>
            <a:pPr lvl="0"/>
            <a:endParaRPr lang="de-DE" sz="2800" dirty="0">
              <a:solidFill>
                <a:schemeClr val="tx1"/>
              </a:solidFill>
            </a:endParaRPr>
          </a:p>
          <a:p>
            <a:pPr lvl="0"/>
            <a:endParaRPr lang="de-DE" sz="2800" dirty="0">
              <a:solidFill>
                <a:schemeClr val="tx1"/>
              </a:solidFill>
            </a:endParaRPr>
          </a:p>
          <a:p>
            <a:pPr lvl="0"/>
            <a:r>
              <a:rPr lang="de-DE" sz="2800" dirty="0" smtClean="0">
                <a:solidFill>
                  <a:schemeClr val="tx1"/>
                </a:solidFill>
              </a:rPr>
              <a:t>Automatisierung getestet</a:t>
            </a:r>
          </a:p>
          <a:p>
            <a:pPr lvl="1"/>
            <a:r>
              <a:rPr lang="de-DE" sz="2600" dirty="0" smtClean="0">
                <a:solidFill>
                  <a:schemeClr val="tx1"/>
                </a:solidFill>
              </a:rPr>
              <a:t>passt die Anzahl der Quellen? </a:t>
            </a:r>
          </a:p>
          <a:p>
            <a:pPr lvl="1"/>
            <a:r>
              <a:rPr lang="de-DE" sz="2600" dirty="0" smtClean="0">
                <a:solidFill>
                  <a:schemeClr val="tx1"/>
                </a:solidFill>
              </a:rPr>
              <a:t>stimmt die Verteilung mit der </a:t>
            </a:r>
            <a:r>
              <a:rPr lang="de-DE" sz="2600" dirty="0" err="1" smtClean="0">
                <a:solidFill>
                  <a:schemeClr val="tx1"/>
                </a:solidFill>
              </a:rPr>
              <a:t>insgesamten</a:t>
            </a:r>
            <a:r>
              <a:rPr lang="de-DE" sz="2600" dirty="0" smtClean="0">
                <a:solidFill>
                  <a:schemeClr val="tx1"/>
                </a:solidFill>
              </a:rPr>
              <a:t> Anzahl der Menschen überein?</a:t>
            </a:r>
            <a:endParaRPr lang="de-DE" sz="2600" dirty="0" smtClean="0">
              <a:solidFill>
                <a:schemeClr val="tx1"/>
              </a:solidFill>
            </a:endParaRPr>
          </a:p>
          <a:p>
            <a:pPr lvl="0"/>
            <a:endParaRPr lang="de-DE" sz="2800" dirty="0" smtClean="0">
              <a:solidFill>
                <a:schemeClr val="tx1"/>
              </a:solidFill>
            </a:endParaRPr>
          </a:p>
          <a:p>
            <a:pPr lvl="0"/>
            <a:endParaRPr lang="de-DE" sz="2800" dirty="0" smtClean="0">
              <a:solidFill>
                <a:schemeClr val="tx1"/>
              </a:solidFill>
            </a:endParaRPr>
          </a:p>
          <a:p>
            <a:pPr lvl="0"/>
            <a:endParaRPr lang="de-DE" dirty="0">
              <a:solidFill>
                <a:schemeClr val="tx1"/>
              </a:solidFill>
            </a:endParaRPr>
          </a:p>
          <a:p>
            <a:pPr lvl="0"/>
            <a:endParaRPr lang="de-DE" dirty="0" smtClean="0">
              <a:solidFill>
                <a:schemeClr val="tx1"/>
              </a:solidFill>
            </a:endParaRPr>
          </a:p>
          <a:p>
            <a:pPr lvl="0"/>
            <a:endParaRPr lang="de-DE" dirty="0">
              <a:solidFill>
                <a:schemeClr val="tx1"/>
              </a:solidFill>
            </a:endParaRPr>
          </a:p>
          <a:p>
            <a:pPr lvl="0"/>
            <a:endParaRPr lang="de-DE" dirty="0" smtClean="0">
              <a:solidFill>
                <a:schemeClr val="tx1"/>
              </a:solidFill>
            </a:endParaRPr>
          </a:p>
          <a:p>
            <a:pPr lvl="0"/>
            <a:endParaRPr lang="de-DE" dirty="0">
              <a:solidFill>
                <a:schemeClr val="tx1"/>
              </a:solidFill>
            </a:endParaRPr>
          </a:p>
          <a:p>
            <a:pPr lvl="0"/>
            <a:endParaRPr lang="de-DE" dirty="0" smtClean="0">
              <a:solidFill>
                <a:schemeClr val="tx1"/>
              </a:solidFill>
            </a:endParaRPr>
          </a:p>
          <a:p>
            <a:pPr lvl="0"/>
            <a:endParaRPr lang="de-DE" dirty="0">
              <a:solidFill>
                <a:schemeClr val="tx1"/>
              </a:solidFill>
            </a:endParaRPr>
          </a:p>
          <a:p>
            <a:pPr lvl="0"/>
            <a:endParaRPr lang="de-DE" dirty="0" smtClean="0">
              <a:solidFill>
                <a:schemeClr val="tx1"/>
              </a:solidFill>
            </a:endParaRPr>
          </a:p>
          <a:p>
            <a:pPr lvl="0"/>
            <a:endParaRPr lang="de-DE" dirty="0">
              <a:solidFill>
                <a:schemeClr val="tx1"/>
              </a:solidFill>
            </a:endParaRPr>
          </a:p>
          <a:p>
            <a:pPr lvl="0"/>
            <a:endParaRPr lang="de-DE" dirty="0" smtClean="0">
              <a:solidFill>
                <a:schemeClr val="tx1"/>
              </a:solidFill>
            </a:endParaRPr>
          </a:p>
          <a:p>
            <a:pPr lvl="0"/>
            <a:endParaRPr lang="de-DE" dirty="0">
              <a:solidFill>
                <a:schemeClr val="tx1"/>
              </a:solidFill>
            </a:endParaRPr>
          </a:p>
        </p:txBody>
      </p:sp>
      <p:pic>
        <p:nvPicPr>
          <p:cNvPr id="5" name="Bild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9893" y="1481774"/>
            <a:ext cx="8049490" cy="1838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1365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6">
            <a:extLst>
              <a:ext uri="{FF2B5EF4-FFF2-40B4-BE49-F238E27FC236}">
                <a16:creationId xmlns="" xmlns:a16="http://schemas.microsoft.com/office/drawing/2014/main" id="{04F78A0C-BF40-4E0B-9FA4-AAAA57E3C4E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algn="ctr"/>
            <a:r>
              <a:rPr lang="en-GB" sz="4500" dirty="0" smtClean="0"/>
              <a:t>16,5%</a:t>
            </a:r>
            <a:endParaRPr lang="en-GB" sz="4500" dirty="0"/>
          </a:p>
        </p:txBody>
      </p:sp>
      <p:sp>
        <p:nvSpPr>
          <p:cNvPr id="3" name="Content Placeholder 7">
            <a:extLst>
              <a:ext uri="{FF2B5EF4-FFF2-40B4-BE49-F238E27FC236}">
                <a16:creationId xmlns="" xmlns:a16="http://schemas.microsoft.com/office/drawing/2014/main" id="{3A52400E-A01D-4CCF-8280-EBE32B011F8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775138" y="753034"/>
            <a:ext cx="7315200" cy="5984748"/>
          </a:xfrm>
        </p:spPr>
        <p:txBody>
          <a:bodyPr>
            <a:normAutofit fontScale="92500" lnSpcReduction="20000"/>
          </a:bodyPr>
          <a:lstStyle/>
          <a:p>
            <a:pPr marL="0" lvl="0" indent="0">
              <a:lnSpc>
                <a:spcPct val="200000"/>
              </a:lnSpc>
              <a:buNone/>
            </a:pPr>
            <a:r>
              <a:rPr lang="de-DE" sz="2800" dirty="0">
                <a:solidFill>
                  <a:schemeClr val="tx1"/>
                </a:solidFill>
              </a:rPr>
              <a:t>Selbsteinschätzung:</a:t>
            </a:r>
          </a:p>
          <a:p>
            <a:pPr lvl="0"/>
            <a:r>
              <a:rPr lang="de-DE" dirty="0" smtClean="0">
                <a:solidFill>
                  <a:schemeClr val="tx1"/>
                </a:solidFill>
              </a:rPr>
              <a:t>Verfassen eines technischen Berichts</a:t>
            </a:r>
          </a:p>
          <a:p>
            <a:pPr lvl="0"/>
            <a:r>
              <a:rPr lang="en-GB" b="1" dirty="0" smtClean="0">
                <a:solidFill>
                  <a:schemeClr val="tx1"/>
                </a:solidFill>
              </a:rPr>
              <a:t>Modellieren </a:t>
            </a:r>
            <a:r>
              <a:rPr lang="en-GB" b="1" dirty="0" err="1">
                <a:solidFill>
                  <a:schemeClr val="tx1"/>
                </a:solidFill>
              </a:rPr>
              <a:t>realistischer</a:t>
            </a:r>
            <a:r>
              <a:rPr lang="en-GB" b="1" dirty="0">
                <a:solidFill>
                  <a:schemeClr val="tx1"/>
                </a:solidFill>
              </a:rPr>
              <a:t> und </a:t>
            </a:r>
            <a:r>
              <a:rPr lang="en-GB" b="1" dirty="0" err="1">
                <a:solidFill>
                  <a:schemeClr val="tx1"/>
                </a:solidFill>
              </a:rPr>
              <a:t>variantenreicher</a:t>
            </a:r>
            <a:r>
              <a:rPr lang="en-GB" b="1" dirty="0">
                <a:solidFill>
                  <a:schemeClr val="tx1"/>
                </a:solidFill>
              </a:rPr>
              <a:t> </a:t>
            </a:r>
            <a:r>
              <a:rPr lang="en-GB" b="1" dirty="0" err="1">
                <a:solidFill>
                  <a:schemeClr val="tx1"/>
                </a:solidFill>
              </a:rPr>
              <a:t>Szenarien</a:t>
            </a:r>
            <a:endParaRPr lang="en-GB" b="1" dirty="0" smtClean="0">
              <a:solidFill>
                <a:schemeClr val="tx1"/>
              </a:solidFill>
            </a:endParaRPr>
          </a:p>
          <a:p>
            <a:pPr lvl="0"/>
            <a:r>
              <a:rPr lang="en-GB" b="1" dirty="0" err="1">
                <a:solidFill>
                  <a:schemeClr val="tx1"/>
                </a:solidFill>
              </a:rPr>
              <a:t>S</a:t>
            </a:r>
            <a:r>
              <a:rPr lang="en-GB" b="1" dirty="0" err="1" smtClean="0">
                <a:solidFill>
                  <a:schemeClr val="tx1"/>
                </a:solidFill>
              </a:rPr>
              <a:t>imulieren</a:t>
            </a:r>
            <a:r>
              <a:rPr lang="en-GB" b="1" dirty="0" smtClean="0">
                <a:solidFill>
                  <a:schemeClr val="tx1"/>
                </a:solidFill>
              </a:rPr>
              <a:t> </a:t>
            </a:r>
            <a:r>
              <a:rPr lang="en-GB" b="1" dirty="0" err="1">
                <a:solidFill>
                  <a:schemeClr val="tx1"/>
                </a:solidFill>
              </a:rPr>
              <a:t>realistischer</a:t>
            </a:r>
            <a:r>
              <a:rPr lang="en-GB" b="1" dirty="0">
                <a:solidFill>
                  <a:schemeClr val="tx1"/>
                </a:solidFill>
              </a:rPr>
              <a:t> und </a:t>
            </a:r>
            <a:r>
              <a:rPr lang="en-GB" b="1" dirty="0" err="1">
                <a:solidFill>
                  <a:schemeClr val="tx1"/>
                </a:solidFill>
              </a:rPr>
              <a:t>variantenreicher</a:t>
            </a:r>
            <a:r>
              <a:rPr lang="en-GB" b="1" dirty="0">
                <a:solidFill>
                  <a:schemeClr val="tx1"/>
                </a:solidFill>
              </a:rPr>
              <a:t> </a:t>
            </a:r>
            <a:r>
              <a:rPr lang="en-GB" b="1" dirty="0" err="1">
                <a:solidFill>
                  <a:schemeClr val="tx1"/>
                </a:solidFill>
              </a:rPr>
              <a:t>Szenarien</a:t>
            </a:r>
            <a:endParaRPr lang="en-GB" b="1" dirty="0">
              <a:solidFill>
                <a:schemeClr val="tx1"/>
              </a:solidFill>
            </a:endParaRPr>
          </a:p>
          <a:p>
            <a:r>
              <a:rPr lang="en-GB" dirty="0" err="1">
                <a:solidFill>
                  <a:schemeClr val="tx1"/>
                </a:solidFill>
              </a:rPr>
              <a:t>Aufbereitung</a:t>
            </a:r>
            <a:r>
              <a:rPr lang="en-GB" dirty="0">
                <a:solidFill>
                  <a:schemeClr val="tx1"/>
                </a:solidFill>
              </a:rPr>
              <a:t> des </a:t>
            </a:r>
            <a:r>
              <a:rPr lang="en-GB" dirty="0" err="1">
                <a:solidFill>
                  <a:schemeClr val="tx1"/>
                </a:solidFill>
              </a:rPr>
              <a:t>Datenformats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entsprechend</a:t>
            </a:r>
            <a:r>
              <a:rPr lang="en-GB" dirty="0">
                <a:solidFill>
                  <a:schemeClr val="tx1"/>
                </a:solidFill>
              </a:rPr>
              <a:t> den </a:t>
            </a:r>
            <a:r>
              <a:rPr lang="en-GB" dirty="0" err="1">
                <a:solidFill>
                  <a:schemeClr val="tx1"/>
                </a:solidFill>
              </a:rPr>
              <a:t>Angaben</a:t>
            </a:r>
            <a:r>
              <a:rPr lang="en-GB" dirty="0">
                <a:solidFill>
                  <a:schemeClr val="tx1"/>
                </a:solidFill>
              </a:rPr>
              <a:t> des </a:t>
            </a:r>
            <a:r>
              <a:rPr lang="en-GB" dirty="0" err="1">
                <a:solidFill>
                  <a:schemeClr val="tx1"/>
                </a:solidFill>
              </a:rPr>
              <a:t>Fraunhofer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Instituts</a:t>
            </a:r>
            <a:endParaRPr lang="en-GB" dirty="0">
              <a:solidFill>
                <a:schemeClr val="tx1"/>
              </a:solidFill>
            </a:endParaRPr>
          </a:p>
          <a:p>
            <a:r>
              <a:rPr lang="en-GB" dirty="0" err="1">
                <a:solidFill>
                  <a:schemeClr val="tx1"/>
                </a:solidFill>
              </a:rPr>
              <a:t>Erstellen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einer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smtClean="0">
                <a:solidFill>
                  <a:schemeClr val="tx1"/>
                </a:solidFill>
              </a:rPr>
              <a:t>Demonstration</a:t>
            </a:r>
          </a:p>
          <a:p>
            <a:r>
              <a:rPr lang="en-GB" dirty="0" err="1" smtClean="0">
                <a:solidFill>
                  <a:schemeClr val="tx1"/>
                </a:solidFill>
              </a:rPr>
              <a:t>Weitere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Literaturrecherche</a:t>
            </a:r>
            <a:r>
              <a:rPr lang="en-GB" dirty="0" smtClean="0">
                <a:solidFill>
                  <a:schemeClr val="tx1"/>
                </a:solidFill>
              </a:rPr>
              <a:t> und </a:t>
            </a:r>
            <a:r>
              <a:rPr lang="en-GB" dirty="0" err="1" smtClean="0">
                <a:solidFill>
                  <a:schemeClr val="tx1"/>
                </a:solidFill>
              </a:rPr>
              <a:t>Implementierung</a:t>
            </a:r>
            <a:r>
              <a:rPr lang="en-GB" dirty="0" smtClean="0">
                <a:solidFill>
                  <a:schemeClr val="tx1"/>
                </a:solidFill>
              </a:rPr>
              <a:t> der Filter</a:t>
            </a:r>
          </a:p>
          <a:p>
            <a:r>
              <a:rPr lang="de-DE" b="1" dirty="0">
                <a:solidFill>
                  <a:schemeClr val="tx1"/>
                </a:solidFill>
              </a:rPr>
              <a:t>Die Verteilung der Personen durch Permutationen realisieren (bei der Automatisierung  der Simulation)</a:t>
            </a:r>
          </a:p>
          <a:p>
            <a:r>
              <a:rPr lang="de-DE" dirty="0">
                <a:solidFill>
                  <a:schemeClr val="tx1"/>
                </a:solidFill>
              </a:rPr>
              <a:t>Codeoptimierung</a:t>
            </a:r>
          </a:p>
          <a:p>
            <a:r>
              <a:rPr lang="de-DE" dirty="0">
                <a:solidFill>
                  <a:schemeClr val="tx1"/>
                </a:solidFill>
              </a:rPr>
              <a:t>Erstellen von Dokumentationen für die implementierten Skripte</a:t>
            </a:r>
          </a:p>
          <a:p>
            <a:r>
              <a:rPr lang="de-DE" b="1" dirty="0">
                <a:solidFill>
                  <a:schemeClr val="tx1"/>
                </a:solidFill>
              </a:rPr>
              <a:t>Testen der Software</a:t>
            </a:r>
          </a:p>
          <a:p>
            <a:r>
              <a:rPr lang="de-DE" dirty="0">
                <a:solidFill>
                  <a:schemeClr val="tx1"/>
                </a:solidFill>
              </a:rPr>
              <a:t>Datengenerierung (Datenbeauftragte)</a:t>
            </a:r>
          </a:p>
          <a:p>
            <a:r>
              <a:rPr lang="de-DE" dirty="0">
                <a:solidFill>
                  <a:schemeClr val="tx1"/>
                </a:solidFill>
              </a:rPr>
              <a:t>Aktualisierung des Trello Projektes/</a:t>
            </a:r>
            <a:r>
              <a:rPr lang="de-DE" dirty="0" err="1">
                <a:solidFill>
                  <a:schemeClr val="tx1"/>
                </a:solidFill>
              </a:rPr>
              <a:t>Repos</a:t>
            </a:r>
            <a:r>
              <a:rPr lang="de-DE" dirty="0">
                <a:solidFill>
                  <a:schemeClr val="tx1"/>
                </a:solidFill>
              </a:rPr>
              <a:t>/Organisation der </a:t>
            </a:r>
            <a:r>
              <a:rPr lang="de-DE" dirty="0" smtClean="0">
                <a:solidFill>
                  <a:schemeClr val="tx1"/>
                </a:solidFill>
              </a:rPr>
              <a:t>Treffen</a:t>
            </a:r>
          </a:p>
          <a:p>
            <a:r>
              <a:rPr lang="de-DE" dirty="0" err="1" smtClean="0">
                <a:solidFill>
                  <a:schemeClr val="tx1"/>
                </a:solidFill>
              </a:rPr>
              <a:t>Scrum</a:t>
            </a:r>
            <a:r>
              <a:rPr lang="de-DE" dirty="0" smtClean="0">
                <a:solidFill>
                  <a:schemeClr val="tx1"/>
                </a:solidFill>
              </a:rPr>
              <a:t> Master</a:t>
            </a:r>
            <a:endParaRPr lang="de-DE" dirty="0">
              <a:solidFill>
                <a:schemeClr val="tx1"/>
              </a:solidFill>
            </a:endParaRPr>
          </a:p>
          <a:p>
            <a:endParaRPr lang="de-DE" dirty="0">
              <a:solidFill>
                <a:schemeClr val="tx1"/>
              </a:solidFill>
            </a:endParaRPr>
          </a:p>
          <a:p>
            <a:pPr lvl="0"/>
            <a:endParaRPr lang="de-DE" dirty="0" smtClean="0">
              <a:solidFill>
                <a:schemeClr val="tx1"/>
              </a:solidFill>
            </a:endParaRPr>
          </a:p>
          <a:p>
            <a:pPr lvl="0"/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15664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e-DE" sz="4800" dirty="0" smtClean="0"/>
              <a:t>Ablauf</a:t>
            </a:r>
            <a:endParaRPr lang="de-DE" sz="4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D4B6457-3E37-4879-A8CB-262CE10EA1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4196164"/>
          </a:xfrm>
        </p:spPr>
        <p:txBody>
          <a:bodyPr anchor="ctr">
            <a:normAutofit/>
          </a:bodyPr>
          <a:lstStyle/>
          <a:p>
            <a:r>
              <a:rPr lang="en-GB" dirty="0" err="1" smtClean="0">
                <a:solidFill>
                  <a:schemeClr val="tx1"/>
                </a:solidFill>
              </a:rPr>
              <a:t>Allgemeine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Einführung</a:t>
            </a:r>
            <a:endParaRPr lang="en-GB" dirty="0" smtClean="0">
              <a:solidFill>
                <a:schemeClr val="tx1"/>
              </a:solidFill>
            </a:endParaRPr>
          </a:p>
          <a:p>
            <a:r>
              <a:rPr lang="en-GB" dirty="0" smtClean="0">
                <a:solidFill>
                  <a:schemeClr val="tx1"/>
                </a:solidFill>
              </a:rPr>
              <a:t>Amir</a:t>
            </a:r>
            <a:endParaRPr lang="en-GB" dirty="0">
              <a:solidFill>
                <a:schemeClr val="tx1"/>
              </a:solidFill>
            </a:endParaRPr>
          </a:p>
          <a:p>
            <a:r>
              <a:rPr lang="en-GB" dirty="0" smtClean="0">
                <a:solidFill>
                  <a:schemeClr val="tx1"/>
                </a:solidFill>
              </a:rPr>
              <a:t>Do</a:t>
            </a:r>
          </a:p>
          <a:p>
            <a:r>
              <a:rPr lang="en-GB" dirty="0" smtClean="0">
                <a:solidFill>
                  <a:schemeClr val="tx1"/>
                </a:solidFill>
              </a:rPr>
              <a:t>Hubert</a:t>
            </a:r>
          </a:p>
          <a:p>
            <a:r>
              <a:rPr lang="en-GB" dirty="0" smtClean="0">
                <a:solidFill>
                  <a:schemeClr val="tx1"/>
                </a:solidFill>
              </a:rPr>
              <a:t>Julian</a:t>
            </a:r>
          </a:p>
          <a:p>
            <a:r>
              <a:rPr lang="en-GB" dirty="0" smtClean="0">
                <a:solidFill>
                  <a:schemeClr val="tx1"/>
                </a:solidFill>
              </a:rPr>
              <a:t>Anita</a:t>
            </a:r>
          </a:p>
          <a:p>
            <a:r>
              <a:rPr lang="en-GB" dirty="0" smtClean="0">
                <a:solidFill>
                  <a:schemeClr val="tx1"/>
                </a:solidFill>
              </a:rPr>
              <a:t>Rebecca</a:t>
            </a:r>
          </a:p>
          <a:p>
            <a:r>
              <a:rPr lang="en-GB" dirty="0" smtClean="0">
                <a:solidFill>
                  <a:schemeClr val="tx1"/>
                </a:solidFill>
              </a:rPr>
              <a:t>Lisa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00075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l"/>
            <a:r>
              <a:rPr lang="de-DE" sz="7000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Hubert</a:t>
            </a:r>
            <a:endParaRPr lang="de-DE" sz="7000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42113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7025" y="280987"/>
            <a:ext cx="6457950" cy="629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50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4634" y="0"/>
            <a:ext cx="785308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769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0262" y="981075"/>
            <a:ext cx="7991475" cy="489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855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6">
            <a:extLst>
              <a:ext uri="{FF2B5EF4-FFF2-40B4-BE49-F238E27FC236}">
                <a16:creationId xmlns="" xmlns:a16="http://schemas.microsoft.com/office/drawing/2014/main" id="{04F78A0C-BF40-4E0B-9FA4-AAAA57E3C4E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algn="ctr"/>
            <a:r>
              <a:rPr lang="en-GB" sz="4500" dirty="0" err="1" smtClean="0"/>
              <a:t>Fraunhofer</a:t>
            </a:r>
            <a:r>
              <a:rPr lang="en-GB" sz="4500" dirty="0" smtClean="0"/>
              <a:t/>
            </a:r>
            <a:br>
              <a:rPr lang="en-GB" sz="4500" dirty="0" smtClean="0"/>
            </a:br>
            <a:r>
              <a:rPr lang="en-GB" sz="4500" dirty="0" smtClean="0"/>
              <a:t>Format</a:t>
            </a:r>
            <a:endParaRPr lang="en-GB" sz="4500" dirty="0"/>
          </a:p>
        </p:txBody>
      </p:sp>
      <p:sp>
        <p:nvSpPr>
          <p:cNvPr id="3" name="Content Placeholder 7">
            <a:extLst>
              <a:ext uri="{FF2B5EF4-FFF2-40B4-BE49-F238E27FC236}">
                <a16:creationId xmlns="" xmlns:a16="http://schemas.microsoft.com/office/drawing/2014/main" id="{3A52400E-A01D-4CCF-8280-EBE32B011F8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775138" y="753034"/>
            <a:ext cx="7315200" cy="5984748"/>
          </a:xfrm>
        </p:spPr>
        <p:txBody>
          <a:bodyPr>
            <a:normAutofit/>
          </a:bodyPr>
          <a:lstStyle/>
          <a:p>
            <a:pPr marL="0" lvl="0" indent="0">
              <a:lnSpc>
                <a:spcPct val="200000"/>
              </a:lnSpc>
              <a:buNone/>
            </a:pPr>
            <a:endParaRPr lang="de-DE" dirty="0" smtClean="0">
              <a:solidFill>
                <a:schemeClr val="tx1"/>
              </a:solidFill>
            </a:endParaRPr>
          </a:p>
          <a:p>
            <a:pPr lvl="0"/>
            <a:endParaRPr lang="de-DE" dirty="0" smtClean="0">
              <a:solidFill>
                <a:schemeClr val="tx1"/>
              </a:solidFill>
            </a:endParaRPr>
          </a:p>
          <a:p>
            <a:pPr lvl="0"/>
            <a:endParaRPr lang="de-DE" dirty="0">
              <a:solidFill>
                <a:schemeClr val="tx1"/>
              </a:solidFill>
            </a:endParaRP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5138" y="538049"/>
            <a:ext cx="7667625" cy="1171575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8418" y="2088511"/>
            <a:ext cx="3810532" cy="3810532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4708" y="2088511"/>
            <a:ext cx="3809524" cy="38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5779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6">
            <a:extLst>
              <a:ext uri="{FF2B5EF4-FFF2-40B4-BE49-F238E27FC236}">
                <a16:creationId xmlns="" xmlns:a16="http://schemas.microsoft.com/office/drawing/2014/main" id="{04F78A0C-BF40-4E0B-9FA4-AAAA57E3C4E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algn="ctr"/>
            <a:r>
              <a:rPr lang="en-GB" sz="4500" dirty="0" smtClean="0"/>
              <a:t>16,5%</a:t>
            </a:r>
            <a:endParaRPr lang="en-GB" sz="4500" dirty="0"/>
          </a:p>
        </p:txBody>
      </p:sp>
      <p:sp>
        <p:nvSpPr>
          <p:cNvPr id="3" name="Content Placeholder 7">
            <a:extLst>
              <a:ext uri="{FF2B5EF4-FFF2-40B4-BE49-F238E27FC236}">
                <a16:creationId xmlns="" xmlns:a16="http://schemas.microsoft.com/office/drawing/2014/main" id="{3A52400E-A01D-4CCF-8280-EBE32B011F8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775138" y="753034"/>
            <a:ext cx="7315200" cy="5984748"/>
          </a:xfrm>
        </p:spPr>
        <p:txBody>
          <a:bodyPr>
            <a:normAutofit fontScale="92500" lnSpcReduction="20000"/>
          </a:bodyPr>
          <a:lstStyle/>
          <a:p>
            <a:pPr marL="0" lvl="0" indent="0">
              <a:lnSpc>
                <a:spcPct val="200000"/>
              </a:lnSpc>
              <a:buNone/>
            </a:pPr>
            <a:r>
              <a:rPr lang="de-DE" sz="2800" dirty="0">
                <a:solidFill>
                  <a:schemeClr val="tx1"/>
                </a:solidFill>
              </a:rPr>
              <a:t>Selbsteinschätzung:</a:t>
            </a:r>
          </a:p>
          <a:p>
            <a:pPr lvl="0"/>
            <a:r>
              <a:rPr lang="de-DE" dirty="0" smtClean="0">
                <a:solidFill>
                  <a:schemeClr val="tx1"/>
                </a:solidFill>
              </a:rPr>
              <a:t>Verfassen eines technischen Berichts</a:t>
            </a:r>
          </a:p>
          <a:p>
            <a:pPr lvl="0"/>
            <a:r>
              <a:rPr lang="en-GB" dirty="0" smtClean="0">
                <a:solidFill>
                  <a:schemeClr val="tx1"/>
                </a:solidFill>
              </a:rPr>
              <a:t>Modellieren </a:t>
            </a:r>
            <a:r>
              <a:rPr lang="en-GB" dirty="0" err="1">
                <a:solidFill>
                  <a:schemeClr val="tx1"/>
                </a:solidFill>
              </a:rPr>
              <a:t>realistischer</a:t>
            </a:r>
            <a:r>
              <a:rPr lang="en-GB" dirty="0">
                <a:solidFill>
                  <a:schemeClr val="tx1"/>
                </a:solidFill>
              </a:rPr>
              <a:t> und </a:t>
            </a:r>
            <a:r>
              <a:rPr lang="en-GB" dirty="0" err="1">
                <a:solidFill>
                  <a:schemeClr val="tx1"/>
                </a:solidFill>
              </a:rPr>
              <a:t>variantenreicher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Szenarien</a:t>
            </a:r>
            <a:endParaRPr lang="en-GB" dirty="0" smtClean="0">
              <a:solidFill>
                <a:schemeClr val="tx1"/>
              </a:solidFill>
            </a:endParaRPr>
          </a:p>
          <a:p>
            <a:pPr lvl="0"/>
            <a:r>
              <a:rPr lang="en-GB" dirty="0" err="1">
                <a:solidFill>
                  <a:schemeClr val="tx1"/>
                </a:solidFill>
              </a:rPr>
              <a:t>S</a:t>
            </a:r>
            <a:r>
              <a:rPr lang="en-GB" dirty="0" err="1" smtClean="0">
                <a:solidFill>
                  <a:schemeClr val="tx1"/>
                </a:solidFill>
              </a:rPr>
              <a:t>imulieren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realistischer</a:t>
            </a:r>
            <a:r>
              <a:rPr lang="en-GB" dirty="0">
                <a:solidFill>
                  <a:schemeClr val="tx1"/>
                </a:solidFill>
              </a:rPr>
              <a:t> und </a:t>
            </a:r>
            <a:r>
              <a:rPr lang="en-GB" dirty="0" err="1">
                <a:solidFill>
                  <a:schemeClr val="tx1"/>
                </a:solidFill>
              </a:rPr>
              <a:t>variantenreicher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Szenarien</a:t>
            </a:r>
            <a:endParaRPr lang="en-GB" dirty="0">
              <a:solidFill>
                <a:schemeClr val="tx1"/>
              </a:solidFill>
            </a:endParaRPr>
          </a:p>
          <a:p>
            <a:r>
              <a:rPr lang="en-GB" b="1" dirty="0" err="1">
                <a:solidFill>
                  <a:schemeClr val="tx1"/>
                </a:solidFill>
              </a:rPr>
              <a:t>Aufbereitung</a:t>
            </a:r>
            <a:r>
              <a:rPr lang="en-GB" b="1" dirty="0">
                <a:solidFill>
                  <a:schemeClr val="tx1"/>
                </a:solidFill>
              </a:rPr>
              <a:t> des </a:t>
            </a:r>
            <a:r>
              <a:rPr lang="en-GB" b="1" dirty="0" err="1">
                <a:solidFill>
                  <a:schemeClr val="tx1"/>
                </a:solidFill>
              </a:rPr>
              <a:t>Datenformats</a:t>
            </a:r>
            <a:r>
              <a:rPr lang="en-GB" b="1" dirty="0">
                <a:solidFill>
                  <a:schemeClr val="tx1"/>
                </a:solidFill>
              </a:rPr>
              <a:t> </a:t>
            </a:r>
            <a:r>
              <a:rPr lang="en-GB" b="1" dirty="0" err="1">
                <a:solidFill>
                  <a:schemeClr val="tx1"/>
                </a:solidFill>
              </a:rPr>
              <a:t>entsprechend</a:t>
            </a:r>
            <a:r>
              <a:rPr lang="en-GB" b="1" dirty="0">
                <a:solidFill>
                  <a:schemeClr val="tx1"/>
                </a:solidFill>
              </a:rPr>
              <a:t> den </a:t>
            </a:r>
            <a:r>
              <a:rPr lang="en-GB" b="1" dirty="0" err="1">
                <a:solidFill>
                  <a:schemeClr val="tx1"/>
                </a:solidFill>
              </a:rPr>
              <a:t>Angaben</a:t>
            </a:r>
            <a:r>
              <a:rPr lang="en-GB" b="1" dirty="0">
                <a:solidFill>
                  <a:schemeClr val="tx1"/>
                </a:solidFill>
              </a:rPr>
              <a:t> des </a:t>
            </a:r>
            <a:r>
              <a:rPr lang="en-GB" b="1" dirty="0" err="1">
                <a:solidFill>
                  <a:schemeClr val="tx1"/>
                </a:solidFill>
              </a:rPr>
              <a:t>Fraunhofer</a:t>
            </a:r>
            <a:r>
              <a:rPr lang="en-GB" b="1" dirty="0">
                <a:solidFill>
                  <a:schemeClr val="tx1"/>
                </a:solidFill>
              </a:rPr>
              <a:t> </a:t>
            </a:r>
            <a:r>
              <a:rPr lang="en-GB" b="1" dirty="0" err="1">
                <a:solidFill>
                  <a:schemeClr val="tx1"/>
                </a:solidFill>
              </a:rPr>
              <a:t>Instituts</a:t>
            </a:r>
            <a:endParaRPr lang="en-GB" b="1" dirty="0">
              <a:solidFill>
                <a:schemeClr val="tx1"/>
              </a:solidFill>
            </a:endParaRPr>
          </a:p>
          <a:p>
            <a:r>
              <a:rPr lang="en-GB" dirty="0" err="1">
                <a:solidFill>
                  <a:schemeClr val="tx1"/>
                </a:solidFill>
              </a:rPr>
              <a:t>Erstellen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einer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smtClean="0">
                <a:solidFill>
                  <a:schemeClr val="tx1"/>
                </a:solidFill>
              </a:rPr>
              <a:t>Demonstration</a:t>
            </a:r>
          </a:p>
          <a:p>
            <a:r>
              <a:rPr lang="en-GB" dirty="0" err="1" smtClean="0">
                <a:solidFill>
                  <a:schemeClr val="tx1"/>
                </a:solidFill>
              </a:rPr>
              <a:t>Weitere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Literaturrecherche</a:t>
            </a:r>
            <a:r>
              <a:rPr lang="en-GB" dirty="0" smtClean="0">
                <a:solidFill>
                  <a:schemeClr val="tx1"/>
                </a:solidFill>
              </a:rPr>
              <a:t> und </a:t>
            </a:r>
            <a:r>
              <a:rPr lang="en-GB" dirty="0" err="1" smtClean="0">
                <a:solidFill>
                  <a:schemeClr val="tx1"/>
                </a:solidFill>
              </a:rPr>
              <a:t>Implementierung</a:t>
            </a:r>
            <a:r>
              <a:rPr lang="en-GB" dirty="0" smtClean="0">
                <a:solidFill>
                  <a:schemeClr val="tx1"/>
                </a:solidFill>
              </a:rPr>
              <a:t> der Filter</a:t>
            </a:r>
          </a:p>
          <a:p>
            <a:r>
              <a:rPr lang="de-DE" dirty="0">
                <a:solidFill>
                  <a:schemeClr val="tx1"/>
                </a:solidFill>
              </a:rPr>
              <a:t>Die Verteilung der Personen durch Permutationen realisieren (bei der Automatisierung  der Simulation)</a:t>
            </a:r>
          </a:p>
          <a:p>
            <a:r>
              <a:rPr lang="de-DE" b="1" dirty="0">
                <a:solidFill>
                  <a:schemeClr val="tx1"/>
                </a:solidFill>
              </a:rPr>
              <a:t>Codeoptimierung</a:t>
            </a:r>
          </a:p>
          <a:p>
            <a:r>
              <a:rPr lang="de-DE" b="1" dirty="0">
                <a:solidFill>
                  <a:schemeClr val="tx1"/>
                </a:solidFill>
              </a:rPr>
              <a:t>Erstellen von Dokumentationen für die implementierten Skripte</a:t>
            </a:r>
          </a:p>
          <a:p>
            <a:r>
              <a:rPr lang="de-DE" b="1" dirty="0">
                <a:solidFill>
                  <a:schemeClr val="tx1"/>
                </a:solidFill>
              </a:rPr>
              <a:t>Testen der Software</a:t>
            </a:r>
          </a:p>
          <a:p>
            <a:r>
              <a:rPr lang="de-DE" dirty="0">
                <a:solidFill>
                  <a:schemeClr val="tx1"/>
                </a:solidFill>
              </a:rPr>
              <a:t>Datengenerierung (Datenbeauftragte)</a:t>
            </a:r>
          </a:p>
          <a:p>
            <a:r>
              <a:rPr lang="de-DE" dirty="0">
                <a:solidFill>
                  <a:schemeClr val="tx1"/>
                </a:solidFill>
              </a:rPr>
              <a:t>Aktualisierung des Trello Projektes/</a:t>
            </a:r>
            <a:r>
              <a:rPr lang="de-DE" dirty="0" err="1">
                <a:solidFill>
                  <a:schemeClr val="tx1"/>
                </a:solidFill>
              </a:rPr>
              <a:t>Repos</a:t>
            </a:r>
            <a:r>
              <a:rPr lang="de-DE" dirty="0">
                <a:solidFill>
                  <a:schemeClr val="tx1"/>
                </a:solidFill>
              </a:rPr>
              <a:t>/Organisation der </a:t>
            </a:r>
            <a:r>
              <a:rPr lang="de-DE" dirty="0" smtClean="0">
                <a:solidFill>
                  <a:schemeClr val="tx1"/>
                </a:solidFill>
              </a:rPr>
              <a:t>Treffen</a:t>
            </a:r>
          </a:p>
          <a:p>
            <a:r>
              <a:rPr lang="de-DE" dirty="0" err="1" smtClean="0">
                <a:solidFill>
                  <a:schemeClr val="tx1"/>
                </a:solidFill>
              </a:rPr>
              <a:t>Scrum</a:t>
            </a:r>
            <a:r>
              <a:rPr lang="de-DE" dirty="0" smtClean="0">
                <a:solidFill>
                  <a:schemeClr val="tx1"/>
                </a:solidFill>
              </a:rPr>
              <a:t> Master</a:t>
            </a:r>
            <a:endParaRPr lang="de-DE" dirty="0">
              <a:solidFill>
                <a:schemeClr val="tx1"/>
              </a:solidFill>
            </a:endParaRPr>
          </a:p>
          <a:p>
            <a:endParaRPr lang="de-DE" dirty="0">
              <a:solidFill>
                <a:schemeClr val="tx1"/>
              </a:solidFill>
            </a:endParaRPr>
          </a:p>
          <a:p>
            <a:pPr lvl="0"/>
            <a:endParaRPr lang="de-DE" dirty="0" smtClean="0">
              <a:solidFill>
                <a:schemeClr val="tx1"/>
              </a:solidFill>
            </a:endParaRPr>
          </a:p>
          <a:p>
            <a:pPr lvl="0"/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48493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l"/>
            <a:r>
              <a:rPr lang="de-DE" sz="7000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Julian</a:t>
            </a:r>
            <a:endParaRPr lang="de-DE" sz="7000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5139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6">
            <a:extLst>
              <a:ext uri="{FF2B5EF4-FFF2-40B4-BE49-F238E27FC236}">
                <a16:creationId xmlns:a16="http://schemas.microsoft.com/office/drawing/2014/main" xmlns="" id="{04F78A0C-BF40-4E0B-9FA4-AAAA57E3C4E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algn="ctr"/>
            <a:r>
              <a:rPr lang="en-GB" sz="2800" dirty="0"/>
              <a:t>Filter</a:t>
            </a:r>
          </a:p>
        </p:txBody>
      </p:sp>
      <p:sp>
        <p:nvSpPr>
          <p:cNvPr id="3" name="Content Placeholder 7">
            <a:extLst>
              <a:ext uri="{FF2B5EF4-FFF2-40B4-BE49-F238E27FC236}">
                <a16:creationId xmlns:a16="http://schemas.microsoft.com/office/drawing/2014/main" xmlns="" id="{3A52400E-A01D-4CCF-8280-EBE32B011F8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869268" y="174811"/>
            <a:ext cx="7315200" cy="5984748"/>
          </a:xfrm>
        </p:spPr>
        <p:txBody>
          <a:bodyPr>
            <a:normAutofit/>
          </a:bodyPr>
          <a:lstStyle/>
          <a:p>
            <a:pPr marL="0" lvl="0" indent="0">
              <a:lnSpc>
                <a:spcPct val="200000"/>
              </a:lnSpc>
              <a:buNone/>
            </a:pPr>
            <a:r>
              <a:rPr lang="de-DE" sz="2800" dirty="0">
                <a:solidFill>
                  <a:schemeClr val="tx1"/>
                </a:solidFill>
              </a:rPr>
              <a:t>Problem:</a:t>
            </a:r>
          </a:p>
          <a:p>
            <a:pPr lvl="0"/>
            <a:r>
              <a:rPr lang="de-DE" dirty="0">
                <a:solidFill>
                  <a:schemeClr val="tx1"/>
                </a:solidFill>
              </a:rPr>
              <a:t>Dichtedaten sind relativ verschwommen</a:t>
            </a:r>
          </a:p>
          <a:p>
            <a:pPr lvl="0"/>
            <a:r>
              <a:rPr lang="de-DE" dirty="0">
                <a:solidFill>
                  <a:schemeClr val="tx1"/>
                </a:solidFill>
              </a:rPr>
              <a:t>Lerneffekt kann durch größere Klarheit verbessert werden</a:t>
            </a:r>
          </a:p>
          <a:p>
            <a:pPr marL="0" lvl="0" indent="0">
              <a:buNone/>
            </a:pPr>
            <a:r>
              <a:rPr lang="de-DE" dirty="0">
                <a:solidFill>
                  <a:schemeClr val="tx1"/>
                </a:solidFill>
              </a:rPr>
              <a:t>Lösung: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/>
                </a:solidFill>
              </a:rPr>
              <a:t>Dichtedaten durch Filter vorverarbeiten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/>
                </a:solidFill>
              </a:rPr>
              <a:t>Dadurch aussagekräftigere Daten erzeugen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8006" y="1123837"/>
            <a:ext cx="2167218" cy="1806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7036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6">
            <a:extLst>
              <a:ext uri="{FF2B5EF4-FFF2-40B4-BE49-F238E27FC236}">
                <a16:creationId xmlns:a16="http://schemas.microsoft.com/office/drawing/2014/main" xmlns="" id="{04F78A0C-BF40-4E0B-9FA4-AAAA57E3C4E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algn="ctr"/>
            <a:r>
              <a:rPr lang="en-GB" sz="2800" dirty="0"/>
              <a:t>Filter</a:t>
            </a:r>
          </a:p>
        </p:txBody>
      </p:sp>
      <p:sp>
        <p:nvSpPr>
          <p:cNvPr id="3" name="Content Placeholder 7">
            <a:extLst>
              <a:ext uri="{FF2B5EF4-FFF2-40B4-BE49-F238E27FC236}">
                <a16:creationId xmlns:a16="http://schemas.microsoft.com/office/drawing/2014/main" xmlns="" id="{3A52400E-A01D-4CCF-8280-EBE32B011F8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869268" y="174811"/>
            <a:ext cx="7315200" cy="5984748"/>
          </a:xfrm>
        </p:spPr>
        <p:txBody>
          <a:bodyPr>
            <a:normAutofit/>
          </a:bodyPr>
          <a:lstStyle/>
          <a:p>
            <a:pPr marL="0" lvl="0" indent="0">
              <a:lnSpc>
                <a:spcPct val="200000"/>
              </a:lnSpc>
              <a:buNone/>
            </a:pPr>
            <a:r>
              <a:rPr lang="de-DE" sz="2800" dirty="0">
                <a:solidFill>
                  <a:schemeClr val="tx1"/>
                </a:solidFill>
              </a:rPr>
              <a:t>Recherche:</a:t>
            </a:r>
          </a:p>
          <a:p>
            <a:pPr lvl="0"/>
            <a:r>
              <a:rPr lang="de-DE" dirty="0">
                <a:solidFill>
                  <a:schemeClr val="tx1"/>
                </a:solidFill>
              </a:rPr>
              <a:t>Hauptaufgaben der Bildvorverarbeitung sind Kontrastverbesserung und Rauschminderung.</a:t>
            </a:r>
          </a:p>
          <a:p>
            <a:pPr lvl="0"/>
            <a:r>
              <a:rPr lang="de-DE" dirty="0">
                <a:solidFill>
                  <a:schemeClr val="tx1"/>
                </a:solidFill>
              </a:rPr>
              <a:t>Kanten werden sichtbarer</a:t>
            </a:r>
          </a:p>
          <a:p>
            <a:pPr lvl="0"/>
            <a:r>
              <a:rPr lang="de-DE" dirty="0">
                <a:solidFill>
                  <a:schemeClr val="tx1"/>
                </a:solidFill>
              </a:rPr>
              <a:t>Objekte (in diesem Fall Dichtewolken) eindeutiger zu erkennen</a:t>
            </a:r>
          </a:p>
          <a:p>
            <a:pPr lvl="0"/>
            <a:r>
              <a:rPr lang="de-DE" dirty="0">
                <a:solidFill>
                  <a:schemeClr val="tx1"/>
                </a:solidFill>
              </a:rPr>
              <a:t>3 Kategorien: </a:t>
            </a:r>
          </a:p>
          <a:p>
            <a:pPr lvl="1"/>
            <a:r>
              <a:rPr lang="de-DE" dirty="0">
                <a:solidFill>
                  <a:schemeClr val="tx1"/>
                </a:solidFill>
              </a:rPr>
              <a:t>Bildpunktoperationen (Modifikation einzelner Pixel.                  Beispiel: </a:t>
            </a:r>
            <a:r>
              <a:rPr lang="de-DE" dirty="0" err="1">
                <a:solidFill>
                  <a:schemeClr val="tx1"/>
                </a:solidFill>
              </a:rPr>
              <a:t>Thresholding</a:t>
            </a:r>
            <a:r>
              <a:rPr lang="de-DE" dirty="0">
                <a:solidFill>
                  <a:schemeClr val="tx1"/>
                </a:solidFill>
              </a:rPr>
              <a:t>/</a:t>
            </a:r>
            <a:r>
              <a:rPr lang="de-DE" dirty="0" err="1">
                <a:solidFill>
                  <a:schemeClr val="tx1"/>
                </a:solidFill>
              </a:rPr>
              <a:t>Binarisierung</a:t>
            </a:r>
            <a:r>
              <a:rPr lang="de-DE" dirty="0">
                <a:solidFill>
                  <a:schemeClr val="tx1"/>
                </a:solidFill>
              </a:rPr>
              <a:t>)</a:t>
            </a:r>
          </a:p>
          <a:p>
            <a:pPr lvl="1"/>
            <a:r>
              <a:rPr lang="de-DE" dirty="0">
                <a:solidFill>
                  <a:schemeClr val="tx1"/>
                </a:solidFill>
              </a:rPr>
              <a:t>Lokale Operationen (Modifikation von Pixel in Abhängigkeit von Umgebung. Beispiel: Median, Faltung)</a:t>
            </a:r>
          </a:p>
          <a:p>
            <a:pPr lvl="1"/>
            <a:r>
              <a:rPr lang="de-DE" dirty="0">
                <a:solidFill>
                  <a:schemeClr val="tx1"/>
                </a:solidFill>
              </a:rPr>
              <a:t>Globale Operationen(Verändert einzelne Pixel in Abhängigkeit vom gesamten Bild. Beispiel: Tiefpass/Hochpass, Grauwert)</a:t>
            </a:r>
          </a:p>
        </p:txBody>
      </p:sp>
    </p:spTree>
    <p:extLst>
      <p:ext uri="{BB962C8B-B14F-4D97-AF65-F5344CB8AC3E}">
        <p14:creationId xmlns:p14="http://schemas.microsoft.com/office/powerpoint/2010/main" val="21719131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6">
            <a:extLst>
              <a:ext uri="{FF2B5EF4-FFF2-40B4-BE49-F238E27FC236}">
                <a16:creationId xmlns:a16="http://schemas.microsoft.com/office/drawing/2014/main" xmlns="" id="{04F78A0C-BF40-4E0B-9FA4-AAAA57E3C4E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algn="ctr"/>
            <a:r>
              <a:rPr lang="en-GB" sz="2800" dirty="0"/>
              <a:t>Filter</a:t>
            </a:r>
          </a:p>
        </p:txBody>
      </p:sp>
      <p:sp>
        <p:nvSpPr>
          <p:cNvPr id="3" name="Content Placeholder 7">
            <a:extLst>
              <a:ext uri="{FF2B5EF4-FFF2-40B4-BE49-F238E27FC236}">
                <a16:creationId xmlns:a16="http://schemas.microsoft.com/office/drawing/2014/main" xmlns="" id="{3A52400E-A01D-4CCF-8280-EBE32B011F8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869268" y="174811"/>
            <a:ext cx="7315200" cy="3254189"/>
          </a:xfrm>
        </p:spPr>
        <p:txBody>
          <a:bodyPr>
            <a:normAutofit/>
          </a:bodyPr>
          <a:lstStyle/>
          <a:p>
            <a:pPr marL="0" lvl="0" indent="0">
              <a:lnSpc>
                <a:spcPct val="200000"/>
              </a:lnSpc>
              <a:buNone/>
            </a:pPr>
            <a:r>
              <a:rPr lang="de-DE" sz="2800" dirty="0" err="1">
                <a:solidFill>
                  <a:schemeClr val="tx1"/>
                </a:solidFill>
              </a:rPr>
              <a:t>Thresholding</a:t>
            </a:r>
            <a:r>
              <a:rPr lang="de-DE" sz="2800" dirty="0">
                <a:solidFill>
                  <a:schemeClr val="tx1"/>
                </a:solidFill>
              </a:rPr>
              <a:t>:</a:t>
            </a:r>
          </a:p>
          <a:p>
            <a:pPr lvl="0"/>
            <a:r>
              <a:rPr lang="de-DE" dirty="0">
                <a:solidFill>
                  <a:schemeClr val="tx1"/>
                </a:solidFill>
              </a:rPr>
              <a:t>Gewünschte (Bild-)werte werden hervorgehoben, der Rest ignoriert.</a:t>
            </a:r>
          </a:p>
          <a:p>
            <a:pPr lvl="0"/>
            <a:r>
              <a:rPr lang="de-DE" dirty="0">
                <a:solidFill>
                  <a:schemeClr val="tx1"/>
                </a:solidFill>
              </a:rPr>
              <a:t>Pixelwerte werden mit Schwellenwert verglichen und dadurch wird Zugehörigkeit mit Objekt entschieden.</a:t>
            </a:r>
          </a:p>
          <a:p>
            <a:pPr lvl="0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xmlns="" id="{019B7248-98CF-483C-81B4-A21AC792B591}"/>
              </a:ext>
            </a:extLst>
          </p:cNvPr>
          <p:cNvSpPr txBox="1">
            <a:spLocks/>
          </p:cNvSpPr>
          <p:nvPr/>
        </p:nvSpPr>
        <p:spPr>
          <a:xfrm>
            <a:off x="7277099" y="3424428"/>
            <a:ext cx="838201" cy="23005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dirty="0">
                <a:solidFill>
                  <a:schemeClr val="tx1"/>
                </a:solidFill>
                <a:sym typeface="Wingdings" panose="05000000000000000000" pitchFamily="2" charset="2"/>
              </a:rPr>
              <a:t> </a:t>
            </a:r>
            <a:endParaRPr lang="de-DE" dirty="0">
              <a:solidFill>
                <a:schemeClr val="tx1"/>
              </a:solidFill>
            </a:endParaRPr>
          </a:p>
        </p:txBody>
      </p:sp>
      <p:pic>
        <p:nvPicPr>
          <p:cNvPr id="4" name="2017-12-11 at 21-06-22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4139482" y="3182752"/>
            <a:ext cx="2867403" cy="2411225"/>
          </a:xfrm>
          <a:prstGeom prst="rect">
            <a:avLst/>
          </a:prstGeom>
        </p:spPr>
      </p:pic>
      <p:pic>
        <p:nvPicPr>
          <p:cNvPr id="6" name="2017-12-11 at 21-13-42">
            <a:hlinkClick r:id="" action="ppaction://media"/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8385514" y="3182752"/>
            <a:ext cx="2823957" cy="241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5722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792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8" dur="9292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9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video>
              <p:cMediaNode vol="80000">
                <p:cTn id="10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de-DE" sz="4800" dirty="0" smtClean="0"/>
              <a:t>Sprint 1</a:t>
            </a:r>
            <a:endParaRPr lang="de-DE" sz="4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D4B6457-3E37-4879-A8CB-262CE10EA1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4196164"/>
          </a:xfrm>
        </p:spPr>
        <p:txBody>
          <a:bodyPr anchor="ctr">
            <a:normAutofit/>
          </a:bodyPr>
          <a:lstStyle/>
          <a:p>
            <a:r>
              <a:rPr lang="en-GB" dirty="0" smtClean="0">
                <a:solidFill>
                  <a:schemeClr val="tx1"/>
                </a:solidFill>
              </a:rPr>
              <a:t>Installation und </a:t>
            </a:r>
            <a:r>
              <a:rPr lang="en-GB" dirty="0" err="1" smtClean="0">
                <a:solidFill>
                  <a:schemeClr val="tx1"/>
                </a:solidFill>
              </a:rPr>
              <a:t>Einarbeitung</a:t>
            </a:r>
            <a:r>
              <a:rPr lang="en-GB" dirty="0" smtClean="0">
                <a:solidFill>
                  <a:schemeClr val="tx1"/>
                </a:solidFill>
              </a:rPr>
              <a:t> in VADERE (Python)</a:t>
            </a:r>
          </a:p>
          <a:p>
            <a:r>
              <a:rPr lang="en-GB" dirty="0" err="1" smtClean="0">
                <a:solidFill>
                  <a:schemeClr val="tx1"/>
                </a:solidFill>
              </a:rPr>
              <a:t>Erstellen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erster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Szenarien</a:t>
            </a:r>
            <a:endParaRPr lang="en-GB" dirty="0" smtClean="0">
              <a:solidFill>
                <a:schemeClr val="tx1"/>
              </a:solidFill>
            </a:endParaRPr>
          </a:p>
          <a:p>
            <a:r>
              <a:rPr lang="en-GB" dirty="0" err="1" smtClean="0">
                <a:solidFill>
                  <a:schemeClr val="tx1"/>
                </a:solidFill>
              </a:rPr>
              <a:t>Datengenerierung</a:t>
            </a:r>
            <a:endParaRPr lang="en-GB" dirty="0" smtClean="0">
              <a:solidFill>
                <a:schemeClr val="tx1"/>
              </a:solidFill>
            </a:endParaRPr>
          </a:p>
          <a:p>
            <a:r>
              <a:rPr lang="en-GB" dirty="0" smtClean="0">
                <a:solidFill>
                  <a:schemeClr val="tx1"/>
                </a:solidFill>
              </a:rPr>
              <a:t>Simulation </a:t>
            </a:r>
            <a:r>
              <a:rPr lang="en-GB" dirty="0" err="1" smtClean="0">
                <a:solidFill>
                  <a:schemeClr val="tx1"/>
                </a:solidFill>
              </a:rPr>
              <a:t>automatisieren</a:t>
            </a:r>
            <a:endParaRPr lang="en-GB" dirty="0" smtClean="0">
              <a:solidFill>
                <a:schemeClr val="tx1"/>
              </a:solidFill>
            </a:endParaRPr>
          </a:p>
          <a:p>
            <a:r>
              <a:rPr lang="en-GB" dirty="0" err="1" smtClean="0">
                <a:solidFill>
                  <a:schemeClr val="tx1"/>
                </a:solidFill>
              </a:rPr>
              <a:t>Berechnung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erster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Datenformate</a:t>
            </a:r>
            <a:endParaRPr lang="en-GB" dirty="0" smtClean="0">
              <a:solidFill>
                <a:schemeClr val="tx1"/>
              </a:solidFill>
            </a:endParaRPr>
          </a:p>
          <a:p>
            <a:r>
              <a:rPr lang="en-GB" dirty="0" err="1" smtClean="0">
                <a:solidFill>
                  <a:schemeClr val="tx1"/>
                </a:solidFill>
              </a:rPr>
              <a:t>Erste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Literaturrecherche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über</a:t>
            </a:r>
            <a:r>
              <a:rPr lang="en-GB" dirty="0" smtClean="0">
                <a:solidFill>
                  <a:schemeClr val="tx1"/>
                </a:solidFill>
              </a:rPr>
              <a:t> Filter der </a:t>
            </a:r>
            <a:r>
              <a:rPr lang="en-GB" dirty="0" err="1" smtClean="0">
                <a:solidFill>
                  <a:schemeClr val="tx1"/>
                </a:solidFill>
              </a:rPr>
              <a:t>Datenvorverarbeitung</a:t>
            </a:r>
            <a:endParaRPr lang="en-GB" dirty="0" smtClean="0">
              <a:solidFill>
                <a:schemeClr val="tx1"/>
              </a:solidFill>
            </a:endParaRPr>
          </a:p>
          <a:p>
            <a:r>
              <a:rPr lang="en-GB" dirty="0" err="1" smtClean="0">
                <a:solidFill>
                  <a:schemeClr val="tx1"/>
                </a:solidFill>
              </a:rPr>
              <a:t>Testen</a:t>
            </a:r>
            <a:r>
              <a:rPr lang="en-GB" dirty="0" smtClean="0">
                <a:solidFill>
                  <a:schemeClr val="tx1"/>
                </a:solidFill>
              </a:rPr>
              <a:t> der Software</a:t>
            </a:r>
          </a:p>
          <a:p>
            <a:r>
              <a:rPr lang="en-GB" dirty="0" smtClean="0">
                <a:solidFill>
                  <a:schemeClr val="tx1"/>
                </a:solidFill>
              </a:rPr>
              <a:t>Trello </a:t>
            </a:r>
            <a:r>
              <a:rPr lang="en-GB" dirty="0" err="1" smtClean="0">
                <a:solidFill>
                  <a:schemeClr val="tx1"/>
                </a:solidFill>
              </a:rPr>
              <a:t>Projekt</a:t>
            </a:r>
            <a:r>
              <a:rPr lang="en-GB" dirty="0" smtClean="0">
                <a:solidFill>
                  <a:schemeClr val="tx1"/>
                </a:solidFill>
              </a:rPr>
              <a:t> /Repo </a:t>
            </a:r>
            <a:r>
              <a:rPr lang="en-GB" dirty="0" err="1" smtClean="0">
                <a:solidFill>
                  <a:schemeClr val="tx1"/>
                </a:solidFill>
              </a:rPr>
              <a:t>anlegen</a:t>
            </a:r>
            <a:r>
              <a:rPr lang="en-GB" dirty="0" smtClean="0">
                <a:solidFill>
                  <a:schemeClr val="tx1"/>
                </a:solidFill>
              </a:rPr>
              <a:t> und </a:t>
            </a:r>
            <a:r>
              <a:rPr lang="en-GB" dirty="0" err="1" smtClean="0">
                <a:solidFill>
                  <a:schemeClr val="tx1"/>
                </a:solidFill>
              </a:rPr>
              <a:t>Treffen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festlegen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03963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6">
            <a:extLst>
              <a:ext uri="{FF2B5EF4-FFF2-40B4-BE49-F238E27FC236}">
                <a16:creationId xmlns="" xmlns:a16="http://schemas.microsoft.com/office/drawing/2014/main" id="{04F78A0C-BF40-4E0B-9FA4-AAAA57E3C4E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algn="ctr"/>
            <a:r>
              <a:rPr lang="en-GB" sz="4500" dirty="0" smtClean="0"/>
              <a:t>16,5%</a:t>
            </a:r>
            <a:endParaRPr lang="en-GB" sz="4500" dirty="0"/>
          </a:p>
        </p:txBody>
      </p:sp>
      <p:sp>
        <p:nvSpPr>
          <p:cNvPr id="3" name="Content Placeholder 7">
            <a:extLst>
              <a:ext uri="{FF2B5EF4-FFF2-40B4-BE49-F238E27FC236}">
                <a16:creationId xmlns="" xmlns:a16="http://schemas.microsoft.com/office/drawing/2014/main" id="{3A52400E-A01D-4CCF-8280-EBE32B011F8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775138" y="753034"/>
            <a:ext cx="7315200" cy="5984748"/>
          </a:xfrm>
        </p:spPr>
        <p:txBody>
          <a:bodyPr>
            <a:normAutofit fontScale="92500" lnSpcReduction="20000"/>
          </a:bodyPr>
          <a:lstStyle/>
          <a:p>
            <a:pPr marL="0" lvl="0" indent="0">
              <a:lnSpc>
                <a:spcPct val="200000"/>
              </a:lnSpc>
              <a:buNone/>
            </a:pPr>
            <a:r>
              <a:rPr lang="de-DE" sz="2800" dirty="0">
                <a:solidFill>
                  <a:schemeClr val="tx1"/>
                </a:solidFill>
              </a:rPr>
              <a:t>Selbsteinschätzung:</a:t>
            </a:r>
          </a:p>
          <a:p>
            <a:pPr lvl="0"/>
            <a:r>
              <a:rPr lang="de-DE" dirty="0" smtClean="0">
                <a:solidFill>
                  <a:schemeClr val="tx1"/>
                </a:solidFill>
              </a:rPr>
              <a:t>Verfassen eines technischen Berichts</a:t>
            </a:r>
          </a:p>
          <a:p>
            <a:pPr lvl="0"/>
            <a:r>
              <a:rPr lang="en-GB" b="1" dirty="0" smtClean="0">
                <a:solidFill>
                  <a:schemeClr val="tx1"/>
                </a:solidFill>
              </a:rPr>
              <a:t>Modellieren </a:t>
            </a:r>
            <a:r>
              <a:rPr lang="en-GB" b="1" dirty="0" err="1">
                <a:solidFill>
                  <a:schemeClr val="tx1"/>
                </a:solidFill>
              </a:rPr>
              <a:t>realistischer</a:t>
            </a:r>
            <a:r>
              <a:rPr lang="en-GB" b="1" dirty="0">
                <a:solidFill>
                  <a:schemeClr val="tx1"/>
                </a:solidFill>
              </a:rPr>
              <a:t> und </a:t>
            </a:r>
            <a:r>
              <a:rPr lang="en-GB" b="1" dirty="0" err="1">
                <a:solidFill>
                  <a:schemeClr val="tx1"/>
                </a:solidFill>
              </a:rPr>
              <a:t>variantenreicher</a:t>
            </a:r>
            <a:r>
              <a:rPr lang="en-GB" b="1" dirty="0">
                <a:solidFill>
                  <a:schemeClr val="tx1"/>
                </a:solidFill>
              </a:rPr>
              <a:t> </a:t>
            </a:r>
            <a:r>
              <a:rPr lang="en-GB" b="1" dirty="0" err="1">
                <a:solidFill>
                  <a:schemeClr val="tx1"/>
                </a:solidFill>
              </a:rPr>
              <a:t>Szenarien</a:t>
            </a:r>
            <a:endParaRPr lang="en-GB" b="1" dirty="0" smtClean="0">
              <a:solidFill>
                <a:schemeClr val="tx1"/>
              </a:solidFill>
            </a:endParaRPr>
          </a:p>
          <a:p>
            <a:pPr lvl="0"/>
            <a:r>
              <a:rPr lang="en-GB" dirty="0" err="1">
                <a:solidFill>
                  <a:schemeClr val="tx1"/>
                </a:solidFill>
              </a:rPr>
              <a:t>S</a:t>
            </a:r>
            <a:r>
              <a:rPr lang="en-GB" dirty="0" err="1" smtClean="0">
                <a:solidFill>
                  <a:schemeClr val="tx1"/>
                </a:solidFill>
              </a:rPr>
              <a:t>imulieren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realistischer</a:t>
            </a:r>
            <a:r>
              <a:rPr lang="en-GB" dirty="0">
                <a:solidFill>
                  <a:schemeClr val="tx1"/>
                </a:solidFill>
              </a:rPr>
              <a:t> und </a:t>
            </a:r>
            <a:r>
              <a:rPr lang="en-GB" dirty="0" err="1">
                <a:solidFill>
                  <a:schemeClr val="tx1"/>
                </a:solidFill>
              </a:rPr>
              <a:t>variantenreicher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Szenarien</a:t>
            </a:r>
            <a:endParaRPr lang="en-GB" dirty="0">
              <a:solidFill>
                <a:schemeClr val="tx1"/>
              </a:solidFill>
            </a:endParaRPr>
          </a:p>
          <a:p>
            <a:r>
              <a:rPr lang="en-GB" dirty="0" err="1">
                <a:solidFill>
                  <a:schemeClr val="tx1"/>
                </a:solidFill>
              </a:rPr>
              <a:t>Aufbereitung</a:t>
            </a:r>
            <a:r>
              <a:rPr lang="en-GB" dirty="0">
                <a:solidFill>
                  <a:schemeClr val="tx1"/>
                </a:solidFill>
              </a:rPr>
              <a:t> des </a:t>
            </a:r>
            <a:r>
              <a:rPr lang="en-GB" dirty="0" err="1">
                <a:solidFill>
                  <a:schemeClr val="tx1"/>
                </a:solidFill>
              </a:rPr>
              <a:t>Datenformats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entsprechend</a:t>
            </a:r>
            <a:r>
              <a:rPr lang="en-GB" dirty="0">
                <a:solidFill>
                  <a:schemeClr val="tx1"/>
                </a:solidFill>
              </a:rPr>
              <a:t> den </a:t>
            </a:r>
            <a:r>
              <a:rPr lang="en-GB" dirty="0" err="1">
                <a:solidFill>
                  <a:schemeClr val="tx1"/>
                </a:solidFill>
              </a:rPr>
              <a:t>Angaben</a:t>
            </a:r>
            <a:r>
              <a:rPr lang="en-GB" dirty="0">
                <a:solidFill>
                  <a:schemeClr val="tx1"/>
                </a:solidFill>
              </a:rPr>
              <a:t> des </a:t>
            </a:r>
            <a:r>
              <a:rPr lang="en-GB" dirty="0" err="1">
                <a:solidFill>
                  <a:schemeClr val="tx1"/>
                </a:solidFill>
              </a:rPr>
              <a:t>Fraunhofer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Instituts</a:t>
            </a:r>
            <a:endParaRPr lang="en-GB" dirty="0">
              <a:solidFill>
                <a:schemeClr val="tx1"/>
              </a:solidFill>
            </a:endParaRPr>
          </a:p>
          <a:p>
            <a:r>
              <a:rPr lang="en-GB" dirty="0" err="1">
                <a:solidFill>
                  <a:schemeClr val="tx1"/>
                </a:solidFill>
              </a:rPr>
              <a:t>Erstellen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einer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smtClean="0">
                <a:solidFill>
                  <a:schemeClr val="tx1"/>
                </a:solidFill>
              </a:rPr>
              <a:t>Demonstration</a:t>
            </a:r>
          </a:p>
          <a:p>
            <a:r>
              <a:rPr lang="en-GB" b="1" dirty="0" err="1" smtClean="0">
                <a:solidFill>
                  <a:schemeClr val="tx1"/>
                </a:solidFill>
              </a:rPr>
              <a:t>Weitere</a:t>
            </a:r>
            <a:r>
              <a:rPr lang="en-GB" b="1" dirty="0" smtClean="0">
                <a:solidFill>
                  <a:schemeClr val="tx1"/>
                </a:solidFill>
              </a:rPr>
              <a:t> </a:t>
            </a:r>
            <a:r>
              <a:rPr lang="en-GB" b="1" dirty="0" err="1" smtClean="0">
                <a:solidFill>
                  <a:schemeClr val="tx1"/>
                </a:solidFill>
              </a:rPr>
              <a:t>Literaturrecherche</a:t>
            </a:r>
            <a:r>
              <a:rPr lang="en-GB" b="1" dirty="0" smtClean="0">
                <a:solidFill>
                  <a:schemeClr val="tx1"/>
                </a:solidFill>
              </a:rPr>
              <a:t> und </a:t>
            </a:r>
            <a:r>
              <a:rPr lang="en-GB" b="1" dirty="0" err="1" smtClean="0">
                <a:solidFill>
                  <a:schemeClr val="tx1"/>
                </a:solidFill>
              </a:rPr>
              <a:t>Implementierung</a:t>
            </a:r>
            <a:r>
              <a:rPr lang="en-GB" b="1" dirty="0" smtClean="0">
                <a:solidFill>
                  <a:schemeClr val="tx1"/>
                </a:solidFill>
              </a:rPr>
              <a:t> der Filter</a:t>
            </a:r>
          </a:p>
          <a:p>
            <a:r>
              <a:rPr lang="de-DE" dirty="0">
                <a:solidFill>
                  <a:schemeClr val="tx1"/>
                </a:solidFill>
              </a:rPr>
              <a:t>Die Verteilung der Personen durch Permutationen realisieren (bei der Automatisierung  der Simulation)</a:t>
            </a:r>
          </a:p>
          <a:p>
            <a:r>
              <a:rPr lang="de-DE" dirty="0">
                <a:solidFill>
                  <a:schemeClr val="tx1"/>
                </a:solidFill>
              </a:rPr>
              <a:t>Codeoptimierung</a:t>
            </a:r>
          </a:p>
          <a:p>
            <a:r>
              <a:rPr lang="de-DE" dirty="0">
                <a:solidFill>
                  <a:schemeClr val="tx1"/>
                </a:solidFill>
              </a:rPr>
              <a:t>Erstellen von Dokumentationen für die implementierten Skripte</a:t>
            </a:r>
          </a:p>
          <a:p>
            <a:r>
              <a:rPr lang="de-DE" b="1" dirty="0">
                <a:solidFill>
                  <a:schemeClr val="tx1"/>
                </a:solidFill>
              </a:rPr>
              <a:t>Testen der Software</a:t>
            </a:r>
          </a:p>
          <a:p>
            <a:r>
              <a:rPr lang="de-DE" dirty="0">
                <a:solidFill>
                  <a:schemeClr val="tx1"/>
                </a:solidFill>
              </a:rPr>
              <a:t>Datengenerierung (Datenbeauftragte)</a:t>
            </a:r>
          </a:p>
          <a:p>
            <a:r>
              <a:rPr lang="de-DE" dirty="0">
                <a:solidFill>
                  <a:schemeClr val="tx1"/>
                </a:solidFill>
              </a:rPr>
              <a:t>Aktualisierung des Trello Projektes/</a:t>
            </a:r>
            <a:r>
              <a:rPr lang="de-DE" dirty="0" err="1">
                <a:solidFill>
                  <a:schemeClr val="tx1"/>
                </a:solidFill>
              </a:rPr>
              <a:t>Repos</a:t>
            </a:r>
            <a:r>
              <a:rPr lang="de-DE" dirty="0">
                <a:solidFill>
                  <a:schemeClr val="tx1"/>
                </a:solidFill>
              </a:rPr>
              <a:t>/Organisation der </a:t>
            </a:r>
            <a:r>
              <a:rPr lang="de-DE" dirty="0" smtClean="0">
                <a:solidFill>
                  <a:schemeClr val="tx1"/>
                </a:solidFill>
              </a:rPr>
              <a:t>Treffen</a:t>
            </a:r>
          </a:p>
          <a:p>
            <a:r>
              <a:rPr lang="de-DE" dirty="0" err="1" smtClean="0">
                <a:solidFill>
                  <a:schemeClr val="tx1"/>
                </a:solidFill>
              </a:rPr>
              <a:t>Scrum</a:t>
            </a:r>
            <a:r>
              <a:rPr lang="de-DE" dirty="0" smtClean="0">
                <a:solidFill>
                  <a:schemeClr val="tx1"/>
                </a:solidFill>
              </a:rPr>
              <a:t> Master</a:t>
            </a:r>
            <a:endParaRPr lang="de-DE" dirty="0">
              <a:solidFill>
                <a:schemeClr val="tx1"/>
              </a:solidFill>
            </a:endParaRPr>
          </a:p>
          <a:p>
            <a:endParaRPr lang="de-DE" dirty="0">
              <a:solidFill>
                <a:schemeClr val="tx1"/>
              </a:solidFill>
            </a:endParaRPr>
          </a:p>
          <a:p>
            <a:pPr lvl="0"/>
            <a:endParaRPr lang="de-DE" dirty="0" smtClean="0">
              <a:solidFill>
                <a:schemeClr val="tx1"/>
              </a:solidFill>
            </a:endParaRPr>
          </a:p>
          <a:p>
            <a:pPr lvl="0"/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31492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l"/>
            <a:r>
              <a:rPr lang="de-DE" sz="7000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Anita</a:t>
            </a:r>
            <a:endParaRPr lang="de-DE" sz="7000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84509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/>
              <a:t>PCA Filter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/>
                  <a:t>Ziel: Reduktion der effektive Dimension unserer Daten und damit auch der Dimension unseres Problems</a:t>
                </a:r>
              </a:p>
              <a:p>
                <a:r>
                  <a:rPr lang="de-DE" dirty="0" smtClean="0"/>
                  <a:t>Implementierung PCA Filter durch SVD</a:t>
                </a:r>
              </a:p>
              <a:p>
                <a:r>
                  <a:rPr lang="de-DE" dirty="0" smtClean="0"/>
                  <a:t>Zerlegung der Matrix auf </a:t>
                </a:r>
                <a:r>
                  <a:rPr lang="de-DE" dirty="0" err="1" smtClean="0"/>
                  <a:t>Singulärwerte</a:t>
                </a:r>
                <a:r>
                  <a:rPr lang="de-DE" dirty="0" smtClean="0"/>
                  <a:t>, linke und rechte </a:t>
                </a:r>
                <a:r>
                  <a:rPr lang="de-DE" dirty="0" err="1" smtClean="0"/>
                  <a:t>Singulärvektoren</a:t>
                </a:r>
                <a:r>
                  <a:rPr lang="de-DE" dirty="0" smtClean="0"/>
                  <a:t>:</a:t>
                </a:r>
                <a:endParaRPr lang="de-DE" dirty="0"/>
              </a:p>
              <a:p>
                <a:pPr lvl="1"/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𝑢</m:t>
                    </m:r>
                    <m:sSup>
                      <m:sSupPr>
                        <m:ctrlPr>
                          <a:rPr lang="de-DE" i="1">
                            <a:latin typeface="Cambria Math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l-GR" dirty="0"/>
                          <m:t>Σ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de-DE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de-DE" dirty="0" smtClean="0"/>
              </a:p>
              <a:p>
                <a:r>
                  <a:rPr lang="de-DE" dirty="0" smtClean="0"/>
                  <a:t>Abschneiden der Matrizen, da nur ein kleiner Teil dieser den Hauptteil der Informationen enthält</a:t>
                </a:r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2301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/>
              <a:t>Zusätzliche Versuche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Zentrieren der Matrizen vor der Zerlegung</a:t>
            </a:r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r>
              <a:rPr lang="de-DE" dirty="0" smtClean="0"/>
              <a:t>Berechnen des Durchschnitts von allen Matrizen eines Durchlaufs und Subtraktion von den Matrizen vor der Zerlegung</a:t>
            </a:r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3484" y="1307718"/>
            <a:ext cx="1905000" cy="1905000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3484" y="4181547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121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/>
              <a:t>Reduzierung Datenmenge durch PCA Filter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 smtClean="0"/>
                  <a:t>Nur Übergabe von reduzierten Matrizen</a:t>
                </a:r>
              </a:p>
              <a:p>
                <a:r>
                  <a:rPr lang="de-DE" dirty="0" smtClean="0"/>
                  <a:t>Standard Größe der Übergabe: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∈ </m:t>
                    </m:r>
                    <m:sSup>
                      <m:sSupPr>
                        <m:ctrlPr>
                          <a:rPr lang="de-DE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de-DE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de-DE" dirty="0" smtClean="0"/>
              </a:p>
              <a:p>
                <a:r>
                  <a:rPr lang="de-DE" dirty="0" smtClean="0"/>
                  <a:t>Größe reduzierte Matrizen: </a:t>
                </a:r>
                <a:endParaRPr lang="de-DE" i="1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de-DE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de-DE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</m:oMath>
                </a14:m>
                <a:endParaRPr lang="de-DE" dirty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de-DE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de-DE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de-DE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de-DE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de-DE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de-DE" dirty="0"/>
              </a:p>
              <a:p>
                <a:pPr lvl="1"/>
                <a:r>
                  <a:rPr lang="el-GR" dirty="0" smtClean="0"/>
                  <a:t>Σ</a:t>
                </a:r>
                <a:r>
                  <a:rPr lang="de-DE" dirty="0" smtClean="0"/>
                  <a:t>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∈ </m:t>
                    </m:r>
                    <m:sSup>
                      <m:sSupPr>
                        <m:ctrlPr>
                          <a:rPr lang="de-DE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de-DE" i="1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</m:oMath>
                </a14:m>
                <a:endParaRPr lang="de-DE" dirty="0"/>
              </a:p>
              <a:p>
                <a:r>
                  <a:rPr lang="de-DE" dirty="0" smtClean="0"/>
                  <a:t>Bei 188 Beispielen mit einer Matrix der Größe 100 x 120 und einem Erhalt von 99% der Originalinformation war r maximal 14. Damit würde man von 12000 auf höchstens 3094 Punkte kommen.</a:t>
                </a:r>
                <a:endParaRPr lang="de-DE" dirty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67" r="-91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8736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/>
              <a:t>Testen der PCA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Durch optischen Vergleich nach wiederzusammensetzen der Matrix</a:t>
            </a:r>
          </a:p>
          <a:p>
            <a:r>
              <a:rPr lang="de-DE" dirty="0" smtClean="0"/>
              <a:t>Durch mittlere quadratische Abweichung zwischen der original und der reduzierten Matrix</a:t>
            </a:r>
          </a:p>
          <a:p>
            <a:r>
              <a:rPr lang="de-DE" dirty="0" smtClean="0"/>
              <a:t>Durchführung für verschiedene prozentuale Anteile an der </a:t>
            </a:r>
            <a:r>
              <a:rPr lang="de-DE" dirty="0" err="1" smtClean="0"/>
              <a:t>Orginalinformation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39167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/>
              <a:t>Sonstiges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Mit Pflege der </a:t>
            </a:r>
            <a:r>
              <a:rPr lang="de-DE" dirty="0" err="1" smtClean="0"/>
              <a:t>Trello</a:t>
            </a:r>
            <a:r>
              <a:rPr lang="de-DE" dirty="0" smtClean="0"/>
              <a:t>/Kanban Wand</a:t>
            </a:r>
          </a:p>
          <a:p>
            <a:r>
              <a:rPr lang="de-DE" dirty="0" smtClean="0"/>
              <a:t>Kontaktaufnahme </a:t>
            </a:r>
            <a:r>
              <a:rPr lang="de-DE" dirty="0" err="1" smtClean="0"/>
              <a:t>Frauenhofer</a:t>
            </a:r>
            <a:r>
              <a:rPr lang="de-DE" dirty="0" smtClean="0"/>
              <a:t> Institut für weitere Informationen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3664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6">
            <a:extLst>
              <a:ext uri="{FF2B5EF4-FFF2-40B4-BE49-F238E27FC236}">
                <a16:creationId xmlns="" xmlns:a16="http://schemas.microsoft.com/office/drawing/2014/main" id="{04F78A0C-BF40-4E0B-9FA4-AAAA57E3C4E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algn="ctr"/>
            <a:r>
              <a:rPr lang="en-GB" sz="4500" dirty="0" smtClean="0"/>
              <a:t>16,5%</a:t>
            </a:r>
            <a:endParaRPr lang="en-GB" sz="4500" dirty="0"/>
          </a:p>
        </p:txBody>
      </p:sp>
      <p:sp>
        <p:nvSpPr>
          <p:cNvPr id="3" name="Content Placeholder 7">
            <a:extLst>
              <a:ext uri="{FF2B5EF4-FFF2-40B4-BE49-F238E27FC236}">
                <a16:creationId xmlns="" xmlns:a16="http://schemas.microsoft.com/office/drawing/2014/main" id="{3A52400E-A01D-4CCF-8280-EBE32B011F8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775138" y="753034"/>
            <a:ext cx="7315200" cy="5984748"/>
          </a:xfrm>
        </p:spPr>
        <p:txBody>
          <a:bodyPr>
            <a:normAutofit fontScale="92500" lnSpcReduction="20000"/>
          </a:bodyPr>
          <a:lstStyle/>
          <a:p>
            <a:pPr marL="0" lvl="0" indent="0">
              <a:lnSpc>
                <a:spcPct val="200000"/>
              </a:lnSpc>
              <a:buNone/>
            </a:pPr>
            <a:r>
              <a:rPr lang="de-DE" sz="2800" dirty="0">
                <a:solidFill>
                  <a:schemeClr val="tx1"/>
                </a:solidFill>
              </a:rPr>
              <a:t>Selbsteinschätzung:</a:t>
            </a:r>
          </a:p>
          <a:p>
            <a:pPr lvl="0"/>
            <a:r>
              <a:rPr lang="de-DE" dirty="0" smtClean="0">
                <a:solidFill>
                  <a:schemeClr val="tx1"/>
                </a:solidFill>
              </a:rPr>
              <a:t>Verfassen eines technischen Berichts</a:t>
            </a:r>
          </a:p>
          <a:p>
            <a:pPr lvl="0"/>
            <a:r>
              <a:rPr lang="en-GB" dirty="0" smtClean="0">
                <a:solidFill>
                  <a:schemeClr val="tx1"/>
                </a:solidFill>
              </a:rPr>
              <a:t>Modellieren </a:t>
            </a:r>
            <a:r>
              <a:rPr lang="en-GB" dirty="0" err="1">
                <a:solidFill>
                  <a:schemeClr val="tx1"/>
                </a:solidFill>
              </a:rPr>
              <a:t>realistischer</a:t>
            </a:r>
            <a:r>
              <a:rPr lang="en-GB" dirty="0">
                <a:solidFill>
                  <a:schemeClr val="tx1"/>
                </a:solidFill>
              </a:rPr>
              <a:t> und </a:t>
            </a:r>
            <a:r>
              <a:rPr lang="en-GB" dirty="0" err="1">
                <a:solidFill>
                  <a:schemeClr val="tx1"/>
                </a:solidFill>
              </a:rPr>
              <a:t>variantenreicher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Szenarien</a:t>
            </a:r>
            <a:endParaRPr lang="en-GB" dirty="0" smtClean="0">
              <a:solidFill>
                <a:schemeClr val="tx1"/>
              </a:solidFill>
            </a:endParaRPr>
          </a:p>
          <a:p>
            <a:pPr lvl="0"/>
            <a:r>
              <a:rPr lang="en-GB" dirty="0" err="1">
                <a:solidFill>
                  <a:schemeClr val="tx1"/>
                </a:solidFill>
              </a:rPr>
              <a:t>S</a:t>
            </a:r>
            <a:r>
              <a:rPr lang="en-GB" dirty="0" err="1" smtClean="0">
                <a:solidFill>
                  <a:schemeClr val="tx1"/>
                </a:solidFill>
              </a:rPr>
              <a:t>imulieren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realistischer</a:t>
            </a:r>
            <a:r>
              <a:rPr lang="en-GB" dirty="0">
                <a:solidFill>
                  <a:schemeClr val="tx1"/>
                </a:solidFill>
              </a:rPr>
              <a:t> und </a:t>
            </a:r>
            <a:r>
              <a:rPr lang="en-GB" dirty="0" err="1">
                <a:solidFill>
                  <a:schemeClr val="tx1"/>
                </a:solidFill>
              </a:rPr>
              <a:t>variantenreicher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Szenarien</a:t>
            </a:r>
            <a:endParaRPr lang="en-GB" dirty="0">
              <a:solidFill>
                <a:schemeClr val="tx1"/>
              </a:solidFill>
            </a:endParaRPr>
          </a:p>
          <a:p>
            <a:r>
              <a:rPr lang="en-GB" dirty="0" err="1">
                <a:solidFill>
                  <a:schemeClr val="tx1"/>
                </a:solidFill>
              </a:rPr>
              <a:t>Aufbereitung</a:t>
            </a:r>
            <a:r>
              <a:rPr lang="en-GB" dirty="0">
                <a:solidFill>
                  <a:schemeClr val="tx1"/>
                </a:solidFill>
              </a:rPr>
              <a:t> des </a:t>
            </a:r>
            <a:r>
              <a:rPr lang="en-GB" dirty="0" err="1">
                <a:solidFill>
                  <a:schemeClr val="tx1"/>
                </a:solidFill>
              </a:rPr>
              <a:t>Datenformats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entsprechend</a:t>
            </a:r>
            <a:r>
              <a:rPr lang="en-GB" dirty="0">
                <a:solidFill>
                  <a:schemeClr val="tx1"/>
                </a:solidFill>
              </a:rPr>
              <a:t> den </a:t>
            </a:r>
            <a:r>
              <a:rPr lang="en-GB" dirty="0" err="1">
                <a:solidFill>
                  <a:schemeClr val="tx1"/>
                </a:solidFill>
              </a:rPr>
              <a:t>Angaben</a:t>
            </a:r>
            <a:r>
              <a:rPr lang="en-GB" dirty="0">
                <a:solidFill>
                  <a:schemeClr val="tx1"/>
                </a:solidFill>
              </a:rPr>
              <a:t> des </a:t>
            </a:r>
            <a:r>
              <a:rPr lang="en-GB" dirty="0" err="1">
                <a:solidFill>
                  <a:schemeClr val="tx1"/>
                </a:solidFill>
              </a:rPr>
              <a:t>Fraunhofer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Instituts</a:t>
            </a:r>
            <a:endParaRPr lang="en-GB" dirty="0">
              <a:solidFill>
                <a:schemeClr val="tx1"/>
              </a:solidFill>
            </a:endParaRPr>
          </a:p>
          <a:p>
            <a:r>
              <a:rPr lang="en-GB" dirty="0" err="1">
                <a:solidFill>
                  <a:schemeClr val="tx1"/>
                </a:solidFill>
              </a:rPr>
              <a:t>Erstellen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einer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smtClean="0">
                <a:solidFill>
                  <a:schemeClr val="tx1"/>
                </a:solidFill>
              </a:rPr>
              <a:t>Demonstration</a:t>
            </a:r>
          </a:p>
          <a:p>
            <a:r>
              <a:rPr lang="en-GB" b="1" dirty="0" err="1" smtClean="0">
                <a:solidFill>
                  <a:schemeClr val="tx1"/>
                </a:solidFill>
              </a:rPr>
              <a:t>Weitere</a:t>
            </a:r>
            <a:r>
              <a:rPr lang="en-GB" b="1" dirty="0" smtClean="0">
                <a:solidFill>
                  <a:schemeClr val="tx1"/>
                </a:solidFill>
              </a:rPr>
              <a:t> </a:t>
            </a:r>
            <a:r>
              <a:rPr lang="en-GB" b="1" dirty="0" err="1" smtClean="0">
                <a:solidFill>
                  <a:schemeClr val="tx1"/>
                </a:solidFill>
              </a:rPr>
              <a:t>Literaturrecherche</a:t>
            </a:r>
            <a:r>
              <a:rPr lang="en-GB" b="1" dirty="0" smtClean="0">
                <a:solidFill>
                  <a:schemeClr val="tx1"/>
                </a:solidFill>
              </a:rPr>
              <a:t> und </a:t>
            </a:r>
            <a:r>
              <a:rPr lang="en-GB" b="1" dirty="0" err="1" smtClean="0">
                <a:solidFill>
                  <a:schemeClr val="tx1"/>
                </a:solidFill>
              </a:rPr>
              <a:t>Implementierung</a:t>
            </a:r>
            <a:r>
              <a:rPr lang="en-GB" b="1" dirty="0" smtClean="0">
                <a:solidFill>
                  <a:schemeClr val="tx1"/>
                </a:solidFill>
              </a:rPr>
              <a:t> der Filter</a:t>
            </a:r>
          </a:p>
          <a:p>
            <a:r>
              <a:rPr lang="de-DE" dirty="0">
                <a:solidFill>
                  <a:schemeClr val="tx1"/>
                </a:solidFill>
              </a:rPr>
              <a:t>Die Verteilung der Personen durch Permutationen realisieren (bei der Automatisierung  der Simulation)</a:t>
            </a:r>
          </a:p>
          <a:p>
            <a:r>
              <a:rPr lang="de-DE" dirty="0">
                <a:solidFill>
                  <a:schemeClr val="tx1"/>
                </a:solidFill>
              </a:rPr>
              <a:t>Codeoptimierung</a:t>
            </a:r>
          </a:p>
          <a:p>
            <a:r>
              <a:rPr lang="de-DE" dirty="0">
                <a:solidFill>
                  <a:schemeClr val="tx1"/>
                </a:solidFill>
              </a:rPr>
              <a:t>Erstellen von Dokumentationen für die implementierten Skripte</a:t>
            </a:r>
          </a:p>
          <a:p>
            <a:r>
              <a:rPr lang="de-DE" b="1" dirty="0">
                <a:solidFill>
                  <a:schemeClr val="tx1"/>
                </a:solidFill>
              </a:rPr>
              <a:t>Testen der Software</a:t>
            </a:r>
          </a:p>
          <a:p>
            <a:r>
              <a:rPr lang="de-DE" dirty="0">
                <a:solidFill>
                  <a:schemeClr val="tx1"/>
                </a:solidFill>
              </a:rPr>
              <a:t>Datengenerierung (Datenbeauftragte)</a:t>
            </a:r>
          </a:p>
          <a:p>
            <a:r>
              <a:rPr lang="de-DE" b="1" dirty="0">
                <a:solidFill>
                  <a:schemeClr val="tx1"/>
                </a:solidFill>
              </a:rPr>
              <a:t>Aktualisierung des Trello Projektes/</a:t>
            </a:r>
            <a:r>
              <a:rPr lang="de-DE" b="1" dirty="0" err="1">
                <a:solidFill>
                  <a:schemeClr val="tx1"/>
                </a:solidFill>
              </a:rPr>
              <a:t>Repos</a:t>
            </a:r>
            <a:r>
              <a:rPr lang="de-DE" b="1" dirty="0">
                <a:solidFill>
                  <a:schemeClr val="tx1"/>
                </a:solidFill>
              </a:rPr>
              <a:t>/Organisation der </a:t>
            </a:r>
            <a:r>
              <a:rPr lang="de-DE" b="1" dirty="0" smtClean="0">
                <a:solidFill>
                  <a:schemeClr val="tx1"/>
                </a:solidFill>
              </a:rPr>
              <a:t>Treffen</a:t>
            </a:r>
          </a:p>
          <a:p>
            <a:r>
              <a:rPr lang="de-DE" dirty="0" err="1" smtClean="0">
                <a:solidFill>
                  <a:schemeClr val="tx1"/>
                </a:solidFill>
              </a:rPr>
              <a:t>Scrum</a:t>
            </a:r>
            <a:r>
              <a:rPr lang="de-DE" dirty="0" smtClean="0">
                <a:solidFill>
                  <a:schemeClr val="tx1"/>
                </a:solidFill>
              </a:rPr>
              <a:t> Master</a:t>
            </a:r>
            <a:endParaRPr lang="de-DE" dirty="0">
              <a:solidFill>
                <a:schemeClr val="tx1"/>
              </a:solidFill>
            </a:endParaRPr>
          </a:p>
          <a:p>
            <a:endParaRPr lang="de-DE" dirty="0">
              <a:solidFill>
                <a:schemeClr val="tx1"/>
              </a:solidFill>
            </a:endParaRPr>
          </a:p>
          <a:p>
            <a:pPr lvl="0"/>
            <a:endParaRPr lang="de-DE" dirty="0" smtClean="0">
              <a:solidFill>
                <a:schemeClr val="tx1"/>
              </a:solidFill>
            </a:endParaRPr>
          </a:p>
          <a:p>
            <a:pPr lvl="0"/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28495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l"/>
            <a:r>
              <a:rPr lang="de-DE" sz="7000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Rebecca</a:t>
            </a:r>
            <a:endParaRPr lang="de-DE" sz="7000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11067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7C466F08-D41F-B44B-878A-0F6156E05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Aufgaben Sprint 2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3652AF28-3647-BC42-BE24-88ACBF436C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120640"/>
          </a:xfrm>
        </p:spPr>
        <p:txBody>
          <a:bodyPr/>
          <a:lstStyle/>
          <a:p>
            <a:r>
              <a:rPr lang="de-DE"/>
              <a:t>Datenbeauftragte</a:t>
            </a:r>
          </a:p>
          <a:p>
            <a:pPr lvl="1"/>
            <a:r>
              <a:rPr lang="de-DE"/>
              <a:t>Besprechung mit den Maschin Learning Gruppen</a:t>
            </a:r>
          </a:p>
          <a:p>
            <a:pPr lvl="1"/>
            <a:r>
              <a:rPr lang="de-DE"/>
              <a:t>Erstellen der Dichte und Trajektorien Daten</a:t>
            </a:r>
          </a:p>
          <a:p>
            <a:r>
              <a:rPr lang="de-DE"/>
              <a:t>Kontiniuierliche Simulationsdaten</a:t>
            </a:r>
          </a:p>
          <a:p>
            <a:r>
              <a:rPr lang="de-DE"/>
              <a:t>Neues Trajectorien Format</a:t>
            </a:r>
          </a:p>
          <a:p>
            <a:pPr lvl="1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1924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de-DE" sz="4800" dirty="0" smtClean="0"/>
              <a:t>Kanban</a:t>
            </a:r>
            <a:endParaRPr lang="de-DE" sz="4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räsentation Video">
            <a:hlinkClick r:id="" action="ppaction://media"/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3680478" y="1748118"/>
            <a:ext cx="7832497" cy="3144557"/>
          </a:xfrm>
        </p:spPr>
      </p:pic>
    </p:spTree>
    <p:extLst>
      <p:ext uri="{BB962C8B-B14F-4D97-AF65-F5344CB8AC3E}">
        <p14:creationId xmlns:p14="http://schemas.microsoft.com/office/powerpoint/2010/main" val="26053057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5667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5550C5C1-77F3-5640-BC82-0B04B277E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Daten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C114DB1C-4BDC-994A-8978-6E886BDF61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Aufgaben als </a:t>
            </a:r>
            <a:r>
              <a:rPr lang="de-DE" dirty="0" smtClean="0"/>
              <a:t>Datenbeauftragte:</a:t>
            </a:r>
            <a:endParaRPr lang="de-DE" dirty="0"/>
          </a:p>
          <a:p>
            <a:r>
              <a:rPr lang="de-DE" dirty="0"/>
              <a:t>Besprechung mit </a:t>
            </a:r>
            <a:r>
              <a:rPr lang="de-DE" dirty="0" err="1"/>
              <a:t>Maschin</a:t>
            </a:r>
            <a:r>
              <a:rPr lang="de-DE" dirty="0"/>
              <a:t> Learning Gruppen</a:t>
            </a:r>
          </a:p>
          <a:p>
            <a:pPr lvl="1"/>
            <a:r>
              <a:rPr lang="de-DE" dirty="0"/>
              <a:t>Welche Daten? </a:t>
            </a:r>
          </a:p>
          <a:p>
            <a:pPr lvl="1"/>
            <a:r>
              <a:rPr lang="de-DE" dirty="0"/>
              <a:t>Welche Parameter?  Framerate, Resolution, Zeitausschnitt </a:t>
            </a:r>
            <a:r>
              <a:rPr lang="de-DE" dirty="0" err="1"/>
              <a:t>ect</a:t>
            </a:r>
            <a:r>
              <a:rPr lang="de-DE" dirty="0"/>
              <a:t>.</a:t>
            </a:r>
          </a:p>
          <a:p>
            <a:pPr lvl="1"/>
            <a:r>
              <a:rPr lang="de-DE" dirty="0"/>
              <a:t>Welche Kamera </a:t>
            </a:r>
            <a:r>
              <a:rPr lang="de-DE" dirty="0" err="1"/>
              <a:t>Possitionen</a:t>
            </a:r>
            <a:r>
              <a:rPr lang="de-DE" dirty="0"/>
              <a:t>? Variation der Kamera Größe</a:t>
            </a:r>
          </a:p>
          <a:p>
            <a:r>
              <a:rPr lang="de-DE" dirty="0"/>
              <a:t>Generieren der Daten aus den Output Files von Vadere</a:t>
            </a:r>
          </a:p>
          <a:p>
            <a:r>
              <a:rPr lang="de-DE" dirty="0"/>
              <a:t>Dokumentation der Daten</a:t>
            </a:r>
          </a:p>
          <a:p>
            <a:pPr lvl="1"/>
            <a:r>
              <a:rPr lang="de-DE" dirty="0"/>
              <a:t>attributes.txt</a:t>
            </a:r>
          </a:p>
          <a:p>
            <a:pPr lvl="1"/>
            <a:r>
              <a:rPr lang="de-DE" dirty="0" err="1"/>
              <a:t>Excle</a:t>
            </a:r>
            <a:r>
              <a:rPr lang="de-DE" dirty="0"/>
              <a:t> </a:t>
            </a:r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53358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07E07690-01B7-F746-A7E6-8FB0DD43E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Trajectories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F341579B-468C-034A-AF55-E85B57B64D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/>
              <a:t>Neues Format für Trajektorien:</a:t>
            </a:r>
          </a:p>
          <a:p>
            <a:r>
              <a:rPr lang="de-DE"/>
              <a:t>Problem: altes Format der Trajektorien enthielt den Wert -1 falls die Person nicht mehr im Kamera Ausschnit ist. NN konnte damit nicht richtig lernen.</a:t>
            </a:r>
          </a:p>
          <a:p>
            <a:r>
              <a:rPr lang="de-DE"/>
              <a:t>Vorschlag der Maschin Learning Gruppen: Zeit unabhangige Trajektorien Daten</a:t>
            </a:r>
          </a:p>
          <a:p>
            <a:r>
              <a:rPr lang="de-DE"/>
              <a:t>Neues Format:</a:t>
            </a:r>
          </a:p>
          <a:p>
            <a:pPr lvl="1"/>
            <a:r>
              <a:rPr lang="de-DE"/>
              <a:t>Unterteilung in Intervalle an hand größren Schrittes aller Personen</a:t>
            </a:r>
          </a:p>
          <a:p>
            <a:pPr lvl="1"/>
            <a:r>
              <a:rPr lang="de-DE"/>
              <a:t>Pro Intervall immer nur ein Schritt behalten</a:t>
            </a:r>
          </a:p>
          <a:p>
            <a:pPr lvl="1"/>
            <a:r>
              <a:rPr lang="de-DE"/>
              <a:t>Ergebniss: Alle trajektorien haben die gleiche Anzahl an Schritten</a:t>
            </a:r>
          </a:p>
          <a:p>
            <a:endParaRPr lang="de-DE"/>
          </a:p>
          <a:p>
            <a:pPr lvl="1"/>
            <a:endParaRPr lang="de-DE"/>
          </a:p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9519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6">
            <a:extLst>
              <a:ext uri="{FF2B5EF4-FFF2-40B4-BE49-F238E27FC236}">
                <a16:creationId xmlns="" xmlns:a16="http://schemas.microsoft.com/office/drawing/2014/main" id="{04F78A0C-BF40-4E0B-9FA4-AAAA57E3C4E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algn="ctr"/>
            <a:r>
              <a:rPr lang="en-GB" sz="4500" dirty="0" smtClean="0"/>
              <a:t>16,5%</a:t>
            </a:r>
            <a:endParaRPr lang="en-GB" sz="4500" dirty="0"/>
          </a:p>
        </p:txBody>
      </p:sp>
      <p:sp>
        <p:nvSpPr>
          <p:cNvPr id="3" name="Content Placeholder 7">
            <a:extLst>
              <a:ext uri="{FF2B5EF4-FFF2-40B4-BE49-F238E27FC236}">
                <a16:creationId xmlns="" xmlns:a16="http://schemas.microsoft.com/office/drawing/2014/main" id="{3A52400E-A01D-4CCF-8280-EBE32B011F8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775138" y="753034"/>
            <a:ext cx="7315200" cy="5984748"/>
          </a:xfrm>
        </p:spPr>
        <p:txBody>
          <a:bodyPr>
            <a:normAutofit fontScale="92500" lnSpcReduction="20000"/>
          </a:bodyPr>
          <a:lstStyle/>
          <a:p>
            <a:pPr marL="0" lvl="0" indent="0">
              <a:lnSpc>
                <a:spcPct val="200000"/>
              </a:lnSpc>
              <a:buNone/>
            </a:pPr>
            <a:r>
              <a:rPr lang="de-DE" sz="2800" dirty="0">
                <a:solidFill>
                  <a:schemeClr val="tx1"/>
                </a:solidFill>
              </a:rPr>
              <a:t>Selbsteinschätzung:</a:t>
            </a:r>
          </a:p>
          <a:p>
            <a:pPr lvl="0"/>
            <a:r>
              <a:rPr lang="de-DE" dirty="0" smtClean="0">
                <a:solidFill>
                  <a:schemeClr val="tx1"/>
                </a:solidFill>
              </a:rPr>
              <a:t>Verfassen eines technischen Berichts</a:t>
            </a:r>
          </a:p>
          <a:p>
            <a:pPr lvl="0"/>
            <a:r>
              <a:rPr lang="en-GB" b="1" dirty="0" smtClean="0">
                <a:solidFill>
                  <a:schemeClr val="tx1"/>
                </a:solidFill>
              </a:rPr>
              <a:t>Modellieren </a:t>
            </a:r>
            <a:r>
              <a:rPr lang="en-GB" b="1" dirty="0" err="1">
                <a:solidFill>
                  <a:schemeClr val="tx1"/>
                </a:solidFill>
              </a:rPr>
              <a:t>realistischer</a:t>
            </a:r>
            <a:r>
              <a:rPr lang="en-GB" b="1" dirty="0">
                <a:solidFill>
                  <a:schemeClr val="tx1"/>
                </a:solidFill>
              </a:rPr>
              <a:t> und </a:t>
            </a:r>
            <a:r>
              <a:rPr lang="en-GB" b="1" dirty="0" err="1">
                <a:solidFill>
                  <a:schemeClr val="tx1"/>
                </a:solidFill>
              </a:rPr>
              <a:t>variantenreicher</a:t>
            </a:r>
            <a:r>
              <a:rPr lang="en-GB" b="1" dirty="0">
                <a:solidFill>
                  <a:schemeClr val="tx1"/>
                </a:solidFill>
              </a:rPr>
              <a:t> </a:t>
            </a:r>
            <a:r>
              <a:rPr lang="en-GB" b="1" dirty="0" err="1">
                <a:solidFill>
                  <a:schemeClr val="tx1"/>
                </a:solidFill>
              </a:rPr>
              <a:t>Szenarien</a:t>
            </a:r>
            <a:endParaRPr lang="en-GB" b="1" dirty="0" smtClean="0">
              <a:solidFill>
                <a:schemeClr val="tx1"/>
              </a:solidFill>
            </a:endParaRPr>
          </a:p>
          <a:p>
            <a:pPr lvl="0"/>
            <a:r>
              <a:rPr lang="en-GB" dirty="0" err="1">
                <a:solidFill>
                  <a:schemeClr val="tx1"/>
                </a:solidFill>
              </a:rPr>
              <a:t>S</a:t>
            </a:r>
            <a:r>
              <a:rPr lang="en-GB" dirty="0" err="1" smtClean="0">
                <a:solidFill>
                  <a:schemeClr val="tx1"/>
                </a:solidFill>
              </a:rPr>
              <a:t>imulieren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realistischer</a:t>
            </a:r>
            <a:r>
              <a:rPr lang="en-GB" dirty="0">
                <a:solidFill>
                  <a:schemeClr val="tx1"/>
                </a:solidFill>
              </a:rPr>
              <a:t> und </a:t>
            </a:r>
            <a:r>
              <a:rPr lang="en-GB" dirty="0" err="1">
                <a:solidFill>
                  <a:schemeClr val="tx1"/>
                </a:solidFill>
              </a:rPr>
              <a:t>variantenreicher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Szenarien</a:t>
            </a:r>
            <a:endParaRPr lang="en-GB" dirty="0">
              <a:solidFill>
                <a:schemeClr val="tx1"/>
              </a:solidFill>
            </a:endParaRPr>
          </a:p>
          <a:p>
            <a:r>
              <a:rPr lang="en-GB" dirty="0" err="1">
                <a:solidFill>
                  <a:schemeClr val="tx1"/>
                </a:solidFill>
              </a:rPr>
              <a:t>Aufbereitung</a:t>
            </a:r>
            <a:r>
              <a:rPr lang="en-GB" dirty="0">
                <a:solidFill>
                  <a:schemeClr val="tx1"/>
                </a:solidFill>
              </a:rPr>
              <a:t> des </a:t>
            </a:r>
            <a:r>
              <a:rPr lang="en-GB" dirty="0" err="1">
                <a:solidFill>
                  <a:schemeClr val="tx1"/>
                </a:solidFill>
              </a:rPr>
              <a:t>Datenformats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entsprechend</a:t>
            </a:r>
            <a:r>
              <a:rPr lang="en-GB" dirty="0">
                <a:solidFill>
                  <a:schemeClr val="tx1"/>
                </a:solidFill>
              </a:rPr>
              <a:t> den </a:t>
            </a:r>
            <a:r>
              <a:rPr lang="en-GB" dirty="0" err="1">
                <a:solidFill>
                  <a:schemeClr val="tx1"/>
                </a:solidFill>
              </a:rPr>
              <a:t>Angaben</a:t>
            </a:r>
            <a:r>
              <a:rPr lang="en-GB" dirty="0">
                <a:solidFill>
                  <a:schemeClr val="tx1"/>
                </a:solidFill>
              </a:rPr>
              <a:t> des </a:t>
            </a:r>
            <a:r>
              <a:rPr lang="en-GB" dirty="0" err="1">
                <a:solidFill>
                  <a:schemeClr val="tx1"/>
                </a:solidFill>
              </a:rPr>
              <a:t>Fraunhofer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Instituts</a:t>
            </a:r>
            <a:endParaRPr lang="en-GB" dirty="0">
              <a:solidFill>
                <a:schemeClr val="tx1"/>
              </a:solidFill>
            </a:endParaRPr>
          </a:p>
          <a:p>
            <a:r>
              <a:rPr lang="en-GB" dirty="0" err="1">
                <a:solidFill>
                  <a:schemeClr val="tx1"/>
                </a:solidFill>
              </a:rPr>
              <a:t>Erstellen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einer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smtClean="0">
                <a:solidFill>
                  <a:schemeClr val="tx1"/>
                </a:solidFill>
              </a:rPr>
              <a:t>Demonstration</a:t>
            </a:r>
          </a:p>
          <a:p>
            <a:r>
              <a:rPr lang="en-GB" dirty="0" err="1" smtClean="0">
                <a:solidFill>
                  <a:schemeClr val="tx1"/>
                </a:solidFill>
              </a:rPr>
              <a:t>Weitere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Literaturrecherche</a:t>
            </a:r>
            <a:r>
              <a:rPr lang="en-GB" dirty="0" smtClean="0">
                <a:solidFill>
                  <a:schemeClr val="tx1"/>
                </a:solidFill>
              </a:rPr>
              <a:t> und </a:t>
            </a:r>
            <a:r>
              <a:rPr lang="en-GB" dirty="0" err="1" smtClean="0">
                <a:solidFill>
                  <a:schemeClr val="tx1"/>
                </a:solidFill>
              </a:rPr>
              <a:t>Implementierung</a:t>
            </a:r>
            <a:r>
              <a:rPr lang="en-GB" dirty="0" smtClean="0">
                <a:solidFill>
                  <a:schemeClr val="tx1"/>
                </a:solidFill>
              </a:rPr>
              <a:t> der Filter</a:t>
            </a:r>
          </a:p>
          <a:p>
            <a:r>
              <a:rPr lang="de-DE" dirty="0">
                <a:solidFill>
                  <a:schemeClr val="tx1"/>
                </a:solidFill>
              </a:rPr>
              <a:t>Die Verteilung der Personen durch Permutationen realisieren (bei der Automatisierung  der Simulation)</a:t>
            </a:r>
          </a:p>
          <a:p>
            <a:r>
              <a:rPr lang="de-DE" dirty="0">
                <a:solidFill>
                  <a:schemeClr val="tx1"/>
                </a:solidFill>
              </a:rPr>
              <a:t>Codeoptimierung</a:t>
            </a:r>
          </a:p>
          <a:p>
            <a:r>
              <a:rPr lang="de-DE" dirty="0">
                <a:solidFill>
                  <a:schemeClr val="tx1"/>
                </a:solidFill>
              </a:rPr>
              <a:t>Erstellen von Dokumentationen für die implementierten Skripte</a:t>
            </a:r>
          </a:p>
          <a:p>
            <a:r>
              <a:rPr lang="de-DE" dirty="0">
                <a:solidFill>
                  <a:schemeClr val="tx1"/>
                </a:solidFill>
              </a:rPr>
              <a:t>Testen der Software</a:t>
            </a:r>
          </a:p>
          <a:p>
            <a:r>
              <a:rPr lang="de-DE" b="1" dirty="0">
                <a:solidFill>
                  <a:schemeClr val="tx1"/>
                </a:solidFill>
              </a:rPr>
              <a:t>Datengenerierung (Datenbeauftragte)</a:t>
            </a:r>
          </a:p>
          <a:p>
            <a:r>
              <a:rPr lang="de-DE" b="1" dirty="0">
                <a:solidFill>
                  <a:schemeClr val="tx1"/>
                </a:solidFill>
              </a:rPr>
              <a:t>Aktualisierung des Trello Projektes/</a:t>
            </a:r>
            <a:r>
              <a:rPr lang="de-DE" b="1" dirty="0" err="1">
                <a:solidFill>
                  <a:schemeClr val="tx1"/>
                </a:solidFill>
              </a:rPr>
              <a:t>Repos</a:t>
            </a:r>
            <a:r>
              <a:rPr lang="de-DE" b="1" dirty="0">
                <a:solidFill>
                  <a:schemeClr val="tx1"/>
                </a:solidFill>
              </a:rPr>
              <a:t>/Organisation der </a:t>
            </a:r>
            <a:r>
              <a:rPr lang="de-DE" b="1" dirty="0" smtClean="0">
                <a:solidFill>
                  <a:schemeClr val="tx1"/>
                </a:solidFill>
              </a:rPr>
              <a:t>Treffen</a:t>
            </a:r>
          </a:p>
          <a:p>
            <a:r>
              <a:rPr lang="de-DE" dirty="0" err="1" smtClean="0">
                <a:solidFill>
                  <a:schemeClr val="tx1"/>
                </a:solidFill>
              </a:rPr>
              <a:t>Scrum</a:t>
            </a:r>
            <a:r>
              <a:rPr lang="de-DE" dirty="0" smtClean="0">
                <a:solidFill>
                  <a:schemeClr val="tx1"/>
                </a:solidFill>
              </a:rPr>
              <a:t> Master</a:t>
            </a:r>
            <a:endParaRPr lang="de-DE" dirty="0">
              <a:solidFill>
                <a:schemeClr val="tx1"/>
              </a:solidFill>
            </a:endParaRPr>
          </a:p>
          <a:p>
            <a:endParaRPr lang="de-DE" dirty="0">
              <a:solidFill>
                <a:schemeClr val="tx1"/>
              </a:solidFill>
            </a:endParaRPr>
          </a:p>
          <a:p>
            <a:pPr lvl="0"/>
            <a:endParaRPr lang="de-DE" dirty="0" smtClean="0">
              <a:solidFill>
                <a:schemeClr val="tx1"/>
              </a:solidFill>
            </a:endParaRPr>
          </a:p>
          <a:p>
            <a:pPr lvl="0"/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41928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l"/>
            <a:r>
              <a:rPr lang="de-DE" sz="7000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Lisa</a:t>
            </a:r>
            <a:endParaRPr lang="de-DE" sz="7000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44002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6">
            <a:extLst>
              <a:ext uri="{FF2B5EF4-FFF2-40B4-BE49-F238E27FC236}">
                <a16:creationId xmlns="" xmlns:a16="http://schemas.microsoft.com/office/drawing/2014/main" id="{04F78A0C-BF40-4E0B-9FA4-AAAA57E3C4E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algn="ctr"/>
            <a:r>
              <a:rPr lang="en-GB" sz="2800" dirty="0" err="1" smtClean="0"/>
              <a:t>Meine</a:t>
            </a:r>
            <a:r>
              <a:rPr lang="en-GB" sz="2800" dirty="0" smtClean="0"/>
              <a:t> </a:t>
            </a:r>
            <a:r>
              <a:rPr lang="en-GB" sz="2800" dirty="0" err="1" smtClean="0"/>
              <a:t>Aufgaben</a:t>
            </a:r>
            <a:endParaRPr lang="en-GB" sz="2800" dirty="0"/>
          </a:p>
        </p:txBody>
      </p:sp>
      <p:sp>
        <p:nvSpPr>
          <p:cNvPr id="3" name="Content Placeholder 7">
            <a:extLst>
              <a:ext uri="{FF2B5EF4-FFF2-40B4-BE49-F238E27FC236}">
                <a16:creationId xmlns="" xmlns:a16="http://schemas.microsoft.com/office/drawing/2014/main" id="{3A52400E-A01D-4CCF-8280-EBE32B011F8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869268" y="174811"/>
            <a:ext cx="7315200" cy="5984748"/>
          </a:xfrm>
        </p:spPr>
        <p:txBody>
          <a:bodyPr>
            <a:normAutofit/>
          </a:bodyPr>
          <a:lstStyle/>
          <a:p>
            <a:pPr marL="0" lvl="0" indent="0">
              <a:lnSpc>
                <a:spcPct val="200000"/>
              </a:lnSpc>
              <a:buNone/>
            </a:pPr>
            <a:r>
              <a:rPr lang="de-DE" sz="2800" dirty="0" smtClean="0">
                <a:solidFill>
                  <a:schemeClr val="tx1"/>
                </a:solidFill>
              </a:rPr>
              <a:t>Meine Aufgaben:</a:t>
            </a:r>
          </a:p>
          <a:p>
            <a:pPr>
              <a:lnSpc>
                <a:spcPct val="200000"/>
              </a:lnSpc>
            </a:pPr>
            <a:r>
              <a:rPr lang="de-DE" dirty="0" err="1" smtClean="0">
                <a:solidFill>
                  <a:schemeClr val="tx1"/>
                </a:solidFill>
              </a:rPr>
              <a:t>Scrum</a:t>
            </a:r>
            <a:r>
              <a:rPr lang="de-DE" dirty="0" smtClean="0">
                <a:solidFill>
                  <a:schemeClr val="tx1"/>
                </a:solidFill>
              </a:rPr>
              <a:t> Master/Organisation der Treffen</a:t>
            </a:r>
          </a:p>
          <a:p>
            <a:pPr>
              <a:lnSpc>
                <a:spcPct val="200000"/>
              </a:lnSpc>
            </a:pPr>
            <a:r>
              <a:rPr lang="de-DE" dirty="0" smtClean="0">
                <a:solidFill>
                  <a:schemeClr val="tx1"/>
                </a:solidFill>
              </a:rPr>
              <a:t>Schreiben des Technischen Berichts</a:t>
            </a:r>
          </a:p>
          <a:p>
            <a:pPr>
              <a:lnSpc>
                <a:spcPct val="200000"/>
              </a:lnSpc>
            </a:pPr>
            <a:r>
              <a:rPr lang="de-DE" dirty="0" smtClean="0">
                <a:solidFill>
                  <a:schemeClr val="tx1"/>
                </a:solidFill>
              </a:rPr>
              <a:t>Erstellen von Demonstrationen</a:t>
            </a:r>
          </a:p>
          <a:p>
            <a:pPr>
              <a:lnSpc>
                <a:spcPct val="200000"/>
              </a:lnSpc>
            </a:pPr>
            <a:r>
              <a:rPr lang="de-DE" dirty="0" smtClean="0">
                <a:solidFill>
                  <a:schemeClr val="tx1"/>
                </a:solidFill>
              </a:rPr>
              <a:t>Testen</a:t>
            </a:r>
          </a:p>
          <a:p>
            <a:pPr marL="0" lvl="0" indent="0">
              <a:lnSpc>
                <a:spcPct val="200000"/>
              </a:lnSpc>
              <a:buNone/>
            </a:pPr>
            <a:endParaRPr lang="de-DE" sz="2800" dirty="0" smtClean="0">
              <a:solidFill>
                <a:schemeClr val="tx1"/>
              </a:solidFill>
            </a:endParaRP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1830" y="1912145"/>
            <a:ext cx="1692369" cy="1379723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7962" y="4145686"/>
            <a:ext cx="1554510" cy="1820792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2909" y="4145686"/>
            <a:ext cx="1491643" cy="1789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6446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6">
            <a:extLst>
              <a:ext uri="{FF2B5EF4-FFF2-40B4-BE49-F238E27FC236}">
                <a16:creationId xmlns="" xmlns:a16="http://schemas.microsoft.com/office/drawing/2014/main" id="{04F78A0C-BF40-4E0B-9FA4-AAAA57E3C4E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algn="ctr"/>
            <a:r>
              <a:rPr lang="en-GB" sz="2800" dirty="0" err="1" smtClean="0"/>
              <a:t>Meine</a:t>
            </a:r>
            <a:r>
              <a:rPr lang="en-GB" sz="2800" dirty="0" smtClean="0"/>
              <a:t> </a:t>
            </a:r>
            <a:r>
              <a:rPr lang="en-GB" sz="2800" dirty="0" err="1" smtClean="0"/>
              <a:t>Aufgaben</a:t>
            </a:r>
            <a:endParaRPr lang="en-GB" sz="2800" dirty="0"/>
          </a:p>
        </p:txBody>
      </p:sp>
      <p:sp>
        <p:nvSpPr>
          <p:cNvPr id="3" name="Content Placeholder 7">
            <a:extLst>
              <a:ext uri="{FF2B5EF4-FFF2-40B4-BE49-F238E27FC236}">
                <a16:creationId xmlns="" xmlns:a16="http://schemas.microsoft.com/office/drawing/2014/main" id="{3A52400E-A01D-4CCF-8280-EBE32B011F8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869268" y="174811"/>
            <a:ext cx="7315200" cy="1344707"/>
          </a:xfrm>
        </p:spPr>
        <p:txBody>
          <a:bodyPr>
            <a:normAutofit/>
          </a:bodyPr>
          <a:lstStyle/>
          <a:p>
            <a:pPr marL="0" lvl="0" indent="0">
              <a:lnSpc>
                <a:spcPct val="200000"/>
              </a:lnSpc>
              <a:buNone/>
            </a:pPr>
            <a:r>
              <a:rPr lang="de-DE" sz="3200" dirty="0" smtClean="0">
                <a:solidFill>
                  <a:schemeClr val="tx1"/>
                </a:solidFill>
              </a:rPr>
              <a:t>Testen:</a:t>
            </a:r>
          </a:p>
        </p:txBody>
      </p:sp>
      <p:pic>
        <p:nvPicPr>
          <p:cNvPr id="5" name="2017-12-10 at 21-59-49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7745505" y="1956856"/>
            <a:ext cx="2904566" cy="3414637"/>
          </a:xfrm>
          <a:prstGeom prst="rect">
            <a:avLst/>
          </a:prstGeom>
        </p:spPr>
      </p:pic>
      <p:pic>
        <p:nvPicPr>
          <p:cNvPr id="7" name="Präsentation">
            <a:hlinkClick r:id="" action="ppaction://media"/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4697943" y="1961543"/>
            <a:ext cx="2828925" cy="34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1560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8625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8" dur="15125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9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video>
              <p:cMediaNode vol="80000">
                <p:cTn id="10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6">
            <a:extLst>
              <a:ext uri="{FF2B5EF4-FFF2-40B4-BE49-F238E27FC236}">
                <a16:creationId xmlns="" xmlns:a16="http://schemas.microsoft.com/office/drawing/2014/main" id="{04F78A0C-BF40-4E0B-9FA4-AAAA57E3C4E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algn="ctr"/>
            <a:r>
              <a:rPr lang="en-GB" sz="4500" dirty="0" smtClean="0"/>
              <a:t>16,5%</a:t>
            </a:r>
            <a:endParaRPr lang="en-GB" sz="4500" dirty="0"/>
          </a:p>
        </p:txBody>
      </p:sp>
      <p:sp>
        <p:nvSpPr>
          <p:cNvPr id="3" name="Content Placeholder 7">
            <a:extLst>
              <a:ext uri="{FF2B5EF4-FFF2-40B4-BE49-F238E27FC236}">
                <a16:creationId xmlns="" xmlns:a16="http://schemas.microsoft.com/office/drawing/2014/main" id="{3A52400E-A01D-4CCF-8280-EBE32B011F8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775138" y="753034"/>
            <a:ext cx="7315200" cy="5984748"/>
          </a:xfrm>
        </p:spPr>
        <p:txBody>
          <a:bodyPr>
            <a:normAutofit fontScale="92500" lnSpcReduction="20000"/>
          </a:bodyPr>
          <a:lstStyle/>
          <a:p>
            <a:pPr marL="0" lvl="0" indent="0">
              <a:lnSpc>
                <a:spcPct val="200000"/>
              </a:lnSpc>
              <a:buNone/>
            </a:pPr>
            <a:r>
              <a:rPr lang="de-DE" sz="2800" dirty="0">
                <a:solidFill>
                  <a:schemeClr val="tx1"/>
                </a:solidFill>
              </a:rPr>
              <a:t>Selbsteinschätzung:</a:t>
            </a:r>
          </a:p>
          <a:p>
            <a:pPr lvl="0"/>
            <a:r>
              <a:rPr lang="de-DE" b="1" dirty="0" smtClean="0">
                <a:solidFill>
                  <a:schemeClr val="tx1"/>
                </a:solidFill>
              </a:rPr>
              <a:t>Verfassen eines technischen Berichts</a:t>
            </a:r>
          </a:p>
          <a:p>
            <a:pPr lvl="0"/>
            <a:r>
              <a:rPr lang="en-GB" dirty="0" smtClean="0">
                <a:solidFill>
                  <a:schemeClr val="tx1"/>
                </a:solidFill>
              </a:rPr>
              <a:t>Modellieren </a:t>
            </a:r>
            <a:r>
              <a:rPr lang="en-GB" dirty="0" err="1">
                <a:solidFill>
                  <a:schemeClr val="tx1"/>
                </a:solidFill>
              </a:rPr>
              <a:t>realistischer</a:t>
            </a:r>
            <a:r>
              <a:rPr lang="en-GB" dirty="0">
                <a:solidFill>
                  <a:schemeClr val="tx1"/>
                </a:solidFill>
              </a:rPr>
              <a:t> und </a:t>
            </a:r>
            <a:r>
              <a:rPr lang="en-GB" dirty="0" err="1">
                <a:solidFill>
                  <a:schemeClr val="tx1"/>
                </a:solidFill>
              </a:rPr>
              <a:t>variantenreicher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Szenarien</a:t>
            </a:r>
            <a:endParaRPr lang="en-GB" dirty="0" smtClean="0">
              <a:solidFill>
                <a:schemeClr val="tx1"/>
              </a:solidFill>
            </a:endParaRPr>
          </a:p>
          <a:p>
            <a:pPr lvl="0"/>
            <a:r>
              <a:rPr lang="en-GB" dirty="0" err="1">
                <a:solidFill>
                  <a:schemeClr val="tx1"/>
                </a:solidFill>
              </a:rPr>
              <a:t>S</a:t>
            </a:r>
            <a:r>
              <a:rPr lang="en-GB" dirty="0" err="1" smtClean="0">
                <a:solidFill>
                  <a:schemeClr val="tx1"/>
                </a:solidFill>
              </a:rPr>
              <a:t>imulieren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realistischer</a:t>
            </a:r>
            <a:r>
              <a:rPr lang="en-GB" dirty="0">
                <a:solidFill>
                  <a:schemeClr val="tx1"/>
                </a:solidFill>
              </a:rPr>
              <a:t> und </a:t>
            </a:r>
            <a:r>
              <a:rPr lang="en-GB" dirty="0" err="1">
                <a:solidFill>
                  <a:schemeClr val="tx1"/>
                </a:solidFill>
              </a:rPr>
              <a:t>variantenreicher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Szenarien</a:t>
            </a:r>
            <a:endParaRPr lang="en-GB" dirty="0">
              <a:solidFill>
                <a:schemeClr val="tx1"/>
              </a:solidFill>
            </a:endParaRPr>
          </a:p>
          <a:p>
            <a:r>
              <a:rPr lang="en-GB" dirty="0" err="1">
                <a:solidFill>
                  <a:schemeClr val="tx1"/>
                </a:solidFill>
              </a:rPr>
              <a:t>Aufbereitung</a:t>
            </a:r>
            <a:r>
              <a:rPr lang="en-GB" dirty="0">
                <a:solidFill>
                  <a:schemeClr val="tx1"/>
                </a:solidFill>
              </a:rPr>
              <a:t> des </a:t>
            </a:r>
            <a:r>
              <a:rPr lang="en-GB" dirty="0" err="1">
                <a:solidFill>
                  <a:schemeClr val="tx1"/>
                </a:solidFill>
              </a:rPr>
              <a:t>Datenformats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entsprechend</a:t>
            </a:r>
            <a:r>
              <a:rPr lang="en-GB" dirty="0">
                <a:solidFill>
                  <a:schemeClr val="tx1"/>
                </a:solidFill>
              </a:rPr>
              <a:t> den </a:t>
            </a:r>
            <a:r>
              <a:rPr lang="en-GB" dirty="0" err="1">
                <a:solidFill>
                  <a:schemeClr val="tx1"/>
                </a:solidFill>
              </a:rPr>
              <a:t>Angaben</a:t>
            </a:r>
            <a:r>
              <a:rPr lang="en-GB" dirty="0">
                <a:solidFill>
                  <a:schemeClr val="tx1"/>
                </a:solidFill>
              </a:rPr>
              <a:t> des </a:t>
            </a:r>
            <a:r>
              <a:rPr lang="en-GB" dirty="0" err="1">
                <a:solidFill>
                  <a:schemeClr val="tx1"/>
                </a:solidFill>
              </a:rPr>
              <a:t>Fraunhofer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Instituts</a:t>
            </a:r>
            <a:endParaRPr lang="en-GB" dirty="0">
              <a:solidFill>
                <a:schemeClr val="tx1"/>
              </a:solidFill>
            </a:endParaRPr>
          </a:p>
          <a:p>
            <a:r>
              <a:rPr lang="en-GB" b="1" dirty="0" err="1">
                <a:solidFill>
                  <a:schemeClr val="tx1"/>
                </a:solidFill>
              </a:rPr>
              <a:t>Erstellen</a:t>
            </a:r>
            <a:r>
              <a:rPr lang="en-GB" b="1" dirty="0">
                <a:solidFill>
                  <a:schemeClr val="tx1"/>
                </a:solidFill>
              </a:rPr>
              <a:t> </a:t>
            </a:r>
            <a:r>
              <a:rPr lang="en-GB" b="1" dirty="0" err="1">
                <a:solidFill>
                  <a:schemeClr val="tx1"/>
                </a:solidFill>
              </a:rPr>
              <a:t>einer</a:t>
            </a:r>
            <a:r>
              <a:rPr lang="en-GB" b="1" dirty="0">
                <a:solidFill>
                  <a:schemeClr val="tx1"/>
                </a:solidFill>
              </a:rPr>
              <a:t> </a:t>
            </a:r>
            <a:r>
              <a:rPr lang="en-GB" b="1" dirty="0" smtClean="0">
                <a:solidFill>
                  <a:schemeClr val="tx1"/>
                </a:solidFill>
              </a:rPr>
              <a:t>Demonstration</a:t>
            </a:r>
          </a:p>
          <a:p>
            <a:r>
              <a:rPr lang="en-GB" dirty="0" err="1" smtClean="0">
                <a:solidFill>
                  <a:schemeClr val="tx1"/>
                </a:solidFill>
              </a:rPr>
              <a:t>Weitere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Literaturrecherche</a:t>
            </a:r>
            <a:r>
              <a:rPr lang="en-GB" dirty="0" smtClean="0">
                <a:solidFill>
                  <a:schemeClr val="tx1"/>
                </a:solidFill>
              </a:rPr>
              <a:t> und </a:t>
            </a:r>
            <a:r>
              <a:rPr lang="en-GB" dirty="0" err="1" smtClean="0">
                <a:solidFill>
                  <a:schemeClr val="tx1"/>
                </a:solidFill>
              </a:rPr>
              <a:t>Implementierung</a:t>
            </a:r>
            <a:r>
              <a:rPr lang="en-GB" dirty="0" smtClean="0">
                <a:solidFill>
                  <a:schemeClr val="tx1"/>
                </a:solidFill>
              </a:rPr>
              <a:t> der Filter</a:t>
            </a:r>
          </a:p>
          <a:p>
            <a:r>
              <a:rPr lang="de-DE" dirty="0">
                <a:solidFill>
                  <a:schemeClr val="tx1"/>
                </a:solidFill>
              </a:rPr>
              <a:t>Die Verteilung der Personen durch Permutationen realisieren (bei der Automatisierung  der Simulation)</a:t>
            </a:r>
          </a:p>
          <a:p>
            <a:r>
              <a:rPr lang="de-DE" dirty="0">
                <a:solidFill>
                  <a:schemeClr val="tx1"/>
                </a:solidFill>
              </a:rPr>
              <a:t>Codeoptimierung</a:t>
            </a:r>
          </a:p>
          <a:p>
            <a:r>
              <a:rPr lang="de-DE" dirty="0">
                <a:solidFill>
                  <a:schemeClr val="tx1"/>
                </a:solidFill>
              </a:rPr>
              <a:t>Erstellen von Dokumentationen für die implementierten Skripte</a:t>
            </a:r>
          </a:p>
          <a:p>
            <a:r>
              <a:rPr lang="de-DE" b="1" dirty="0">
                <a:solidFill>
                  <a:schemeClr val="tx1"/>
                </a:solidFill>
              </a:rPr>
              <a:t>Testen der Software</a:t>
            </a:r>
          </a:p>
          <a:p>
            <a:r>
              <a:rPr lang="de-DE" dirty="0">
                <a:solidFill>
                  <a:schemeClr val="tx1"/>
                </a:solidFill>
              </a:rPr>
              <a:t>Datengenerierung (Datenbeauftragte)</a:t>
            </a:r>
          </a:p>
          <a:p>
            <a:r>
              <a:rPr lang="de-DE" b="1" dirty="0">
                <a:solidFill>
                  <a:schemeClr val="tx1"/>
                </a:solidFill>
              </a:rPr>
              <a:t>Aktualisierung des Trello Projektes/</a:t>
            </a:r>
            <a:r>
              <a:rPr lang="de-DE" b="1" dirty="0" err="1">
                <a:solidFill>
                  <a:schemeClr val="tx1"/>
                </a:solidFill>
              </a:rPr>
              <a:t>Repos</a:t>
            </a:r>
            <a:r>
              <a:rPr lang="de-DE" b="1" dirty="0">
                <a:solidFill>
                  <a:schemeClr val="tx1"/>
                </a:solidFill>
              </a:rPr>
              <a:t>/Organisation der Treffen</a:t>
            </a:r>
          </a:p>
          <a:p>
            <a:r>
              <a:rPr lang="de-DE" b="1" dirty="0" err="1" smtClean="0">
                <a:solidFill>
                  <a:schemeClr val="tx1"/>
                </a:solidFill>
              </a:rPr>
              <a:t>Scrum</a:t>
            </a:r>
            <a:r>
              <a:rPr lang="de-DE" b="1" dirty="0" smtClean="0">
                <a:solidFill>
                  <a:schemeClr val="tx1"/>
                </a:solidFill>
              </a:rPr>
              <a:t> Master</a:t>
            </a:r>
            <a:endParaRPr lang="de-DE" b="1" dirty="0">
              <a:solidFill>
                <a:schemeClr val="tx1"/>
              </a:solidFill>
            </a:endParaRPr>
          </a:p>
          <a:p>
            <a:pPr lvl="0"/>
            <a:endParaRPr lang="de-DE" dirty="0" smtClean="0">
              <a:solidFill>
                <a:schemeClr val="tx1"/>
              </a:solidFill>
            </a:endParaRPr>
          </a:p>
          <a:p>
            <a:pPr lvl="0"/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70432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e-DE" sz="4800" dirty="0"/>
              <a:t>Ziele Sprint </a:t>
            </a:r>
            <a:r>
              <a:rPr lang="de-DE" sz="4800" dirty="0" smtClean="0"/>
              <a:t>2</a:t>
            </a:r>
            <a:endParaRPr lang="de-DE" sz="4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D4B6457-3E37-4879-A8CB-262CE10EA1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4196164"/>
          </a:xfrm>
        </p:spPr>
        <p:txBody>
          <a:bodyPr anchor="ctr"/>
          <a:lstStyle/>
          <a:p>
            <a:pPr marL="0" indent="0">
              <a:spcAft>
                <a:spcPts val="1200"/>
              </a:spcAft>
              <a:buNone/>
            </a:pPr>
            <a:r>
              <a:rPr lang="de-DE" sz="3200" b="1" dirty="0">
                <a:solidFill>
                  <a:schemeClr val="tx1"/>
                </a:solidFill>
              </a:rPr>
              <a:t>Vorgegebene Ziele des </a:t>
            </a:r>
            <a:r>
              <a:rPr lang="de-DE" sz="3200" b="1" dirty="0" smtClean="0">
                <a:solidFill>
                  <a:schemeClr val="tx1"/>
                </a:solidFill>
              </a:rPr>
              <a:t>zweiten Sprints</a:t>
            </a:r>
            <a:endParaRPr lang="de-DE" b="1" dirty="0">
              <a:solidFill>
                <a:schemeClr val="tx1"/>
              </a:solidFill>
            </a:endParaRPr>
          </a:p>
          <a:p>
            <a:endParaRPr lang="de-DE" dirty="0" smtClean="0">
              <a:solidFill>
                <a:schemeClr val="tx1"/>
              </a:solidFill>
            </a:endParaRPr>
          </a:p>
          <a:p>
            <a:r>
              <a:rPr lang="de-DE" dirty="0" smtClean="0">
                <a:solidFill>
                  <a:schemeClr val="tx1"/>
                </a:solidFill>
              </a:rPr>
              <a:t>Erstellen eines Technischen Berichts</a:t>
            </a:r>
          </a:p>
          <a:p>
            <a:r>
              <a:rPr lang="en-GB" dirty="0" err="1">
                <a:solidFill>
                  <a:schemeClr val="tx1"/>
                </a:solidFill>
              </a:rPr>
              <a:t>Erstellen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einer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smtClean="0">
                <a:solidFill>
                  <a:schemeClr val="tx1"/>
                </a:solidFill>
              </a:rPr>
              <a:t>Demonstration</a:t>
            </a:r>
            <a:endParaRPr lang="de-DE" dirty="0" smtClean="0">
              <a:solidFill>
                <a:schemeClr val="tx1"/>
              </a:solidFill>
            </a:endParaRPr>
          </a:p>
          <a:p>
            <a:r>
              <a:rPr lang="en-GB" dirty="0" smtClean="0">
                <a:solidFill>
                  <a:schemeClr val="tx1"/>
                </a:solidFill>
              </a:rPr>
              <a:t>Modellieren und </a:t>
            </a:r>
            <a:r>
              <a:rPr lang="en-GB" dirty="0" err="1" smtClean="0">
                <a:solidFill>
                  <a:schemeClr val="tx1"/>
                </a:solidFill>
              </a:rPr>
              <a:t>simulieren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realistischer</a:t>
            </a:r>
            <a:r>
              <a:rPr lang="en-GB" dirty="0" smtClean="0">
                <a:solidFill>
                  <a:schemeClr val="tx1"/>
                </a:solidFill>
              </a:rPr>
              <a:t> und </a:t>
            </a:r>
            <a:r>
              <a:rPr lang="en-GB" dirty="0" err="1" smtClean="0">
                <a:solidFill>
                  <a:schemeClr val="tx1"/>
                </a:solidFill>
              </a:rPr>
              <a:t>variantenreicher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Szenarien</a:t>
            </a:r>
            <a:endParaRPr lang="en-GB" dirty="0" smtClean="0">
              <a:solidFill>
                <a:schemeClr val="tx1"/>
              </a:solidFill>
            </a:endParaRPr>
          </a:p>
          <a:p>
            <a:r>
              <a:rPr lang="en-GB" dirty="0" err="1" smtClean="0">
                <a:solidFill>
                  <a:schemeClr val="tx1"/>
                </a:solidFill>
              </a:rPr>
              <a:t>Aufbereitung</a:t>
            </a:r>
            <a:r>
              <a:rPr lang="en-GB" dirty="0" smtClean="0">
                <a:solidFill>
                  <a:schemeClr val="tx1"/>
                </a:solidFill>
              </a:rPr>
              <a:t> des </a:t>
            </a:r>
            <a:r>
              <a:rPr lang="en-GB" dirty="0" err="1" smtClean="0">
                <a:solidFill>
                  <a:schemeClr val="tx1"/>
                </a:solidFill>
              </a:rPr>
              <a:t>Datenformats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entsprechend</a:t>
            </a:r>
            <a:r>
              <a:rPr lang="en-GB" dirty="0" smtClean="0">
                <a:solidFill>
                  <a:schemeClr val="tx1"/>
                </a:solidFill>
              </a:rPr>
              <a:t> den </a:t>
            </a:r>
            <a:r>
              <a:rPr lang="en-GB" dirty="0" err="1" smtClean="0">
                <a:solidFill>
                  <a:schemeClr val="tx1"/>
                </a:solidFill>
              </a:rPr>
              <a:t>Angaben</a:t>
            </a:r>
            <a:r>
              <a:rPr lang="en-GB" dirty="0" smtClean="0">
                <a:solidFill>
                  <a:schemeClr val="tx1"/>
                </a:solidFill>
              </a:rPr>
              <a:t> des </a:t>
            </a:r>
            <a:r>
              <a:rPr lang="en-GB" dirty="0" err="1" smtClean="0">
                <a:solidFill>
                  <a:schemeClr val="tx1"/>
                </a:solidFill>
              </a:rPr>
              <a:t>Fraunhofer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Instituts</a:t>
            </a:r>
            <a:endParaRPr lang="en-GB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08933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e-DE" sz="4800" dirty="0"/>
              <a:t>Ziele Sprint </a:t>
            </a:r>
            <a:r>
              <a:rPr lang="de-DE" sz="4800" dirty="0" smtClean="0"/>
              <a:t>2</a:t>
            </a:r>
            <a:endParaRPr lang="de-DE" sz="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="" xmlns:a16="http://schemas.microsoft.com/office/drawing/2014/main" id="{08DF57E2-668B-4E5A-AEBF-D8CEC596E7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5940557" cy="512064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de-DE" sz="3200" b="1" dirty="0">
                <a:solidFill>
                  <a:schemeClr val="tx1"/>
                </a:solidFill>
              </a:rPr>
              <a:t>Unsere Ziele</a:t>
            </a:r>
            <a:r>
              <a:rPr lang="de-DE" sz="3200" b="1" dirty="0" smtClean="0">
                <a:solidFill>
                  <a:schemeClr val="tx1"/>
                </a:solidFill>
              </a:rPr>
              <a:t>:</a:t>
            </a:r>
          </a:p>
          <a:p>
            <a:pPr marL="0" indent="0">
              <a:buNone/>
            </a:pPr>
            <a:endParaRPr lang="de-DE" b="1" dirty="0">
              <a:solidFill>
                <a:schemeClr val="tx1"/>
              </a:solidFill>
            </a:endParaRPr>
          </a:p>
          <a:p>
            <a:r>
              <a:rPr lang="de-DE" dirty="0" smtClean="0">
                <a:solidFill>
                  <a:schemeClr val="tx1"/>
                </a:solidFill>
              </a:rPr>
              <a:t>Weitere Literaturrecherche über die Filter der Datenvorverarbeitung </a:t>
            </a:r>
          </a:p>
          <a:p>
            <a:r>
              <a:rPr lang="de-DE" dirty="0" smtClean="0">
                <a:solidFill>
                  <a:schemeClr val="tx1"/>
                </a:solidFill>
              </a:rPr>
              <a:t>Implementierung der Filter </a:t>
            </a:r>
          </a:p>
          <a:p>
            <a:r>
              <a:rPr lang="de-DE" dirty="0" smtClean="0">
                <a:solidFill>
                  <a:schemeClr val="tx1"/>
                </a:solidFill>
              </a:rPr>
              <a:t>Die Verteilung der Personen durch Permutationen realisieren (bei der Automatisierung  der Simulation)</a:t>
            </a:r>
          </a:p>
          <a:p>
            <a:r>
              <a:rPr lang="de-DE" dirty="0">
                <a:solidFill>
                  <a:schemeClr val="tx1"/>
                </a:solidFill>
              </a:rPr>
              <a:t>Codeoptimierung</a:t>
            </a:r>
          </a:p>
          <a:p>
            <a:r>
              <a:rPr lang="de-DE" dirty="0">
                <a:solidFill>
                  <a:schemeClr val="tx1"/>
                </a:solidFill>
              </a:rPr>
              <a:t>Erstellen von Dokumentationen für die implementierten </a:t>
            </a:r>
            <a:r>
              <a:rPr lang="de-DE" dirty="0" smtClean="0">
                <a:solidFill>
                  <a:schemeClr val="tx1"/>
                </a:solidFill>
              </a:rPr>
              <a:t>Skripte</a:t>
            </a:r>
          </a:p>
          <a:p>
            <a:r>
              <a:rPr lang="de-DE" dirty="0" smtClean="0">
                <a:solidFill>
                  <a:schemeClr val="tx1"/>
                </a:solidFill>
              </a:rPr>
              <a:t>Testen der Software</a:t>
            </a:r>
          </a:p>
          <a:p>
            <a:r>
              <a:rPr lang="de-DE" dirty="0" smtClean="0">
                <a:solidFill>
                  <a:schemeClr val="tx1"/>
                </a:solidFill>
              </a:rPr>
              <a:t>Datengenerierung (Datenbeauftragte)</a:t>
            </a:r>
          </a:p>
          <a:p>
            <a:r>
              <a:rPr lang="de-DE" dirty="0" smtClean="0">
                <a:solidFill>
                  <a:schemeClr val="tx1"/>
                </a:solidFill>
              </a:rPr>
              <a:t>Aktualisierung des </a:t>
            </a:r>
            <a:r>
              <a:rPr lang="de-DE" dirty="0" err="1" smtClean="0">
                <a:solidFill>
                  <a:schemeClr val="tx1"/>
                </a:solidFill>
              </a:rPr>
              <a:t>Trello</a:t>
            </a:r>
            <a:r>
              <a:rPr lang="de-DE" dirty="0" smtClean="0">
                <a:solidFill>
                  <a:schemeClr val="tx1"/>
                </a:solidFill>
              </a:rPr>
              <a:t> Projektes/</a:t>
            </a:r>
            <a:r>
              <a:rPr lang="de-DE" dirty="0" err="1" smtClean="0">
                <a:solidFill>
                  <a:schemeClr val="tx1"/>
                </a:solidFill>
              </a:rPr>
              <a:t>Repos</a:t>
            </a:r>
            <a:r>
              <a:rPr lang="de-DE" dirty="0" smtClean="0">
                <a:solidFill>
                  <a:schemeClr val="tx1"/>
                </a:solidFill>
              </a:rPr>
              <a:t>/Organisation der Treffen</a:t>
            </a:r>
            <a:endParaRPr lang="de-DE" dirty="0">
              <a:solidFill>
                <a:schemeClr val="tx1"/>
              </a:solidFill>
            </a:endParaRPr>
          </a:p>
          <a:p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19554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="" xmlns:a16="http://schemas.microsoft.com/office/drawing/2014/main" id="{7C7B7B5E-EB63-48A8-BCF5-30057479D8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sz="2800" dirty="0">
                <a:solidFill>
                  <a:schemeClr val="tx1"/>
                </a:solidFill>
              </a:rPr>
              <a:t>Was </a:t>
            </a:r>
            <a:r>
              <a:rPr lang="de-DE" sz="2800" dirty="0" smtClean="0">
                <a:solidFill>
                  <a:schemeClr val="tx1"/>
                </a:solidFill>
              </a:rPr>
              <a:t>lief </a:t>
            </a:r>
            <a:r>
              <a:rPr lang="de-DE" sz="2800" dirty="0">
                <a:solidFill>
                  <a:schemeClr val="tx1"/>
                </a:solidFill>
              </a:rPr>
              <a:t>gut?</a:t>
            </a:r>
            <a:endParaRPr lang="en-GB" sz="2800" dirty="0">
              <a:solidFill>
                <a:schemeClr val="tx1"/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="" xmlns:a16="http://schemas.microsoft.com/office/drawing/2014/main" id="{B69192B4-B668-4E8C-8C21-3A34BA8E13E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chemeClr val="tx1"/>
                </a:solidFill>
              </a:rPr>
              <a:t>Regelmäßig Treffen außerhalb der Vorlesung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chemeClr val="tx1"/>
                </a:solidFill>
              </a:rPr>
              <a:t>Gute Kommunikation über </a:t>
            </a:r>
            <a:r>
              <a:rPr lang="de-DE" sz="2400" dirty="0" smtClean="0">
                <a:solidFill>
                  <a:schemeClr val="tx1"/>
                </a:solidFill>
              </a:rPr>
              <a:t>WhatsApp</a:t>
            </a:r>
            <a:r>
              <a:rPr lang="de-DE" sz="2400" dirty="0">
                <a:solidFill>
                  <a:schemeClr val="tx1"/>
                </a:solidFill>
              </a:rPr>
              <a:t>, </a:t>
            </a:r>
            <a:r>
              <a:rPr lang="de-DE" sz="2400" dirty="0" smtClean="0">
                <a:solidFill>
                  <a:schemeClr val="tx1"/>
                </a:solidFill>
              </a:rPr>
              <a:t>Skype, </a:t>
            </a:r>
            <a:r>
              <a:rPr lang="de-DE" sz="2400" dirty="0" err="1" smtClean="0">
                <a:solidFill>
                  <a:schemeClr val="tx1"/>
                </a:solidFill>
              </a:rPr>
              <a:t>Slack</a:t>
            </a:r>
            <a:r>
              <a:rPr lang="de-DE" sz="2400" dirty="0">
                <a:solidFill>
                  <a:schemeClr val="tx1"/>
                </a:solidFill>
              </a:rPr>
              <a:t>, </a:t>
            </a:r>
            <a:r>
              <a:rPr lang="de-DE" sz="2400" dirty="0" err="1">
                <a:solidFill>
                  <a:schemeClr val="tx1"/>
                </a:solidFill>
              </a:rPr>
              <a:t>Trello</a:t>
            </a:r>
            <a:endParaRPr lang="de-DE" sz="2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chemeClr val="tx1"/>
                </a:solidFill>
              </a:rPr>
              <a:t>Verteilung der Aufgaben  </a:t>
            </a:r>
            <a:r>
              <a:rPr lang="de-DE" sz="2400" dirty="0" smtClean="0">
                <a:solidFill>
                  <a:schemeClr val="tx1"/>
                </a:solidFill>
              </a:rPr>
              <a:t>und Teamarbeit</a:t>
            </a:r>
            <a:endParaRPr lang="de-DE" sz="2400" dirty="0">
              <a:solidFill>
                <a:schemeClr val="tx1"/>
              </a:solidFill>
            </a:endParaRPr>
          </a:p>
          <a:p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="" xmlns:a16="http://schemas.microsoft.com/office/drawing/2014/main" id="{528A301B-E3B1-4B35-BE7D-F69C91D785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de-DE" sz="2800" dirty="0">
                <a:solidFill>
                  <a:schemeClr val="tx1"/>
                </a:solidFill>
              </a:rPr>
              <a:t>Was lief schlecht?</a:t>
            </a:r>
            <a:endParaRPr lang="en-GB" sz="2800" dirty="0">
              <a:solidFill>
                <a:schemeClr val="tx1"/>
              </a:solidFill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="" xmlns:a16="http://schemas.microsoft.com/office/drawing/2014/main" id="{33DCA290-89C4-4275-A93D-319C803D27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818463" y="2146089"/>
            <a:ext cx="3474720" cy="4023360"/>
          </a:xfrm>
        </p:spPr>
        <p:txBody>
          <a:bodyPr>
            <a:normAutofit/>
          </a:bodyPr>
          <a:lstStyle/>
          <a:p>
            <a:r>
              <a:rPr lang="en-GB" sz="2400" dirty="0" err="1" smtClean="0">
                <a:solidFill>
                  <a:schemeClr val="tx1"/>
                </a:solidFill>
              </a:rPr>
              <a:t>Spärliche</a:t>
            </a:r>
            <a:r>
              <a:rPr lang="en-GB" sz="2400" dirty="0" smtClean="0">
                <a:solidFill>
                  <a:schemeClr val="tx1"/>
                </a:solidFill>
              </a:rPr>
              <a:t> </a:t>
            </a:r>
            <a:r>
              <a:rPr lang="en-GB" sz="2400" dirty="0" err="1" smtClean="0">
                <a:solidFill>
                  <a:schemeClr val="tx1"/>
                </a:solidFill>
              </a:rPr>
              <a:t>Informationen</a:t>
            </a:r>
            <a:r>
              <a:rPr lang="en-GB" sz="2400" dirty="0" smtClean="0">
                <a:solidFill>
                  <a:schemeClr val="tx1"/>
                </a:solidFill>
              </a:rPr>
              <a:t> </a:t>
            </a:r>
            <a:r>
              <a:rPr lang="en-GB" sz="2400" dirty="0" err="1" smtClean="0">
                <a:solidFill>
                  <a:schemeClr val="tx1"/>
                </a:solidFill>
              </a:rPr>
              <a:t>zu</a:t>
            </a:r>
            <a:r>
              <a:rPr lang="en-GB" sz="2400" dirty="0" smtClean="0">
                <a:solidFill>
                  <a:schemeClr val="tx1"/>
                </a:solidFill>
              </a:rPr>
              <a:t> den </a:t>
            </a:r>
            <a:r>
              <a:rPr lang="en-GB" sz="2400" dirty="0" err="1" smtClean="0">
                <a:solidFill>
                  <a:schemeClr val="tx1"/>
                </a:solidFill>
              </a:rPr>
              <a:t>Filtern</a:t>
            </a:r>
            <a:r>
              <a:rPr lang="en-GB" sz="2400" dirty="0" smtClean="0">
                <a:solidFill>
                  <a:schemeClr val="tx1"/>
                </a:solidFill>
              </a:rPr>
              <a:t> in der </a:t>
            </a:r>
            <a:r>
              <a:rPr lang="en-GB" sz="2400" dirty="0" err="1" smtClean="0">
                <a:solidFill>
                  <a:schemeClr val="tx1"/>
                </a:solidFill>
              </a:rPr>
              <a:t>Datenvorverarbeitung</a:t>
            </a:r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12" name="Arrow: Down 11">
            <a:extLst>
              <a:ext uri="{FF2B5EF4-FFF2-40B4-BE49-F238E27FC236}">
                <a16:creationId xmlns="" xmlns:a16="http://schemas.microsoft.com/office/drawing/2014/main" id="{5F710989-371B-4482-A9BD-56DFD57DBD75}"/>
              </a:ext>
            </a:extLst>
          </p:cNvPr>
          <p:cNvSpPr/>
          <p:nvPr/>
        </p:nvSpPr>
        <p:spPr>
          <a:xfrm>
            <a:off x="352840" y="2743200"/>
            <a:ext cx="1091953" cy="1784412"/>
          </a:xfrm>
          <a:prstGeom prst="down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Arrow: Down 12">
            <a:extLst>
              <a:ext uri="{FF2B5EF4-FFF2-40B4-BE49-F238E27FC236}">
                <a16:creationId xmlns="" xmlns:a16="http://schemas.microsoft.com/office/drawing/2014/main" id="{3C3CD861-7549-47BE-8D26-BF01FD79F024}"/>
              </a:ext>
            </a:extLst>
          </p:cNvPr>
          <p:cNvSpPr/>
          <p:nvPr/>
        </p:nvSpPr>
        <p:spPr>
          <a:xfrm rot="10800000">
            <a:off x="1734584" y="2536794"/>
            <a:ext cx="1091953" cy="1784412"/>
          </a:xfrm>
          <a:prstGeom prst="down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43204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="" xmlns:a16="http://schemas.microsoft.com/office/drawing/2014/main" id="{EA176D17-8200-422B-A524-7F10475ECE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67912" y="431916"/>
            <a:ext cx="7425271" cy="807720"/>
          </a:xfrm>
        </p:spPr>
        <p:txBody>
          <a:bodyPr>
            <a:normAutofit/>
          </a:bodyPr>
          <a:lstStyle/>
          <a:p>
            <a:r>
              <a:rPr lang="de-DE" sz="3200" dirty="0">
                <a:solidFill>
                  <a:schemeClr val="tx1"/>
                </a:solidFill>
              </a:rPr>
              <a:t>Umgesetzte Ziele des </a:t>
            </a:r>
            <a:r>
              <a:rPr lang="de-DE" sz="3200" dirty="0" smtClean="0">
                <a:solidFill>
                  <a:schemeClr val="tx1"/>
                </a:solidFill>
              </a:rPr>
              <a:t>zweiten Sprints</a:t>
            </a:r>
            <a:endParaRPr lang="en-GB" sz="3200" dirty="0">
              <a:solidFill>
                <a:schemeClr val="tx1"/>
              </a:solidFill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="" xmlns:a16="http://schemas.microsoft.com/office/drawing/2014/main" id="{5FF4DCB6-21B0-4D52-90D0-4B41F67FF5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67912" y="1344706"/>
            <a:ext cx="3474720" cy="4609590"/>
          </a:xfrm>
        </p:spPr>
        <p:txBody>
          <a:bodyPr>
            <a:normAutofit/>
          </a:bodyPr>
          <a:lstStyle/>
          <a:p>
            <a:r>
              <a:rPr lang="de-DE" dirty="0" smtClean="0">
                <a:solidFill>
                  <a:schemeClr val="tx1"/>
                </a:solidFill>
              </a:rPr>
              <a:t>Erstellen eines Technischen Berichts</a:t>
            </a:r>
            <a:endParaRPr lang="de-DE" dirty="0">
              <a:solidFill>
                <a:schemeClr val="tx1"/>
              </a:solidFill>
            </a:endParaRPr>
          </a:p>
          <a:p>
            <a:r>
              <a:rPr lang="de-DE" dirty="0" smtClean="0">
                <a:solidFill>
                  <a:schemeClr val="tx1"/>
                </a:solidFill>
              </a:rPr>
              <a:t>Weitere Literaturrecherche über Filter in der Datenvorverarbeitung</a:t>
            </a:r>
          </a:p>
          <a:p>
            <a:r>
              <a:rPr lang="de-DE" dirty="0" smtClean="0">
                <a:solidFill>
                  <a:schemeClr val="tx1"/>
                </a:solidFill>
              </a:rPr>
              <a:t>Implementierung der Filter</a:t>
            </a:r>
            <a:endParaRPr lang="de-DE" dirty="0">
              <a:solidFill>
                <a:schemeClr val="tx1"/>
              </a:solidFill>
            </a:endParaRPr>
          </a:p>
          <a:p>
            <a:r>
              <a:rPr lang="de-DE" dirty="0">
                <a:solidFill>
                  <a:schemeClr val="tx1"/>
                </a:solidFill>
              </a:rPr>
              <a:t>Aufbereitung der Daten für die Gruppen des </a:t>
            </a:r>
            <a:r>
              <a:rPr lang="de-DE" dirty="0" smtClean="0">
                <a:solidFill>
                  <a:schemeClr val="tx1"/>
                </a:solidFill>
              </a:rPr>
              <a:t>Maschinenlernalgorithmus (nach Fraunhofer)</a:t>
            </a:r>
          </a:p>
          <a:p>
            <a:r>
              <a:rPr lang="de-DE" dirty="0" smtClean="0">
                <a:solidFill>
                  <a:schemeClr val="tx1"/>
                </a:solidFill>
              </a:rPr>
              <a:t>Codeoptimierung</a:t>
            </a:r>
            <a:endParaRPr lang="de-DE" dirty="0">
              <a:solidFill>
                <a:schemeClr val="tx1"/>
              </a:solidFill>
            </a:endParaRPr>
          </a:p>
          <a:p>
            <a:r>
              <a:rPr lang="de-DE" dirty="0">
                <a:solidFill>
                  <a:schemeClr val="tx1"/>
                </a:solidFill>
              </a:rPr>
              <a:t>Testen der </a:t>
            </a:r>
            <a:r>
              <a:rPr lang="de-DE" dirty="0" smtClean="0">
                <a:solidFill>
                  <a:schemeClr val="tx1"/>
                </a:solidFill>
              </a:rPr>
              <a:t>Software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="" xmlns:a16="http://schemas.microsoft.com/office/drawing/2014/main" id="{6D926286-4DAB-48EB-97A3-06175DC678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818463" y="1460288"/>
            <a:ext cx="3474720" cy="4335393"/>
          </a:xfrm>
        </p:spPr>
        <p:txBody>
          <a:bodyPr>
            <a:normAutofit fontScale="92500"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tx1"/>
                </a:solidFill>
              </a:rPr>
              <a:t>Trello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smtClean="0">
                <a:solidFill>
                  <a:schemeClr val="tx1"/>
                </a:solidFill>
              </a:rPr>
              <a:t>Projekt aktualisieren/</a:t>
            </a:r>
            <a:r>
              <a:rPr lang="de-DE" dirty="0" err="1" smtClean="0">
                <a:solidFill>
                  <a:schemeClr val="tx1"/>
                </a:solidFill>
              </a:rPr>
              <a:t>Repo</a:t>
            </a:r>
            <a:r>
              <a:rPr lang="de-DE" dirty="0" smtClean="0">
                <a:solidFill>
                  <a:schemeClr val="tx1"/>
                </a:solidFill>
              </a:rPr>
              <a:t>/Treffen organisieren</a:t>
            </a:r>
            <a:endParaRPr lang="de-DE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>
                <a:solidFill>
                  <a:schemeClr val="tx1"/>
                </a:solidFill>
              </a:rPr>
              <a:t>Erstellen einer Dokumentation der Skripte</a:t>
            </a:r>
            <a:endParaRPr lang="en-GB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 smtClean="0">
                <a:solidFill>
                  <a:schemeClr val="tx1"/>
                </a:solidFill>
              </a:rPr>
              <a:t>Verteilung</a:t>
            </a:r>
            <a:r>
              <a:rPr lang="en-GB" dirty="0" smtClean="0">
                <a:solidFill>
                  <a:schemeClr val="tx1"/>
                </a:solidFill>
              </a:rPr>
              <a:t> der </a:t>
            </a:r>
            <a:r>
              <a:rPr lang="en-GB" dirty="0" err="1" smtClean="0">
                <a:solidFill>
                  <a:schemeClr val="tx1"/>
                </a:solidFill>
              </a:rPr>
              <a:t>Personen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durch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Permutationen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realisieren</a:t>
            </a:r>
            <a:endParaRPr lang="en-GB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 smtClean="0">
                <a:solidFill>
                  <a:schemeClr val="tx1"/>
                </a:solidFill>
              </a:rPr>
              <a:t>Datengenerierung</a:t>
            </a:r>
            <a:r>
              <a:rPr lang="en-GB" dirty="0" smtClean="0">
                <a:solidFill>
                  <a:schemeClr val="tx1"/>
                </a:solidFill>
              </a:rPr>
              <a:t> (</a:t>
            </a:r>
            <a:r>
              <a:rPr lang="en-GB" dirty="0" err="1" smtClean="0">
                <a:solidFill>
                  <a:schemeClr val="tx1"/>
                </a:solidFill>
              </a:rPr>
              <a:t>Datenbeauftragte</a:t>
            </a:r>
            <a:r>
              <a:rPr lang="en-GB" dirty="0">
                <a:solidFill>
                  <a:schemeClr val="tx1"/>
                </a:solidFill>
              </a:rPr>
              <a:t>)</a:t>
            </a:r>
            <a:endParaRPr lang="en-GB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chemeClr val="tx1"/>
                </a:solidFill>
              </a:rPr>
              <a:t>Modellieren &amp; </a:t>
            </a:r>
            <a:r>
              <a:rPr lang="en-GB" dirty="0" err="1" smtClean="0">
                <a:solidFill>
                  <a:schemeClr val="tx1"/>
                </a:solidFill>
              </a:rPr>
              <a:t>simulieren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realistischer</a:t>
            </a:r>
            <a:r>
              <a:rPr lang="en-GB" dirty="0" smtClean="0">
                <a:solidFill>
                  <a:schemeClr val="tx1"/>
                </a:solidFill>
              </a:rPr>
              <a:t> und </a:t>
            </a:r>
            <a:r>
              <a:rPr lang="en-GB" dirty="0" err="1" smtClean="0">
                <a:solidFill>
                  <a:schemeClr val="tx1"/>
                </a:solidFill>
              </a:rPr>
              <a:t>variantenreicher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Szenarien</a:t>
            </a:r>
            <a:endParaRPr lang="en-GB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 smtClean="0">
                <a:solidFill>
                  <a:schemeClr val="tx1"/>
                </a:solidFill>
              </a:rPr>
              <a:t>Erstellen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einer</a:t>
            </a:r>
            <a:r>
              <a:rPr lang="en-GB" dirty="0" smtClean="0">
                <a:solidFill>
                  <a:schemeClr val="tx1"/>
                </a:solidFill>
              </a:rPr>
              <a:t> Demonstration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="" xmlns:a16="http://schemas.microsoft.com/office/drawing/2014/main" id="{6F1B2972-00B7-472B-870D-CC70C6F0BD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340" y="2124074"/>
            <a:ext cx="2387310" cy="2387310"/>
          </a:xfrm>
          <a:prstGeom prst="rect">
            <a:avLst/>
          </a:prstGeom>
        </p:spPr>
      </p:pic>
      <p:sp>
        <p:nvSpPr>
          <p:cNvPr id="2" name="Ellipse 1"/>
          <p:cNvSpPr/>
          <p:nvPr/>
        </p:nvSpPr>
        <p:spPr>
          <a:xfrm>
            <a:off x="7269334" y="1735708"/>
            <a:ext cx="309282" cy="32273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Ellipse 6"/>
          <p:cNvSpPr/>
          <p:nvPr/>
        </p:nvSpPr>
        <p:spPr>
          <a:xfrm>
            <a:off x="7234617" y="2597114"/>
            <a:ext cx="309282" cy="32273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Ellipse 9"/>
          <p:cNvSpPr/>
          <p:nvPr/>
        </p:nvSpPr>
        <p:spPr>
          <a:xfrm>
            <a:off x="7234617" y="3324829"/>
            <a:ext cx="309282" cy="32273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Ellipse 11"/>
          <p:cNvSpPr/>
          <p:nvPr/>
        </p:nvSpPr>
        <p:spPr>
          <a:xfrm>
            <a:off x="7273197" y="4156318"/>
            <a:ext cx="309282" cy="32273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Ellipse 12"/>
          <p:cNvSpPr/>
          <p:nvPr/>
        </p:nvSpPr>
        <p:spPr>
          <a:xfrm>
            <a:off x="11283112" y="1655194"/>
            <a:ext cx="309282" cy="32273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Ellipse 14"/>
          <p:cNvSpPr/>
          <p:nvPr/>
        </p:nvSpPr>
        <p:spPr>
          <a:xfrm>
            <a:off x="7269334" y="5337105"/>
            <a:ext cx="309282" cy="32273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Ellipse 15"/>
          <p:cNvSpPr/>
          <p:nvPr/>
        </p:nvSpPr>
        <p:spPr>
          <a:xfrm>
            <a:off x="11296559" y="3143889"/>
            <a:ext cx="309282" cy="32273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Ellipse 16"/>
          <p:cNvSpPr/>
          <p:nvPr/>
        </p:nvSpPr>
        <p:spPr>
          <a:xfrm>
            <a:off x="11283112" y="3911794"/>
            <a:ext cx="309282" cy="32273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Ellipse 17"/>
          <p:cNvSpPr/>
          <p:nvPr/>
        </p:nvSpPr>
        <p:spPr>
          <a:xfrm>
            <a:off x="11285458" y="4650082"/>
            <a:ext cx="309282" cy="32273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Ellipse 18"/>
          <p:cNvSpPr/>
          <p:nvPr/>
        </p:nvSpPr>
        <p:spPr>
          <a:xfrm>
            <a:off x="11293183" y="5337105"/>
            <a:ext cx="309282" cy="32273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Ellipse 19"/>
          <p:cNvSpPr/>
          <p:nvPr/>
        </p:nvSpPr>
        <p:spPr>
          <a:xfrm>
            <a:off x="11283112" y="2350637"/>
            <a:ext cx="309282" cy="32273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Ellipse 20"/>
          <p:cNvSpPr/>
          <p:nvPr/>
        </p:nvSpPr>
        <p:spPr>
          <a:xfrm>
            <a:off x="7269334" y="4746711"/>
            <a:ext cx="309282" cy="32273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26158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>
            <a:extLst>
              <a:ext uri="{FF2B5EF4-FFF2-40B4-BE49-F238E27FC236}">
                <a16:creationId xmlns="" xmlns:a16="http://schemas.microsoft.com/office/drawing/2014/main" id="{86EA5D6E-C62C-47D0-8138-CB405D04E4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7"/>
            <a:ext cx="7315200" cy="5238369"/>
          </a:xfrm>
        </p:spPr>
        <p:txBody>
          <a:bodyPr>
            <a:normAutofit/>
          </a:bodyPr>
          <a:lstStyle/>
          <a:p>
            <a:endParaRPr lang="de-DE" sz="2400" dirty="0" smtClean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r>
              <a:rPr lang="de-DE" sz="24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Testen </a:t>
            </a:r>
            <a:r>
              <a:rPr lang="de-DE" sz="2400" dirty="0">
                <a:solidFill>
                  <a:schemeClr val="tx1"/>
                </a:solidFill>
                <a:cs typeface="Times New Roman" panose="02020603050405020304" pitchFamily="18" charset="0"/>
              </a:rPr>
              <a:t>und Dokumentieren unserer Software</a:t>
            </a:r>
          </a:p>
          <a:p>
            <a:r>
              <a:rPr lang="de-DE" sz="24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Poster für die PED 2018</a:t>
            </a:r>
          </a:p>
          <a:p>
            <a:r>
              <a:rPr lang="de-DE" sz="24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Erstellen eines Videos für </a:t>
            </a:r>
          </a:p>
          <a:p>
            <a:r>
              <a:rPr lang="de-DE" sz="24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Erstellen einer Demo für den Studieninformationstag</a:t>
            </a:r>
          </a:p>
          <a:p>
            <a:r>
              <a:rPr lang="de-DE" sz="24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Erweitern des technischen Berichts</a:t>
            </a:r>
          </a:p>
          <a:p>
            <a:r>
              <a:rPr lang="de-DE" sz="2800" b="1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Beantworten der Frage: „</a:t>
            </a:r>
            <a:r>
              <a:rPr lang="de-DE" sz="2800" b="1" dirty="0" err="1" smtClean="0">
                <a:solidFill>
                  <a:schemeClr val="tx1"/>
                </a:solidFill>
                <a:cs typeface="Times New Roman" panose="02020603050405020304" pitchFamily="18" charset="0"/>
              </a:rPr>
              <a:t>can</a:t>
            </a:r>
            <a:r>
              <a:rPr lang="de-DE" sz="2800" b="1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de-DE" sz="2800" b="1" dirty="0" err="1" smtClean="0">
                <a:solidFill>
                  <a:schemeClr val="tx1"/>
                </a:solidFill>
                <a:cs typeface="Times New Roman" panose="02020603050405020304" pitchFamily="18" charset="0"/>
              </a:rPr>
              <a:t>we</a:t>
            </a:r>
            <a:r>
              <a:rPr lang="de-DE" sz="2800" b="1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de-DE" sz="2800" b="1" dirty="0" err="1" smtClean="0">
                <a:solidFill>
                  <a:schemeClr val="tx1"/>
                </a:solidFill>
                <a:cs typeface="Times New Roman" panose="02020603050405020304" pitchFamily="18" charset="0"/>
              </a:rPr>
              <a:t>learn</a:t>
            </a:r>
            <a:r>
              <a:rPr lang="de-DE" sz="2800" b="1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de-DE" sz="2800" b="1" dirty="0" err="1" smtClean="0">
                <a:solidFill>
                  <a:schemeClr val="tx1"/>
                </a:solidFill>
                <a:cs typeface="Times New Roman" panose="02020603050405020304" pitchFamily="18" charset="0"/>
              </a:rPr>
              <a:t>where</a:t>
            </a:r>
            <a:r>
              <a:rPr lang="de-DE" sz="2800" b="1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de-DE" sz="2800" b="1" dirty="0" err="1" smtClean="0">
                <a:solidFill>
                  <a:schemeClr val="tx1"/>
                </a:solidFill>
                <a:cs typeface="Times New Roman" panose="02020603050405020304" pitchFamily="18" charset="0"/>
              </a:rPr>
              <a:t>people</a:t>
            </a:r>
            <a:r>
              <a:rPr lang="de-DE" sz="2800" b="1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de-DE" sz="2800" b="1" dirty="0" err="1" smtClean="0">
                <a:solidFill>
                  <a:schemeClr val="tx1"/>
                </a:solidFill>
                <a:cs typeface="Times New Roman" panose="02020603050405020304" pitchFamily="18" charset="0"/>
              </a:rPr>
              <a:t>go</a:t>
            </a:r>
            <a:r>
              <a:rPr lang="de-DE" sz="2800" b="1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?“</a:t>
            </a:r>
            <a:endParaRPr lang="en-GB" sz="2800" b="1" dirty="0"/>
          </a:p>
        </p:txBody>
      </p:sp>
      <p:sp>
        <p:nvSpPr>
          <p:cNvPr id="9" name="Titel 1">
            <a:extLst>
              <a:ext uri="{FF2B5EF4-FFF2-40B4-BE49-F238E27FC236}">
                <a16:creationId xmlns="" xmlns:a16="http://schemas.microsoft.com/office/drawing/2014/main" id="{E5885248-D7EC-46A9-881C-FEC0809E0C48}"/>
              </a:ext>
            </a:extLst>
          </p:cNvPr>
          <p:cNvSpPr txBox="1">
            <a:spLocks/>
          </p:cNvSpPr>
          <p:nvPr/>
        </p:nvSpPr>
        <p:spPr>
          <a:xfrm>
            <a:off x="3869268" y="906811"/>
            <a:ext cx="7315200" cy="108084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4000" dirty="0">
                <a:solidFill>
                  <a:schemeClr val="tx1"/>
                </a:solidFill>
                <a:latin typeface="Corbel (Body)"/>
                <a:cs typeface="Times New Roman" panose="02020603050405020304" pitchFamily="18" charset="0"/>
              </a:rPr>
              <a:t>Datenerzeugung und </a:t>
            </a:r>
            <a:r>
              <a:rPr lang="de-DE" sz="4000" dirty="0" smtClean="0">
                <a:solidFill>
                  <a:schemeClr val="tx1"/>
                </a:solidFill>
                <a:latin typeface="Corbel (Body)"/>
                <a:cs typeface="Times New Roman" panose="02020603050405020304" pitchFamily="18" charset="0"/>
              </a:rPr>
              <a:t>Datenanalyse</a:t>
            </a:r>
            <a:endParaRPr lang="de-DE" sz="4000" dirty="0">
              <a:solidFill>
                <a:schemeClr val="tx1"/>
              </a:solidFill>
              <a:latin typeface="Corbel (Body)"/>
              <a:cs typeface="Times New Roman" panose="02020603050405020304" pitchFamily="18" charset="0"/>
            </a:endParaRPr>
          </a:p>
        </p:txBody>
      </p:sp>
      <p:sp>
        <p:nvSpPr>
          <p:cNvPr id="16" name="Title 15">
            <a:extLst>
              <a:ext uri="{FF2B5EF4-FFF2-40B4-BE49-F238E27FC236}">
                <a16:creationId xmlns="" xmlns:a16="http://schemas.microsoft.com/office/drawing/2014/main" id="{0311113E-B278-4458-8FCF-AD752B46C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5400" dirty="0"/>
              <a:t>Ziele Sprint </a:t>
            </a:r>
            <a:r>
              <a:rPr lang="de-DE" sz="5400" dirty="0" smtClean="0"/>
              <a:t>3</a:t>
            </a:r>
            <a:endParaRPr lang="en-GB" sz="5400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9268" y="5383352"/>
            <a:ext cx="7143470" cy="947724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0662" y="3069762"/>
            <a:ext cx="1790700" cy="31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6541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0</TotalTime>
  <Words>1383</Words>
  <Application>Microsoft Macintosh PowerPoint</Application>
  <PresentationFormat>Breitbild</PresentationFormat>
  <Paragraphs>351</Paragraphs>
  <Slides>46</Slides>
  <Notes>16</Notes>
  <HiddenSlides>0</HiddenSlides>
  <MMClips>5</MMClips>
  <ScaleCrop>false</ScaleCrop>
  <HeadingPairs>
    <vt:vector size="6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46</vt:i4>
      </vt:variant>
    </vt:vector>
  </HeadingPairs>
  <TitlesOfParts>
    <vt:vector size="55" baseType="lpstr">
      <vt:lpstr>Calibri</vt:lpstr>
      <vt:lpstr>Cambria Math</vt:lpstr>
      <vt:lpstr>Corbel</vt:lpstr>
      <vt:lpstr>Corbel (Body)</vt:lpstr>
      <vt:lpstr>Times New Roman</vt:lpstr>
      <vt:lpstr>Wingdings</vt:lpstr>
      <vt:lpstr>Wingdings 2</vt:lpstr>
      <vt:lpstr>Arial</vt:lpstr>
      <vt:lpstr>Frame</vt:lpstr>
      <vt:lpstr>Datenerzeugung und Datenanalyse</vt:lpstr>
      <vt:lpstr>Ablauf</vt:lpstr>
      <vt:lpstr>Sprint 1</vt:lpstr>
      <vt:lpstr>Kanban</vt:lpstr>
      <vt:lpstr>Ziele Sprint 2</vt:lpstr>
      <vt:lpstr>Ziele Sprint 2</vt:lpstr>
      <vt:lpstr>PowerPoint-Präsentation</vt:lpstr>
      <vt:lpstr>PowerPoint-Präsentation</vt:lpstr>
      <vt:lpstr>Ziele Sprint 3</vt:lpstr>
      <vt:lpstr>Amir</vt:lpstr>
      <vt:lpstr>Aufgaben</vt:lpstr>
      <vt:lpstr>1%</vt:lpstr>
      <vt:lpstr>Do</vt:lpstr>
      <vt:lpstr>Szenarien</vt:lpstr>
      <vt:lpstr>Szenarien</vt:lpstr>
      <vt:lpstr>Szenarien</vt:lpstr>
      <vt:lpstr>Aufgaben</vt:lpstr>
      <vt:lpstr>Testen</vt:lpstr>
      <vt:lpstr>16,5%</vt:lpstr>
      <vt:lpstr>Hubert</vt:lpstr>
      <vt:lpstr>PowerPoint-Präsentation</vt:lpstr>
      <vt:lpstr>PowerPoint-Präsentation</vt:lpstr>
      <vt:lpstr>PowerPoint-Präsentation</vt:lpstr>
      <vt:lpstr>Fraunhofer Format</vt:lpstr>
      <vt:lpstr>16,5%</vt:lpstr>
      <vt:lpstr>Julian</vt:lpstr>
      <vt:lpstr>Filter</vt:lpstr>
      <vt:lpstr>Filter</vt:lpstr>
      <vt:lpstr>Filter</vt:lpstr>
      <vt:lpstr>16,5%</vt:lpstr>
      <vt:lpstr>Anita</vt:lpstr>
      <vt:lpstr>PCA Filter</vt:lpstr>
      <vt:lpstr>Zusätzliche Versuche</vt:lpstr>
      <vt:lpstr>Reduzierung Datenmenge durch PCA Filter</vt:lpstr>
      <vt:lpstr>Testen der PCA</vt:lpstr>
      <vt:lpstr>Sonstiges</vt:lpstr>
      <vt:lpstr>16,5%</vt:lpstr>
      <vt:lpstr>Rebecca</vt:lpstr>
      <vt:lpstr>Aufgaben Sprint 2</vt:lpstr>
      <vt:lpstr>Daten</vt:lpstr>
      <vt:lpstr>Trajectories</vt:lpstr>
      <vt:lpstr>16,5%</vt:lpstr>
      <vt:lpstr>Lisa</vt:lpstr>
      <vt:lpstr>Meine Aufgaben</vt:lpstr>
      <vt:lpstr>Meine Aufgaben</vt:lpstr>
      <vt:lpstr>16,5%</vt:lpstr>
    </vt:vector>
  </TitlesOfParts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Datenerzeugung und Datenanalyse</dc:title>
  <dc:creator>Lisa-Marie Grundmann</dc:creator>
  <cp:lastModifiedBy>nguyen33</cp:lastModifiedBy>
  <cp:revision>178</cp:revision>
  <dcterms:created xsi:type="dcterms:W3CDTF">2017-11-02T16:00:20Z</dcterms:created>
  <dcterms:modified xsi:type="dcterms:W3CDTF">2017-12-14T13:22:51Z</dcterms:modified>
</cp:coreProperties>
</file>