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7"/>
  </p:notesMasterIdLst>
  <p:sldIdLst>
    <p:sldId id="309" r:id="rId2"/>
    <p:sldId id="321" r:id="rId3"/>
    <p:sldId id="374" r:id="rId4"/>
    <p:sldId id="329" r:id="rId5"/>
    <p:sldId id="310" r:id="rId6"/>
    <p:sldId id="311" r:id="rId7"/>
    <p:sldId id="312" r:id="rId8"/>
    <p:sldId id="313" r:id="rId9"/>
    <p:sldId id="314" r:id="rId10"/>
    <p:sldId id="322" r:id="rId11"/>
    <p:sldId id="364" r:id="rId12"/>
    <p:sldId id="345" r:id="rId13"/>
    <p:sldId id="323" r:id="rId14"/>
    <p:sldId id="354" r:id="rId15"/>
    <p:sldId id="355" r:id="rId16"/>
    <p:sldId id="356" r:id="rId17"/>
    <p:sldId id="357" r:id="rId18"/>
    <p:sldId id="358" r:id="rId19"/>
    <p:sldId id="324" r:id="rId20"/>
    <p:sldId id="371" r:id="rId21"/>
    <p:sldId id="370" r:id="rId22"/>
    <p:sldId id="372" r:id="rId23"/>
    <p:sldId id="373" r:id="rId24"/>
    <p:sldId id="359" r:id="rId25"/>
    <p:sldId id="325" r:id="rId26"/>
    <p:sldId id="339" r:id="rId27"/>
    <p:sldId id="340" r:id="rId28"/>
    <p:sldId id="341" r:id="rId29"/>
    <p:sldId id="360" r:id="rId30"/>
    <p:sldId id="326" r:id="rId31"/>
    <p:sldId id="365" r:id="rId32"/>
    <p:sldId id="366" r:id="rId33"/>
    <p:sldId id="367" r:id="rId34"/>
    <p:sldId id="368" r:id="rId35"/>
    <p:sldId id="369" r:id="rId36"/>
    <p:sldId id="361" r:id="rId37"/>
    <p:sldId id="327" r:id="rId38"/>
    <p:sldId id="342" r:id="rId39"/>
    <p:sldId id="343" r:id="rId40"/>
    <p:sldId id="344" r:id="rId41"/>
    <p:sldId id="362" r:id="rId42"/>
    <p:sldId id="328" r:id="rId43"/>
    <p:sldId id="338" r:id="rId44"/>
    <p:sldId id="337" r:id="rId45"/>
    <p:sldId id="36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2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24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7" Type="http://schemas.openxmlformats.org/officeDocument/2006/relationships/image" Target="../media/image31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5.mp4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97242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28247" y="1123837"/>
            <a:ext cx="66562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HIER KÖNNTE IHRE WERBUNG STEHEN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204729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50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Betrachtete</a:t>
            </a:r>
            <a:r>
              <a:rPr lang="en-GB" sz="2800" dirty="0" smtClean="0"/>
              <a:t> </a:t>
            </a:r>
            <a:r>
              <a:rPr lang="en-GB" sz="2800" dirty="0" err="1" smtClean="0"/>
              <a:t>Szenarien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97242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42" y="1561643"/>
            <a:ext cx="2063717" cy="247930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83" y="1561643"/>
            <a:ext cx="2021564" cy="24444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79" y="687884"/>
            <a:ext cx="2066084" cy="247930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9" y="3869364"/>
            <a:ext cx="2048634" cy="24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Betrachtete</a:t>
            </a:r>
            <a:r>
              <a:rPr lang="en-GB" sz="2800" dirty="0" smtClean="0"/>
              <a:t> </a:t>
            </a:r>
            <a:r>
              <a:rPr lang="en-GB" sz="2800" dirty="0" err="1" smtClean="0"/>
              <a:t>Szenarien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28" y="1672185"/>
            <a:ext cx="1798645" cy="350448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81" y="1665864"/>
            <a:ext cx="1716779" cy="3502228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A158CC45-E708-4DFA-AF56-DED26C4C8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74" y="3642991"/>
            <a:ext cx="2352868" cy="2352868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="" xmlns:a16="http://schemas.microsoft.com/office/drawing/2014/main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84" y="886929"/>
            <a:ext cx="2352758" cy="2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Weitere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Anpassung der Automatisierung an die verschieden Szenarien</a:t>
            </a: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Alle Verteilungen berechnen in Python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Verschiedene Verteilungen länger laufen lassen 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31" y="2757268"/>
            <a:ext cx="6923666" cy="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Testen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Random Methode</a:t>
            </a: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Automatisierung getestet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41" y="2017058"/>
            <a:ext cx="6741469" cy="1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err="1">
                <a:solidFill>
                  <a:schemeClr val="tx1"/>
                </a:solidFill>
              </a:rPr>
              <a:t>S</a:t>
            </a:r>
            <a:r>
              <a:rPr lang="en-GB" b="1" dirty="0" err="1" smtClean="0">
                <a:solidFill>
                  <a:schemeClr val="tx1"/>
                </a:solidFill>
              </a:rPr>
              <a:t>imulieren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b="1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6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280987"/>
            <a:ext cx="64579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4" y="0"/>
            <a:ext cx="7853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981075"/>
            <a:ext cx="7991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err="1" smtClean="0"/>
              <a:t>Fraunhofer</a:t>
            </a:r>
            <a:r>
              <a:rPr lang="en-GB" sz="4500" dirty="0" smtClean="0"/>
              <a:t/>
            </a:r>
            <a:br>
              <a:rPr lang="en-GB" sz="4500" dirty="0" smtClean="0"/>
            </a:br>
            <a:r>
              <a:rPr lang="en-GB" sz="4500" dirty="0" smtClean="0"/>
              <a:t>Format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38" y="538049"/>
            <a:ext cx="7667625" cy="11715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18" y="2088511"/>
            <a:ext cx="3810532" cy="38105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08" y="2088511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7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Aufbereitung</a:t>
            </a:r>
            <a:r>
              <a:rPr lang="en-GB" b="1" dirty="0">
                <a:solidFill>
                  <a:schemeClr val="tx1"/>
                </a:solidFill>
              </a:rPr>
              <a:t> des </a:t>
            </a:r>
            <a:r>
              <a:rPr lang="en-GB" b="1" dirty="0" err="1">
                <a:solidFill>
                  <a:schemeClr val="tx1"/>
                </a:solidFill>
              </a:rPr>
              <a:t>Datenformats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entsprechend</a:t>
            </a:r>
            <a:r>
              <a:rPr lang="en-GB" b="1" dirty="0">
                <a:solidFill>
                  <a:schemeClr val="tx1"/>
                </a:solidFill>
              </a:rPr>
              <a:t> den </a:t>
            </a:r>
            <a:r>
              <a:rPr lang="en-GB" b="1" dirty="0" err="1">
                <a:solidFill>
                  <a:schemeClr val="tx1"/>
                </a:solidFill>
              </a:rPr>
              <a:t>Angaben</a:t>
            </a:r>
            <a:r>
              <a:rPr lang="en-GB" b="1" dirty="0">
                <a:solidFill>
                  <a:schemeClr val="tx1"/>
                </a:solidFill>
              </a:rPr>
              <a:t> des </a:t>
            </a:r>
            <a:r>
              <a:rPr lang="en-GB" b="1" dirty="0" err="1">
                <a:solidFill>
                  <a:schemeClr val="tx1"/>
                </a:solidFill>
              </a:rPr>
              <a:t>Fraunhofer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Instituts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b="1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b="1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4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Problem: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Dichtedaten sind relativ verschwommen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Lerneffekt kann durch größere Klarheit verbessert werden</a:t>
            </a:r>
          </a:p>
          <a:p>
            <a:pPr marL="0" lvl="0" indent="0">
              <a:buNone/>
            </a:pPr>
            <a:r>
              <a:rPr lang="de-DE" dirty="0">
                <a:solidFill>
                  <a:schemeClr val="tx1"/>
                </a:solidFill>
              </a:rPr>
              <a:t>Lösung: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Dichtedaten durch Filter vorverarbeiten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Dadurch aussagekräftigere Daten erzeugen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06" y="1123837"/>
            <a:ext cx="2167218" cy="18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0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Recherche: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Hauptaufgaben der Bildvorverarbeitung sind Kontrastverbesserung und Rauschminderung.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Kanten werden sichtbarer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Objekte (in diesem Fall Dichtewolken) eindeutiger zu erkennen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3 Kategorien: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Bildpunktoperationen (Modifikation einzelner Pixel.                  Beispiel: </a:t>
            </a:r>
            <a:r>
              <a:rPr lang="de-DE" dirty="0" err="1">
                <a:solidFill>
                  <a:schemeClr val="tx1"/>
                </a:solidFill>
              </a:rPr>
              <a:t>Thresholding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Binarisierung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Lokale Operationen (Modifikation von Pixel in Abhängigkeit von Umgebung. Beispiel: Median, Faltung)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Globale Operationen(Verändert einzelne Pixel in Abhängigkeit vom gesamten Bild. Beispiel: Tiefpass/Hochpass, Grauwert)</a:t>
            </a:r>
          </a:p>
        </p:txBody>
      </p:sp>
    </p:spTree>
    <p:extLst>
      <p:ext uri="{BB962C8B-B14F-4D97-AF65-F5344CB8AC3E}">
        <p14:creationId xmlns:p14="http://schemas.microsoft.com/office/powerpoint/2010/main" val="2171913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3254189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err="1">
                <a:solidFill>
                  <a:schemeClr val="tx1"/>
                </a:solidFill>
              </a:rPr>
              <a:t>Thresholding</a:t>
            </a:r>
            <a:r>
              <a:rPr lang="de-DE" sz="2800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Gewünschte (Bild-)werte werden hervorgehoben, der Rest ignoriert.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Pixelwerte werden mit Schwellenwert verglichen und dadurch wird Zugehörigkeit mit Objekt entschieden.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19B7248-98CF-483C-81B4-A21AC792B591}"/>
              </a:ext>
            </a:extLst>
          </p:cNvPr>
          <p:cNvSpPr txBox="1">
            <a:spLocks/>
          </p:cNvSpPr>
          <p:nvPr/>
        </p:nvSpPr>
        <p:spPr>
          <a:xfrm>
            <a:off x="7277099" y="3424428"/>
            <a:ext cx="838201" cy="230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2017-12-11 at 21-06-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39482" y="3182752"/>
            <a:ext cx="2867403" cy="2411225"/>
          </a:xfrm>
          <a:prstGeom prst="rect">
            <a:avLst/>
          </a:prstGeom>
        </p:spPr>
      </p:pic>
      <p:pic>
        <p:nvPicPr>
          <p:cNvPr id="6" name="2017-12-11 at 21-13-4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5514" y="3182752"/>
            <a:ext cx="2823957" cy="24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7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92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b="1" dirty="0" err="1" smtClean="0">
                <a:solidFill>
                  <a:schemeClr val="tx1"/>
                </a:solidFill>
              </a:rPr>
              <a:t>Weitere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Literaturrecherche</a:t>
            </a:r>
            <a:r>
              <a:rPr lang="en-GB" b="1" dirty="0" smtClean="0">
                <a:solidFill>
                  <a:schemeClr val="tx1"/>
                </a:solidFill>
              </a:rPr>
              <a:t> und </a:t>
            </a:r>
            <a:r>
              <a:rPr lang="en-GB" b="1" dirty="0" err="1" smtClean="0">
                <a:solidFill>
                  <a:schemeClr val="tx1"/>
                </a:solidFill>
              </a:rPr>
              <a:t>Implementierung</a:t>
            </a:r>
            <a:r>
              <a:rPr lang="en-GB" b="1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49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Sprint 1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Installation und </a:t>
            </a:r>
            <a:r>
              <a:rPr lang="en-GB" dirty="0" err="1" smtClean="0">
                <a:solidFill>
                  <a:schemeClr val="tx1"/>
                </a:solidFill>
              </a:rPr>
              <a:t>Einarbeitung</a:t>
            </a:r>
            <a:r>
              <a:rPr lang="en-GB" dirty="0" smtClean="0">
                <a:solidFill>
                  <a:schemeClr val="tx1"/>
                </a:solidFill>
              </a:rPr>
              <a:t> in VADERE (Python)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erster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Simulation </a:t>
            </a:r>
            <a:r>
              <a:rPr lang="en-GB" dirty="0" err="1" smtClean="0">
                <a:solidFill>
                  <a:schemeClr val="tx1"/>
                </a:solidFill>
              </a:rPr>
              <a:t>automatisieren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Berechnung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erster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Datenformate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über</a:t>
            </a:r>
            <a:r>
              <a:rPr lang="en-GB" dirty="0" smtClean="0">
                <a:solidFill>
                  <a:schemeClr val="tx1"/>
                </a:solidFill>
              </a:rPr>
              <a:t> Filter der </a:t>
            </a:r>
            <a:r>
              <a:rPr lang="en-GB" dirty="0" err="1" smtClean="0">
                <a:solidFill>
                  <a:schemeClr val="tx1"/>
                </a:solidFill>
              </a:rPr>
              <a:t>Datenvorverarbeitung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Testen</a:t>
            </a:r>
            <a:r>
              <a:rPr lang="en-GB" dirty="0" smtClean="0">
                <a:solidFill>
                  <a:schemeClr val="tx1"/>
                </a:solidFill>
              </a:rPr>
              <a:t> der Software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Trello </a:t>
            </a:r>
            <a:r>
              <a:rPr lang="en-GB" dirty="0" err="1" smtClean="0">
                <a:solidFill>
                  <a:schemeClr val="tx1"/>
                </a:solidFill>
              </a:rPr>
              <a:t>Projekt</a:t>
            </a:r>
            <a:r>
              <a:rPr lang="en-GB" dirty="0" smtClean="0">
                <a:solidFill>
                  <a:schemeClr val="tx1"/>
                </a:solidFill>
              </a:rPr>
              <a:t> /Repo </a:t>
            </a:r>
            <a:r>
              <a:rPr lang="en-GB" dirty="0" err="1" smtClean="0">
                <a:solidFill>
                  <a:schemeClr val="tx1"/>
                </a:solidFill>
              </a:rPr>
              <a:t>anlegen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Treffen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festlegen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96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PCA Filter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Reduktion der effektive Dimension unserer Daten und damit auch der Dimension unseres Problems</a:t>
                </a:r>
              </a:p>
              <a:p>
                <a:r>
                  <a:rPr lang="de-DE" dirty="0" smtClean="0"/>
                  <a:t>Implementierung PCA Filter durch SVD</a:t>
                </a:r>
              </a:p>
              <a:p>
                <a:r>
                  <a:rPr lang="de-DE" dirty="0" smtClean="0"/>
                  <a:t>Zerlegung der Matrix auf </a:t>
                </a:r>
                <a:r>
                  <a:rPr lang="de-DE" dirty="0" err="1" smtClean="0"/>
                  <a:t>Singulärwerte</a:t>
                </a:r>
                <a:r>
                  <a:rPr lang="de-DE" dirty="0" smtClean="0"/>
                  <a:t>, linke und rechte </a:t>
                </a:r>
                <a:r>
                  <a:rPr lang="de-DE" dirty="0" err="1" smtClean="0"/>
                  <a:t>Singulärvektoren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Abschneiden der Matrizen, da nur ein kleiner Teil dieser den Hauptteil der Informationen enthält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3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Zusätzliche Versuche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Zentrieren der Matrizen vor der Zerlegung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Berechnen des Durchschnitts von allen Matrizen eines Durchlaufs und Subtraktion von den Matrizen vor der Zerlegung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1307718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418154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Reduzierung Datenmenge durch PCA Filter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Nur Übergabe von reduzierten Matrizen</a:t>
                </a:r>
              </a:p>
              <a:p>
                <a:r>
                  <a:rPr lang="de-DE" dirty="0" smtClean="0"/>
                  <a:t>Standard Größe der Übergabe: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Größe reduzierte Matrizen: </a:t>
                </a:r>
                <a:endParaRPr lang="de-DE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el-GR" dirty="0" smtClean="0"/>
                  <a:t>Σ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 smtClean="0"/>
                  <a:t>Bei 188 Beispielen mit einer Matrix der Größe 100 x 120 und einem Erhalt von 99% der Originalinformation war r maximal 14. Damit würde man von 12000 auf höchstens 3094 Punkte kommen.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Testen der PCA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optischen Vergleich nach wiederzusammensetzen der Matrix</a:t>
            </a:r>
          </a:p>
          <a:p>
            <a:r>
              <a:rPr lang="de-DE" dirty="0" smtClean="0"/>
              <a:t>Durch mittlere quadratische Abweichung zwischen der original und der reduzierten Matrix</a:t>
            </a:r>
          </a:p>
          <a:p>
            <a:r>
              <a:rPr lang="de-DE" dirty="0" smtClean="0"/>
              <a:t>Durchführung für verschiedene prozentuale Anteile an der </a:t>
            </a:r>
            <a:r>
              <a:rPr lang="de-DE" dirty="0" err="1" smtClean="0"/>
              <a:t>Orginalinformation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1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Sonstiges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Pflege der </a:t>
            </a:r>
            <a:r>
              <a:rPr lang="de-DE" dirty="0" err="1" smtClean="0"/>
              <a:t>Trello</a:t>
            </a:r>
            <a:r>
              <a:rPr lang="de-DE" dirty="0" smtClean="0"/>
              <a:t>/Kanban Wand</a:t>
            </a:r>
          </a:p>
          <a:p>
            <a:r>
              <a:rPr lang="de-DE" dirty="0" smtClean="0"/>
              <a:t>Kontaktaufnahme </a:t>
            </a:r>
            <a:r>
              <a:rPr lang="de-DE" dirty="0" err="1" smtClean="0"/>
              <a:t>Frauenhofer</a:t>
            </a:r>
            <a:r>
              <a:rPr lang="de-DE" dirty="0" smtClean="0"/>
              <a:t> Institut für weitere Informationen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b="1" dirty="0" err="1" smtClean="0">
                <a:solidFill>
                  <a:schemeClr val="tx1"/>
                </a:solidFill>
              </a:rPr>
              <a:t>Weitere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Literaturrecherche</a:t>
            </a:r>
            <a:r>
              <a:rPr lang="en-GB" b="1" dirty="0" smtClean="0">
                <a:solidFill>
                  <a:schemeClr val="tx1"/>
                </a:solidFill>
              </a:rPr>
              <a:t> und </a:t>
            </a:r>
            <a:r>
              <a:rPr lang="en-GB" b="1" dirty="0" err="1" smtClean="0">
                <a:solidFill>
                  <a:schemeClr val="tx1"/>
                </a:solidFill>
              </a:rPr>
              <a:t>Implementierung</a:t>
            </a:r>
            <a:r>
              <a:rPr lang="en-GB" b="1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</a:t>
            </a:r>
            <a:r>
              <a:rPr lang="de-DE" b="1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C466F08-D41F-B44B-878A-0F6156E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 Sprint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652AF28-3647-BC42-BE24-88ACBF43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/>
              <a:t>Datenbeauftragte</a:t>
            </a:r>
          </a:p>
          <a:p>
            <a:pPr lvl="1"/>
            <a:r>
              <a:rPr lang="de-DE"/>
              <a:t>Besprechung mit den Maschin Learning Gruppen</a:t>
            </a:r>
          </a:p>
          <a:p>
            <a:pPr lvl="1"/>
            <a:r>
              <a:rPr lang="de-DE"/>
              <a:t>Erstellen der Dichte und Trajektorien Daten</a:t>
            </a:r>
          </a:p>
          <a:p>
            <a:r>
              <a:rPr lang="de-DE"/>
              <a:t>Kontiniuierliche Simulationsdaten</a:t>
            </a:r>
          </a:p>
          <a:p>
            <a:r>
              <a:rPr lang="de-DE"/>
              <a:t>Neues Trajectorien Format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550C5C1-77F3-5640-BC82-0B04B27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114DB1C-4BDC-994A-8978-6E886BDF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Aufgaben als </a:t>
            </a:r>
            <a:r>
              <a:rPr lang="de-DE" dirty="0" smtClean="0"/>
              <a:t>Datenbeauftragte:</a:t>
            </a:r>
            <a:endParaRPr lang="de-DE" dirty="0"/>
          </a:p>
          <a:p>
            <a:r>
              <a:rPr lang="de-DE" dirty="0"/>
              <a:t>Besprechung mit </a:t>
            </a:r>
            <a:r>
              <a:rPr lang="de-DE" dirty="0" err="1"/>
              <a:t>Maschin</a:t>
            </a:r>
            <a:r>
              <a:rPr lang="de-DE" dirty="0"/>
              <a:t> Learning Gruppen</a:t>
            </a:r>
          </a:p>
          <a:p>
            <a:pPr lvl="1"/>
            <a:r>
              <a:rPr lang="de-DE" dirty="0"/>
              <a:t>Welche Daten? </a:t>
            </a:r>
          </a:p>
          <a:p>
            <a:pPr lvl="1"/>
            <a:r>
              <a:rPr lang="de-DE" dirty="0"/>
              <a:t>Welche Parameter?  Framerate, Resolution, Zeitausschnitt </a:t>
            </a:r>
            <a:r>
              <a:rPr lang="de-DE" dirty="0" err="1"/>
              <a:t>ect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Welche Kamera </a:t>
            </a:r>
            <a:r>
              <a:rPr lang="de-DE" dirty="0" err="1"/>
              <a:t>Possitionen</a:t>
            </a:r>
            <a:r>
              <a:rPr lang="de-DE" dirty="0"/>
              <a:t>? Variation der Kamera Größe</a:t>
            </a:r>
          </a:p>
          <a:p>
            <a:r>
              <a:rPr lang="de-DE" dirty="0"/>
              <a:t>Generieren der Daten aus den Output Files von Vadere</a:t>
            </a:r>
          </a:p>
          <a:p>
            <a:r>
              <a:rPr lang="de-DE" dirty="0"/>
              <a:t>Dokumentation der Daten</a:t>
            </a:r>
          </a:p>
          <a:p>
            <a:pPr lvl="1"/>
            <a:r>
              <a:rPr lang="de-DE" dirty="0"/>
              <a:t>attributes.txt</a:t>
            </a:r>
          </a:p>
          <a:p>
            <a:pPr lvl="1"/>
            <a:r>
              <a:rPr lang="de-DE" dirty="0" err="1"/>
              <a:t>Excle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3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räsentation Vide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80478" y="1748118"/>
            <a:ext cx="7832497" cy="3144557"/>
          </a:xfrm>
        </p:spPr>
      </p:pic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7E07690-01B7-F746-A7E6-8FB0DD4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Trajectories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41579B-468C-034A-AF55-E85B57B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Neues Format für Trajektorien:</a:t>
            </a:r>
          </a:p>
          <a:p>
            <a:r>
              <a:rPr lang="de-DE"/>
              <a:t>Problem: altes Format der Trajektorien enthielt den Wert -1 falls die Person nicht mehr im Kamera Ausschnit ist. NN konnte damit nicht richtig lernen.</a:t>
            </a:r>
          </a:p>
          <a:p>
            <a:r>
              <a:rPr lang="de-DE"/>
              <a:t>Vorschlag der Maschin Learning Gruppen: Zeit unabhangige Trajektorien Daten</a:t>
            </a:r>
          </a:p>
          <a:p>
            <a:r>
              <a:rPr lang="de-DE"/>
              <a:t>Neues Format:</a:t>
            </a:r>
          </a:p>
          <a:p>
            <a:pPr lvl="1"/>
            <a:r>
              <a:rPr lang="de-DE"/>
              <a:t>Unterteilung in Intervalle an hand größren Schrittes aller Personen</a:t>
            </a:r>
          </a:p>
          <a:p>
            <a:pPr lvl="1"/>
            <a:r>
              <a:rPr lang="de-DE"/>
              <a:t>Pro Intervall immer nur ein Schritt behalten</a:t>
            </a:r>
          </a:p>
          <a:p>
            <a:pPr lvl="1"/>
            <a:r>
              <a:rPr lang="de-DE"/>
              <a:t>Ergebniss: Alle trajektorien haben die gleiche Anzahl an Schritten</a:t>
            </a:r>
          </a:p>
          <a:p>
            <a:endParaRPr lang="de-DE"/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b="1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</a:t>
            </a:r>
            <a:r>
              <a:rPr lang="de-DE" b="1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30" y="1912145"/>
            <a:ext cx="1692369" cy="137972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62" y="4145686"/>
            <a:ext cx="1554510" cy="18207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09" y="4145686"/>
            <a:ext cx="1491643" cy="17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45505" y="1956856"/>
            <a:ext cx="2904566" cy="3414637"/>
          </a:xfrm>
          <a:prstGeom prst="rect">
            <a:avLst/>
          </a:prstGeom>
        </p:spPr>
      </p:pic>
      <p:pic>
        <p:nvPicPr>
          <p:cNvPr id="7" name="Präsentation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97943" y="1961543"/>
            <a:ext cx="2828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1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Erstellen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einer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Treffen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4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</a:t>
            </a:r>
            <a:r>
              <a:rPr lang="de-DE" dirty="0" smtClean="0">
                <a:solidFill>
                  <a:schemeClr val="tx1"/>
                </a:solidFill>
              </a:rPr>
              <a:t>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r>
              <a:rPr lang="en-GB" sz="2400" dirty="0" smtClean="0">
                <a:solidFill>
                  <a:schemeClr val="tx1"/>
                </a:solidFill>
              </a:rPr>
              <a:t> in der </a:t>
            </a:r>
            <a:r>
              <a:rPr lang="en-GB" sz="2400" dirty="0" err="1" smtClean="0">
                <a:solidFill>
                  <a:schemeClr val="tx1"/>
                </a:solidFill>
              </a:rPr>
              <a:t>Datenvorverarbeitung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Codeoptimierung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Datenbeauftragte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7269334" y="1735708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7234617" y="2597114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7234617" y="3324829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273197" y="4156318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1283112" y="1655194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269334" y="5337105"/>
            <a:ext cx="309282" cy="3227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11296559" y="3143889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1283112" y="3911794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1285458" y="4650082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1293183" y="5337105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1283112" y="2350637"/>
            <a:ext cx="309282" cy="3227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7269334" y="4746711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endParaRPr lang="de-DE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Testen </a:t>
            </a:r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und Dokumentieren unserer Software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Erweitern des technischen Berichts</a:t>
            </a:r>
          </a:p>
          <a:p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Beantworten der Frage: „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can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we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learn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where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people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go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?“</a:t>
            </a:r>
            <a:endParaRPr lang="en-GB" sz="2800" b="1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</a:t>
            </a:r>
            <a:r>
              <a:rPr lang="de-DE" sz="4000" dirty="0" smtClean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Datenanalyse</a:t>
            </a:r>
            <a:endParaRPr lang="de-DE" sz="4000" dirty="0">
              <a:solidFill>
                <a:schemeClr val="tx1"/>
              </a:solidFill>
              <a:latin typeface="Corbel (Body)"/>
              <a:cs typeface="Times New Roman" panose="02020603050405020304" pitchFamily="18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5383352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62" y="3069762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1245</Words>
  <Application>Microsoft Office PowerPoint</Application>
  <PresentationFormat>Breitbild</PresentationFormat>
  <Paragraphs>365</Paragraphs>
  <Slides>45</Slides>
  <Notes>16</Notes>
  <HiddenSlides>0</HiddenSlides>
  <MMClips>5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Corbel</vt:lpstr>
      <vt:lpstr>Corbel (Body)</vt:lpstr>
      <vt:lpstr>Times New Roman</vt:lpstr>
      <vt:lpstr>Wingdings</vt:lpstr>
      <vt:lpstr>Wingdings 2</vt:lpstr>
      <vt:lpstr>Frame</vt:lpstr>
      <vt:lpstr>Datenerzeugung und Datenanalyse</vt:lpstr>
      <vt:lpstr>Ablauf</vt:lpstr>
      <vt:lpstr>Sprint 1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Amir</vt:lpstr>
      <vt:lpstr>Aufgaben</vt:lpstr>
      <vt:lpstr>1%</vt:lpstr>
      <vt:lpstr>Do</vt:lpstr>
      <vt:lpstr>Betrachtete Szenarien</vt:lpstr>
      <vt:lpstr>Betrachtete Szenarien</vt:lpstr>
      <vt:lpstr>Weitere Aufgaben</vt:lpstr>
      <vt:lpstr>Testen</vt:lpstr>
      <vt:lpstr>16,5%</vt:lpstr>
      <vt:lpstr>Hubert</vt:lpstr>
      <vt:lpstr>PowerPoint-Präsentation</vt:lpstr>
      <vt:lpstr>PowerPoint-Präsentation</vt:lpstr>
      <vt:lpstr>PowerPoint-Präsentation</vt:lpstr>
      <vt:lpstr>Fraunhofer Format</vt:lpstr>
      <vt:lpstr>16,5%</vt:lpstr>
      <vt:lpstr>Julian</vt:lpstr>
      <vt:lpstr>Filter</vt:lpstr>
      <vt:lpstr>Filter</vt:lpstr>
      <vt:lpstr>Filter</vt:lpstr>
      <vt:lpstr>16,5%</vt:lpstr>
      <vt:lpstr>Anita</vt:lpstr>
      <vt:lpstr>PCA Filter</vt:lpstr>
      <vt:lpstr>Zusätzliche Versuche</vt:lpstr>
      <vt:lpstr>Reduzierung Datenmenge durch PCA Filter</vt:lpstr>
      <vt:lpstr>Testen der PCA</vt:lpstr>
      <vt:lpstr>Sonstiges</vt:lpstr>
      <vt:lpstr>16,5%</vt:lpstr>
      <vt:lpstr>Rebecca</vt:lpstr>
      <vt:lpstr>Aufgaben Sprint 2</vt:lpstr>
      <vt:lpstr>Daten</vt:lpstr>
      <vt:lpstr>Trajectories</vt:lpstr>
      <vt:lpstr>16,5%</vt:lpstr>
      <vt:lpstr>Lisa</vt:lpstr>
      <vt:lpstr>Meine Aufgaben</vt:lpstr>
      <vt:lpstr>Meine Aufgaben</vt:lpstr>
      <vt:lpstr>16,5%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177</cp:revision>
  <dcterms:created xsi:type="dcterms:W3CDTF">2017-11-02T16:00:20Z</dcterms:created>
  <dcterms:modified xsi:type="dcterms:W3CDTF">2017-12-14T12:59:30Z</dcterms:modified>
</cp:coreProperties>
</file>