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2"/>
  </p:notesMasterIdLst>
  <p:sldIdLst>
    <p:sldId id="309" r:id="rId2"/>
    <p:sldId id="321" r:id="rId3"/>
    <p:sldId id="329" r:id="rId4"/>
    <p:sldId id="310" r:id="rId5"/>
    <p:sldId id="311" r:id="rId6"/>
    <p:sldId id="312" r:id="rId7"/>
    <p:sldId id="313" r:id="rId8"/>
    <p:sldId id="314" r:id="rId9"/>
    <p:sldId id="322" r:id="rId10"/>
    <p:sldId id="345" r:id="rId11"/>
    <p:sldId id="323" r:id="rId12"/>
    <p:sldId id="354" r:id="rId13"/>
    <p:sldId id="355" r:id="rId14"/>
    <p:sldId id="356" r:id="rId15"/>
    <p:sldId id="357" r:id="rId16"/>
    <p:sldId id="358" r:id="rId17"/>
    <p:sldId id="359" r:id="rId18"/>
    <p:sldId id="324" r:id="rId19"/>
    <p:sldId id="349" r:id="rId20"/>
    <p:sldId id="325" r:id="rId21"/>
    <p:sldId id="339" r:id="rId22"/>
    <p:sldId id="340" r:id="rId23"/>
    <p:sldId id="341" r:id="rId24"/>
    <p:sldId id="350" r:id="rId25"/>
    <p:sldId id="326" r:id="rId26"/>
    <p:sldId id="360" r:id="rId27"/>
    <p:sldId id="363" r:id="rId28"/>
    <p:sldId id="362" r:id="rId29"/>
    <p:sldId id="364" r:id="rId30"/>
    <p:sldId id="361" r:id="rId31"/>
    <p:sldId id="351" r:id="rId32"/>
    <p:sldId id="327" r:id="rId33"/>
    <p:sldId id="342" r:id="rId34"/>
    <p:sldId id="343" r:id="rId35"/>
    <p:sldId id="344" r:id="rId36"/>
    <p:sldId id="352" r:id="rId37"/>
    <p:sldId id="328" r:id="rId38"/>
    <p:sldId id="338" r:id="rId39"/>
    <p:sldId id="337" r:id="rId40"/>
    <p:sldId id="353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8" autoAdjust="0"/>
    <p:restoredTop sz="94660"/>
  </p:normalViewPr>
  <p:slideViewPr>
    <p:cSldViewPr snapToGrid="0">
      <p:cViewPr>
        <p:scale>
          <a:sx n="93" d="100"/>
          <a:sy n="93" d="100"/>
        </p:scale>
        <p:origin x="9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1806" y="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0FA3B-8C2A-45ED-9DC5-CB3028ABFCB7}" type="datetimeFigureOut">
              <a:rPr lang="de-DE" smtClean="0"/>
              <a:t>14.12.2017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6EBA2-7F35-4B7B-BE0F-6CB1169C1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54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519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05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3478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169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502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5877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270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569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787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4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5238750" y="2466975"/>
            <a:ext cx="95250" cy="990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8576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5294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654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725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4063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5052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14.12.2017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93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14.12.2017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91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14.12.2017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15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14.12.2017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64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14.12.2017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19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14.12.2017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22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14.12.2017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02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14.12.2017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2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14.12.2017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28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14.12.2017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71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14.12.2017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29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6D84DCC-459A-439E-AA34-F06534B95DC9}" type="datetimeFigureOut">
              <a:rPr lang="de-DE" smtClean="0"/>
              <a:t>14.12.2017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60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media" Target="../media/media3.mp4"/><Relationship Id="rId7" Type="http://schemas.openxmlformats.org/officeDocument/2006/relationships/image" Target="../media/image23.png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22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3.mp4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67253" y="1722689"/>
            <a:ext cx="7315200" cy="1924812"/>
          </a:xfrm>
        </p:spPr>
        <p:txBody>
          <a:bodyPr>
            <a:normAutofit/>
          </a:bodyPr>
          <a:lstStyle/>
          <a:p>
            <a:pPr algn="l"/>
            <a:r>
              <a:rPr lang="de-DE" sz="6500" dirty="0">
                <a:solidFill>
                  <a:schemeClr val="bg1"/>
                </a:solidFill>
                <a:latin typeface="Corbel (Body)"/>
                <a:cs typeface="Times New Roman" panose="02020603050405020304" pitchFamily="18" charset="0"/>
              </a:rPr>
              <a:t>Datenerzeugung und Datenanalyse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53" y="4319953"/>
            <a:ext cx="6956111" cy="85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85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4500" dirty="0" smtClean="0"/>
              <a:t>1%</a:t>
            </a:r>
            <a:endParaRPr lang="en-GB" sz="45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Recherche über die Filter der Datenvorverarbeitung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Implementierung der Filter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einer Dokumentation für die Skripte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Verteilung der Personen bei der Automatisierung der Simulation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Testen der Software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Datengenerierung und Datenbeauftragte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eines Technischen Berichts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 nach Vorgaben des Fraunhofer Instituts</a:t>
            </a:r>
            <a:endParaRPr lang="de-DE" dirty="0" smtClean="0">
              <a:solidFill>
                <a:srgbClr val="FF0000"/>
              </a:solidFill>
            </a:endParaRP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Modellieren realistischer, variantenreicher Szenarien 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Simulieren realistischer, variantenreicher Szenarien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Aktualisieren des Trello Projektes/</a:t>
            </a:r>
            <a:r>
              <a:rPr lang="de-DE" dirty="0" err="1" smtClean="0">
                <a:solidFill>
                  <a:schemeClr val="tx1"/>
                </a:solidFill>
              </a:rPr>
              <a:t>Repos</a:t>
            </a:r>
            <a:r>
              <a:rPr lang="de-DE" dirty="0" smtClean="0">
                <a:solidFill>
                  <a:schemeClr val="tx1"/>
                </a:solidFill>
              </a:rPr>
              <a:t>/Organisation der Treffen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Erstellung einer Demo</a:t>
            </a:r>
          </a:p>
          <a:p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Master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9500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Do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849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err="1" smtClean="0"/>
              <a:t>Aufgaben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dirty="0" smtClean="0">
                <a:solidFill>
                  <a:schemeClr val="tx1"/>
                </a:solidFill>
              </a:rPr>
              <a:t>Betrachtete Szenarien</a:t>
            </a:r>
          </a:p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242" y="1561643"/>
            <a:ext cx="2063717" cy="2479302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683" y="1561643"/>
            <a:ext cx="2021564" cy="2444472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279" y="1561643"/>
            <a:ext cx="2066084" cy="2479301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279" y="4205540"/>
            <a:ext cx="2048634" cy="244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674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err="1" smtClean="0"/>
              <a:t>Aufgaben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endParaRPr lang="de-DE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948" y="307499"/>
            <a:ext cx="1798645" cy="3504485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181" y="309756"/>
            <a:ext cx="1716779" cy="3502228"/>
          </a:xfrm>
          <a:prstGeom prst="rect">
            <a:avLst/>
          </a:prstGeom>
        </p:spPr>
      </p:pic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xmlns="" id="{A158CC45-E708-4DFA-AF56-DED26C4C83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492" y="3064767"/>
            <a:ext cx="2352868" cy="2352868"/>
          </a:xfrm>
          <a:prstGeom prst="rect">
            <a:avLst/>
          </a:prstGeom>
        </p:spPr>
      </p:pic>
      <p:pic>
        <p:nvPicPr>
          <p:cNvPr id="11" name="Grafik 11">
            <a:extLst>
              <a:ext uri="{FF2B5EF4-FFF2-40B4-BE49-F238E27FC236}">
                <a16:creationId xmlns:a16="http://schemas.microsoft.com/office/drawing/2014/main" xmlns="" id="{03A262AB-6C02-4E2B-B3C3-9465A004203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492" y="307499"/>
            <a:ext cx="2352758" cy="234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71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err="1" smtClean="0"/>
              <a:t>Aufgaben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 fontScale="70000" lnSpcReduction="20000"/>
          </a:bodyPr>
          <a:lstStyle/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r>
              <a:rPr lang="de-DE" sz="2800" dirty="0" smtClean="0">
                <a:solidFill>
                  <a:schemeClr val="tx1"/>
                </a:solidFill>
              </a:rPr>
              <a:t>Anpassung der Automatisierung an die verschieden Szenarien</a:t>
            </a:r>
          </a:p>
          <a:p>
            <a:pPr lvl="0"/>
            <a:r>
              <a:rPr lang="de-DE" sz="2800" dirty="0" smtClean="0">
                <a:solidFill>
                  <a:schemeClr val="tx1"/>
                </a:solidFill>
              </a:rPr>
              <a:t>Alle Verteilungen berechnen in Python</a:t>
            </a: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r>
              <a:rPr lang="de-DE" sz="2800" dirty="0" smtClean="0">
                <a:solidFill>
                  <a:schemeClr val="tx1"/>
                </a:solidFill>
              </a:rPr>
              <a:t>Verschiedene Verteilungen länger laufen lassen </a:t>
            </a: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231" y="2757268"/>
            <a:ext cx="6923666" cy="63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85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err="1" smtClean="0"/>
              <a:t>Testen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 fontScale="70000" lnSpcReduction="20000"/>
          </a:bodyPr>
          <a:lstStyle/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r>
              <a:rPr lang="de-DE" sz="2800" dirty="0" smtClean="0">
                <a:solidFill>
                  <a:schemeClr val="tx1"/>
                </a:solidFill>
              </a:rPr>
              <a:t>Random Methode</a:t>
            </a: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r>
              <a:rPr lang="de-DE" sz="2800" dirty="0" smtClean="0">
                <a:solidFill>
                  <a:schemeClr val="tx1"/>
                </a:solidFill>
              </a:rPr>
              <a:t>Automatisierung getestet</a:t>
            </a: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387" y="354733"/>
            <a:ext cx="4639081" cy="319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36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smtClean="0"/>
              <a:t>16,5%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Recherche über die Filter der Datenvorverarbeitung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Implementierung der Filter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einer Dokumentation für die Skripte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Verteilung der Personen bei der Automatisierung der Simulation</a:t>
            </a:r>
            <a:endParaRPr lang="de-DE" b="1" dirty="0">
              <a:solidFill>
                <a:schemeClr val="tx1"/>
              </a:solidFill>
            </a:endParaRP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Testen der Software</a:t>
            </a:r>
            <a:endParaRPr lang="de-DE" b="1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Datengenerierung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eines Technischen Berichts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 nach Vorgaben des Fraunhofer Instituts</a:t>
            </a:r>
            <a:endParaRPr lang="de-DE" dirty="0" smtClean="0">
              <a:solidFill>
                <a:srgbClr val="FF0000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Daten, dass sie denen von Kameras ähneln</a:t>
            </a: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Modellieren der Szenarien</a:t>
            </a:r>
          </a:p>
          <a:p>
            <a:pPr lvl="0"/>
            <a:r>
              <a:rPr lang="de-DE" b="1" smtClean="0">
                <a:solidFill>
                  <a:schemeClr val="tx1"/>
                </a:solidFill>
              </a:rPr>
              <a:t> </a:t>
            </a:r>
            <a:r>
              <a:rPr lang="de-DE" b="1" dirty="0">
                <a:solidFill>
                  <a:schemeClr val="tx1"/>
                </a:solidFill>
              </a:rPr>
              <a:t>S</a:t>
            </a:r>
            <a:r>
              <a:rPr lang="de-DE" b="1" smtClean="0">
                <a:solidFill>
                  <a:schemeClr val="tx1"/>
                </a:solidFill>
              </a:rPr>
              <a:t>imulieren </a:t>
            </a:r>
            <a:r>
              <a:rPr lang="de-DE" b="1" dirty="0" smtClean="0">
                <a:solidFill>
                  <a:schemeClr val="tx1"/>
                </a:solidFill>
              </a:rPr>
              <a:t>realistischer, variantenreicher Szenarien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Aktualisieren des Trello Projektes/</a:t>
            </a:r>
            <a:r>
              <a:rPr lang="de-DE" dirty="0" err="1" smtClean="0">
                <a:solidFill>
                  <a:schemeClr val="tx1"/>
                </a:solidFill>
              </a:rPr>
              <a:t>Repos</a:t>
            </a:r>
            <a:r>
              <a:rPr lang="de-DE" dirty="0" smtClean="0">
                <a:solidFill>
                  <a:schemeClr val="tx1"/>
                </a:solidFill>
              </a:rPr>
              <a:t>/Organisation der Treffen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einer Demo</a:t>
            </a:r>
          </a:p>
          <a:p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Master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786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4500" dirty="0" smtClean="0"/>
              <a:t>16,5%</a:t>
            </a:r>
            <a:endParaRPr lang="en-GB" sz="45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Recherche über die Filter der Datenvorverarbeitung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Implementierung der Filter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einer Dokumentation für die Skripte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Verteilung der Personen bei der Automatisierung der Simulation</a:t>
            </a:r>
            <a:endParaRPr lang="de-DE" b="1" dirty="0">
              <a:solidFill>
                <a:schemeClr val="tx1"/>
              </a:solidFill>
            </a:endParaRP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Testen der Software</a:t>
            </a:r>
            <a:endParaRPr lang="de-DE" b="1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Datengenerierung und Datenbeauftragte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eines Technischen Berichts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 nach Vorgaben des Fraunhofer Instituts</a:t>
            </a:r>
            <a:endParaRPr lang="de-DE" dirty="0" smtClean="0">
              <a:solidFill>
                <a:srgbClr val="FF0000"/>
              </a:solidFill>
            </a:endParaRP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Modellieren realistischer, variantenreicher Szenarien </a:t>
            </a: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Simulieren realistischer, variantenreicher Szenarien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Aktualisieren des Trello Projektes/</a:t>
            </a:r>
            <a:r>
              <a:rPr lang="de-DE" dirty="0" err="1" smtClean="0">
                <a:solidFill>
                  <a:schemeClr val="tx1"/>
                </a:solidFill>
              </a:rPr>
              <a:t>Repos</a:t>
            </a:r>
            <a:r>
              <a:rPr lang="de-DE" dirty="0" smtClean="0">
                <a:solidFill>
                  <a:schemeClr val="tx1"/>
                </a:solidFill>
              </a:rPr>
              <a:t>/Organisation der Treffen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Erstellung einer Demo</a:t>
            </a:r>
          </a:p>
          <a:p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Master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Hubert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211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4500" dirty="0" smtClean="0"/>
              <a:t>16,5%</a:t>
            </a:r>
            <a:endParaRPr lang="en-GB" sz="45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Recherche über die Filter der Datenvorverarbeitung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Implementierung der Filter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einer Dokumentation für die Skripte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Verteilung der Personen bei der Automatisierung der Simulation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Testen der Software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Datengenerierung und Datenbeauftragte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eines Technischen Berichts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 nach Vorgaben des Fraunhofer Instituts</a:t>
            </a:r>
            <a:endParaRPr lang="de-DE" dirty="0" smtClean="0">
              <a:solidFill>
                <a:srgbClr val="FF0000"/>
              </a:solidFill>
            </a:endParaRP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Modellieren realistischer, variantenreicher Szenarien 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Simulieren realistischer, variantenreicher Szenarien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Aktualisieren des Trello Projektes/</a:t>
            </a:r>
            <a:r>
              <a:rPr lang="de-DE" dirty="0" err="1" smtClean="0">
                <a:solidFill>
                  <a:schemeClr val="tx1"/>
                </a:solidFill>
              </a:rPr>
              <a:t>Repos</a:t>
            </a:r>
            <a:r>
              <a:rPr lang="de-DE" dirty="0" smtClean="0">
                <a:solidFill>
                  <a:schemeClr val="tx1"/>
                </a:solidFill>
              </a:rPr>
              <a:t>/Organisation der Treffen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Erstellung einer Demo</a:t>
            </a:r>
          </a:p>
          <a:p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Master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810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 smtClean="0"/>
              <a:t>Ablauf</a:t>
            </a:r>
            <a:endParaRPr lang="de-DE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4B6457-3E37-4879-A8CB-262CE10EA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196164"/>
          </a:xfrm>
        </p:spPr>
        <p:txBody>
          <a:bodyPr anchor="ctr">
            <a:normAutofit/>
          </a:bodyPr>
          <a:lstStyle/>
          <a:p>
            <a:r>
              <a:rPr lang="en-GB" dirty="0" err="1" smtClean="0">
                <a:solidFill>
                  <a:schemeClr val="tx1"/>
                </a:solidFill>
              </a:rPr>
              <a:t>Allgemeine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Einführung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Amir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Do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Hubert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Julian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Anita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Rebecca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Lisa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007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Julian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13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/>
              <a:t>Filter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Problem: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Dichtedaten sind relativ verschwommen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Lerneffekt kann durch größere Klarheit verbessert werden</a:t>
            </a:r>
          </a:p>
          <a:p>
            <a:pPr marL="0" lvl="0" indent="0">
              <a:buNone/>
            </a:pPr>
            <a:r>
              <a:rPr lang="de-DE" dirty="0">
                <a:solidFill>
                  <a:schemeClr val="tx1"/>
                </a:solidFill>
              </a:rPr>
              <a:t>Lösung: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Dichtedaten durch Filter vorverarbeiten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Dadurch aussagekräftigere Daten erzeugen</a:t>
            </a:r>
          </a:p>
        </p:txBody>
      </p:sp>
    </p:spTree>
    <p:extLst>
      <p:ext uri="{BB962C8B-B14F-4D97-AF65-F5344CB8AC3E}">
        <p14:creationId xmlns:p14="http://schemas.microsoft.com/office/powerpoint/2010/main" val="406270368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/>
              <a:t>Filter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Recherche: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Hauptaufgaben der Bildvorverarbeitung sind Kontrastverbesserung und Rauschminderung.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Kanten werden sichtbarer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Objekte (in diesem Fall Dichtewolken) eindeutiger zu erkennen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3 Kategorien: 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Bildpunktoperationen (Modifikation einzelner Pixel.                  Beispiel: </a:t>
            </a:r>
            <a:r>
              <a:rPr lang="de-DE" dirty="0" err="1">
                <a:solidFill>
                  <a:schemeClr val="tx1"/>
                </a:solidFill>
              </a:rPr>
              <a:t>Thresholding</a:t>
            </a:r>
            <a:r>
              <a:rPr lang="de-DE" dirty="0">
                <a:solidFill>
                  <a:schemeClr val="tx1"/>
                </a:solidFill>
              </a:rPr>
              <a:t>/</a:t>
            </a:r>
            <a:r>
              <a:rPr lang="de-DE" dirty="0" err="1">
                <a:solidFill>
                  <a:schemeClr val="tx1"/>
                </a:solidFill>
              </a:rPr>
              <a:t>Binarisierung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Lokale Operationen (Modifikation von Pixel in Abhängigkeit von Umgebung. Beispiel: Median, Faltung)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Globale Operationen(Verändert einzelne Pixel in Abhängigkeit vom gesamten Bild. Beispiel: Tiefpass/Hochpass, Grauwert)</a:t>
            </a:r>
          </a:p>
        </p:txBody>
      </p:sp>
    </p:spTree>
    <p:extLst>
      <p:ext uri="{BB962C8B-B14F-4D97-AF65-F5344CB8AC3E}">
        <p14:creationId xmlns:p14="http://schemas.microsoft.com/office/powerpoint/2010/main" val="2171913118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/>
              <a:t>Filter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3254189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 err="1">
                <a:solidFill>
                  <a:schemeClr val="tx1"/>
                </a:solidFill>
              </a:rPr>
              <a:t>Thresholding</a:t>
            </a:r>
            <a:r>
              <a:rPr lang="de-DE" sz="2800" dirty="0">
                <a:solidFill>
                  <a:schemeClr val="tx1"/>
                </a:solidFill>
              </a:rPr>
              <a:t>: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Gewünschte (Bild-)werte werden hervorgehoben, der Rest ignoriert.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Pixelwerte werden mit Schwellenwert verglichen und dadurch wird Zugehörigkeit mit Objekt entschieden.</a:t>
            </a:r>
          </a:p>
          <a:p>
            <a:pPr lvl="0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9158E394-B9D0-40D3-90A3-6028CB8BF5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398" y="3424428"/>
            <a:ext cx="2655418" cy="221395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5D1DE3F1-CEC4-4687-BE54-024A26A8D3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603" y="3424428"/>
            <a:ext cx="2655418" cy="221395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019B7248-98CF-483C-81B4-A21AC792B591}"/>
              </a:ext>
            </a:extLst>
          </p:cNvPr>
          <p:cNvSpPr txBox="1">
            <a:spLocks/>
          </p:cNvSpPr>
          <p:nvPr/>
        </p:nvSpPr>
        <p:spPr>
          <a:xfrm>
            <a:off x="7277099" y="3424428"/>
            <a:ext cx="838201" cy="2300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 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572201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4500" dirty="0" smtClean="0"/>
              <a:t>16,5%</a:t>
            </a:r>
            <a:endParaRPr lang="en-GB" sz="45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Recherche über die Filter der Datenvorverarbeitung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Implementierung der Filter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einer Dokumentation für die Skripte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Verteilung der Personen bei der Automatisierung der Simulation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Testen der Software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Datengenerierung und Datenbeauftragte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eines Technischen Berichts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 nach Vorgaben des Fraunhofer Instituts</a:t>
            </a:r>
            <a:endParaRPr lang="de-DE" dirty="0" smtClean="0">
              <a:solidFill>
                <a:srgbClr val="FF0000"/>
              </a:solidFill>
            </a:endParaRP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Modellieren realistischer, variantenreicher Szenarien 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Simulieren realistischer, variantenreicher Szenarien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Aktualisieren des Trello Projektes/</a:t>
            </a:r>
            <a:r>
              <a:rPr lang="de-DE" dirty="0" err="1" smtClean="0">
                <a:solidFill>
                  <a:schemeClr val="tx1"/>
                </a:solidFill>
              </a:rPr>
              <a:t>Repos</a:t>
            </a:r>
            <a:r>
              <a:rPr lang="de-DE" dirty="0" smtClean="0">
                <a:solidFill>
                  <a:schemeClr val="tx1"/>
                </a:solidFill>
              </a:rPr>
              <a:t>/Organisation der Treffen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Erstellung einer Demo</a:t>
            </a:r>
          </a:p>
          <a:p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Master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11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Anita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450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PCA Filter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Ziel: Reduktion der effektive Dimension unserer Daten und damit auch der Dimension unseres Problems</a:t>
                </a:r>
              </a:p>
              <a:p>
                <a:r>
                  <a:rPr lang="de-DE" dirty="0" smtClean="0"/>
                  <a:t>Implementierung PCA Filter dur</a:t>
                </a:r>
                <a:r>
                  <a:rPr lang="de-DE" dirty="0" smtClean="0"/>
                  <a:t>ch SVD</a:t>
                </a:r>
              </a:p>
              <a:p>
                <a:r>
                  <a:rPr lang="de-DE" dirty="0" smtClean="0"/>
                  <a:t>Zerlegung der Matrix auf </a:t>
                </a:r>
                <a:r>
                  <a:rPr lang="de-DE" dirty="0" err="1" smtClean="0"/>
                  <a:t>Singulärwerte</a:t>
                </a:r>
                <a:r>
                  <a:rPr lang="de-DE" dirty="0" smtClean="0"/>
                  <a:t>, linke und rechte </a:t>
                </a:r>
                <a:r>
                  <a:rPr lang="de-DE" dirty="0" err="1" smtClean="0"/>
                  <a:t>Singulärvektoren</a:t>
                </a:r>
                <a:r>
                  <a:rPr lang="de-DE" dirty="0" smtClean="0"/>
                  <a:t>:</a:t>
                </a:r>
                <a:endParaRPr lang="de-DE" dirty="0"/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dirty="0"/>
                          <m:t>Σ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de-DE" dirty="0" smtClean="0"/>
              </a:p>
              <a:p>
                <a:r>
                  <a:rPr lang="de-DE" dirty="0" smtClean="0"/>
                  <a:t>Abschneiden der Matrizen, da nur ein kleiner Teil dieser den Hauptteil der Informationen enthält</a:t>
                </a: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9671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Zusätzliche Versuche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Zentrieren der Matrizen vor der Zerlegung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Berechnen des Durchschnitts von allen Matrizen eines Durchlaufs und Subtraktion von den Matrizen vor der Zerlegung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484" y="1307718"/>
            <a:ext cx="1905000" cy="19050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484" y="418154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42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Reduzierung Datenmenge durch PCA Filter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Nur Übergabe von reduzierten Matrizen</a:t>
                </a:r>
              </a:p>
              <a:p>
                <a:r>
                  <a:rPr lang="de-DE" dirty="0" smtClean="0"/>
                  <a:t>Standard Größe der Übergabe: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i="1"/>
                      <m:t>𝑀</m:t>
                    </m:r>
                    <m:r>
                      <a:rPr lang="de-DE" i="1"/>
                      <m:t>∈ </m:t>
                    </m:r>
                    <m:sSup>
                      <m:sSupPr>
                        <m:ctrlPr>
                          <a:rPr lang="de-DE" i="1"/>
                        </m:ctrlPr>
                      </m:sSupPr>
                      <m:e>
                        <m:r>
                          <a:rPr lang="de-DE" i="1"/>
                          <m:t>ℝ</m:t>
                        </m:r>
                      </m:e>
                      <m:sup>
                        <m:r>
                          <a:rPr lang="de-DE" i="1"/>
                          <m:t>𝑚</m:t>
                        </m:r>
                        <m:r>
                          <a:rPr lang="de-DE" i="1"/>
                          <m:t>×</m:t>
                        </m:r>
                        <m:r>
                          <a:rPr lang="de-DE" i="1"/>
                          <m:t>𝑛</m:t>
                        </m:r>
                      </m:sup>
                    </m:sSup>
                  </m:oMath>
                </a14:m>
                <a:endParaRPr lang="de-DE" dirty="0" smtClean="0"/>
              </a:p>
              <a:p>
                <a:r>
                  <a:rPr lang="de-DE" dirty="0" smtClean="0"/>
                  <a:t>Größe reduzierte Matrizen: </a:t>
                </a:r>
                <a:endParaRPr lang="de-DE" i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de-DE" i="1"/>
                      <m:t>𝑢</m:t>
                    </m:r>
                    <m:r>
                      <a:rPr lang="de-DE" i="1"/>
                      <m:t>∈</m:t>
                    </m:r>
                    <m:sSup>
                      <m:sSupPr>
                        <m:ctrlPr>
                          <a:rPr lang="de-DE" i="1"/>
                        </m:ctrlPr>
                      </m:sSupPr>
                      <m:e>
                        <m:r>
                          <a:rPr lang="de-DE" i="1"/>
                          <m:t>ℝ</m:t>
                        </m:r>
                      </m:e>
                      <m:sup>
                        <m:r>
                          <a:rPr lang="de-DE" i="1"/>
                          <m:t>𝑚</m:t>
                        </m:r>
                        <m:r>
                          <a:rPr lang="de-DE" i="1"/>
                          <m:t>×</m:t>
                        </m:r>
                        <m:r>
                          <a:rPr lang="de-DE" i="1"/>
                          <m:t>𝑟</m:t>
                        </m:r>
                      </m:sup>
                    </m:sSup>
                  </m:oMath>
                </a14:m>
                <a:endParaRPr lang="de-DE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de-DE" i="1"/>
                        </m:ctrlPr>
                      </m:sSupPr>
                      <m:e>
                        <m:r>
                          <a:rPr lang="de-DE" i="1"/>
                          <m:t>𝑣</m:t>
                        </m:r>
                      </m:e>
                      <m:sup>
                        <m:r>
                          <a:rPr lang="de-DE" i="1"/>
                          <m:t>𝑇</m:t>
                        </m:r>
                      </m:sup>
                    </m:sSup>
                    <m:r>
                      <a:rPr lang="de-DE" i="1"/>
                      <m:t>∈</m:t>
                    </m:r>
                    <m:sSup>
                      <m:sSupPr>
                        <m:ctrlPr>
                          <a:rPr lang="de-DE" i="1"/>
                        </m:ctrlPr>
                      </m:sSupPr>
                      <m:e>
                        <m:r>
                          <a:rPr lang="de-DE" i="1"/>
                          <m:t>ℝ</m:t>
                        </m:r>
                      </m:e>
                      <m:sup>
                        <m:r>
                          <a:rPr lang="de-DE" i="1"/>
                          <m:t>𝑟</m:t>
                        </m:r>
                        <m:r>
                          <a:rPr lang="de-DE" i="1"/>
                          <m:t>×</m:t>
                        </m:r>
                        <m:r>
                          <a:rPr lang="de-DE" i="1"/>
                          <m:t>𝑛</m:t>
                        </m:r>
                      </m:sup>
                    </m:sSup>
                  </m:oMath>
                </a14:m>
                <a:endParaRPr lang="de-DE" dirty="0"/>
              </a:p>
              <a:p>
                <a:pPr lvl="1"/>
                <a:r>
                  <a:rPr lang="el-GR" dirty="0" smtClean="0"/>
                  <a:t>Σ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i="1"/>
                      <m:t>∈ </m:t>
                    </m:r>
                    <m:sSup>
                      <m:sSupPr>
                        <m:ctrlPr>
                          <a:rPr lang="de-DE" i="1"/>
                        </m:ctrlPr>
                      </m:sSupPr>
                      <m:e>
                        <m:r>
                          <a:rPr lang="de-DE" i="1"/>
                          <m:t>ℝ</m:t>
                        </m:r>
                      </m:e>
                      <m:sup>
                        <m:r>
                          <a:rPr lang="de-DE" i="1"/>
                          <m:t>𝑟</m:t>
                        </m:r>
                      </m:sup>
                    </m:sSup>
                  </m:oMath>
                </a14:m>
                <a:endParaRPr lang="de-DE" dirty="0"/>
              </a:p>
              <a:p>
                <a:r>
                  <a:rPr lang="de-DE" dirty="0" smtClean="0"/>
                  <a:t>Bei 188 Beispielen mit einer Matrix der Größe 100 x </a:t>
                </a:r>
                <a:r>
                  <a:rPr lang="de-DE" dirty="0" smtClean="0"/>
                  <a:t>120 </a:t>
                </a:r>
                <a:r>
                  <a:rPr lang="de-DE" dirty="0" smtClean="0"/>
                  <a:t>und einem Erhalt von 99% der Originalinformation war r maximal 14. Damit würde man von 12000 auf höchstens 3094 Punkte kommen.</a:t>
                </a:r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r="-9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162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Testen der PCA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Durch optischen Vergleich nach wiederzusammensetzen der Matrix</a:t>
            </a:r>
          </a:p>
          <a:p>
            <a:r>
              <a:rPr lang="de-DE" dirty="0" smtClean="0"/>
              <a:t>Durch mittlere quadratische Abweichung zwischen der original und der reduzierten Matrix</a:t>
            </a:r>
          </a:p>
          <a:p>
            <a:r>
              <a:rPr lang="de-DE" dirty="0" smtClean="0"/>
              <a:t>Durchführung für verschiedene prozentuale Anteile an der </a:t>
            </a:r>
            <a:r>
              <a:rPr lang="de-DE" dirty="0" err="1" smtClean="0"/>
              <a:t>Orginalinformation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681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de-DE" sz="4800" dirty="0" smtClean="0"/>
              <a:t>Kanban</a:t>
            </a:r>
            <a:endParaRPr lang="de-DE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räsentation Video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680478" y="1748118"/>
            <a:ext cx="7832497" cy="3144557"/>
          </a:xfrm>
        </p:spPr>
      </p:pic>
    </p:spTree>
    <p:extLst>
      <p:ext uri="{BB962C8B-B14F-4D97-AF65-F5344CB8AC3E}">
        <p14:creationId xmlns:p14="http://schemas.microsoft.com/office/powerpoint/2010/main" val="26053057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6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Sonstiges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Mit Pflege der </a:t>
            </a:r>
            <a:r>
              <a:rPr lang="de-DE" dirty="0" err="1" smtClean="0"/>
              <a:t>Trello</a:t>
            </a:r>
            <a:r>
              <a:rPr lang="de-DE" dirty="0" smtClean="0"/>
              <a:t>/Kanban Wand</a:t>
            </a:r>
          </a:p>
          <a:p>
            <a:r>
              <a:rPr lang="de-DE" dirty="0" smtClean="0"/>
              <a:t>Kontaktaufnahme </a:t>
            </a:r>
            <a:r>
              <a:rPr lang="de-DE" dirty="0" err="1" smtClean="0"/>
              <a:t>Frauenhofer</a:t>
            </a:r>
            <a:r>
              <a:rPr lang="de-DE" dirty="0" smtClean="0"/>
              <a:t> Institut für weitere Informationen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02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4500" dirty="0" smtClean="0"/>
              <a:t>16,5%</a:t>
            </a:r>
            <a:endParaRPr lang="en-GB" sz="45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Recherche über die Filter der Datenvorverarbeitung</a:t>
            </a:r>
            <a:endParaRPr lang="de-DE" b="1" dirty="0">
              <a:solidFill>
                <a:schemeClr val="tx1"/>
              </a:solidFill>
            </a:endParaRP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Implementierung der Filter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einer Dokumentation für die Skripte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Verteilung der Personen bei der Automatisierung der Simulation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Testen der Software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Datengenerierung und Datenbeauftragte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eines Technischen Berichts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 nach Vorgaben des Fraunhofer Instituts</a:t>
            </a:r>
            <a:endParaRPr lang="de-DE" dirty="0" smtClean="0">
              <a:solidFill>
                <a:srgbClr val="FF0000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Modellieren realistischer, variantenreicher Szenarien 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Simulieren realistischer, variantenreicher Szenarien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Aktualisieren des </a:t>
            </a:r>
            <a:r>
              <a:rPr lang="de-DE" b="1" dirty="0" smtClean="0">
                <a:solidFill>
                  <a:schemeClr val="tx1"/>
                </a:solidFill>
              </a:rPr>
              <a:t>Trello Projektes</a:t>
            </a:r>
            <a:r>
              <a:rPr lang="de-DE" dirty="0" smtClean="0">
                <a:solidFill>
                  <a:schemeClr val="tx1"/>
                </a:solidFill>
              </a:rPr>
              <a:t>/</a:t>
            </a:r>
            <a:r>
              <a:rPr lang="de-DE" dirty="0" err="1" smtClean="0">
                <a:solidFill>
                  <a:schemeClr val="tx1"/>
                </a:solidFill>
              </a:rPr>
              <a:t>Repos</a:t>
            </a:r>
            <a:r>
              <a:rPr lang="de-DE" dirty="0" smtClean="0">
                <a:solidFill>
                  <a:schemeClr val="tx1"/>
                </a:solidFill>
              </a:rPr>
              <a:t>/Organisation der Treffen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Erstellung einer Demo</a:t>
            </a:r>
          </a:p>
          <a:p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Master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859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Rebecca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1067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C466F08-D41F-B44B-878A-0F6156E05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Aufgaben Sprint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652AF28-3647-BC42-BE24-88ACBF436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de-DE"/>
              <a:t>Datenbeauftragte</a:t>
            </a:r>
          </a:p>
          <a:p>
            <a:pPr lvl="1"/>
            <a:r>
              <a:rPr lang="de-DE"/>
              <a:t>Besprechung mit den Maschin Learning Gruppen</a:t>
            </a:r>
          </a:p>
          <a:p>
            <a:pPr lvl="1"/>
            <a:r>
              <a:rPr lang="de-DE"/>
              <a:t>Erstellen der Dichte und Trajektorien Daten</a:t>
            </a:r>
          </a:p>
          <a:p>
            <a:r>
              <a:rPr lang="de-DE"/>
              <a:t>Kontiniuierliche Simulationsdaten</a:t>
            </a:r>
          </a:p>
          <a:p>
            <a:r>
              <a:rPr lang="de-DE"/>
              <a:t>Neues Trajectorien Format</a:t>
            </a:r>
          </a:p>
          <a:p>
            <a:pPr lvl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9249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550C5C1-77F3-5640-BC82-0B04B277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114DB1C-4BDC-994A-8978-6E886BDF6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Aufgaben als </a:t>
            </a:r>
            <a:r>
              <a:rPr lang="de-DE" dirty="0" smtClean="0"/>
              <a:t>Datenbeauftragte:</a:t>
            </a:r>
            <a:endParaRPr lang="de-DE" dirty="0"/>
          </a:p>
          <a:p>
            <a:r>
              <a:rPr lang="de-DE" dirty="0"/>
              <a:t>Besprechung mit </a:t>
            </a:r>
            <a:r>
              <a:rPr lang="de-DE" dirty="0" err="1"/>
              <a:t>Maschin</a:t>
            </a:r>
            <a:r>
              <a:rPr lang="de-DE" dirty="0"/>
              <a:t> Learning Gruppen</a:t>
            </a:r>
          </a:p>
          <a:p>
            <a:pPr lvl="1"/>
            <a:r>
              <a:rPr lang="de-DE" dirty="0"/>
              <a:t>Welche Daten? </a:t>
            </a:r>
          </a:p>
          <a:p>
            <a:pPr lvl="1"/>
            <a:r>
              <a:rPr lang="de-DE" dirty="0"/>
              <a:t>Welche Parameter?  Framerate, Resolution, Zeitausschnitt </a:t>
            </a:r>
            <a:r>
              <a:rPr lang="de-DE" dirty="0" err="1"/>
              <a:t>ect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Welche Kamera </a:t>
            </a:r>
            <a:r>
              <a:rPr lang="de-DE" dirty="0" err="1"/>
              <a:t>Possitionen</a:t>
            </a:r>
            <a:r>
              <a:rPr lang="de-DE" dirty="0"/>
              <a:t>? Variation der Kamera Größe</a:t>
            </a:r>
          </a:p>
          <a:p>
            <a:r>
              <a:rPr lang="de-DE" dirty="0"/>
              <a:t>Generieren der Daten aus den Output Files von Vadere</a:t>
            </a:r>
          </a:p>
          <a:p>
            <a:r>
              <a:rPr lang="de-DE" dirty="0"/>
              <a:t>Dokumentation der Daten</a:t>
            </a:r>
          </a:p>
          <a:p>
            <a:pPr lvl="1"/>
            <a:r>
              <a:rPr lang="de-DE" dirty="0"/>
              <a:t>attributes.txt</a:t>
            </a:r>
          </a:p>
          <a:p>
            <a:pPr lvl="1"/>
            <a:r>
              <a:rPr lang="de-DE" dirty="0" err="1"/>
              <a:t>Excle</a:t>
            </a:r>
            <a:r>
              <a:rPr lang="de-DE" dirty="0"/>
              <a:t> 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33582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7E07690-01B7-F746-A7E6-8FB0DD43E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Trajectories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341579B-468C-034A-AF55-E85B57B64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/>
              <a:t>Neues Format für Trajektorien:</a:t>
            </a:r>
          </a:p>
          <a:p>
            <a:r>
              <a:rPr lang="de-DE"/>
              <a:t>Problem: altes Format der Trajektorien enthielt den Wert -1 falls die Person nicht mehr im Kamera Ausschnit ist. NN konnte damit nicht richtig lernen.</a:t>
            </a:r>
          </a:p>
          <a:p>
            <a:r>
              <a:rPr lang="de-DE"/>
              <a:t>Vorschlag der Maschin Learning Gruppen: Zeit unabhangige Trajektorien Daten</a:t>
            </a:r>
          </a:p>
          <a:p>
            <a:r>
              <a:rPr lang="de-DE"/>
              <a:t>Neues Format:</a:t>
            </a:r>
          </a:p>
          <a:p>
            <a:pPr lvl="1"/>
            <a:r>
              <a:rPr lang="de-DE"/>
              <a:t>Unterteilung in Intervalle an hand größren Schrittes aller Personen</a:t>
            </a:r>
          </a:p>
          <a:p>
            <a:pPr lvl="1"/>
            <a:r>
              <a:rPr lang="de-DE"/>
              <a:t>Pro Intervall immer nur ein Schritt behalten</a:t>
            </a:r>
          </a:p>
          <a:p>
            <a:pPr lvl="1"/>
            <a:r>
              <a:rPr lang="de-DE"/>
              <a:t>Ergebniss: Alle trajektorien haben die gleiche Anzahl an Schritten</a:t>
            </a:r>
          </a:p>
          <a:p>
            <a:endParaRPr lang="de-DE"/>
          </a:p>
          <a:p>
            <a:pPr lvl="1"/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5197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4500" dirty="0" smtClean="0"/>
              <a:t>16,5%</a:t>
            </a:r>
            <a:endParaRPr lang="en-GB" sz="45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Recherche über die Filter der Datenvorverarbeitung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Implementierung der Filter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einer Dokumentation für die Skripte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Verteilung der Personen bei der Automatisierung der Simulation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Testen der Software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Datengenerierung und Datenbeauftragte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eines Technischen Berichts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 nach Vorgaben des Fraunhofer Instituts</a:t>
            </a:r>
            <a:endParaRPr lang="de-DE" dirty="0" smtClean="0">
              <a:solidFill>
                <a:srgbClr val="FF0000"/>
              </a:solidFill>
            </a:endParaRP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Modellieren realistischer, variantenreicher Szenarien 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Simulieren realistischer, variantenreicher Szenarien</a:t>
            </a: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Aktualisieren des Trello Projektes/</a:t>
            </a:r>
            <a:r>
              <a:rPr lang="de-DE" b="1" dirty="0" err="1" smtClean="0">
                <a:solidFill>
                  <a:schemeClr val="tx1"/>
                </a:solidFill>
              </a:rPr>
              <a:t>Repos</a:t>
            </a:r>
            <a:r>
              <a:rPr lang="de-DE" b="1" dirty="0" smtClean="0">
                <a:solidFill>
                  <a:schemeClr val="tx1"/>
                </a:solidFill>
              </a:rPr>
              <a:t>/Organisation der Treffen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Erstellung einer Demo</a:t>
            </a:r>
          </a:p>
          <a:p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Master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467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Lisa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400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err="1" smtClean="0"/>
              <a:t>Meine</a:t>
            </a:r>
            <a:r>
              <a:rPr lang="en-GB" sz="2800" dirty="0" smtClean="0"/>
              <a:t> </a:t>
            </a:r>
            <a:r>
              <a:rPr lang="en-GB" sz="2800" dirty="0" err="1" smtClean="0"/>
              <a:t>Aufgaben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 smtClean="0">
                <a:solidFill>
                  <a:schemeClr val="tx1"/>
                </a:solidFill>
              </a:rPr>
              <a:t>Meine Aufgaben:</a:t>
            </a:r>
          </a:p>
          <a:p>
            <a:pPr>
              <a:lnSpc>
                <a:spcPct val="200000"/>
              </a:lnSpc>
            </a:pPr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Master/Organisation der Treffen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tx1"/>
                </a:solidFill>
              </a:rPr>
              <a:t>Schreiben des Technischen Berichts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tx1"/>
                </a:solidFill>
              </a:rPr>
              <a:t>Erstellen von Demonstrationen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tx1"/>
                </a:solidFill>
              </a:rPr>
              <a:t>Erstellen von Szenarien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tx1"/>
                </a:solidFill>
              </a:rPr>
              <a:t>Testen</a:t>
            </a:r>
          </a:p>
          <a:p>
            <a:pPr marL="0" lvl="0" indent="0">
              <a:lnSpc>
                <a:spcPct val="200000"/>
              </a:lnSpc>
              <a:buNone/>
            </a:pPr>
            <a:endParaRPr lang="de-DE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644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err="1" smtClean="0"/>
              <a:t>Meine</a:t>
            </a:r>
            <a:r>
              <a:rPr lang="en-GB" sz="2800" dirty="0" smtClean="0"/>
              <a:t> </a:t>
            </a:r>
            <a:r>
              <a:rPr lang="en-GB" sz="2800" dirty="0" err="1" smtClean="0"/>
              <a:t>Aufgaben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1344707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3200" dirty="0" smtClean="0">
                <a:solidFill>
                  <a:schemeClr val="tx1"/>
                </a:solidFill>
              </a:rPr>
              <a:t>Testen:</a:t>
            </a:r>
          </a:p>
        </p:txBody>
      </p:sp>
      <p:pic>
        <p:nvPicPr>
          <p:cNvPr id="4" name="Test_Video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635043" y="1986908"/>
            <a:ext cx="2423545" cy="2846703"/>
          </a:xfrm>
          <a:prstGeom prst="rect">
            <a:avLst/>
          </a:prstGeom>
        </p:spPr>
      </p:pic>
      <p:pic>
        <p:nvPicPr>
          <p:cNvPr id="5" name="2017-12-10 at 21-59-49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772399" y="1986908"/>
            <a:ext cx="2421469" cy="284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56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04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6042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862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6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/>
              <a:t>Ziele Sprint </a:t>
            </a:r>
            <a:r>
              <a:rPr lang="de-DE" sz="4800" dirty="0" smtClean="0"/>
              <a:t>2</a:t>
            </a:r>
            <a:endParaRPr lang="de-DE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4B6457-3E37-4879-A8CB-262CE10EA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196164"/>
          </a:xfrm>
        </p:spPr>
        <p:txBody>
          <a:bodyPr anchor="ctr"/>
          <a:lstStyle/>
          <a:p>
            <a:pPr marL="0" indent="0">
              <a:spcAft>
                <a:spcPts val="1200"/>
              </a:spcAft>
              <a:buNone/>
            </a:pPr>
            <a:r>
              <a:rPr lang="de-DE" sz="3200" b="1" dirty="0">
                <a:solidFill>
                  <a:schemeClr val="tx1"/>
                </a:solidFill>
              </a:rPr>
              <a:t>Vorgegebene Ziele des </a:t>
            </a:r>
            <a:r>
              <a:rPr lang="de-DE" sz="3200" b="1" dirty="0" smtClean="0">
                <a:solidFill>
                  <a:schemeClr val="tx1"/>
                </a:solidFill>
              </a:rPr>
              <a:t>zweiten Sprints</a:t>
            </a:r>
            <a:endParaRPr lang="de-DE" b="1" dirty="0">
              <a:solidFill>
                <a:schemeClr val="tx1"/>
              </a:solidFill>
            </a:endParaRPr>
          </a:p>
          <a:p>
            <a:endParaRPr lang="de-DE" dirty="0" smtClean="0">
              <a:solidFill>
                <a:schemeClr val="tx1"/>
              </a:solidFill>
            </a:endParaRPr>
          </a:p>
          <a:p>
            <a:r>
              <a:rPr lang="de-DE" dirty="0" smtClean="0">
                <a:solidFill>
                  <a:schemeClr val="tx1"/>
                </a:solidFill>
              </a:rPr>
              <a:t>Erstellen eines Technischen Berichts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Modellieren und </a:t>
            </a:r>
            <a:r>
              <a:rPr lang="en-GB" dirty="0" err="1" smtClean="0">
                <a:solidFill>
                  <a:schemeClr val="tx1"/>
                </a:solidFill>
              </a:rPr>
              <a:t>simulieren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realistischer</a:t>
            </a:r>
            <a:r>
              <a:rPr lang="en-GB" dirty="0" smtClean="0">
                <a:solidFill>
                  <a:schemeClr val="tx1"/>
                </a:solidFill>
              </a:rPr>
              <a:t> und </a:t>
            </a:r>
            <a:r>
              <a:rPr lang="en-GB" dirty="0" err="1" smtClean="0">
                <a:solidFill>
                  <a:schemeClr val="tx1"/>
                </a:solidFill>
              </a:rPr>
              <a:t>variantenreicher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Szenarien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err="1" smtClean="0">
                <a:solidFill>
                  <a:schemeClr val="tx1"/>
                </a:solidFill>
              </a:rPr>
              <a:t>Aufbereitung</a:t>
            </a:r>
            <a:r>
              <a:rPr lang="en-GB" dirty="0" smtClean="0">
                <a:solidFill>
                  <a:schemeClr val="tx1"/>
                </a:solidFill>
              </a:rPr>
              <a:t> des </a:t>
            </a:r>
            <a:r>
              <a:rPr lang="en-GB" dirty="0" err="1" smtClean="0">
                <a:solidFill>
                  <a:schemeClr val="tx1"/>
                </a:solidFill>
              </a:rPr>
              <a:t>Datenformats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entsprechend</a:t>
            </a:r>
            <a:r>
              <a:rPr lang="en-GB" dirty="0" smtClean="0">
                <a:solidFill>
                  <a:schemeClr val="tx1"/>
                </a:solidFill>
              </a:rPr>
              <a:t> den </a:t>
            </a:r>
            <a:r>
              <a:rPr lang="en-GB" dirty="0" err="1" smtClean="0">
                <a:solidFill>
                  <a:schemeClr val="tx1"/>
                </a:solidFill>
              </a:rPr>
              <a:t>Angaben</a:t>
            </a:r>
            <a:r>
              <a:rPr lang="en-GB" dirty="0" smtClean="0">
                <a:solidFill>
                  <a:schemeClr val="tx1"/>
                </a:solidFill>
              </a:rPr>
              <a:t> des </a:t>
            </a:r>
            <a:r>
              <a:rPr lang="en-GB" dirty="0" err="1" smtClean="0">
                <a:solidFill>
                  <a:schemeClr val="tx1"/>
                </a:solidFill>
              </a:rPr>
              <a:t>Fraunhofer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Instituts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err="1" smtClean="0">
                <a:solidFill>
                  <a:schemeClr val="tx1"/>
                </a:solidFill>
              </a:rPr>
              <a:t>Erstellen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einer</a:t>
            </a:r>
            <a:r>
              <a:rPr lang="en-GB" dirty="0" smtClean="0">
                <a:solidFill>
                  <a:schemeClr val="tx1"/>
                </a:solidFill>
              </a:rPr>
              <a:t> Demonstration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893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4500" dirty="0" smtClean="0"/>
              <a:t>16,5%</a:t>
            </a:r>
            <a:endParaRPr lang="en-GB" sz="45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Recherche über die Filter der Datenvorverarbeitung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Implementierung der Filter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einer Dokumentation für die Skripte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Verteilung der Personen bei der Automatisierung der Simulation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Testen der Software</a:t>
            </a:r>
            <a:endParaRPr lang="de-DE" b="1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Datengenerierung und Datenbeauftragte</a:t>
            </a: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Erstellen eines Technischen Berichts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 nach Vorgaben des Fraunhofer Instituts</a:t>
            </a:r>
            <a:endParaRPr lang="de-DE" dirty="0" smtClean="0">
              <a:solidFill>
                <a:srgbClr val="FF0000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Modellieren realistischer, variantenreicher Szenarien 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Simulieren realistischer, variantenreicher Szenarien</a:t>
            </a: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Aktualisieren des Trello Projektes/</a:t>
            </a:r>
            <a:r>
              <a:rPr lang="de-DE" b="1" dirty="0" err="1" smtClean="0">
                <a:solidFill>
                  <a:schemeClr val="tx1"/>
                </a:solidFill>
              </a:rPr>
              <a:t>Repos</a:t>
            </a:r>
            <a:r>
              <a:rPr lang="de-DE" b="1" dirty="0" smtClean="0">
                <a:solidFill>
                  <a:schemeClr val="tx1"/>
                </a:solidFill>
              </a:rPr>
              <a:t>/Organisation der Treffen</a:t>
            </a: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Erstellung einer Demo</a:t>
            </a:r>
          </a:p>
          <a:p>
            <a:r>
              <a:rPr lang="de-DE" b="1" dirty="0" err="1" smtClean="0">
                <a:solidFill>
                  <a:schemeClr val="tx1"/>
                </a:solidFill>
              </a:rPr>
              <a:t>Scrum</a:t>
            </a:r>
            <a:r>
              <a:rPr lang="de-DE" b="1" dirty="0" smtClean="0">
                <a:solidFill>
                  <a:schemeClr val="tx1"/>
                </a:solidFill>
              </a:rPr>
              <a:t> Master</a:t>
            </a:r>
            <a:endParaRPr lang="de-D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/>
              <a:t>Ziele Sprint </a:t>
            </a:r>
            <a:r>
              <a:rPr lang="de-DE" sz="4800" dirty="0" smtClean="0"/>
              <a:t>2</a:t>
            </a:r>
            <a:endParaRPr lang="de-DE" sz="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08DF57E2-668B-4E5A-AEBF-D8CEC596E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5940557" cy="51206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3200" b="1" dirty="0">
                <a:solidFill>
                  <a:schemeClr val="tx1"/>
                </a:solidFill>
              </a:rPr>
              <a:t>Unsere Ziele</a:t>
            </a:r>
            <a:r>
              <a:rPr lang="de-DE" sz="3200" b="1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de-DE" b="1" dirty="0">
              <a:solidFill>
                <a:schemeClr val="tx1"/>
              </a:solidFill>
            </a:endParaRPr>
          </a:p>
          <a:p>
            <a:r>
              <a:rPr lang="de-DE" dirty="0" smtClean="0">
                <a:solidFill>
                  <a:schemeClr val="tx1"/>
                </a:solidFill>
              </a:rPr>
              <a:t>Weitere Literaturrecherche über die Filter der Datenvorverarbeitung 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Implementierung der Filter 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Codeoptimierung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Erstellen von Dokumentationen für die implementierten Skripte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Die Verteilung der Personen durch Permutationen realisieren (bei der Automatisierung  der Simulation)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Testen der Software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Datengenerierung (Datenbeauftragte)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Aktualisierung des </a:t>
            </a:r>
            <a:r>
              <a:rPr lang="de-DE" dirty="0" err="1" smtClean="0">
                <a:solidFill>
                  <a:schemeClr val="tx1"/>
                </a:solidFill>
              </a:rPr>
              <a:t>Trello</a:t>
            </a:r>
            <a:r>
              <a:rPr lang="de-DE" dirty="0" smtClean="0">
                <a:solidFill>
                  <a:schemeClr val="tx1"/>
                </a:solidFill>
              </a:rPr>
              <a:t> Projektes/</a:t>
            </a:r>
            <a:r>
              <a:rPr lang="de-DE" dirty="0" err="1" smtClean="0">
                <a:solidFill>
                  <a:schemeClr val="tx1"/>
                </a:solidFill>
              </a:rPr>
              <a:t>Repos</a:t>
            </a:r>
            <a:r>
              <a:rPr lang="de-DE" dirty="0" smtClean="0">
                <a:solidFill>
                  <a:schemeClr val="tx1"/>
                </a:solidFill>
              </a:rPr>
              <a:t>/Organisation der Treffen</a:t>
            </a:r>
            <a:endParaRPr lang="de-DE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955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7C7B7B5E-EB63-48A8-BCF5-30057479D8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2800" dirty="0">
                <a:solidFill>
                  <a:schemeClr val="tx1"/>
                </a:solidFill>
              </a:rPr>
              <a:t>Was </a:t>
            </a:r>
            <a:r>
              <a:rPr lang="de-DE" sz="2800" dirty="0" smtClean="0">
                <a:solidFill>
                  <a:schemeClr val="tx1"/>
                </a:solidFill>
              </a:rPr>
              <a:t>lief </a:t>
            </a:r>
            <a:r>
              <a:rPr lang="de-DE" sz="2800" dirty="0">
                <a:solidFill>
                  <a:schemeClr val="tx1"/>
                </a:solidFill>
              </a:rPr>
              <a:t>gut?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B69192B4-B668-4E8C-8C21-3A34BA8E13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Regelmäßig Treffen außerhalb der Vorlesung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Gute Kommunikation über </a:t>
            </a:r>
            <a:r>
              <a:rPr lang="de-DE" sz="2400" dirty="0" smtClean="0">
                <a:solidFill>
                  <a:schemeClr val="tx1"/>
                </a:solidFill>
              </a:rPr>
              <a:t>WhatsApp</a:t>
            </a:r>
            <a:r>
              <a:rPr lang="de-DE" sz="2400" dirty="0">
                <a:solidFill>
                  <a:schemeClr val="tx1"/>
                </a:solidFill>
              </a:rPr>
              <a:t>, </a:t>
            </a:r>
            <a:r>
              <a:rPr lang="de-DE" sz="2400" dirty="0" smtClean="0">
                <a:solidFill>
                  <a:schemeClr val="tx1"/>
                </a:solidFill>
              </a:rPr>
              <a:t>Skype, </a:t>
            </a:r>
            <a:r>
              <a:rPr lang="de-DE" sz="2400" dirty="0" err="1" smtClean="0">
                <a:solidFill>
                  <a:schemeClr val="tx1"/>
                </a:solidFill>
              </a:rPr>
              <a:t>Slack</a:t>
            </a:r>
            <a:r>
              <a:rPr lang="de-DE" sz="2400" dirty="0">
                <a:solidFill>
                  <a:schemeClr val="tx1"/>
                </a:solidFill>
              </a:rPr>
              <a:t>, </a:t>
            </a:r>
            <a:r>
              <a:rPr lang="de-DE" sz="2400" dirty="0" err="1">
                <a:solidFill>
                  <a:schemeClr val="tx1"/>
                </a:solidFill>
              </a:rPr>
              <a:t>Trello</a:t>
            </a:r>
            <a:endParaRPr lang="de-DE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Verteilung der Aufgaben  </a:t>
            </a:r>
            <a:r>
              <a:rPr lang="de-DE" sz="2400" dirty="0" smtClean="0">
                <a:solidFill>
                  <a:schemeClr val="tx1"/>
                </a:solidFill>
              </a:rPr>
              <a:t>und Teamarbeit</a:t>
            </a:r>
            <a:endParaRPr lang="de-DE" sz="2400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528A301B-E3B1-4B35-BE7D-F69C91D78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de-DE" sz="2800" dirty="0">
                <a:solidFill>
                  <a:schemeClr val="tx1"/>
                </a:solidFill>
              </a:rPr>
              <a:t>Was lief schlecht?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33DCA290-89C4-4275-A93D-319C803D2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18463" y="2146089"/>
            <a:ext cx="3474720" cy="4023360"/>
          </a:xfrm>
        </p:spPr>
        <p:txBody>
          <a:bodyPr>
            <a:normAutofit/>
          </a:bodyPr>
          <a:lstStyle/>
          <a:p>
            <a:r>
              <a:rPr lang="en-GB" sz="2400" dirty="0" err="1" smtClean="0">
                <a:solidFill>
                  <a:schemeClr val="tx1"/>
                </a:solidFill>
              </a:rPr>
              <a:t>Spärliche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</a:rPr>
              <a:t>Informationen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</a:rPr>
              <a:t>zu</a:t>
            </a:r>
            <a:r>
              <a:rPr lang="en-GB" sz="2400" dirty="0" smtClean="0">
                <a:solidFill>
                  <a:schemeClr val="tx1"/>
                </a:solidFill>
              </a:rPr>
              <a:t> den </a:t>
            </a:r>
            <a:r>
              <a:rPr lang="en-GB" sz="2400" dirty="0" err="1" smtClean="0">
                <a:solidFill>
                  <a:schemeClr val="tx1"/>
                </a:solidFill>
              </a:rPr>
              <a:t>Filtern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="" xmlns:a16="http://schemas.microsoft.com/office/drawing/2014/main" id="{5F710989-371B-4482-A9BD-56DFD57DBD75}"/>
              </a:ext>
            </a:extLst>
          </p:cNvPr>
          <p:cNvSpPr/>
          <p:nvPr/>
        </p:nvSpPr>
        <p:spPr>
          <a:xfrm>
            <a:off x="352840" y="2743200"/>
            <a:ext cx="1091953" cy="1784412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Down 12">
            <a:extLst>
              <a:ext uri="{FF2B5EF4-FFF2-40B4-BE49-F238E27FC236}">
                <a16:creationId xmlns="" xmlns:a16="http://schemas.microsoft.com/office/drawing/2014/main" id="{3C3CD861-7549-47BE-8D26-BF01FD79F024}"/>
              </a:ext>
            </a:extLst>
          </p:cNvPr>
          <p:cNvSpPr/>
          <p:nvPr/>
        </p:nvSpPr>
        <p:spPr>
          <a:xfrm rot="10800000">
            <a:off x="1734584" y="2536794"/>
            <a:ext cx="1091953" cy="1784412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320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EA176D17-8200-422B-A524-7F10475EC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7912" y="431916"/>
            <a:ext cx="7425271" cy="807720"/>
          </a:xfrm>
        </p:spPr>
        <p:txBody>
          <a:bodyPr>
            <a:normAutofit/>
          </a:bodyPr>
          <a:lstStyle/>
          <a:p>
            <a:r>
              <a:rPr lang="de-DE" sz="3200" dirty="0">
                <a:solidFill>
                  <a:schemeClr val="tx1"/>
                </a:solidFill>
              </a:rPr>
              <a:t>Umgesetzte Ziele des </a:t>
            </a:r>
            <a:r>
              <a:rPr lang="de-DE" sz="3200" dirty="0" smtClean="0">
                <a:solidFill>
                  <a:schemeClr val="tx1"/>
                </a:solidFill>
              </a:rPr>
              <a:t>zweiten Sprints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5FF4DCB6-21B0-4D52-90D0-4B41F67FF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67912" y="1344706"/>
            <a:ext cx="3474720" cy="4609590"/>
          </a:xfrm>
        </p:spPr>
        <p:txBody>
          <a:bodyPr>
            <a:norm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Erstellen eines Technischen Berichts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 smtClean="0">
                <a:solidFill>
                  <a:schemeClr val="tx1"/>
                </a:solidFill>
              </a:rPr>
              <a:t>Weitere Literaturrecherche über Filter in der Datenvorverarbeitung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Implementierung der Filter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Aufbereitung der Daten für die Gruppen des </a:t>
            </a:r>
            <a:r>
              <a:rPr lang="de-DE" dirty="0" smtClean="0">
                <a:solidFill>
                  <a:schemeClr val="tx1"/>
                </a:solidFill>
              </a:rPr>
              <a:t>Maschinenlernalgorithmus (nach Fraunhofer)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Testen der </a:t>
            </a:r>
            <a:r>
              <a:rPr lang="de-DE" dirty="0" smtClean="0">
                <a:solidFill>
                  <a:schemeClr val="tx1"/>
                </a:solidFill>
              </a:rPr>
              <a:t>Software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6D926286-4DAB-48EB-97A3-06175DC67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18463" y="1460288"/>
            <a:ext cx="3474720" cy="4335393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Trello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smtClean="0">
                <a:solidFill>
                  <a:schemeClr val="tx1"/>
                </a:solidFill>
              </a:rPr>
              <a:t>Projekt aktualisieren/</a:t>
            </a:r>
            <a:r>
              <a:rPr lang="de-DE" dirty="0" err="1" smtClean="0">
                <a:solidFill>
                  <a:schemeClr val="tx1"/>
                </a:solidFill>
              </a:rPr>
              <a:t>Repo</a:t>
            </a:r>
            <a:r>
              <a:rPr lang="de-DE" dirty="0" smtClean="0">
                <a:solidFill>
                  <a:schemeClr val="tx1"/>
                </a:solidFill>
              </a:rPr>
              <a:t>/Treffen organisieren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Erstellen einer Dokumentation der Skripte</a:t>
            </a: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tx1"/>
                </a:solidFill>
              </a:rPr>
              <a:t>Verteilung</a:t>
            </a:r>
            <a:r>
              <a:rPr lang="en-GB" dirty="0" smtClean="0">
                <a:solidFill>
                  <a:schemeClr val="tx1"/>
                </a:solidFill>
              </a:rPr>
              <a:t> der </a:t>
            </a:r>
            <a:r>
              <a:rPr lang="en-GB" dirty="0" err="1" smtClean="0">
                <a:solidFill>
                  <a:schemeClr val="tx1"/>
                </a:solidFill>
              </a:rPr>
              <a:t>Personen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durch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Permutationen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realisieren</a:t>
            </a:r>
            <a:endParaRPr lang="en-GB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tx1"/>
                </a:solidFill>
              </a:rPr>
              <a:t>Datengenerierung</a:t>
            </a:r>
            <a:r>
              <a:rPr lang="en-GB" dirty="0" smtClean="0">
                <a:solidFill>
                  <a:schemeClr val="tx1"/>
                </a:solidFill>
              </a:rPr>
              <a:t> (</a:t>
            </a:r>
            <a:r>
              <a:rPr lang="en-GB" dirty="0" err="1" smtClean="0">
                <a:solidFill>
                  <a:schemeClr val="tx1"/>
                </a:solidFill>
              </a:rPr>
              <a:t>Datenbeauftragte</a:t>
            </a:r>
            <a:r>
              <a:rPr lang="en-GB" dirty="0">
                <a:solidFill>
                  <a:schemeClr val="tx1"/>
                </a:solidFill>
              </a:rPr>
              <a:t>)</a:t>
            </a:r>
            <a:endParaRPr lang="en-GB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Modellieren &amp; </a:t>
            </a:r>
            <a:r>
              <a:rPr lang="en-GB" dirty="0" err="1" smtClean="0">
                <a:solidFill>
                  <a:schemeClr val="tx1"/>
                </a:solidFill>
              </a:rPr>
              <a:t>simulieren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realistischer</a:t>
            </a:r>
            <a:r>
              <a:rPr lang="en-GB" dirty="0" smtClean="0">
                <a:solidFill>
                  <a:schemeClr val="tx1"/>
                </a:solidFill>
              </a:rPr>
              <a:t> und </a:t>
            </a:r>
            <a:r>
              <a:rPr lang="en-GB" dirty="0" err="1" smtClean="0">
                <a:solidFill>
                  <a:schemeClr val="tx1"/>
                </a:solidFill>
              </a:rPr>
              <a:t>variantenreicher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Szenarien</a:t>
            </a:r>
            <a:endParaRPr lang="en-GB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tx1"/>
                </a:solidFill>
              </a:rPr>
              <a:t>Erstellen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einer</a:t>
            </a:r>
            <a:r>
              <a:rPr lang="en-GB" dirty="0" smtClean="0">
                <a:solidFill>
                  <a:schemeClr val="tx1"/>
                </a:solidFill>
              </a:rPr>
              <a:t> Demonstration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6F1B2972-00B7-472B-870D-CC70C6F0B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40" y="2124074"/>
            <a:ext cx="2387310" cy="23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158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="" xmlns:a16="http://schemas.microsoft.com/office/drawing/2014/main" id="{86EA5D6E-C62C-47D0-8138-CB405D04E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238369"/>
          </a:xfrm>
        </p:spPr>
        <p:txBody>
          <a:bodyPr>
            <a:normAutofit/>
          </a:bodyPr>
          <a:lstStyle/>
          <a:p>
            <a:r>
              <a:rPr lang="de-DE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Poster für die PED 2018</a:t>
            </a:r>
          </a:p>
          <a:p>
            <a:r>
              <a:rPr lang="de-DE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Erstellen eines Videos für </a:t>
            </a:r>
          </a:p>
          <a:p>
            <a:r>
              <a:rPr lang="de-DE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Erstellen einer Demo für den Studieninformationstag</a:t>
            </a:r>
          </a:p>
          <a:p>
            <a:r>
              <a:rPr lang="de-DE" sz="24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Beantworten der Frage: „Can </a:t>
            </a:r>
            <a:r>
              <a:rPr lang="de-DE" sz="2400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we</a:t>
            </a:r>
            <a:r>
              <a:rPr lang="de-DE" sz="24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de-DE" sz="2400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learn</a:t>
            </a:r>
            <a:r>
              <a:rPr lang="de-DE" sz="24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de-DE" sz="2400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where</a:t>
            </a:r>
            <a:r>
              <a:rPr lang="de-DE" sz="24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de-DE" sz="2400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people</a:t>
            </a:r>
            <a:r>
              <a:rPr lang="de-DE" sz="24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de-DE" sz="2400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go</a:t>
            </a:r>
            <a:r>
              <a:rPr lang="de-DE" sz="24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?“</a:t>
            </a:r>
            <a:endParaRPr lang="en-GB" sz="2400" b="1" dirty="0"/>
          </a:p>
        </p:txBody>
      </p:sp>
      <p:sp>
        <p:nvSpPr>
          <p:cNvPr id="9" name="Titel 1">
            <a:extLst>
              <a:ext uri="{FF2B5EF4-FFF2-40B4-BE49-F238E27FC236}">
                <a16:creationId xmlns="" xmlns:a16="http://schemas.microsoft.com/office/drawing/2014/main" id="{E5885248-D7EC-46A9-881C-FEC0809E0C48}"/>
              </a:ext>
            </a:extLst>
          </p:cNvPr>
          <p:cNvSpPr txBox="1">
            <a:spLocks/>
          </p:cNvSpPr>
          <p:nvPr/>
        </p:nvSpPr>
        <p:spPr>
          <a:xfrm>
            <a:off x="3869268" y="906811"/>
            <a:ext cx="7315200" cy="108084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solidFill>
                  <a:schemeClr val="tx1"/>
                </a:solidFill>
                <a:latin typeface="Corbel (Body)"/>
                <a:cs typeface="Times New Roman" panose="02020603050405020304" pitchFamily="18" charset="0"/>
              </a:rPr>
              <a:t>Datenerzeugung und Datenanalyse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="" xmlns:a16="http://schemas.microsoft.com/office/drawing/2014/main" id="{0311113E-B278-4458-8FCF-AD752B46C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Ziele Sprint </a:t>
            </a:r>
            <a:r>
              <a:rPr lang="de-DE" sz="5400" dirty="0" smtClean="0"/>
              <a:t>3</a:t>
            </a:r>
            <a:endParaRPr lang="en-GB" sz="54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4970929"/>
            <a:ext cx="7143470" cy="947724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662" y="2900935"/>
            <a:ext cx="17907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54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Amir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206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1214</Words>
  <Application>Microsoft Office PowerPoint</Application>
  <PresentationFormat>Breitbild</PresentationFormat>
  <Paragraphs>354</Paragraphs>
  <Slides>40</Slides>
  <Notes>15</Notes>
  <HiddenSlides>0</HiddenSlides>
  <MMClips>3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9" baseType="lpstr">
      <vt:lpstr>Arial</vt:lpstr>
      <vt:lpstr>Calibri</vt:lpstr>
      <vt:lpstr>Cambria Math</vt:lpstr>
      <vt:lpstr>Corbel</vt:lpstr>
      <vt:lpstr>Corbel (Body)</vt:lpstr>
      <vt:lpstr>Times New Roman</vt:lpstr>
      <vt:lpstr>Wingdings</vt:lpstr>
      <vt:lpstr>Wingdings 2</vt:lpstr>
      <vt:lpstr>Frame</vt:lpstr>
      <vt:lpstr>Datenerzeugung und Datenanalyse</vt:lpstr>
      <vt:lpstr>Ablauf</vt:lpstr>
      <vt:lpstr>Kanban</vt:lpstr>
      <vt:lpstr>Ziele Sprint 2</vt:lpstr>
      <vt:lpstr>Ziele Sprint 2</vt:lpstr>
      <vt:lpstr>PowerPoint-Präsentation</vt:lpstr>
      <vt:lpstr>PowerPoint-Präsentation</vt:lpstr>
      <vt:lpstr>Ziele Sprint 3</vt:lpstr>
      <vt:lpstr>Amir</vt:lpstr>
      <vt:lpstr>1%</vt:lpstr>
      <vt:lpstr>Do</vt:lpstr>
      <vt:lpstr>Aufgaben</vt:lpstr>
      <vt:lpstr>Aufgaben</vt:lpstr>
      <vt:lpstr>Aufgaben</vt:lpstr>
      <vt:lpstr>Testen</vt:lpstr>
      <vt:lpstr>16,5%</vt:lpstr>
      <vt:lpstr>16,5%</vt:lpstr>
      <vt:lpstr>Hubert</vt:lpstr>
      <vt:lpstr>16,5%</vt:lpstr>
      <vt:lpstr>Julian</vt:lpstr>
      <vt:lpstr>Filter</vt:lpstr>
      <vt:lpstr>Filter</vt:lpstr>
      <vt:lpstr>Filter</vt:lpstr>
      <vt:lpstr>16,5%</vt:lpstr>
      <vt:lpstr>Anita</vt:lpstr>
      <vt:lpstr>PCA Filter</vt:lpstr>
      <vt:lpstr>Zusätzliche Versuche</vt:lpstr>
      <vt:lpstr>Reduzierung Datenmenge durch PCA Filter</vt:lpstr>
      <vt:lpstr>Testen der PCA</vt:lpstr>
      <vt:lpstr>Sonstiges</vt:lpstr>
      <vt:lpstr>16,5%</vt:lpstr>
      <vt:lpstr>Rebecca</vt:lpstr>
      <vt:lpstr>Aufgaben Sprint 2</vt:lpstr>
      <vt:lpstr>Daten</vt:lpstr>
      <vt:lpstr>Trajectories</vt:lpstr>
      <vt:lpstr>16,5%</vt:lpstr>
      <vt:lpstr>Lisa</vt:lpstr>
      <vt:lpstr>Meine Aufgaben</vt:lpstr>
      <vt:lpstr>Meine Aufgaben</vt:lpstr>
      <vt:lpstr>16,5%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Datenerzeugung und Datenanalyse</dc:title>
  <dc:creator>Lisa-Marie Grundmann</dc:creator>
  <cp:lastModifiedBy>Anita Steinberger</cp:lastModifiedBy>
  <cp:revision>155</cp:revision>
  <dcterms:created xsi:type="dcterms:W3CDTF">2017-11-02T16:00:20Z</dcterms:created>
  <dcterms:modified xsi:type="dcterms:W3CDTF">2017-12-14T08:40:30Z</dcterms:modified>
</cp:coreProperties>
</file>