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5"/>
  </p:notesMasterIdLst>
  <p:sldIdLst>
    <p:sldId id="309" r:id="rId2"/>
    <p:sldId id="321" r:id="rId3"/>
    <p:sldId id="310" r:id="rId4"/>
    <p:sldId id="311" r:id="rId5"/>
    <p:sldId id="312" r:id="rId6"/>
    <p:sldId id="313" r:id="rId7"/>
    <p:sldId id="314" r:id="rId8"/>
    <p:sldId id="315" r:id="rId9"/>
    <p:sldId id="268" r:id="rId10"/>
    <p:sldId id="270" r:id="rId11"/>
    <p:sldId id="271" r:id="rId12"/>
    <p:sldId id="272" r:id="rId13"/>
    <p:sldId id="319" r:id="rId14"/>
    <p:sldId id="302" r:id="rId15"/>
    <p:sldId id="273" r:id="rId16"/>
    <p:sldId id="274" r:id="rId17"/>
    <p:sldId id="275" r:id="rId18"/>
    <p:sldId id="318" r:id="rId19"/>
    <p:sldId id="304" r:id="rId20"/>
    <p:sldId id="277" r:id="rId21"/>
    <p:sldId id="278" r:id="rId22"/>
    <p:sldId id="279" r:id="rId23"/>
    <p:sldId id="280" r:id="rId24"/>
    <p:sldId id="317" r:id="rId25"/>
    <p:sldId id="305" r:id="rId26"/>
    <p:sldId id="283" r:id="rId27"/>
    <p:sldId id="284" r:id="rId28"/>
    <p:sldId id="285" r:id="rId29"/>
    <p:sldId id="316" r:id="rId30"/>
    <p:sldId id="30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7" r:id="rId40"/>
    <p:sldId id="307" r:id="rId41"/>
    <p:sldId id="299" r:id="rId42"/>
    <p:sldId id="300" r:id="rId43"/>
    <p:sldId id="30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752" y="-7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0FA3B-8C2A-45ED-9DC5-CB3028ABFCB7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6EBA2-7F35-4B7B-BE0F-6CB1169C1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54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51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265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217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254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814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475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9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1. Nur erste Implementierung</a:t>
            </a:r>
          </a:p>
          <a:p>
            <a:r>
              <a:rPr lang="de-DE" dirty="0" smtClean="0"/>
              <a:t>Keine vorherige Einarbeitung nötig</a:t>
            </a:r>
          </a:p>
          <a:p>
            <a:r>
              <a:rPr lang="de-DE" dirty="0" smtClean="0"/>
              <a:t>2. Über alle Zeitpunkte</a:t>
            </a:r>
          </a:p>
          <a:p>
            <a:r>
              <a:rPr lang="de-DE" dirty="0" smtClean="0"/>
              <a:t>Kamerabereich</a:t>
            </a:r>
          </a:p>
          <a:p>
            <a:r>
              <a:rPr lang="de-DE" dirty="0" smtClean="0"/>
              <a:t>Nach Zeit gruppiert -&gt; Zieleverteilung</a:t>
            </a:r>
          </a:p>
          <a:p>
            <a:r>
              <a:rPr lang="de-DE" dirty="0" smtClean="0"/>
              <a:t>3. CSV</a:t>
            </a:r>
          </a:p>
          <a:p>
            <a:r>
              <a:rPr lang="de-DE" dirty="0" smtClean="0"/>
              <a:t>4. Alternativ</a:t>
            </a:r>
          </a:p>
          <a:p>
            <a:r>
              <a:rPr lang="de-DE" dirty="0" smtClean="0"/>
              <a:t>5. Daten an Maschine Learning Gruppen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17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smtClean="0"/>
              <a:t>Mehr dazu später</a:t>
            </a:r>
          </a:p>
          <a:p>
            <a:pPr marL="228600" indent="-228600">
              <a:buAutoNum type="arabicPeriod"/>
            </a:pPr>
            <a:r>
              <a:rPr lang="de-DE" dirty="0" smtClean="0"/>
              <a:t>Zweck bereits gehört</a:t>
            </a:r>
          </a:p>
          <a:p>
            <a:r>
              <a:rPr lang="de-DE" dirty="0" smtClean="0"/>
              <a:t>Fängt mit einfachen Bsp. an, wie z.B</a:t>
            </a:r>
            <a:r>
              <a:rPr lang="de-DE" dirty="0"/>
              <a:t>.</a:t>
            </a:r>
            <a:r>
              <a:rPr lang="de-DE" dirty="0" smtClean="0"/>
              <a:t> drehen</a:t>
            </a:r>
          </a:p>
          <a:p>
            <a:r>
              <a:rPr lang="de-DE" dirty="0" smtClean="0"/>
              <a:t>Auch komplexere Funktionen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531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287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060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569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765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73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9747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2533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563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544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liest Matrizen ein, schneidet den Bildausschnitt aus, speichert sie zeilenweise ab und 	liefert ein .</a:t>
            </a:r>
            <a:r>
              <a:rPr lang="de-DE" dirty="0" err="1"/>
              <a:t>csv</a:t>
            </a:r>
            <a:r>
              <a:rPr lang="de-DE" dirty="0"/>
              <a:t> File für jedes Szenario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C8DF3-0ADF-9941-83EE-C0D624FF54D1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741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3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238750" y="2466975"/>
            <a:ext cx="95250" cy="990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8576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294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654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725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063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679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983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93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1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1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64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19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2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0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28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71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9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60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7253" y="1722689"/>
            <a:ext cx="7315200" cy="1924812"/>
          </a:xfrm>
        </p:spPr>
        <p:txBody>
          <a:bodyPr>
            <a:normAutofit/>
          </a:bodyPr>
          <a:lstStyle/>
          <a:p>
            <a:pPr algn="l"/>
            <a:r>
              <a:rPr lang="de-DE" sz="6500" dirty="0">
                <a:solidFill>
                  <a:schemeClr val="bg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4" y="3988417"/>
            <a:ext cx="6857522" cy="10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85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DDEC2E6-79C2-4973-B961-08C3F6BB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7F1D4C7-5B58-4412-A1E9-C7528849B1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Einarbeitung in Vadere (erstes </a:t>
            </a:r>
            <a:r>
              <a:rPr lang="de-DE" dirty="0" smtClean="0">
                <a:solidFill>
                  <a:schemeClr val="tx1"/>
                </a:solidFill>
              </a:rPr>
              <a:t>Testszenarios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r>
              <a:rPr lang="de-DE" dirty="0">
                <a:solidFill>
                  <a:schemeClr val="tx1"/>
                </a:solidFill>
              </a:rPr>
              <a:t>Erstellung eines ersten </a:t>
            </a:r>
            <a:r>
              <a:rPr lang="de-DE" dirty="0" smtClean="0">
                <a:solidFill>
                  <a:schemeClr val="tx1"/>
                </a:solidFill>
              </a:rPr>
              <a:t>Trainingsszenarios </a:t>
            </a:r>
            <a:r>
              <a:rPr lang="de-DE" dirty="0">
                <a:solidFill>
                  <a:schemeClr val="tx1"/>
                </a:solidFill>
              </a:rPr>
              <a:t>(~60 Outputs) für </a:t>
            </a:r>
            <a:r>
              <a:rPr lang="de-DE" dirty="0" smtClean="0">
                <a:solidFill>
                  <a:schemeClr val="tx1"/>
                </a:solidFill>
              </a:rPr>
              <a:t>die Datenvorverarbeitung</a:t>
            </a:r>
            <a:endParaRPr lang="de-DE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Alle Permutationen 600 Leute auf 3 </a:t>
            </a:r>
          </a:p>
          <a:p>
            <a:pPr marL="268288" indent="-268288">
              <a:buNone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    Ziele in 50er Schritten 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aufzuteilen</a:t>
            </a:r>
            <a:endParaRPr lang="de-DE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manuell erstellt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B65E04B7-248E-49AA-AD46-0E4C2A8140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99"/>
          <a:stretch/>
        </p:blipFill>
        <p:spPr>
          <a:xfrm>
            <a:off x="7801940" y="1675709"/>
            <a:ext cx="3494710" cy="349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41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271D86-4CB2-4409-B05F-BCA08D35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6DF3A91-1ACC-4D55-8616-F4C25321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dirty="0">
                <a:solidFill>
                  <a:schemeClr val="tx1"/>
                </a:solidFill>
              </a:rPr>
              <a:t>Automatisierung der Erstellung von Testszenarien</a:t>
            </a:r>
          </a:p>
          <a:p>
            <a:r>
              <a:rPr lang="de-DE" dirty="0">
                <a:solidFill>
                  <a:schemeClr val="tx1"/>
                </a:solidFill>
              </a:rPr>
              <a:t>Problem: Viele Trainingsdaten notwendig für neuronales Netz</a:t>
            </a:r>
          </a:p>
          <a:p>
            <a:pPr marL="0" indent="-45720">
              <a:buNone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	 Manuelle Erstellung zu aufwendig 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Lösung: </a:t>
            </a:r>
            <a:r>
              <a:rPr lang="de-DE" dirty="0" smtClean="0">
                <a:solidFill>
                  <a:schemeClr val="tx1"/>
                </a:solidFill>
              </a:rPr>
              <a:t>Automatisierung </a:t>
            </a:r>
            <a:endParaRPr lang="de-DE" dirty="0">
              <a:solidFill>
                <a:schemeClr val="tx1"/>
              </a:solidFill>
            </a:endParaRPr>
          </a:p>
          <a:p>
            <a:pPr lvl="1"/>
            <a:r>
              <a:rPr lang="de-DE" sz="2000" dirty="0">
                <a:solidFill>
                  <a:schemeClr val="tx1"/>
                </a:solidFill>
              </a:rPr>
              <a:t>Selber ein </a:t>
            </a:r>
            <a:r>
              <a:rPr lang="de-DE" sz="2000" dirty="0" err="1" smtClean="0">
                <a:solidFill>
                  <a:schemeClr val="tx1"/>
                </a:solidFill>
              </a:rPr>
              <a:t>Vadere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>
                <a:solidFill>
                  <a:schemeClr val="tx1"/>
                </a:solidFill>
              </a:rPr>
              <a:t>Test Projekt erstellen</a:t>
            </a:r>
          </a:p>
          <a:p>
            <a:pPr lvl="1"/>
            <a:r>
              <a:rPr lang="de-DE" sz="2000" dirty="0">
                <a:solidFill>
                  <a:schemeClr val="tx1"/>
                </a:solidFill>
              </a:rPr>
              <a:t>Darin das Test Szenario(JSON File) </a:t>
            </a:r>
            <a:r>
              <a:rPr lang="de-DE" sz="2000" dirty="0" err="1">
                <a:solidFill>
                  <a:schemeClr val="tx1"/>
                </a:solidFill>
              </a:rPr>
              <a:t>deserialisieren</a:t>
            </a:r>
            <a:r>
              <a:rPr lang="de-DE" sz="2000" dirty="0">
                <a:solidFill>
                  <a:schemeClr val="tx1"/>
                </a:solidFill>
              </a:rPr>
              <a:t> (zu Java Objekt)</a:t>
            </a:r>
          </a:p>
          <a:p>
            <a:pPr lvl="1"/>
            <a:r>
              <a:rPr lang="de-DE" sz="2000" dirty="0">
                <a:solidFill>
                  <a:schemeClr val="tx1"/>
                </a:solidFill>
              </a:rPr>
              <a:t>Manipulation der Parameter des </a:t>
            </a:r>
            <a:r>
              <a:rPr lang="de-DE" sz="2000" dirty="0" smtClean="0">
                <a:solidFill>
                  <a:schemeClr val="tx1"/>
                </a:solidFill>
              </a:rPr>
              <a:t>Szenarios</a:t>
            </a:r>
            <a:endParaRPr lang="de-DE" sz="2000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Erstellung der Outputs mittels zufällig generierter Parameter</a:t>
            </a:r>
          </a:p>
          <a:p>
            <a:pPr lvl="1"/>
            <a:endParaRPr lang="de-DE" dirty="0">
              <a:solidFill>
                <a:schemeClr val="tx1"/>
              </a:solidFill>
            </a:endParaRPr>
          </a:p>
          <a:p>
            <a:pPr lvl="1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968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AD9307-1B32-4D7F-9148-CD74FFEF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28D9F6-A085-466A-99D0-B93A9303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Literatur-Recherche über </a:t>
            </a:r>
            <a:r>
              <a:rPr lang="de-DE" sz="2800" dirty="0" smtClean="0">
                <a:solidFill>
                  <a:schemeClr val="tx1"/>
                </a:solidFill>
              </a:rPr>
              <a:t>Filter zur Datenvorverarbeitung wird im nächsten Sprint noch weiter fortgesetzt.</a:t>
            </a:r>
            <a:endParaRPr 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033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~16 %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Personendichte 30%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 5%</a:t>
            </a:r>
          </a:p>
        </p:txBody>
      </p:sp>
    </p:spTree>
    <p:extLst>
      <p:ext uri="{BB962C8B-B14F-4D97-AF65-F5344CB8AC3E}">
        <p14:creationId xmlns:p14="http://schemas.microsoft.com/office/powerpoint/2010/main" val="3812291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AD9307-1B32-4D7F-9148-CD74FFEFF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Anita</a:t>
            </a:r>
          </a:p>
        </p:txBody>
      </p:sp>
    </p:spTree>
    <p:extLst>
      <p:ext uri="{BB962C8B-B14F-4D97-AF65-F5344CB8AC3E}">
        <p14:creationId xmlns:p14="http://schemas.microsoft.com/office/powerpoint/2010/main" val="1131112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Vadere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869268" y="864108"/>
            <a:ext cx="3639621" cy="5120640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Installation und Einarbeitung</a:t>
            </a:r>
          </a:p>
          <a:p>
            <a:r>
              <a:rPr lang="de-DE" dirty="0">
                <a:solidFill>
                  <a:schemeClr val="tx1"/>
                </a:solidFill>
              </a:rPr>
              <a:t>Erstellen eines Beispielszenarios mit 10 verschiedenen Verteilungen</a:t>
            </a:r>
          </a:p>
          <a:p>
            <a:r>
              <a:rPr lang="de-DE" dirty="0">
                <a:solidFill>
                  <a:schemeClr val="tx1"/>
                </a:solidFill>
              </a:rPr>
              <a:t>Pro Verteilung starten 100 Menschen </a:t>
            </a:r>
          </a:p>
          <a:p>
            <a:r>
              <a:rPr lang="de-DE" dirty="0">
                <a:solidFill>
                  <a:schemeClr val="tx1"/>
                </a:solidFill>
              </a:rPr>
              <a:t>Start zufällig verteilt in grünem Feld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92" y="1607931"/>
            <a:ext cx="3639621" cy="3632994"/>
          </a:xfrm>
        </p:spPr>
      </p:pic>
    </p:spTree>
    <p:extLst>
      <p:ext uri="{BB962C8B-B14F-4D97-AF65-F5344CB8AC3E}">
        <p14:creationId xmlns:p14="http://schemas.microsoft.com/office/powerpoint/2010/main" val="1221971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Aufbereitung der </a:t>
            </a:r>
            <a:r>
              <a:rPr lang="de-DE" dirty="0" smtClean="0"/>
              <a:t>Trajektorien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In R</a:t>
            </a:r>
          </a:p>
          <a:p>
            <a:r>
              <a:rPr lang="de-DE" dirty="0">
                <a:solidFill>
                  <a:schemeClr val="tx1"/>
                </a:solidFill>
              </a:rPr>
              <a:t>Daten der Personen im Kamerabereich herausfiltern und aktuelle Verteilung der Ziele jener Personen angeben, bzw. jeder Person eigenes Ziel </a:t>
            </a:r>
            <a:r>
              <a:rPr lang="de-DE" dirty="0" smtClean="0">
                <a:solidFill>
                  <a:schemeClr val="tx1"/>
                </a:solidFill>
              </a:rPr>
              <a:t>zuordnen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Ausgabe: CSV File nach dem Format: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Alternativ statt der prozentualen Verteilung auch mit den einzelnen Zielen jeder Person in eigener Datei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6083"/>
              </p:ext>
            </p:extLst>
          </p:nvPr>
        </p:nvGraphicFramePr>
        <p:xfrm>
          <a:off x="3499242" y="3424428"/>
          <a:ext cx="827847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4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559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14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53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914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59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4991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1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Timestamp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Person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/>
                        <a:t>1 - x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Person</a:t>
                      </a:r>
                      <a:r>
                        <a:rPr lang="de-DE" sz="1600" baseline="0" dirty="0" smtClean="0"/>
                        <a:t> 1 </a:t>
                      </a:r>
                      <a:r>
                        <a:rPr lang="de-DE" sz="1600" baseline="0" dirty="0"/>
                        <a:t>- 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aseline="0" dirty="0" smtClean="0"/>
                        <a:t>Person </a:t>
                      </a:r>
                      <a:r>
                        <a:rPr lang="de-DE" sz="1600" baseline="0" dirty="0"/>
                        <a:t>n - 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Left</a:t>
                      </a:r>
                      <a:r>
                        <a:rPr lang="de-DE" sz="1600" dirty="0"/>
                        <a:t>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Straight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Right</a:t>
                      </a:r>
                      <a:r>
                        <a:rPr lang="de-DE" sz="1600" dirty="0"/>
                        <a:t>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582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</a:rPr>
              <a:t>Berechnung der aktuellen Verteilung der Ziele in Python und Integration in bestehende Funktion zur Berechnung von Dichtedaten.</a:t>
            </a:r>
          </a:p>
          <a:p>
            <a:r>
              <a:rPr lang="de-DE" sz="2400" dirty="0">
                <a:solidFill>
                  <a:schemeClr val="tx1"/>
                </a:solidFill>
              </a:rPr>
              <a:t>Erste Recherchen zur Verwendung von Bildfiltern bei der Datenvorverarbeitung.</a:t>
            </a:r>
          </a:p>
        </p:txBody>
      </p:sp>
    </p:spTree>
    <p:extLst>
      <p:ext uri="{BB962C8B-B14F-4D97-AF65-F5344CB8AC3E}">
        <p14:creationId xmlns:p14="http://schemas.microsoft.com/office/powerpoint/2010/main" val="869236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~16 %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Personendichte 30%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 5%</a:t>
            </a:r>
          </a:p>
        </p:txBody>
      </p:sp>
    </p:spTree>
    <p:extLst>
      <p:ext uri="{BB962C8B-B14F-4D97-AF65-F5344CB8AC3E}">
        <p14:creationId xmlns:p14="http://schemas.microsoft.com/office/powerpoint/2010/main" val="1649343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Amir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0927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 smtClean="0"/>
              <a:t>Ablauf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>
            <a:normAutofit/>
          </a:bodyPr>
          <a:lstStyle/>
          <a:p>
            <a:r>
              <a:rPr lang="en-GB" dirty="0" err="1" smtClean="0">
                <a:solidFill>
                  <a:schemeClr val="tx1"/>
                </a:solidFill>
              </a:rPr>
              <a:t>Allgemeine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Einführung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Julian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Anita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Amir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Do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Rebecca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Hubert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Lisa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07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Umwandeln</a:t>
            </a:r>
            <a:r>
              <a:rPr lang="en-GB" dirty="0"/>
              <a:t> der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vadere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8708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987CE7-B13A-4B59-8B96-2888C00F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Umwandeln</a:t>
            </a:r>
            <a:r>
              <a:rPr lang="en-GB" dirty="0"/>
              <a:t> der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vadere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>
                <a:solidFill>
                  <a:schemeClr val="tx1"/>
                </a:solidFill>
              </a:rPr>
              <a:t>Ziel</a:t>
            </a:r>
            <a:r>
              <a:rPr lang="en-GB" sz="2400" dirty="0">
                <a:solidFill>
                  <a:schemeClr val="tx1"/>
                </a:solidFill>
              </a:rPr>
              <a:t>: </a:t>
            </a:r>
            <a:r>
              <a:rPr lang="en-GB" sz="2400" dirty="0" err="1">
                <a:solidFill>
                  <a:schemeClr val="tx1"/>
                </a:solidFill>
              </a:rPr>
              <a:t>Logfiles</a:t>
            </a:r>
            <a:r>
              <a:rPr lang="en-GB" sz="2400" dirty="0">
                <a:solidFill>
                  <a:schemeClr val="tx1"/>
                </a:solidFill>
              </a:rPr>
              <a:t> von </a:t>
            </a:r>
            <a:r>
              <a:rPr lang="en-GB" sz="2400" dirty="0" err="1">
                <a:solidFill>
                  <a:schemeClr val="tx1"/>
                </a:solidFill>
              </a:rPr>
              <a:t>Vadere</a:t>
            </a:r>
            <a:r>
              <a:rPr lang="en-GB" sz="2400" dirty="0">
                <a:solidFill>
                  <a:schemeClr val="tx1"/>
                </a:solidFill>
              </a:rPr>
              <a:t> so </a:t>
            </a:r>
            <a:r>
              <a:rPr lang="en-GB" sz="2400" dirty="0" err="1">
                <a:solidFill>
                  <a:schemeClr val="tx1"/>
                </a:solidFill>
              </a:rPr>
              <a:t>umwandeln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dass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Daten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entstehen</a:t>
            </a:r>
            <a:r>
              <a:rPr lang="en-GB" sz="2400" dirty="0">
                <a:solidFill>
                  <a:schemeClr val="tx1"/>
                </a:solidFill>
              </a:rPr>
              <a:t>, die </a:t>
            </a:r>
            <a:r>
              <a:rPr lang="en-GB" sz="2400" dirty="0" err="1">
                <a:solidFill>
                  <a:schemeClr val="tx1"/>
                </a:solidFill>
              </a:rPr>
              <a:t>verwendet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werden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können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 err="1">
                <a:solidFill>
                  <a:schemeClr val="tx1"/>
                </a:solidFill>
              </a:rPr>
              <a:t>Umsetzung</a:t>
            </a:r>
            <a:r>
              <a:rPr lang="en-GB" sz="2400" dirty="0">
                <a:solidFill>
                  <a:schemeClr val="tx1"/>
                </a:solidFill>
              </a:rPr>
              <a:t>: Python </a:t>
            </a:r>
            <a:r>
              <a:rPr lang="en-GB" sz="2400" dirty="0" err="1">
                <a:solidFill>
                  <a:schemeClr val="tx1"/>
                </a:solidFill>
              </a:rPr>
              <a:t>Skript</a:t>
            </a:r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173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3A1977-6FA5-4F92-8973-FAD67E67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Umwandeln</a:t>
            </a:r>
            <a:r>
              <a:rPr lang="en-GB" dirty="0"/>
              <a:t> der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vadere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chemeClr val="tx1"/>
                </a:solidFill>
              </a:rPr>
              <a:t>Input-Format</a:t>
            </a:r>
            <a:endParaRPr lang="de-DE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chemeClr val="tx1"/>
                </a:solidFill>
              </a:rPr>
              <a:t>Schritt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Personen</a:t>
            </a:r>
            <a:r>
              <a:rPr lang="en-GB" dirty="0">
                <a:solidFill>
                  <a:schemeClr val="tx1"/>
                </a:solidFill>
              </a:rPr>
              <a:t>-Id, </a:t>
            </a:r>
            <a:r>
              <a:rPr lang="es-ES" dirty="0">
                <a:solidFill>
                  <a:schemeClr val="tx1"/>
                </a:solidFill>
              </a:rPr>
              <a:t>x-Koordinate, y-Koordinate, Ziel-Id</a:t>
            </a: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sz="3200" dirty="0">
                <a:solidFill>
                  <a:schemeClr val="tx1"/>
                </a:solidFill>
              </a:rPr>
              <a:t>Output-Format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Datei 1: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	x-P1, y-P1, x-P2, y-P2, .....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Datei 2: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	Ziel-Id-P1, Ziel-Id-P2, .....</a:t>
            </a:r>
          </a:p>
        </p:txBody>
      </p:sp>
    </p:spTree>
    <p:extLst>
      <p:ext uri="{BB962C8B-B14F-4D97-AF65-F5344CB8AC3E}">
        <p14:creationId xmlns:p14="http://schemas.microsoft.com/office/powerpoint/2010/main" val="2706205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0B2DBA-E02C-4557-864C-17B2FDEB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Umwandeln</a:t>
            </a:r>
            <a:r>
              <a:rPr lang="en-GB" dirty="0"/>
              <a:t> der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vadere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 err="1">
                <a:solidFill>
                  <a:schemeClr val="tx1"/>
                </a:solidFill>
              </a:rPr>
              <a:t>Schwierigkeiten</a:t>
            </a:r>
            <a:endParaRPr lang="en-GB" sz="3200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Wechselnde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Anforderungen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Wenig</a:t>
            </a:r>
            <a:r>
              <a:rPr lang="en-GB" dirty="0">
                <a:solidFill>
                  <a:schemeClr val="tx1"/>
                </a:solidFill>
              </a:rPr>
              <a:t> Meta-</a:t>
            </a:r>
            <a:r>
              <a:rPr lang="en-GB" dirty="0" err="1">
                <a:solidFill>
                  <a:schemeClr val="tx1"/>
                </a:solidFill>
              </a:rPr>
              <a:t>Daten</a:t>
            </a:r>
            <a:r>
              <a:rPr lang="en-GB" dirty="0">
                <a:solidFill>
                  <a:schemeClr val="tx1"/>
                </a:solidFill>
              </a:rPr>
              <a:t> (</a:t>
            </a:r>
            <a:r>
              <a:rPr lang="en-GB" dirty="0" err="1">
                <a:solidFill>
                  <a:schemeClr val="tx1"/>
                </a:solidFill>
              </a:rPr>
              <a:t>Gesamtanzahl</a:t>
            </a:r>
            <a:r>
              <a:rPr lang="en-GB" dirty="0">
                <a:solidFill>
                  <a:schemeClr val="tx1"/>
                </a:solidFill>
              </a:rPr>
              <a:t> an </a:t>
            </a:r>
            <a:r>
              <a:rPr lang="en-GB" dirty="0" err="1">
                <a:solidFill>
                  <a:schemeClr val="tx1"/>
                </a:solidFill>
              </a:rPr>
              <a:t>Personen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Anzahl</a:t>
            </a:r>
            <a:r>
              <a:rPr lang="en-GB" dirty="0">
                <a:solidFill>
                  <a:schemeClr val="tx1"/>
                </a:solidFill>
              </a:rPr>
              <a:t> an </a:t>
            </a:r>
            <a:r>
              <a:rPr lang="en-GB" dirty="0" err="1">
                <a:solidFill>
                  <a:schemeClr val="tx1"/>
                </a:solidFill>
              </a:rPr>
              <a:t>Zielen</a:t>
            </a:r>
            <a:r>
              <a:rPr lang="en-GB" dirty="0">
                <a:solidFill>
                  <a:schemeClr val="tx1"/>
                </a:solidFill>
              </a:rPr>
              <a:t>, …)</a:t>
            </a:r>
          </a:p>
          <a:p>
            <a:r>
              <a:rPr lang="en-GB" dirty="0" err="1">
                <a:solidFill>
                  <a:schemeClr val="tx1"/>
                </a:solidFill>
              </a:rPr>
              <a:t>Berechnung</a:t>
            </a:r>
            <a:r>
              <a:rPr lang="en-GB" dirty="0">
                <a:solidFill>
                  <a:schemeClr val="tx1"/>
                </a:solidFill>
              </a:rPr>
              <a:t> der </a:t>
            </a:r>
            <a:r>
              <a:rPr lang="en-GB" dirty="0" err="1">
                <a:solidFill>
                  <a:schemeClr val="tx1"/>
                </a:solidFill>
              </a:rPr>
              <a:t>Verteilung</a:t>
            </a:r>
            <a:r>
              <a:rPr lang="en-GB" dirty="0">
                <a:solidFill>
                  <a:schemeClr val="tx1"/>
                </a:solidFill>
              </a:rPr>
              <a:t> der </a:t>
            </a:r>
            <a:r>
              <a:rPr lang="en-GB" dirty="0" err="1">
                <a:solidFill>
                  <a:schemeClr val="tx1"/>
                </a:solidFill>
              </a:rPr>
              <a:t>Personen</a:t>
            </a:r>
            <a:r>
              <a:rPr lang="en-GB" dirty="0">
                <a:solidFill>
                  <a:schemeClr val="tx1"/>
                </a:solidFill>
              </a:rPr>
              <a:t> pro </a:t>
            </a:r>
            <a:r>
              <a:rPr lang="en-GB" dirty="0" err="1">
                <a:solidFill>
                  <a:schemeClr val="tx1"/>
                </a:solidFill>
              </a:rPr>
              <a:t>Ziel</a:t>
            </a:r>
            <a:endParaRPr lang="en-GB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74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~</a:t>
            </a:r>
            <a:r>
              <a:rPr lang="de-DE" sz="6600" dirty="0" smtClean="0"/>
              <a:t>1 </a:t>
            </a:r>
            <a:r>
              <a:rPr lang="de-DE" sz="6600" dirty="0"/>
              <a:t>%</a:t>
            </a:r>
            <a:endParaRPr lang="en-GB" sz="66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Personendichte 30%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 5%</a:t>
            </a:r>
          </a:p>
        </p:txBody>
      </p:sp>
    </p:spTree>
    <p:extLst>
      <p:ext uri="{BB962C8B-B14F-4D97-AF65-F5344CB8AC3E}">
        <p14:creationId xmlns:p14="http://schemas.microsoft.com/office/powerpoint/2010/main" val="2477569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30BEB7-55A9-47F9-992E-3F39B8ED4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/>
              <a:t>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088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Meine Tätigkeiten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</a:rPr>
              <a:t>Einarbeitung in </a:t>
            </a:r>
            <a:r>
              <a:rPr lang="de-DE" sz="2400" dirty="0" err="1">
                <a:solidFill>
                  <a:schemeClr val="tx1"/>
                </a:solidFill>
              </a:rPr>
              <a:t>Vadere</a:t>
            </a:r>
            <a:endParaRPr lang="de-DE" sz="2400" dirty="0">
              <a:solidFill>
                <a:schemeClr val="tx1"/>
              </a:solidFill>
            </a:endParaRPr>
          </a:p>
          <a:p>
            <a:r>
              <a:rPr lang="de-DE" sz="2400" dirty="0">
                <a:solidFill>
                  <a:schemeClr val="tx1"/>
                </a:solidFill>
              </a:rPr>
              <a:t> Beispiel Szenarien erstellt</a:t>
            </a:r>
          </a:p>
          <a:p>
            <a:r>
              <a:rPr lang="de-DE" sz="2400" dirty="0">
                <a:solidFill>
                  <a:schemeClr val="tx1"/>
                </a:solidFill>
              </a:rPr>
              <a:t>Filterverfahren, welche vorhanden sind</a:t>
            </a:r>
          </a:p>
          <a:p>
            <a:pPr lvl="1"/>
            <a:r>
              <a:rPr lang="de-DE" sz="2400" dirty="0" err="1">
                <a:solidFill>
                  <a:schemeClr val="tx1"/>
                </a:solidFill>
              </a:rPr>
              <a:t>Gaussian</a:t>
            </a:r>
            <a:r>
              <a:rPr lang="de-DE" sz="2400" dirty="0">
                <a:solidFill>
                  <a:schemeClr val="tx1"/>
                </a:solidFill>
              </a:rPr>
              <a:t> Filter Python </a:t>
            </a:r>
          </a:p>
          <a:p>
            <a:pPr lvl="1"/>
            <a:r>
              <a:rPr lang="de-DE" sz="2400" dirty="0" err="1">
                <a:solidFill>
                  <a:schemeClr val="tx1"/>
                </a:solidFill>
              </a:rPr>
              <a:t>Scipy.ndimage.filter</a:t>
            </a:r>
            <a:r>
              <a:rPr lang="de-DE" sz="2400" dirty="0">
                <a:solidFill>
                  <a:schemeClr val="tx1"/>
                </a:solidFill>
              </a:rPr>
              <a:t>  Bildfilter</a:t>
            </a:r>
          </a:p>
          <a:p>
            <a:r>
              <a:rPr lang="de-DE" sz="2400" dirty="0">
                <a:solidFill>
                  <a:schemeClr val="tx1"/>
                </a:solidFill>
              </a:rPr>
              <a:t>Datenformat für Maschinelles Lernen bereitstellen </a:t>
            </a:r>
          </a:p>
          <a:p>
            <a:pPr lvl="1"/>
            <a:r>
              <a:rPr lang="de-DE" sz="2400" dirty="0">
                <a:solidFill>
                  <a:schemeClr val="tx1"/>
                </a:solidFill>
              </a:rPr>
              <a:t> Python Skript</a:t>
            </a:r>
          </a:p>
          <a:p>
            <a:r>
              <a:rPr lang="de-DE" sz="2400" dirty="0">
                <a:solidFill>
                  <a:schemeClr val="tx1"/>
                </a:solidFill>
              </a:rPr>
              <a:t>Szenarien-Automatisierung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215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Szenarien - Automatisierung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Auftrag: 50 Szenarien mit unterschiedlichen Verteilungen</a:t>
            </a:r>
          </a:p>
          <a:p>
            <a:r>
              <a:rPr lang="de-DE" dirty="0">
                <a:solidFill>
                  <a:schemeClr val="tx1"/>
                </a:solidFill>
              </a:rPr>
              <a:t>Einarbeitung in die </a:t>
            </a:r>
            <a:r>
              <a:rPr lang="de-DE" dirty="0" err="1">
                <a:solidFill>
                  <a:schemeClr val="tx1"/>
                </a:solidFill>
              </a:rPr>
              <a:t>Vadere</a:t>
            </a:r>
            <a:r>
              <a:rPr lang="de-DE" dirty="0">
                <a:solidFill>
                  <a:schemeClr val="tx1"/>
                </a:solidFill>
              </a:rPr>
              <a:t> Klassen (Bsp. </a:t>
            </a:r>
            <a:r>
              <a:rPr lang="de-DE" dirty="0" err="1">
                <a:solidFill>
                  <a:schemeClr val="tx1"/>
                </a:solidFill>
              </a:rPr>
              <a:t>IOVadere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ScenarioBuilder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	- Einlesen der Szenarien 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	- Attribute verändern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	- Verteilung berechnen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     	- Ausführen und Speicherung</a:t>
            </a: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6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7200" b="1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b="1" dirty="0">
                <a:solidFill>
                  <a:schemeClr val="tx1"/>
                </a:solidFill>
              </a:rPr>
              <a:t>Warum Automatisieren?</a:t>
            </a:r>
          </a:p>
          <a:p>
            <a:r>
              <a:rPr lang="de-DE" dirty="0">
                <a:solidFill>
                  <a:schemeClr val="tx1"/>
                </a:solidFill>
              </a:rPr>
              <a:t>Szenario mit verschiedenen Verteilungen möglich </a:t>
            </a:r>
          </a:p>
          <a:p>
            <a:r>
              <a:rPr lang="de-DE" dirty="0">
                <a:solidFill>
                  <a:schemeClr val="tx1"/>
                </a:solidFill>
              </a:rPr>
              <a:t>Aufwändige Zusammenstellung und </a:t>
            </a:r>
            <a:r>
              <a:rPr lang="de-DE" dirty="0" err="1">
                <a:solidFill>
                  <a:schemeClr val="tx1"/>
                </a:solidFill>
              </a:rPr>
              <a:t>händische</a:t>
            </a:r>
            <a:r>
              <a:rPr lang="de-DE" dirty="0">
                <a:solidFill>
                  <a:schemeClr val="tx1"/>
                </a:solidFill>
              </a:rPr>
              <a:t> Ausführung der einzelnen Szenarien nicht mehr nötig</a:t>
            </a:r>
          </a:p>
        </p:txBody>
      </p:sp>
    </p:spTree>
    <p:extLst>
      <p:ext uri="{BB962C8B-B14F-4D97-AF65-F5344CB8AC3E}">
        <p14:creationId xmlns:p14="http://schemas.microsoft.com/office/powerpoint/2010/main" val="3740562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 smtClean="0"/>
              <a:t>16 </a:t>
            </a:r>
            <a:r>
              <a:rPr lang="de-DE" sz="6600" dirty="0"/>
              <a:t>% 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Personendichte 30%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 5%</a:t>
            </a:r>
          </a:p>
        </p:txBody>
      </p:sp>
    </p:spTree>
    <p:extLst>
      <p:ext uri="{BB962C8B-B14F-4D97-AF65-F5344CB8AC3E}">
        <p14:creationId xmlns:p14="http://schemas.microsoft.com/office/powerpoint/2010/main" val="2618688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1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/>
          <a:lstStyle/>
          <a:p>
            <a:pPr marL="0" indent="0">
              <a:spcAft>
                <a:spcPts val="1200"/>
              </a:spcAft>
              <a:buNone/>
            </a:pPr>
            <a:r>
              <a:rPr lang="de-DE" sz="3200" dirty="0">
                <a:solidFill>
                  <a:schemeClr val="tx1"/>
                </a:solidFill>
              </a:rPr>
              <a:t>Vorgegebene Ziele des ersten Sprints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Einarbeitung in Vadere/Python</a:t>
            </a:r>
          </a:p>
          <a:p>
            <a:r>
              <a:rPr lang="de-DE" dirty="0">
                <a:solidFill>
                  <a:schemeClr val="tx1"/>
                </a:solidFill>
              </a:rPr>
              <a:t>Modellieren und simulieren von Szenarien</a:t>
            </a:r>
          </a:p>
          <a:p>
            <a:r>
              <a:rPr lang="de-DE" dirty="0">
                <a:solidFill>
                  <a:schemeClr val="tx1"/>
                </a:solidFill>
              </a:rPr>
              <a:t>Aufbereitung der Daten für die Gruppen des Maschinenlernalgorithmus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656" y="2407036"/>
            <a:ext cx="1699573" cy="301710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868" y="3915590"/>
            <a:ext cx="1100502" cy="11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93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Rebecca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619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Sprint 1</a:t>
            </a:r>
            <a:endParaRPr lang="en-GB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b="1" dirty="0"/>
              <a:t>Aufgaben:</a:t>
            </a:r>
          </a:p>
          <a:p>
            <a:pPr lvl="0"/>
            <a:r>
              <a:rPr lang="de-DE" dirty="0"/>
              <a:t>Einarbeitung in die Simulationssoftware Vadere</a:t>
            </a:r>
          </a:p>
          <a:p>
            <a:pPr lvl="0"/>
            <a:r>
              <a:rPr lang="de-DE" dirty="0"/>
              <a:t>Datenformat für die Personendichte</a:t>
            </a:r>
          </a:p>
          <a:p>
            <a:pPr lvl="0"/>
            <a:r>
              <a:rPr lang="de-DE" dirty="0"/>
              <a:t>Variante 1: Auslesung der Personendichte aus Vadere</a:t>
            </a:r>
          </a:p>
          <a:p>
            <a:pPr lvl="1"/>
            <a:r>
              <a:rPr lang="de-DE" dirty="0"/>
              <a:t>Variante 2: Berechnung der Persoendichte aus Trajektorien</a:t>
            </a:r>
          </a:p>
          <a:p>
            <a:pPr lvl="1"/>
            <a:r>
              <a:rPr lang="de-DE" dirty="0"/>
              <a:t>Testen der Ergebnisse</a:t>
            </a:r>
          </a:p>
        </p:txBody>
      </p:sp>
    </p:spTree>
    <p:extLst>
      <p:ext uri="{BB962C8B-B14F-4D97-AF65-F5344CB8AC3E}">
        <p14:creationId xmlns:p14="http://schemas.microsoft.com/office/powerpoint/2010/main" val="1274323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957F68-909E-49D3-98A5-0D417ABCFAB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3500" dirty="0"/>
              <a:t>Datenformat Personendichte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98EE4F-50DE-4482-A66D-E9A06C7DFD16}"/>
              </a:ext>
            </a:extLst>
          </p:cNvPr>
          <p:cNvSpPr txBox="1"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0" lvl="0" indent="0">
              <a:spcAft>
                <a:spcPts val="1200"/>
              </a:spcAft>
              <a:buNone/>
            </a:pPr>
            <a:r>
              <a:rPr lang="de-DE" sz="2400" b="1" dirty="0"/>
              <a:t>Auslesen der Berechneten Daten aus Vadere</a:t>
            </a:r>
          </a:p>
          <a:p>
            <a:pPr marL="0" lvl="0" indent="0">
              <a:buNone/>
            </a:pPr>
            <a:r>
              <a:rPr lang="de-DE" dirty="0"/>
              <a:t>Vorteile:</a:t>
            </a:r>
          </a:p>
          <a:p>
            <a:pPr lvl="0"/>
            <a:r>
              <a:rPr lang="de-DE" sz="1800" dirty="0"/>
              <a:t>Effiziente und schnelle Berechnung </a:t>
            </a:r>
          </a:p>
          <a:p>
            <a:pPr marL="0" lvl="0" indent="0">
              <a:buNone/>
            </a:pPr>
            <a:endParaRPr lang="de-DE" sz="1200" dirty="0"/>
          </a:p>
          <a:p>
            <a:pPr marL="0" lvl="0" indent="0">
              <a:buNone/>
            </a:pPr>
            <a:r>
              <a:rPr lang="de-DE" dirty="0"/>
              <a:t>Nachteile:</a:t>
            </a:r>
          </a:p>
          <a:p>
            <a:pPr lvl="0"/>
            <a:r>
              <a:rPr lang="de-DE" sz="1800" dirty="0"/>
              <a:t>Instabilität von Vadere</a:t>
            </a:r>
          </a:p>
          <a:p>
            <a:pPr lvl="0">
              <a:buFont typeface="Symbol" panose="05050102010706020507" pitchFamily="18" charset="2"/>
              <a:buChar char="Þ"/>
            </a:pPr>
            <a:r>
              <a:rPr lang="de-DE" sz="1800" dirty="0"/>
              <a:t> Ein Python Skript für das Post-Processing der Trajektorien Daten</a:t>
            </a:r>
          </a:p>
          <a:p>
            <a:pPr lvl="0">
              <a:buFont typeface="Symbol" panose="05050102010706020507" pitchFamily="18" charset="2"/>
              <a:buChar char="Þ"/>
            </a:pPr>
            <a:endParaRPr lang="de-DE" dirty="0"/>
          </a:p>
          <a:p>
            <a:pPr marL="0" lvl="0" indent="0">
              <a:buNone/>
            </a:pPr>
            <a:endParaRPr lang="de-DE" sz="1800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0CADCC4B-41EB-442D-8677-2E3D32E599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438" y="1691482"/>
            <a:ext cx="3475037" cy="3475037"/>
          </a:xfrm>
        </p:spPr>
      </p:pic>
    </p:spTree>
    <p:extLst>
      <p:ext uri="{BB962C8B-B14F-4D97-AF65-F5344CB8AC3E}">
        <p14:creationId xmlns:p14="http://schemas.microsoft.com/office/powerpoint/2010/main" val="27852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CA9567-EE70-447E-95ED-B75B1E5769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3500" dirty="0"/>
              <a:t>Datenformat Personendichte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2DD7BD-063F-4E3D-8E9A-3AB783D556D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>
              <a:lnSpc>
                <a:spcPct val="80000"/>
              </a:lnSpc>
              <a:spcAft>
                <a:spcPts val="1200"/>
              </a:spcAft>
              <a:buNone/>
            </a:pPr>
            <a:r>
              <a:rPr lang="de-DE" sz="2400" b="1" dirty="0"/>
              <a:t>Berechnung der Dichteverteilung</a:t>
            </a:r>
          </a:p>
          <a:p>
            <a:pPr lvl="0">
              <a:lnSpc>
                <a:spcPct val="80000"/>
              </a:lnSpc>
              <a:spcAft>
                <a:spcPts val="1200"/>
              </a:spcAft>
            </a:pPr>
            <a:r>
              <a:rPr lang="de-DE" dirty="0"/>
              <a:t>Berechnung durch Modellierung der Dichteverteilung einer Person durch Gauß Dichtefunktion</a:t>
            </a:r>
          </a:p>
          <a:p>
            <a:pPr lvl="0">
              <a:lnSpc>
                <a:spcPct val="80000"/>
              </a:lnSpc>
              <a:spcAft>
                <a:spcPts val="1200"/>
              </a:spcAft>
            </a:pPr>
            <a:r>
              <a:rPr lang="de-DE" dirty="0"/>
              <a:t>Grobe Berechnung der Personendichte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/>
              <a:t>Raster Größe: 1 m</a:t>
            </a:r>
            <a:r>
              <a:rPr lang="de-DE" sz="2000" baseline="30000" dirty="0"/>
              <a:t>2</a:t>
            </a:r>
            <a:endParaRPr lang="de-DE" sz="2000" dirty="0"/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/>
              <a:t>Einheit: Person / m</a:t>
            </a:r>
            <a:r>
              <a:rPr lang="de-DE" sz="2000" baseline="30000" dirty="0"/>
              <a:t>2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/>
              <a:t>Dichteverteilung nicht glatt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/>
              <a:t>Als Vergleich zur glatten Gauß Dichte: Wie genau müssen die Daten sein für das Neuronale Netz / Random Forest?</a:t>
            </a:r>
            <a:endParaRPr lang="de-DE" sz="2200" b="1" dirty="0"/>
          </a:p>
        </p:txBody>
      </p:sp>
    </p:spTree>
    <p:extLst>
      <p:ext uri="{BB962C8B-B14F-4D97-AF65-F5344CB8AC3E}">
        <p14:creationId xmlns:p14="http://schemas.microsoft.com/office/powerpoint/2010/main" val="3712850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5D1A1F-72A6-4F53-94B7-AA52911C14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3500" dirty="0"/>
              <a:t>Datenformat Personendichte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00409B-6442-4073-882A-466AA2C1EA5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de-DE" sz="2400" b="1" dirty="0"/>
              <a:t>Testen der Dichtedaten</a:t>
            </a:r>
          </a:p>
          <a:p>
            <a:pPr lvl="0">
              <a:spcAft>
                <a:spcPts val="1200"/>
              </a:spcAft>
            </a:pPr>
            <a:r>
              <a:rPr lang="de-DE" sz="2400" dirty="0"/>
              <a:t>Plotten der berechneten Dichtedaten pro Zeitschritt</a:t>
            </a:r>
          </a:p>
          <a:p>
            <a:pPr lvl="0">
              <a:spcAft>
                <a:spcPts val="1200"/>
              </a:spcAft>
            </a:pPr>
            <a:r>
              <a:rPr lang="de-DE" sz="2400" dirty="0"/>
              <a:t>Visueller Vergleich mit den Simulations Ergebnissen aus Vadere</a:t>
            </a:r>
          </a:p>
          <a:p>
            <a:pPr lvl="0">
              <a:spcAft>
                <a:spcPts val="1200"/>
              </a:spcAft>
            </a:pPr>
            <a:r>
              <a:rPr lang="de-DE" sz="2400" dirty="0"/>
              <a:t>Unit Tests des Scripts</a:t>
            </a:r>
          </a:p>
        </p:txBody>
      </p:sp>
    </p:spTree>
    <p:extLst>
      <p:ext uri="{BB962C8B-B14F-4D97-AF65-F5344CB8AC3E}">
        <p14:creationId xmlns:p14="http://schemas.microsoft.com/office/powerpoint/2010/main" val="4120624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~ 17 % 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/>
              <a:t>Selbsteinschätzung:</a:t>
            </a:r>
          </a:p>
          <a:p>
            <a:pPr lvl="0"/>
            <a:r>
              <a:rPr lang="de-DE" b="1" dirty="0"/>
              <a:t>Einarbeitung in die Simulationssoftware Vadere </a:t>
            </a:r>
            <a:r>
              <a:rPr lang="de-DE" b="1" dirty="0">
                <a:solidFill>
                  <a:srgbClr val="00B0F0"/>
                </a:solidFill>
              </a:rPr>
              <a:t>6%</a:t>
            </a:r>
          </a:p>
          <a:p>
            <a:pPr lvl="0"/>
            <a:r>
              <a:rPr lang="de-DE" dirty="0"/>
              <a:t>Generierung der Test Szenarios </a:t>
            </a:r>
            <a:r>
              <a:rPr lang="de-DE" dirty="0">
                <a:solidFill>
                  <a:srgbClr val="00B0F0"/>
                </a:solidFill>
              </a:rPr>
              <a:t>10%</a:t>
            </a:r>
          </a:p>
          <a:p>
            <a:pPr lvl="0"/>
            <a:r>
              <a:rPr lang="de-DE" dirty="0"/>
              <a:t>Automatisierung von Simulationsdurchläufen </a:t>
            </a:r>
            <a:r>
              <a:rPr lang="de-DE" dirty="0">
                <a:solidFill>
                  <a:srgbClr val="00B0F0"/>
                </a:solidFill>
              </a:rPr>
              <a:t>25%</a:t>
            </a:r>
          </a:p>
          <a:p>
            <a:pPr lvl="0"/>
            <a:r>
              <a:rPr lang="de-DE" dirty="0"/>
              <a:t>Erstellen eines Datenformats für Trajektorien </a:t>
            </a:r>
            <a:r>
              <a:rPr lang="de-DE" dirty="0">
                <a:solidFill>
                  <a:srgbClr val="00B0F0"/>
                </a:solidFill>
              </a:rPr>
              <a:t>20%</a:t>
            </a:r>
          </a:p>
          <a:p>
            <a:pPr lvl="0"/>
            <a:r>
              <a:rPr lang="de-DE" dirty="0"/>
              <a:t>Literatur Recherche Bildfilter </a:t>
            </a:r>
            <a:r>
              <a:rPr lang="de-DE" dirty="0">
                <a:solidFill>
                  <a:srgbClr val="00B0F0"/>
                </a:solidFill>
              </a:rPr>
              <a:t>4%</a:t>
            </a:r>
          </a:p>
          <a:p>
            <a:pPr lvl="0"/>
            <a:r>
              <a:rPr lang="de-DE" b="1" dirty="0"/>
              <a:t>Datenformat für die Personendichte </a:t>
            </a:r>
            <a:r>
              <a:rPr lang="de-DE" b="1" dirty="0">
                <a:solidFill>
                  <a:srgbClr val="00B0F0"/>
                </a:solidFill>
              </a:rPr>
              <a:t>30%</a:t>
            </a:r>
          </a:p>
          <a:p>
            <a:pPr lvl="1"/>
            <a:r>
              <a:rPr lang="de-DE" b="1" dirty="0"/>
              <a:t>Variante 1: Auslesung der Personendichte aus Vadere</a:t>
            </a:r>
          </a:p>
          <a:p>
            <a:pPr lvl="1"/>
            <a:r>
              <a:rPr lang="de-DE" b="1" dirty="0"/>
              <a:t>Variante 2: Berechnung der Persoendichte aus Trajektorien</a:t>
            </a:r>
          </a:p>
          <a:p>
            <a:pPr lvl="1"/>
            <a:r>
              <a:rPr lang="de-DE" b="1" dirty="0"/>
              <a:t>Testen der Ergebnisse</a:t>
            </a:r>
          </a:p>
          <a:p>
            <a:r>
              <a:rPr lang="de-DE" dirty="0" err="1"/>
              <a:t>Scrum</a:t>
            </a:r>
            <a:r>
              <a:rPr lang="de-DE" dirty="0"/>
              <a:t> Master </a:t>
            </a:r>
            <a:r>
              <a:rPr lang="de-DE" dirty="0">
                <a:solidFill>
                  <a:srgbClr val="00B0F0"/>
                </a:solidFill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2402276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6600" dirty="0"/>
              <a:t>Hubert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91797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/>
              <a:t>Aufgaben und Tätigkeiten</a:t>
            </a:r>
            <a:endParaRPr lang="en-GB" sz="12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Einarbeitung in Vadere und </a:t>
            </a:r>
            <a:r>
              <a:rPr lang="de-DE" dirty="0" err="1">
                <a:solidFill>
                  <a:schemeClr val="tx1"/>
                </a:solidFill>
              </a:rPr>
              <a:t>python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Erstellung von Test Szenarien</a:t>
            </a:r>
          </a:p>
          <a:p>
            <a:pPr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Prozessieren der .</a:t>
            </a:r>
            <a:r>
              <a:rPr lang="de-DE" dirty="0" err="1">
                <a:solidFill>
                  <a:schemeClr val="tx1"/>
                </a:solidFill>
              </a:rPr>
              <a:t>trajectories</a:t>
            </a:r>
            <a:r>
              <a:rPr lang="de-DE" dirty="0">
                <a:solidFill>
                  <a:schemeClr val="tx1"/>
                </a:solidFill>
              </a:rPr>
              <a:t> Dateien</a:t>
            </a:r>
          </a:p>
          <a:p>
            <a:pPr lvl="1"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Konvertieren der Daten in geeignete Datenstrukturen </a:t>
            </a:r>
          </a:p>
          <a:p>
            <a:pPr lvl="1"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Datenselektion durch Zeitangabe und Beobachtungsgebiet, Dichteberechnung</a:t>
            </a:r>
          </a:p>
          <a:p>
            <a:pPr lvl="1"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Datengenerierung</a:t>
            </a:r>
          </a:p>
          <a:p>
            <a:pPr>
              <a:lnSpc>
                <a:spcPct val="110000"/>
              </a:lnSpc>
            </a:pPr>
            <a:r>
              <a:rPr lang="de-DE" dirty="0" err="1">
                <a:solidFill>
                  <a:schemeClr val="tx1"/>
                </a:solidFill>
              </a:rPr>
              <a:t>Refactoring</a:t>
            </a:r>
            <a:r>
              <a:rPr lang="de-DE" dirty="0">
                <a:solidFill>
                  <a:schemeClr val="tx1"/>
                </a:solidFill>
              </a:rPr>
              <a:t> der </a:t>
            </a:r>
            <a:r>
              <a:rPr lang="de-DE" dirty="0" err="1">
                <a:solidFill>
                  <a:schemeClr val="tx1"/>
                </a:solidFill>
              </a:rPr>
              <a:t>Codebase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92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0" y="1298575"/>
            <a:ext cx="7315200" cy="3254375"/>
          </a:xfrm>
        </p:spPr>
        <p:txBody>
          <a:bodyPr>
            <a:normAutofit/>
          </a:bodyPr>
          <a:lstStyle/>
          <a:p>
            <a:pPr lvl="0" algn="ctr"/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/>
              <a:t/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4670425"/>
            <a:ext cx="7315200" cy="914400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dirty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95" y="1369501"/>
            <a:ext cx="10058400" cy="430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47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17 %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Datenformat für die Personendichte 30%</a:t>
            </a:r>
          </a:p>
          <a:p>
            <a:pPr lvl="1"/>
            <a:r>
              <a:rPr lang="de-DE" b="1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b="1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b="1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 5%</a:t>
            </a:r>
          </a:p>
        </p:txBody>
      </p:sp>
    </p:spTree>
    <p:extLst>
      <p:ext uri="{BB962C8B-B14F-4D97-AF65-F5344CB8AC3E}">
        <p14:creationId xmlns:p14="http://schemas.microsoft.com/office/powerpoint/2010/main" val="2341506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1</a:t>
            </a:r>
            <a:endParaRPr lang="de-DE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8DF57E2-668B-4E5A-AEBF-D8CEC596E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594055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b="1" dirty="0">
                <a:solidFill>
                  <a:schemeClr val="tx1"/>
                </a:solidFill>
              </a:rPr>
              <a:t>Unsere Ziele:</a:t>
            </a:r>
            <a:endParaRPr lang="de-DE" b="1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Installation und Einarbeitung in Vadere</a:t>
            </a:r>
          </a:p>
          <a:p>
            <a:r>
              <a:rPr lang="de-DE" dirty="0" err="1">
                <a:solidFill>
                  <a:schemeClr val="tx1"/>
                </a:solidFill>
              </a:rPr>
              <a:t>Trello</a:t>
            </a:r>
            <a:r>
              <a:rPr lang="de-DE" dirty="0">
                <a:solidFill>
                  <a:schemeClr val="tx1"/>
                </a:solidFill>
              </a:rPr>
              <a:t> Projekt und Repository erstellen, sowie Treffen festlegen</a:t>
            </a:r>
          </a:p>
          <a:p>
            <a:r>
              <a:rPr lang="de-DE" dirty="0">
                <a:solidFill>
                  <a:schemeClr val="tx1"/>
                </a:solidFill>
              </a:rPr>
              <a:t>Daten der Dichteverteilung herauslesen bzw. berechnen</a:t>
            </a:r>
          </a:p>
          <a:p>
            <a:r>
              <a:rPr lang="de-DE" dirty="0">
                <a:solidFill>
                  <a:schemeClr val="tx1"/>
                </a:solidFill>
              </a:rPr>
              <a:t>Erstellen erster Datenformate und Verteilungen mittels Trajektorien</a:t>
            </a:r>
          </a:p>
          <a:p>
            <a:r>
              <a:rPr lang="de-DE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>
                <a:solidFill>
                  <a:schemeClr val="tx1"/>
                </a:solidFill>
              </a:rPr>
              <a:t>Automatisierung der Simulationen in Vadere</a:t>
            </a:r>
          </a:p>
          <a:p>
            <a:r>
              <a:rPr lang="de-DE" dirty="0">
                <a:solidFill>
                  <a:schemeClr val="tx1"/>
                </a:solidFill>
              </a:rPr>
              <a:t>Literaturrecherche zu Filtern in der Datenvorverarbeitung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2967">
            <a:off x="9771791" y="1487068"/>
            <a:ext cx="1413803" cy="64958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624" y="3721963"/>
            <a:ext cx="2329626" cy="120083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3275">
            <a:off x="8989871" y="2428202"/>
            <a:ext cx="1137024" cy="55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55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6600" dirty="0"/>
              <a:t>Lisa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41856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/>
              <a:t>Meine Rolle während </a:t>
            </a:r>
            <a:r>
              <a:rPr lang="de-DE"/>
              <a:t>des Sprints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349B0D-CF00-4A1B-8AF6-99D24FD1B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</a:t>
            </a:r>
          </a:p>
          <a:p>
            <a:r>
              <a:rPr lang="de-DE" dirty="0">
                <a:solidFill>
                  <a:schemeClr val="tx1"/>
                </a:solidFill>
              </a:rPr>
              <a:t>Organisation der Treffen </a:t>
            </a:r>
          </a:p>
          <a:p>
            <a:r>
              <a:rPr lang="de-DE" dirty="0">
                <a:solidFill>
                  <a:schemeClr val="tx1"/>
                </a:solidFill>
              </a:rPr>
              <a:t>Einarbeitung in Vadere und damit verbunden erstellen einiger Test Szenarien</a:t>
            </a:r>
          </a:p>
          <a:p>
            <a:r>
              <a:rPr lang="de-DE" dirty="0">
                <a:solidFill>
                  <a:schemeClr val="tx1"/>
                </a:solidFill>
              </a:rPr>
              <a:t>Einarbeitung in Python</a:t>
            </a:r>
          </a:p>
          <a:p>
            <a:r>
              <a:rPr lang="de-DE" dirty="0">
                <a:solidFill>
                  <a:schemeClr val="tx1"/>
                </a:solidFill>
              </a:rPr>
              <a:t>Programmieren einer Software zum Erstellen der Daten für die Maschinenlerngruppen aus den Trajektorien</a:t>
            </a:r>
          </a:p>
          <a:p>
            <a:r>
              <a:rPr lang="de-DE" dirty="0">
                <a:solidFill>
                  <a:schemeClr val="tx1"/>
                </a:solidFill>
              </a:rPr>
              <a:t>Testen der Daten der Dichteberechnung (</a:t>
            </a:r>
            <a:r>
              <a:rPr lang="de-DE" dirty="0" err="1">
                <a:solidFill>
                  <a:schemeClr val="tx1"/>
                </a:solidFill>
              </a:rPr>
              <a:t>unit</a:t>
            </a:r>
            <a:r>
              <a:rPr lang="de-DE" dirty="0">
                <a:solidFill>
                  <a:schemeClr val="tx1"/>
                </a:solidFill>
              </a:rPr>
              <a:t> Tests / Vergleich Vadere)</a:t>
            </a:r>
          </a:p>
          <a:p>
            <a:r>
              <a:rPr lang="de-DE" dirty="0">
                <a:solidFill>
                  <a:schemeClr val="tx1"/>
                </a:solidFill>
              </a:rPr>
              <a:t>Automatisierung der Simulation</a:t>
            </a:r>
          </a:p>
        </p:txBody>
      </p:sp>
    </p:spTree>
    <p:extLst>
      <p:ext uri="{BB962C8B-B14F-4D97-AF65-F5344CB8AC3E}">
        <p14:creationId xmlns:p14="http://schemas.microsoft.com/office/powerpoint/2010/main" val="1305712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200" dirty="0"/>
              <a:t>Meine Schwierigkeiten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058883-6F2A-40BA-866C-965B491E5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Vadere: Probleme </a:t>
            </a:r>
            <a:r>
              <a:rPr lang="de-DE" dirty="0" smtClean="0">
                <a:solidFill>
                  <a:schemeClr val="tx1"/>
                </a:solidFill>
              </a:rPr>
              <a:t>bei </a:t>
            </a:r>
            <a:r>
              <a:rPr lang="de-DE" dirty="0">
                <a:solidFill>
                  <a:schemeClr val="tx1"/>
                </a:solidFill>
              </a:rPr>
              <a:t>der </a:t>
            </a:r>
            <a:r>
              <a:rPr lang="de-DE" dirty="0" smtClean="0">
                <a:solidFill>
                  <a:schemeClr val="tx1"/>
                </a:solidFill>
              </a:rPr>
              <a:t>Simulation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Automatisierung</a:t>
            </a:r>
            <a:r>
              <a:rPr lang="de-DE" dirty="0">
                <a:solidFill>
                  <a:schemeClr val="tx1"/>
                </a:solidFill>
              </a:rPr>
              <a:t>: Starten der Simulation von außerhalb </a:t>
            </a:r>
            <a:r>
              <a:rPr lang="de-DE" dirty="0" err="1">
                <a:solidFill>
                  <a:schemeClr val="tx1"/>
                </a:solidFill>
              </a:rPr>
              <a:t>Vaderes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586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17 %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Personendichte 30%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b="1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b="1" dirty="0" err="1">
                <a:solidFill>
                  <a:schemeClr val="tx1"/>
                </a:solidFill>
              </a:rPr>
              <a:t>Scrum</a:t>
            </a:r>
            <a:r>
              <a:rPr lang="de-DE" b="1" dirty="0">
                <a:solidFill>
                  <a:schemeClr val="tx1"/>
                </a:solidFill>
              </a:rPr>
              <a:t> Master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b="1" dirty="0">
                <a:solidFill>
                  <a:schemeClr val="tx1"/>
                </a:solidFill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74454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7C7B7B5E-EB63-48A8-BCF5-30057479D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</a:t>
            </a:r>
            <a:r>
              <a:rPr lang="de-DE" sz="2800" dirty="0" smtClean="0">
                <a:solidFill>
                  <a:schemeClr val="tx1"/>
                </a:solidFill>
              </a:rPr>
              <a:t>lief </a:t>
            </a:r>
            <a:r>
              <a:rPr lang="de-DE" sz="2800" dirty="0">
                <a:solidFill>
                  <a:schemeClr val="tx1"/>
                </a:solidFill>
              </a:rPr>
              <a:t>gut?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69192B4-B668-4E8C-8C21-3A34BA8E13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Regelmäßig Treffen außerhalb der Vorlesung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Gute Kommunikation über </a:t>
            </a:r>
            <a:r>
              <a:rPr lang="de-DE" sz="2400" dirty="0" smtClean="0">
                <a:solidFill>
                  <a:schemeClr val="tx1"/>
                </a:solidFill>
              </a:rPr>
              <a:t>WhatsApp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smtClean="0">
                <a:solidFill>
                  <a:schemeClr val="tx1"/>
                </a:solidFill>
              </a:rPr>
              <a:t>Skype, </a:t>
            </a:r>
            <a:r>
              <a:rPr lang="de-DE" sz="2400" dirty="0" err="1" smtClean="0">
                <a:solidFill>
                  <a:schemeClr val="tx1"/>
                </a:solidFill>
              </a:rPr>
              <a:t>Slack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err="1">
                <a:solidFill>
                  <a:schemeClr val="tx1"/>
                </a:solidFill>
              </a:rPr>
              <a:t>Trello</a:t>
            </a:r>
            <a:endParaRPr lang="de-DE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Verteilung der Aufgaben  </a:t>
            </a:r>
            <a:r>
              <a:rPr lang="de-DE" sz="2400" dirty="0" smtClean="0">
                <a:solidFill>
                  <a:schemeClr val="tx1"/>
                </a:solidFill>
              </a:rPr>
              <a:t>und Teamarbeit</a:t>
            </a:r>
            <a:endParaRPr lang="de-DE" sz="24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28A301B-E3B1-4B35-BE7D-F69C91D78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lief schlecht?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3DCA290-89C4-4275-A93D-319C803D2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Anfängliche Kommunikation </a:t>
            </a:r>
          </a:p>
          <a:p>
            <a:pPr marL="631825" indent="-363538">
              <a:buFont typeface="Wingdings" panose="05000000000000000000" pitchFamily="2" charset="2"/>
              <a:buChar char="Ø"/>
            </a:pPr>
            <a:r>
              <a:rPr lang="de-DE" sz="2400" dirty="0" smtClean="0">
                <a:solidFill>
                  <a:schemeClr val="tx1"/>
                </a:solidFill>
              </a:rPr>
              <a:t>Behoben durch </a:t>
            </a:r>
            <a:r>
              <a:rPr lang="de-DE" sz="2400" dirty="0" err="1" smtClean="0">
                <a:solidFill>
                  <a:schemeClr val="tx1"/>
                </a:solidFill>
              </a:rPr>
              <a:t>Slack</a:t>
            </a:r>
            <a:r>
              <a:rPr lang="de-DE" sz="2400" dirty="0" smtClean="0">
                <a:solidFill>
                  <a:schemeClr val="tx1"/>
                </a:solidFill>
              </a:rPr>
              <a:t> und </a:t>
            </a:r>
            <a:r>
              <a:rPr lang="de-DE" sz="2400" dirty="0" err="1" smtClean="0">
                <a:solidFill>
                  <a:schemeClr val="tx1"/>
                </a:solidFill>
              </a:rPr>
              <a:t>Scrum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Master</a:t>
            </a:r>
            <a:endParaRPr lang="de-DE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Datenauslieferung hat länger gedauert, als </a:t>
            </a:r>
            <a:r>
              <a:rPr lang="de-DE" sz="2400" dirty="0" smtClean="0">
                <a:solidFill>
                  <a:schemeClr val="tx1"/>
                </a:solidFill>
              </a:rPr>
              <a:t>geplant</a:t>
            </a:r>
          </a:p>
          <a:p>
            <a:pPr marL="706437" indent="-342900">
              <a:buFont typeface="Wingdings" panose="05000000000000000000" pitchFamily="2" charset="2"/>
              <a:buChar char="Ø"/>
            </a:pPr>
            <a:r>
              <a:rPr lang="de-DE" sz="2400" dirty="0" smtClean="0">
                <a:solidFill>
                  <a:schemeClr val="tx1"/>
                </a:solidFill>
              </a:rPr>
              <a:t>Bessere Einschätzung</a:t>
            </a:r>
            <a:endParaRPr lang="de-DE" sz="2400" dirty="0">
              <a:solidFill>
                <a:schemeClr val="tx1"/>
              </a:solidFill>
            </a:endParaRPr>
          </a:p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5F710989-371B-4482-A9BD-56DFD57DBD75}"/>
              </a:ext>
            </a:extLst>
          </p:cNvPr>
          <p:cNvSpPr/>
          <p:nvPr/>
        </p:nvSpPr>
        <p:spPr>
          <a:xfrm>
            <a:off x="352840" y="2743200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xmlns="" id="{3C3CD861-7549-47BE-8D26-BF01FD79F024}"/>
              </a:ext>
            </a:extLst>
          </p:cNvPr>
          <p:cNvSpPr/>
          <p:nvPr/>
        </p:nvSpPr>
        <p:spPr>
          <a:xfrm rot="10800000">
            <a:off x="1734584" y="2536794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320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EA176D17-8200-422B-A524-7F10475E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1" y="1023586"/>
            <a:ext cx="7425271" cy="807720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tx1"/>
                </a:solidFill>
              </a:rPr>
              <a:t>Umgesetzte Ziele des ersten Sprints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FF4DCB6-21B0-4D52-90D0-4B41F67FF5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Einarbeitung in Vadere/Python</a:t>
            </a:r>
          </a:p>
          <a:p>
            <a:r>
              <a:rPr lang="de-DE" dirty="0">
                <a:solidFill>
                  <a:schemeClr val="tx1"/>
                </a:solidFill>
              </a:rPr>
              <a:t>Erste Test-Szenarien erstellen</a:t>
            </a:r>
          </a:p>
          <a:p>
            <a:r>
              <a:rPr lang="de-DE" dirty="0">
                <a:solidFill>
                  <a:schemeClr val="tx1"/>
                </a:solidFill>
              </a:rPr>
              <a:t>Aufbereitung der Daten für die Gruppen des </a:t>
            </a:r>
            <a:r>
              <a:rPr lang="de-DE" dirty="0" smtClean="0">
                <a:solidFill>
                  <a:schemeClr val="tx1"/>
                </a:solidFill>
              </a:rPr>
              <a:t>Maschinenlernalgorithmus (nach Fraunhofer)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>
                <a:solidFill>
                  <a:schemeClr val="tx1"/>
                </a:solidFill>
              </a:rPr>
              <a:t>Automatisierung der Simulation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6D926286-4DAB-48EB-97A3-06175DC678C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Trello</a:t>
            </a:r>
            <a:r>
              <a:rPr lang="de-DE" dirty="0">
                <a:solidFill>
                  <a:schemeClr val="tx1"/>
                </a:solidFill>
              </a:rPr>
              <a:t> Projekt/Repository erstellen/Treffen festlegen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Daten der Dichteverteilung herauslesen bzw. berechnen und Berechnung der Verteilung der Personen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Erstellen eines Datenformats und Verteilungen mittels Trajektorien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Literaturrecherche (Filter)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F1B2972-00B7-472B-870D-CC70C6F0B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0" y="2124074"/>
            <a:ext cx="2387310" cy="2387310"/>
          </a:xfrm>
          <a:prstGeom prst="rect">
            <a:avLst/>
          </a:prstGeom>
        </p:spPr>
      </p:pic>
      <p:sp>
        <p:nvSpPr>
          <p:cNvPr id="2" name="Flussdiagramm: Verbindungsstelle 1"/>
          <p:cNvSpPr/>
          <p:nvPr/>
        </p:nvSpPr>
        <p:spPr>
          <a:xfrm>
            <a:off x="6429452" y="1998765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lussdiagramm: Verbindungsstelle 14"/>
          <p:cNvSpPr/>
          <p:nvPr/>
        </p:nvSpPr>
        <p:spPr>
          <a:xfrm>
            <a:off x="6429453" y="2694751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lussdiagramm: Verbindungsstelle 15"/>
          <p:cNvSpPr/>
          <p:nvPr/>
        </p:nvSpPr>
        <p:spPr>
          <a:xfrm>
            <a:off x="6429451" y="3674421"/>
            <a:ext cx="161365" cy="16192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lussdiagramm: Verbindungsstelle 19"/>
          <p:cNvSpPr/>
          <p:nvPr/>
        </p:nvSpPr>
        <p:spPr>
          <a:xfrm>
            <a:off x="6431208" y="4608209"/>
            <a:ext cx="161365" cy="16192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Verbindungsstelle 21"/>
          <p:cNvSpPr/>
          <p:nvPr/>
        </p:nvSpPr>
        <p:spPr>
          <a:xfrm>
            <a:off x="6430443" y="5304195"/>
            <a:ext cx="161365" cy="16192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lussdiagramm: Verbindungsstelle 26"/>
          <p:cNvSpPr/>
          <p:nvPr/>
        </p:nvSpPr>
        <p:spPr>
          <a:xfrm>
            <a:off x="11168210" y="2043111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lussdiagramm: Verbindungsstelle 27"/>
          <p:cNvSpPr/>
          <p:nvPr/>
        </p:nvSpPr>
        <p:spPr>
          <a:xfrm>
            <a:off x="11170284" y="3998703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lussdiagramm: Verbindungsstelle 32"/>
          <p:cNvSpPr/>
          <p:nvPr/>
        </p:nvSpPr>
        <p:spPr>
          <a:xfrm>
            <a:off x="11168209" y="5221692"/>
            <a:ext cx="161365" cy="16192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lussdiagramm: Verbindungsstelle 33"/>
          <p:cNvSpPr/>
          <p:nvPr/>
        </p:nvSpPr>
        <p:spPr>
          <a:xfrm>
            <a:off x="11172153" y="2775714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615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86EA5D6E-C62C-47D0-8138-CB405D04E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238369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Weitere Literaturrecherche über Filter </a:t>
            </a:r>
          </a:p>
          <a:p>
            <a:r>
              <a:rPr lang="de-D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Implementierung erster Filter </a:t>
            </a:r>
          </a:p>
          <a:p>
            <a:r>
              <a:rPr lang="de-D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Erstellen von Dokumentationen für die Skripte</a:t>
            </a:r>
          </a:p>
          <a:p>
            <a:r>
              <a:rPr lang="de-D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Erstellen des Datenformats nach Vorgaben des Fraunhofer </a:t>
            </a:r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Instituts</a:t>
            </a:r>
          </a:p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Verteilung berechnen durch Permutation bei der Automatisierung</a:t>
            </a:r>
            <a:endParaRPr lang="en-GB" sz="2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5247800"/>
            <a:ext cx="6956111" cy="854676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xmlns="" id="{E5885248-D7EC-46A9-881C-FEC0809E0C48}"/>
              </a:ext>
            </a:extLst>
          </p:cNvPr>
          <p:cNvSpPr txBox="1">
            <a:spLocks/>
          </p:cNvSpPr>
          <p:nvPr/>
        </p:nvSpPr>
        <p:spPr>
          <a:xfrm>
            <a:off x="3869268" y="906811"/>
            <a:ext cx="7315200" cy="108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chemeClr val="tx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0311113E-B278-4458-8FCF-AD752B46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Ziele Sprint 2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687654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>
                <a:solidFill>
                  <a:schemeClr val="bg1"/>
                </a:solidFill>
                <a:cs typeface="Times New Roman" panose="02020603050405020304" pitchFamily="18" charset="0"/>
              </a:rPr>
              <a:t>Julian</a:t>
            </a:r>
          </a:p>
        </p:txBody>
      </p:sp>
    </p:spTree>
    <p:extLst>
      <p:ext uri="{BB962C8B-B14F-4D97-AF65-F5344CB8AC3E}">
        <p14:creationId xmlns:p14="http://schemas.microsoft.com/office/powerpoint/2010/main" val="3190666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92BECF1-38C4-42E7-ABE8-26C37206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218701" cy="4601183"/>
          </a:xfrm>
        </p:spPr>
        <p:txBody>
          <a:bodyPr>
            <a:normAutofit/>
          </a:bodyPr>
          <a:lstStyle/>
          <a:p>
            <a:r>
              <a:rPr lang="de-DE" sz="3200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4BE07E9-9FDA-4058-9B8B-903BFFE9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Einarbeitung in </a:t>
            </a:r>
            <a:r>
              <a:rPr lang="de-DE" dirty="0" err="1">
                <a:solidFill>
                  <a:schemeClr val="tx1"/>
                </a:solidFill>
              </a:rPr>
              <a:t>Vadere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Erstellung eines ersten Testszenarios (~60 </a:t>
            </a:r>
            <a:r>
              <a:rPr lang="de-DE" dirty="0" err="1">
                <a:solidFill>
                  <a:schemeClr val="tx1"/>
                </a:solidFill>
              </a:rPr>
              <a:t>outputs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r>
              <a:rPr lang="de-DE" dirty="0">
                <a:solidFill>
                  <a:schemeClr val="tx1"/>
                </a:solidFill>
              </a:rPr>
              <a:t>Automatisierung der Erstellung von Testszenarien</a:t>
            </a:r>
          </a:p>
          <a:p>
            <a:r>
              <a:rPr lang="de-DE" dirty="0">
                <a:solidFill>
                  <a:schemeClr val="tx1"/>
                </a:solidFill>
              </a:rPr>
              <a:t>Literatur-Recherche über Filter </a:t>
            </a:r>
            <a:r>
              <a:rPr lang="de-DE" dirty="0" smtClean="0">
                <a:solidFill>
                  <a:schemeClr val="tx1"/>
                </a:solidFill>
              </a:rPr>
              <a:t>der Datenvorverarbeitung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07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1342</Words>
  <Application>Microsoft Office PowerPoint</Application>
  <PresentationFormat>Breitbild</PresentationFormat>
  <Paragraphs>316</Paragraphs>
  <Slides>43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52" baseType="lpstr">
      <vt:lpstr>Arial</vt:lpstr>
      <vt:lpstr>Calibri</vt:lpstr>
      <vt:lpstr>Corbel</vt:lpstr>
      <vt:lpstr>Corbel (Body)</vt:lpstr>
      <vt:lpstr>Symbol</vt:lpstr>
      <vt:lpstr>Times New Roman</vt:lpstr>
      <vt:lpstr>Wingdings</vt:lpstr>
      <vt:lpstr>Wingdings 2</vt:lpstr>
      <vt:lpstr>Frame</vt:lpstr>
      <vt:lpstr>Datenerzeugung und Datenanalyse</vt:lpstr>
      <vt:lpstr>Ablauf</vt:lpstr>
      <vt:lpstr>Ziele Sprint 1</vt:lpstr>
      <vt:lpstr>Ziele Sprint 1</vt:lpstr>
      <vt:lpstr>PowerPoint-Präsentation</vt:lpstr>
      <vt:lpstr>PowerPoint-Präsentation</vt:lpstr>
      <vt:lpstr>Ziele Sprint 2</vt:lpstr>
      <vt:lpstr>Julian</vt:lpstr>
      <vt:lpstr>Datenerzeugung</vt:lpstr>
      <vt:lpstr>Datenerzeugung</vt:lpstr>
      <vt:lpstr>Datenerzeugung</vt:lpstr>
      <vt:lpstr>Datenerzeugung</vt:lpstr>
      <vt:lpstr>~16 %</vt:lpstr>
      <vt:lpstr>Anita</vt:lpstr>
      <vt:lpstr>Vadere</vt:lpstr>
      <vt:lpstr>Erste Aufbereitung der Trajektorien</vt:lpstr>
      <vt:lpstr>Weiteres</vt:lpstr>
      <vt:lpstr>~16 %</vt:lpstr>
      <vt:lpstr>Amir</vt:lpstr>
      <vt:lpstr>Umwandeln der Daten aus vadere</vt:lpstr>
      <vt:lpstr>Umwandeln der Daten aus vadere</vt:lpstr>
      <vt:lpstr>Umwandeln der Daten aus vadere</vt:lpstr>
      <vt:lpstr>Umwandeln der Daten aus vadere</vt:lpstr>
      <vt:lpstr>~1 %</vt:lpstr>
      <vt:lpstr>Do</vt:lpstr>
      <vt:lpstr>Meine Tätigkeiten</vt:lpstr>
      <vt:lpstr>Szenarien - Automatisierung</vt:lpstr>
      <vt:lpstr>?</vt:lpstr>
      <vt:lpstr>16 % </vt:lpstr>
      <vt:lpstr>Rebecca</vt:lpstr>
      <vt:lpstr>Sprint 1</vt:lpstr>
      <vt:lpstr>Datenformat Personendichte</vt:lpstr>
      <vt:lpstr>Datenformat Personendichte</vt:lpstr>
      <vt:lpstr>Datenformat Personendichte</vt:lpstr>
      <vt:lpstr>~ 17 % </vt:lpstr>
      <vt:lpstr>Hubert</vt:lpstr>
      <vt:lpstr>Aufgaben und Tätigkeiten</vt:lpstr>
      <vt:lpstr>     </vt:lpstr>
      <vt:lpstr>17 %</vt:lpstr>
      <vt:lpstr>Lisa</vt:lpstr>
      <vt:lpstr>Meine Rolle während des Sprints</vt:lpstr>
      <vt:lpstr>Meine Schwierigkeiten</vt:lpstr>
      <vt:lpstr>17 %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Datenerzeugung und Datenanalyse</dc:title>
  <dc:creator>Lisa-Marie Grundmann</dc:creator>
  <cp:lastModifiedBy>Lisa-Marie Grundmann</cp:lastModifiedBy>
  <cp:revision>94</cp:revision>
  <dcterms:created xsi:type="dcterms:W3CDTF">2017-11-02T16:00:20Z</dcterms:created>
  <dcterms:modified xsi:type="dcterms:W3CDTF">2017-11-09T13:40:44Z</dcterms:modified>
</cp:coreProperties>
</file>