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3"/>
  </p:notesMasterIdLst>
  <p:sldIdLst>
    <p:sldId id="309" r:id="rId2"/>
    <p:sldId id="321" r:id="rId3"/>
    <p:sldId id="329" r:id="rId4"/>
    <p:sldId id="310" r:id="rId5"/>
    <p:sldId id="311" r:id="rId6"/>
    <p:sldId id="312" r:id="rId7"/>
    <p:sldId id="313" r:id="rId8"/>
    <p:sldId id="314" r:id="rId9"/>
    <p:sldId id="322" r:id="rId10"/>
    <p:sldId id="345" r:id="rId11"/>
    <p:sldId id="323" r:id="rId12"/>
    <p:sldId id="354" r:id="rId13"/>
    <p:sldId id="355" r:id="rId14"/>
    <p:sldId id="365" r:id="rId15"/>
    <p:sldId id="356" r:id="rId16"/>
    <p:sldId id="357" r:id="rId17"/>
    <p:sldId id="358" r:id="rId18"/>
    <p:sldId id="359" r:id="rId19"/>
    <p:sldId id="324" r:id="rId20"/>
    <p:sldId id="349" r:id="rId21"/>
    <p:sldId id="325" r:id="rId22"/>
    <p:sldId id="339" r:id="rId23"/>
    <p:sldId id="340" r:id="rId24"/>
    <p:sldId id="341" r:id="rId25"/>
    <p:sldId id="350" r:id="rId26"/>
    <p:sldId id="326" r:id="rId27"/>
    <p:sldId id="360" r:id="rId28"/>
    <p:sldId id="363" r:id="rId29"/>
    <p:sldId id="362" r:id="rId30"/>
    <p:sldId id="364" r:id="rId31"/>
    <p:sldId id="361" r:id="rId32"/>
    <p:sldId id="351" r:id="rId33"/>
    <p:sldId id="327" r:id="rId34"/>
    <p:sldId id="342" r:id="rId35"/>
    <p:sldId id="343" r:id="rId36"/>
    <p:sldId id="344" r:id="rId37"/>
    <p:sldId id="352" r:id="rId38"/>
    <p:sldId id="328" r:id="rId39"/>
    <p:sldId id="338" r:id="rId40"/>
    <p:sldId id="337" r:id="rId41"/>
    <p:sldId id="35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>
        <p:scale>
          <a:sx n="93" d="100"/>
          <a:sy n="93" d="100"/>
        </p:scale>
        <p:origin x="192" y="6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0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7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69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0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8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2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78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5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" y="4319953"/>
            <a:ext cx="6956111" cy="8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50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Do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Szenarien</a:t>
            </a:r>
            <a:endParaRPr lang="en-GB" sz="28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69" y="117439"/>
            <a:ext cx="2752152" cy="3306372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65" y="117440"/>
            <a:ext cx="2734350" cy="330637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64" y="3490517"/>
            <a:ext cx="2736603" cy="328392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69" y="3490516"/>
            <a:ext cx="2752152" cy="328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67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/>
              <a:t>Szenarien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1">
            <a:extLst>
              <a:ext uri="{FF2B5EF4-FFF2-40B4-BE49-F238E27FC236}">
                <a16:creationId xmlns="" xmlns:a16="http://schemas.microsoft.com/office/drawing/2014/main" id="{03A262AB-6C02-4E2B-B3C3-9465A0042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34035"/>
            <a:ext cx="3355447" cy="3351274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="" xmlns:a16="http://schemas.microsoft.com/office/drawing/2014/main" id="{A158CC45-E708-4DFA-AF56-DED26C4C83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4" y="334035"/>
            <a:ext cx="3350556" cy="3350556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"/>
          <a:stretch/>
        </p:blipFill>
        <p:spPr>
          <a:xfrm>
            <a:off x="6065683" y="2950300"/>
            <a:ext cx="3175299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1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/>
              <a:t>Szenarien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18" y="304237"/>
            <a:ext cx="3181613" cy="6199064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13" y="309756"/>
            <a:ext cx="3033347" cy="61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95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 anchor="t">
            <a:normAutofit/>
          </a:bodyPr>
          <a:lstStyle/>
          <a:p>
            <a:r>
              <a:rPr lang="de-DE" sz="2800" dirty="0" smtClean="0">
                <a:solidFill>
                  <a:schemeClr val="tx1"/>
                </a:solidFill>
              </a:rPr>
              <a:t>Simulieren </a:t>
            </a:r>
            <a:r>
              <a:rPr lang="de-DE" sz="2800" dirty="0">
                <a:solidFill>
                  <a:schemeClr val="tx1"/>
                </a:solidFill>
              </a:rPr>
              <a:t>der Szenarien mit 100, 300, 500, 700 </a:t>
            </a:r>
            <a:r>
              <a:rPr lang="de-DE" sz="2800" dirty="0" smtClean="0">
                <a:solidFill>
                  <a:schemeClr val="tx1"/>
                </a:solidFill>
              </a:rPr>
              <a:t>Menschen</a:t>
            </a:r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Anpassung der Automatisierung an die verschieden Szenarien</a:t>
            </a: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Alle Verteilungen berechnen in </a:t>
            </a:r>
            <a:r>
              <a:rPr lang="de-DE" sz="2800" dirty="0" smtClean="0">
                <a:solidFill>
                  <a:schemeClr val="tx1"/>
                </a:solidFill>
              </a:rPr>
              <a:t>Python (von 0 bis 100 in 5er Schritten)</a:t>
            </a:r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Verschiedene Verteilungen länger laufen lassen (Probleme mit Multi Threading)</a:t>
            </a: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35" y="3264275"/>
            <a:ext cx="7281838" cy="77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85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Testen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 anchor="t">
            <a:normAutofit/>
          </a:bodyPr>
          <a:lstStyle/>
          <a:p>
            <a:pPr lvl="0"/>
            <a:r>
              <a:rPr lang="de-DE" sz="2800" dirty="0" smtClean="0">
                <a:solidFill>
                  <a:schemeClr val="tx1"/>
                </a:solidFill>
              </a:rPr>
              <a:t>Random </a:t>
            </a:r>
            <a:r>
              <a:rPr lang="de-DE" sz="2800" dirty="0" smtClean="0">
                <a:solidFill>
                  <a:schemeClr val="tx1"/>
                </a:solidFill>
              </a:rPr>
              <a:t>Methode</a:t>
            </a: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Automatisierung getestet</a:t>
            </a:r>
          </a:p>
          <a:p>
            <a:pPr lvl="1"/>
            <a:r>
              <a:rPr lang="de-DE" sz="2600" dirty="0" smtClean="0">
                <a:solidFill>
                  <a:schemeClr val="tx1"/>
                </a:solidFill>
              </a:rPr>
              <a:t>passt die Anzahl der Quellen? </a:t>
            </a:r>
          </a:p>
          <a:p>
            <a:pPr lvl="1"/>
            <a:r>
              <a:rPr lang="de-DE" sz="2600" dirty="0" smtClean="0">
                <a:solidFill>
                  <a:schemeClr val="tx1"/>
                </a:solidFill>
              </a:rPr>
              <a:t>stimmt die Verteilung mit der </a:t>
            </a:r>
            <a:r>
              <a:rPr lang="de-DE" sz="2600" dirty="0" err="1" smtClean="0">
                <a:solidFill>
                  <a:schemeClr val="tx1"/>
                </a:solidFill>
              </a:rPr>
              <a:t>insgesamten</a:t>
            </a:r>
            <a:r>
              <a:rPr lang="de-DE" sz="2600" dirty="0" smtClean="0">
                <a:solidFill>
                  <a:schemeClr val="tx1"/>
                </a:solidFill>
              </a:rPr>
              <a:t> Anzahl der Menschen überein?</a:t>
            </a:r>
            <a:endParaRPr lang="de-DE" sz="26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893" y="1481774"/>
            <a:ext cx="8049490" cy="18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36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16,5%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der Szenarien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Simulieren </a:t>
            </a:r>
            <a:r>
              <a:rPr lang="de-DE" b="1" dirty="0" smtClean="0">
                <a:solidFill>
                  <a:schemeClr val="tx1"/>
                </a:solidFill>
              </a:rPr>
              <a:t>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8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Hubert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1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10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Problem: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Dichtedaten sind relativ verschwommen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Lerneffekt kann durch größere Klarheit verbessert werden</a:t>
            </a:r>
          </a:p>
          <a:p>
            <a:pPr marL="0" lvl="0" indent="0">
              <a:buNone/>
            </a:pPr>
            <a:r>
              <a:rPr lang="de-DE" dirty="0">
                <a:solidFill>
                  <a:schemeClr val="tx1"/>
                </a:solidFill>
              </a:rPr>
              <a:t>Lösung: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Dichtedaten durch Filter vorverarbeiten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Dadurch aussagekräftigere Daten erzeugen</a:t>
            </a:r>
          </a:p>
        </p:txBody>
      </p:sp>
    </p:spTree>
    <p:extLst>
      <p:ext uri="{BB962C8B-B14F-4D97-AF65-F5344CB8AC3E}">
        <p14:creationId xmlns:p14="http://schemas.microsoft.com/office/powerpoint/2010/main" val="406270368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Recherche: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Hauptaufgaben der Bildvorverarbeitung sind Kontrastverbesserung und Rauschminderung.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Kanten werden sichtbarer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Objekte (in diesem Fall Dichtewolken) eindeutiger zu erkennen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3 Kategorien: 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Bildpunktoperationen (Modifikation einzelner Pixel.                  Beispiel: </a:t>
            </a:r>
            <a:r>
              <a:rPr lang="de-DE" dirty="0" err="1">
                <a:solidFill>
                  <a:schemeClr val="tx1"/>
                </a:solidFill>
              </a:rPr>
              <a:t>Thresholding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Binarisierung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Lokale Operationen (Modifikation von Pixel in Abhängigkeit von Umgebung. Beispiel: Median, Faltung)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Globale Operationen(Verändert einzelne Pixel in Abhängigkeit vom gesamten Bild. Beispiel: Tiefpass/Hochpass, Grauwert)</a:t>
            </a:r>
          </a:p>
        </p:txBody>
      </p:sp>
    </p:spTree>
    <p:extLst>
      <p:ext uri="{BB962C8B-B14F-4D97-AF65-F5344CB8AC3E}">
        <p14:creationId xmlns:p14="http://schemas.microsoft.com/office/powerpoint/2010/main" val="217191311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3254189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err="1">
                <a:solidFill>
                  <a:schemeClr val="tx1"/>
                </a:solidFill>
              </a:rPr>
              <a:t>Thresholding</a:t>
            </a:r>
            <a:r>
              <a:rPr lang="de-DE" sz="2800" dirty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Gewünschte (Bild-)werte werden hervorgehoben, der Rest ignoriert.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Pixelwerte werden mit Schwellenwert verglichen und dadurch wird Zugehörigkeit mit Objekt entschieden.</a:t>
            </a: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9158E394-B9D0-40D3-90A3-6028CB8BF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98" y="3424428"/>
            <a:ext cx="2655418" cy="22139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5D1DE3F1-CEC4-4687-BE54-024A26A8D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603" y="3424428"/>
            <a:ext cx="2655418" cy="22139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019B7248-98CF-483C-81B4-A21AC792B591}"/>
              </a:ext>
            </a:extLst>
          </p:cNvPr>
          <p:cNvSpPr txBox="1">
            <a:spLocks/>
          </p:cNvSpPr>
          <p:nvPr/>
        </p:nvSpPr>
        <p:spPr>
          <a:xfrm>
            <a:off x="7277099" y="3424428"/>
            <a:ext cx="838201" cy="2300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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7220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1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Anita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50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PCA Filter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Ziel: Reduktion der effektive Dimension unserer Daten und damit auch der Dimension unseres Problems</a:t>
                </a:r>
              </a:p>
              <a:p>
                <a:r>
                  <a:rPr lang="de-DE" dirty="0" smtClean="0"/>
                  <a:t>Implementierung PCA Filter durch SVD</a:t>
                </a:r>
              </a:p>
              <a:p>
                <a:r>
                  <a:rPr lang="de-DE" dirty="0" smtClean="0"/>
                  <a:t>Zerlegung der Matrix auf </a:t>
                </a:r>
                <a:r>
                  <a:rPr lang="de-DE" dirty="0" err="1" smtClean="0"/>
                  <a:t>Singulärwerte</a:t>
                </a:r>
                <a:r>
                  <a:rPr lang="de-DE" dirty="0" smtClean="0"/>
                  <a:t>, linke und rechte </a:t>
                </a:r>
                <a:r>
                  <a:rPr lang="de-DE" dirty="0" err="1" smtClean="0"/>
                  <a:t>Singulärvektoren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r>
                  <a:rPr lang="de-DE" dirty="0" smtClean="0"/>
                  <a:t>Abschneiden der Matrizen, da nur ein kleiner Teil dieser den Hauptteil der Informationen enthält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671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Zusätzliche Versuche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Zentrieren der Matrizen vor der Zerlegung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Berechnen des Durchschnitts von allen Matrizen eines Durchlaufs und Subtraktion von den Matrizen vor der Zerlegung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84" y="1307718"/>
            <a:ext cx="1905000" cy="1905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84" y="418154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42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Reduzierung Datenmenge durch PCA Filter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Nur Übergabe von reduzierten Matrizen</a:t>
                </a:r>
              </a:p>
              <a:p>
                <a:r>
                  <a:rPr lang="de-DE" dirty="0" smtClean="0"/>
                  <a:t>Standard Größe der Übergabe: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𝑀</m:t>
                    </m:r>
                    <m:r>
                      <a:rPr lang="de-DE" i="1">
                        <a:latin typeface="Cambria Math" charset="0"/>
                      </a:rPr>
                      <m:t>∈ 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  <m:r>
                          <a:rPr lang="de-DE" i="1">
                            <a:latin typeface="Cambria Math" charset="0"/>
                          </a:rPr>
                          <m:t>×</m:t>
                        </m:r>
                        <m:r>
                          <a:rPr lang="de-DE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r>
                  <a:rPr lang="de-DE" dirty="0" smtClean="0"/>
                  <a:t>Größe reduzierte Matrizen: </a:t>
                </a:r>
                <a:endParaRPr lang="de-DE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𝑢</m:t>
                    </m:r>
                    <m:r>
                      <a:rPr lang="de-DE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  <m:r>
                          <a:rPr lang="de-DE" i="1">
                            <a:latin typeface="Cambria Math" charset="0"/>
                          </a:rPr>
                          <m:t>×</m:t>
                        </m:r>
                        <m:r>
                          <a:rPr lang="de-DE" i="1">
                            <a:latin typeface="Cambria Math" charset="0"/>
                          </a:rPr>
                          <m:t>𝑟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𝑟</m:t>
                        </m:r>
                        <m:r>
                          <a:rPr lang="de-DE" i="1">
                            <a:latin typeface="Cambria Math" charset="0"/>
                          </a:rPr>
                          <m:t>×</m:t>
                        </m:r>
                        <m:r>
                          <a:rPr lang="de-DE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:r>
                  <a:rPr lang="el-GR" dirty="0" smtClean="0"/>
                  <a:t>Σ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∈ 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𝑟</m:t>
                        </m:r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 smtClean="0"/>
                  <a:t>Bei 188 Beispielen mit einer Matrix der Größe 100 x 120 und einem Erhalt von 99% der Originalinformation war r maximal 14. Damit würde man von 12000 auf höchstens 3094 Punkte kommen.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r="-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16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800" dirty="0" smtClean="0"/>
              <a:t>Kanban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räsentation Vide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80478" y="1748118"/>
            <a:ext cx="7832497" cy="3144557"/>
          </a:xfrm>
        </p:spPr>
      </p:pic>
    </p:spTree>
    <p:extLst>
      <p:ext uri="{BB962C8B-B14F-4D97-AF65-F5344CB8AC3E}">
        <p14:creationId xmlns:p14="http://schemas.microsoft.com/office/powerpoint/2010/main" val="2605305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Testen der PCA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optischen Vergleich nach wiederzusammensetzen der Matrix</a:t>
            </a:r>
          </a:p>
          <a:p>
            <a:r>
              <a:rPr lang="de-DE" dirty="0" smtClean="0"/>
              <a:t>Durch mittlere quadratische Abweichung zwischen der original und der reduzierten Matrix</a:t>
            </a:r>
          </a:p>
          <a:p>
            <a:r>
              <a:rPr lang="de-DE" dirty="0" smtClean="0"/>
              <a:t>Durchführung für verschiedene prozentuale Anteile an der </a:t>
            </a:r>
            <a:r>
              <a:rPr lang="de-DE" dirty="0" err="1" smtClean="0"/>
              <a:t>Orginalinformation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81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Sonstiges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Pflege der </a:t>
            </a:r>
            <a:r>
              <a:rPr lang="de-DE" dirty="0" err="1" smtClean="0"/>
              <a:t>Trello</a:t>
            </a:r>
            <a:r>
              <a:rPr lang="de-DE" dirty="0" smtClean="0"/>
              <a:t>/Kanban Wand</a:t>
            </a:r>
          </a:p>
          <a:p>
            <a:r>
              <a:rPr lang="de-DE" dirty="0" smtClean="0"/>
              <a:t>Kontaktaufnahme </a:t>
            </a:r>
            <a:r>
              <a:rPr lang="de-DE" dirty="0" err="1" smtClean="0"/>
              <a:t>Frauenhofer</a:t>
            </a:r>
            <a:r>
              <a:rPr lang="de-DE" dirty="0" smtClean="0"/>
              <a:t> Institut für weitere Informationen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2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</a:t>
            </a:r>
            <a:r>
              <a:rPr lang="de-DE" b="1" dirty="0" smtClean="0">
                <a:solidFill>
                  <a:schemeClr val="tx1"/>
                </a:solidFill>
              </a:rPr>
              <a:t>Trello Projektes</a:t>
            </a:r>
            <a:r>
              <a:rPr lang="de-DE" dirty="0" smtClean="0">
                <a:solidFill>
                  <a:schemeClr val="tx1"/>
                </a:solidFill>
              </a:rPr>
              <a:t>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5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Rebecca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0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C466F08-D41F-B44B-878A-0F6156E0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 Sprint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652AF28-3647-BC42-BE24-88ACBF43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/>
              <a:t>Datenbeauftragte</a:t>
            </a:r>
          </a:p>
          <a:p>
            <a:pPr lvl="1"/>
            <a:r>
              <a:rPr lang="de-DE"/>
              <a:t>Besprechung mit den Maschin Learning Gruppen</a:t>
            </a:r>
          </a:p>
          <a:p>
            <a:pPr lvl="1"/>
            <a:r>
              <a:rPr lang="de-DE"/>
              <a:t>Erstellen der Dichte und Trajektorien Daten</a:t>
            </a:r>
          </a:p>
          <a:p>
            <a:r>
              <a:rPr lang="de-DE"/>
              <a:t>Kontiniuierliche Simulationsdaten</a:t>
            </a:r>
          </a:p>
          <a:p>
            <a:r>
              <a:rPr lang="de-DE"/>
              <a:t>Neues Trajectorien Format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24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550C5C1-77F3-5640-BC82-0B04B277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114DB1C-4BDC-994A-8978-6E886BDF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Aufgaben als </a:t>
            </a:r>
            <a:r>
              <a:rPr lang="de-DE" dirty="0" smtClean="0"/>
              <a:t>Datenbeauftragte:</a:t>
            </a:r>
            <a:endParaRPr lang="de-DE" dirty="0"/>
          </a:p>
          <a:p>
            <a:r>
              <a:rPr lang="de-DE" dirty="0"/>
              <a:t>Besprechung mit </a:t>
            </a:r>
            <a:r>
              <a:rPr lang="de-DE" dirty="0" err="1"/>
              <a:t>Maschin</a:t>
            </a:r>
            <a:r>
              <a:rPr lang="de-DE" dirty="0"/>
              <a:t> Learning Gruppen</a:t>
            </a:r>
          </a:p>
          <a:p>
            <a:pPr lvl="1"/>
            <a:r>
              <a:rPr lang="de-DE" dirty="0"/>
              <a:t>Welche Daten? </a:t>
            </a:r>
          </a:p>
          <a:p>
            <a:pPr lvl="1"/>
            <a:r>
              <a:rPr lang="de-DE" dirty="0"/>
              <a:t>Welche Parameter?  Framerate, Resolution, Zeitausschnitt </a:t>
            </a:r>
            <a:r>
              <a:rPr lang="de-DE" dirty="0" err="1"/>
              <a:t>ect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Welche Kamera </a:t>
            </a:r>
            <a:r>
              <a:rPr lang="de-DE" dirty="0" err="1"/>
              <a:t>Possitionen</a:t>
            </a:r>
            <a:r>
              <a:rPr lang="de-DE" dirty="0"/>
              <a:t>? Variation der Kamera Größe</a:t>
            </a:r>
          </a:p>
          <a:p>
            <a:r>
              <a:rPr lang="de-DE" dirty="0"/>
              <a:t>Generieren der Daten aus den Output Files von Vadere</a:t>
            </a:r>
          </a:p>
          <a:p>
            <a:r>
              <a:rPr lang="de-DE" dirty="0"/>
              <a:t>Dokumentation der Daten</a:t>
            </a:r>
          </a:p>
          <a:p>
            <a:pPr lvl="1"/>
            <a:r>
              <a:rPr lang="de-DE" dirty="0"/>
              <a:t>attributes.txt</a:t>
            </a:r>
          </a:p>
          <a:p>
            <a:pPr lvl="1"/>
            <a:r>
              <a:rPr lang="de-DE" dirty="0" err="1"/>
              <a:t>Excle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358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7E07690-01B7-F746-A7E6-8FB0DD43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Trajectories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341579B-468C-034A-AF55-E85B57B6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Neues Format für Trajektorien:</a:t>
            </a:r>
          </a:p>
          <a:p>
            <a:r>
              <a:rPr lang="de-DE"/>
              <a:t>Problem: altes Format der Trajektorien enthielt den Wert -1 falls die Person nicht mehr im Kamera Ausschnit ist. NN konnte damit nicht richtig lernen.</a:t>
            </a:r>
          </a:p>
          <a:p>
            <a:r>
              <a:rPr lang="de-DE"/>
              <a:t>Vorschlag der Maschin Learning Gruppen: Zeit unabhangige Trajektorien Daten</a:t>
            </a:r>
          </a:p>
          <a:p>
            <a:r>
              <a:rPr lang="de-DE"/>
              <a:t>Neues Format:</a:t>
            </a:r>
          </a:p>
          <a:p>
            <a:pPr lvl="1"/>
            <a:r>
              <a:rPr lang="de-DE"/>
              <a:t>Unterteilung in Intervalle an hand größren Schrittes aller Personen</a:t>
            </a:r>
          </a:p>
          <a:p>
            <a:pPr lvl="1"/>
            <a:r>
              <a:rPr lang="de-DE"/>
              <a:t>Pro Intervall immer nur ein Schritt behalten</a:t>
            </a:r>
          </a:p>
          <a:p>
            <a:pPr lvl="1"/>
            <a:r>
              <a:rPr lang="de-DE"/>
              <a:t>Ergebniss: Alle trajektorien haben die gleiche Anzahl an Schritten</a:t>
            </a:r>
          </a:p>
          <a:p>
            <a:endParaRPr lang="de-DE"/>
          </a:p>
          <a:p>
            <a:pPr lvl="1"/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19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 smtClean="0">
                <a:solidFill>
                  <a:schemeClr val="tx1"/>
                </a:solidFill>
              </a:rPr>
              <a:t>Repos</a:t>
            </a:r>
            <a:r>
              <a:rPr lang="de-DE" b="1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67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Lisa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smtClean="0">
                <a:solidFill>
                  <a:schemeClr val="tx1"/>
                </a:solidFill>
              </a:rPr>
              <a:t>Meine Aufgaben:</a:t>
            </a:r>
          </a:p>
          <a:p>
            <a:pPr>
              <a:lnSpc>
                <a:spcPct val="200000"/>
              </a:lnSpc>
            </a:pPr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Master/Organisation der Treffen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Schreiben des Technischen Berichts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Demonstrationen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Szenarien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Testen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4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b="1" dirty="0">
                <a:solidFill>
                  <a:schemeClr val="tx1"/>
                </a:solidFill>
              </a:rPr>
              <a:t>Vorgegebene Ziele des </a:t>
            </a:r>
            <a:r>
              <a:rPr lang="de-DE" sz="3200" b="1" dirty="0" smtClean="0">
                <a:solidFill>
                  <a:schemeClr val="tx1"/>
                </a:solidFill>
              </a:rPr>
              <a:t>zweiten Sprints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Modellieren und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Datenformats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entsprechend</a:t>
            </a:r>
            <a:r>
              <a:rPr lang="en-GB" dirty="0" smtClean="0">
                <a:solidFill>
                  <a:schemeClr val="tx1"/>
                </a:solidFill>
              </a:rPr>
              <a:t> den </a:t>
            </a:r>
            <a:r>
              <a:rPr lang="en-GB" dirty="0" err="1" smtClean="0">
                <a:solidFill>
                  <a:schemeClr val="tx1"/>
                </a:solidFill>
              </a:rPr>
              <a:t>Angaben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Fraunhofer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Instituts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1344707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3200" dirty="0" smtClean="0">
                <a:solidFill>
                  <a:schemeClr val="tx1"/>
                </a:solidFill>
              </a:rPr>
              <a:t>Testen:</a:t>
            </a:r>
          </a:p>
        </p:txBody>
      </p:sp>
      <p:pic>
        <p:nvPicPr>
          <p:cNvPr id="4" name="Test_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35043" y="1986908"/>
            <a:ext cx="2423545" cy="2846703"/>
          </a:xfrm>
          <a:prstGeom prst="rect">
            <a:avLst/>
          </a:prstGeom>
        </p:spPr>
      </p:pic>
      <p:pic>
        <p:nvPicPr>
          <p:cNvPr id="5" name="2017-12-10 at 21-59-49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772399" y="1986908"/>
            <a:ext cx="2421469" cy="28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4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862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 smtClean="0">
                <a:solidFill>
                  <a:schemeClr val="tx1"/>
                </a:solidFill>
              </a:rPr>
              <a:t>Repos</a:t>
            </a:r>
            <a:r>
              <a:rPr lang="de-DE" b="1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b="1" dirty="0" err="1" smtClean="0">
                <a:solidFill>
                  <a:schemeClr val="tx1"/>
                </a:solidFill>
              </a:rPr>
              <a:t>Scrum</a:t>
            </a:r>
            <a:r>
              <a:rPr lang="de-DE" b="1" dirty="0" smtClean="0">
                <a:solidFill>
                  <a:schemeClr val="tx1"/>
                </a:solidFill>
              </a:rPr>
              <a:t> Master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Unsere Ziele</a:t>
            </a:r>
            <a:r>
              <a:rPr lang="de-DE" sz="32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die Filter der Datenvorverarbeitung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Aktualisierung des </a:t>
            </a:r>
            <a:r>
              <a:rPr lang="de-DE" dirty="0" err="1" smtClean="0">
                <a:solidFill>
                  <a:schemeClr val="tx1"/>
                </a:solidFill>
              </a:rPr>
              <a:t>Trello</a:t>
            </a:r>
            <a:r>
              <a:rPr lang="de-DE" dirty="0" smtClean="0">
                <a:solidFill>
                  <a:schemeClr val="tx1"/>
                </a:solidFill>
              </a:rPr>
              <a:t>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  <a:endParaRPr lang="de-D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</a:t>
            </a:r>
            <a:r>
              <a:rPr lang="de-DE" sz="2800" dirty="0" smtClean="0">
                <a:solidFill>
                  <a:schemeClr val="tx1"/>
                </a:solidFill>
              </a:rPr>
              <a:t>lief </a:t>
            </a:r>
            <a:r>
              <a:rPr lang="de-DE" sz="2800" dirty="0">
                <a:solidFill>
                  <a:schemeClr val="tx1"/>
                </a:solidFill>
              </a:rPr>
              <a:t>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2146089"/>
            <a:ext cx="3474720" cy="4023360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solidFill>
                  <a:schemeClr val="tx1"/>
                </a:solidFill>
              </a:rPr>
              <a:t>Spärliche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Informationen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zu</a:t>
            </a:r>
            <a:r>
              <a:rPr lang="en-GB" sz="2400" dirty="0" smtClean="0">
                <a:solidFill>
                  <a:schemeClr val="tx1"/>
                </a:solidFill>
              </a:rPr>
              <a:t> den </a:t>
            </a:r>
            <a:r>
              <a:rPr lang="en-GB" sz="2400" dirty="0" err="1" smtClean="0">
                <a:solidFill>
                  <a:schemeClr val="tx1"/>
                </a:solidFill>
              </a:rPr>
              <a:t>Filtern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3191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</a:t>
            </a:r>
            <a:r>
              <a:rPr lang="de-DE" sz="3200" dirty="0" smtClean="0">
                <a:solidFill>
                  <a:schemeClr val="tx1"/>
                </a:solidFill>
              </a:rPr>
              <a:t>zweiten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344706"/>
            <a:ext cx="3474720" cy="460959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Filter in der Datenvorverarbeitung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</a:t>
            </a:r>
            <a:r>
              <a:rPr lang="de-DE" dirty="0" smtClean="0">
                <a:solidFill>
                  <a:schemeClr val="tx1"/>
                </a:solidFill>
              </a:rPr>
              <a:t>Maschinenlernalgorithmus (nach Fraunhofer)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Testen der </a:t>
            </a:r>
            <a:r>
              <a:rPr lang="de-DE" dirty="0" smtClean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460288"/>
            <a:ext cx="3474720" cy="433539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Projekt aktualisieren/</a:t>
            </a:r>
            <a:r>
              <a:rPr lang="de-DE" dirty="0" err="1" smtClean="0">
                <a:solidFill>
                  <a:schemeClr val="tx1"/>
                </a:solidFill>
              </a:rPr>
              <a:t>Repo</a:t>
            </a:r>
            <a:r>
              <a:rPr lang="de-DE" dirty="0" smtClean="0">
                <a:solidFill>
                  <a:schemeClr val="tx1"/>
                </a:solidFill>
              </a:rPr>
              <a:t>/Treffen organisieren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Erstellen einer Dokumentation der Skripte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Verteilung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Personen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durch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Permutationen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realisieren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Datengenerierung</a:t>
            </a:r>
            <a:r>
              <a:rPr lang="en-GB" dirty="0" smtClean="0">
                <a:solidFill>
                  <a:schemeClr val="tx1"/>
                </a:solidFill>
              </a:rPr>
              <a:t> (</a:t>
            </a:r>
            <a:r>
              <a:rPr lang="en-GB" dirty="0" err="1" smtClean="0">
                <a:solidFill>
                  <a:schemeClr val="tx1"/>
                </a:solidFill>
              </a:rPr>
              <a:t>Datenbeauftragte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Modellieren &amp;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Poster für die PED 2018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eines Videos für 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einer Demo für den Studieninformationstag</a:t>
            </a:r>
          </a:p>
          <a:p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Beantworten der Frage: „Can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we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learn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where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people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go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?“</a:t>
            </a:r>
            <a:endParaRPr lang="en-GB" sz="2400" b="1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xmlns="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</a:t>
            </a:r>
            <a:r>
              <a:rPr lang="de-DE" sz="5400" dirty="0" smtClean="0"/>
              <a:t>3</a:t>
            </a:r>
            <a:endParaRPr lang="en-GB" sz="5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970929"/>
            <a:ext cx="7143470" cy="94772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62" y="2900935"/>
            <a:ext cx="1790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Amir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0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1352</Words>
  <Application>Microsoft Macintosh PowerPoint</Application>
  <PresentationFormat>Breitbild</PresentationFormat>
  <Paragraphs>339</Paragraphs>
  <Slides>41</Slides>
  <Notes>15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50" baseType="lpstr">
      <vt:lpstr>Calibri</vt:lpstr>
      <vt:lpstr>Cambria Math</vt:lpstr>
      <vt:lpstr>Corbel</vt:lpstr>
      <vt:lpstr>Corbel (Body)</vt:lpstr>
      <vt:lpstr>Times New Roman</vt:lpstr>
      <vt:lpstr>Wingdings</vt:lpstr>
      <vt:lpstr>Wingdings 2</vt:lpstr>
      <vt:lpstr>Arial</vt:lpstr>
      <vt:lpstr>Frame</vt:lpstr>
      <vt:lpstr>Datenerzeugung und Datenanalyse</vt:lpstr>
      <vt:lpstr>Ablauf</vt:lpstr>
      <vt:lpstr>Kanban</vt:lpstr>
      <vt:lpstr>Ziele Sprint 2</vt:lpstr>
      <vt:lpstr>Ziele Sprint 2</vt:lpstr>
      <vt:lpstr>PowerPoint-Präsentation</vt:lpstr>
      <vt:lpstr>PowerPoint-Präsentation</vt:lpstr>
      <vt:lpstr>Ziele Sprint 3</vt:lpstr>
      <vt:lpstr>Amir</vt:lpstr>
      <vt:lpstr>1%</vt:lpstr>
      <vt:lpstr>Do</vt:lpstr>
      <vt:lpstr>Szenarien</vt:lpstr>
      <vt:lpstr>Szenarien</vt:lpstr>
      <vt:lpstr>Szenarien</vt:lpstr>
      <vt:lpstr>Aufgaben</vt:lpstr>
      <vt:lpstr>Testen</vt:lpstr>
      <vt:lpstr>16,5%</vt:lpstr>
      <vt:lpstr>16,5%</vt:lpstr>
      <vt:lpstr>Hubert</vt:lpstr>
      <vt:lpstr>16,5%</vt:lpstr>
      <vt:lpstr>Julian</vt:lpstr>
      <vt:lpstr>Filter</vt:lpstr>
      <vt:lpstr>Filter</vt:lpstr>
      <vt:lpstr>Filter</vt:lpstr>
      <vt:lpstr>16,5%</vt:lpstr>
      <vt:lpstr>Anita</vt:lpstr>
      <vt:lpstr>PCA Filter</vt:lpstr>
      <vt:lpstr>Zusätzliche Versuche</vt:lpstr>
      <vt:lpstr>Reduzierung Datenmenge durch PCA Filter</vt:lpstr>
      <vt:lpstr>Testen der PCA</vt:lpstr>
      <vt:lpstr>Sonstiges</vt:lpstr>
      <vt:lpstr>16,5%</vt:lpstr>
      <vt:lpstr>Rebecca</vt:lpstr>
      <vt:lpstr>Aufgaben Sprint 2</vt:lpstr>
      <vt:lpstr>Daten</vt:lpstr>
      <vt:lpstr>Trajectories</vt:lpstr>
      <vt:lpstr>16,5%</vt:lpstr>
      <vt:lpstr>Lisa</vt:lpstr>
      <vt:lpstr>Meine Aufgaben</vt:lpstr>
      <vt:lpstr>Meine Aufgaben</vt:lpstr>
      <vt:lpstr>16,5%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nguyen33</cp:lastModifiedBy>
  <cp:revision>165</cp:revision>
  <dcterms:created xsi:type="dcterms:W3CDTF">2017-11-02T16:00:20Z</dcterms:created>
  <dcterms:modified xsi:type="dcterms:W3CDTF">2017-12-14T12:57:48Z</dcterms:modified>
</cp:coreProperties>
</file>