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2" r:id="rId3"/>
    <p:sldId id="257" r:id="rId4"/>
    <p:sldId id="258" r:id="rId5"/>
    <p:sldId id="259" r:id="rId6"/>
    <p:sldId id="260" r:id="rId7"/>
    <p:sldId id="261" r:id="rId8"/>
    <p:sldId id="263" r:id="rId9"/>
    <p:sldId id="268" r:id="rId10"/>
    <p:sldId id="264" r:id="rId11"/>
    <p:sldId id="265" r:id="rId12"/>
    <p:sldId id="266" r:id="rId13"/>
    <p:sldId id="267" r:id="rId14"/>
    <p:sldId id="286" r:id="rId15"/>
    <p:sldId id="285" r:id="rId16"/>
    <p:sldId id="284" r:id="rId17"/>
    <p:sldId id="283" r:id="rId18"/>
    <p:sldId id="269" r:id="rId19"/>
    <p:sldId id="270" r:id="rId20"/>
    <p:sldId id="271" r:id="rId21"/>
    <p:sldId id="282" r:id="rId22"/>
    <p:sldId id="288" r:id="rId23"/>
    <p:sldId id="287" r:id="rId24"/>
    <p:sldId id="273" r:id="rId25"/>
    <p:sldId id="274" r:id="rId26"/>
    <p:sldId id="275" r:id="rId27"/>
    <p:sldId id="289" r:id="rId28"/>
    <p:sldId id="290" r:id="rId29"/>
    <p:sldId id="291" r:id="rId30"/>
    <p:sldId id="276" r:id="rId31"/>
    <p:sldId id="279" r:id="rId32"/>
    <p:sldId id="277" r:id="rId33"/>
    <p:sldId id="280" r:id="rId34"/>
    <p:sldId id="278" r:id="rId35"/>
    <p:sldId id="281" r:id="rId36"/>
    <p:sldId id="293"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0" d="100"/>
          <a:sy n="60" d="100"/>
        </p:scale>
        <p:origin x="-2586" y="-894"/>
      </p:cViewPr>
      <p:guideLst>
        <p:guide orient="horz" pos="2160"/>
        <p:guide pos="2880"/>
      </p:guideLst>
    </p:cSldViewPr>
  </p:slideViewPr>
  <p:notesTextViewPr>
    <p:cViewPr>
      <p:scale>
        <a:sx n="1" d="1"/>
        <a:sy n="1" d="1"/>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625AD-3B1F-467A-A314-891730D92403}" type="datetimeFigureOut">
              <a:rPr lang="en-US" smtClean="0"/>
              <a:t>10/30/2019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9314F-AA7D-4830-98CC-E6481A2F3077}" type="slidenum">
              <a:rPr lang="en-US" smtClean="0"/>
              <a:t>‹#›</a:t>
            </a:fld>
            <a:endParaRPr lang="en-US"/>
          </a:p>
        </p:txBody>
      </p:sp>
    </p:spTree>
    <p:extLst>
      <p:ext uri="{BB962C8B-B14F-4D97-AF65-F5344CB8AC3E}">
        <p14:creationId xmlns:p14="http://schemas.microsoft.com/office/powerpoint/2010/main" val="279622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89314F-AA7D-4830-98CC-E6481A2F3077}" type="slidenum">
              <a:rPr lang="en-US" smtClean="0"/>
              <a:t>33</a:t>
            </a:fld>
            <a:endParaRPr lang="en-US"/>
          </a:p>
        </p:txBody>
      </p:sp>
    </p:spTree>
    <p:extLst>
      <p:ext uri="{BB962C8B-B14F-4D97-AF65-F5344CB8AC3E}">
        <p14:creationId xmlns:p14="http://schemas.microsoft.com/office/powerpoint/2010/main" val="279404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68B53C-362F-465E-88D4-84205DF044C2}"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309063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8B53C-362F-465E-88D4-84205DF044C2}"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24612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8B53C-362F-465E-88D4-84205DF044C2}"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280942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68B53C-362F-465E-88D4-84205DF044C2}"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109733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68B53C-362F-465E-88D4-84205DF044C2}"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87377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68B53C-362F-465E-88D4-84205DF044C2}"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422797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68B53C-362F-465E-88D4-84205DF044C2}"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303690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68B53C-362F-465E-88D4-84205DF044C2}"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123206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8B53C-362F-465E-88D4-84205DF044C2}"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250171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8B53C-362F-465E-88D4-84205DF044C2}"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235710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8B53C-362F-465E-88D4-84205DF044C2}"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49AD6-15AE-4760-AE74-9EE1BD96ED10}" type="slidenum">
              <a:rPr lang="en-US" smtClean="0"/>
              <a:t>‹#›</a:t>
            </a:fld>
            <a:endParaRPr lang="en-US"/>
          </a:p>
        </p:txBody>
      </p:sp>
    </p:spTree>
    <p:extLst>
      <p:ext uri="{BB962C8B-B14F-4D97-AF65-F5344CB8AC3E}">
        <p14:creationId xmlns:p14="http://schemas.microsoft.com/office/powerpoint/2010/main" val="345029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8B53C-362F-465E-88D4-84205DF044C2}" type="datetimeFigureOut">
              <a:rPr lang="en-US" smtClean="0"/>
              <a:t>10/29/2019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49AD6-15AE-4760-AE74-9EE1BD96ED10}" type="slidenum">
              <a:rPr lang="en-US" smtClean="0"/>
              <a:t>‹#›</a:t>
            </a:fld>
            <a:endParaRPr lang="en-US"/>
          </a:p>
        </p:txBody>
      </p:sp>
    </p:spTree>
    <p:extLst>
      <p:ext uri="{BB962C8B-B14F-4D97-AF65-F5344CB8AC3E}">
        <p14:creationId xmlns:p14="http://schemas.microsoft.com/office/powerpoint/2010/main" val="2165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PaulJKowalczyk" TargetMode="External"/><Relationship Id="rId2" Type="http://schemas.openxmlformats.org/officeDocument/2006/relationships/hyperlink" Target="mailto:paul.kowalczyk@solvay.com" TargetMode="External"/><Relationship Id="rId1" Type="http://schemas.openxmlformats.org/officeDocument/2006/relationships/slideLayout" Target="../slideLayouts/slideLayout1.xml"/><Relationship Id="rId4" Type="http://schemas.openxmlformats.org/officeDocument/2006/relationships/hyperlink" Target="https://github.com/pjkowalczyk/StoredDataStori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pjkowalczyk/StoredDataStorie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solvay.com/en/our-company/our-businesses/advanced-formulations" TargetMode="External"/><Relationship Id="rId2" Type="http://schemas.openxmlformats.org/officeDocument/2006/relationships/hyperlink" Target="https://www.solvay.com/en/company-information/businesses/advanced-materials" TargetMode="Externa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hyperlink" Target="https://www.solvay.com/en/our-company/our-businesses/performance-chemic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www.linkedin.com/in/PaulJKowalczyk" TargetMode="External"/><Relationship Id="rId2" Type="http://schemas.openxmlformats.org/officeDocument/2006/relationships/hyperlink" Target="mailto:paul.kowalczyk@solvay.com" TargetMode="External"/><Relationship Id="rId1" Type="http://schemas.openxmlformats.org/officeDocument/2006/relationships/slideLayout" Target="../slideLayouts/slideLayout6.xml"/><Relationship Id="rId4" Type="http://schemas.openxmlformats.org/officeDocument/2006/relationships/hyperlink" Target="https://github.com/pjkowalczyk/StoredDataStori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www.linkedin.com/in/PaulJKowalczyk" TargetMode="External"/><Relationship Id="rId2" Type="http://schemas.openxmlformats.org/officeDocument/2006/relationships/hyperlink" Target="mailto:paul.kowalczyk@solvay.com" TargetMode="External"/><Relationship Id="rId1" Type="http://schemas.openxmlformats.org/officeDocument/2006/relationships/slideLayout" Target="../slideLayouts/slideLayout6.xml"/><Relationship Id="rId4" Type="http://schemas.openxmlformats.org/officeDocument/2006/relationships/hyperlink" Target="https://github.com/pjkowalczyk/StoredDataStor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rewconway.com/zia/2013/3/26/the-data-science-venn-diagra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0"/>
            <a:ext cx="7772400" cy="1470025"/>
          </a:xfrm>
        </p:spPr>
        <p:txBody>
          <a:bodyPr>
            <a:normAutofit fontScale="90000"/>
          </a:bodyPr>
          <a:lstStyle/>
          <a:p>
            <a:r>
              <a:rPr lang="en-US" sz="4900" dirty="0" smtClean="0">
                <a:solidFill>
                  <a:srgbClr val="002060"/>
                </a:solidFill>
                <a:latin typeface="Garamond" panose="02020404030301010803" pitchFamily="18" charset="0"/>
              </a:rPr>
              <a:t>From Stored Data to Data Stories:</a:t>
            </a:r>
            <a:br>
              <a:rPr lang="en-US" sz="4900" dirty="0" smtClean="0">
                <a:solidFill>
                  <a:srgbClr val="002060"/>
                </a:solidFill>
                <a:latin typeface="Garamond" panose="02020404030301010803" pitchFamily="18" charset="0"/>
              </a:rPr>
            </a:br>
            <a:r>
              <a:rPr lang="en-US" dirty="0" smtClean="0">
                <a:solidFill>
                  <a:srgbClr val="002060"/>
                </a:solidFill>
                <a:latin typeface="Garamond" panose="02020404030301010803" pitchFamily="18" charset="0"/>
              </a:rPr>
              <a:t>Building Data Narratives with Open-Source Tools</a:t>
            </a:r>
            <a:endParaRPr lang="en-US" dirty="0">
              <a:solidFill>
                <a:srgbClr val="002060"/>
              </a:solidFill>
              <a:latin typeface="Garamond" panose="02020404030301010803" pitchFamily="18" charset="0"/>
            </a:endParaRPr>
          </a:p>
        </p:txBody>
      </p:sp>
      <p:sp>
        <p:nvSpPr>
          <p:cNvPr id="5" name="Subtitle 4"/>
          <p:cNvSpPr>
            <a:spLocks noGrp="1"/>
          </p:cNvSpPr>
          <p:nvPr>
            <p:ph type="subTitle" idx="1"/>
          </p:nvPr>
        </p:nvSpPr>
        <p:spPr>
          <a:xfrm>
            <a:off x="914400" y="3032124"/>
            <a:ext cx="7315200" cy="2149475"/>
          </a:xfrm>
        </p:spPr>
        <p:txBody>
          <a:bodyPr>
            <a:normAutofit fontScale="85000" lnSpcReduction="20000"/>
          </a:bodyPr>
          <a:lstStyle/>
          <a:p>
            <a:r>
              <a:rPr lang="en-US" dirty="0" smtClean="0">
                <a:latin typeface="Garamond" panose="02020404030301010803" pitchFamily="18" charset="0"/>
              </a:rPr>
              <a:t>Paul J Kowalczyk, PhD</a:t>
            </a:r>
          </a:p>
          <a:p>
            <a:r>
              <a:rPr lang="en-US" dirty="0" smtClean="0">
                <a:latin typeface="Garamond" panose="02020404030301010803" pitchFamily="18" charset="0"/>
              </a:rPr>
              <a:t>Senior Data Scientist</a:t>
            </a:r>
          </a:p>
          <a:p>
            <a:r>
              <a:rPr lang="en-US" dirty="0" smtClean="0">
                <a:latin typeface="Garamond" panose="02020404030301010803" pitchFamily="18" charset="0"/>
              </a:rPr>
              <a:t>Solvay / Bristol Research &amp; Innovation Centre</a:t>
            </a:r>
          </a:p>
          <a:p>
            <a:r>
              <a:rPr lang="en-US" dirty="0" smtClean="0">
                <a:latin typeface="Garamond" panose="02020404030301010803" pitchFamily="18" charset="0"/>
                <a:hlinkClick r:id="rId2"/>
              </a:rPr>
              <a:t>paul.kowalczyk@solvay.com</a:t>
            </a:r>
            <a:endParaRPr lang="en-US" dirty="0" smtClean="0">
              <a:latin typeface="Garamond" panose="02020404030301010803" pitchFamily="18" charset="0"/>
            </a:endParaRPr>
          </a:p>
          <a:p>
            <a:pPr lvl="0"/>
            <a:r>
              <a:rPr lang="en-US" dirty="0">
                <a:solidFill>
                  <a:prstClr val="black"/>
                </a:solidFill>
                <a:latin typeface="Garamond" panose="02020404030301010803" pitchFamily="18" charset="0"/>
                <a:hlinkClick r:id="rId3"/>
              </a:rPr>
              <a:t>www.linkedin.com/in/PaulJKowalczyk</a:t>
            </a:r>
            <a:endParaRPr lang="en-US" dirty="0">
              <a:solidFill>
                <a:prstClr val="black"/>
              </a:solidFill>
              <a:latin typeface="Garamond" panose="02020404030301010803" pitchFamily="18" charset="0"/>
            </a:endParaRPr>
          </a:p>
          <a:p>
            <a:endParaRPr lang="en-US" dirty="0" smtClean="0">
              <a:latin typeface="Garamond" panose="02020404030301010803" pitchFamily="18" charset="0"/>
            </a:endParaRPr>
          </a:p>
          <a:p>
            <a:endParaRPr lang="en-US" dirty="0">
              <a:latin typeface="Garamond" panose="02020404030301010803" pitchFamily="18" charset="0"/>
            </a:endParaRPr>
          </a:p>
        </p:txBody>
      </p:sp>
      <p:sp>
        <p:nvSpPr>
          <p:cNvPr id="6" name="TextBox 5"/>
          <p:cNvSpPr txBox="1"/>
          <p:nvPr/>
        </p:nvSpPr>
        <p:spPr>
          <a:xfrm>
            <a:off x="304800" y="5508625"/>
            <a:ext cx="8534400" cy="584775"/>
          </a:xfrm>
          <a:prstGeom prst="rect">
            <a:avLst/>
          </a:prstGeom>
          <a:noFill/>
        </p:spPr>
        <p:txBody>
          <a:bodyPr wrap="square" rtlCol="0">
            <a:spAutoFit/>
          </a:bodyPr>
          <a:lstStyle/>
          <a:p>
            <a:r>
              <a:rPr lang="en-US" sz="3200" dirty="0" smtClean="0">
                <a:latin typeface="Garamond" panose="02020404030301010803" pitchFamily="18" charset="0"/>
                <a:hlinkClick r:id="rId4"/>
              </a:rPr>
              <a:t>https://github.com/pjkowalczyk/StoredDataStories</a:t>
            </a:r>
            <a:endParaRPr lang="en-US" sz="3200" dirty="0" smtClean="0">
              <a:latin typeface="Garamond" panose="02020404030301010803" pitchFamily="18" charset="0"/>
            </a:endParaRPr>
          </a:p>
        </p:txBody>
      </p:sp>
    </p:spTree>
    <p:extLst>
      <p:ext uri="{BB962C8B-B14F-4D97-AF65-F5344CB8AC3E}">
        <p14:creationId xmlns:p14="http://schemas.microsoft.com/office/powerpoint/2010/main" val="1196249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
        <p:nvSpPr>
          <p:cNvPr id="4" name="TextBox 3"/>
          <p:cNvSpPr txBox="1"/>
          <p:nvPr/>
        </p:nvSpPr>
        <p:spPr>
          <a:xfrm>
            <a:off x="974570" y="4922653"/>
            <a:ext cx="1398140"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ABSTRACT</a:t>
            </a:r>
            <a:endParaRPr lang="en-US" b="1" dirty="0">
              <a:solidFill>
                <a:srgbClr val="FF0000"/>
              </a:solidFill>
              <a:latin typeface="Garamond" panose="02020404030301010803" pitchFamily="18" charset="0"/>
            </a:endParaRPr>
          </a:p>
        </p:txBody>
      </p:sp>
      <p:cxnSp>
        <p:nvCxnSpPr>
          <p:cNvPr id="6" name="Straight Arrow Connector 5"/>
          <p:cNvCxnSpPr>
            <a:stCxn id="4" idx="0"/>
          </p:cNvCxnSpPr>
          <p:nvPr/>
        </p:nvCxnSpPr>
        <p:spPr>
          <a:xfrm flipV="1">
            <a:off x="1673640" y="4319750"/>
            <a:ext cx="0" cy="6029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456" y="5879068"/>
            <a:ext cx="3837076"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INTRODUCTION (&amp; PRIOR ART)</a:t>
            </a:r>
            <a:endParaRPr lang="en-US" b="1" dirty="0">
              <a:solidFill>
                <a:srgbClr val="FF0000"/>
              </a:solidFill>
              <a:latin typeface="Garamond" panose="02020404030301010803" pitchFamily="18" charset="0"/>
            </a:endParaRPr>
          </a:p>
        </p:txBody>
      </p:sp>
      <p:cxnSp>
        <p:nvCxnSpPr>
          <p:cNvPr id="8" name="Straight Arrow Connector 7"/>
          <p:cNvCxnSpPr>
            <a:stCxn id="7" idx="0"/>
          </p:cNvCxnSpPr>
          <p:nvPr/>
        </p:nvCxnSpPr>
        <p:spPr>
          <a:xfrm flipV="1">
            <a:off x="2897994" y="4398496"/>
            <a:ext cx="0" cy="14805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3220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
        <p:nvSpPr>
          <p:cNvPr id="4" name="TextBox 3"/>
          <p:cNvSpPr txBox="1"/>
          <p:nvPr/>
        </p:nvSpPr>
        <p:spPr>
          <a:xfrm>
            <a:off x="974570" y="4922653"/>
            <a:ext cx="1398140"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ABSTRACT</a:t>
            </a:r>
            <a:endParaRPr lang="en-US" b="1" dirty="0">
              <a:solidFill>
                <a:srgbClr val="FF0000"/>
              </a:solidFill>
              <a:latin typeface="Garamond" panose="02020404030301010803" pitchFamily="18" charset="0"/>
            </a:endParaRPr>
          </a:p>
        </p:txBody>
      </p:sp>
      <p:cxnSp>
        <p:nvCxnSpPr>
          <p:cNvPr id="6" name="Straight Arrow Connector 5"/>
          <p:cNvCxnSpPr>
            <a:stCxn id="4" idx="0"/>
          </p:cNvCxnSpPr>
          <p:nvPr/>
        </p:nvCxnSpPr>
        <p:spPr>
          <a:xfrm flipV="1">
            <a:off x="1673640" y="4319750"/>
            <a:ext cx="0" cy="6029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456" y="5879068"/>
            <a:ext cx="3837076"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INTRODUCTION (&amp; PRIOR ART)</a:t>
            </a:r>
            <a:endParaRPr lang="en-US" b="1" dirty="0">
              <a:solidFill>
                <a:srgbClr val="FF0000"/>
              </a:solidFill>
              <a:latin typeface="Garamond" panose="02020404030301010803" pitchFamily="18" charset="0"/>
            </a:endParaRPr>
          </a:p>
        </p:txBody>
      </p:sp>
      <p:cxnSp>
        <p:nvCxnSpPr>
          <p:cNvPr id="8" name="Straight Arrow Connector 7"/>
          <p:cNvCxnSpPr>
            <a:stCxn id="7" idx="0"/>
          </p:cNvCxnSpPr>
          <p:nvPr/>
        </p:nvCxnSpPr>
        <p:spPr>
          <a:xfrm flipV="1">
            <a:off x="2897994" y="4398496"/>
            <a:ext cx="0" cy="14805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6400" y="4724400"/>
            <a:ext cx="1537600" cy="923330"/>
          </a:xfrm>
          <a:prstGeom prst="rect">
            <a:avLst/>
          </a:prstGeom>
          <a:noFill/>
        </p:spPr>
        <p:txBody>
          <a:bodyPr wrap="none" rtlCol="0">
            <a:spAutoFit/>
          </a:bodyPr>
          <a:lstStyle/>
          <a:p>
            <a:pPr algn="ctr"/>
            <a:r>
              <a:rPr lang="en-US" b="1" dirty="0" smtClean="0">
                <a:solidFill>
                  <a:srgbClr val="FF0000"/>
                </a:solidFill>
                <a:latin typeface="Garamond" panose="02020404030301010803" pitchFamily="18" charset="0"/>
              </a:rPr>
              <a:t>MATERIALS</a:t>
            </a:r>
          </a:p>
          <a:p>
            <a:pPr algn="ctr"/>
            <a:r>
              <a:rPr lang="en-US" b="1" dirty="0" smtClean="0">
                <a:solidFill>
                  <a:srgbClr val="FF0000"/>
                </a:solidFill>
                <a:latin typeface="Garamond" panose="02020404030301010803" pitchFamily="18" charset="0"/>
              </a:rPr>
              <a:t>&amp;</a:t>
            </a:r>
          </a:p>
          <a:p>
            <a:pPr algn="ctr"/>
            <a:r>
              <a:rPr lang="en-US" b="1" dirty="0" smtClean="0">
                <a:solidFill>
                  <a:srgbClr val="FF0000"/>
                </a:solidFill>
                <a:latin typeface="Garamond" panose="02020404030301010803" pitchFamily="18" charset="0"/>
              </a:rPr>
              <a:t>METHODS</a:t>
            </a:r>
            <a:endParaRPr lang="en-US" b="1" dirty="0">
              <a:solidFill>
                <a:srgbClr val="FF0000"/>
              </a:solidFill>
              <a:latin typeface="Garamond" panose="02020404030301010803" pitchFamily="18" charset="0"/>
            </a:endParaRPr>
          </a:p>
        </p:txBody>
      </p:sp>
      <p:cxnSp>
        <p:nvCxnSpPr>
          <p:cNvPr id="12" name="Straight Arrow Connector 11"/>
          <p:cNvCxnSpPr>
            <a:stCxn id="9" idx="0"/>
            <a:endCxn id="3" idx="2"/>
          </p:cNvCxnSpPr>
          <p:nvPr/>
        </p:nvCxnSpPr>
        <p:spPr>
          <a:xfrm flipV="1">
            <a:off x="4565200" y="4398496"/>
            <a:ext cx="11725" cy="3259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39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
        <p:nvSpPr>
          <p:cNvPr id="4" name="TextBox 3"/>
          <p:cNvSpPr txBox="1"/>
          <p:nvPr/>
        </p:nvSpPr>
        <p:spPr>
          <a:xfrm>
            <a:off x="974570" y="4922653"/>
            <a:ext cx="1398140"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ABSTRACT</a:t>
            </a:r>
            <a:endParaRPr lang="en-US" b="1" dirty="0">
              <a:solidFill>
                <a:srgbClr val="FF0000"/>
              </a:solidFill>
              <a:latin typeface="Garamond" panose="02020404030301010803" pitchFamily="18" charset="0"/>
            </a:endParaRPr>
          </a:p>
        </p:txBody>
      </p:sp>
      <p:cxnSp>
        <p:nvCxnSpPr>
          <p:cNvPr id="6" name="Straight Arrow Connector 5"/>
          <p:cNvCxnSpPr>
            <a:stCxn id="4" idx="0"/>
          </p:cNvCxnSpPr>
          <p:nvPr/>
        </p:nvCxnSpPr>
        <p:spPr>
          <a:xfrm flipV="1">
            <a:off x="1673640" y="4319750"/>
            <a:ext cx="0" cy="6029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456" y="5879068"/>
            <a:ext cx="3837076"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INTRODUCTION (&amp; PRIOR ART)</a:t>
            </a:r>
            <a:endParaRPr lang="en-US" b="1" dirty="0">
              <a:solidFill>
                <a:srgbClr val="FF0000"/>
              </a:solidFill>
              <a:latin typeface="Garamond" panose="02020404030301010803" pitchFamily="18" charset="0"/>
            </a:endParaRPr>
          </a:p>
        </p:txBody>
      </p:sp>
      <p:cxnSp>
        <p:nvCxnSpPr>
          <p:cNvPr id="8" name="Straight Arrow Connector 7"/>
          <p:cNvCxnSpPr>
            <a:stCxn id="7" idx="0"/>
          </p:cNvCxnSpPr>
          <p:nvPr/>
        </p:nvCxnSpPr>
        <p:spPr>
          <a:xfrm flipV="1">
            <a:off x="2897994" y="4398496"/>
            <a:ext cx="0" cy="14805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6400" y="4724400"/>
            <a:ext cx="1537600" cy="923330"/>
          </a:xfrm>
          <a:prstGeom prst="rect">
            <a:avLst/>
          </a:prstGeom>
          <a:noFill/>
        </p:spPr>
        <p:txBody>
          <a:bodyPr wrap="none" rtlCol="0">
            <a:spAutoFit/>
          </a:bodyPr>
          <a:lstStyle/>
          <a:p>
            <a:pPr algn="ctr"/>
            <a:r>
              <a:rPr lang="en-US" b="1" dirty="0" smtClean="0">
                <a:solidFill>
                  <a:srgbClr val="FF0000"/>
                </a:solidFill>
                <a:latin typeface="Garamond" panose="02020404030301010803" pitchFamily="18" charset="0"/>
              </a:rPr>
              <a:t>MATERIALS</a:t>
            </a:r>
          </a:p>
          <a:p>
            <a:pPr algn="ctr"/>
            <a:r>
              <a:rPr lang="en-US" b="1" dirty="0" smtClean="0">
                <a:solidFill>
                  <a:srgbClr val="FF0000"/>
                </a:solidFill>
                <a:latin typeface="Garamond" panose="02020404030301010803" pitchFamily="18" charset="0"/>
              </a:rPr>
              <a:t>&amp;</a:t>
            </a:r>
          </a:p>
          <a:p>
            <a:pPr algn="ctr"/>
            <a:r>
              <a:rPr lang="en-US" b="1" dirty="0" smtClean="0">
                <a:solidFill>
                  <a:srgbClr val="FF0000"/>
                </a:solidFill>
                <a:latin typeface="Garamond" panose="02020404030301010803" pitchFamily="18" charset="0"/>
              </a:rPr>
              <a:t>METHODS</a:t>
            </a:r>
            <a:endParaRPr lang="en-US" b="1" dirty="0">
              <a:solidFill>
                <a:srgbClr val="FF0000"/>
              </a:solidFill>
              <a:latin typeface="Garamond" panose="02020404030301010803" pitchFamily="18" charset="0"/>
            </a:endParaRPr>
          </a:p>
        </p:txBody>
      </p:sp>
      <p:cxnSp>
        <p:nvCxnSpPr>
          <p:cNvPr id="12" name="Straight Arrow Connector 11"/>
          <p:cNvCxnSpPr>
            <a:stCxn id="9" idx="0"/>
            <a:endCxn id="3" idx="2"/>
          </p:cNvCxnSpPr>
          <p:nvPr/>
        </p:nvCxnSpPr>
        <p:spPr>
          <a:xfrm flipV="1">
            <a:off x="4565200" y="4398496"/>
            <a:ext cx="11725" cy="3259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3870" y="5662872"/>
            <a:ext cx="2064989"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CONCLUSION(S)</a:t>
            </a:r>
            <a:endParaRPr lang="en-US" b="1" dirty="0">
              <a:solidFill>
                <a:srgbClr val="FF0000"/>
              </a:solidFill>
              <a:latin typeface="Garamond" panose="02020404030301010803" pitchFamily="18" charset="0"/>
            </a:endParaRPr>
          </a:p>
        </p:txBody>
      </p:sp>
      <p:cxnSp>
        <p:nvCxnSpPr>
          <p:cNvPr id="17" name="Straight Arrow Connector 16"/>
          <p:cNvCxnSpPr>
            <a:stCxn id="15" idx="0"/>
          </p:cNvCxnSpPr>
          <p:nvPr/>
        </p:nvCxnSpPr>
        <p:spPr>
          <a:xfrm flipH="1" flipV="1">
            <a:off x="6106364" y="4366966"/>
            <a:ext cx="1" cy="12959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46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
        <p:nvSpPr>
          <p:cNvPr id="4" name="TextBox 3"/>
          <p:cNvSpPr txBox="1"/>
          <p:nvPr/>
        </p:nvSpPr>
        <p:spPr>
          <a:xfrm>
            <a:off x="974570" y="4922653"/>
            <a:ext cx="1398140"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ABSTRACT</a:t>
            </a:r>
            <a:endParaRPr lang="en-US" b="1" dirty="0">
              <a:solidFill>
                <a:srgbClr val="FF0000"/>
              </a:solidFill>
              <a:latin typeface="Garamond" panose="02020404030301010803" pitchFamily="18" charset="0"/>
            </a:endParaRPr>
          </a:p>
        </p:txBody>
      </p:sp>
      <p:cxnSp>
        <p:nvCxnSpPr>
          <p:cNvPr id="6" name="Straight Arrow Connector 5"/>
          <p:cNvCxnSpPr>
            <a:stCxn id="4" idx="0"/>
          </p:cNvCxnSpPr>
          <p:nvPr/>
        </p:nvCxnSpPr>
        <p:spPr>
          <a:xfrm flipV="1">
            <a:off x="1673640" y="4319750"/>
            <a:ext cx="0" cy="6029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456" y="5879068"/>
            <a:ext cx="3837076"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INTRODUCTION (&amp; PRIOR ART)</a:t>
            </a:r>
            <a:endParaRPr lang="en-US" b="1" dirty="0">
              <a:solidFill>
                <a:srgbClr val="FF0000"/>
              </a:solidFill>
              <a:latin typeface="Garamond" panose="02020404030301010803" pitchFamily="18" charset="0"/>
            </a:endParaRPr>
          </a:p>
        </p:txBody>
      </p:sp>
      <p:cxnSp>
        <p:nvCxnSpPr>
          <p:cNvPr id="8" name="Straight Arrow Connector 7"/>
          <p:cNvCxnSpPr>
            <a:stCxn id="7" idx="0"/>
          </p:cNvCxnSpPr>
          <p:nvPr/>
        </p:nvCxnSpPr>
        <p:spPr>
          <a:xfrm flipV="1">
            <a:off x="2897994" y="4398496"/>
            <a:ext cx="0" cy="14805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6400" y="4724400"/>
            <a:ext cx="1537600" cy="923330"/>
          </a:xfrm>
          <a:prstGeom prst="rect">
            <a:avLst/>
          </a:prstGeom>
          <a:noFill/>
        </p:spPr>
        <p:txBody>
          <a:bodyPr wrap="none" rtlCol="0">
            <a:spAutoFit/>
          </a:bodyPr>
          <a:lstStyle/>
          <a:p>
            <a:pPr algn="ctr"/>
            <a:r>
              <a:rPr lang="en-US" b="1" dirty="0" smtClean="0">
                <a:solidFill>
                  <a:srgbClr val="FF0000"/>
                </a:solidFill>
                <a:latin typeface="Garamond" panose="02020404030301010803" pitchFamily="18" charset="0"/>
              </a:rPr>
              <a:t>MATERIALS</a:t>
            </a:r>
          </a:p>
          <a:p>
            <a:pPr algn="ctr"/>
            <a:r>
              <a:rPr lang="en-US" b="1" dirty="0" smtClean="0">
                <a:solidFill>
                  <a:srgbClr val="FF0000"/>
                </a:solidFill>
                <a:latin typeface="Garamond" panose="02020404030301010803" pitchFamily="18" charset="0"/>
              </a:rPr>
              <a:t>&amp;</a:t>
            </a:r>
          </a:p>
          <a:p>
            <a:pPr algn="ctr"/>
            <a:r>
              <a:rPr lang="en-US" b="1" dirty="0" smtClean="0">
                <a:solidFill>
                  <a:srgbClr val="FF0000"/>
                </a:solidFill>
                <a:latin typeface="Garamond" panose="02020404030301010803" pitchFamily="18" charset="0"/>
              </a:rPr>
              <a:t>METHODS</a:t>
            </a:r>
            <a:endParaRPr lang="en-US" b="1" dirty="0">
              <a:solidFill>
                <a:srgbClr val="FF0000"/>
              </a:solidFill>
              <a:latin typeface="Garamond" panose="02020404030301010803" pitchFamily="18" charset="0"/>
            </a:endParaRPr>
          </a:p>
        </p:txBody>
      </p:sp>
      <p:cxnSp>
        <p:nvCxnSpPr>
          <p:cNvPr id="12" name="Straight Arrow Connector 11"/>
          <p:cNvCxnSpPr>
            <a:stCxn id="9" idx="0"/>
            <a:endCxn id="3" idx="2"/>
          </p:cNvCxnSpPr>
          <p:nvPr/>
        </p:nvCxnSpPr>
        <p:spPr>
          <a:xfrm flipV="1">
            <a:off x="4565200" y="4398496"/>
            <a:ext cx="11725" cy="3259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3870" y="5662872"/>
            <a:ext cx="2064989"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CONCLUSION(S)</a:t>
            </a:r>
            <a:endParaRPr lang="en-US" b="1" dirty="0">
              <a:solidFill>
                <a:srgbClr val="FF0000"/>
              </a:solidFill>
              <a:latin typeface="Garamond" panose="02020404030301010803" pitchFamily="18" charset="0"/>
            </a:endParaRPr>
          </a:p>
        </p:txBody>
      </p:sp>
      <p:cxnSp>
        <p:nvCxnSpPr>
          <p:cNvPr id="17" name="Straight Arrow Connector 16"/>
          <p:cNvCxnSpPr>
            <a:stCxn id="15" idx="0"/>
          </p:cNvCxnSpPr>
          <p:nvPr/>
        </p:nvCxnSpPr>
        <p:spPr>
          <a:xfrm flipH="1" flipV="1">
            <a:off x="6106364" y="4366966"/>
            <a:ext cx="1" cy="12959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49908" y="4494073"/>
            <a:ext cx="2265492" cy="1200329"/>
          </a:xfrm>
          <a:prstGeom prst="rect">
            <a:avLst/>
          </a:prstGeom>
          <a:noFill/>
        </p:spPr>
        <p:txBody>
          <a:bodyPr wrap="none" rtlCol="0">
            <a:spAutoFit/>
          </a:bodyPr>
          <a:lstStyle/>
          <a:p>
            <a:r>
              <a:rPr lang="en-US" b="1" i="1" dirty="0" smtClean="0">
                <a:solidFill>
                  <a:srgbClr val="FF0000"/>
                </a:solidFill>
                <a:latin typeface="Garamond" panose="02020404030301010803" pitchFamily="18" charset="0"/>
              </a:rPr>
              <a:t>e.g., </a:t>
            </a:r>
            <a:r>
              <a:rPr lang="en-US" b="1" dirty="0" smtClean="0">
                <a:solidFill>
                  <a:srgbClr val="FF0000"/>
                </a:solidFill>
                <a:latin typeface="Garamond" panose="02020404030301010803" pitchFamily="18" charset="0"/>
              </a:rPr>
              <a:t>SUPPL. MATL.,</a:t>
            </a:r>
          </a:p>
          <a:p>
            <a:r>
              <a:rPr lang="en-US" b="1" dirty="0" smtClean="0">
                <a:solidFill>
                  <a:srgbClr val="FF0000"/>
                </a:solidFill>
                <a:latin typeface="Garamond" panose="02020404030301010803" pitchFamily="18" charset="0"/>
              </a:rPr>
              <a:t>CODE,</a:t>
            </a:r>
          </a:p>
          <a:p>
            <a:r>
              <a:rPr lang="en-US" b="1" dirty="0" smtClean="0">
                <a:solidFill>
                  <a:srgbClr val="FF0000"/>
                </a:solidFill>
                <a:latin typeface="Garamond" panose="02020404030301010803" pitchFamily="18" charset="0"/>
              </a:rPr>
              <a:t>BIBLIOGRAPHY,</a:t>
            </a:r>
          </a:p>
          <a:p>
            <a:r>
              <a:rPr lang="en-US" b="1" dirty="0" smtClean="0">
                <a:solidFill>
                  <a:srgbClr val="FF0000"/>
                </a:solidFill>
                <a:latin typeface="Garamond" panose="02020404030301010803" pitchFamily="18" charset="0"/>
              </a:rPr>
              <a:t>…</a:t>
            </a:r>
            <a:endParaRPr lang="en-US" b="1" dirty="0">
              <a:solidFill>
                <a:srgbClr val="FF0000"/>
              </a:solidFill>
              <a:latin typeface="Garamond" panose="02020404030301010803" pitchFamily="18" charset="0"/>
            </a:endParaRPr>
          </a:p>
        </p:txBody>
      </p:sp>
      <p:cxnSp>
        <p:nvCxnSpPr>
          <p:cNvPr id="20" name="Straight Arrow Connector 19"/>
          <p:cNvCxnSpPr/>
          <p:nvPr/>
        </p:nvCxnSpPr>
        <p:spPr>
          <a:xfrm flipV="1">
            <a:off x="7315200" y="4319750"/>
            <a:ext cx="0" cy="1743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261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The Power of Three</a:t>
            </a:r>
            <a:endParaRPr lang="en-US" sz="3200" dirty="0">
              <a:solidFill>
                <a:srgbClr val="002060"/>
              </a:solidFill>
              <a:latin typeface="Garamond" panose="02020404030301010803" pitchFamily="18" charset="0"/>
            </a:endParaRPr>
          </a:p>
        </p:txBody>
      </p:sp>
      <p:sp>
        <p:nvSpPr>
          <p:cNvPr id="3" name="TextBox 2"/>
          <p:cNvSpPr txBox="1"/>
          <p:nvPr/>
        </p:nvSpPr>
        <p:spPr>
          <a:xfrm>
            <a:off x="3650274" y="2782669"/>
            <a:ext cx="1843453"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“ingredients”:</a:t>
            </a:r>
          </a:p>
          <a:p>
            <a:pPr marL="342900" indent="-342900">
              <a:buFont typeface="+mj-lt"/>
              <a:buAutoNum type="arabicPeriod"/>
            </a:pPr>
            <a:r>
              <a:rPr lang="en-US" dirty="0" smtClean="0">
                <a:solidFill>
                  <a:srgbClr val="002060"/>
                </a:solidFill>
                <a:latin typeface="Garamond" panose="02020404030301010803" pitchFamily="18" charset="0"/>
              </a:rPr>
              <a:t>data science</a:t>
            </a:r>
          </a:p>
          <a:p>
            <a:pPr marL="342900" indent="-342900">
              <a:buFont typeface="+mj-lt"/>
              <a:buAutoNum type="arabicPeriod"/>
            </a:pPr>
            <a:r>
              <a:rPr lang="en-US" dirty="0" smtClean="0">
                <a:solidFill>
                  <a:srgbClr val="002060"/>
                </a:solidFill>
                <a:latin typeface="Garamond" panose="02020404030301010803" pitchFamily="18" charset="0"/>
              </a:rPr>
              <a:t>anthropology</a:t>
            </a:r>
          </a:p>
          <a:p>
            <a:pPr marL="342900" indent="-342900">
              <a:buFont typeface="+mj-lt"/>
              <a:buAutoNum type="arabicPeriod"/>
            </a:pPr>
            <a:r>
              <a:rPr lang="en-US" dirty="0" smtClean="0">
                <a:solidFill>
                  <a:srgbClr val="002060"/>
                </a:solidFill>
                <a:latin typeface="Garamond" panose="02020404030301010803" pitchFamily="18" charset="0"/>
              </a:rPr>
              <a:t>storytelling</a:t>
            </a:r>
            <a:endParaRPr lang="en-US"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1539751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The Power of Three</a:t>
            </a:r>
            <a:endParaRPr lang="en-US" sz="3200" dirty="0">
              <a:solidFill>
                <a:srgbClr val="002060"/>
              </a:solidFill>
              <a:latin typeface="Garamond" panose="02020404030301010803" pitchFamily="18" charset="0"/>
            </a:endParaRPr>
          </a:p>
        </p:txBody>
      </p:sp>
      <p:grpSp>
        <p:nvGrpSpPr>
          <p:cNvPr id="6" name="Group 5"/>
          <p:cNvGrpSpPr/>
          <p:nvPr/>
        </p:nvGrpSpPr>
        <p:grpSpPr>
          <a:xfrm>
            <a:off x="2203665" y="2782669"/>
            <a:ext cx="4736670" cy="1292662"/>
            <a:chOff x="1790700" y="1830169"/>
            <a:chExt cx="4736670" cy="1292662"/>
          </a:xfrm>
        </p:grpSpPr>
        <p:sp>
          <p:nvSpPr>
            <p:cNvPr id="3" name="TextBox 2"/>
            <p:cNvSpPr txBox="1"/>
            <p:nvPr/>
          </p:nvSpPr>
          <p:spPr>
            <a:xfrm>
              <a:off x="1790700" y="1830169"/>
              <a:ext cx="1843453"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“ingredients”:</a:t>
              </a:r>
            </a:p>
            <a:p>
              <a:pPr marL="342900" indent="-342900">
                <a:buFont typeface="+mj-lt"/>
                <a:buAutoNum type="arabicPeriod"/>
              </a:pPr>
              <a:r>
                <a:rPr lang="en-US" dirty="0" smtClean="0">
                  <a:solidFill>
                    <a:srgbClr val="002060"/>
                  </a:solidFill>
                  <a:latin typeface="Garamond" panose="02020404030301010803" pitchFamily="18" charset="0"/>
                </a:rPr>
                <a:t>data science</a:t>
              </a:r>
            </a:p>
            <a:p>
              <a:pPr marL="342900" indent="-342900">
                <a:buFont typeface="+mj-lt"/>
                <a:buAutoNum type="arabicPeriod"/>
              </a:pPr>
              <a:r>
                <a:rPr lang="en-US" dirty="0" smtClean="0">
                  <a:solidFill>
                    <a:srgbClr val="002060"/>
                  </a:solidFill>
                  <a:latin typeface="Garamond" panose="02020404030301010803" pitchFamily="18" charset="0"/>
                </a:rPr>
                <a:t>anthropology</a:t>
              </a:r>
            </a:p>
            <a:p>
              <a:pPr marL="342900" indent="-342900">
                <a:buFont typeface="+mj-lt"/>
                <a:buAutoNum type="arabicPeriod"/>
              </a:pPr>
              <a:r>
                <a:rPr lang="en-US" dirty="0" smtClean="0">
                  <a:solidFill>
                    <a:srgbClr val="002060"/>
                  </a:solidFill>
                  <a:latin typeface="Garamond" panose="02020404030301010803" pitchFamily="18" charset="0"/>
                </a:rPr>
                <a:t>storytelling</a:t>
              </a:r>
              <a:endParaRPr lang="en-US" dirty="0">
                <a:solidFill>
                  <a:srgbClr val="002060"/>
                </a:solidFill>
                <a:latin typeface="Garamond" panose="02020404030301010803" pitchFamily="18" charset="0"/>
              </a:endParaRPr>
            </a:p>
          </p:txBody>
        </p:sp>
        <p:sp>
          <p:nvSpPr>
            <p:cNvPr id="4" name="TextBox 3"/>
            <p:cNvSpPr txBox="1"/>
            <p:nvPr/>
          </p:nvSpPr>
          <p:spPr>
            <a:xfrm>
              <a:off x="5108135" y="1830169"/>
              <a:ext cx="1419235"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audiences:</a:t>
              </a:r>
            </a:p>
            <a:p>
              <a:pPr marL="342900" indent="-342900">
                <a:buFont typeface="+mj-lt"/>
                <a:buAutoNum type="arabicPeriod"/>
              </a:pPr>
              <a:r>
                <a:rPr lang="en-US" dirty="0" smtClean="0">
                  <a:solidFill>
                    <a:srgbClr val="002060"/>
                  </a:solidFill>
                  <a:latin typeface="Garamond" panose="02020404030301010803" pitchFamily="18" charset="0"/>
                </a:rPr>
                <a:t>creator</a:t>
              </a:r>
            </a:p>
            <a:p>
              <a:pPr marL="342900" indent="-342900">
                <a:buFont typeface="+mj-lt"/>
                <a:buAutoNum type="arabicPeriod"/>
              </a:pPr>
              <a:r>
                <a:rPr lang="en-US" dirty="0" smtClean="0">
                  <a:solidFill>
                    <a:srgbClr val="002060"/>
                  </a:solidFill>
                  <a:latin typeface="Garamond" panose="02020404030301010803" pitchFamily="18" charset="0"/>
                </a:rPr>
                <a:t>curator</a:t>
              </a:r>
            </a:p>
            <a:p>
              <a:pPr marL="342900" indent="-342900">
                <a:buFont typeface="+mj-lt"/>
                <a:buAutoNum type="arabicPeriod"/>
              </a:pPr>
              <a:r>
                <a:rPr lang="en-US" dirty="0" smtClean="0">
                  <a:solidFill>
                    <a:srgbClr val="002060"/>
                  </a:solidFill>
                  <a:latin typeface="Garamond" panose="02020404030301010803" pitchFamily="18" charset="0"/>
                </a:rPr>
                <a:t>consumer</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1818102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The Power of Three</a:t>
            </a:r>
            <a:endParaRPr lang="en-US" sz="3200" dirty="0">
              <a:solidFill>
                <a:srgbClr val="002060"/>
              </a:solidFill>
              <a:latin typeface="Garamond" panose="02020404030301010803" pitchFamily="18" charset="0"/>
            </a:endParaRPr>
          </a:p>
        </p:txBody>
      </p:sp>
      <p:sp>
        <p:nvSpPr>
          <p:cNvPr id="3" name="TextBox 2"/>
          <p:cNvSpPr txBox="1"/>
          <p:nvPr/>
        </p:nvSpPr>
        <p:spPr>
          <a:xfrm>
            <a:off x="1790700" y="1830169"/>
            <a:ext cx="1843453"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“ingredients”:</a:t>
            </a:r>
          </a:p>
          <a:p>
            <a:pPr marL="342900" indent="-342900">
              <a:buFont typeface="+mj-lt"/>
              <a:buAutoNum type="arabicPeriod"/>
            </a:pPr>
            <a:r>
              <a:rPr lang="en-US" dirty="0" smtClean="0">
                <a:solidFill>
                  <a:srgbClr val="002060"/>
                </a:solidFill>
                <a:latin typeface="Garamond" panose="02020404030301010803" pitchFamily="18" charset="0"/>
              </a:rPr>
              <a:t>data science</a:t>
            </a:r>
          </a:p>
          <a:p>
            <a:pPr marL="342900" indent="-342900">
              <a:buFont typeface="+mj-lt"/>
              <a:buAutoNum type="arabicPeriod"/>
            </a:pPr>
            <a:r>
              <a:rPr lang="en-US" dirty="0" smtClean="0">
                <a:solidFill>
                  <a:srgbClr val="002060"/>
                </a:solidFill>
                <a:latin typeface="Garamond" panose="02020404030301010803" pitchFamily="18" charset="0"/>
              </a:rPr>
              <a:t>anthropology</a:t>
            </a:r>
          </a:p>
          <a:p>
            <a:pPr marL="342900" indent="-342900">
              <a:buFont typeface="+mj-lt"/>
              <a:buAutoNum type="arabicPeriod"/>
            </a:pPr>
            <a:r>
              <a:rPr lang="en-US" dirty="0" smtClean="0">
                <a:solidFill>
                  <a:srgbClr val="002060"/>
                </a:solidFill>
                <a:latin typeface="Garamond" panose="02020404030301010803" pitchFamily="18" charset="0"/>
              </a:rPr>
              <a:t>storytelling</a:t>
            </a:r>
            <a:endParaRPr lang="en-US" dirty="0">
              <a:solidFill>
                <a:srgbClr val="002060"/>
              </a:solidFill>
              <a:latin typeface="Garamond" panose="02020404030301010803" pitchFamily="18" charset="0"/>
            </a:endParaRPr>
          </a:p>
        </p:txBody>
      </p:sp>
      <p:sp>
        <p:nvSpPr>
          <p:cNvPr id="4" name="TextBox 3"/>
          <p:cNvSpPr txBox="1"/>
          <p:nvPr/>
        </p:nvSpPr>
        <p:spPr>
          <a:xfrm>
            <a:off x="5108135" y="1830169"/>
            <a:ext cx="1419235"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audiences:</a:t>
            </a:r>
          </a:p>
          <a:p>
            <a:pPr marL="342900" indent="-342900">
              <a:buFont typeface="+mj-lt"/>
              <a:buAutoNum type="arabicPeriod"/>
            </a:pPr>
            <a:r>
              <a:rPr lang="en-US" dirty="0" smtClean="0">
                <a:solidFill>
                  <a:srgbClr val="002060"/>
                </a:solidFill>
                <a:latin typeface="Garamond" panose="02020404030301010803" pitchFamily="18" charset="0"/>
              </a:rPr>
              <a:t>creator</a:t>
            </a:r>
          </a:p>
          <a:p>
            <a:pPr marL="342900" indent="-342900">
              <a:buFont typeface="+mj-lt"/>
              <a:buAutoNum type="arabicPeriod"/>
            </a:pPr>
            <a:r>
              <a:rPr lang="en-US" dirty="0" smtClean="0">
                <a:solidFill>
                  <a:srgbClr val="002060"/>
                </a:solidFill>
                <a:latin typeface="Garamond" panose="02020404030301010803" pitchFamily="18" charset="0"/>
              </a:rPr>
              <a:t>curator</a:t>
            </a:r>
          </a:p>
          <a:p>
            <a:pPr marL="342900" indent="-342900">
              <a:buFont typeface="+mj-lt"/>
              <a:buAutoNum type="arabicPeriod"/>
            </a:pPr>
            <a:r>
              <a:rPr lang="en-US" dirty="0" smtClean="0">
                <a:solidFill>
                  <a:srgbClr val="002060"/>
                </a:solidFill>
                <a:latin typeface="Garamond" panose="02020404030301010803" pitchFamily="18" charset="0"/>
              </a:rPr>
              <a:t>consumer</a:t>
            </a:r>
            <a:endParaRPr lang="en-US" dirty="0">
              <a:solidFill>
                <a:srgbClr val="002060"/>
              </a:solidFill>
              <a:latin typeface="Garamond" panose="02020404030301010803" pitchFamily="18" charset="0"/>
            </a:endParaRPr>
          </a:p>
        </p:txBody>
      </p:sp>
      <p:sp>
        <p:nvSpPr>
          <p:cNvPr id="5" name="TextBox 4"/>
          <p:cNvSpPr txBox="1"/>
          <p:nvPr/>
        </p:nvSpPr>
        <p:spPr>
          <a:xfrm>
            <a:off x="2770674" y="3735169"/>
            <a:ext cx="3200941"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compendia:</a:t>
            </a:r>
          </a:p>
          <a:p>
            <a:pPr marL="342900" indent="-342900">
              <a:buFont typeface="+mj-lt"/>
              <a:buAutoNum type="arabicPeriod"/>
            </a:pPr>
            <a:r>
              <a:rPr lang="en-US" dirty="0" smtClean="0">
                <a:solidFill>
                  <a:srgbClr val="002060"/>
                </a:solidFill>
                <a:latin typeface="Garamond" panose="02020404030301010803" pitchFamily="18" charset="0"/>
              </a:rPr>
              <a:t>re-run</a:t>
            </a:r>
          </a:p>
          <a:p>
            <a:pPr marL="342900" indent="-342900">
              <a:buFont typeface="+mj-lt"/>
              <a:buAutoNum type="arabicPeriod"/>
            </a:pPr>
            <a:r>
              <a:rPr lang="en-US" dirty="0" smtClean="0">
                <a:solidFill>
                  <a:srgbClr val="002060"/>
                </a:solidFill>
                <a:latin typeface="Garamond" panose="02020404030301010803" pitchFamily="18" charset="0"/>
              </a:rPr>
              <a:t>run, with new / different data</a:t>
            </a:r>
          </a:p>
          <a:p>
            <a:pPr marL="342900" indent="-342900">
              <a:buFont typeface="+mj-lt"/>
              <a:buAutoNum type="arabicPeriod"/>
            </a:pPr>
            <a:r>
              <a:rPr lang="en-US" dirty="0" smtClean="0">
                <a:solidFill>
                  <a:srgbClr val="002060"/>
                </a:solidFill>
                <a:latin typeface="Garamond" panose="02020404030301010803" pitchFamily="18" charset="0"/>
              </a:rPr>
              <a:t>expand</a:t>
            </a:r>
            <a:endParaRPr lang="en-US"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02517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The Power of Three</a:t>
            </a:r>
            <a:endParaRPr lang="en-US" sz="3200" dirty="0">
              <a:solidFill>
                <a:srgbClr val="002060"/>
              </a:solidFill>
              <a:latin typeface="Garamond" panose="02020404030301010803" pitchFamily="18" charset="0"/>
            </a:endParaRPr>
          </a:p>
        </p:txBody>
      </p:sp>
      <p:grpSp>
        <p:nvGrpSpPr>
          <p:cNvPr id="7" name="Group 6"/>
          <p:cNvGrpSpPr/>
          <p:nvPr/>
        </p:nvGrpSpPr>
        <p:grpSpPr>
          <a:xfrm>
            <a:off x="1790700" y="1830169"/>
            <a:ext cx="5562601" cy="3197662"/>
            <a:chOff x="1066799" y="1752600"/>
            <a:chExt cx="5562601" cy="3197662"/>
          </a:xfrm>
        </p:grpSpPr>
        <p:sp>
          <p:nvSpPr>
            <p:cNvPr id="3" name="TextBox 2"/>
            <p:cNvSpPr txBox="1"/>
            <p:nvPr/>
          </p:nvSpPr>
          <p:spPr>
            <a:xfrm>
              <a:off x="1066799" y="1752600"/>
              <a:ext cx="1843453"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“ingredients”:</a:t>
              </a:r>
            </a:p>
            <a:p>
              <a:pPr marL="342900" indent="-342900">
                <a:buFont typeface="+mj-lt"/>
                <a:buAutoNum type="arabicPeriod"/>
              </a:pPr>
              <a:r>
                <a:rPr lang="en-US" dirty="0" smtClean="0">
                  <a:solidFill>
                    <a:srgbClr val="002060"/>
                  </a:solidFill>
                  <a:latin typeface="Garamond" panose="02020404030301010803" pitchFamily="18" charset="0"/>
                </a:rPr>
                <a:t>data science</a:t>
              </a:r>
            </a:p>
            <a:p>
              <a:pPr marL="342900" indent="-342900">
                <a:buFont typeface="+mj-lt"/>
                <a:buAutoNum type="arabicPeriod"/>
              </a:pPr>
              <a:r>
                <a:rPr lang="en-US" dirty="0" smtClean="0">
                  <a:solidFill>
                    <a:srgbClr val="002060"/>
                  </a:solidFill>
                  <a:latin typeface="Garamond" panose="02020404030301010803" pitchFamily="18" charset="0"/>
                </a:rPr>
                <a:t>anthropology</a:t>
              </a:r>
            </a:p>
            <a:p>
              <a:pPr marL="342900" indent="-342900">
                <a:buFont typeface="+mj-lt"/>
                <a:buAutoNum type="arabicPeriod"/>
              </a:pPr>
              <a:r>
                <a:rPr lang="en-US" dirty="0" smtClean="0">
                  <a:solidFill>
                    <a:srgbClr val="002060"/>
                  </a:solidFill>
                  <a:latin typeface="Garamond" panose="02020404030301010803" pitchFamily="18" charset="0"/>
                </a:rPr>
                <a:t>storytelling</a:t>
              </a:r>
              <a:endParaRPr lang="en-US" dirty="0">
                <a:solidFill>
                  <a:srgbClr val="002060"/>
                </a:solidFill>
                <a:latin typeface="Garamond" panose="02020404030301010803" pitchFamily="18" charset="0"/>
              </a:endParaRPr>
            </a:p>
          </p:txBody>
        </p:sp>
        <p:sp>
          <p:nvSpPr>
            <p:cNvPr id="4" name="TextBox 3"/>
            <p:cNvSpPr txBox="1"/>
            <p:nvPr/>
          </p:nvSpPr>
          <p:spPr>
            <a:xfrm>
              <a:off x="4384234" y="1752600"/>
              <a:ext cx="1419235"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audiences:</a:t>
              </a:r>
            </a:p>
            <a:p>
              <a:pPr marL="342900" indent="-342900">
                <a:buFont typeface="+mj-lt"/>
                <a:buAutoNum type="arabicPeriod"/>
              </a:pPr>
              <a:r>
                <a:rPr lang="en-US" dirty="0" smtClean="0">
                  <a:solidFill>
                    <a:srgbClr val="002060"/>
                  </a:solidFill>
                  <a:latin typeface="Garamond" panose="02020404030301010803" pitchFamily="18" charset="0"/>
                </a:rPr>
                <a:t>creator</a:t>
              </a:r>
            </a:p>
            <a:p>
              <a:pPr marL="342900" indent="-342900">
                <a:buFont typeface="+mj-lt"/>
                <a:buAutoNum type="arabicPeriod"/>
              </a:pPr>
              <a:r>
                <a:rPr lang="en-US" dirty="0" smtClean="0">
                  <a:solidFill>
                    <a:srgbClr val="002060"/>
                  </a:solidFill>
                  <a:latin typeface="Garamond" panose="02020404030301010803" pitchFamily="18" charset="0"/>
                </a:rPr>
                <a:t>curator</a:t>
              </a:r>
            </a:p>
            <a:p>
              <a:pPr marL="342900" indent="-342900">
                <a:buFont typeface="+mj-lt"/>
                <a:buAutoNum type="arabicPeriod"/>
              </a:pPr>
              <a:r>
                <a:rPr lang="en-US" dirty="0" smtClean="0">
                  <a:solidFill>
                    <a:srgbClr val="002060"/>
                  </a:solidFill>
                  <a:latin typeface="Garamond" panose="02020404030301010803" pitchFamily="18" charset="0"/>
                </a:rPr>
                <a:t>consumer</a:t>
              </a:r>
              <a:endParaRPr lang="en-US" dirty="0">
                <a:solidFill>
                  <a:srgbClr val="002060"/>
                </a:solidFill>
                <a:latin typeface="Garamond" panose="02020404030301010803" pitchFamily="18" charset="0"/>
              </a:endParaRPr>
            </a:p>
          </p:txBody>
        </p:sp>
        <p:sp>
          <p:nvSpPr>
            <p:cNvPr id="5" name="TextBox 4"/>
            <p:cNvSpPr txBox="1"/>
            <p:nvPr/>
          </p:nvSpPr>
          <p:spPr>
            <a:xfrm>
              <a:off x="1066799" y="3657600"/>
              <a:ext cx="3200941"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compendia:</a:t>
              </a:r>
            </a:p>
            <a:p>
              <a:pPr marL="342900" indent="-342900">
                <a:buFont typeface="+mj-lt"/>
                <a:buAutoNum type="arabicPeriod"/>
              </a:pPr>
              <a:r>
                <a:rPr lang="en-US" dirty="0" smtClean="0">
                  <a:solidFill>
                    <a:srgbClr val="002060"/>
                  </a:solidFill>
                  <a:latin typeface="Garamond" panose="02020404030301010803" pitchFamily="18" charset="0"/>
                </a:rPr>
                <a:t>re-run</a:t>
              </a:r>
            </a:p>
            <a:p>
              <a:pPr marL="342900" indent="-342900">
                <a:buFont typeface="+mj-lt"/>
                <a:buAutoNum type="arabicPeriod"/>
              </a:pPr>
              <a:r>
                <a:rPr lang="en-US" dirty="0" smtClean="0">
                  <a:solidFill>
                    <a:srgbClr val="002060"/>
                  </a:solidFill>
                  <a:latin typeface="Garamond" panose="02020404030301010803" pitchFamily="18" charset="0"/>
                </a:rPr>
                <a:t>run, with new / different data</a:t>
              </a:r>
            </a:p>
            <a:p>
              <a:pPr marL="342900" indent="-342900">
                <a:buFont typeface="+mj-lt"/>
                <a:buAutoNum type="arabicPeriod"/>
              </a:pPr>
              <a:r>
                <a:rPr lang="en-US" dirty="0" smtClean="0">
                  <a:solidFill>
                    <a:srgbClr val="002060"/>
                  </a:solidFill>
                  <a:latin typeface="Garamond" panose="02020404030301010803" pitchFamily="18" charset="0"/>
                </a:rPr>
                <a:t>expand</a:t>
              </a:r>
              <a:endParaRPr lang="en-US" dirty="0">
                <a:solidFill>
                  <a:srgbClr val="002060"/>
                </a:solidFill>
                <a:latin typeface="Garamond" panose="02020404030301010803" pitchFamily="18" charset="0"/>
              </a:endParaRPr>
            </a:p>
          </p:txBody>
        </p:sp>
        <p:sp>
          <p:nvSpPr>
            <p:cNvPr id="6" name="TextBox 5"/>
            <p:cNvSpPr txBox="1"/>
            <p:nvPr/>
          </p:nvSpPr>
          <p:spPr>
            <a:xfrm>
              <a:off x="4384234" y="3657600"/>
              <a:ext cx="2245166" cy="1292662"/>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“media”:</a:t>
              </a:r>
            </a:p>
            <a:p>
              <a:pPr marL="342900" indent="-342900">
                <a:buFont typeface="+mj-lt"/>
                <a:buAutoNum type="arabicPeriod"/>
              </a:pPr>
              <a:r>
                <a:rPr lang="en-US" dirty="0" smtClean="0">
                  <a:solidFill>
                    <a:srgbClr val="002060"/>
                  </a:solidFill>
                  <a:latin typeface="Garamond" panose="02020404030301010803" pitchFamily="18" charset="0"/>
                </a:rPr>
                <a:t>*.R, *.</a:t>
              </a:r>
              <a:r>
                <a:rPr lang="en-US" dirty="0" err="1" smtClean="0">
                  <a:solidFill>
                    <a:srgbClr val="002060"/>
                  </a:solidFill>
                  <a:latin typeface="Garamond" panose="02020404030301010803" pitchFamily="18" charset="0"/>
                </a:rPr>
                <a:t>py</a:t>
              </a:r>
              <a:endParaRPr lang="en-US" dirty="0" smtClean="0">
                <a:solidFill>
                  <a:srgbClr val="002060"/>
                </a:solidFill>
                <a:latin typeface="Garamond" panose="02020404030301010803" pitchFamily="18" charset="0"/>
              </a:endParaRPr>
            </a:p>
            <a:p>
              <a:pPr marL="342900" indent="-342900">
                <a:buFont typeface="+mj-lt"/>
                <a:buAutoNum type="arabicPeriod"/>
              </a:pPr>
              <a:r>
                <a:rPr lang="en-US" dirty="0" smtClean="0">
                  <a:solidFill>
                    <a:srgbClr val="002060"/>
                  </a:solidFill>
                  <a:latin typeface="Garamond" panose="02020404030301010803" pitchFamily="18" charset="0"/>
                </a:rPr>
                <a:t>*.</a:t>
              </a:r>
              <a:r>
                <a:rPr lang="en-US" dirty="0" err="1" smtClean="0">
                  <a:solidFill>
                    <a:srgbClr val="002060"/>
                  </a:solidFill>
                  <a:latin typeface="Garamond" panose="02020404030301010803" pitchFamily="18" charset="0"/>
                </a:rPr>
                <a:t>Rmd</a:t>
              </a:r>
              <a:r>
                <a:rPr lang="en-US" dirty="0" smtClean="0">
                  <a:solidFill>
                    <a:srgbClr val="002060"/>
                  </a:solidFill>
                  <a:latin typeface="Garamond" panose="02020404030301010803" pitchFamily="18" charset="0"/>
                </a:rPr>
                <a:t>, *.</a:t>
              </a:r>
              <a:r>
                <a:rPr lang="en-US" dirty="0" err="1" smtClean="0">
                  <a:solidFill>
                    <a:srgbClr val="002060"/>
                  </a:solidFill>
                  <a:latin typeface="Garamond" panose="02020404030301010803" pitchFamily="18" charset="0"/>
                </a:rPr>
                <a:t>ipynb</a:t>
              </a:r>
              <a:endParaRPr lang="en-US" dirty="0" smtClean="0">
                <a:solidFill>
                  <a:srgbClr val="002060"/>
                </a:solidFill>
                <a:latin typeface="Garamond" panose="02020404030301010803" pitchFamily="18" charset="0"/>
              </a:endParaRPr>
            </a:p>
            <a:p>
              <a:pPr marL="342900" indent="-342900">
                <a:buFont typeface="+mj-lt"/>
                <a:buAutoNum type="arabicPeriod"/>
              </a:pPr>
              <a:r>
                <a:rPr lang="en-US" dirty="0" smtClean="0">
                  <a:solidFill>
                    <a:srgbClr val="002060"/>
                  </a:solidFill>
                  <a:latin typeface="Garamond" panose="02020404030301010803" pitchFamily="18" charset="0"/>
                </a:rPr>
                <a:t>*.html, *.doc, *.pdf</a:t>
              </a:r>
              <a:endParaRPr lang="en-US" dirty="0">
                <a:solidFill>
                  <a:srgbClr val="002060"/>
                </a:solidFill>
                <a:latin typeface="Garamond" panose="02020404030301010803" pitchFamily="18" charset="0"/>
              </a:endParaRPr>
            </a:p>
          </p:txBody>
        </p:sp>
      </p:grpSp>
    </p:spTree>
    <p:extLst>
      <p:ext uri="{BB962C8B-B14F-4D97-AF65-F5344CB8AC3E}">
        <p14:creationId xmlns:p14="http://schemas.microsoft.com/office/powerpoint/2010/main" val="3630559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 a typical data science project.</a:t>
            </a:r>
            <a:endParaRPr lang="en-US" sz="3200" dirty="0">
              <a:solidFill>
                <a:srgbClr val="002060"/>
              </a:solidFill>
              <a:latin typeface="Garamond" panose="02020404030301010803"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771" t="57884" r="27084" b="19616"/>
          <a:stretch/>
        </p:blipFill>
        <p:spPr bwMode="auto">
          <a:xfrm>
            <a:off x="1724025" y="2314575"/>
            <a:ext cx="5695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267200" y="5181600"/>
            <a:ext cx="4094006" cy="1015663"/>
          </a:xfrm>
          <a:prstGeom prst="rect">
            <a:avLst/>
          </a:prstGeom>
          <a:noFill/>
        </p:spPr>
        <p:txBody>
          <a:bodyPr wrap="none" rtlCol="0">
            <a:spAutoFit/>
          </a:bodyPr>
          <a:lstStyle/>
          <a:p>
            <a:r>
              <a:rPr lang="en-US" sz="2000" dirty="0" smtClean="0">
                <a:solidFill>
                  <a:srgbClr val="002060"/>
                </a:solidFill>
                <a:latin typeface="Garamond" panose="02020404030301010803" pitchFamily="18" charset="0"/>
              </a:rPr>
              <a:t>R for Data Science</a:t>
            </a:r>
          </a:p>
          <a:p>
            <a:r>
              <a:rPr lang="en-US" sz="2000" dirty="0" smtClean="0">
                <a:solidFill>
                  <a:srgbClr val="002060"/>
                </a:solidFill>
                <a:latin typeface="Garamond" panose="02020404030301010803" pitchFamily="18" charset="0"/>
              </a:rPr>
              <a:t>Hadley Wickham &amp; Garret </a:t>
            </a:r>
            <a:r>
              <a:rPr lang="en-US" sz="2000" dirty="0" err="1" smtClean="0">
                <a:solidFill>
                  <a:srgbClr val="002060"/>
                </a:solidFill>
                <a:latin typeface="Garamond" panose="02020404030301010803" pitchFamily="18" charset="0"/>
              </a:rPr>
              <a:t>Grolemund</a:t>
            </a:r>
            <a:endParaRPr lang="en-US" sz="2000" dirty="0" smtClean="0">
              <a:solidFill>
                <a:srgbClr val="002060"/>
              </a:solidFill>
              <a:latin typeface="Garamond" panose="02020404030301010803" pitchFamily="18" charset="0"/>
            </a:endParaRPr>
          </a:p>
          <a:p>
            <a:r>
              <a:rPr lang="en-US" sz="2000" dirty="0" smtClean="0">
                <a:solidFill>
                  <a:srgbClr val="002060"/>
                </a:solidFill>
                <a:latin typeface="Garamond" panose="02020404030301010803" pitchFamily="18" charset="0"/>
              </a:rPr>
              <a:t>ISBN-13: 978-1491910399</a:t>
            </a:r>
            <a:endParaRPr lang="en-US" sz="20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211628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53576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Workshop Outline</a:t>
            </a:r>
            <a:endParaRPr lang="en-US" sz="3200" dirty="0">
              <a:solidFill>
                <a:srgbClr val="002060"/>
              </a:solidFill>
              <a:latin typeface="Garamond" panose="02020404030301010803"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926918806"/>
              </p:ext>
            </p:extLst>
          </p:nvPr>
        </p:nvGraphicFramePr>
        <p:xfrm>
          <a:off x="2686050" y="1466850"/>
          <a:ext cx="3771900" cy="4324350"/>
        </p:xfrm>
        <a:graphic>
          <a:graphicData uri="http://schemas.openxmlformats.org/presentationml/2006/ole">
            <mc:AlternateContent xmlns:mc="http://schemas.openxmlformats.org/markup-compatibility/2006">
              <mc:Choice xmlns:v="urn:schemas-microsoft-com:vml" Requires="v">
                <p:oleObj spid="_x0000_s2068" name="Worksheet" r:id="rId3" imgW="3771866" imgH="4324320" progId="Excel.Sheet.12">
                  <p:embed/>
                </p:oleObj>
              </mc:Choice>
              <mc:Fallback>
                <p:oleObj name="Worksheet" r:id="rId3" imgW="3771866" imgH="4324320" progId="Excel.Sheet.12">
                  <p:embed/>
                  <p:pic>
                    <p:nvPicPr>
                      <p:cNvPr id="0" name=""/>
                      <p:cNvPicPr/>
                      <p:nvPr/>
                    </p:nvPicPr>
                    <p:blipFill>
                      <a:blip r:embed="rId4"/>
                      <a:stretch>
                        <a:fillRect/>
                      </a:stretch>
                    </p:blipFill>
                    <p:spPr>
                      <a:xfrm>
                        <a:off x="2686050" y="1466850"/>
                        <a:ext cx="3771900" cy="4324350"/>
                      </a:xfrm>
                      <a:prstGeom prst="rect">
                        <a:avLst/>
                      </a:prstGeom>
                    </p:spPr>
                  </p:pic>
                </p:oleObj>
              </mc:Fallback>
            </mc:AlternateContent>
          </a:graphicData>
        </a:graphic>
      </p:graphicFrame>
    </p:spTree>
    <p:extLst>
      <p:ext uri="{BB962C8B-B14F-4D97-AF65-F5344CB8AC3E}">
        <p14:creationId xmlns:p14="http://schemas.microsoft.com/office/powerpoint/2010/main" val="317093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Case studies:</a:t>
            </a:r>
            <a:endParaRPr lang="en-US" sz="3200" dirty="0">
              <a:solidFill>
                <a:srgbClr val="002060"/>
              </a:solidFill>
              <a:latin typeface="Garamond" panose="02020404030301010803" pitchFamily="18" charset="0"/>
            </a:endParaRPr>
          </a:p>
        </p:txBody>
      </p:sp>
      <p:sp>
        <p:nvSpPr>
          <p:cNvPr id="3" name="Rectangle 2"/>
          <p:cNvSpPr/>
          <p:nvPr/>
        </p:nvSpPr>
        <p:spPr>
          <a:xfrm>
            <a:off x="2286000" y="1185208"/>
            <a:ext cx="4572000" cy="1938992"/>
          </a:xfrm>
          <a:prstGeom prst="rect">
            <a:avLst/>
          </a:prstGeom>
        </p:spPr>
        <p:txBody>
          <a:bodyPr>
            <a:spAutoFit/>
          </a:bodyPr>
          <a:lstStyle/>
          <a:p>
            <a:r>
              <a:rPr lang="en-US" sz="2400" b="1" dirty="0" smtClean="0">
                <a:solidFill>
                  <a:srgbClr val="002060"/>
                </a:solidFill>
                <a:latin typeface="Garamond" panose="02020404030301010803" pitchFamily="18" charset="0"/>
              </a:rPr>
              <a:t>Build predictive models for</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water solubility (regression)</a:t>
            </a:r>
          </a:p>
          <a:p>
            <a:pPr marL="800100" lvl="1" indent="-342900">
              <a:buFont typeface="Arial" panose="020B0604020202020204" pitchFamily="34" charset="0"/>
              <a:buChar char="•"/>
            </a:pPr>
            <a:r>
              <a:rPr lang="en-US" sz="2400" dirty="0" smtClean="0">
                <a:solidFill>
                  <a:srgbClr val="002060"/>
                </a:solidFill>
                <a:latin typeface="Garamond" panose="02020404030301010803" pitchFamily="18" charset="0"/>
              </a:rPr>
              <a:t>OECD Test No. 105</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biodegradability (classification)</a:t>
            </a:r>
          </a:p>
          <a:p>
            <a:pPr marL="800100" lvl="1" indent="-342900">
              <a:buFont typeface="Arial" panose="020B0604020202020204" pitchFamily="34" charset="0"/>
              <a:buChar char="•"/>
            </a:pPr>
            <a:r>
              <a:rPr lang="en-US" sz="2400" dirty="0" smtClean="0">
                <a:solidFill>
                  <a:srgbClr val="002060"/>
                </a:solidFill>
                <a:latin typeface="Garamond" panose="02020404030301010803" pitchFamily="18" charset="0"/>
              </a:rPr>
              <a:t>OECD Test No. 301</a:t>
            </a:r>
            <a:endParaRPr lang="en-US" sz="2400" dirty="0">
              <a:solidFill>
                <a:srgbClr val="002060"/>
              </a:solidFill>
              <a:latin typeface="Garamond" panose="02020404030301010803" pitchFamily="18" charset="0"/>
            </a:endParaRPr>
          </a:p>
        </p:txBody>
      </p:sp>
      <p:sp>
        <p:nvSpPr>
          <p:cNvPr id="4" name="TextBox 3"/>
          <p:cNvSpPr txBox="1"/>
          <p:nvPr/>
        </p:nvSpPr>
        <p:spPr>
          <a:xfrm>
            <a:off x="1295400" y="3276600"/>
            <a:ext cx="6553200" cy="2862322"/>
          </a:xfrm>
          <a:prstGeom prst="rect">
            <a:avLst/>
          </a:prstGeom>
          <a:noFill/>
          <a:ln>
            <a:solidFill>
              <a:srgbClr val="002060"/>
            </a:solidFill>
          </a:ln>
        </p:spPr>
        <p:txBody>
          <a:bodyPr wrap="square" rtlCol="0">
            <a:spAutoFit/>
          </a:bodyPr>
          <a:lstStyle/>
          <a:p>
            <a:r>
              <a:rPr lang="en-US" dirty="0" smtClean="0">
                <a:latin typeface="Garamond" panose="02020404030301010803" pitchFamily="18" charset="0"/>
              </a:rPr>
              <a:t>The OECD </a:t>
            </a:r>
            <a:r>
              <a:rPr lang="en-US" i="1" dirty="0" smtClean="0">
                <a:latin typeface="Garamond" panose="02020404030301010803" pitchFamily="18" charset="0"/>
              </a:rPr>
              <a:t>Guidelines </a:t>
            </a:r>
            <a:r>
              <a:rPr lang="en-US" i="1" dirty="0">
                <a:latin typeface="Garamond" panose="02020404030301010803" pitchFamily="18" charset="0"/>
              </a:rPr>
              <a:t>for the Testing of Chemicals</a:t>
            </a:r>
            <a:r>
              <a:rPr lang="en-US" dirty="0">
                <a:latin typeface="Garamond" panose="02020404030301010803" pitchFamily="18" charset="0"/>
              </a:rPr>
              <a:t> is a collection of about 150 of the most relevant internationally agreed testing methods used by government, industry and independent laboratories to identify and </a:t>
            </a:r>
            <a:r>
              <a:rPr lang="en-US" dirty="0" smtClean="0">
                <a:latin typeface="Garamond" panose="02020404030301010803" pitchFamily="18" charset="0"/>
              </a:rPr>
              <a:t>characterize </a:t>
            </a:r>
            <a:r>
              <a:rPr lang="en-US" dirty="0">
                <a:latin typeface="Garamond" panose="02020404030301010803" pitchFamily="18" charset="0"/>
              </a:rPr>
              <a:t>potential hazards of chemicals. They are a set of tools for professionals, used primarily in regulatory safety testing and subsequent chemical and chemical product notification, chemical registration and in chemical evaluation. They can also be used for the selection and ranking of candidate chemicals during the development of new chemicals and products and in toxicology research. This group of tests covers physical-chemical properties</a:t>
            </a:r>
            <a:r>
              <a:rPr lang="en-US" dirty="0" smtClean="0">
                <a:latin typeface="Garamond" panose="02020404030301010803" pitchFamily="18" charset="0"/>
              </a:rPr>
              <a:t>.</a:t>
            </a:r>
            <a:endParaRPr lang="en-US" dirty="0">
              <a:latin typeface="Garamond" panose="02020404030301010803" pitchFamily="18" charset="0"/>
            </a:endParaRPr>
          </a:p>
        </p:txBody>
      </p:sp>
      <p:sp>
        <p:nvSpPr>
          <p:cNvPr id="5" name="TextBox 4"/>
          <p:cNvSpPr txBox="1"/>
          <p:nvPr/>
        </p:nvSpPr>
        <p:spPr>
          <a:xfrm>
            <a:off x="304800" y="6324600"/>
            <a:ext cx="6400800" cy="369332"/>
          </a:xfrm>
          <a:prstGeom prst="rect">
            <a:avLst/>
          </a:prstGeom>
          <a:noFill/>
        </p:spPr>
        <p:txBody>
          <a:bodyPr wrap="square" rtlCol="0">
            <a:spAutoFit/>
          </a:bodyPr>
          <a:lstStyle/>
          <a:p>
            <a:r>
              <a:rPr lang="en-US" dirty="0" smtClean="0">
                <a:solidFill>
                  <a:srgbClr val="002060"/>
                </a:solidFill>
                <a:latin typeface="Garamond" panose="02020404030301010803" pitchFamily="18" charset="0"/>
              </a:rPr>
              <a:t>OECD = </a:t>
            </a:r>
            <a:r>
              <a:rPr lang="en-US" dirty="0" err="1" smtClean="0">
                <a:solidFill>
                  <a:srgbClr val="002060"/>
                </a:solidFill>
                <a:latin typeface="Garamond" panose="02020404030301010803" pitchFamily="18" charset="0"/>
              </a:rPr>
              <a:t>Organisation</a:t>
            </a:r>
            <a:r>
              <a:rPr lang="en-US" dirty="0" smtClean="0">
                <a:solidFill>
                  <a:srgbClr val="002060"/>
                </a:solidFill>
                <a:latin typeface="Garamond" panose="02020404030301010803" pitchFamily="18" charset="0"/>
              </a:rPr>
              <a:t> </a:t>
            </a:r>
            <a:r>
              <a:rPr lang="en-US" dirty="0">
                <a:solidFill>
                  <a:srgbClr val="002060"/>
                </a:solidFill>
                <a:latin typeface="Garamond" panose="02020404030301010803" pitchFamily="18" charset="0"/>
              </a:rPr>
              <a:t>for Economic Cooperation and Development</a:t>
            </a:r>
          </a:p>
        </p:txBody>
      </p:sp>
    </p:spTree>
    <p:extLst>
      <p:ext uri="{BB962C8B-B14F-4D97-AF65-F5344CB8AC3E}">
        <p14:creationId xmlns:p14="http://schemas.microsoft.com/office/powerpoint/2010/main" val="1777988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Ground Truth</a:t>
            </a:r>
            <a:endParaRPr lang="en-US" sz="3200" dirty="0">
              <a:latin typeface="Garamond" panose="02020404030301010803" pitchFamily="18" charset="0"/>
            </a:endParaRPr>
          </a:p>
        </p:txBody>
      </p:sp>
      <p:sp>
        <p:nvSpPr>
          <p:cNvPr id="6" name="TextBox 5"/>
          <p:cNvSpPr txBox="1"/>
          <p:nvPr/>
        </p:nvSpPr>
        <p:spPr>
          <a:xfrm>
            <a:off x="914400" y="1595735"/>
            <a:ext cx="3552767" cy="461665"/>
          </a:xfrm>
          <a:prstGeom prst="rect">
            <a:avLst/>
          </a:prstGeom>
          <a:noFill/>
        </p:spPr>
        <p:txBody>
          <a:bodyPr wrap="none" rtlCol="0">
            <a:spAutoFit/>
          </a:bodyPr>
          <a:lstStyle/>
          <a:p>
            <a:r>
              <a:rPr lang="en-US" sz="2400" dirty="0" smtClean="0">
                <a:latin typeface="Garamond" panose="02020404030301010803" pitchFamily="18" charset="0"/>
              </a:rPr>
              <a:t>Expected input data format:</a:t>
            </a:r>
            <a:endParaRPr lang="en-US" sz="2400" dirty="0">
              <a:latin typeface="Garamond" panose="02020404030301010803"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8892658"/>
              </p:ext>
            </p:extLst>
          </p:nvPr>
        </p:nvGraphicFramePr>
        <p:xfrm>
          <a:off x="1924050" y="2815431"/>
          <a:ext cx="5295899" cy="2095500"/>
        </p:xfrm>
        <a:graphic>
          <a:graphicData uri="http://schemas.openxmlformats.org/drawingml/2006/table">
            <a:tbl>
              <a:tblPr/>
              <a:tblGrid>
                <a:gridCol w="786928"/>
                <a:gridCol w="1094719"/>
                <a:gridCol w="1015391"/>
                <a:gridCol w="1015391"/>
                <a:gridCol w="1015391"/>
                <a:gridCol w="368079"/>
              </a:tblGrid>
              <a:tr h="419100">
                <a:tc>
                  <a:txBody>
                    <a:bodyPr/>
                    <a:lstStyle/>
                    <a:p>
                      <a:pPr algn="ctr" fontAlgn="ctr"/>
                      <a:r>
                        <a:rPr lang="en-US" sz="2000" b="0" i="0" u="none" strike="noStrike" dirty="0">
                          <a:solidFill>
                            <a:srgbClr val="000000"/>
                          </a:solidFill>
                          <a:effectLst/>
                          <a:latin typeface="Garamond"/>
                        </a:rPr>
                        <a:t>ID</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Garamond"/>
                        </a:rPr>
                        <a:t>EndPoint</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Garamond"/>
                        </a:rPr>
                        <a:t>Variable</a:t>
                      </a:r>
                      <a:r>
                        <a:rPr lang="en-US" sz="2000" b="0" i="0" u="none" strike="noStrike" baseline="-25000">
                          <a:solidFill>
                            <a:srgbClr val="000000"/>
                          </a:solidFill>
                          <a:effectLst/>
                          <a:latin typeface="Garamond"/>
                        </a:rPr>
                        <a:t>1</a:t>
                      </a:r>
                      <a:endParaRPr lang="en-US" sz="2000" b="0" i="0" u="none" strike="noStrike">
                        <a:solidFill>
                          <a:srgbClr val="000000"/>
                        </a:solidFill>
                        <a:effectLst/>
                        <a:latin typeface="Garamond"/>
                      </a:endParaRP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Garamond"/>
                        </a:rPr>
                        <a:t>Variable</a:t>
                      </a:r>
                      <a:r>
                        <a:rPr lang="en-US" sz="2000" b="0" i="0" u="none" strike="noStrike" baseline="-25000">
                          <a:solidFill>
                            <a:srgbClr val="000000"/>
                          </a:solidFill>
                          <a:effectLst/>
                          <a:latin typeface="Garamond"/>
                        </a:rPr>
                        <a:t>2</a:t>
                      </a:r>
                      <a:endParaRPr lang="en-US" sz="2000" b="0" i="0" u="none" strike="noStrike">
                        <a:solidFill>
                          <a:srgbClr val="000000"/>
                        </a:solidFill>
                        <a:effectLst/>
                        <a:latin typeface="Garamond"/>
                      </a:endParaRP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Garamond"/>
                        </a:rPr>
                        <a:t>Variable</a:t>
                      </a:r>
                      <a:r>
                        <a:rPr lang="en-US" sz="2000" b="0" i="0" u="none" strike="noStrike" baseline="-25000">
                          <a:solidFill>
                            <a:srgbClr val="000000"/>
                          </a:solidFill>
                          <a:effectLst/>
                          <a:latin typeface="Garamond"/>
                        </a:rPr>
                        <a:t>3</a:t>
                      </a:r>
                      <a:endParaRPr lang="en-US" sz="2000" b="0" i="0" u="none" strike="noStrike">
                        <a:solidFill>
                          <a:srgbClr val="000000"/>
                        </a:solidFill>
                        <a:effectLst/>
                        <a:latin typeface="Garamond"/>
                      </a:endParaRP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Garamond"/>
                        </a:rPr>
                        <a:t>…</a:t>
                      </a:r>
                    </a:p>
                  </a:txBody>
                  <a:tcPr marL="9525" marR="9525" marT="9525" marB="0" anchor="ctr">
                    <a:lnL>
                      <a:noFill/>
                    </a:lnL>
                    <a:lnR>
                      <a:noFill/>
                    </a:lnR>
                    <a:lnT>
                      <a:noFill/>
                    </a:lnT>
                    <a:lnB w="25400" cap="flat" cmpd="dbl" algn="ctr">
                      <a:solidFill>
                        <a:srgbClr val="000000"/>
                      </a:solidFill>
                      <a:prstDash val="solid"/>
                      <a:round/>
                      <a:headEnd type="none" w="med" len="med"/>
                      <a:tailEnd type="none" w="med" len="med"/>
                    </a:lnB>
                  </a:tcPr>
                </a:tc>
              </a:tr>
              <a:tr h="419100">
                <a:tc>
                  <a:txBody>
                    <a:bodyPr/>
                    <a:lstStyle/>
                    <a:p>
                      <a:pPr algn="ctr" fontAlgn="ctr"/>
                      <a:r>
                        <a:rPr lang="en-US" sz="2000" b="0" i="0" u="none" strike="noStrike">
                          <a:solidFill>
                            <a:srgbClr val="000000"/>
                          </a:solidFill>
                          <a:effectLst/>
                          <a:latin typeface="Garamond"/>
                        </a:rPr>
                        <a:t>Obs01</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Garamond"/>
                        </a:rPr>
                        <a:t>endpt01</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1,1</a:t>
                      </a:r>
                      <a:endParaRPr lang="en-US" sz="2000" b="0" i="0" u="none" strike="noStrike">
                        <a:solidFill>
                          <a:srgbClr val="000000"/>
                        </a:solidFill>
                        <a:effectLst/>
                        <a:latin typeface="Garamond"/>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1, 2</a:t>
                      </a:r>
                      <a:endParaRPr lang="en-US" sz="2000" b="0" i="0" u="none" strike="noStrike">
                        <a:solidFill>
                          <a:srgbClr val="000000"/>
                        </a:solidFill>
                        <a:effectLst/>
                        <a:latin typeface="Garamond"/>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1,3 </a:t>
                      </a:r>
                      <a:endParaRPr lang="en-US" sz="2000" b="0" i="0" u="none" strike="noStrike">
                        <a:solidFill>
                          <a:srgbClr val="000000"/>
                        </a:solidFill>
                        <a:effectLst/>
                        <a:latin typeface="Garamond"/>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r>
                        <a:rPr lang="en-US" sz="2000" b="1" i="0" u="none" strike="noStrike">
                          <a:solidFill>
                            <a:srgbClr val="000000"/>
                          </a:solidFill>
                          <a:effectLst/>
                          <a:latin typeface="Garamond"/>
                        </a:rPr>
                        <a:t>…</a:t>
                      </a:r>
                    </a:p>
                  </a:txBody>
                  <a:tcPr marL="9525" marR="9525" marT="9525" marB="0" anchor="ctr">
                    <a:lnL>
                      <a:noFill/>
                    </a:lnL>
                    <a:lnR>
                      <a:noFill/>
                    </a:lnR>
                    <a:lnT w="25400" cap="flat" cmpd="dbl" algn="ctr">
                      <a:solidFill>
                        <a:srgbClr val="000000"/>
                      </a:solidFill>
                      <a:prstDash val="solid"/>
                      <a:round/>
                      <a:headEnd type="none" w="med" len="med"/>
                      <a:tailEnd type="none" w="med" len="med"/>
                    </a:lnT>
                    <a:lnB>
                      <a:noFill/>
                    </a:lnB>
                  </a:tcPr>
                </a:tc>
              </a:tr>
              <a:tr h="419100">
                <a:tc>
                  <a:txBody>
                    <a:bodyPr/>
                    <a:lstStyle/>
                    <a:p>
                      <a:pPr algn="ctr" fontAlgn="ctr"/>
                      <a:r>
                        <a:rPr lang="en-US" sz="2000" b="0" i="0" u="none" strike="noStrike">
                          <a:solidFill>
                            <a:srgbClr val="000000"/>
                          </a:solidFill>
                          <a:effectLst/>
                          <a:latin typeface="Garamond"/>
                        </a:rPr>
                        <a:t>Obs02</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endpt02</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2,1</a:t>
                      </a:r>
                      <a:endParaRPr lang="en-US" sz="2000" b="0" i="0" u="none" strike="noStrike">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0" i="0" u="none" strike="noStrike" dirty="0" smtClean="0">
                          <a:solidFill>
                            <a:srgbClr val="000000"/>
                          </a:solidFill>
                          <a:effectLst/>
                          <a:latin typeface="Garamond"/>
                        </a:rPr>
                        <a:t>var</a:t>
                      </a:r>
                      <a:r>
                        <a:rPr lang="en-US" sz="2000" b="0" i="0" u="none" strike="noStrike" baseline="-25000" dirty="0" smtClean="0">
                          <a:solidFill>
                            <a:srgbClr val="000000"/>
                          </a:solidFill>
                          <a:effectLst/>
                          <a:latin typeface="Garamond"/>
                        </a:rPr>
                        <a:t>2,2</a:t>
                      </a:r>
                      <a:endParaRPr lang="en-US" sz="2000" b="0" i="0" u="none" strike="noStrike" dirty="0">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2,3</a:t>
                      </a:r>
                      <a:endParaRPr lang="en-US" sz="2000" b="0" i="0" u="none" strike="noStrike">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1" i="0" u="none" strike="noStrike">
                          <a:solidFill>
                            <a:srgbClr val="000000"/>
                          </a:solidFill>
                          <a:effectLst/>
                          <a:latin typeface="Garamond"/>
                        </a:rPr>
                        <a:t>…</a:t>
                      </a:r>
                    </a:p>
                  </a:txBody>
                  <a:tcPr marL="9525" marR="9525" marT="9525" marB="0" anchor="ctr">
                    <a:lnL>
                      <a:noFill/>
                    </a:lnL>
                    <a:lnR>
                      <a:noFill/>
                    </a:lnR>
                    <a:lnT>
                      <a:noFill/>
                    </a:lnT>
                    <a:lnB>
                      <a:noFill/>
                    </a:lnB>
                  </a:tcPr>
                </a:tc>
              </a:tr>
              <a:tr h="419100">
                <a:tc>
                  <a:txBody>
                    <a:bodyPr/>
                    <a:lstStyle/>
                    <a:p>
                      <a:pPr algn="ctr" fontAlgn="ctr"/>
                      <a:r>
                        <a:rPr lang="en-US" sz="2000" b="0" i="0" u="none" strike="noStrike">
                          <a:solidFill>
                            <a:srgbClr val="000000"/>
                          </a:solidFill>
                          <a:effectLst/>
                          <a:latin typeface="Garamond"/>
                        </a:rPr>
                        <a:t>Obs03</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endpt03</a:t>
                      </a: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3,1</a:t>
                      </a:r>
                      <a:endParaRPr lang="en-US" sz="2000" b="0" i="0" u="none" strike="noStrike">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0" i="0" u="none" strike="noStrike" dirty="0" smtClean="0">
                          <a:solidFill>
                            <a:srgbClr val="000000"/>
                          </a:solidFill>
                          <a:effectLst/>
                          <a:latin typeface="Garamond"/>
                        </a:rPr>
                        <a:t>var</a:t>
                      </a:r>
                      <a:r>
                        <a:rPr lang="en-US" sz="2000" b="0" i="0" u="none" strike="noStrike" baseline="-25000" dirty="0" smtClean="0">
                          <a:solidFill>
                            <a:srgbClr val="000000"/>
                          </a:solidFill>
                          <a:effectLst/>
                          <a:latin typeface="Garamond"/>
                        </a:rPr>
                        <a:t>3,2</a:t>
                      </a:r>
                      <a:endParaRPr lang="en-US" sz="2000" b="0" i="0" u="none" strike="noStrike" dirty="0">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0" i="0" u="none" strike="noStrike">
                          <a:solidFill>
                            <a:srgbClr val="000000"/>
                          </a:solidFill>
                          <a:effectLst/>
                          <a:latin typeface="Garamond"/>
                        </a:rPr>
                        <a:t>var</a:t>
                      </a:r>
                      <a:r>
                        <a:rPr lang="en-US" sz="2000" b="0" i="0" u="none" strike="noStrike" baseline="-25000">
                          <a:solidFill>
                            <a:srgbClr val="000000"/>
                          </a:solidFill>
                          <a:effectLst/>
                          <a:latin typeface="Garamond"/>
                        </a:rPr>
                        <a:t>3,3</a:t>
                      </a:r>
                      <a:endParaRPr lang="en-US" sz="2000" b="0" i="0" u="none" strike="noStrike">
                        <a:solidFill>
                          <a:srgbClr val="000000"/>
                        </a:solidFill>
                        <a:effectLst/>
                        <a:latin typeface="Garamond"/>
                      </a:endParaRPr>
                    </a:p>
                  </a:txBody>
                  <a:tcPr marL="9525" marR="9525" marT="9525" marB="0" anchor="ctr">
                    <a:lnL>
                      <a:noFill/>
                    </a:lnL>
                    <a:lnR>
                      <a:noFill/>
                    </a:lnR>
                    <a:lnT>
                      <a:noFill/>
                    </a:lnT>
                    <a:lnB>
                      <a:noFill/>
                    </a:lnB>
                  </a:tcPr>
                </a:tc>
                <a:tc>
                  <a:txBody>
                    <a:bodyPr/>
                    <a:lstStyle/>
                    <a:p>
                      <a:pPr algn="ctr" fontAlgn="ctr"/>
                      <a:r>
                        <a:rPr lang="en-US" sz="2000" b="1" i="0" u="none" strike="noStrike">
                          <a:solidFill>
                            <a:srgbClr val="000000"/>
                          </a:solidFill>
                          <a:effectLst/>
                          <a:latin typeface="Garamond"/>
                        </a:rPr>
                        <a:t>…</a:t>
                      </a:r>
                    </a:p>
                  </a:txBody>
                  <a:tcPr marL="9525" marR="9525" marT="9525" marB="0" anchor="ctr">
                    <a:lnL>
                      <a:noFill/>
                    </a:lnL>
                    <a:lnR>
                      <a:noFill/>
                    </a:lnR>
                    <a:lnT>
                      <a:noFill/>
                    </a:lnT>
                    <a:lnB>
                      <a:noFill/>
                    </a:lnB>
                  </a:tcPr>
                </a:tc>
              </a:tr>
              <a:tr h="419100">
                <a:tc>
                  <a:txBody>
                    <a:bodyPr/>
                    <a:lstStyle/>
                    <a:p>
                      <a:pPr algn="ctr" fontAlgn="b"/>
                      <a:r>
                        <a:rPr lang="en-US" sz="2000" b="1" i="0" u="none" strike="noStrike">
                          <a:solidFill>
                            <a:srgbClr val="000000"/>
                          </a:solidFill>
                          <a:effectLst/>
                          <a:latin typeface="Garamond"/>
                        </a:rPr>
                        <a:t>…</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effectLst/>
                          <a:latin typeface="Garamond"/>
                        </a:rPr>
                        <a:t>…</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effectLst/>
                          <a:latin typeface="Garamond"/>
                        </a:rPr>
                        <a:t>…</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effectLst/>
                          <a:latin typeface="Garamond"/>
                        </a:rPr>
                        <a:t>…</a:t>
                      </a:r>
                    </a:p>
                  </a:txBody>
                  <a:tcPr marL="9525" marR="9525" marT="9525" marB="0" anchor="b">
                    <a:lnL>
                      <a:noFill/>
                    </a:lnL>
                    <a:lnR>
                      <a:noFill/>
                    </a:lnR>
                    <a:lnT>
                      <a:noFill/>
                    </a:lnT>
                    <a:lnB>
                      <a:noFill/>
                    </a:lnB>
                  </a:tcPr>
                </a:tc>
                <a:tc>
                  <a:txBody>
                    <a:bodyPr/>
                    <a:lstStyle/>
                    <a:p>
                      <a:pPr algn="ctr" fontAlgn="b"/>
                      <a:r>
                        <a:rPr lang="en-US" sz="2000" b="1" i="0" u="none" strike="noStrike">
                          <a:solidFill>
                            <a:srgbClr val="000000"/>
                          </a:solidFill>
                          <a:effectLst/>
                          <a:latin typeface="Garamond"/>
                        </a:rPr>
                        <a:t>…</a:t>
                      </a: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Garamond"/>
                      </a:endParaRP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2228110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385888"/>
            <a:ext cx="47625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A word about my code …</a:t>
            </a:r>
            <a:endParaRPr lang="en-US" sz="3200" dirty="0">
              <a:latin typeface="Garamond" panose="02020404030301010803" pitchFamily="18" charset="0"/>
            </a:endParaRPr>
          </a:p>
        </p:txBody>
      </p:sp>
    </p:spTree>
    <p:extLst>
      <p:ext uri="{BB962C8B-B14F-4D97-AF65-F5344CB8AC3E}">
        <p14:creationId xmlns:p14="http://schemas.microsoft.com/office/powerpoint/2010/main" val="337477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3" y="1733550"/>
            <a:ext cx="540067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normAutofit/>
          </a:bodyPr>
          <a:lstStyle/>
          <a:p>
            <a:pPr algn="l"/>
            <a:r>
              <a:rPr lang="en-US" sz="3200" dirty="0" smtClean="0">
                <a:latin typeface="Garamond" panose="02020404030301010803" pitchFamily="18" charset="0"/>
              </a:rPr>
              <a:t>Many paths to the same destination …</a:t>
            </a:r>
            <a:endParaRPr lang="en-US" sz="3200" dirty="0">
              <a:latin typeface="Garamond" panose="02020404030301010803" pitchFamily="18" charset="0"/>
            </a:endParaRPr>
          </a:p>
        </p:txBody>
      </p:sp>
    </p:spTree>
    <p:extLst>
      <p:ext uri="{BB962C8B-B14F-4D97-AF65-F5344CB8AC3E}">
        <p14:creationId xmlns:p14="http://schemas.microsoft.com/office/powerpoint/2010/main" val="3647032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Ground Truth</a:t>
            </a:r>
            <a:endParaRPr lang="en-US" sz="3200" dirty="0">
              <a:latin typeface="Garamond" panose="02020404030301010803" pitchFamily="18" charset="0"/>
            </a:endParaRPr>
          </a:p>
        </p:txBody>
      </p:sp>
      <p:sp>
        <p:nvSpPr>
          <p:cNvPr id="3" name="TextBox 2"/>
          <p:cNvSpPr txBox="1"/>
          <p:nvPr/>
        </p:nvSpPr>
        <p:spPr>
          <a:xfrm>
            <a:off x="1371600" y="2293293"/>
            <a:ext cx="6400800" cy="461665"/>
          </a:xfrm>
          <a:prstGeom prst="rect">
            <a:avLst/>
          </a:prstGeom>
          <a:noFill/>
        </p:spPr>
        <p:txBody>
          <a:bodyPr wrap="square" rtlCol="0">
            <a:spAutoFit/>
          </a:bodyPr>
          <a:lstStyle/>
          <a:p>
            <a:r>
              <a:rPr lang="en-US" sz="2400" dirty="0" smtClean="0">
                <a:latin typeface="Garamond" panose="02020404030301010803" pitchFamily="18" charset="0"/>
                <a:hlinkClick r:id="rId2"/>
              </a:rPr>
              <a:t>https://github.com/pjkowalczyk/StoredDataStories</a:t>
            </a:r>
            <a:endParaRPr lang="en-US" sz="2400" dirty="0">
              <a:latin typeface="Garamond" panose="02020404030301010803" pitchFamily="18" charset="0"/>
            </a:endParaRPr>
          </a:p>
        </p:txBody>
      </p:sp>
      <p:sp>
        <p:nvSpPr>
          <p:cNvPr id="4" name="TextBox 3"/>
          <p:cNvSpPr txBox="1"/>
          <p:nvPr/>
        </p:nvSpPr>
        <p:spPr>
          <a:xfrm>
            <a:off x="1842765" y="3198168"/>
            <a:ext cx="4111703" cy="461665"/>
          </a:xfrm>
          <a:prstGeom prst="rect">
            <a:avLst/>
          </a:prstGeom>
          <a:noFill/>
        </p:spPr>
        <p:txBody>
          <a:bodyPr wrap="none" rtlCol="0">
            <a:spAutoFit/>
          </a:bodyPr>
          <a:lstStyle/>
          <a:p>
            <a:r>
              <a:rPr lang="en-US" sz="2400" dirty="0" err="1" smtClean="0">
                <a:latin typeface="Garamond" panose="02020404030301010803" pitchFamily="18" charset="0"/>
              </a:rPr>
              <a:t>WS_ground_truth.R</a:t>
            </a:r>
            <a:r>
              <a:rPr lang="en-US" sz="2400" dirty="0" smtClean="0">
                <a:latin typeface="Garamond" panose="02020404030301010803" pitchFamily="18" charset="0"/>
              </a:rPr>
              <a:t> (regression)</a:t>
            </a:r>
            <a:endParaRPr lang="en-US" sz="2400" dirty="0">
              <a:latin typeface="Garamond" panose="02020404030301010803" pitchFamily="18" charset="0"/>
            </a:endParaRPr>
          </a:p>
        </p:txBody>
      </p:sp>
      <p:sp>
        <p:nvSpPr>
          <p:cNvPr id="5" name="TextBox 4"/>
          <p:cNvSpPr txBox="1"/>
          <p:nvPr/>
        </p:nvSpPr>
        <p:spPr>
          <a:xfrm>
            <a:off x="1842765" y="4103043"/>
            <a:ext cx="5548635" cy="461665"/>
          </a:xfrm>
          <a:prstGeom prst="rect">
            <a:avLst/>
          </a:prstGeom>
          <a:noFill/>
        </p:spPr>
        <p:txBody>
          <a:bodyPr wrap="none" rtlCol="0">
            <a:spAutoFit/>
          </a:bodyPr>
          <a:lstStyle/>
          <a:p>
            <a:r>
              <a:rPr lang="en-US" sz="2400" dirty="0" err="1" smtClean="0">
                <a:latin typeface="Garamond" panose="02020404030301010803" pitchFamily="18" charset="0"/>
              </a:rPr>
              <a:t>ReadyBiodeg_ground_truth.R</a:t>
            </a:r>
            <a:r>
              <a:rPr lang="en-US" sz="2400" dirty="0" smtClean="0">
                <a:latin typeface="Garamond" panose="02020404030301010803" pitchFamily="18" charset="0"/>
              </a:rPr>
              <a:t> (classification)</a:t>
            </a:r>
            <a:endParaRPr lang="en-US" sz="2400" dirty="0">
              <a:latin typeface="Garamond" panose="02020404030301010803" pitchFamily="18" charset="0"/>
            </a:endParaRPr>
          </a:p>
        </p:txBody>
      </p:sp>
    </p:spTree>
    <p:extLst>
      <p:ext uri="{BB962C8B-B14F-4D97-AF65-F5344CB8AC3E}">
        <p14:creationId xmlns:p14="http://schemas.microsoft.com/office/powerpoint/2010/main" val="458933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Practicum I</a:t>
            </a:r>
            <a:endParaRPr lang="en-US" sz="3200" dirty="0">
              <a:solidFill>
                <a:srgbClr val="002060"/>
              </a:solidFill>
              <a:latin typeface="Garamond" panose="02020404030301010803" pitchFamily="18" charset="0"/>
            </a:endParaRPr>
          </a:p>
        </p:txBody>
      </p:sp>
      <p:sp>
        <p:nvSpPr>
          <p:cNvPr id="5" name="TextBox 4"/>
          <p:cNvSpPr txBox="1"/>
          <p:nvPr/>
        </p:nvSpPr>
        <p:spPr>
          <a:xfrm>
            <a:off x="1447800" y="2459504"/>
            <a:ext cx="6248400" cy="1938992"/>
          </a:xfrm>
          <a:prstGeom prst="rect">
            <a:avLst/>
          </a:prstGeom>
          <a:noFill/>
        </p:spPr>
        <p:txBody>
          <a:bodyPr wrap="square" rtlCol="0">
            <a:spAutoFit/>
          </a:bodyPr>
          <a:lstStyle/>
          <a:p>
            <a:r>
              <a:rPr lang="en-US" sz="2400" dirty="0" smtClean="0">
                <a:latin typeface="Garamond" panose="02020404030301010803" pitchFamily="18" charset="0"/>
              </a:rPr>
              <a:t>Using one of</a:t>
            </a:r>
          </a:p>
          <a:p>
            <a:pPr marL="342900" indent="-342900">
              <a:buFont typeface="Arial" panose="020B0604020202020204" pitchFamily="34" charset="0"/>
              <a:buChar char="•"/>
            </a:pPr>
            <a:r>
              <a:rPr lang="en-US" sz="2400" dirty="0" err="1" smtClean="0">
                <a:latin typeface="Garamond" panose="02020404030301010803" pitchFamily="18" charset="0"/>
              </a:rPr>
              <a:t>WS_ground_truth.R</a:t>
            </a:r>
            <a:r>
              <a:rPr lang="en-US" sz="2400" dirty="0" smtClean="0">
                <a:latin typeface="Garamond" panose="02020404030301010803" pitchFamily="18" charset="0"/>
              </a:rPr>
              <a:t> (regression)</a:t>
            </a:r>
          </a:p>
          <a:p>
            <a:pPr marL="342900" indent="-342900">
              <a:buFont typeface="Arial" panose="020B0604020202020204" pitchFamily="34" charset="0"/>
              <a:buChar char="•"/>
            </a:pPr>
            <a:r>
              <a:rPr lang="en-US" sz="2400" dirty="0" err="1" smtClean="0">
                <a:latin typeface="Garamond" panose="02020404030301010803" pitchFamily="18" charset="0"/>
              </a:rPr>
              <a:t>ReadyBiodeg_ground_truth.R</a:t>
            </a:r>
            <a:r>
              <a:rPr lang="en-US" sz="2400" dirty="0" smtClean="0">
                <a:latin typeface="Garamond" panose="02020404030301010803" pitchFamily="18" charset="0"/>
              </a:rPr>
              <a:t> (classification)</a:t>
            </a:r>
          </a:p>
          <a:p>
            <a:r>
              <a:rPr lang="en-US" sz="2400" dirty="0" smtClean="0">
                <a:latin typeface="Garamond" panose="02020404030301010803" pitchFamily="18" charset="0"/>
              </a:rPr>
              <a:t>as a template, build a ‘ground truth’ predictive model for some other dataset.</a:t>
            </a:r>
            <a:endParaRPr lang="en-US" sz="2400" dirty="0">
              <a:latin typeface="Garamond" panose="02020404030301010803" pitchFamily="18" charset="0"/>
            </a:endParaRPr>
          </a:p>
        </p:txBody>
      </p:sp>
    </p:spTree>
    <p:extLst>
      <p:ext uri="{BB962C8B-B14F-4D97-AF65-F5344CB8AC3E}">
        <p14:creationId xmlns:p14="http://schemas.microsoft.com/office/powerpoint/2010/main" val="970660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Notebooks</a:t>
            </a:r>
            <a:endParaRPr lang="en-US" sz="3200" dirty="0">
              <a:solidFill>
                <a:srgbClr val="002060"/>
              </a:solidFill>
              <a:latin typeface="Garamond" panose="02020404030301010803" pitchFamily="18" charset="0"/>
            </a:endParaRPr>
          </a:p>
        </p:txBody>
      </p:sp>
      <p:sp>
        <p:nvSpPr>
          <p:cNvPr id="3" name="TextBox 2"/>
          <p:cNvSpPr txBox="1"/>
          <p:nvPr/>
        </p:nvSpPr>
        <p:spPr>
          <a:xfrm>
            <a:off x="1181100" y="1600200"/>
            <a:ext cx="6781800" cy="1569660"/>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An R notebook is</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an R Markdown document</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that can be executed independently and interactively,</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with output that is immediately visible.</a:t>
            </a:r>
            <a:endParaRPr lang="en-US" sz="2400" dirty="0">
              <a:solidFill>
                <a:srgbClr val="002060"/>
              </a:solidFill>
              <a:latin typeface="Garamond" panose="02020404030301010803" pitchFamily="18" charset="0"/>
            </a:endParaRPr>
          </a:p>
        </p:txBody>
      </p:sp>
      <p:sp>
        <p:nvSpPr>
          <p:cNvPr id="4" name="TextBox 3"/>
          <p:cNvSpPr txBox="1"/>
          <p:nvPr/>
        </p:nvSpPr>
        <p:spPr>
          <a:xfrm>
            <a:off x="952500" y="3754398"/>
            <a:ext cx="7239000" cy="461665"/>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R notebooks are implementations of literate programming.</a:t>
            </a:r>
            <a:endParaRPr lang="en-US" sz="2400" dirty="0">
              <a:solidFill>
                <a:srgbClr val="002060"/>
              </a:solidFill>
              <a:latin typeface="Garamond" panose="02020404030301010803" pitchFamily="18" charset="0"/>
            </a:endParaRPr>
          </a:p>
        </p:txBody>
      </p:sp>
      <p:sp>
        <p:nvSpPr>
          <p:cNvPr id="5" name="TextBox 4"/>
          <p:cNvSpPr txBox="1"/>
          <p:nvPr/>
        </p:nvSpPr>
        <p:spPr>
          <a:xfrm>
            <a:off x="2174036" y="4800600"/>
            <a:ext cx="4795928" cy="461665"/>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 good choice when iterating on code.</a:t>
            </a:r>
            <a:endParaRPr lang="en-US"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88541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Notebooks</a:t>
            </a:r>
            <a:endParaRPr lang="en-US" sz="3200" dirty="0">
              <a:solidFill>
                <a:srgbClr val="002060"/>
              </a:solidFill>
              <a:latin typeface="Garamond" panose="02020404030301010803" pitchFamily="18" charset="0"/>
            </a:endParaRPr>
          </a:p>
        </p:txBody>
      </p:sp>
      <p:sp>
        <p:nvSpPr>
          <p:cNvPr id="3" name="TextBox 2"/>
          <p:cNvSpPr txBox="1"/>
          <p:nvPr/>
        </p:nvSpPr>
        <p:spPr>
          <a:xfrm>
            <a:off x="1181100" y="1600200"/>
            <a:ext cx="6781800" cy="1569660"/>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An R notebook is</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an R Markdown document</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that can be executed independently and interactively,</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with output that is immediately visible.</a:t>
            </a:r>
            <a:endParaRPr lang="en-US" sz="2400" dirty="0">
              <a:solidFill>
                <a:srgbClr val="002060"/>
              </a:solidFill>
              <a:latin typeface="Garamond" panose="02020404030301010803" pitchFamily="18" charset="0"/>
            </a:endParaRPr>
          </a:p>
        </p:txBody>
      </p:sp>
      <p:sp>
        <p:nvSpPr>
          <p:cNvPr id="4" name="TextBox 3"/>
          <p:cNvSpPr txBox="1"/>
          <p:nvPr/>
        </p:nvSpPr>
        <p:spPr>
          <a:xfrm>
            <a:off x="952500" y="3754398"/>
            <a:ext cx="7239000" cy="461665"/>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R notebooks are implementations of literate programming.</a:t>
            </a:r>
            <a:endParaRPr lang="en-US" sz="2400" dirty="0">
              <a:solidFill>
                <a:srgbClr val="002060"/>
              </a:solidFill>
              <a:latin typeface="Garamond" panose="02020404030301010803" pitchFamily="18" charset="0"/>
            </a:endParaRPr>
          </a:p>
        </p:txBody>
      </p:sp>
      <p:sp>
        <p:nvSpPr>
          <p:cNvPr id="5" name="TextBox 4"/>
          <p:cNvSpPr txBox="1"/>
          <p:nvPr/>
        </p:nvSpPr>
        <p:spPr>
          <a:xfrm>
            <a:off x="2174036" y="4800600"/>
            <a:ext cx="4795928" cy="461665"/>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 good choice when iterating on code.</a:t>
            </a:r>
            <a:endParaRPr lang="en-US" sz="2400" dirty="0">
              <a:solidFill>
                <a:srgbClr val="002060"/>
              </a:solidFill>
              <a:latin typeface="Garamond" panose="02020404030301010803" pitchFamily="18" charset="0"/>
            </a:endParaRPr>
          </a:p>
        </p:txBody>
      </p:sp>
      <p:sp>
        <p:nvSpPr>
          <p:cNvPr id="6" name="TextBox 5"/>
          <p:cNvSpPr txBox="1"/>
          <p:nvPr/>
        </p:nvSpPr>
        <p:spPr>
          <a:xfrm>
            <a:off x="4419600" y="990600"/>
            <a:ext cx="2898999" cy="369332"/>
          </a:xfrm>
          <a:prstGeom prst="rect">
            <a:avLst/>
          </a:prstGeom>
          <a:noFill/>
        </p:spPr>
        <p:txBody>
          <a:bodyPr wrap="none" rtlCol="0">
            <a:spAutoFit/>
          </a:bodyPr>
          <a:lstStyle/>
          <a:p>
            <a:r>
              <a:rPr lang="en-US" dirty="0" smtClean="0">
                <a:solidFill>
                  <a:srgbClr val="FF0000"/>
                </a:solidFill>
                <a:latin typeface="Garamond" panose="02020404030301010803" pitchFamily="18" charset="0"/>
              </a:rPr>
              <a:t>a lightweight markup language</a:t>
            </a:r>
            <a:endParaRPr lang="en-US" dirty="0">
              <a:solidFill>
                <a:srgbClr val="FF0000"/>
              </a:solidFill>
              <a:latin typeface="Garamond" panose="02020404030301010803" pitchFamily="18" charset="0"/>
            </a:endParaRPr>
          </a:p>
        </p:txBody>
      </p:sp>
      <p:cxnSp>
        <p:nvCxnSpPr>
          <p:cNvPr id="8" name="Straight Arrow Connector 7"/>
          <p:cNvCxnSpPr>
            <a:stCxn id="6" idx="2"/>
          </p:cNvCxnSpPr>
          <p:nvPr/>
        </p:nvCxnSpPr>
        <p:spPr>
          <a:xfrm flipH="1">
            <a:off x="3505200" y="1359932"/>
            <a:ext cx="2363900" cy="697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98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Notebooks</a:t>
            </a:r>
            <a:endParaRPr lang="en-US" sz="3200" dirty="0">
              <a:solidFill>
                <a:srgbClr val="002060"/>
              </a:solidFill>
              <a:latin typeface="Garamond" panose="02020404030301010803" pitchFamily="18" charset="0"/>
            </a:endParaRPr>
          </a:p>
        </p:txBody>
      </p:sp>
      <p:sp>
        <p:nvSpPr>
          <p:cNvPr id="3" name="TextBox 2"/>
          <p:cNvSpPr txBox="1"/>
          <p:nvPr/>
        </p:nvSpPr>
        <p:spPr>
          <a:xfrm>
            <a:off x="1181100" y="1600200"/>
            <a:ext cx="6781800" cy="1569660"/>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An R notebook is</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an R Markdown document</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that can be executed independently and interactively,</a:t>
            </a:r>
          </a:p>
          <a:p>
            <a:pPr marL="342900" indent="-342900">
              <a:buFont typeface="Arial" panose="020B0604020202020204" pitchFamily="34" charset="0"/>
              <a:buChar char="•"/>
            </a:pPr>
            <a:r>
              <a:rPr lang="en-US" sz="2400" dirty="0" smtClean="0">
                <a:solidFill>
                  <a:srgbClr val="002060"/>
                </a:solidFill>
                <a:latin typeface="Garamond" panose="02020404030301010803" pitchFamily="18" charset="0"/>
              </a:rPr>
              <a:t>with output that is immediately visible.</a:t>
            </a:r>
            <a:endParaRPr lang="en-US" sz="2400" dirty="0">
              <a:solidFill>
                <a:srgbClr val="002060"/>
              </a:solidFill>
              <a:latin typeface="Garamond" panose="02020404030301010803" pitchFamily="18" charset="0"/>
            </a:endParaRPr>
          </a:p>
        </p:txBody>
      </p:sp>
      <p:sp>
        <p:nvSpPr>
          <p:cNvPr id="4" name="TextBox 3"/>
          <p:cNvSpPr txBox="1"/>
          <p:nvPr/>
        </p:nvSpPr>
        <p:spPr>
          <a:xfrm>
            <a:off x="952500" y="3754398"/>
            <a:ext cx="7239000" cy="461665"/>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R notebooks are implementations of literate programming.</a:t>
            </a:r>
            <a:endParaRPr lang="en-US" sz="2400" dirty="0">
              <a:solidFill>
                <a:srgbClr val="002060"/>
              </a:solidFill>
              <a:latin typeface="Garamond" panose="02020404030301010803" pitchFamily="18" charset="0"/>
            </a:endParaRPr>
          </a:p>
        </p:txBody>
      </p:sp>
      <p:sp>
        <p:nvSpPr>
          <p:cNvPr id="5" name="TextBox 4"/>
          <p:cNvSpPr txBox="1"/>
          <p:nvPr/>
        </p:nvSpPr>
        <p:spPr>
          <a:xfrm>
            <a:off x="2174036" y="4800600"/>
            <a:ext cx="4795928" cy="461665"/>
          </a:xfrm>
          <a:prstGeom prst="rect">
            <a:avLst/>
          </a:prstGeom>
          <a:noFill/>
        </p:spPr>
        <p:txBody>
          <a:bodyPr wrap="none" rtlCol="0">
            <a:spAutoFit/>
          </a:bodyPr>
          <a:lstStyle/>
          <a:p>
            <a:r>
              <a:rPr lang="en-US" sz="2400" dirty="0" smtClean="0">
                <a:solidFill>
                  <a:srgbClr val="002060"/>
                </a:solidFill>
                <a:latin typeface="Garamond" panose="02020404030301010803" pitchFamily="18" charset="0"/>
              </a:rPr>
              <a:t>A good choice when iterating on code.</a:t>
            </a:r>
            <a:endParaRPr lang="en-US" sz="2400" dirty="0">
              <a:solidFill>
                <a:srgbClr val="002060"/>
              </a:solidFill>
              <a:latin typeface="Garamond" panose="02020404030301010803" pitchFamily="18" charset="0"/>
            </a:endParaRPr>
          </a:p>
        </p:txBody>
      </p:sp>
      <p:sp>
        <p:nvSpPr>
          <p:cNvPr id="6" name="TextBox 5"/>
          <p:cNvSpPr txBox="1"/>
          <p:nvPr/>
        </p:nvSpPr>
        <p:spPr>
          <a:xfrm>
            <a:off x="4419600" y="990600"/>
            <a:ext cx="2898999" cy="369332"/>
          </a:xfrm>
          <a:prstGeom prst="rect">
            <a:avLst/>
          </a:prstGeom>
          <a:noFill/>
        </p:spPr>
        <p:txBody>
          <a:bodyPr wrap="none" rtlCol="0">
            <a:spAutoFit/>
          </a:bodyPr>
          <a:lstStyle/>
          <a:p>
            <a:r>
              <a:rPr lang="en-US" dirty="0" smtClean="0">
                <a:solidFill>
                  <a:srgbClr val="FF0000"/>
                </a:solidFill>
                <a:latin typeface="Garamond" panose="02020404030301010803" pitchFamily="18" charset="0"/>
              </a:rPr>
              <a:t>a lightweight markup language</a:t>
            </a:r>
            <a:endParaRPr lang="en-US" dirty="0">
              <a:solidFill>
                <a:srgbClr val="FF0000"/>
              </a:solidFill>
              <a:latin typeface="Garamond" panose="02020404030301010803" pitchFamily="18" charset="0"/>
            </a:endParaRPr>
          </a:p>
        </p:txBody>
      </p:sp>
      <p:cxnSp>
        <p:nvCxnSpPr>
          <p:cNvPr id="8" name="Straight Arrow Connector 7"/>
          <p:cNvCxnSpPr>
            <a:stCxn id="6" idx="2"/>
          </p:cNvCxnSpPr>
          <p:nvPr/>
        </p:nvCxnSpPr>
        <p:spPr>
          <a:xfrm flipH="1">
            <a:off x="3505200" y="1359932"/>
            <a:ext cx="2363900" cy="697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0" y="5794891"/>
            <a:ext cx="5869100" cy="369332"/>
          </a:xfrm>
          <a:prstGeom prst="rect">
            <a:avLst/>
          </a:prstGeom>
          <a:noFill/>
        </p:spPr>
        <p:txBody>
          <a:bodyPr wrap="square" rtlCol="0">
            <a:spAutoFit/>
          </a:bodyPr>
          <a:lstStyle/>
          <a:p>
            <a:r>
              <a:rPr lang="en-US" dirty="0" smtClean="0">
                <a:solidFill>
                  <a:srgbClr val="FF0000"/>
                </a:solidFill>
                <a:latin typeface="Garamond" panose="02020404030301010803" pitchFamily="18" charset="0"/>
              </a:rPr>
              <a:t>combine code, text, tables, &amp; graphics in a executable document</a:t>
            </a:r>
            <a:endParaRPr lang="en-US" dirty="0">
              <a:solidFill>
                <a:srgbClr val="FF0000"/>
              </a:solidFill>
              <a:latin typeface="Garamond" panose="02020404030301010803" pitchFamily="18" charset="0"/>
            </a:endParaRPr>
          </a:p>
        </p:txBody>
      </p:sp>
      <p:cxnSp>
        <p:nvCxnSpPr>
          <p:cNvPr id="12" name="Straight Arrow Connector 11"/>
          <p:cNvCxnSpPr/>
          <p:nvPr/>
        </p:nvCxnSpPr>
        <p:spPr>
          <a:xfrm flipH="1" flipV="1">
            <a:off x="6553200" y="4216063"/>
            <a:ext cx="1828800" cy="15788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990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Notebooks</a:t>
            </a:r>
            <a:endParaRPr lang="en-US" sz="3200" dirty="0">
              <a:solidFill>
                <a:srgbClr val="002060"/>
              </a:solidFill>
            </a:endParaRPr>
          </a:p>
        </p:txBody>
      </p:sp>
      <p:grpSp>
        <p:nvGrpSpPr>
          <p:cNvPr id="6" name="Group 5"/>
          <p:cNvGrpSpPr/>
          <p:nvPr/>
        </p:nvGrpSpPr>
        <p:grpSpPr>
          <a:xfrm>
            <a:off x="114300" y="1707252"/>
            <a:ext cx="8915400" cy="3443496"/>
            <a:chOff x="76200" y="1534510"/>
            <a:chExt cx="8915400" cy="3443496"/>
          </a:xfrm>
        </p:grpSpPr>
        <p:grpSp>
          <p:nvGrpSpPr>
            <p:cNvPr id="5" name="Group 4"/>
            <p:cNvGrpSpPr/>
            <p:nvPr/>
          </p:nvGrpSpPr>
          <p:grpSpPr>
            <a:xfrm>
              <a:off x="76200" y="1703594"/>
              <a:ext cx="3350597" cy="3105329"/>
              <a:chOff x="76200" y="1676400"/>
              <a:chExt cx="3350597" cy="3105329"/>
            </a:xfrm>
          </p:grpSpPr>
          <p:sp>
            <p:nvSpPr>
              <p:cNvPr id="3" name="TextBox 2"/>
              <p:cNvSpPr txBox="1"/>
              <p:nvPr/>
            </p:nvSpPr>
            <p:spPr>
              <a:xfrm>
                <a:off x="76200" y="1676400"/>
                <a:ext cx="3350597" cy="1477328"/>
              </a:xfrm>
              <a:prstGeom prst="rect">
                <a:avLst/>
              </a:prstGeom>
              <a:noFill/>
            </p:spPr>
            <p:txBody>
              <a:bodyPr wrap="none" rtlCol="0">
                <a:spAutoFit/>
              </a:bodyPr>
              <a:lstStyle/>
              <a:p>
                <a:r>
                  <a:rPr lang="en-US" dirty="0" smtClean="0">
                    <a:solidFill>
                      <a:srgbClr val="002060"/>
                    </a:solidFill>
                    <a:latin typeface="Garamond" panose="02020404030301010803" pitchFamily="18" charset="0"/>
                  </a:rPr>
                  <a:t>YAML:</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title: “ODSC Notebook”</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output: </a:t>
                </a:r>
                <a:r>
                  <a:rPr lang="en-US" dirty="0" err="1" smtClean="0">
                    <a:solidFill>
                      <a:srgbClr val="002060"/>
                    </a:solidFill>
                    <a:latin typeface="Garamond" panose="02020404030301010803" pitchFamily="18" charset="0"/>
                  </a:rPr>
                  <a:t>html_notebook</a:t>
                </a:r>
                <a:endParaRPr lang="en-US" dirty="0" smtClean="0">
                  <a:solidFill>
                    <a:srgbClr val="002060"/>
                  </a:solidFill>
                  <a:latin typeface="Garamond" panose="02020404030301010803" pitchFamily="18" charset="0"/>
                </a:endParaRP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a:t>
                </a:r>
                <a:endParaRPr lang="en-US" dirty="0">
                  <a:solidFill>
                    <a:srgbClr val="002060"/>
                  </a:solidFill>
                  <a:latin typeface="Garamond" panose="02020404030301010803" pitchFamily="18" charset="0"/>
                </a:endParaRPr>
              </a:p>
            </p:txBody>
          </p:sp>
          <p:sp>
            <p:nvSpPr>
              <p:cNvPr id="4" name="TextBox 3"/>
              <p:cNvSpPr txBox="1"/>
              <p:nvPr/>
            </p:nvSpPr>
            <p:spPr>
              <a:xfrm>
                <a:off x="76200" y="3581400"/>
                <a:ext cx="3038011" cy="1200329"/>
              </a:xfrm>
              <a:prstGeom prst="rect">
                <a:avLst/>
              </a:prstGeom>
              <a:noFill/>
            </p:spPr>
            <p:txBody>
              <a:bodyPr wrap="none" rtlCol="0">
                <a:spAutoFit/>
              </a:bodyPr>
              <a:lstStyle/>
              <a:p>
                <a:r>
                  <a:rPr lang="en-US" dirty="0" smtClean="0">
                    <a:solidFill>
                      <a:srgbClr val="002060"/>
                    </a:solidFill>
                    <a:latin typeface="Garamond" panose="02020404030301010803" pitchFamily="18" charset="0"/>
                  </a:rPr>
                  <a:t>R code:</a:t>
                </a:r>
              </a:p>
              <a:p>
                <a:r>
                  <a:rPr lang="en-US" dirty="0">
                    <a:solidFill>
                      <a:srgbClr val="002060"/>
                    </a:solidFill>
                    <a:latin typeface="Garamond" panose="02020404030301010803" pitchFamily="18" charset="0"/>
                  </a:rPr>
                  <a:t>	</a:t>
                </a:r>
                <a:r>
                  <a:rPr lang="en-US" dirty="0" smtClean="0">
                    <a:solidFill>
                      <a:srgbClr val="002060"/>
                    </a:solidFill>
                    <a:latin typeface="Garamond" panose="02020404030301010803" pitchFamily="18" charset="0"/>
                  </a:rPr>
                  <a:t>```{r}</a:t>
                </a:r>
              </a:p>
              <a:p>
                <a:r>
                  <a:rPr lang="en-US" dirty="0">
                    <a:solidFill>
                      <a:srgbClr val="002060"/>
                    </a:solidFill>
                  </a:rPr>
                  <a:t>	</a:t>
                </a:r>
                <a:r>
                  <a:rPr lang="en-US" dirty="0" smtClean="0">
                    <a:solidFill>
                      <a:srgbClr val="002060"/>
                    </a:solidFill>
                    <a:latin typeface="Courier New" panose="02070309020205020404" pitchFamily="49" charset="0"/>
                    <a:cs typeface="Courier New" panose="02070309020205020404" pitchFamily="49" charset="0"/>
                  </a:rPr>
                  <a:t>code goes here</a:t>
                </a:r>
                <a:endParaRPr lang="en-US" dirty="0" smtClean="0">
                  <a:solidFill>
                    <a:srgbClr val="002060"/>
                  </a:solidFill>
                </a:endParaRPr>
              </a:p>
              <a:p>
                <a:r>
                  <a:rPr lang="en-US" dirty="0">
                    <a:solidFill>
                      <a:srgbClr val="002060"/>
                    </a:solidFill>
                  </a:rPr>
                  <a:t>	</a:t>
                </a:r>
                <a:r>
                  <a:rPr lang="en-US" dirty="0" smtClean="0">
                    <a:solidFill>
                      <a:srgbClr val="002060"/>
                    </a:solidFill>
                    <a:latin typeface="Garamond" panose="02020404030301010803" pitchFamily="18" charset="0"/>
                  </a:rPr>
                  <a:t>```</a:t>
                </a:r>
                <a:endParaRPr lang="en-US" dirty="0">
                  <a:solidFill>
                    <a:srgbClr val="002060"/>
                  </a:solidFill>
                  <a:latin typeface="Garamond" panose="02020404030301010803" pitchFamily="18" charset="0"/>
                </a:endParaRPr>
              </a:p>
            </p:txBody>
          </p:sp>
        </p:gr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018" t="15119" r="23966" b="23448"/>
            <a:stretch/>
          </p:blipFill>
          <p:spPr bwMode="auto">
            <a:xfrm>
              <a:off x="3505200" y="1534510"/>
              <a:ext cx="5486400" cy="3443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99727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840" y="1832550"/>
            <a:ext cx="7696200" cy="1477328"/>
          </a:xfrm>
          <a:prstGeom prst="rect">
            <a:avLst/>
          </a:prstGeom>
        </p:spPr>
        <p:txBody>
          <a:bodyPr wrap="square">
            <a:spAutoFit/>
          </a:bodyPr>
          <a:lstStyle/>
          <a:p>
            <a:r>
              <a:rPr lang="en-US" b="1" i="0" dirty="0" smtClean="0">
                <a:effectLst/>
                <a:latin typeface="Source Sans Pro"/>
              </a:rPr>
              <a:t>An Advanced Materials and Specialty Chemicals Company</a:t>
            </a:r>
          </a:p>
          <a:p>
            <a:endParaRPr lang="en-US" b="1" i="0" dirty="0" smtClean="0">
              <a:effectLst/>
              <a:latin typeface="Source Sans Pro"/>
            </a:endParaRPr>
          </a:p>
          <a:p>
            <a:r>
              <a:rPr lang="en-US" b="0" i="0" dirty="0" smtClean="0">
                <a:effectLst/>
                <a:latin typeface="Source Sans Pro"/>
              </a:rPr>
              <a:t>Solvay is a global leader in </a:t>
            </a:r>
            <a:r>
              <a:rPr lang="en-US" b="1" i="0" u="none" strike="noStrike" dirty="0" smtClean="0">
                <a:effectLst/>
                <a:latin typeface="Source Sans Pro"/>
              </a:rPr>
              <a:t>advanced materials</a:t>
            </a:r>
            <a:r>
              <a:rPr lang="en-US" b="0" i="0" dirty="0" smtClean="0">
                <a:effectLst/>
                <a:latin typeface="Source Sans Pro"/>
              </a:rPr>
              <a:t> and specialty chemicals. Our materials and innovation help to design everyday solutions in clean mobility and resource efficiency.</a:t>
            </a:r>
            <a:endParaRPr lang="en-US" b="0" i="0" dirty="0">
              <a:effectLst/>
              <a:latin typeface="Source Sans Pro"/>
            </a:endParaRPr>
          </a:p>
        </p:txBody>
      </p:sp>
      <p:sp>
        <p:nvSpPr>
          <p:cNvPr id="6" name="TextBox 5"/>
          <p:cNvSpPr txBox="1"/>
          <p:nvPr/>
        </p:nvSpPr>
        <p:spPr>
          <a:xfrm>
            <a:off x="872360" y="3614678"/>
            <a:ext cx="7391400" cy="2862322"/>
          </a:xfrm>
          <a:prstGeom prst="rect">
            <a:avLst/>
          </a:prstGeom>
          <a:noFill/>
        </p:spPr>
        <p:txBody>
          <a:bodyPr wrap="square" rtlCol="0">
            <a:spAutoFit/>
          </a:bodyPr>
          <a:lstStyle/>
          <a:p>
            <a:r>
              <a:rPr lang="en-US" b="1" dirty="0">
                <a:hlinkClick r:id="rId2"/>
              </a:rPr>
              <a:t>Advanced Materials</a:t>
            </a:r>
            <a:r>
              <a:rPr lang="en-US" b="1" dirty="0"/>
              <a:t> </a:t>
            </a:r>
            <a:r>
              <a:rPr lang="en-US" dirty="0"/>
              <a:t> - Providing solutions for sustainable mobility, lightweight, CO2, and energy efficiency.  </a:t>
            </a:r>
            <a:endParaRPr lang="en-US" dirty="0" smtClean="0"/>
          </a:p>
          <a:p>
            <a:endParaRPr lang="en-US" dirty="0"/>
          </a:p>
          <a:p>
            <a:r>
              <a:rPr lang="en-US" b="1" dirty="0">
                <a:hlinkClick r:id="rId3"/>
              </a:rPr>
              <a:t>Advanced Formulations </a:t>
            </a:r>
            <a:r>
              <a:rPr lang="en-US" dirty="0"/>
              <a:t> - Customized specialty formulations for surface chemistry and liquid behavior, maximizing yield and efficiency, and minimizing eco-impact</a:t>
            </a:r>
            <a:r>
              <a:rPr lang="en-US" dirty="0" smtClean="0"/>
              <a:t>.</a:t>
            </a:r>
          </a:p>
          <a:p>
            <a:endParaRPr lang="en-US" dirty="0"/>
          </a:p>
          <a:p>
            <a:r>
              <a:rPr lang="en-US" b="1" dirty="0">
                <a:hlinkClick r:id="rId4"/>
              </a:rPr>
              <a:t>Performance Chemicals</a:t>
            </a:r>
            <a:r>
              <a:rPr lang="en-US" dirty="0"/>
              <a:t>  - Solvay specialty chemicals lead in chemical intermediates through scale and technology to develop applications and industrial innovation for optimized costs</a:t>
            </a:r>
            <a:r>
              <a:rPr lang="en-US" dirty="0" smtClean="0"/>
              <a:t>.</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200400" cy="1729946"/>
          </a:xfrm>
          <a:prstGeom prst="rect">
            <a:avLst/>
          </a:prstGeom>
        </p:spPr>
      </p:pic>
    </p:spTree>
    <p:extLst>
      <p:ext uri="{BB962C8B-B14F-4D97-AF65-F5344CB8AC3E}">
        <p14:creationId xmlns:p14="http://schemas.microsoft.com/office/powerpoint/2010/main" val="1776299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Practicum II</a:t>
            </a:r>
            <a:endParaRPr lang="en-US" sz="3200" dirty="0">
              <a:solidFill>
                <a:srgbClr val="002060"/>
              </a:solidFill>
              <a:latin typeface="Garamond" panose="02020404030301010803" pitchFamily="18" charset="0"/>
            </a:endParaRPr>
          </a:p>
        </p:txBody>
      </p:sp>
      <p:sp>
        <p:nvSpPr>
          <p:cNvPr id="3" name="Rectangle 2"/>
          <p:cNvSpPr/>
          <p:nvPr/>
        </p:nvSpPr>
        <p:spPr>
          <a:xfrm>
            <a:off x="1545012" y="2650242"/>
            <a:ext cx="6019800" cy="1569660"/>
          </a:xfrm>
          <a:prstGeom prst="rect">
            <a:avLst/>
          </a:prstGeom>
        </p:spPr>
        <p:txBody>
          <a:bodyPr wrap="square">
            <a:spAutoFit/>
          </a:bodyPr>
          <a:lstStyle/>
          <a:p>
            <a:pPr lvl="0"/>
            <a:r>
              <a:rPr lang="en-US" sz="2400" dirty="0" smtClean="0">
                <a:solidFill>
                  <a:prstClr val="black"/>
                </a:solidFill>
                <a:latin typeface="Garamond" panose="02020404030301010803" pitchFamily="18" charset="0"/>
              </a:rPr>
              <a:t>Build a notebook around</a:t>
            </a:r>
            <a:endParaRPr lang="en-US" sz="2400" dirty="0">
              <a:solidFill>
                <a:prstClr val="black"/>
              </a:solidFill>
              <a:latin typeface="Garamond" panose="02020404030301010803" pitchFamily="18" charset="0"/>
            </a:endParaRPr>
          </a:p>
          <a:p>
            <a:pPr marL="342900" lvl="0" indent="-342900">
              <a:buFont typeface="Arial" panose="020B0604020202020204" pitchFamily="34" charset="0"/>
              <a:buChar char="•"/>
            </a:pPr>
            <a:r>
              <a:rPr lang="en-US" sz="2400" dirty="0" err="1">
                <a:solidFill>
                  <a:prstClr val="black"/>
                </a:solidFill>
                <a:latin typeface="Garamond" panose="02020404030301010803" pitchFamily="18" charset="0"/>
              </a:rPr>
              <a:t>WS_ground_truth.R</a:t>
            </a:r>
            <a:r>
              <a:rPr lang="en-US" sz="2400" dirty="0">
                <a:solidFill>
                  <a:prstClr val="black"/>
                </a:solidFill>
                <a:latin typeface="Garamond" panose="02020404030301010803" pitchFamily="18" charset="0"/>
              </a:rPr>
              <a:t> (regression)</a:t>
            </a:r>
          </a:p>
          <a:p>
            <a:pPr marL="342900" lvl="0" indent="-342900">
              <a:buFont typeface="Arial" panose="020B0604020202020204" pitchFamily="34" charset="0"/>
              <a:buChar char="•"/>
            </a:pPr>
            <a:r>
              <a:rPr lang="en-US" sz="2400" dirty="0" err="1">
                <a:solidFill>
                  <a:prstClr val="black"/>
                </a:solidFill>
                <a:latin typeface="Garamond" panose="02020404030301010803" pitchFamily="18" charset="0"/>
              </a:rPr>
              <a:t>ReadyBiodeg_ground_truth.R</a:t>
            </a:r>
            <a:r>
              <a:rPr lang="en-US" sz="2400" dirty="0">
                <a:solidFill>
                  <a:prstClr val="black"/>
                </a:solidFill>
                <a:latin typeface="Garamond" panose="02020404030301010803" pitchFamily="18" charset="0"/>
              </a:rPr>
              <a:t> (classification</a:t>
            </a:r>
            <a:r>
              <a:rPr lang="en-US" sz="2400" dirty="0" smtClean="0">
                <a:solidFill>
                  <a:prstClr val="black"/>
                </a:solidFill>
                <a:latin typeface="Garamond" panose="02020404030301010803" pitchFamily="18" charset="0"/>
              </a:rPr>
              <a:t>)</a:t>
            </a:r>
            <a:endParaRPr lang="en-US" sz="2400" dirty="0">
              <a:solidFill>
                <a:prstClr val="black"/>
              </a:solidFill>
              <a:latin typeface="Garamond" panose="02020404030301010803" pitchFamily="18" charset="0"/>
            </a:endParaRPr>
          </a:p>
          <a:p>
            <a:pPr marL="342900" lvl="0" indent="-342900">
              <a:buFont typeface="Arial" panose="020B0604020202020204" pitchFamily="34" charset="0"/>
              <a:buChar char="•"/>
            </a:pPr>
            <a:r>
              <a:rPr lang="en-US" sz="2400" dirty="0" smtClean="0">
                <a:solidFill>
                  <a:prstClr val="black"/>
                </a:solidFill>
                <a:latin typeface="Garamond" panose="02020404030301010803" pitchFamily="18" charset="0"/>
              </a:rPr>
              <a:t>your dataset</a:t>
            </a:r>
            <a:endParaRPr lang="en-US" sz="2400" dirty="0">
              <a:solidFill>
                <a:prstClr val="black"/>
              </a:solidFill>
              <a:latin typeface="Garamond" panose="02020404030301010803" pitchFamily="18" charset="0"/>
            </a:endParaRPr>
          </a:p>
        </p:txBody>
      </p:sp>
    </p:spTree>
    <p:extLst>
      <p:ext uri="{BB962C8B-B14F-4D97-AF65-F5344CB8AC3E}">
        <p14:creationId xmlns:p14="http://schemas.microsoft.com/office/powerpoint/2010/main" val="225037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Presentations</a:t>
            </a:r>
            <a:endParaRPr lang="en-US" sz="3200" dirty="0">
              <a:latin typeface="Garamond" panose="02020404030301010803" pitchFamily="18" charset="0"/>
            </a:endParaRPr>
          </a:p>
        </p:txBody>
      </p:sp>
      <p:sp>
        <p:nvSpPr>
          <p:cNvPr id="3" name="TextBox 2"/>
          <p:cNvSpPr txBox="1"/>
          <p:nvPr/>
        </p:nvSpPr>
        <p:spPr>
          <a:xfrm>
            <a:off x="2743200" y="2644170"/>
            <a:ext cx="36576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latin typeface="Garamond" panose="02020404030301010803" pitchFamily="18" charset="0"/>
              </a:rPr>
              <a:t>ioslides_presentation</a:t>
            </a:r>
            <a:endParaRPr lang="en-US" sz="2400" dirty="0" smtClean="0">
              <a:latin typeface="Garamond" panose="02020404030301010803" pitchFamily="18" charset="0"/>
            </a:endParaRPr>
          </a:p>
          <a:p>
            <a:pPr marL="285750" indent="-285750">
              <a:buFont typeface="Arial" panose="020B0604020202020204" pitchFamily="34" charset="0"/>
              <a:buChar char="•"/>
            </a:pPr>
            <a:r>
              <a:rPr lang="en-US" sz="2400" dirty="0" err="1" smtClean="0">
                <a:latin typeface="Garamond" panose="02020404030301010803" pitchFamily="18" charset="0"/>
              </a:rPr>
              <a:t>slidy_presentation</a:t>
            </a:r>
            <a:endParaRPr lang="en-US" sz="2400" dirty="0" smtClean="0">
              <a:latin typeface="Garamond" panose="02020404030301010803" pitchFamily="18" charset="0"/>
            </a:endParaRPr>
          </a:p>
          <a:p>
            <a:pPr marL="285750" indent="-285750">
              <a:buFont typeface="Arial" panose="020B0604020202020204" pitchFamily="34" charset="0"/>
              <a:buChar char="•"/>
            </a:pPr>
            <a:r>
              <a:rPr lang="en-US" sz="2400" dirty="0" err="1" smtClean="0">
                <a:latin typeface="Garamond" panose="02020404030301010803" pitchFamily="18" charset="0"/>
              </a:rPr>
              <a:t>beamer_presentation</a:t>
            </a:r>
            <a:endParaRPr lang="en-US" sz="2400" dirty="0" smtClean="0">
              <a:latin typeface="Garamond" panose="02020404030301010803" pitchFamily="18" charset="0"/>
            </a:endParaRPr>
          </a:p>
          <a:p>
            <a:pPr marL="285750" indent="-285750">
              <a:buFont typeface="Arial" panose="020B0604020202020204" pitchFamily="34" charset="0"/>
              <a:buChar char="•"/>
            </a:pPr>
            <a:r>
              <a:rPr lang="en-US" sz="2400" dirty="0" err="1" smtClean="0">
                <a:latin typeface="Garamond" panose="02020404030301010803" pitchFamily="18" charset="0"/>
              </a:rPr>
              <a:t>powerpoint_presentation</a:t>
            </a:r>
            <a:endParaRPr lang="en-US" sz="2400" dirty="0">
              <a:latin typeface="Garamond" panose="02020404030301010803" pitchFamily="18" charset="0"/>
            </a:endParaRPr>
          </a:p>
        </p:txBody>
      </p:sp>
    </p:spTree>
    <p:extLst>
      <p:ext uri="{BB962C8B-B14F-4D97-AF65-F5344CB8AC3E}">
        <p14:creationId xmlns:p14="http://schemas.microsoft.com/office/powerpoint/2010/main" val="4242722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Practicum III</a:t>
            </a:r>
            <a:endParaRPr lang="en-US" sz="3200" dirty="0">
              <a:solidFill>
                <a:srgbClr val="002060"/>
              </a:solidFill>
              <a:latin typeface="Garamond" panose="02020404030301010803" pitchFamily="18" charset="0"/>
            </a:endParaRPr>
          </a:p>
        </p:txBody>
      </p:sp>
      <p:sp>
        <p:nvSpPr>
          <p:cNvPr id="3" name="Rectangle 2"/>
          <p:cNvSpPr/>
          <p:nvPr/>
        </p:nvSpPr>
        <p:spPr>
          <a:xfrm>
            <a:off x="1600200" y="3013502"/>
            <a:ext cx="5943600" cy="830997"/>
          </a:xfrm>
          <a:prstGeom prst="rect">
            <a:avLst/>
          </a:prstGeom>
        </p:spPr>
        <p:txBody>
          <a:bodyPr wrap="square">
            <a:spAutoFit/>
          </a:bodyPr>
          <a:lstStyle/>
          <a:p>
            <a:pPr marL="285750" lvl="0" indent="-285750">
              <a:buFont typeface="Arial" panose="020B0604020202020204" pitchFamily="34" charset="0"/>
              <a:buChar char="•"/>
            </a:pPr>
            <a:r>
              <a:rPr lang="en-US" sz="2400" dirty="0" smtClean="0">
                <a:solidFill>
                  <a:srgbClr val="002060"/>
                </a:solidFill>
                <a:latin typeface="Garamond" panose="02020404030301010803" pitchFamily="18" charset="0"/>
              </a:rPr>
              <a:t>add water solubility modeling results to slides</a:t>
            </a:r>
            <a:endParaRPr lang="en-US" sz="2400" dirty="0">
              <a:solidFill>
                <a:srgbClr val="002060"/>
              </a:solidFill>
              <a:latin typeface="Garamond" panose="02020404030301010803" pitchFamily="18" charset="0"/>
            </a:endParaRPr>
          </a:p>
          <a:p>
            <a:pPr marL="285750" lvl="0" indent="-285750">
              <a:buFont typeface="Arial" panose="020B0604020202020204" pitchFamily="34" charset="0"/>
              <a:buChar char="•"/>
            </a:pPr>
            <a:r>
              <a:rPr lang="en-US" sz="2400" dirty="0" smtClean="0">
                <a:solidFill>
                  <a:srgbClr val="002060"/>
                </a:solidFill>
                <a:latin typeface="Garamond" panose="02020404030301010803" pitchFamily="18" charset="0"/>
              </a:rPr>
              <a:t>build slide deck for your data</a:t>
            </a:r>
            <a:endParaRPr lang="en-US"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239717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Documents</a:t>
            </a:r>
            <a:endParaRPr lang="en-US" sz="3200" dirty="0">
              <a:latin typeface="Garamond" panose="02020404030301010803" pitchFamily="18" charset="0"/>
            </a:endParaRPr>
          </a:p>
        </p:txBody>
      </p:sp>
      <p:sp>
        <p:nvSpPr>
          <p:cNvPr id="3" name="TextBox 2"/>
          <p:cNvSpPr txBox="1"/>
          <p:nvPr/>
        </p:nvSpPr>
        <p:spPr>
          <a:xfrm>
            <a:off x="2362200" y="1997839"/>
            <a:ext cx="4419600" cy="286232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title: "Water Solubility"</a:t>
            </a:r>
          </a:p>
          <a:p>
            <a:r>
              <a:rPr lang="en-US" dirty="0" smtClean="0">
                <a:latin typeface="Courier New" panose="02070309020205020404" pitchFamily="49" charset="0"/>
                <a:cs typeface="Courier New" panose="02070309020205020404" pitchFamily="49" charset="0"/>
              </a:rPr>
              <a:t>subtitle: "ODSC West 2019 Workshop"</a:t>
            </a:r>
          </a:p>
          <a:p>
            <a:r>
              <a:rPr lang="en-US" dirty="0" smtClean="0">
                <a:latin typeface="Courier New" panose="02070309020205020404" pitchFamily="49" charset="0"/>
                <a:cs typeface="Courier New" panose="02070309020205020404" pitchFamily="49" charset="0"/>
              </a:rPr>
              <a:t>author: "Paul J. Kowalczyk"</a:t>
            </a:r>
          </a:p>
          <a:p>
            <a:r>
              <a:rPr lang="en-US" dirty="0" smtClean="0">
                <a:latin typeface="Courier New" panose="02070309020205020404" pitchFamily="49" charset="0"/>
                <a:cs typeface="Courier New" panose="02070309020205020404" pitchFamily="49" charset="0"/>
              </a:rPr>
              <a:t>date: "`r </a:t>
            </a:r>
            <a:r>
              <a:rPr lang="en-US" dirty="0" err="1" smtClean="0">
                <a:latin typeface="Courier New" panose="02070309020205020404" pitchFamily="49" charset="0"/>
                <a:cs typeface="Courier New" panose="02070309020205020404" pitchFamily="49" charset="0"/>
              </a:rPr>
              <a:t>Sys.Date</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output: tint::</a:t>
            </a:r>
            <a:r>
              <a:rPr lang="en-US" dirty="0" err="1" smtClean="0">
                <a:latin typeface="Courier New" panose="02070309020205020404" pitchFamily="49" charset="0"/>
                <a:cs typeface="Courier New" panose="02070309020205020404" pitchFamily="49" charset="0"/>
              </a:rPr>
              <a:t>tintPdf</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bibliography: </a:t>
            </a:r>
            <a:r>
              <a:rPr lang="en-US" dirty="0" err="1" smtClean="0">
                <a:latin typeface="Courier New" panose="02070309020205020404" pitchFamily="49" charset="0"/>
                <a:cs typeface="Courier New" panose="02070309020205020404" pitchFamily="49" charset="0"/>
              </a:rPr>
              <a:t>skeleton.bib</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link-citations: yes</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794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Practicum IV</a:t>
            </a:r>
            <a:endParaRPr lang="en-US" sz="3200" dirty="0">
              <a:solidFill>
                <a:srgbClr val="002060"/>
              </a:solidFill>
              <a:latin typeface="Garamond" panose="02020404030301010803" pitchFamily="18" charset="0"/>
            </a:endParaRPr>
          </a:p>
        </p:txBody>
      </p:sp>
      <p:sp>
        <p:nvSpPr>
          <p:cNvPr id="3" name="Rectangle 2"/>
          <p:cNvSpPr/>
          <p:nvPr/>
        </p:nvSpPr>
        <p:spPr>
          <a:xfrm>
            <a:off x="1234966" y="3018028"/>
            <a:ext cx="6629400" cy="830997"/>
          </a:xfrm>
          <a:prstGeom prst="rect">
            <a:avLst/>
          </a:prstGeom>
        </p:spPr>
        <p:txBody>
          <a:bodyPr wrap="square">
            <a:spAutoFit/>
          </a:bodyPr>
          <a:lstStyle/>
          <a:p>
            <a:pPr marL="285750" lvl="0" indent="-285750">
              <a:buFont typeface="Arial" panose="020B0604020202020204" pitchFamily="34" charset="0"/>
              <a:buChar char="•"/>
            </a:pPr>
            <a:r>
              <a:rPr lang="en-US" sz="2400" dirty="0">
                <a:solidFill>
                  <a:srgbClr val="002060"/>
                </a:solidFill>
                <a:latin typeface="Garamond" panose="02020404030301010803" pitchFamily="18" charset="0"/>
              </a:rPr>
              <a:t>add water solubility modeling results to </a:t>
            </a:r>
            <a:r>
              <a:rPr lang="en-US" sz="2400" dirty="0" smtClean="0">
                <a:solidFill>
                  <a:srgbClr val="002060"/>
                </a:solidFill>
                <a:latin typeface="Garamond" panose="02020404030301010803" pitchFamily="18" charset="0"/>
              </a:rPr>
              <a:t>document</a:t>
            </a:r>
            <a:endParaRPr lang="en-US" sz="2400" dirty="0">
              <a:solidFill>
                <a:srgbClr val="002060"/>
              </a:solidFill>
              <a:latin typeface="Garamond" panose="02020404030301010803" pitchFamily="18" charset="0"/>
            </a:endParaRPr>
          </a:p>
          <a:p>
            <a:pPr marL="285750" lvl="0" indent="-285750">
              <a:buFont typeface="Arial" panose="020B0604020202020204" pitchFamily="34" charset="0"/>
              <a:buChar char="•"/>
            </a:pPr>
            <a:r>
              <a:rPr lang="en-US" sz="2400" dirty="0">
                <a:solidFill>
                  <a:srgbClr val="002060"/>
                </a:solidFill>
                <a:latin typeface="Garamond" panose="02020404030301010803" pitchFamily="18" charset="0"/>
              </a:rPr>
              <a:t>build </a:t>
            </a:r>
            <a:r>
              <a:rPr lang="en-US" sz="2400" dirty="0" smtClean="0">
                <a:solidFill>
                  <a:srgbClr val="002060"/>
                </a:solidFill>
                <a:latin typeface="Garamond" panose="02020404030301010803" pitchFamily="18" charset="0"/>
              </a:rPr>
              <a:t>document for </a:t>
            </a:r>
            <a:r>
              <a:rPr lang="en-US" sz="2400" dirty="0">
                <a:solidFill>
                  <a:srgbClr val="002060"/>
                </a:solidFill>
                <a:latin typeface="Garamond" panose="02020404030301010803" pitchFamily="18" charset="0"/>
              </a:rPr>
              <a:t>your data</a:t>
            </a:r>
            <a:endParaRPr lang="en-US"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4086243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Wrap-Up</a:t>
            </a:r>
            <a:endParaRPr lang="en-US" sz="3200" dirty="0">
              <a:solidFill>
                <a:srgbClr val="002060"/>
              </a:solidFill>
              <a:latin typeface="Garamond" panose="02020404030301010803" pitchFamily="18" charset="0"/>
            </a:endParaRPr>
          </a:p>
        </p:txBody>
      </p:sp>
      <p:sp>
        <p:nvSpPr>
          <p:cNvPr id="3" name="Rectangle 2"/>
          <p:cNvSpPr/>
          <p:nvPr/>
        </p:nvSpPr>
        <p:spPr>
          <a:xfrm>
            <a:off x="342900" y="2644170"/>
            <a:ext cx="8458200" cy="2554545"/>
          </a:xfrm>
          <a:prstGeom prst="rect">
            <a:avLst/>
          </a:prstGeom>
        </p:spPr>
        <p:txBody>
          <a:bodyPr wrap="square">
            <a:spAutoFit/>
          </a:bodyPr>
          <a:lstStyle/>
          <a:p>
            <a:pPr lvl="0"/>
            <a:r>
              <a:rPr lang="en-US" sz="3200" dirty="0" smtClean="0">
                <a:solidFill>
                  <a:prstClr val="black"/>
                </a:solidFill>
                <a:latin typeface="Garamond" panose="02020404030301010803" pitchFamily="18" charset="0"/>
                <a:hlinkClick r:id="rId2"/>
              </a:rPr>
              <a:t>paul.kowalczyk@solvay.com</a:t>
            </a:r>
            <a:endParaRPr lang="en-US" sz="3200" dirty="0" smtClean="0">
              <a:solidFill>
                <a:prstClr val="black"/>
              </a:solidFill>
              <a:latin typeface="Garamond" panose="02020404030301010803" pitchFamily="18" charset="0"/>
            </a:endParaRPr>
          </a:p>
          <a:p>
            <a:pPr lvl="0"/>
            <a:endParaRPr lang="en-US" sz="3200" dirty="0">
              <a:solidFill>
                <a:prstClr val="black"/>
              </a:solidFill>
              <a:latin typeface="Garamond" panose="02020404030301010803" pitchFamily="18" charset="0"/>
            </a:endParaRPr>
          </a:p>
          <a:p>
            <a:pPr lvl="0"/>
            <a:r>
              <a:rPr lang="en-US" sz="3200" dirty="0" smtClean="0">
                <a:solidFill>
                  <a:prstClr val="black"/>
                </a:solidFill>
                <a:latin typeface="Garamond" panose="02020404030301010803" pitchFamily="18" charset="0"/>
                <a:hlinkClick r:id="rId3"/>
              </a:rPr>
              <a:t>www.linkedin.com/in/PaulJKowalczyk</a:t>
            </a:r>
            <a:endParaRPr lang="en-US" sz="3200" dirty="0" smtClean="0">
              <a:solidFill>
                <a:prstClr val="black"/>
              </a:solidFill>
              <a:latin typeface="Garamond" panose="02020404030301010803" pitchFamily="18" charset="0"/>
            </a:endParaRPr>
          </a:p>
          <a:p>
            <a:pPr lvl="0"/>
            <a:endParaRPr lang="en-US" sz="3200" dirty="0">
              <a:solidFill>
                <a:prstClr val="black"/>
              </a:solidFill>
              <a:latin typeface="Garamond" panose="02020404030301010803" pitchFamily="18" charset="0"/>
              <a:hlinkClick r:id="rId4"/>
            </a:endParaRPr>
          </a:p>
          <a:p>
            <a:pPr lvl="0"/>
            <a:r>
              <a:rPr lang="en-US" sz="3200" dirty="0" smtClean="0">
                <a:solidFill>
                  <a:prstClr val="black"/>
                </a:solidFill>
                <a:latin typeface="Garamond" panose="02020404030301010803" pitchFamily="18" charset="0"/>
                <a:hlinkClick r:id="rId4"/>
              </a:rPr>
              <a:t>https</a:t>
            </a:r>
            <a:r>
              <a:rPr lang="en-US" sz="3200" dirty="0">
                <a:solidFill>
                  <a:prstClr val="black"/>
                </a:solidFill>
                <a:latin typeface="Garamond" panose="02020404030301010803" pitchFamily="18" charset="0"/>
                <a:hlinkClick r:id="rId4"/>
              </a:rPr>
              <a:t>://github.com/pjkowalczyk/StoredDataStories</a:t>
            </a:r>
            <a:endParaRPr lang="en-US" sz="3200" dirty="0">
              <a:solidFill>
                <a:prstClr val="black"/>
              </a:solidFill>
              <a:latin typeface="Garamond" panose="02020404030301010803" pitchFamily="18" charset="0"/>
            </a:endParaRPr>
          </a:p>
        </p:txBody>
      </p:sp>
    </p:spTree>
    <p:extLst>
      <p:ext uri="{BB962C8B-B14F-4D97-AF65-F5344CB8AC3E}">
        <p14:creationId xmlns:p14="http://schemas.microsoft.com/office/powerpoint/2010/main" val="1598229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dirty="0" smtClean="0">
                <a:solidFill>
                  <a:srgbClr val="002060"/>
                </a:solidFill>
                <a:latin typeface="Courier New" panose="02070309020205020404" pitchFamily="49" charset="0"/>
                <a:cs typeface="Courier New" panose="02070309020205020404" pitchFamily="49" charset="0"/>
              </a:rPr>
              <a:t>BIF*</a:t>
            </a:r>
            <a:endParaRPr lang="en-US" sz="4800" dirty="0">
              <a:solidFill>
                <a:srgbClr val="002060"/>
              </a:solidFill>
              <a:latin typeface="Courier New" panose="02070309020205020404" pitchFamily="49" charset="0"/>
              <a:cs typeface="Courier New" panose="02070309020205020404" pitchFamily="49" charset="0"/>
            </a:endParaRPr>
          </a:p>
        </p:txBody>
      </p:sp>
      <p:sp>
        <p:nvSpPr>
          <p:cNvPr id="3" name="TextBox 2"/>
          <p:cNvSpPr txBox="1"/>
          <p:nvPr/>
        </p:nvSpPr>
        <p:spPr>
          <a:xfrm>
            <a:off x="6248400" y="6168782"/>
            <a:ext cx="2438400" cy="461665"/>
          </a:xfrm>
          <a:prstGeom prst="rect">
            <a:avLst/>
          </a:prstGeom>
          <a:noFill/>
        </p:spPr>
        <p:txBody>
          <a:bodyPr wrap="square" rtlCol="0">
            <a:spAutoFit/>
          </a:bodyPr>
          <a:lstStyle/>
          <a:p>
            <a:r>
              <a:rPr lang="en-US" sz="2400" dirty="0" smtClean="0">
                <a:solidFill>
                  <a:srgbClr val="002060"/>
                </a:solidFill>
                <a:latin typeface="Garamond" panose="02020404030301010803" pitchFamily="18" charset="0"/>
              </a:rPr>
              <a:t>*because I forget!</a:t>
            </a:r>
            <a:endParaRPr lang="en-US" sz="24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2763495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Garamond" panose="02020404030301010803" pitchFamily="18" charset="0"/>
              </a:rPr>
              <a:t>Wrap-Up</a:t>
            </a:r>
            <a:endParaRPr lang="en-US" sz="3200" dirty="0">
              <a:solidFill>
                <a:srgbClr val="002060"/>
              </a:solidFill>
              <a:latin typeface="Garamond" panose="02020404030301010803" pitchFamily="18" charset="0"/>
            </a:endParaRPr>
          </a:p>
        </p:txBody>
      </p:sp>
      <p:sp>
        <p:nvSpPr>
          <p:cNvPr id="3" name="Rectangle 2"/>
          <p:cNvSpPr/>
          <p:nvPr/>
        </p:nvSpPr>
        <p:spPr>
          <a:xfrm>
            <a:off x="342900" y="2644170"/>
            <a:ext cx="8458200" cy="2554545"/>
          </a:xfrm>
          <a:prstGeom prst="rect">
            <a:avLst/>
          </a:prstGeom>
        </p:spPr>
        <p:txBody>
          <a:bodyPr wrap="square">
            <a:spAutoFit/>
          </a:bodyPr>
          <a:lstStyle/>
          <a:p>
            <a:pPr lvl="0"/>
            <a:r>
              <a:rPr lang="en-US" sz="3200" dirty="0" smtClean="0">
                <a:solidFill>
                  <a:prstClr val="black"/>
                </a:solidFill>
                <a:latin typeface="Garamond" panose="02020404030301010803" pitchFamily="18" charset="0"/>
                <a:hlinkClick r:id="rId2"/>
              </a:rPr>
              <a:t>paul.kowalczyk@solvay.com</a:t>
            </a:r>
            <a:endParaRPr lang="en-US" sz="3200" dirty="0" smtClean="0">
              <a:solidFill>
                <a:prstClr val="black"/>
              </a:solidFill>
              <a:latin typeface="Garamond" panose="02020404030301010803" pitchFamily="18" charset="0"/>
            </a:endParaRPr>
          </a:p>
          <a:p>
            <a:pPr lvl="0"/>
            <a:endParaRPr lang="en-US" sz="3200" dirty="0">
              <a:solidFill>
                <a:prstClr val="black"/>
              </a:solidFill>
              <a:latin typeface="Garamond" panose="02020404030301010803" pitchFamily="18" charset="0"/>
            </a:endParaRPr>
          </a:p>
          <a:p>
            <a:pPr lvl="0"/>
            <a:r>
              <a:rPr lang="en-US" sz="3200" dirty="0" smtClean="0">
                <a:solidFill>
                  <a:prstClr val="black"/>
                </a:solidFill>
                <a:latin typeface="Garamond" panose="02020404030301010803" pitchFamily="18" charset="0"/>
                <a:hlinkClick r:id="rId3"/>
              </a:rPr>
              <a:t>www.linkedin.com/in/PaulJKowalczyk</a:t>
            </a:r>
            <a:endParaRPr lang="en-US" sz="3200" dirty="0" smtClean="0">
              <a:solidFill>
                <a:prstClr val="black"/>
              </a:solidFill>
              <a:latin typeface="Garamond" panose="02020404030301010803" pitchFamily="18" charset="0"/>
            </a:endParaRPr>
          </a:p>
          <a:p>
            <a:pPr lvl="0"/>
            <a:endParaRPr lang="en-US" sz="3200" dirty="0">
              <a:solidFill>
                <a:prstClr val="black"/>
              </a:solidFill>
              <a:latin typeface="Garamond" panose="02020404030301010803" pitchFamily="18" charset="0"/>
              <a:hlinkClick r:id="rId4"/>
            </a:endParaRPr>
          </a:p>
          <a:p>
            <a:pPr lvl="0"/>
            <a:r>
              <a:rPr lang="en-US" sz="3200" dirty="0" smtClean="0">
                <a:solidFill>
                  <a:prstClr val="black"/>
                </a:solidFill>
                <a:latin typeface="Garamond" panose="02020404030301010803" pitchFamily="18" charset="0"/>
                <a:hlinkClick r:id="rId4"/>
              </a:rPr>
              <a:t>https</a:t>
            </a:r>
            <a:r>
              <a:rPr lang="en-US" sz="3200" dirty="0">
                <a:solidFill>
                  <a:prstClr val="black"/>
                </a:solidFill>
                <a:latin typeface="Garamond" panose="02020404030301010803" pitchFamily="18" charset="0"/>
                <a:hlinkClick r:id="rId4"/>
              </a:rPr>
              <a:t>://github.com/pjkowalczyk/StoredDataStories</a:t>
            </a:r>
            <a:endParaRPr lang="en-US" sz="3200" dirty="0">
              <a:solidFill>
                <a:prstClr val="black"/>
              </a:solidFill>
              <a:latin typeface="Garamond" panose="02020404030301010803" pitchFamily="18" charset="0"/>
            </a:endParaRPr>
          </a:p>
        </p:txBody>
      </p:sp>
      <p:sp>
        <p:nvSpPr>
          <p:cNvPr id="4" name="TextBox 3"/>
          <p:cNvSpPr txBox="1"/>
          <p:nvPr/>
        </p:nvSpPr>
        <p:spPr>
          <a:xfrm>
            <a:off x="4232478" y="193075"/>
            <a:ext cx="4378122" cy="3312125"/>
          </a:xfrm>
          <a:prstGeom prst="rect">
            <a:avLst/>
          </a:prstGeom>
          <a:noFill/>
        </p:spPr>
        <p:txBody>
          <a:bodyPr wrap="none" rtlCol="0">
            <a:spAutoFit/>
          </a:bodyPr>
          <a:lstStyle/>
          <a:p>
            <a:pPr>
              <a:lnSpc>
                <a:spcPct val="150000"/>
              </a:lnSpc>
            </a:pPr>
            <a:r>
              <a:rPr lang="en-US" sz="4800" b="1" dirty="0" smtClean="0">
                <a:solidFill>
                  <a:srgbClr val="FF0000"/>
                </a:solidFill>
                <a:latin typeface="Garamond" panose="02020404030301010803" pitchFamily="18" charset="0"/>
              </a:rPr>
              <a:t>Thank You!</a:t>
            </a:r>
            <a:endParaRPr lang="en-US" sz="4800" b="1" dirty="0">
              <a:solidFill>
                <a:srgbClr val="FF0000"/>
              </a:solidFill>
              <a:latin typeface="Garamond" panose="02020404030301010803" pitchFamily="18" charset="0"/>
            </a:endParaRPr>
          </a:p>
          <a:p>
            <a:pPr>
              <a:lnSpc>
                <a:spcPct val="150000"/>
              </a:lnSpc>
            </a:pPr>
            <a:r>
              <a:rPr lang="en-US" sz="4800" b="1" dirty="0" smtClean="0">
                <a:solidFill>
                  <a:srgbClr val="FF0000"/>
                </a:solidFill>
                <a:latin typeface="Garamond" panose="02020404030301010803" pitchFamily="18" charset="0"/>
              </a:rPr>
              <a:t>	Merci!</a:t>
            </a:r>
            <a:endParaRPr lang="en-US" sz="4800" b="1" dirty="0">
              <a:solidFill>
                <a:srgbClr val="FF0000"/>
              </a:solidFill>
              <a:latin typeface="Garamond" panose="02020404030301010803" pitchFamily="18" charset="0"/>
            </a:endParaRPr>
          </a:p>
          <a:p>
            <a:pPr>
              <a:lnSpc>
                <a:spcPct val="150000"/>
              </a:lnSpc>
            </a:pPr>
            <a:r>
              <a:rPr lang="en-US" sz="4800" b="1" dirty="0" smtClean="0">
                <a:solidFill>
                  <a:srgbClr val="FF0000"/>
                </a:solidFill>
                <a:latin typeface="Garamond" panose="02020404030301010803" pitchFamily="18" charset="0"/>
              </a:rPr>
              <a:t>		</a:t>
            </a:r>
            <a:r>
              <a:rPr lang="en-US" sz="4800" b="1" dirty="0" err="1" smtClean="0">
                <a:solidFill>
                  <a:srgbClr val="FF0000"/>
                </a:solidFill>
                <a:latin typeface="Garamond" panose="02020404030301010803" pitchFamily="18" charset="0"/>
              </a:rPr>
              <a:t>Dziękuję</a:t>
            </a:r>
            <a:endParaRPr lang="en-US" sz="4800" b="1"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4270908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743" y="2828836"/>
            <a:ext cx="7594515" cy="1200329"/>
          </a:xfrm>
          <a:prstGeom prst="rect">
            <a:avLst/>
          </a:prstGeom>
          <a:noFill/>
        </p:spPr>
        <p:txBody>
          <a:bodyPr wrap="none" rtlCol="0">
            <a:spAutoFit/>
          </a:bodyPr>
          <a:lstStyle/>
          <a:p>
            <a:r>
              <a:rPr lang="en-US" sz="7200" dirty="0" smtClean="0">
                <a:solidFill>
                  <a:srgbClr val="002060"/>
                </a:solidFill>
                <a:latin typeface="Garamond" panose="02020404030301010803" pitchFamily="18" charset="0"/>
              </a:rPr>
              <a:t>Why data narratives?</a:t>
            </a:r>
            <a:endParaRPr lang="en-US" sz="7200"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370639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644" t="15173" r="22414" b="13716"/>
          <a:stretch/>
        </p:blipFill>
        <p:spPr>
          <a:xfrm>
            <a:off x="2060028" y="1066800"/>
            <a:ext cx="5023945" cy="4876800"/>
          </a:xfrm>
          <a:prstGeom prst="rect">
            <a:avLst/>
          </a:prstGeom>
        </p:spPr>
      </p:pic>
      <p:sp>
        <p:nvSpPr>
          <p:cNvPr id="3" name="TextBox 2"/>
          <p:cNvSpPr txBox="1"/>
          <p:nvPr/>
        </p:nvSpPr>
        <p:spPr>
          <a:xfrm>
            <a:off x="1104900" y="6183868"/>
            <a:ext cx="6934200" cy="369332"/>
          </a:xfrm>
          <a:prstGeom prst="rect">
            <a:avLst/>
          </a:prstGeom>
          <a:noFill/>
        </p:spPr>
        <p:txBody>
          <a:bodyPr wrap="square" rtlCol="0">
            <a:spAutoFit/>
          </a:bodyPr>
          <a:lstStyle/>
          <a:p>
            <a:r>
              <a:rPr lang="en-US" dirty="0" smtClean="0">
                <a:hlinkClick r:id="rId3"/>
              </a:rPr>
              <a:t>http://drewconway.com/zia/2013/3/26/the-data-science-venn-diagram</a:t>
            </a:r>
            <a:endParaRPr lang="en-US" dirty="0"/>
          </a:p>
        </p:txBody>
      </p:sp>
      <p:sp>
        <p:nvSpPr>
          <p:cNvPr id="4" name="Title 3"/>
          <p:cNvSpPr>
            <a:spLocks noGrp="1"/>
          </p:cNvSpPr>
          <p:nvPr>
            <p:ph type="title"/>
          </p:nvPr>
        </p:nvSpPr>
        <p:spPr>
          <a:xfrm>
            <a:off x="457200" y="274638"/>
            <a:ext cx="8229600" cy="868362"/>
          </a:xfrm>
        </p:spPr>
        <p:txBody>
          <a:bodyPr>
            <a:normAutofit/>
          </a:bodyPr>
          <a:lstStyle/>
          <a:p>
            <a:pPr algn="l"/>
            <a:r>
              <a:rPr lang="en-US" sz="3200" dirty="0" smtClean="0">
                <a:latin typeface="Garamond" panose="02020404030301010803" pitchFamily="18" charset="0"/>
              </a:rPr>
              <a:t>Data Science Venn Diagram</a:t>
            </a:r>
            <a:endParaRPr lang="en-US" sz="3200" dirty="0">
              <a:latin typeface="Garamond" panose="02020404030301010803" pitchFamily="18" charset="0"/>
            </a:endParaRPr>
          </a:p>
        </p:txBody>
      </p:sp>
    </p:spTree>
    <p:extLst>
      <p:ext uri="{BB962C8B-B14F-4D97-AF65-F5344CB8AC3E}">
        <p14:creationId xmlns:p14="http://schemas.microsoft.com/office/powerpoint/2010/main" val="1538586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dirty="0" smtClean="0">
                <a:latin typeface="Garamond" panose="02020404030301010803" pitchFamily="18" charset="0"/>
              </a:rPr>
              <a:t>A Complementary (!?) View …</a:t>
            </a:r>
            <a:endParaRPr lang="en-US" sz="3200" dirty="0">
              <a:latin typeface="Garamond" panose="02020404030301010803"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667" t="20230" r="27241" b="20613"/>
          <a:stretch/>
        </p:blipFill>
        <p:spPr>
          <a:xfrm>
            <a:off x="2438400" y="1387366"/>
            <a:ext cx="4214648" cy="4056993"/>
          </a:xfrm>
          <a:prstGeom prst="rect">
            <a:avLst/>
          </a:prstGeom>
        </p:spPr>
      </p:pic>
    </p:spTree>
    <p:extLst>
      <p:ext uri="{BB962C8B-B14F-4D97-AF65-F5344CB8AC3E}">
        <p14:creationId xmlns:p14="http://schemas.microsoft.com/office/powerpoint/2010/main" val="737075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466850" y="2459504"/>
            <a:ext cx="6210300" cy="1938992"/>
          </a:xfrm>
          <a:prstGeom prst="rect">
            <a:avLst/>
          </a:prstGeom>
          <a:noFill/>
        </p:spPr>
        <p:txBody>
          <a:bodyPr wrap="square" rtlCol="0">
            <a:spAutoFit/>
          </a:bodyPr>
          <a:lstStyle/>
          <a:p>
            <a:pPr>
              <a:lnSpc>
                <a:spcPct val="150000"/>
              </a:lnSpc>
            </a:pPr>
            <a:r>
              <a:rPr lang="en-US" sz="2000" dirty="0" smtClean="0">
                <a:latin typeface="Garamond" panose="02020404030301010803" pitchFamily="18" charset="0"/>
              </a:rPr>
              <a:t>opening – challenge – action – resolution</a:t>
            </a:r>
          </a:p>
          <a:p>
            <a:pPr>
              <a:lnSpc>
                <a:spcPct val="150000"/>
              </a:lnSpc>
            </a:pPr>
            <a:r>
              <a:rPr lang="en-US" sz="2000" dirty="0" smtClean="0">
                <a:latin typeface="Garamond" panose="02020404030301010803" pitchFamily="18" charset="0"/>
              </a:rPr>
              <a:t>lead – development – resolution</a:t>
            </a:r>
          </a:p>
          <a:p>
            <a:pPr>
              <a:lnSpc>
                <a:spcPct val="150000"/>
              </a:lnSpc>
            </a:pPr>
            <a:r>
              <a:rPr lang="en-US" sz="2000" dirty="0" smtClean="0">
                <a:latin typeface="Garamond" panose="02020404030301010803" pitchFamily="18" charset="0"/>
              </a:rPr>
              <a:t>lead – development</a:t>
            </a:r>
          </a:p>
          <a:p>
            <a:pPr>
              <a:lnSpc>
                <a:spcPct val="150000"/>
              </a:lnSpc>
            </a:pPr>
            <a:r>
              <a:rPr lang="en-US" sz="2000" dirty="0" smtClean="0">
                <a:latin typeface="Garamond" panose="02020404030301010803" pitchFamily="18" charset="0"/>
              </a:rPr>
              <a:t>action – background – development – denouement - ending</a:t>
            </a:r>
            <a:endParaRPr lang="en-US" sz="2000" dirty="0">
              <a:latin typeface="Garamond" panose="02020404030301010803" pitchFamily="18" charset="0"/>
            </a:endParaRPr>
          </a:p>
        </p:txBody>
      </p:sp>
    </p:spTree>
    <p:extLst>
      <p:ext uri="{BB962C8B-B14F-4D97-AF65-F5344CB8AC3E}">
        <p14:creationId xmlns:p14="http://schemas.microsoft.com/office/powerpoint/2010/main" val="3421792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Tree>
    <p:extLst>
      <p:ext uri="{BB962C8B-B14F-4D97-AF65-F5344CB8AC3E}">
        <p14:creationId xmlns:p14="http://schemas.microsoft.com/office/powerpoint/2010/main" val="71026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Garamond" panose="02020404030301010803" pitchFamily="18" charset="0"/>
              </a:rPr>
              <a:t>Stories: Formats</a:t>
            </a:r>
            <a:endParaRPr lang="en-US" sz="3200" dirty="0">
              <a:latin typeface="Garamond" panose="02020404030301010803" pitchFamily="18" charset="0"/>
            </a:endParaRPr>
          </a:p>
        </p:txBody>
      </p:sp>
      <p:sp>
        <p:nvSpPr>
          <p:cNvPr id="3" name="TextBox 2"/>
          <p:cNvSpPr txBox="1"/>
          <p:nvPr/>
        </p:nvSpPr>
        <p:spPr>
          <a:xfrm>
            <a:off x="1271750" y="2459504"/>
            <a:ext cx="6610350" cy="1938992"/>
          </a:xfrm>
          <a:prstGeom prst="rect">
            <a:avLst/>
          </a:prstGeom>
          <a:noFill/>
        </p:spPr>
        <p:txBody>
          <a:bodyPr wrap="square" rtlCol="0">
            <a:spAutoFit/>
          </a:bodyPr>
          <a:lstStyle/>
          <a:p>
            <a:pPr>
              <a:lnSpc>
                <a:spcPct val="150000"/>
              </a:lnSpc>
            </a:pPr>
            <a:r>
              <a:rPr lang="en-US" sz="2000" dirty="0" smtClean="0">
                <a:solidFill>
                  <a:srgbClr val="0070C0"/>
                </a:solidFill>
                <a:latin typeface="Garamond" panose="02020404030301010803" pitchFamily="18" charset="0"/>
              </a:rPr>
              <a:t>opening – challenge – action – resolution</a:t>
            </a:r>
          </a:p>
          <a:p>
            <a:pPr>
              <a:lnSpc>
                <a:spcPct val="150000"/>
              </a:lnSpc>
            </a:pPr>
            <a:r>
              <a:rPr lang="en-US" sz="2000" dirty="0" smtClean="0">
                <a:solidFill>
                  <a:srgbClr val="0070C0"/>
                </a:solidFill>
                <a:latin typeface="Garamond" panose="02020404030301010803" pitchFamily="18" charset="0"/>
              </a:rPr>
              <a:t>lead – development – resolution</a:t>
            </a:r>
          </a:p>
          <a:p>
            <a:pPr>
              <a:lnSpc>
                <a:spcPct val="150000"/>
              </a:lnSpc>
            </a:pPr>
            <a:r>
              <a:rPr lang="en-US" sz="2000" dirty="0" smtClean="0">
                <a:solidFill>
                  <a:srgbClr val="0070C0"/>
                </a:solidFill>
                <a:latin typeface="Garamond" panose="02020404030301010803" pitchFamily="18" charset="0"/>
              </a:rPr>
              <a:t>lead – development</a:t>
            </a:r>
          </a:p>
          <a:p>
            <a:pPr>
              <a:lnSpc>
                <a:spcPct val="150000"/>
              </a:lnSpc>
            </a:pPr>
            <a:r>
              <a:rPr lang="en-US" sz="2000" b="1" dirty="0" smtClean="0">
                <a:latin typeface="Garamond" panose="02020404030301010803" pitchFamily="18" charset="0"/>
              </a:rPr>
              <a:t>action – background – development – denouement - ending</a:t>
            </a:r>
            <a:endParaRPr lang="en-US" sz="2000" b="1" dirty="0">
              <a:latin typeface="Garamond" panose="02020404030301010803" pitchFamily="18" charset="0"/>
            </a:endParaRPr>
          </a:p>
        </p:txBody>
      </p:sp>
      <p:sp>
        <p:nvSpPr>
          <p:cNvPr id="4" name="TextBox 3"/>
          <p:cNvSpPr txBox="1"/>
          <p:nvPr/>
        </p:nvSpPr>
        <p:spPr>
          <a:xfrm>
            <a:off x="974570" y="4922653"/>
            <a:ext cx="1398140" cy="369332"/>
          </a:xfrm>
          <a:prstGeom prst="rect">
            <a:avLst/>
          </a:prstGeom>
          <a:noFill/>
        </p:spPr>
        <p:txBody>
          <a:bodyPr wrap="none" rtlCol="0">
            <a:spAutoFit/>
          </a:bodyPr>
          <a:lstStyle/>
          <a:p>
            <a:r>
              <a:rPr lang="en-US" b="1" dirty="0" smtClean="0">
                <a:solidFill>
                  <a:srgbClr val="FF0000"/>
                </a:solidFill>
                <a:latin typeface="Garamond" panose="02020404030301010803" pitchFamily="18" charset="0"/>
              </a:rPr>
              <a:t>ABSTRACT</a:t>
            </a:r>
            <a:endParaRPr lang="en-US" b="1" dirty="0">
              <a:solidFill>
                <a:srgbClr val="FF0000"/>
              </a:solidFill>
              <a:latin typeface="Garamond" panose="02020404030301010803" pitchFamily="18" charset="0"/>
            </a:endParaRPr>
          </a:p>
        </p:txBody>
      </p:sp>
      <p:cxnSp>
        <p:nvCxnSpPr>
          <p:cNvPr id="6" name="Straight Arrow Connector 5"/>
          <p:cNvCxnSpPr>
            <a:stCxn id="4" idx="0"/>
          </p:cNvCxnSpPr>
          <p:nvPr/>
        </p:nvCxnSpPr>
        <p:spPr>
          <a:xfrm flipV="1">
            <a:off x="1673640" y="4319750"/>
            <a:ext cx="0" cy="6029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748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817</Words>
  <Application>Microsoft Office PowerPoint</Application>
  <PresentationFormat>On-screen Show (4:3)</PresentationFormat>
  <Paragraphs>255</Paragraphs>
  <Slides>37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Office Theme</vt:lpstr>
      <vt:lpstr>Microsoft Excel Worksheet</vt:lpstr>
      <vt:lpstr>From Stored Data to Data Stories: Building Data Narratives with Open-Source Tools</vt:lpstr>
      <vt:lpstr>Workshop Outline</vt:lpstr>
      <vt:lpstr>PowerPoint Presentation</vt:lpstr>
      <vt:lpstr>PowerPoint Presentation</vt:lpstr>
      <vt:lpstr>Data Science Venn Diagram</vt:lpstr>
      <vt:lpstr>A Complementary (!?) View …</vt:lpstr>
      <vt:lpstr>Stories: Formats</vt:lpstr>
      <vt:lpstr>Stories: Formats</vt:lpstr>
      <vt:lpstr>Stories: Formats</vt:lpstr>
      <vt:lpstr>Stories: Formats</vt:lpstr>
      <vt:lpstr>Stories: Formats</vt:lpstr>
      <vt:lpstr>Stories: Formats</vt:lpstr>
      <vt:lpstr>Stories: Formats</vt:lpstr>
      <vt:lpstr>The Power of Three</vt:lpstr>
      <vt:lpstr>The Power of Three</vt:lpstr>
      <vt:lpstr>The Power of Three</vt:lpstr>
      <vt:lpstr>The Power of Three</vt:lpstr>
      <vt:lpstr>… a typical data science project.</vt:lpstr>
      <vt:lpstr>PowerPoint Presentation</vt:lpstr>
      <vt:lpstr>Case studies:</vt:lpstr>
      <vt:lpstr>Ground Truth</vt:lpstr>
      <vt:lpstr>A word about my code …</vt:lpstr>
      <vt:lpstr>Many paths to the same destination …</vt:lpstr>
      <vt:lpstr>Ground Truth</vt:lpstr>
      <vt:lpstr>Practicum I</vt:lpstr>
      <vt:lpstr>Notebooks</vt:lpstr>
      <vt:lpstr>Notebooks</vt:lpstr>
      <vt:lpstr>Notebooks</vt:lpstr>
      <vt:lpstr>Notebooks</vt:lpstr>
      <vt:lpstr>Practicum II</vt:lpstr>
      <vt:lpstr>Presentations</vt:lpstr>
      <vt:lpstr>Practicum III</vt:lpstr>
      <vt:lpstr>Documents</vt:lpstr>
      <vt:lpstr>Practicum IV</vt:lpstr>
      <vt:lpstr>Wrap-Up</vt:lpstr>
      <vt:lpstr>BIF*</vt:lpstr>
      <vt:lpstr>Wrap-Up</vt:lpstr>
    </vt:vector>
  </TitlesOfParts>
  <Company>Solvay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Stored Data to Data Stories: Building Data Narratives with Open-Source Tools</dc:title>
  <dc:creator>Paul J Kowalczyk</dc:creator>
  <cp:lastModifiedBy>Paul J Kowalczyk</cp:lastModifiedBy>
  <cp:revision>29</cp:revision>
  <dcterms:created xsi:type="dcterms:W3CDTF">2019-10-30T02:32:19Z</dcterms:created>
  <dcterms:modified xsi:type="dcterms:W3CDTF">2019-10-30T14:03:53Z</dcterms:modified>
</cp:coreProperties>
</file>