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5676900" cy="6856413"/>
  <p:notesSz cx="5676900" cy="13512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3" d="100"/>
          <a:sy n="183" d="100"/>
        </p:scale>
        <p:origin x="5002" y="-163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25767" y="2616136"/>
            <a:ext cx="4825365" cy="1772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51535" y="4725924"/>
            <a:ext cx="3973830" cy="2109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007E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ts val="890"/>
              </a:lnSpc>
            </a:pPr>
            <a:r>
              <a:rPr spc="-25" dirty="0"/>
              <a:t>ACADEMIA</a:t>
            </a:r>
            <a:r>
              <a:rPr spc="-40" dirty="0"/>
              <a:t> </a:t>
            </a:r>
            <a:r>
              <a:rPr spc="-25" dirty="0"/>
              <a:t>2.0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64738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05"/>
              </a:lnSpc>
            </a:pPr>
            <a:r>
              <a:rPr dirty="0"/>
              <a:t>Page</a:t>
            </a:r>
            <a:r>
              <a:rPr spc="9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007E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ts val="890"/>
              </a:lnSpc>
            </a:pPr>
            <a:r>
              <a:rPr spc="-25" dirty="0"/>
              <a:t>ACADEMIA</a:t>
            </a:r>
            <a:r>
              <a:rPr spc="-40" dirty="0"/>
              <a:t> </a:t>
            </a:r>
            <a:r>
              <a:rPr spc="-25" dirty="0"/>
              <a:t>2.0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64738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05"/>
              </a:lnSpc>
            </a:pPr>
            <a:r>
              <a:rPr dirty="0"/>
              <a:t>Page</a:t>
            </a:r>
            <a:r>
              <a:rPr spc="9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3845" y="1941004"/>
            <a:ext cx="2469451" cy="5569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23603" y="1941004"/>
            <a:ext cx="2469451" cy="5569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007E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ts val="890"/>
              </a:lnSpc>
            </a:pPr>
            <a:r>
              <a:rPr spc="-25" dirty="0"/>
              <a:t>ACADEMIA</a:t>
            </a:r>
            <a:r>
              <a:rPr spc="-40" dirty="0"/>
              <a:t> </a:t>
            </a:r>
            <a:r>
              <a:rPr spc="-25" dirty="0"/>
              <a:t>2.0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64738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05"/>
              </a:lnSpc>
            </a:pPr>
            <a:r>
              <a:rPr dirty="0"/>
              <a:t>Page</a:t>
            </a:r>
            <a:r>
              <a:rPr spc="9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007E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ts val="890"/>
              </a:lnSpc>
            </a:pPr>
            <a:r>
              <a:rPr spc="-25" dirty="0"/>
              <a:t>ACADEMIA</a:t>
            </a:r>
            <a:r>
              <a:rPr spc="-40" dirty="0"/>
              <a:t> </a:t>
            </a:r>
            <a:r>
              <a:rPr spc="-25" dirty="0"/>
              <a:t>2.0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64738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05"/>
              </a:lnSpc>
            </a:pPr>
            <a:r>
              <a:rPr dirty="0"/>
              <a:t>Page</a:t>
            </a:r>
            <a:r>
              <a:rPr spc="9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F007E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ts val="890"/>
              </a:lnSpc>
            </a:pPr>
            <a:r>
              <a:rPr spc="-25" dirty="0"/>
              <a:t>ACADEMIA</a:t>
            </a:r>
            <a:r>
              <a:rPr spc="-40" dirty="0"/>
              <a:t> </a:t>
            </a:r>
            <a:r>
              <a:rPr spc="-25" dirty="0"/>
              <a:t>2.0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rgbClr val="64738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05"/>
              </a:lnSpc>
            </a:pPr>
            <a:r>
              <a:rPr dirty="0"/>
              <a:t>Page</a:t>
            </a:r>
            <a:r>
              <a:rPr spc="9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323" y="98575"/>
            <a:ext cx="5219700" cy="10140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3845" y="1941004"/>
            <a:ext cx="5109210" cy="55698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7799" y="6652620"/>
            <a:ext cx="1029335" cy="180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F007E"/>
                </a:solidFill>
                <a:latin typeface="Arial Black"/>
                <a:cs typeface="Arial Black"/>
              </a:defRPr>
            </a:lvl1pPr>
          </a:lstStyle>
          <a:p>
            <a:pPr marL="12700">
              <a:lnSpc>
                <a:spcPts val="890"/>
              </a:lnSpc>
            </a:pPr>
            <a:r>
              <a:rPr spc="-25" dirty="0"/>
              <a:t>ACADEMIA</a:t>
            </a:r>
            <a:r>
              <a:rPr spc="-40" dirty="0"/>
              <a:t> </a:t>
            </a:r>
            <a:r>
              <a:rPr spc="-25" dirty="0"/>
              <a:t>2.0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3845" y="7848409"/>
            <a:ext cx="1305687" cy="4219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121423" y="9195779"/>
            <a:ext cx="406400" cy="1212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rgbClr val="64738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05"/>
              </a:lnSpc>
            </a:pPr>
            <a:r>
              <a:rPr dirty="0"/>
              <a:t>Page</a:t>
            </a:r>
            <a:r>
              <a:rPr spc="95" dirty="0"/>
              <a:t> </a:t>
            </a: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51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.png"/><Relationship Id="rId11" Type="http://schemas.openxmlformats.org/officeDocument/2006/relationships/image" Target="../media/image141.png"/><Relationship Id="rId5" Type="http://schemas.openxmlformats.org/officeDocument/2006/relationships/image" Target="../media/image135.png"/><Relationship Id="rId10" Type="http://schemas.openxmlformats.org/officeDocument/2006/relationships/image" Target="../media/image140.png"/><Relationship Id="rId4" Type="http://schemas.openxmlformats.org/officeDocument/2006/relationships/image" Target="../media/image111.png"/><Relationship Id="rId9" Type="http://schemas.openxmlformats.org/officeDocument/2006/relationships/image" Target="../media/image1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13" Type="http://schemas.openxmlformats.org/officeDocument/2006/relationships/image" Target="../media/image150.png"/><Relationship Id="rId3" Type="http://schemas.openxmlformats.org/officeDocument/2006/relationships/image" Target="../media/image51.png"/><Relationship Id="rId7" Type="http://schemas.openxmlformats.org/officeDocument/2006/relationships/image" Target="../media/image126.png"/><Relationship Id="rId12" Type="http://schemas.openxmlformats.org/officeDocument/2006/relationships/image" Target="../media/image149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4.png"/><Relationship Id="rId11" Type="http://schemas.openxmlformats.org/officeDocument/2006/relationships/image" Target="../media/image148.png"/><Relationship Id="rId5" Type="http://schemas.openxmlformats.org/officeDocument/2006/relationships/image" Target="../media/image144.png"/><Relationship Id="rId10" Type="http://schemas.openxmlformats.org/officeDocument/2006/relationships/image" Target="../media/image147.png"/><Relationship Id="rId4" Type="http://schemas.openxmlformats.org/officeDocument/2006/relationships/image" Target="../media/image143.png"/><Relationship Id="rId9" Type="http://schemas.openxmlformats.org/officeDocument/2006/relationships/image" Target="../media/image146.png"/><Relationship Id="rId14" Type="http://schemas.openxmlformats.org/officeDocument/2006/relationships/image" Target="../media/image15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13" Type="http://schemas.openxmlformats.org/officeDocument/2006/relationships/image" Target="../media/image162.png"/><Relationship Id="rId18" Type="http://schemas.openxmlformats.org/officeDocument/2006/relationships/image" Target="../media/image167.png"/><Relationship Id="rId26" Type="http://schemas.openxmlformats.org/officeDocument/2006/relationships/hyperlink" Target="mailto:partners@academia2.ai" TargetMode="External"/><Relationship Id="rId3" Type="http://schemas.openxmlformats.org/officeDocument/2006/relationships/image" Target="../media/image152.png"/><Relationship Id="rId21" Type="http://schemas.openxmlformats.org/officeDocument/2006/relationships/image" Target="../media/image170.png"/><Relationship Id="rId7" Type="http://schemas.openxmlformats.org/officeDocument/2006/relationships/image" Target="../media/image156.png"/><Relationship Id="rId12" Type="http://schemas.openxmlformats.org/officeDocument/2006/relationships/image" Target="../media/image161.png"/><Relationship Id="rId17" Type="http://schemas.openxmlformats.org/officeDocument/2006/relationships/image" Target="../media/image166.png"/><Relationship Id="rId25" Type="http://schemas.openxmlformats.org/officeDocument/2006/relationships/image" Target="../media/image174.png"/><Relationship Id="rId2" Type="http://schemas.openxmlformats.org/officeDocument/2006/relationships/image" Target="../media/image75.png"/><Relationship Id="rId16" Type="http://schemas.openxmlformats.org/officeDocument/2006/relationships/image" Target="../media/image165.png"/><Relationship Id="rId20" Type="http://schemas.openxmlformats.org/officeDocument/2006/relationships/image" Target="../media/image16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5.png"/><Relationship Id="rId11" Type="http://schemas.openxmlformats.org/officeDocument/2006/relationships/image" Target="../media/image160.png"/><Relationship Id="rId24" Type="http://schemas.openxmlformats.org/officeDocument/2006/relationships/image" Target="../media/image173.png"/><Relationship Id="rId5" Type="http://schemas.openxmlformats.org/officeDocument/2006/relationships/image" Target="../media/image154.png"/><Relationship Id="rId15" Type="http://schemas.openxmlformats.org/officeDocument/2006/relationships/image" Target="../media/image164.png"/><Relationship Id="rId23" Type="http://schemas.openxmlformats.org/officeDocument/2006/relationships/image" Target="../media/image172.png"/><Relationship Id="rId10" Type="http://schemas.openxmlformats.org/officeDocument/2006/relationships/image" Target="../media/image159.png"/><Relationship Id="rId19" Type="http://schemas.openxmlformats.org/officeDocument/2006/relationships/image" Target="../media/image168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Relationship Id="rId14" Type="http://schemas.openxmlformats.org/officeDocument/2006/relationships/image" Target="../media/image163.png"/><Relationship Id="rId22" Type="http://schemas.openxmlformats.org/officeDocument/2006/relationships/image" Target="../media/image1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19" Type="http://schemas.openxmlformats.org/officeDocument/2006/relationships/image" Target="../media/image37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3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2" Type="http://schemas.openxmlformats.org/officeDocument/2006/relationships/image" Target="../media/image38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5" Type="http://schemas.openxmlformats.org/officeDocument/2006/relationships/image" Target="../media/image49.png"/><Relationship Id="rId10" Type="http://schemas.openxmlformats.org/officeDocument/2006/relationships/image" Target="../media/image15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51.png"/><Relationship Id="rId21" Type="http://schemas.openxmlformats.org/officeDocument/2006/relationships/image" Target="../media/image1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5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4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4.png"/><Relationship Id="rId18" Type="http://schemas.openxmlformats.org/officeDocument/2006/relationships/image" Target="../media/image109.png"/><Relationship Id="rId3" Type="http://schemas.openxmlformats.org/officeDocument/2006/relationships/image" Target="../media/image51.png"/><Relationship Id="rId7" Type="http://schemas.openxmlformats.org/officeDocument/2006/relationships/image" Target="../media/image99.png"/><Relationship Id="rId12" Type="http://schemas.openxmlformats.org/officeDocument/2006/relationships/image" Target="../media/image103.png"/><Relationship Id="rId17" Type="http://schemas.openxmlformats.org/officeDocument/2006/relationships/image" Target="../media/image108.png"/><Relationship Id="rId2" Type="http://schemas.openxmlformats.org/officeDocument/2006/relationships/image" Target="../media/image95.png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8.png"/><Relationship Id="rId11" Type="http://schemas.openxmlformats.org/officeDocument/2006/relationships/image" Target="../media/image102.png"/><Relationship Id="rId5" Type="http://schemas.openxmlformats.org/officeDocument/2006/relationships/image" Target="../media/image97.png"/><Relationship Id="rId15" Type="http://schemas.openxmlformats.org/officeDocument/2006/relationships/image" Target="../media/image106.png"/><Relationship Id="rId10" Type="http://schemas.openxmlformats.org/officeDocument/2006/relationships/image" Target="../media/image37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3" Type="http://schemas.openxmlformats.org/officeDocument/2006/relationships/image" Target="../media/image51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0" Type="http://schemas.openxmlformats.org/officeDocument/2006/relationships/image" Target="../media/image117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51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75.png"/><Relationship Id="rId16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67375" cy="8429625"/>
            <a:chOff x="0" y="0"/>
            <a:chExt cx="5667375" cy="84296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67374" cy="84296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443082" y="748561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69" h="1270">
                  <a:moveTo>
                    <a:pt x="802" y="963"/>
                  </a:moveTo>
                  <a:lnTo>
                    <a:pt x="160" y="963"/>
                  </a:lnTo>
                  <a:lnTo>
                    <a:pt x="0" y="802"/>
                  </a:lnTo>
                  <a:lnTo>
                    <a:pt x="0" y="160"/>
                  </a:lnTo>
                  <a:lnTo>
                    <a:pt x="160" y="0"/>
                  </a:lnTo>
                  <a:lnTo>
                    <a:pt x="802" y="0"/>
                  </a:lnTo>
                  <a:lnTo>
                    <a:pt x="963" y="160"/>
                  </a:lnTo>
                  <a:lnTo>
                    <a:pt x="963" y="481"/>
                  </a:lnTo>
                  <a:lnTo>
                    <a:pt x="963" y="802"/>
                  </a:lnTo>
                  <a:lnTo>
                    <a:pt x="802" y="963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91467" y="756412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234" y="2681"/>
                  </a:moveTo>
                  <a:lnTo>
                    <a:pt x="446" y="2681"/>
                  </a:lnTo>
                  <a:lnTo>
                    <a:pt x="0" y="2234"/>
                  </a:lnTo>
                  <a:lnTo>
                    <a:pt x="0" y="446"/>
                  </a:lnTo>
                  <a:lnTo>
                    <a:pt x="446" y="0"/>
                  </a:lnTo>
                  <a:lnTo>
                    <a:pt x="2234" y="0"/>
                  </a:lnTo>
                  <a:lnTo>
                    <a:pt x="2681" y="446"/>
                  </a:lnTo>
                  <a:lnTo>
                    <a:pt x="2681" y="1340"/>
                  </a:lnTo>
                  <a:lnTo>
                    <a:pt x="2681" y="2234"/>
                  </a:lnTo>
                  <a:lnTo>
                    <a:pt x="2234" y="2681"/>
                  </a:lnTo>
                  <a:close/>
                </a:path>
              </a:pathLst>
            </a:custGeom>
            <a:solidFill>
              <a:srgbClr val="FF007E">
                <a:alpha val="5629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26074" y="7617361"/>
              <a:ext cx="3810" cy="3810"/>
            </a:xfrm>
            <a:custGeom>
              <a:avLst/>
              <a:gdLst/>
              <a:ahLst/>
              <a:cxnLst/>
              <a:rect l="l" t="t" r="r" b="b"/>
              <a:pathLst>
                <a:path w="3810" h="3809">
                  <a:moveTo>
                    <a:pt x="2836" y="3364"/>
                  </a:moveTo>
                  <a:lnTo>
                    <a:pt x="527" y="3364"/>
                  </a:lnTo>
                  <a:lnTo>
                    <a:pt x="0" y="2836"/>
                  </a:lnTo>
                  <a:lnTo>
                    <a:pt x="0" y="1781"/>
                  </a:lnTo>
                  <a:lnTo>
                    <a:pt x="0" y="527"/>
                  </a:lnTo>
                  <a:lnTo>
                    <a:pt x="527" y="0"/>
                  </a:lnTo>
                  <a:lnTo>
                    <a:pt x="2836" y="0"/>
                  </a:lnTo>
                  <a:lnTo>
                    <a:pt x="3364" y="527"/>
                  </a:lnTo>
                  <a:lnTo>
                    <a:pt x="3364" y="2836"/>
                  </a:lnTo>
                  <a:lnTo>
                    <a:pt x="2836" y="3364"/>
                  </a:lnTo>
                  <a:close/>
                </a:path>
              </a:pathLst>
            </a:custGeom>
            <a:solidFill>
              <a:srgbClr val="FF007E">
                <a:alpha val="5299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75252" y="785009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15" y="1804"/>
                  </a:moveTo>
                  <a:lnTo>
                    <a:pt x="288" y="1804"/>
                  </a:lnTo>
                  <a:lnTo>
                    <a:pt x="0" y="1515"/>
                  </a:lnTo>
                  <a:lnTo>
                    <a:pt x="0" y="939"/>
                  </a:lnTo>
                  <a:lnTo>
                    <a:pt x="0" y="288"/>
                  </a:lnTo>
                  <a:lnTo>
                    <a:pt x="288" y="0"/>
                  </a:lnTo>
                  <a:lnTo>
                    <a:pt x="1515" y="0"/>
                  </a:lnTo>
                  <a:lnTo>
                    <a:pt x="1804" y="288"/>
                  </a:lnTo>
                  <a:lnTo>
                    <a:pt x="1804" y="1515"/>
                  </a:lnTo>
                  <a:lnTo>
                    <a:pt x="1515" y="1804"/>
                  </a:lnTo>
                  <a:close/>
                </a:path>
              </a:pathLst>
            </a:custGeom>
            <a:solidFill>
              <a:srgbClr val="FF007E">
                <a:alpha val="37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666" y="797684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87" y="465"/>
                  </a:moveTo>
                  <a:lnTo>
                    <a:pt x="77" y="465"/>
                  </a:lnTo>
                  <a:lnTo>
                    <a:pt x="0" y="77"/>
                  </a:lnTo>
                  <a:lnTo>
                    <a:pt x="387" y="0"/>
                  </a:lnTo>
                  <a:lnTo>
                    <a:pt x="465" y="232"/>
                  </a:lnTo>
                  <a:lnTo>
                    <a:pt x="465" y="387"/>
                  </a:lnTo>
                  <a:close/>
                </a:path>
              </a:pathLst>
            </a:custGeom>
            <a:solidFill>
              <a:srgbClr val="FF007E">
                <a:alpha val="2931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17205" y="8194205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870" y="1023"/>
                  </a:moveTo>
                  <a:lnTo>
                    <a:pt x="153" y="1023"/>
                  </a:lnTo>
                  <a:lnTo>
                    <a:pt x="0" y="870"/>
                  </a:lnTo>
                  <a:lnTo>
                    <a:pt x="0" y="563"/>
                  </a:lnTo>
                  <a:lnTo>
                    <a:pt x="0" y="153"/>
                  </a:lnTo>
                  <a:lnTo>
                    <a:pt x="153" y="0"/>
                  </a:lnTo>
                  <a:lnTo>
                    <a:pt x="870" y="0"/>
                  </a:lnTo>
                  <a:lnTo>
                    <a:pt x="1023" y="153"/>
                  </a:lnTo>
                  <a:lnTo>
                    <a:pt x="1023" y="870"/>
                  </a:lnTo>
                  <a:lnTo>
                    <a:pt x="870" y="1023"/>
                  </a:lnTo>
                  <a:close/>
                </a:path>
              </a:pathLst>
            </a:custGeom>
            <a:solidFill>
              <a:srgbClr val="FF007E">
                <a:alpha val="1612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7637" y="147637"/>
              <a:ext cx="5372100" cy="8134350"/>
            </a:xfrm>
            <a:custGeom>
              <a:avLst/>
              <a:gdLst/>
              <a:ahLst/>
              <a:cxnLst/>
              <a:rect l="l" t="t" r="r" b="b"/>
              <a:pathLst>
                <a:path w="5372100" h="8134350">
                  <a:moveTo>
                    <a:pt x="0" y="0"/>
                  </a:moveTo>
                  <a:lnTo>
                    <a:pt x="5372099" y="0"/>
                  </a:lnTo>
                  <a:lnTo>
                    <a:pt x="5372099" y="8134349"/>
                  </a:lnTo>
                  <a:lnTo>
                    <a:pt x="0" y="81343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862" y="142886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285750"/>
                  </a:lnTo>
                  <a:lnTo>
                    <a:pt x="19050" y="285750"/>
                  </a:lnTo>
                  <a:lnTo>
                    <a:pt x="19050" y="19050"/>
                  </a:lnTo>
                  <a:lnTo>
                    <a:pt x="285750" y="190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7E">
                <a:alpha val="963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238737" y="142886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0"/>
                  </a:moveTo>
                  <a:lnTo>
                    <a:pt x="2667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66700" y="19050"/>
                  </a:lnTo>
                  <a:lnTo>
                    <a:pt x="266700" y="285750"/>
                  </a:lnTo>
                  <a:lnTo>
                    <a:pt x="285750" y="2857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7E">
                <a:alpha val="925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2862" y="8001012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266700"/>
                  </a:moveTo>
                  <a:lnTo>
                    <a:pt x="19050" y="26670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285750"/>
                  </a:lnTo>
                  <a:lnTo>
                    <a:pt x="19050" y="285750"/>
                  </a:lnTo>
                  <a:lnTo>
                    <a:pt x="285750" y="285750"/>
                  </a:lnTo>
                  <a:lnTo>
                    <a:pt x="285750" y="266700"/>
                  </a:lnTo>
                  <a:close/>
                </a:path>
              </a:pathLst>
            </a:custGeom>
            <a:solidFill>
              <a:srgbClr val="FF007E">
                <a:alpha val="865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238737" y="8001012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266700" y="285750"/>
                  </a:lnTo>
                  <a:lnTo>
                    <a:pt x="285750" y="2857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7E">
                <a:alpha val="774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6618" y="2571749"/>
              <a:ext cx="1144831" cy="4806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6618" y="3043603"/>
              <a:ext cx="1144831" cy="4806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95449" y="3043603"/>
              <a:ext cx="1144831" cy="4806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95449" y="2571749"/>
              <a:ext cx="1144831" cy="480646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79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95"/>
              </a:spcBef>
            </a:pPr>
            <a:r>
              <a:rPr sz="3200" dirty="0"/>
              <a:t>ACADEMIA</a:t>
            </a:r>
            <a:r>
              <a:rPr sz="3200" spc="200" dirty="0"/>
              <a:t> </a:t>
            </a:r>
            <a:r>
              <a:rPr sz="3200" spc="180" dirty="0"/>
              <a:t>2.0</a:t>
            </a:r>
            <a:endParaRPr sz="3200"/>
          </a:p>
          <a:p>
            <a:pPr algn="ctr">
              <a:lnSpc>
                <a:spcPct val="100000"/>
              </a:lnSpc>
              <a:spcBef>
                <a:spcPts val="685"/>
              </a:spcBef>
            </a:pPr>
            <a:r>
              <a:rPr sz="1300" spc="-55" dirty="0">
                <a:solidFill>
                  <a:srgbClr val="FF007E"/>
                </a:solidFill>
                <a:latin typeface="Arial Narrow"/>
                <a:cs typeface="Arial Narrow"/>
              </a:rPr>
              <a:t>D</a:t>
            </a:r>
            <a:r>
              <a:rPr sz="1300" spc="-7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85" dirty="0">
                <a:solidFill>
                  <a:srgbClr val="FF007E"/>
                </a:solidFill>
                <a:latin typeface="Arial Narrow"/>
                <a:cs typeface="Arial Narrow"/>
              </a:rPr>
              <a:t>E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C </a:t>
            </a:r>
            <a:r>
              <a:rPr sz="1300" spc="-85" dirty="0">
                <a:solidFill>
                  <a:srgbClr val="FF007E"/>
                </a:solidFill>
                <a:latin typeface="Arial Narrow"/>
                <a:cs typeface="Arial Narrow"/>
              </a:rPr>
              <a:t>E</a:t>
            </a:r>
            <a:r>
              <a:rPr sz="1300" spc="-7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25" dirty="0">
                <a:solidFill>
                  <a:srgbClr val="FF007E"/>
                </a:solidFill>
                <a:latin typeface="Arial Narrow"/>
                <a:cs typeface="Arial Narrow"/>
              </a:rPr>
              <a:t>N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105" dirty="0">
                <a:solidFill>
                  <a:srgbClr val="FF007E"/>
                </a:solidFill>
                <a:latin typeface="Arial Narrow"/>
                <a:cs typeface="Arial Narrow"/>
              </a:rPr>
              <a:t>T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85" dirty="0">
                <a:solidFill>
                  <a:srgbClr val="FF007E"/>
                </a:solidFill>
                <a:latin typeface="Arial Narrow"/>
                <a:cs typeface="Arial Narrow"/>
              </a:rPr>
              <a:t>R</a:t>
            </a:r>
            <a:r>
              <a:rPr sz="1300" spc="-7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20" dirty="0">
                <a:solidFill>
                  <a:srgbClr val="FF007E"/>
                </a:solidFill>
                <a:latin typeface="Arial Narrow"/>
                <a:cs typeface="Arial Narrow"/>
              </a:rPr>
              <a:t>A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dirty="0">
                <a:solidFill>
                  <a:srgbClr val="FF007E"/>
                </a:solidFill>
                <a:latin typeface="Arial Narrow"/>
                <a:cs typeface="Arial Narrow"/>
              </a:rPr>
              <a:t>L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dirty="0">
                <a:solidFill>
                  <a:srgbClr val="FF007E"/>
                </a:solidFill>
                <a:latin typeface="Arial Narrow"/>
                <a:cs typeface="Arial Narrow"/>
              </a:rPr>
              <a:t>I</a:t>
            </a:r>
            <a:r>
              <a:rPr sz="1300" spc="-7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25" dirty="0">
                <a:solidFill>
                  <a:srgbClr val="FF007E"/>
                </a:solidFill>
                <a:latin typeface="Arial Narrow"/>
                <a:cs typeface="Arial Narrow"/>
              </a:rPr>
              <a:t>Z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85" dirty="0">
                <a:solidFill>
                  <a:srgbClr val="FF007E"/>
                </a:solidFill>
                <a:latin typeface="Arial Narrow"/>
                <a:cs typeface="Arial Narrow"/>
              </a:rPr>
              <a:t>E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dirty="0">
                <a:solidFill>
                  <a:srgbClr val="FF007E"/>
                </a:solidFill>
                <a:latin typeface="Arial Narrow"/>
                <a:cs typeface="Arial Narrow"/>
              </a:rPr>
              <a:t>D</a:t>
            </a:r>
            <a:r>
              <a:rPr sz="1300" spc="110" dirty="0">
                <a:solidFill>
                  <a:srgbClr val="FF007E"/>
                </a:solidFill>
                <a:latin typeface="Arial Narrow"/>
                <a:cs typeface="Arial Narrow"/>
              </a:rPr>
              <a:t>  </a:t>
            </a:r>
            <a:r>
              <a:rPr sz="1300" dirty="0">
                <a:solidFill>
                  <a:srgbClr val="FF007E"/>
                </a:solidFill>
                <a:latin typeface="Arial Narrow"/>
                <a:cs typeface="Arial Narrow"/>
              </a:rPr>
              <a:t>•</a:t>
            </a:r>
            <a:r>
              <a:rPr sz="1300" spc="110" dirty="0">
                <a:solidFill>
                  <a:srgbClr val="FF007E"/>
                </a:solidFill>
                <a:latin typeface="Arial Narrow"/>
                <a:cs typeface="Arial Narrow"/>
              </a:rPr>
              <a:t>  </a:t>
            </a:r>
            <a:r>
              <a:rPr sz="1300" spc="-20" dirty="0">
                <a:solidFill>
                  <a:srgbClr val="FF007E"/>
                </a:solidFill>
                <a:latin typeface="Arial Narrow"/>
                <a:cs typeface="Arial Narrow"/>
              </a:rPr>
              <a:t>A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dirty="0">
                <a:solidFill>
                  <a:srgbClr val="FF007E"/>
                </a:solidFill>
                <a:latin typeface="Arial Narrow"/>
                <a:cs typeface="Arial Narrow"/>
              </a:rPr>
              <a:t>I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55" dirty="0">
                <a:solidFill>
                  <a:srgbClr val="FF007E"/>
                </a:solidFill>
                <a:latin typeface="Arial Narrow"/>
                <a:cs typeface="Arial Narrow"/>
              </a:rPr>
              <a:t>-</a:t>
            </a:r>
            <a:r>
              <a:rPr sz="1300" spc="-7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55" dirty="0">
                <a:solidFill>
                  <a:srgbClr val="FF007E"/>
                </a:solidFill>
                <a:latin typeface="Arial Narrow"/>
                <a:cs typeface="Arial Narrow"/>
              </a:rPr>
              <a:t>D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85" dirty="0">
                <a:solidFill>
                  <a:srgbClr val="FF007E"/>
                </a:solidFill>
                <a:latin typeface="Arial Narrow"/>
                <a:cs typeface="Arial Narrow"/>
              </a:rPr>
              <a:t>R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dirty="0">
                <a:solidFill>
                  <a:srgbClr val="FF007E"/>
                </a:solidFill>
                <a:latin typeface="Arial Narrow"/>
                <a:cs typeface="Arial Narrow"/>
              </a:rPr>
              <a:t>I</a:t>
            </a:r>
            <a:r>
              <a:rPr sz="1300" spc="-7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65" dirty="0">
                <a:solidFill>
                  <a:srgbClr val="FF007E"/>
                </a:solidFill>
                <a:latin typeface="Arial Narrow"/>
                <a:cs typeface="Arial Narrow"/>
              </a:rPr>
              <a:t>V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85" dirty="0">
                <a:solidFill>
                  <a:srgbClr val="FF007E"/>
                </a:solidFill>
                <a:latin typeface="Arial Narrow"/>
                <a:cs typeface="Arial Narrow"/>
              </a:rPr>
              <a:t>E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dirty="0">
                <a:solidFill>
                  <a:srgbClr val="FF007E"/>
                </a:solidFill>
                <a:latin typeface="Arial Narrow"/>
                <a:cs typeface="Arial Narrow"/>
              </a:rPr>
              <a:t>N</a:t>
            </a:r>
            <a:r>
              <a:rPr sz="1300" spc="110" dirty="0">
                <a:solidFill>
                  <a:srgbClr val="FF007E"/>
                </a:solidFill>
                <a:latin typeface="Arial Narrow"/>
                <a:cs typeface="Arial Narrow"/>
              </a:rPr>
              <a:t>  </a:t>
            </a:r>
            <a:r>
              <a:rPr sz="1300" dirty="0">
                <a:solidFill>
                  <a:srgbClr val="FF007E"/>
                </a:solidFill>
                <a:latin typeface="Arial Narrow"/>
                <a:cs typeface="Arial Narrow"/>
              </a:rPr>
              <a:t>•</a:t>
            </a:r>
            <a:r>
              <a:rPr sz="1300" spc="110" dirty="0">
                <a:solidFill>
                  <a:srgbClr val="FF007E"/>
                </a:solidFill>
                <a:latin typeface="Arial Narrow"/>
                <a:cs typeface="Arial Narrow"/>
              </a:rPr>
              <a:t>  </a:t>
            </a:r>
            <a:r>
              <a:rPr sz="1300" dirty="0">
                <a:solidFill>
                  <a:srgbClr val="FF007E"/>
                </a:solidFill>
                <a:latin typeface="Arial Narrow"/>
                <a:cs typeface="Arial Narrow"/>
              </a:rPr>
              <a:t>B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dirty="0">
                <a:solidFill>
                  <a:srgbClr val="FF007E"/>
                </a:solidFill>
                <a:latin typeface="Arial Narrow"/>
                <a:cs typeface="Arial Narrow"/>
              </a:rPr>
              <a:t>L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105" dirty="0">
                <a:solidFill>
                  <a:srgbClr val="FF007E"/>
                </a:solidFill>
                <a:latin typeface="Arial Narrow"/>
                <a:cs typeface="Arial Narrow"/>
              </a:rPr>
              <a:t>O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C</a:t>
            </a:r>
            <a:r>
              <a:rPr sz="1300" spc="-7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165" dirty="0">
                <a:solidFill>
                  <a:srgbClr val="FF007E"/>
                </a:solidFill>
                <a:latin typeface="Arial Narrow"/>
                <a:cs typeface="Arial Narrow"/>
              </a:rPr>
              <a:t>K</a:t>
            </a:r>
            <a:r>
              <a:rPr sz="1300" spc="7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C </a:t>
            </a:r>
            <a:r>
              <a:rPr sz="1300" spc="-30" dirty="0">
                <a:solidFill>
                  <a:srgbClr val="FF007E"/>
                </a:solidFill>
                <a:latin typeface="Arial Narrow"/>
                <a:cs typeface="Arial Narrow"/>
              </a:rPr>
              <a:t>H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20" dirty="0">
                <a:solidFill>
                  <a:srgbClr val="FF007E"/>
                </a:solidFill>
                <a:latin typeface="Arial Narrow"/>
                <a:cs typeface="Arial Narrow"/>
              </a:rPr>
              <a:t>A</a:t>
            </a:r>
            <a:r>
              <a:rPr sz="1300" spc="-7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dirty="0">
                <a:solidFill>
                  <a:srgbClr val="FF007E"/>
                </a:solidFill>
                <a:latin typeface="Arial Narrow"/>
                <a:cs typeface="Arial Narrow"/>
              </a:rPr>
              <a:t>I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25" dirty="0">
                <a:solidFill>
                  <a:srgbClr val="FF007E"/>
                </a:solidFill>
                <a:latin typeface="Arial Narrow"/>
                <a:cs typeface="Arial Narrow"/>
              </a:rPr>
              <a:t>N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55" dirty="0">
                <a:solidFill>
                  <a:srgbClr val="FF007E"/>
                </a:solidFill>
                <a:latin typeface="Arial Narrow"/>
                <a:cs typeface="Arial Narrow"/>
              </a:rPr>
              <a:t>-</a:t>
            </a:r>
            <a:r>
              <a:rPr sz="1300" spc="-7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dirty="0">
                <a:solidFill>
                  <a:srgbClr val="FF007E"/>
                </a:solidFill>
                <a:latin typeface="Arial Narrow"/>
                <a:cs typeface="Arial Narrow"/>
              </a:rPr>
              <a:t>S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85" dirty="0">
                <a:solidFill>
                  <a:srgbClr val="FF007E"/>
                </a:solidFill>
                <a:latin typeface="Arial Narrow"/>
                <a:cs typeface="Arial Narrow"/>
              </a:rPr>
              <a:t>E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C</a:t>
            </a:r>
            <a:r>
              <a:rPr sz="1300" spc="-7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55" dirty="0">
                <a:solidFill>
                  <a:srgbClr val="FF007E"/>
                </a:solidFill>
                <a:latin typeface="Arial Narrow"/>
                <a:cs typeface="Arial Narrow"/>
              </a:rPr>
              <a:t>U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85" dirty="0">
                <a:solidFill>
                  <a:srgbClr val="FF007E"/>
                </a:solidFill>
                <a:latin typeface="Arial Narrow"/>
                <a:cs typeface="Arial Narrow"/>
              </a:rPr>
              <a:t>R</a:t>
            </a:r>
            <a:r>
              <a:rPr sz="1300" spc="-7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85" dirty="0">
                <a:solidFill>
                  <a:srgbClr val="FF007E"/>
                </a:solidFill>
                <a:latin typeface="Arial Narrow"/>
                <a:cs typeface="Arial Narrow"/>
              </a:rPr>
              <a:t>E</a:t>
            </a:r>
            <a:r>
              <a:rPr sz="1300" spc="-7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300" spc="-50" dirty="0">
                <a:solidFill>
                  <a:srgbClr val="FF007E"/>
                </a:solidFill>
                <a:latin typeface="Arial Narrow"/>
                <a:cs typeface="Arial Narrow"/>
              </a:rPr>
              <a:t>D</a:t>
            </a:r>
            <a:endParaRPr sz="1300">
              <a:latin typeface="Arial Narrow"/>
              <a:cs typeface="Arial Narro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5749" y="4952999"/>
            <a:ext cx="5095875" cy="2771775"/>
            <a:chOff x="285749" y="4952999"/>
            <a:chExt cx="5095875" cy="2771775"/>
          </a:xfrm>
        </p:grpSpPr>
        <p:sp>
          <p:nvSpPr>
            <p:cNvPr id="21" name="object 21"/>
            <p:cNvSpPr/>
            <p:nvPr/>
          </p:nvSpPr>
          <p:spPr>
            <a:xfrm>
              <a:off x="285749" y="7715249"/>
              <a:ext cx="5095875" cy="9525"/>
            </a:xfrm>
            <a:custGeom>
              <a:avLst/>
              <a:gdLst/>
              <a:ahLst/>
              <a:cxnLst/>
              <a:rect l="l" t="t" r="r" b="b"/>
              <a:pathLst>
                <a:path w="5095875" h="9525">
                  <a:moveTo>
                    <a:pt x="50958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095874" y="0"/>
                  </a:lnTo>
                  <a:lnTo>
                    <a:pt x="5095874" y="952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276349" y="4952999"/>
              <a:ext cx="1485900" cy="342900"/>
            </a:xfrm>
            <a:custGeom>
              <a:avLst/>
              <a:gdLst/>
              <a:ahLst/>
              <a:cxnLst/>
              <a:rect l="l" t="t" r="r" b="b"/>
              <a:pathLst>
                <a:path w="1485900" h="342900">
                  <a:moveTo>
                    <a:pt x="1314449" y="342899"/>
                  </a:moveTo>
                  <a:lnTo>
                    <a:pt x="171449" y="342899"/>
                  </a:lnTo>
                  <a:lnTo>
                    <a:pt x="154560" y="342084"/>
                  </a:lnTo>
                  <a:lnTo>
                    <a:pt x="105838" y="329848"/>
                  </a:lnTo>
                  <a:lnTo>
                    <a:pt x="62735" y="304049"/>
                  </a:lnTo>
                  <a:lnTo>
                    <a:pt x="28867" y="266719"/>
                  </a:lnTo>
                  <a:lnTo>
                    <a:pt x="7340" y="221144"/>
                  </a:lnTo>
                  <a:lnTo>
                    <a:pt x="0" y="171449"/>
                  </a:lnTo>
                  <a:lnTo>
                    <a:pt x="815" y="154560"/>
                  </a:lnTo>
                  <a:lnTo>
                    <a:pt x="13050" y="105838"/>
                  </a:lnTo>
                  <a:lnTo>
                    <a:pt x="38850" y="62735"/>
                  </a:lnTo>
                  <a:lnTo>
                    <a:pt x="76179" y="28867"/>
                  </a:lnTo>
                  <a:lnTo>
                    <a:pt x="121754" y="7341"/>
                  </a:lnTo>
                  <a:lnTo>
                    <a:pt x="171449" y="0"/>
                  </a:lnTo>
                  <a:lnTo>
                    <a:pt x="1314449" y="0"/>
                  </a:lnTo>
                  <a:lnTo>
                    <a:pt x="1364145" y="7341"/>
                  </a:lnTo>
                  <a:lnTo>
                    <a:pt x="1409720" y="28867"/>
                  </a:lnTo>
                  <a:lnTo>
                    <a:pt x="1447048" y="62735"/>
                  </a:lnTo>
                  <a:lnTo>
                    <a:pt x="1472848" y="105838"/>
                  </a:lnTo>
                  <a:lnTo>
                    <a:pt x="1485084" y="154560"/>
                  </a:lnTo>
                  <a:lnTo>
                    <a:pt x="1485899" y="171449"/>
                  </a:lnTo>
                  <a:lnTo>
                    <a:pt x="1485084" y="188339"/>
                  </a:lnTo>
                  <a:lnTo>
                    <a:pt x="1472848" y="237060"/>
                  </a:lnTo>
                  <a:lnTo>
                    <a:pt x="1447048" y="280163"/>
                  </a:lnTo>
                  <a:lnTo>
                    <a:pt x="1409719" y="314031"/>
                  </a:lnTo>
                  <a:lnTo>
                    <a:pt x="1364144" y="335558"/>
                  </a:lnTo>
                  <a:lnTo>
                    <a:pt x="1314449" y="342899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76349" y="4952999"/>
              <a:ext cx="1485900" cy="342900"/>
            </a:xfrm>
            <a:custGeom>
              <a:avLst/>
              <a:gdLst/>
              <a:ahLst/>
              <a:cxnLst/>
              <a:rect l="l" t="t" r="r" b="b"/>
              <a:pathLst>
                <a:path w="1485900" h="342900">
                  <a:moveTo>
                    <a:pt x="1314449" y="342899"/>
                  </a:moveTo>
                  <a:lnTo>
                    <a:pt x="171449" y="342899"/>
                  </a:lnTo>
                  <a:lnTo>
                    <a:pt x="154560" y="342084"/>
                  </a:lnTo>
                  <a:lnTo>
                    <a:pt x="105838" y="329848"/>
                  </a:lnTo>
                  <a:lnTo>
                    <a:pt x="62735" y="304049"/>
                  </a:lnTo>
                  <a:lnTo>
                    <a:pt x="28867" y="266719"/>
                  </a:lnTo>
                  <a:lnTo>
                    <a:pt x="7340" y="221144"/>
                  </a:lnTo>
                  <a:lnTo>
                    <a:pt x="0" y="171449"/>
                  </a:lnTo>
                  <a:lnTo>
                    <a:pt x="766" y="155577"/>
                  </a:lnTo>
                  <a:lnTo>
                    <a:pt x="13050" y="105838"/>
                  </a:lnTo>
                  <a:lnTo>
                    <a:pt x="38870" y="62713"/>
                  </a:lnTo>
                  <a:lnTo>
                    <a:pt x="76179" y="28867"/>
                  </a:lnTo>
                  <a:lnTo>
                    <a:pt x="121754" y="7341"/>
                  </a:lnTo>
                  <a:lnTo>
                    <a:pt x="171449" y="0"/>
                  </a:lnTo>
                  <a:lnTo>
                    <a:pt x="1314449" y="0"/>
                  </a:lnTo>
                  <a:lnTo>
                    <a:pt x="1331339" y="815"/>
                  </a:lnTo>
                  <a:lnTo>
                    <a:pt x="1347904" y="3262"/>
                  </a:lnTo>
                  <a:lnTo>
                    <a:pt x="1364145" y="7341"/>
                  </a:lnTo>
                  <a:lnTo>
                    <a:pt x="1370232" y="9524"/>
                  </a:lnTo>
                  <a:lnTo>
                    <a:pt x="171449" y="9524"/>
                  </a:lnTo>
                  <a:lnTo>
                    <a:pt x="163494" y="9719"/>
                  </a:lnTo>
                  <a:lnTo>
                    <a:pt x="124444" y="16495"/>
                  </a:lnTo>
                  <a:lnTo>
                    <a:pt x="88212" y="32555"/>
                  </a:lnTo>
                  <a:lnTo>
                    <a:pt x="56951" y="56950"/>
                  </a:lnTo>
                  <a:lnTo>
                    <a:pt x="32556" y="88210"/>
                  </a:lnTo>
                  <a:lnTo>
                    <a:pt x="16495" y="124443"/>
                  </a:lnTo>
                  <a:lnTo>
                    <a:pt x="10428" y="154560"/>
                  </a:lnTo>
                  <a:lnTo>
                    <a:pt x="10302" y="155577"/>
                  </a:lnTo>
                  <a:lnTo>
                    <a:pt x="9719" y="163494"/>
                  </a:lnTo>
                  <a:lnTo>
                    <a:pt x="9524" y="171449"/>
                  </a:lnTo>
                  <a:lnTo>
                    <a:pt x="9719" y="179404"/>
                  </a:lnTo>
                  <a:lnTo>
                    <a:pt x="16495" y="218453"/>
                  </a:lnTo>
                  <a:lnTo>
                    <a:pt x="32556" y="254686"/>
                  </a:lnTo>
                  <a:lnTo>
                    <a:pt x="56951" y="285947"/>
                  </a:lnTo>
                  <a:lnTo>
                    <a:pt x="88211" y="310342"/>
                  </a:lnTo>
                  <a:lnTo>
                    <a:pt x="124444" y="326403"/>
                  </a:lnTo>
                  <a:lnTo>
                    <a:pt x="163494" y="333180"/>
                  </a:lnTo>
                  <a:lnTo>
                    <a:pt x="171449" y="333374"/>
                  </a:lnTo>
                  <a:lnTo>
                    <a:pt x="1370231" y="333374"/>
                  </a:lnTo>
                  <a:lnTo>
                    <a:pt x="1364144" y="335558"/>
                  </a:lnTo>
                  <a:lnTo>
                    <a:pt x="1347904" y="339636"/>
                  </a:lnTo>
                  <a:lnTo>
                    <a:pt x="1331339" y="342084"/>
                  </a:lnTo>
                  <a:lnTo>
                    <a:pt x="1314449" y="342899"/>
                  </a:lnTo>
                  <a:close/>
                </a:path>
                <a:path w="1485900" h="342900">
                  <a:moveTo>
                    <a:pt x="1370231" y="333374"/>
                  </a:moveTo>
                  <a:lnTo>
                    <a:pt x="1314449" y="333374"/>
                  </a:lnTo>
                  <a:lnTo>
                    <a:pt x="1322404" y="333180"/>
                  </a:lnTo>
                  <a:lnTo>
                    <a:pt x="1330321" y="332596"/>
                  </a:lnTo>
                  <a:lnTo>
                    <a:pt x="1368991" y="323912"/>
                  </a:lnTo>
                  <a:lnTo>
                    <a:pt x="1404410" y="306085"/>
                  </a:lnTo>
                  <a:lnTo>
                    <a:pt x="1434453" y="280163"/>
                  </a:lnTo>
                  <a:lnTo>
                    <a:pt x="1457256" y="247780"/>
                  </a:lnTo>
                  <a:lnTo>
                    <a:pt x="1471520" y="210802"/>
                  </a:lnTo>
                  <a:lnTo>
                    <a:pt x="1476374" y="171449"/>
                  </a:lnTo>
                  <a:lnTo>
                    <a:pt x="1476180" y="163494"/>
                  </a:lnTo>
                  <a:lnTo>
                    <a:pt x="1469403" y="124443"/>
                  </a:lnTo>
                  <a:lnTo>
                    <a:pt x="1453342" y="88210"/>
                  </a:lnTo>
                  <a:lnTo>
                    <a:pt x="1428947" y="56950"/>
                  </a:lnTo>
                  <a:lnTo>
                    <a:pt x="1397687" y="32555"/>
                  </a:lnTo>
                  <a:lnTo>
                    <a:pt x="1361454" y="16495"/>
                  </a:lnTo>
                  <a:lnTo>
                    <a:pt x="1322404" y="9719"/>
                  </a:lnTo>
                  <a:lnTo>
                    <a:pt x="1314449" y="9524"/>
                  </a:lnTo>
                  <a:lnTo>
                    <a:pt x="1370232" y="9524"/>
                  </a:lnTo>
                  <a:lnTo>
                    <a:pt x="1409720" y="28867"/>
                  </a:lnTo>
                  <a:lnTo>
                    <a:pt x="1447028" y="62713"/>
                  </a:lnTo>
                  <a:lnTo>
                    <a:pt x="1472848" y="105838"/>
                  </a:lnTo>
                  <a:lnTo>
                    <a:pt x="1485084" y="154560"/>
                  </a:lnTo>
                  <a:lnTo>
                    <a:pt x="1485899" y="171449"/>
                  </a:lnTo>
                  <a:lnTo>
                    <a:pt x="1485133" y="187320"/>
                  </a:lnTo>
                  <a:lnTo>
                    <a:pt x="1472848" y="237060"/>
                  </a:lnTo>
                  <a:lnTo>
                    <a:pt x="1447048" y="280163"/>
                  </a:lnTo>
                  <a:lnTo>
                    <a:pt x="1409719" y="314031"/>
                  </a:lnTo>
                  <a:lnTo>
                    <a:pt x="1380060" y="329848"/>
                  </a:lnTo>
                  <a:lnTo>
                    <a:pt x="1370231" y="33337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97744" y="5004593"/>
            <a:ext cx="124015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60" dirty="0">
                <a:solidFill>
                  <a:srgbClr val="E2E7F0"/>
                </a:solidFill>
                <a:latin typeface="Segoe UI Symbol"/>
                <a:cs typeface="Segoe UI Symbol"/>
              </a:rPr>
              <a:t>🔐</a:t>
            </a:r>
            <a:r>
              <a:rPr sz="1050" spc="-50" dirty="0">
                <a:solidFill>
                  <a:srgbClr val="E2E7F0"/>
                </a:solidFill>
                <a:latin typeface="Segoe UI Symbol"/>
                <a:cs typeface="Segoe UI Symbol"/>
              </a:rPr>
              <a:t>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Soulbound</a:t>
            </a:r>
            <a:r>
              <a:rPr sz="950" spc="3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Credentials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05124" y="4952999"/>
            <a:ext cx="1485900" cy="342900"/>
            <a:chOff x="2905124" y="4952999"/>
            <a:chExt cx="1485900" cy="342900"/>
          </a:xfrm>
        </p:grpSpPr>
        <p:sp>
          <p:nvSpPr>
            <p:cNvPr id="26" name="object 26"/>
            <p:cNvSpPr/>
            <p:nvPr/>
          </p:nvSpPr>
          <p:spPr>
            <a:xfrm>
              <a:off x="2905124" y="4952999"/>
              <a:ext cx="1485900" cy="342900"/>
            </a:xfrm>
            <a:custGeom>
              <a:avLst/>
              <a:gdLst/>
              <a:ahLst/>
              <a:cxnLst/>
              <a:rect l="l" t="t" r="r" b="b"/>
              <a:pathLst>
                <a:path w="1485900" h="342900">
                  <a:moveTo>
                    <a:pt x="1314449" y="342899"/>
                  </a:moveTo>
                  <a:lnTo>
                    <a:pt x="171449" y="342899"/>
                  </a:lnTo>
                  <a:lnTo>
                    <a:pt x="154560" y="342084"/>
                  </a:lnTo>
                  <a:lnTo>
                    <a:pt x="105838" y="329848"/>
                  </a:lnTo>
                  <a:lnTo>
                    <a:pt x="62735" y="304049"/>
                  </a:lnTo>
                  <a:lnTo>
                    <a:pt x="28867" y="266719"/>
                  </a:lnTo>
                  <a:lnTo>
                    <a:pt x="7340" y="221144"/>
                  </a:lnTo>
                  <a:lnTo>
                    <a:pt x="0" y="171449"/>
                  </a:lnTo>
                  <a:lnTo>
                    <a:pt x="815" y="154560"/>
                  </a:lnTo>
                  <a:lnTo>
                    <a:pt x="13050" y="105838"/>
                  </a:lnTo>
                  <a:lnTo>
                    <a:pt x="38850" y="62735"/>
                  </a:lnTo>
                  <a:lnTo>
                    <a:pt x="76179" y="28867"/>
                  </a:lnTo>
                  <a:lnTo>
                    <a:pt x="121754" y="7341"/>
                  </a:lnTo>
                  <a:lnTo>
                    <a:pt x="171449" y="0"/>
                  </a:lnTo>
                  <a:lnTo>
                    <a:pt x="1314449" y="0"/>
                  </a:lnTo>
                  <a:lnTo>
                    <a:pt x="1364144" y="7341"/>
                  </a:lnTo>
                  <a:lnTo>
                    <a:pt x="1409719" y="28867"/>
                  </a:lnTo>
                  <a:lnTo>
                    <a:pt x="1447049" y="62735"/>
                  </a:lnTo>
                  <a:lnTo>
                    <a:pt x="1472848" y="105838"/>
                  </a:lnTo>
                  <a:lnTo>
                    <a:pt x="1485084" y="154560"/>
                  </a:lnTo>
                  <a:lnTo>
                    <a:pt x="1485899" y="171449"/>
                  </a:lnTo>
                  <a:lnTo>
                    <a:pt x="1485084" y="188339"/>
                  </a:lnTo>
                  <a:lnTo>
                    <a:pt x="1472848" y="237060"/>
                  </a:lnTo>
                  <a:lnTo>
                    <a:pt x="1447049" y="280163"/>
                  </a:lnTo>
                  <a:lnTo>
                    <a:pt x="1409719" y="314031"/>
                  </a:lnTo>
                  <a:lnTo>
                    <a:pt x="1364144" y="335558"/>
                  </a:lnTo>
                  <a:lnTo>
                    <a:pt x="1314449" y="342899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905124" y="4952999"/>
              <a:ext cx="1485900" cy="342900"/>
            </a:xfrm>
            <a:custGeom>
              <a:avLst/>
              <a:gdLst/>
              <a:ahLst/>
              <a:cxnLst/>
              <a:rect l="l" t="t" r="r" b="b"/>
              <a:pathLst>
                <a:path w="1485900" h="342900">
                  <a:moveTo>
                    <a:pt x="1314449" y="342899"/>
                  </a:moveTo>
                  <a:lnTo>
                    <a:pt x="171449" y="342899"/>
                  </a:lnTo>
                  <a:lnTo>
                    <a:pt x="154560" y="342084"/>
                  </a:lnTo>
                  <a:lnTo>
                    <a:pt x="105838" y="329848"/>
                  </a:lnTo>
                  <a:lnTo>
                    <a:pt x="62735" y="304049"/>
                  </a:lnTo>
                  <a:lnTo>
                    <a:pt x="28867" y="266719"/>
                  </a:lnTo>
                  <a:lnTo>
                    <a:pt x="7340" y="221144"/>
                  </a:lnTo>
                  <a:lnTo>
                    <a:pt x="0" y="171449"/>
                  </a:lnTo>
                  <a:lnTo>
                    <a:pt x="766" y="155577"/>
                  </a:lnTo>
                  <a:lnTo>
                    <a:pt x="13050" y="105838"/>
                  </a:lnTo>
                  <a:lnTo>
                    <a:pt x="38870" y="62713"/>
                  </a:lnTo>
                  <a:lnTo>
                    <a:pt x="76179" y="28867"/>
                  </a:lnTo>
                  <a:lnTo>
                    <a:pt x="121754" y="7341"/>
                  </a:lnTo>
                  <a:lnTo>
                    <a:pt x="171449" y="0"/>
                  </a:lnTo>
                  <a:lnTo>
                    <a:pt x="1314449" y="0"/>
                  </a:lnTo>
                  <a:lnTo>
                    <a:pt x="1331339" y="815"/>
                  </a:lnTo>
                  <a:lnTo>
                    <a:pt x="1347904" y="3262"/>
                  </a:lnTo>
                  <a:lnTo>
                    <a:pt x="1364144" y="7341"/>
                  </a:lnTo>
                  <a:lnTo>
                    <a:pt x="1370232" y="9524"/>
                  </a:lnTo>
                  <a:lnTo>
                    <a:pt x="171449" y="9524"/>
                  </a:lnTo>
                  <a:lnTo>
                    <a:pt x="163494" y="9719"/>
                  </a:lnTo>
                  <a:lnTo>
                    <a:pt x="124444" y="16495"/>
                  </a:lnTo>
                  <a:lnTo>
                    <a:pt x="88211" y="32555"/>
                  </a:lnTo>
                  <a:lnTo>
                    <a:pt x="56951" y="56950"/>
                  </a:lnTo>
                  <a:lnTo>
                    <a:pt x="32556" y="88210"/>
                  </a:lnTo>
                  <a:lnTo>
                    <a:pt x="16495" y="124443"/>
                  </a:lnTo>
                  <a:lnTo>
                    <a:pt x="10428" y="154560"/>
                  </a:lnTo>
                  <a:lnTo>
                    <a:pt x="10302" y="155577"/>
                  </a:lnTo>
                  <a:lnTo>
                    <a:pt x="9719" y="163494"/>
                  </a:lnTo>
                  <a:lnTo>
                    <a:pt x="9524" y="171449"/>
                  </a:lnTo>
                  <a:lnTo>
                    <a:pt x="9719" y="179404"/>
                  </a:lnTo>
                  <a:lnTo>
                    <a:pt x="16495" y="218453"/>
                  </a:lnTo>
                  <a:lnTo>
                    <a:pt x="32555" y="254686"/>
                  </a:lnTo>
                  <a:lnTo>
                    <a:pt x="56951" y="285947"/>
                  </a:lnTo>
                  <a:lnTo>
                    <a:pt x="88211" y="310342"/>
                  </a:lnTo>
                  <a:lnTo>
                    <a:pt x="124444" y="326403"/>
                  </a:lnTo>
                  <a:lnTo>
                    <a:pt x="163494" y="333180"/>
                  </a:lnTo>
                  <a:lnTo>
                    <a:pt x="171449" y="333374"/>
                  </a:lnTo>
                  <a:lnTo>
                    <a:pt x="1370231" y="333374"/>
                  </a:lnTo>
                  <a:lnTo>
                    <a:pt x="1364144" y="335558"/>
                  </a:lnTo>
                  <a:lnTo>
                    <a:pt x="1347904" y="339636"/>
                  </a:lnTo>
                  <a:lnTo>
                    <a:pt x="1331339" y="342084"/>
                  </a:lnTo>
                  <a:lnTo>
                    <a:pt x="1314449" y="342899"/>
                  </a:lnTo>
                  <a:close/>
                </a:path>
                <a:path w="1485900" h="342900">
                  <a:moveTo>
                    <a:pt x="1370231" y="333374"/>
                  </a:moveTo>
                  <a:lnTo>
                    <a:pt x="1314449" y="333374"/>
                  </a:lnTo>
                  <a:lnTo>
                    <a:pt x="1322404" y="333180"/>
                  </a:lnTo>
                  <a:lnTo>
                    <a:pt x="1330321" y="332596"/>
                  </a:lnTo>
                  <a:lnTo>
                    <a:pt x="1368991" y="323912"/>
                  </a:lnTo>
                  <a:lnTo>
                    <a:pt x="1404409" y="306085"/>
                  </a:lnTo>
                  <a:lnTo>
                    <a:pt x="1434453" y="280163"/>
                  </a:lnTo>
                  <a:lnTo>
                    <a:pt x="1457255" y="247780"/>
                  </a:lnTo>
                  <a:lnTo>
                    <a:pt x="1471520" y="210802"/>
                  </a:lnTo>
                  <a:lnTo>
                    <a:pt x="1475470" y="188339"/>
                  </a:lnTo>
                  <a:lnTo>
                    <a:pt x="1475596" y="187320"/>
                  </a:lnTo>
                  <a:lnTo>
                    <a:pt x="1476180" y="179404"/>
                  </a:lnTo>
                  <a:lnTo>
                    <a:pt x="1476374" y="171449"/>
                  </a:lnTo>
                  <a:lnTo>
                    <a:pt x="1476180" y="163494"/>
                  </a:lnTo>
                  <a:lnTo>
                    <a:pt x="1469403" y="124443"/>
                  </a:lnTo>
                  <a:lnTo>
                    <a:pt x="1453342" y="88210"/>
                  </a:lnTo>
                  <a:lnTo>
                    <a:pt x="1428947" y="56950"/>
                  </a:lnTo>
                  <a:lnTo>
                    <a:pt x="1397687" y="32555"/>
                  </a:lnTo>
                  <a:lnTo>
                    <a:pt x="1361453" y="16495"/>
                  </a:lnTo>
                  <a:lnTo>
                    <a:pt x="1322404" y="9719"/>
                  </a:lnTo>
                  <a:lnTo>
                    <a:pt x="1314449" y="9524"/>
                  </a:lnTo>
                  <a:lnTo>
                    <a:pt x="1370232" y="9524"/>
                  </a:lnTo>
                  <a:lnTo>
                    <a:pt x="1409720" y="28867"/>
                  </a:lnTo>
                  <a:lnTo>
                    <a:pt x="1447028" y="62713"/>
                  </a:lnTo>
                  <a:lnTo>
                    <a:pt x="1472848" y="105838"/>
                  </a:lnTo>
                  <a:lnTo>
                    <a:pt x="1485084" y="154560"/>
                  </a:lnTo>
                  <a:lnTo>
                    <a:pt x="1485899" y="171449"/>
                  </a:lnTo>
                  <a:lnTo>
                    <a:pt x="1485133" y="187320"/>
                  </a:lnTo>
                  <a:lnTo>
                    <a:pt x="1472848" y="237060"/>
                  </a:lnTo>
                  <a:lnTo>
                    <a:pt x="1447049" y="280163"/>
                  </a:lnTo>
                  <a:lnTo>
                    <a:pt x="1409719" y="314031"/>
                  </a:lnTo>
                  <a:lnTo>
                    <a:pt x="1380060" y="329848"/>
                  </a:lnTo>
                  <a:lnTo>
                    <a:pt x="1370231" y="33337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086794" y="5004593"/>
            <a:ext cx="112585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490" dirty="0">
                <a:solidFill>
                  <a:srgbClr val="E2E7F0"/>
                </a:solidFill>
                <a:latin typeface="Source Code Pro"/>
                <a:cs typeface="Source Code Pro"/>
              </a:rPr>
              <a:t>🤖</a:t>
            </a:r>
            <a:r>
              <a:rPr sz="1050" spc="-370" dirty="0">
                <a:solidFill>
                  <a:srgbClr val="E2E7F0"/>
                </a:solidFill>
                <a:latin typeface="Source Code Pro"/>
                <a:cs typeface="Source Code Pro"/>
              </a:rPr>
              <a:t> </a:t>
            </a:r>
            <a:r>
              <a:rPr sz="950" spc="-45" dirty="0">
                <a:solidFill>
                  <a:srgbClr val="E2E7F0"/>
                </a:solidFill>
                <a:latin typeface="Calibri"/>
                <a:cs typeface="Calibri"/>
              </a:rPr>
              <a:t>AI-</a:t>
            </a:r>
            <a:r>
              <a:rPr sz="950" spc="-55" dirty="0">
                <a:solidFill>
                  <a:srgbClr val="E2E7F0"/>
                </a:solidFill>
                <a:latin typeface="Calibri"/>
                <a:cs typeface="Calibri"/>
              </a:rPr>
              <a:t>Driven</a:t>
            </a:r>
            <a:r>
              <a:rPr sz="950" spc="4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Curriculum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276349" y="5438774"/>
            <a:ext cx="1485900" cy="342900"/>
            <a:chOff x="1276349" y="5438774"/>
            <a:chExt cx="1485900" cy="342900"/>
          </a:xfrm>
        </p:grpSpPr>
        <p:sp>
          <p:nvSpPr>
            <p:cNvPr id="30" name="object 30"/>
            <p:cNvSpPr/>
            <p:nvPr/>
          </p:nvSpPr>
          <p:spPr>
            <a:xfrm>
              <a:off x="1276349" y="5438774"/>
              <a:ext cx="1485900" cy="342900"/>
            </a:xfrm>
            <a:custGeom>
              <a:avLst/>
              <a:gdLst/>
              <a:ahLst/>
              <a:cxnLst/>
              <a:rect l="l" t="t" r="r" b="b"/>
              <a:pathLst>
                <a:path w="1485900" h="342900">
                  <a:moveTo>
                    <a:pt x="1314449" y="342899"/>
                  </a:moveTo>
                  <a:lnTo>
                    <a:pt x="171449" y="342899"/>
                  </a:lnTo>
                  <a:lnTo>
                    <a:pt x="154560" y="342084"/>
                  </a:lnTo>
                  <a:lnTo>
                    <a:pt x="105838" y="329848"/>
                  </a:lnTo>
                  <a:lnTo>
                    <a:pt x="62735" y="304048"/>
                  </a:lnTo>
                  <a:lnTo>
                    <a:pt x="28867" y="266719"/>
                  </a:lnTo>
                  <a:lnTo>
                    <a:pt x="7340" y="221144"/>
                  </a:lnTo>
                  <a:lnTo>
                    <a:pt x="0" y="171449"/>
                  </a:lnTo>
                  <a:lnTo>
                    <a:pt x="815" y="154560"/>
                  </a:lnTo>
                  <a:lnTo>
                    <a:pt x="13050" y="105838"/>
                  </a:lnTo>
                  <a:lnTo>
                    <a:pt x="38850" y="62735"/>
                  </a:lnTo>
                  <a:lnTo>
                    <a:pt x="76179" y="28867"/>
                  </a:lnTo>
                  <a:lnTo>
                    <a:pt x="121754" y="7340"/>
                  </a:lnTo>
                  <a:lnTo>
                    <a:pt x="171449" y="0"/>
                  </a:lnTo>
                  <a:lnTo>
                    <a:pt x="1314449" y="0"/>
                  </a:lnTo>
                  <a:lnTo>
                    <a:pt x="1364144" y="7340"/>
                  </a:lnTo>
                  <a:lnTo>
                    <a:pt x="1409719" y="28867"/>
                  </a:lnTo>
                  <a:lnTo>
                    <a:pt x="1447048" y="62735"/>
                  </a:lnTo>
                  <a:lnTo>
                    <a:pt x="1472848" y="105838"/>
                  </a:lnTo>
                  <a:lnTo>
                    <a:pt x="1485084" y="154560"/>
                  </a:lnTo>
                  <a:lnTo>
                    <a:pt x="1485899" y="171449"/>
                  </a:lnTo>
                  <a:lnTo>
                    <a:pt x="1485084" y="188339"/>
                  </a:lnTo>
                  <a:lnTo>
                    <a:pt x="1472848" y="237060"/>
                  </a:lnTo>
                  <a:lnTo>
                    <a:pt x="1447048" y="280163"/>
                  </a:lnTo>
                  <a:lnTo>
                    <a:pt x="1409719" y="314031"/>
                  </a:lnTo>
                  <a:lnTo>
                    <a:pt x="1364144" y="335558"/>
                  </a:lnTo>
                  <a:lnTo>
                    <a:pt x="1314449" y="342899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76349" y="5438774"/>
              <a:ext cx="1485900" cy="342900"/>
            </a:xfrm>
            <a:custGeom>
              <a:avLst/>
              <a:gdLst/>
              <a:ahLst/>
              <a:cxnLst/>
              <a:rect l="l" t="t" r="r" b="b"/>
              <a:pathLst>
                <a:path w="1485900" h="342900">
                  <a:moveTo>
                    <a:pt x="1314449" y="342899"/>
                  </a:moveTo>
                  <a:lnTo>
                    <a:pt x="171449" y="342899"/>
                  </a:lnTo>
                  <a:lnTo>
                    <a:pt x="154560" y="342084"/>
                  </a:lnTo>
                  <a:lnTo>
                    <a:pt x="105838" y="329848"/>
                  </a:lnTo>
                  <a:lnTo>
                    <a:pt x="62735" y="304048"/>
                  </a:lnTo>
                  <a:lnTo>
                    <a:pt x="28867" y="266719"/>
                  </a:lnTo>
                  <a:lnTo>
                    <a:pt x="7340" y="221144"/>
                  </a:lnTo>
                  <a:lnTo>
                    <a:pt x="0" y="171449"/>
                  </a:lnTo>
                  <a:lnTo>
                    <a:pt x="766" y="155577"/>
                  </a:lnTo>
                  <a:lnTo>
                    <a:pt x="815" y="154560"/>
                  </a:lnTo>
                  <a:lnTo>
                    <a:pt x="13050" y="105838"/>
                  </a:lnTo>
                  <a:lnTo>
                    <a:pt x="38870" y="62713"/>
                  </a:lnTo>
                  <a:lnTo>
                    <a:pt x="76179" y="28867"/>
                  </a:lnTo>
                  <a:lnTo>
                    <a:pt x="121754" y="7340"/>
                  </a:lnTo>
                  <a:lnTo>
                    <a:pt x="171449" y="0"/>
                  </a:lnTo>
                  <a:lnTo>
                    <a:pt x="1314449" y="0"/>
                  </a:lnTo>
                  <a:lnTo>
                    <a:pt x="1331339" y="815"/>
                  </a:lnTo>
                  <a:lnTo>
                    <a:pt x="1347904" y="3262"/>
                  </a:lnTo>
                  <a:lnTo>
                    <a:pt x="1364144" y="7340"/>
                  </a:lnTo>
                  <a:lnTo>
                    <a:pt x="1370232" y="9524"/>
                  </a:lnTo>
                  <a:lnTo>
                    <a:pt x="171449" y="9524"/>
                  </a:lnTo>
                  <a:lnTo>
                    <a:pt x="163494" y="9719"/>
                  </a:lnTo>
                  <a:lnTo>
                    <a:pt x="124444" y="16494"/>
                  </a:lnTo>
                  <a:lnTo>
                    <a:pt x="88211" y="32555"/>
                  </a:lnTo>
                  <a:lnTo>
                    <a:pt x="56951" y="56950"/>
                  </a:lnTo>
                  <a:lnTo>
                    <a:pt x="32556" y="88209"/>
                  </a:lnTo>
                  <a:lnTo>
                    <a:pt x="16495" y="124443"/>
                  </a:lnTo>
                  <a:lnTo>
                    <a:pt x="9719" y="163494"/>
                  </a:lnTo>
                  <a:lnTo>
                    <a:pt x="9524" y="171449"/>
                  </a:lnTo>
                  <a:lnTo>
                    <a:pt x="9719" y="179404"/>
                  </a:lnTo>
                  <a:lnTo>
                    <a:pt x="16495" y="218454"/>
                  </a:lnTo>
                  <a:lnTo>
                    <a:pt x="32556" y="254687"/>
                  </a:lnTo>
                  <a:lnTo>
                    <a:pt x="56951" y="285947"/>
                  </a:lnTo>
                  <a:lnTo>
                    <a:pt x="88211" y="310342"/>
                  </a:lnTo>
                  <a:lnTo>
                    <a:pt x="124444" y="326403"/>
                  </a:lnTo>
                  <a:lnTo>
                    <a:pt x="163494" y="333179"/>
                  </a:lnTo>
                  <a:lnTo>
                    <a:pt x="171449" y="333374"/>
                  </a:lnTo>
                  <a:lnTo>
                    <a:pt x="1370230" y="333374"/>
                  </a:lnTo>
                  <a:lnTo>
                    <a:pt x="1364144" y="335558"/>
                  </a:lnTo>
                  <a:lnTo>
                    <a:pt x="1347904" y="339636"/>
                  </a:lnTo>
                  <a:lnTo>
                    <a:pt x="1331339" y="342084"/>
                  </a:lnTo>
                  <a:lnTo>
                    <a:pt x="1314449" y="342899"/>
                  </a:lnTo>
                  <a:close/>
                </a:path>
                <a:path w="1485900" h="342900">
                  <a:moveTo>
                    <a:pt x="1370230" y="333374"/>
                  </a:moveTo>
                  <a:lnTo>
                    <a:pt x="1314449" y="333374"/>
                  </a:lnTo>
                  <a:lnTo>
                    <a:pt x="1322404" y="333179"/>
                  </a:lnTo>
                  <a:lnTo>
                    <a:pt x="1330321" y="332596"/>
                  </a:lnTo>
                  <a:lnTo>
                    <a:pt x="1368991" y="323912"/>
                  </a:lnTo>
                  <a:lnTo>
                    <a:pt x="1404410" y="306084"/>
                  </a:lnTo>
                  <a:lnTo>
                    <a:pt x="1434453" y="280163"/>
                  </a:lnTo>
                  <a:lnTo>
                    <a:pt x="1457256" y="247780"/>
                  </a:lnTo>
                  <a:lnTo>
                    <a:pt x="1471520" y="210803"/>
                  </a:lnTo>
                  <a:lnTo>
                    <a:pt x="1476374" y="171449"/>
                  </a:lnTo>
                  <a:lnTo>
                    <a:pt x="1476180" y="163494"/>
                  </a:lnTo>
                  <a:lnTo>
                    <a:pt x="1469403" y="124443"/>
                  </a:lnTo>
                  <a:lnTo>
                    <a:pt x="1453342" y="88209"/>
                  </a:lnTo>
                  <a:lnTo>
                    <a:pt x="1428947" y="56950"/>
                  </a:lnTo>
                  <a:lnTo>
                    <a:pt x="1397687" y="32555"/>
                  </a:lnTo>
                  <a:lnTo>
                    <a:pt x="1361454" y="16494"/>
                  </a:lnTo>
                  <a:lnTo>
                    <a:pt x="1322404" y="9719"/>
                  </a:lnTo>
                  <a:lnTo>
                    <a:pt x="1314449" y="9524"/>
                  </a:lnTo>
                  <a:lnTo>
                    <a:pt x="1370232" y="9524"/>
                  </a:lnTo>
                  <a:lnTo>
                    <a:pt x="1409720" y="28867"/>
                  </a:lnTo>
                  <a:lnTo>
                    <a:pt x="1447028" y="62713"/>
                  </a:lnTo>
                  <a:lnTo>
                    <a:pt x="1472848" y="105838"/>
                  </a:lnTo>
                  <a:lnTo>
                    <a:pt x="1485084" y="154560"/>
                  </a:lnTo>
                  <a:lnTo>
                    <a:pt x="1485899" y="171449"/>
                  </a:lnTo>
                  <a:lnTo>
                    <a:pt x="1485133" y="187321"/>
                  </a:lnTo>
                  <a:lnTo>
                    <a:pt x="1472848" y="237060"/>
                  </a:lnTo>
                  <a:lnTo>
                    <a:pt x="1447048" y="280163"/>
                  </a:lnTo>
                  <a:lnTo>
                    <a:pt x="1409719" y="314031"/>
                  </a:lnTo>
                  <a:lnTo>
                    <a:pt x="1380060" y="329848"/>
                  </a:lnTo>
                  <a:lnTo>
                    <a:pt x="1370230" y="33337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400125" y="5490368"/>
            <a:ext cx="1235710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60" dirty="0">
                <a:solidFill>
                  <a:srgbClr val="E2E7F0"/>
                </a:solidFill>
                <a:latin typeface="Segoe UI Symbol"/>
                <a:cs typeface="Segoe UI Symbol"/>
              </a:rPr>
              <a:t>🌐</a:t>
            </a:r>
            <a:r>
              <a:rPr sz="1050" spc="-50" dirty="0">
                <a:solidFill>
                  <a:srgbClr val="E2E7F0"/>
                </a:solidFill>
                <a:latin typeface="Segoe UI Symbol"/>
                <a:cs typeface="Segoe UI Symbol"/>
              </a:rPr>
              <a:t> </a:t>
            </a:r>
            <a:r>
              <a:rPr sz="950" spc="-45" dirty="0">
                <a:solidFill>
                  <a:srgbClr val="E2E7F0"/>
                </a:solidFill>
                <a:latin typeface="Calibri"/>
                <a:cs typeface="Calibri"/>
              </a:rPr>
              <a:t>Metaverse</a:t>
            </a:r>
            <a:r>
              <a:rPr sz="950" spc="3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Classrooms</a:t>
            </a:r>
            <a:endParaRPr sz="95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905124" y="5438774"/>
            <a:ext cx="1485900" cy="342900"/>
            <a:chOff x="2905124" y="5438774"/>
            <a:chExt cx="1485900" cy="342900"/>
          </a:xfrm>
        </p:grpSpPr>
        <p:sp>
          <p:nvSpPr>
            <p:cNvPr id="34" name="object 34"/>
            <p:cNvSpPr/>
            <p:nvPr/>
          </p:nvSpPr>
          <p:spPr>
            <a:xfrm>
              <a:off x="2905124" y="5438774"/>
              <a:ext cx="1485900" cy="342900"/>
            </a:xfrm>
            <a:custGeom>
              <a:avLst/>
              <a:gdLst/>
              <a:ahLst/>
              <a:cxnLst/>
              <a:rect l="l" t="t" r="r" b="b"/>
              <a:pathLst>
                <a:path w="1485900" h="342900">
                  <a:moveTo>
                    <a:pt x="1314449" y="342899"/>
                  </a:moveTo>
                  <a:lnTo>
                    <a:pt x="171449" y="342899"/>
                  </a:lnTo>
                  <a:lnTo>
                    <a:pt x="154560" y="342084"/>
                  </a:lnTo>
                  <a:lnTo>
                    <a:pt x="105838" y="329848"/>
                  </a:lnTo>
                  <a:lnTo>
                    <a:pt x="62735" y="304048"/>
                  </a:lnTo>
                  <a:lnTo>
                    <a:pt x="28867" y="266719"/>
                  </a:lnTo>
                  <a:lnTo>
                    <a:pt x="7340" y="221144"/>
                  </a:lnTo>
                  <a:lnTo>
                    <a:pt x="0" y="171449"/>
                  </a:lnTo>
                  <a:lnTo>
                    <a:pt x="815" y="154560"/>
                  </a:lnTo>
                  <a:lnTo>
                    <a:pt x="13050" y="105838"/>
                  </a:lnTo>
                  <a:lnTo>
                    <a:pt x="38850" y="62735"/>
                  </a:lnTo>
                  <a:lnTo>
                    <a:pt x="76179" y="28867"/>
                  </a:lnTo>
                  <a:lnTo>
                    <a:pt x="121754" y="7340"/>
                  </a:lnTo>
                  <a:lnTo>
                    <a:pt x="171449" y="0"/>
                  </a:lnTo>
                  <a:lnTo>
                    <a:pt x="1314449" y="0"/>
                  </a:lnTo>
                  <a:lnTo>
                    <a:pt x="1364144" y="7340"/>
                  </a:lnTo>
                  <a:lnTo>
                    <a:pt x="1409719" y="28867"/>
                  </a:lnTo>
                  <a:lnTo>
                    <a:pt x="1447049" y="62735"/>
                  </a:lnTo>
                  <a:lnTo>
                    <a:pt x="1472848" y="105838"/>
                  </a:lnTo>
                  <a:lnTo>
                    <a:pt x="1485084" y="154560"/>
                  </a:lnTo>
                  <a:lnTo>
                    <a:pt x="1485899" y="171449"/>
                  </a:lnTo>
                  <a:lnTo>
                    <a:pt x="1485084" y="188339"/>
                  </a:lnTo>
                  <a:lnTo>
                    <a:pt x="1472848" y="237060"/>
                  </a:lnTo>
                  <a:lnTo>
                    <a:pt x="1447049" y="280163"/>
                  </a:lnTo>
                  <a:lnTo>
                    <a:pt x="1409719" y="314031"/>
                  </a:lnTo>
                  <a:lnTo>
                    <a:pt x="1364144" y="335558"/>
                  </a:lnTo>
                  <a:lnTo>
                    <a:pt x="1314449" y="342899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05124" y="5438774"/>
              <a:ext cx="1485900" cy="342900"/>
            </a:xfrm>
            <a:custGeom>
              <a:avLst/>
              <a:gdLst/>
              <a:ahLst/>
              <a:cxnLst/>
              <a:rect l="l" t="t" r="r" b="b"/>
              <a:pathLst>
                <a:path w="1485900" h="342900">
                  <a:moveTo>
                    <a:pt x="1314449" y="342899"/>
                  </a:moveTo>
                  <a:lnTo>
                    <a:pt x="171449" y="342899"/>
                  </a:lnTo>
                  <a:lnTo>
                    <a:pt x="154560" y="342084"/>
                  </a:lnTo>
                  <a:lnTo>
                    <a:pt x="105838" y="329848"/>
                  </a:lnTo>
                  <a:lnTo>
                    <a:pt x="62735" y="304048"/>
                  </a:lnTo>
                  <a:lnTo>
                    <a:pt x="28867" y="266719"/>
                  </a:lnTo>
                  <a:lnTo>
                    <a:pt x="7340" y="221144"/>
                  </a:lnTo>
                  <a:lnTo>
                    <a:pt x="0" y="171449"/>
                  </a:lnTo>
                  <a:lnTo>
                    <a:pt x="766" y="155577"/>
                  </a:lnTo>
                  <a:lnTo>
                    <a:pt x="815" y="154560"/>
                  </a:lnTo>
                  <a:lnTo>
                    <a:pt x="13050" y="105838"/>
                  </a:lnTo>
                  <a:lnTo>
                    <a:pt x="38870" y="62713"/>
                  </a:lnTo>
                  <a:lnTo>
                    <a:pt x="76179" y="28867"/>
                  </a:lnTo>
                  <a:lnTo>
                    <a:pt x="121754" y="7340"/>
                  </a:lnTo>
                  <a:lnTo>
                    <a:pt x="171449" y="0"/>
                  </a:lnTo>
                  <a:lnTo>
                    <a:pt x="1314449" y="0"/>
                  </a:lnTo>
                  <a:lnTo>
                    <a:pt x="1331339" y="815"/>
                  </a:lnTo>
                  <a:lnTo>
                    <a:pt x="1347904" y="3262"/>
                  </a:lnTo>
                  <a:lnTo>
                    <a:pt x="1364144" y="7340"/>
                  </a:lnTo>
                  <a:lnTo>
                    <a:pt x="1370232" y="9524"/>
                  </a:lnTo>
                  <a:lnTo>
                    <a:pt x="171449" y="9524"/>
                  </a:lnTo>
                  <a:lnTo>
                    <a:pt x="163494" y="9719"/>
                  </a:lnTo>
                  <a:lnTo>
                    <a:pt x="124444" y="16494"/>
                  </a:lnTo>
                  <a:lnTo>
                    <a:pt x="88210" y="32555"/>
                  </a:lnTo>
                  <a:lnTo>
                    <a:pt x="56951" y="56950"/>
                  </a:lnTo>
                  <a:lnTo>
                    <a:pt x="32555" y="88209"/>
                  </a:lnTo>
                  <a:lnTo>
                    <a:pt x="16495" y="124443"/>
                  </a:lnTo>
                  <a:lnTo>
                    <a:pt x="10427" y="154560"/>
                  </a:lnTo>
                  <a:lnTo>
                    <a:pt x="10302" y="155577"/>
                  </a:lnTo>
                  <a:lnTo>
                    <a:pt x="9719" y="163494"/>
                  </a:lnTo>
                  <a:lnTo>
                    <a:pt x="9524" y="171449"/>
                  </a:lnTo>
                  <a:lnTo>
                    <a:pt x="9719" y="179404"/>
                  </a:lnTo>
                  <a:lnTo>
                    <a:pt x="16495" y="218454"/>
                  </a:lnTo>
                  <a:lnTo>
                    <a:pt x="32555" y="254687"/>
                  </a:lnTo>
                  <a:lnTo>
                    <a:pt x="56951" y="285947"/>
                  </a:lnTo>
                  <a:lnTo>
                    <a:pt x="88211" y="310342"/>
                  </a:lnTo>
                  <a:lnTo>
                    <a:pt x="124444" y="326403"/>
                  </a:lnTo>
                  <a:lnTo>
                    <a:pt x="163494" y="333179"/>
                  </a:lnTo>
                  <a:lnTo>
                    <a:pt x="171449" y="333374"/>
                  </a:lnTo>
                  <a:lnTo>
                    <a:pt x="1370230" y="333374"/>
                  </a:lnTo>
                  <a:lnTo>
                    <a:pt x="1364144" y="335558"/>
                  </a:lnTo>
                  <a:lnTo>
                    <a:pt x="1347904" y="339636"/>
                  </a:lnTo>
                  <a:lnTo>
                    <a:pt x="1331339" y="342084"/>
                  </a:lnTo>
                  <a:lnTo>
                    <a:pt x="1314449" y="342899"/>
                  </a:lnTo>
                  <a:close/>
                </a:path>
                <a:path w="1485900" h="342900">
                  <a:moveTo>
                    <a:pt x="1370230" y="333374"/>
                  </a:moveTo>
                  <a:lnTo>
                    <a:pt x="1314449" y="333374"/>
                  </a:lnTo>
                  <a:lnTo>
                    <a:pt x="1322404" y="333179"/>
                  </a:lnTo>
                  <a:lnTo>
                    <a:pt x="1330321" y="332596"/>
                  </a:lnTo>
                  <a:lnTo>
                    <a:pt x="1368991" y="323912"/>
                  </a:lnTo>
                  <a:lnTo>
                    <a:pt x="1404409" y="306084"/>
                  </a:lnTo>
                  <a:lnTo>
                    <a:pt x="1434453" y="280163"/>
                  </a:lnTo>
                  <a:lnTo>
                    <a:pt x="1457255" y="247780"/>
                  </a:lnTo>
                  <a:lnTo>
                    <a:pt x="1471520" y="210803"/>
                  </a:lnTo>
                  <a:lnTo>
                    <a:pt x="1476374" y="171449"/>
                  </a:lnTo>
                  <a:lnTo>
                    <a:pt x="1476180" y="163494"/>
                  </a:lnTo>
                  <a:lnTo>
                    <a:pt x="1469403" y="124443"/>
                  </a:lnTo>
                  <a:lnTo>
                    <a:pt x="1453342" y="88209"/>
                  </a:lnTo>
                  <a:lnTo>
                    <a:pt x="1428947" y="56950"/>
                  </a:lnTo>
                  <a:lnTo>
                    <a:pt x="1397687" y="32555"/>
                  </a:lnTo>
                  <a:lnTo>
                    <a:pt x="1361453" y="16494"/>
                  </a:lnTo>
                  <a:lnTo>
                    <a:pt x="1322404" y="9719"/>
                  </a:lnTo>
                  <a:lnTo>
                    <a:pt x="1314449" y="9524"/>
                  </a:lnTo>
                  <a:lnTo>
                    <a:pt x="1370232" y="9524"/>
                  </a:lnTo>
                  <a:lnTo>
                    <a:pt x="1409719" y="28867"/>
                  </a:lnTo>
                  <a:lnTo>
                    <a:pt x="1447028" y="62713"/>
                  </a:lnTo>
                  <a:lnTo>
                    <a:pt x="1472848" y="105838"/>
                  </a:lnTo>
                  <a:lnTo>
                    <a:pt x="1485084" y="154560"/>
                  </a:lnTo>
                  <a:lnTo>
                    <a:pt x="1485899" y="171449"/>
                  </a:lnTo>
                  <a:lnTo>
                    <a:pt x="1485133" y="187321"/>
                  </a:lnTo>
                  <a:lnTo>
                    <a:pt x="1472848" y="237060"/>
                  </a:lnTo>
                  <a:lnTo>
                    <a:pt x="1447049" y="280163"/>
                  </a:lnTo>
                  <a:lnTo>
                    <a:pt x="1409719" y="314031"/>
                  </a:lnTo>
                  <a:lnTo>
                    <a:pt x="1380060" y="329848"/>
                  </a:lnTo>
                  <a:lnTo>
                    <a:pt x="1370230" y="33337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3016249" y="5490368"/>
            <a:ext cx="1266825" cy="1885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spc="365" dirty="0">
                <a:solidFill>
                  <a:srgbClr val="E2E7F0"/>
                </a:solidFill>
                <a:latin typeface="DejaVu Sans"/>
                <a:cs typeface="DejaVu Sans"/>
              </a:rPr>
              <a:t>⚡</a:t>
            </a:r>
            <a:r>
              <a:rPr sz="1050" spc="-85" dirty="0">
                <a:solidFill>
                  <a:srgbClr val="E2E7F0"/>
                </a:solidFill>
                <a:latin typeface="DejaVu Sans"/>
                <a:cs typeface="DejaVu Sans"/>
              </a:rPr>
              <a:t> </a:t>
            </a:r>
            <a:r>
              <a:rPr sz="950" spc="-40" dirty="0">
                <a:solidFill>
                  <a:srgbClr val="E2E7F0"/>
                </a:solidFill>
                <a:latin typeface="Calibri"/>
                <a:cs typeface="Calibri"/>
              </a:rPr>
              <a:t>Zero-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Knowledge</a:t>
            </a:r>
            <a:r>
              <a:rPr sz="950" spc="4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Proofs</a:t>
            </a:r>
            <a:endParaRPr sz="950">
              <a:latin typeface="Calibri"/>
              <a:cs typeface="Calibri"/>
            </a:endParaRPr>
          </a:p>
        </p:txBody>
      </p: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59875" y="1809749"/>
            <a:ext cx="1157148" cy="247650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2405982" y="2750560"/>
            <a:ext cx="865505" cy="3695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300990" marR="5080" indent="-288925">
              <a:lnSpc>
                <a:spcPts val="1290"/>
              </a:lnSpc>
              <a:spcBef>
                <a:spcPts val="245"/>
              </a:spcBef>
            </a:pPr>
            <a:r>
              <a:rPr sz="1150" spc="-45" dirty="0">
                <a:solidFill>
                  <a:srgbClr val="FFFFFF"/>
                </a:solidFill>
                <a:latin typeface="Arial Black"/>
                <a:cs typeface="Arial Black"/>
              </a:rPr>
              <a:t>ACADEMIA </a:t>
            </a:r>
            <a:r>
              <a:rPr sz="1150" spc="-25" dirty="0">
                <a:solidFill>
                  <a:srgbClr val="FFFFFF"/>
                </a:solidFill>
                <a:latin typeface="Arial Black"/>
                <a:cs typeface="Arial Black"/>
              </a:rPr>
              <a:t>2.0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93726" y="2236584"/>
            <a:ext cx="480059" cy="2755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72390" marR="5080" indent="-60325">
              <a:lnSpc>
                <a:spcPts val="900"/>
              </a:lnSpc>
              <a:spcBef>
                <a:spcPts val="270"/>
              </a:spcBef>
            </a:pP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Blockchain</a:t>
            </a:r>
            <a:r>
              <a:rPr sz="85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Identity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790949" y="2190749"/>
            <a:ext cx="762000" cy="762000"/>
            <a:chOff x="3790949" y="2190749"/>
            <a:chExt cx="762000" cy="762000"/>
          </a:xfrm>
        </p:grpSpPr>
        <p:sp>
          <p:nvSpPr>
            <p:cNvPr id="41" name="object 41"/>
            <p:cNvSpPr/>
            <p:nvPr/>
          </p:nvSpPr>
          <p:spPr>
            <a:xfrm>
              <a:off x="3790949" y="21907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25117" y="757881"/>
                  </a:lnTo>
                  <a:lnTo>
                    <a:pt x="270399" y="745598"/>
                  </a:lnTo>
                  <a:lnTo>
                    <a:pt x="218079" y="725411"/>
                  </a:lnTo>
                  <a:lnTo>
                    <a:pt x="169327" y="697789"/>
                  </a:lnTo>
                  <a:lnTo>
                    <a:pt x="125151" y="663319"/>
                  </a:lnTo>
                  <a:lnTo>
                    <a:pt x="86479" y="622706"/>
                  </a:lnTo>
                  <a:lnTo>
                    <a:pt x="54191" y="576854"/>
                  </a:lnTo>
                  <a:lnTo>
                    <a:pt x="29001" y="526802"/>
                  </a:lnTo>
                  <a:lnTo>
                    <a:pt x="11420" y="473597"/>
                  </a:lnTo>
                  <a:lnTo>
                    <a:pt x="1829" y="418344"/>
                  </a:lnTo>
                  <a:lnTo>
                    <a:pt x="0" y="380999"/>
                  </a:lnTo>
                  <a:lnTo>
                    <a:pt x="457" y="362282"/>
                  </a:lnTo>
                  <a:lnTo>
                    <a:pt x="7320" y="306670"/>
                  </a:lnTo>
                  <a:lnTo>
                    <a:pt x="22261" y="252665"/>
                  </a:lnTo>
                  <a:lnTo>
                    <a:pt x="44983" y="201395"/>
                  </a:lnTo>
                  <a:lnTo>
                    <a:pt x="74988" y="154018"/>
                  </a:lnTo>
                  <a:lnTo>
                    <a:pt x="111592" y="111592"/>
                  </a:lnTo>
                  <a:lnTo>
                    <a:pt x="154018" y="74989"/>
                  </a:lnTo>
                  <a:lnTo>
                    <a:pt x="201395" y="44983"/>
                  </a:lnTo>
                  <a:lnTo>
                    <a:pt x="252665" y="22261"/>
                  </a:lnTo>
                  <a:lnTo>
                    <a:pt x="306670" y="7320"/>
                  </a:lnTo>
                  <a:lnTo>
                    <a:pt x="362282" y="457"/>
                  </a:lnTo>
                  <a:lnTo>
                    <a:pt x="380999" y="0"/>
                  </a:lnTo>
                  <a:lnTo>
                    <a:pt x="399717" y="457"/>
                  </a:lnTo>
                  <a:lnTo>
                    <a:pt x="455328" y="7320"/>
                  </a:lnTo>
                  <a:lnTo>
                    <a:pt x="509333" y="22261"/>
                  </a:lnTo>
                  <a:lnTo>
                    <a:pt x="560603" y="44983"/>
                  </a:lnTo>
                  <a:lnTo>
                    <a:pt x="607980" y="74989"/>
                  </a:lnTo>
                  <a:lnTo>
                    <a:pt x="650407" y="111592"/>
                  </a:lnTo>
                  <a:lnTo>
                    <a:pt x="687009" y="154018"/>
                  </a:lnTo>
                  <a:lnTo>
                    <a:pt x="717015" y="201395"/>
                  </a:lnTo>
                  <a:lnTo>
                    <a:pt x="739737" y="252665"/>
                  </a:lnTo>
                  <a:lnTo>
                    <a:pt x="754678" y="306670"/>
                  </a:lnTo>
                  <a:lnTo>
                    <a:pt x="761542" y="362282"/>
                  </a:lnTo>
                  <a:lnTo>
                    <a:pt x="761999" y="380999"/>
                  </a:lnTo>
                  <a:lnTo>
                    <a:pt x="761542" y="399717"/>
                  </a:lnTo>
                  <a:lnTo>
                    <a:pt x="754678" y="455329"/>
                  </a:lnTo>
                  <a:lnTo>
                    <a:pt x="739737" y="509334"/>
                  </a:lnTo>
                  <a:lnTo>
                    <a:pt x="717015" y="560604"/>
                  </a:lnTo>
                  <a:lnTo>
                    <a:pt x="687009" y="607980"/>
                  </a:lnTo>
                  <a:lnTo>
                    <a:pt x="650407" y="650407"/>
                  </a:lnTo>
                  <a:lnTo>
                    <a:pt x="607980" y="687010"/>
                  </a:lnTo>
                  <a:lnTo>
                    <a:pt x="560603" y="717015"/>
                  </a:lnTo>
                  <a:lnTo>
                    <a:pt x="509333" y="739737"/>
                  </a:lnTo>
                  <a:lnTo>
                    <a:pt x="455327" y="754679"/>
                  </a:lnTo>
                  <a:lnTo>
                    <a:pt x="399716" y="761542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790949" y="2190749"/>
              <a:ext cx="762000" cy="760730"/>
            </a:xfrm>
            <a:custGeom>
              <a:avLst/>
              <a:gdLst/>
              <a:ahLst/>
              <a:cxnLst/>
              <a:rect l="l" t="t" r="r" b="b"/>
              <a:pathLst>
                <a:path w="762000" h="760730">
                  <a:moveTo>
                    <a:pt x="399716" y="760730"/>
                  </a:moveTo>
                  <a:lnTo>
                    <a:pt x="362282" y="760730"/>
                  </a:lnTo>
                  <a:lnTo>
                    <a:pt x="343654" y="759460"/>
                  </a:lnTo>
                  <a:lnTo>
                    <a:pt x="288401" y="750570"/>
                  </a:lnTo>
                  <a:lnTo>
                    <a:pt x="235197" y="732790"/>
                  </a:lnTo>
                  <a:lnTo>
                    <a:pt x="185144" y="707390"/>
                  </a:lnTo>
                  <a:lnTo>
                    <a:pt x="139293" y="674370"/>
                  </a:lnTo>
                  <a:lnTo>
                    <a:pt x="98680" y="636270"/>
                  </a:lnTo>
                  <a:lnTo>
                    <a:pt x="64209" y="591820"/>
                  </a:lnTo>
                  <a:lnTo>
                    <a:pt x="36587" y="543560"/>
                  </a:lnTo>
                  <a:lnTo>
                    <a:pt x="16400" y="491490"/>
                  </a:lnTo>
                  <a:lnTo>
                    <a:pt x="4117" y="436880"/>
                  </a:lnTo>
                  <a:lnTo>
                    <a:pt x="457" y="398780"/>
                  </a:lnTo>
                  <a:lnTo>
                    <a:pt x="0" y="379730"/>
                  </a:lnTo>
                  <a:lnTo>
                    <a:pt x="457" y="361950"/>
                  </a:lnTo>
                  <a:lnTo>
                    <a:pt x="1738" y="344170"/>
                  </a:lnTo>
                  <a:lnTo>
                    <a:pt x="1829" y="342900"/>
                  </a:lnTo>
                  <a:lnTo>
                    <a:pt x="11420" y="288290"/>
                  </a:lnTo>
                  <a:lnTo>
                    <a:pt x="22261" y="251460"/>
                  </a:lnTo>
                  <a:lnTo>
                    <a:pt x="44983" y="200660"/>
                  </a:lnTo>
                  <a:lnTo>
                    <a:pt x="74988" y="153670"/>
                  </a:lnTo>
                  <a:lnTo>
                    <a:pt x="111592" y="110490"/>
                  </a:lnTo>
                  <a:lnTo>
                    <a:pt x="154018" y="74930"/>
                  </a:lnTo>
                  <a:lnTo>
                    <a:pt x="201395" y="44450"/>
                  </a:lnTo>
                  <a:lnTo>
                    <a:pt x="270399" y="15240"/>
                  </a:lnTo>
                  <a:lnTo>
                    <a:pt x="343654" y="1270"/>
                  </a:lnTo>
                  <a:lnTo>
                    <a:pt x="362282" y="0"/>
                  </a:lnTo>
                  <a:lnTo>
                    <a:pt x="399717" y="0"/>
                  </a:lnTo>
                  <a:lnTo>
                    <a:pt x="418344" y="1270"/>
                  </a:lnTo>
                  <a:lnTo>
                    <a:pt x="455328" y="6350"/>
                  </a:lnTo>
                  <a:lnTo>
                    <a:pt x="467507" y="8890"/>
                  </a:lnTo>
                  <a:lnTo>
                    <a:pt x="362772" y="8890"/>
                  </a:lnTo>
                  <a:lnTo>
                    <a:pt x="353675" y="10160"/>
                  </a:lnTo>
                  <a:lnTo>
                    <a:pt x="344589" y="10160"/>
                  </a:lnTo>
                  <a:lnTo>
                    <a:pt x="317494" y="13970"/>
                  </a:lnTo>
                  <a:lnTo>
                    <a:pt x="308528" y="16510"/>
                  </a:lnTo>
                  <a:lnTo>
                    <a:pt x="299606" y="17780"/>
                  </a:lnTo>
                  <a:lnTo>
                    <a:pt x="255853" y="30480"/>
                  </a:lnTo>
                  <a:lnTo>
                    <a:pt x="247309" y="34290"/>
                  </a:lnTo>
                  <a:lnTo>
                    <a:pt x="238841" y="36830"/>
                  </a:lnTo>
                  <a:lnTo>
                    <a:pt x="213982" y="48260"/>
                  </a:lnTo>
                  <a:lnTo>
                    <a:pt x="205887" y="53340"/>
                  </a:lnTo>
                  <a:lnTo>
                    <a:pt x="197897" y="57150"/>
                  </a:lnTo>
                  <a:lnTo>
                    <a:pt x="190022" y="62230"/>
                  </a:lnTo>
                  <a:lnTo>
                    <a:pt x="182263" y="66040"/>
                  </a:lnTo>
                  <a:lnTo>
                    <a:pt x="174618" y="71120"/>
                  </a:lnTo>
                  <a:lnTo>
                    <a:pt x="167098" y="76200"/>
                  </a:lnTo>
                  <a:lnTo>
                    <a:pt x="159711" y="82550"/>
                  </a:lnTo>
                  <a:lnTo>
                    <a:pt x="152458" y="87630"/>
                  </a:lnTo>
                  <a:lnTo>
                    <a:pt x="118327" y="118110"/>
                  </a:lnTo>
                  <a:lnTo>
                    <a:pt x="88147" y="152400"/>
                  </a:lnTo>
                  <a:lnTo>
                    <a:pt x="82628" y="158750"/>
                  </a:lnTo>
                  <a:lnTo>
                    <a:pt x="57785" y="196850"/>
                  </a:lnTo>
                  <a:lnTo>
                    <a:pt x="53388" y="205740"/>
                  </a:lnTo>
                  <a:lnTo>
                    <a:pt x="49187" y="213360"/>
                  </a:lnTo>
                  <a:lnTo>
                    <a:pt x="45189" y="220980"/>
                  </a:lnTo>
                  <a:lnTo>
                    <a:pt x="41394" y="229870"/>
                  </a:lnTo>
                  <a:lnTo>
                    <a:pt x="37801" y="238760"/>
                  </a:lnTo>
                  <a:lnTo>
                    <a:pt x="34414" y="246380"/>
                  </a:lnTo>
                  <a:lnTo>
                    <a:pt x="31239" y="255270"/>
                  </a:lnTo>
                  <a:lnTo>
                    <a:pt x="28274" y="264160"/>
                  </a:lnTo>
                  <a:lnTo>
                    <a:pt x="25520" y="273050"/>
                  </a:lnTo>
                  <a:lnTo>
                    <a:pt x="22980" y="280670"/>
                  </a:lnTo>
                  <a:lnTo>
                    <a:pt x="13544" y="326390"/>
                  </a:lnTo>
                  <a:lnTo>
                    <a:pt x="9636" y="370840"/>
                  </a:lnTo>
                  <a:lnTo>
                    <a:pt x="9636" y="389890"/>
                  </a:lnTo>
                  <a:lnTo>
                    <a:pt x="13544" y="434340"/>
                  </a:lnTo>
                  <a:lnTo>
                    <a:pt x="22979" y="480060"/>
                  </a:lnTo>
                  <a:lnTo>
                    <a:pt x="25520" y="487680"/>
                  </a:lnTo>
                  <a:lnTo>
                    <a:pt x="28274" y="496570"/>
                  </a:lnTo>
                  <a:lnTo>
                    <a:pt x="31239" y="505460"/>
                  </a:lnTo>
                  <a:lnTo>
                    <a:pt x="34414" y="514350"/>
                  </a:lnTo>
                  <a:lnTo>
                    <a:pt x="37801" y="521970"/>
                  </a:lnTo>
                  <a:lnTo>
                    <a:pt x="41394" y="530860"/>
                  </a:lnTo>
                  <a:lnTo>
                    <a:pt x="45189" y="539750"/>
                  </a:lnTo>
                  <a:lnTo>
                    <a:pt x="49187" y="547370"/>
                  </a:lnTo>
                  <a:lnTo>
                    <a:pt x="53388" y="554990"/>
                  </a:lnTo>
                  <a:lnTo>
                    <a:pt x="57785" y="563880"/>
                  </a:lnTo>
                  <a:lnTo>
                    <a:pt x="82628" y="601980"/>
                  </a:lnTo>
                  <a:lnTo>
                    <a:pt x="88147" y="608330"/>
                  </a:lnTo>
                  <a:lnTo>
                    <a:pt x="93846" y="615950"/>
                  </a:lnTo>
                  <a:lnTo>
                    <a:pt x="124854" y="648970"/>
                  </a:lnTo>
                  <a:lnTo>
                    <a:pt x="159711" y="678180"/>
                  </a:lnTo>
                  <a:lnTo>
                    <a:pt x="167098" y="684530"/>
                  </a:lnTo>
                  <a:lnTo>
                    <a:pt x="174618" y="689610"/>
                  </a:lnTo>
                  <a:lnTo>
                    <a:pt x="182263" y="694690"/>
                  </a:lnTo>
                  <a:lnTo>
                    <a:pt x="190022" y="698500"/>
                  </a:lnTo>
                  <a:lnTo>
                    <a:pt x="197897" y="703580"/>
                  </a:lnTo>
                  <a:lnTo>
                    <a:pt x="205887" y="707390"/>
                  </a:lnTo>
                  <a:lnTo>
                    <a:pt x="213982" y="712470"/>
                  </a:lnTo>
                  <a:lnTo>
                    <a:pt x="238841" y="723900"/>
                  </a:lnTo>
                  <a:lnTo>
                    <a:pt x="247309" y="726440"/>
                  </a:lnTo>
                  <a:lnTo>
                    <a:pt x="255853" y="730250"/>
                  </a:lnTo>
                  <a:lnTo>
                    <a:pt x="299606" y="742950"/>
                  </a:lnTo>
                  <a:lnTo>
                    <a:pt x="308528" y="744220"/>
                  </a:lnTo>
                  <a:lnTo>
                    <a:pt x="317494" y="746760"/>
                  </a:lnTo>
                  <a:lnTo>
                    <a:pt x="344588" y="750570"/>
                  </a:lnTo>
                  <a:lnTo>
                    <a:pt x="353675" y="750570"/>
                  </a:lnTo>
                  <a:lnTo>
                    <a:pt x="362772" y="751840"/>
                  </a:lnTo>
                  <a:lnTo>
                    <a:pt x="467507" y="751840"/>
                  </a:lnTo>
                  <a:lnTo>
                    <a:pt x="455327" y="754380"/>
                  </a:lnTo>
                  <a:lnTo>
                    <a:pt x="418343" y="759460"/>
                  </a:lnTo>
                  <a:lnTo>
                    <a:pt x="399716" y="760730"/>
                  </a:lnTo>
                  <a:close/>
                </a:path>
                <a:path w="762000" h="760730">
                  <a:moveTo>
                    <a:pt x="467507" y="751840"/>
                  </a:moveTo>
                  <a:lnTo>
                    <a:pt x="399226" y="751840"/>
                  </a:lnTo>
                  <a:lnTo>
                    <a:pt x="408324" y="750570"/>
                  </a:lnTo>
                  <a:lnTo>
                    <a:pt x="417410" y="750570"/>
                  </a:lnTo>
                  <a:lnTo>
                    <a:pt x="444504" y="746760"/>
                  </a:lnTo>
                  <a:lnTo>
                    <a:pt x="453470" y="744220"/>
                  </a:lnTo>
                  <a:lnTo>
                    <a:pt x="462392" y="742950"/>
                  </a:lnTo>
                  <a:lnTo>
                    <a:pt x="506145" y="730250"/>
                  </a:lnTo>
                  <a:lnTo>
                    <a:pt x="514688" y="726440"/>
                  </a:lnTo>
                  <a:lnTo>
                    <a:pt x="523156" y="723900"/>
                  </a:lnTo>
                  <a:lnTo>
                    <a:pt x="548016" y="712470"/>
                  </a:lnTo>
                  <a:lnTo>
                    <a:pt x="556111" y="707390"/>
                  </a:lnTo>
                  <a:lnTo>
                    <a:pt x="564101" y="703580"/>
                  </a:lnTo>
                  <a:lnTo>
                    <a:pt x="571975" y="698500"/>
                  </a:lnTo>
                  <a:lnTo>
                    <a:pt x="579735" y="694690"/>
                  </a:lnTo>
                  <a:lnTo>
                    <a:pt x="587379" y="689610"/>
                  </a:lnTo>
                  <a:lnTo>
                    <a:pt x="594899" y="684530"/>
                  </a:lnTo>
                  <a:lnTo>
                    <a:pt x="602286" y="678180"/>
                  </a:lnTo>
                  <a:lnTo>
                    <a:pt x="609540" y="673100"/>
                  </a:lnTo>
                  <a:lnTo>
                    <a:pt x="643671" y="642620"/>
                  </a:lnTo>
                  <a:lnTo>
                    <a:pt x="673852" y="608330"/>
                  </a:lnTo>
                  <a:lnTo>
                    <a:pt x="679370" y="601980"/>
                  </a:lnTo>
                  <a:lnTo>
                    <a:pt x="704213" y="563880"/>
                  </a:lnTo>
                  <a:lnTo>
                    <a:pt x="708611" y="554990"/>
                  </a:lnTo>
                  <a:lnTo>
                    <a:pt x="712811" y="547370"/>
                  </a:lnTo>
                  <a:lnTo>
                    <a:pt x="716808" y="539750"/>
                  </a:lnTo>
                  <a:lnTo>
                    <a:pt x="720604" y="530860"/>
                  </a:lnTo>
                  <a:lnTo>
                    <a:pt x="724197" y="521970"/>
                  </a:lnTo>
                  <a:lnTo>
                    <a:pt x="727583" y="514350"/>
                  </a:lnTo>
                  <a:lnTo>
                    <a:pt x="730759" y="505460"/>
                  </a:lnTo>
                  <a:lnTo>
                    <a:pt x="733724" y="496570"/>
                  </a:lnTo>
                  <a:lnTo>
                    <a:pt x="736478" y="487680"/>
                  </a:lnTo>
                  <a:lnTo>
                    <a:pt x="739019" y="480060"/>
                  </a:lnTo>
                  <a:lnTo>
                    <a:pt x="748454" y="434340"/>
                  </a:lnTo>
                  <a:lnTo>
                    <a:pt x="752363" y="389890"/>
                  </a:lnTo>
                  <a:lnTo>
                    <a:pt x="752363" y="370840"/>
                  </a:lnTo>
                  <a:lnTo>
                    <a:pt x="748454" y="326390"/>
                  </a:lnTo>
                  <a:lnTo>
                    <a:pt x="739019" y="280670"/>
                  </a:lnTo>
                  <a:lnTo>
                    <a:pt x="736479" y="273050"/>
                  </a:lnTo>
                  <a:lnTo>
                    <a:pt x="733724" y="264160"/>
                  </a:lnTo>
                  <a:lnTo>
                    <a:pt x="730759" y="255270"/>
                  </a:lnTo>
                  <a:lnTo>
                    <a:pt x="727584" y="246380"/>
                  </a:lnTo>
                  <a:lnTo>
                    <a:pt x="724197" y="238760"/>
                  </a:lnTo>
                  <a:lnTo>
                    <a:pt x="720604" y="229870"/>
                  </a:lnTo>
                  <a:lnTo>
                    <a:pt x="716808" y="220980"/>
                  </a:lnTo>
                  <a:lnTo>
                    <a:pt x="712811" y="213360"/>
                  </a:lnTo>
                  <a:lnTo>
                    <a:pt x="708611" y="205740"/>
                  </a:lnTo>
                  <a:lnTo>
                    <a:pt x="704213" y="196850"/>
                  </a:lnTo>
                  <a:lnTo>
                    <a:pt x="679371" y="158750"/>
                  </a:lnTo>
                  <a:lnTo>
                    <a:pt x="673852" y="152400"/>
                  </a:lnTo>
                  <a:lnTo>
                    <a:pt x="668153" y="144780"/>
                  </a:lnTo>
                  <a:lnTo>
                    <a:pt x="637144" y="111760"/>
                  </a:lnTo>
                  <a:lnTo>
                    <a:pt x="602286" y="82550"/>
                  </a:lnTo>
                  <a:lnTo>
                    <a:pt x="594899" y="76200"/>
                  </a:lnTo>
                  <a:lnTo>
                    <a:pt x="587379" y="71120"/>
                  </a:lnTo>
                  <a:lnTo>
                    <a:pt x="579735" y="66040"/>
                  </a:lnTo>
                  <a:lnTo>
                    <a:pt x="571975" y="62230"/>
                  </a:lnTo>
                  <a:lnTo>
                    <a:pt x="564101" y="57150"/>
                  </a:lnTo>
                  <a:lnTo>
                    <a:pt x="556111" y="53340"/>
                  </a:lnTo>
                  <a:lnTo>
                    <a:pt x="548016" y="48260"/>
                  </a:lnTo>
                  <a:lnTo>
                    <a:pt x="523156" y="36830"/>
                  </a:lnTo>
                  <a:lnTo>
                    <a:pt x="514688" y="34290"/>
                  </a:lnTo>
                  <a:lnTo>
                    <a:pt x="506145" y="30480"/>
                  </a:lnTo>
                  <a:lnTo>
                    <a:pt x="462392" y="17780"/>
                  </a:lnTo>
                  <a:lnTo>
                    <a:pt x="453470" y="16510"/>
                  </a:lnTo>
                  <a:lnTo>
                    <a:pt x="444504" y="13970"/>
                  </a:lnTo>
                  <a:lnTo>
                    <a:pt x="417410" y="10160"/>
                  </a:lnTo>
                  <a:lnTo>
                    <a:pt x="408324" y="10160"/>
                  </a:lnTo>
                  <a:lnTo>
                    <a:pt x="399227" y="8890"/>
                  </a:lnTo>
                  <a:lnTo>
                    <a:pt x="467507" y="8890"/>
                  </a:lnTo>
                  <a:lnTo>
                    <a:pt x="526801" y="27940"/>
                  </a:lnTo>
                  <a:lnTo>
                    <a:pt x="576854" y="53340"/>
                  </a:lnTo>
                  <a:lnTo>
                    <a:pt x="622705" y="86360"/>
                  </a:lnTo>
                  <a:lnTo>
                    <a:pt x="663318" y="124460"/>
                  </a:lnTo>
                  <a:lnTo>
                    <a:pt x="697789" y="168910"/>
                  </a:lnTo>
                  <a:lnTo>
                    <a:pt x="725412" y="217170"/>
                  </a:lnTo>
                  <a:lnTo>
                    <a:pt x="745598" y="269240"/>
                  </a:lnTo>
                  <a:lnTo>
                    <a:pt x="757881" y="323850"/>
                  </a:lnTo>
                  <a:lnTo>
                    <a:pt x="761542" y="361950"/>
                  </a:lnTo>
                  <a:lnTo>
                    <a:pt x="761999" y="379730"/>
                  </a:lnTo>
                  <a:lnTo>
                    <a:pt x="761542" y="398780"/>
                  </a:lnTo>
                  <a:lnTo>
                    <a:pt x="760260" y="416560"/>
                  </a:lnTo>
                  <a:lnTo>
                    <a:pt x="760169" y="417830"/>
                  </a:lnTo>
                  <a:lnTo>
                    <a:pt x="750578" y="472440"/>
                  </a:lnTo>
                  <a:lnTo>
                    <a:pt x="739737" y="509270"/>
                  </a:lnTo>
                  <a:lnTo>
                    <a:pt x="717015" y="560070"/>
                  </a:lnTo>
                  <a:lnTo>
                    <a:pt x="687009" y="607060"/>
                  </a:lnTo>
                  <a:lnTo>
                    <a:pt x="650407" y="650240"/>
                  </a:lnTo>
                  <a:lnTo>
                    <a:pt x="607980" y="685800"/>
                  </a:lnTo>
                  <a:lnTo>
                    <a:pt x="560603" y="716280"/>
                  </a:lnTo>
                  <a:lnTo>
                    <a:pt x="491598" y="745490"/>
                  </a:lnTo>
                  <a:lnTo>
                    <a:pt x="473596" y="750570"/>
                  </a:lnTo>
                  <a:lnTo>
                    <a:pt x="467507" y="751840"/>
                  </a:lnTo>
                  <a:close/>
                </a:path>
              </a:pathLst>
            </a:custGeom>
            <a:solidFill>
              <a:srgbClr val="13B8A6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57649" y="2305049"/>
              <a:ext cx="228600" cy="228600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4018905" y="2617584"/>
            <a:ext cx="296545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40"/>
              </a:spcBef>
            </a:pP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AI</a:t>
            </a:r>
            <a:endParaRPr sz="850">
              <a:latin typeface="Calibri"/>
              <a:cs typeface="Calibri"/>
            </a:endParaRPr>
          </a:p>
          <a:p>
            <a:pPr algn="ctr">
              <a:lnSpc>
                <a:spcPts val="960"/>
              </a:lnSpc>
            </a:pP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Tutors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45" name="object 4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790949" y="3143249"/>
            <a:ext cx="762000" cy="761999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4006105" y="3570084"/>
            <a:ext cx="322580" cy="2755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7620">
              <a:lnSpc>
                <a:spcPts val="900"/>
              </a:lnSpc>
              <a:spcBef>
                <a:spcPts val="270"/>
              </a:spcBef>
            </a:pP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Virtual</a:t>
            </a:r>
            <a:r>
              <a:rPr sz="85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E2E7F0"/>
                </a:solidFill>
                <a:latin typeface="Calibri"/>
                <a:cs typeface="Calibri"/>
              </a:rPr>
              <a:t>Worlds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70063" y="3951084"/>
            <a:ext cx="527685" cy="2755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ts val="960"/>
              </a:lnSpc>
              <a:spcBef>
                <a:spcPts val="140"/>
              </a:spcBef>
            </a:pP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DAO</a:t>
            </a:r>
            <a:endParaRPr sz="850">
              <a:latin typeface="Calibri"/>
              <a:cs typeface="Calibri"/>
            </a:endParaRPr>
          </a:p>
          <a:p>
            <a:pPr algn="ctr">
              <a:lnSpc>
                <a:spcPts val="960"/>
              </a:lnSpc>
            </a:pP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Governance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23949" y="3143249"/>
            <a:ext cx="762000" cy="761999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1294010" y="3570084"/>
            <a:ext cx="412750" cy="2755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66675">
              <a:lnSpc>
                <a:spcPts val="900"/>
              </a:lnSpc>
              <a:spcBef>
                <a:spcPts val="270"/>
              </a:spcBef>
            </a:pP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Token</a:t>
            </a:r>
            <a:r>
              <a:rPr sz="85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E2E7F0"/>
                </a:solidFill>
                <a:latin typeface="Calibri"/>
                <a:cs typeface="Calibri"/>
              </a:rPr>
              <a:t>Economy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23949" y="2190749"/>
            <a:ext cx="762000" cy="761999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1293266" y="2617584"/>
            <a:ext cx="414020" cy="27559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 indent="5715">
              <a:lnSpc>
                <a:spcPts val="900"/>
              </a:lnSpc>
              <a:spcBef>
                <a:spcPts val="270"/>
              </a:spcBef>
            </a:pP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Learning</a:t>
            </a:r>
            <a:r>
              <a:rPr sz="85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Analytics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85749" y="6353174"/>
            <a:ext cx="1600200" cy="1171575"/>
            <a:chOff x="285749" y="6353174"/>
            <a:chExt cx="1600200" cy="1171575"/>
          </a:xfrm>
        </p:grpSpPr>
        <p:sp>
          <p:nvSpPr>
            <p:cNvPr id="53" name="object 53"/>
            <p:cNvSpPr/>
            <p:nvPr/>
          </p:nvSpPr>
          <p:spPr>
            <a:xfrm>
              <a:off x="285749" y="6353174"/>
              <a:ext cx="1600200" cy="1171575"/>
            </a:xfrm>
            <a:custGeom>
              <a:avLst/>
              <a:gdLst/>
              <a:ahLst/>
              <a:cxnLst/>
              <a:rect l="l" t="t" r="r" b="b"/>
              <a:pathLst>
                <a:path w="1600200" h="1171575">
                  <a:moveTo>
                    <a:pt x="1523999" y="1171574"/>
                  </a:moveTo>
                  <a:lnTo>
                    <a:pt x="76199" y="1171574"/>
                  </a:lnTo>
                  <a:lnTo>
                    <a:pt x="68693" y="1171212"/>
                  </a:lnTo>
                  <a:lnTo>
                    <a:pt x="27882" y="1154307"/>
                  </a:lnTo>
                  <a:lnTo>
                    <a:pt x="3262" y="1117461"/>
                  </a:lnTo>
                  <a:lnTo>
                    <a:pt x="0" y="10953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523999" y="0"/>
                  </a:lnTo>
                  <a:lnTo>
                    <a:pt x="1566342" y="12830"/>
                  </a:lnTo>
                  <a:lnTo>
                    <a:pt x="1594399" y="47039"/>
                  </a:lnTo>
                  <a:lnTo>
                    <a:pt x="1600199" y="76199"/>
                  </a:lnTo>
                  <a:lnTo>
                    <a:pt x="1600199" y="1095374"/>
                  </a:lnTo>
                  <a:lnTo>
                    <a:pt x="1587369" y="1137717"/>
                  </a:lnTo>
                  <a:lnTo>
                    <a:pt x="1553160" y="1165774"/>
                  </a:lnTo>
                  <a:lnTo>
                    <a:pt x="1523999" y="117157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285749" y="6353174"/>
              <a:ext cx="1600200" cy="1171575"/>
            </a:xfrm>
            <a:custGeom>
              <a:avLst/>
              <a:gdLst/>
              <a:ahLst/>
              <a:cxnLst/>
              <a:rect l="l" t="t" r="r" b="b"/>
              <a:pathLst>
                <a:path w="1600200" h="1171575">
                  <a:moveTo>
                    <a:pt x="1523999" y="1171574"/>
                  </a:moveTo>
                  <a:lnTo>
                    <a:pt x="76199" y="1171574"/>
                  </a:lnTo>
                  <a:lnTo>
                    <a:pt x="68693" y="1171212"/>
                  </a:lnTo>
                  <a:lnTo>
                    <a:pt x="27882" y="1154307"/>
                  </a:lnTo>
                  <a:lnTo>
                    <a:pt x="3262" y="1117461"/>
                  </a:lnTo>
                  <a:lnTo>
                    <a:pt x="0" y="10953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523999" y="0"/>
                  </a:lnTo>
                  <a:lnTo>
                    <a:pt x="1560819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6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099752"/>
                  </a:lnTo>
                  <a:lnTo>
                    <a:pt x="9833" y="1102881"/>
                  </a:lnTo>
                  <a:lnTo>
                    <a:pt x="9952" y="1104088"/>
                  </a:lnTo>
                  <a:lnTo>
                    <a:pt x="25957" y="1139424"/>
                  </a:lnTo>
                  <a:lnTo>
                    <a:pt x="58898" y="1159913"/>
                  </a:lnTo>
                  <a:lnTo>
                    <a:pt x="71822" y="1162049"/>
                  </a:lnTo>
                  <a:lnTo>
                    <a:pt x="1560820" y="1162049"/>
                  </a:lnTo>
                  <a:lnTo>
                    <a:pt x="1559956" y="1162566"/>
                  </a:lnTo>
                  <a:lnTo>
                    <a:pt x="1553160" y="1165774"/>
                  </a:lnTo>
                  <a:lnTo>
                    <a:pt x="1546086" y="1168312"/>
                  </a:lnTo>
                  <a:lnTo>
                    <a:pt x="1538868" y="1170124"/>
                  </a:lnTo>
                  <a:lnTo>
                    <a:pt x="1531506" y="1171212"/>
                  </a:lnTo>
                  <a:lnTo>
                    <a:pt x="1523999" y="1171574"/>
                  </a:lnTo>
                  <a:close/>
                </a:path>
                <a:path w="1600200" h="1171575">
                  <a:moveTo>
                    <a:pt x="1560820" y="1162049"/>
                  </a:moveTo>
                  <a:lnTo>
                    <a:pt x="1528377" y="1162049"/>
                  </a:lnTo>
                  <a:lnTo>
                    <a:pt x="1532713" y="1161622"/>
                  </a:lnTo>
                  <a:lnTo>
                    <a:pt x="1541303" y="1159913"/>
                  </a:lnTo>
                  <a:lnTo>
                    <a:pt x="1574241" y="1139424"/>
                  </a:lnTo>
                  <a:lnTo>
                    <a:pt x="1590247" y="1104088"/>
                  </a:lnTo>
                  <a:lnTo>
                    <a:pt x="1590674" y="1099752"/>
                  </a:lnTo>
                  <a:lnTo>
                    <a:pt x="1590674" y="71821"/>
                  </a:lnTo>
                  <a:lnTo>
                    <a:pt x="1577005" y="35515"/>
                  </a:lnTo>
                  <a:lnTo>
                    <a:pt x="1545159" y="12830"/>
                  </a:lnTo>
                  <a:lnTo>
                    <a:pt x="1528377" y="9524"/>
                  </a:lnTo>
                  <a:lnTo>
                    <a:pt x="1560819" y="9524"/>
                  </a:lnTo>
                  <a:lnTo>
                    <a:pt x="1591191" y="40243"/>
                  </a:lnTo>
                  <a:lnTo>
                    <a:pt x="1600199" y="1095374"/>
                  </a:lnTo>
                  <a:lnTo>
                    <a:pt x="1599837" y="1102881"/>
                  </a:lnTo>
                  <a:lnTo>
                    <a:pt x="1582932" y="1143692"/>
                  </a:lnTo>
                  <a:lnTo>
                    <a:pt x="1566470" y="1158649"/>
                  </a:lnTo>
                  <a:lnTo>
                    <a:pt x="1560820" y="11620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38149" y="6934199"/>
              <a:ext cx="1295400" cy="38100"/>
            </a:xfrm>
            <a:custGeom>
              <a:avLst/>
              <a:gdLst/>
              <a:ahLst/>
              <a:cxnLst/>
              <a:rect l="l" t="t" r="r" b="b"/>
              <a:pathLst>
                <a:path w="1295400" h="38100">
                  <a:moveTo>
                    <a:pt x="1278875" y="38099"/>
                  </a:moveTo>
                  <a:lnTo>
                    <a:pt x="16523" y="38099"/>
                  </a:lnTo>
                  <a:lnTo>
                    <a:pt x="14093" y="37615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2"/>
                  </a:lnTo>
                  <a:lnTo>
                    <a:pt x="16523" y="0"/>
                  </a:lnTo>
                  <a:lnTo>
                    <a:pt x="1278875" y="0"/>
                  </a:lnTo>
                  <a:lnTo>
                    <a:pt x="1295399" y="16522"/>
                  </a:lnTo>
                  <a:lnTo>
                    <a:pt x="1295399" y="21576"/>
                  </a:lnTo>
                  <a:lnTo>
                    <a:pt x="1281305" y="37615"/>
                  </a:lnTo>
                  <a:lnTo>
                    <a:pt x="1278875" y="38099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8149" y="6934199"/>
              <a:ext cx="1104899" cy="3809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38149" y="6505574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257174" y="333374"/>
                  </a:moveTo>
                  <a:lnTo>
                    <a:pt x="76199" y="333374"/>
                  </a:lnTo>
                  <a:lnTo>
                    <a:pt x="68693" y="333012"/>
                  </a:lnTo>
                  <a:lnTo>
                    <a:pt x="27882" y="316107"/>
                  </a:lnTo>
                  <a:lnTo>
                    <a:pt x="3262" y="279261"/>
                  </a:lnTo>
                  <a:lnTo>
                    <a:pt x="0" y="2571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257174" y="0"/>
                  </a:lnTo>
                  <a:lnTo>
                    <a:pt x="299517" y="12830"/>
                  </a:lnTo>
                  <a:lnTo>
                    <a:pt x="327574" y="47039"/>
                  </a:lnTo>
                  <a:lnTo>
                    <a:pt x="333374" y="76199"/>
                  </a:lnTo>
                  <a:lnTo>
                    <a:pt x="333374" y="257174"/>
                  </a:lnTo>
                  <a:lnTo>
                    <a:pt x="320544" y="299517"/>
                  </a:lnTo>
                  <a:lnTo>
                    <a:pt x="286335" y="327574"/>
                  </a:lnTo>
                  <a:lnTo>
                    <a:pt x="257174" y="333374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8149" y="6505574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257174" y="333374"/>
                  </a:moveTo>
                  <a:lnTo>
                    <a:pt x="76199" y="333374"/>
                  </a:lnTo>
                  <a:lnTo>
                    <a:pt x="68693" y="333012"/>
                  </a:lnTo>
                  <a:lnTo>
                    <a:pt x="27882" y="316107"/>
                  </a:lnTo>
                  <a:lnTo>
                    <a:pt x="3262" y="279261"/>
                  </a:lnTo>
                  <a:lnTo>
                    <a:pt x="0" y="2571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257174" y="0"/>
                  </a:lnTo>
                  <a:lnTo>
                    <a:pt x="293995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6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261552"/>
                  </a:lnTo>
                  <a:lnTo>
                    <a:pt x="9833" y="264681"/>
                  </a:lnTo>
                  <a:lnTo>
                    <a:pt x="9951" y="265888"/>
                  </a:lnTo>
                  <a:lnTo>
                    <a:pt x="25957" y="301224"/>
                  </a:lnTo>
                  <a:lnTo>
                    <a:pt x="58898" y="321713"/>
                  </a:lnTo>
                  <a:lnTo>
                    <a:pt x="71822" y="323849"/>
                  </a:lnTo>
                  <a:lnTo>
                    <a:pt x="293996" y="323849"/>
                  </a:lnTo>
                  <a:lnTo>
                    <a:pt x="293131" y="324367"/>
                  </a:lnTo>
                  <a:lnTo>
                    <a:pt x="286335" y="327574"/>
                  </a:lnTo>
                  <a:lnTo>
                    <a:pt x="279261" y="330112"/>
                  </a:lnTo>
                  <a:lnTo>
                    <a:pt x="272043" y="331924"/>
                  </a:lnTo>
                  <a:lnTo>
                    <a:pt x="264681" y="333012"/>
                  </a:lnTo>
                  <a:lnTo>
                    <a:pt x="257174" y="333374"/>
                  </a:lnTo>
                  <a:close/>
                </a:path>
                <a:path w="333375" h="333375">
                  <a:moveTo>
                    <a:pt x="293996" y="323849"/>
                  </a:moveTo>
                  <a:lnTo>
                    <a:pt x="261552" y="323849"/>
                  </a:lnTo>
                  <a:lnTo>
                    <a:pt x="265888" y="323422"/>
                  </a:lnTo>
                  <a:lnTo>
                    <a:pt x="274476" y="321713"/>
                  </a:lnTo>
                  <a:lnTo>
                    <a:pt x="307416" y="301224"/>
                  </a:lnTo>
                  <a:lnTo>
                    <a:pt x="323422" y="265888"/>
                  </a:lnTo>
                  <a:lnTo>
                    <a:pt x="323849" y="261552"/>
                  </a:lnTo>
                  <a:lnTo>
                    <a:pt x="323849" y="71821"/>
                  </a:lnTo>
                  <a:lnTo>
                    <a:pt x="310180" y="35516"/>
                  </a:lnTo>
                  <a:lnTo>
                    <a:pt x="278336" y="12830"/>
                  </a:lnTo>
                  <a:lnTo>
                    <a:pt x="261552" y="9524"/>
                  </a:lnTo>
                  <a:lnTo>
                    <a:pt x="293995" y="9524"/>
                  </a:lnTo>
                  <a:lnTo>
                    <a:pt x="324367" y="40243"/>
                  </a:lnTo>
                  <a:lnTo>
                    <a:pt x="333374" y="257174"/>
                  </a:lnTo>
                  <a:lnTo>
                    <a:pt x="333012" y="264681"/>
                  </a:lnTo>
                  <a:lnTo>
                    <a:pt x="316107" y="305492"/>
                  </a:lnTo>
                  <a:lnTo>
                    <a:pt x="299645" y="320449"/>
                  </a:lnTo>
                  <a:lnTo>
                    <a:pt x="293996" y="323849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4349" y="6600824"/>
              <a:ext cx="190499" cy="15239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425450" y="6487891"/>
            <a:ext cx="1323975" cy="8629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40690" marR="74930">
              <a:lnSpc>
                <a:spcPts val="1280"/>
              </a:lnSpc>
              <a:spcBef>
                <a:spcPts val="240"/>
              </a:spcBef>
            </a:pPr>
            <a:r>
              <a:rPr sz="1150" spc="-30" dirty="0">
                <a:solidFill>
                  <a:srgbClr val="FFFFFF"/>
                </a:solidFill>
                <a:latin typeface="Arial Black"/>
                <a:cs typeface="Arial Black"/>
              </a:rPr>
              <a:t>100x</a:t>
            </a:r>
            <a:r>
              <a:rPr sz="115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50" spc="-25" dirty="0">
                <a:solidFill>
                  <a:srgbClr val="FFFFFF"/>
                </a:solidFill>
                <a:latin typeface="Arial Black"/>
                <a:cs typeface="Arial Black"/>
              </a:rPr>
              <a:t>AI </a:t>
            </a:r>
            <a:r>
              <a:rPr sz="1150" spc="-65" dirty="0">
                <a:solidFill>
                  <a:srgbClr val="FFFFFF"/>
                </a:solidFill>
                <a:latin typeface="Arial Black"/>
                <a:cs typeface="Arial Black"/>
              </a:rPr>
              <a:t>ENGINEER</a:t>
            </a:r>
            <a:endParaRPr sz="1150">
              <a:latin typeface="Arial Black"/>
              <a:cs typeface="Arial Black"/>
            </a:endParaRPr>
          </a:p>
          <a:p>
            <a:pPr marL="12700" marR="5080" indent="133350">
              <a:lnSpc>
                <a:spcPct val="125000"/>
              </a:lnSpc>
              <a:spcBef>
                <a:spcPts val="1335"/>
              </a:spcBef>
              <a:tabLst>
                <a:tab pos="546100" algn="l"/>
                <a:tab pos="617855" algn="l"/>
                <a:tab pos="1090930" algn="l"/>
              </a:tabLst>
            </a:pPr>
            <a:r>
              <a:rPr sz="850" b="1" spc="-25" dirty="0">
                <a:solidFill>
                  <a:srgbClr val="FF007E"/>
                </a:solidFill>
                <a:latin typeface="Arial Narrow"/>
                <a:cs typeface="Arial Narrow"/>
              </a:rPr>
              <a:t>12</a:t>
            </a:r>
            <a:r>
              <a:rPr sz="850" b="1" dirty="0">
                <a:solidFill>
                  <a:srgbClr val="FF007E"/>
                </a:solidFill>
                <a:latin typeface="Arial Narrow"/>
                <a:cs typeface="Arial Narrow"/>
              </a:rPr>
              <a:t>		</a:t>
            </a:r>
            <a:r>
              <a:rPr sz="850" b="1" spc="-20" dirty="0">
                <a:solidFill>
                  <a:srgbClr val="FF007E"/>
                </a:solidFill>
                <a:latin typeface="Arial Narrow"/>
                <a:cs typeface="Arial Narrow"/>
              </a:rPr>
              <a:t>240h</a:t>
            </a:r>
            <a:r>
              <a:rPr sz="850" b="1" dirty="0">
                <a:solidFill>
                  <a:srgbClr val="FF007E"/>
                </a:solidFill>
                <a:latin typeface="Arial Narrow"/>
                <a:cs typeface="Arial Narrow"/>
              </a:rPr>
              <a:t>	</a:t>
            </a:r>
            <a:r>
              <a:rPr sz="850" b="1" spc="-11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850" b="1" dirty="0">
                <a:solidFill>
                  <a:srgbClr val="FF007E"/>
                </a:solidFill>
                <a:latin typeface="Arial Narrow"/>
                <a:cs typeface="Arial Narrow"/>
              </a:rPr>
              <a:t>Elite</a:t>
            </a:r>
            <a:r>
              <a:rPr sz="850" b="1" spc="50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Arial Narrow"/>
                <a:cs typeface="Arial Narrow"/>
              </a:rPr>
              <a:t>Modules</a:t>
            </a:r>
            <a:r>
              <a:rPr sz="850" dirty="0">
                <a:solidFill>
                  <a:srgbClr val="A0AEBF"/>
                </a:solidFill>
                <a:latin typeface="Arial Narrow"/>
                <a:cs typeface="Arial Narrow"/>
              </a:rPr>
              <a:t>	</a:t>
            </a:r>
            <a:r>
              <a:rPr sz="850" spc="-10" dirty="0">
                <a:solidFill>
                  <a:srgbClr val="A0AEBF"/>
                </a:solidFill>
                <a:latin typeface="Arial Narrow"/>
                <a:cs typeface="Arial Narrow"/>
              </a:rPr>
              <a:t>Duration</a:t>
            </a:r>
            <a:r>
              <a:rPr sz="850" dirty="0">
                <a:solidFill>
                  <a:srgbClr val="A0AEBF"/>
                </a:solidFill>
                <a:latin typeface="Arial Narrow"/>
                <a:cs typeface="Arial Narrow"/>
              </a:rPr>
              <a:t>	</a:t>
            </a:r>
            <a:r>
              <a:rPr sz="850" spc="-20" dirty="0">
                <a:solidFill>
                  <a:srgbClr val="A0AEBF"/>
                </a:solidFill>
                <a:latin typeface="Arial Narrow"/>
                <a:cs typeface="Arial Narrow"/>
              </a:rPr>
              <a:t>Level</a:t>
            </a:r>
            <a:endParaRPr sz="850">
              <a:latin typeface="Arial Narrow"/>
              <a:cs typeface="Arial Narrow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307281" y="6353174"/>
            <a:ext cx="3331845" cy="1171575"/>
            <a:chOff x="307281" y="6353174"/>
            <a:chExt cx="3331845" cy="1171575"/>
          </a:xfrm>
        </p:grpSpPr>
        <p:pic>
          <p:nvPicPr>
            <p:cNvPr id="62" name="object 6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7281" y="6362699"/>
              <a:ext cx="1557136" cy="2857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2028824" y="6353174"/>
              <a:ext cx="1609725" cy="1171575"/>
            </a:xfrm>
            <a:custGeom>
              <a:avLst/>
              <a:gdLst/>
              <a:ahLst/>
              <a:cxnLst/>
              <a:rect l="l" t="t" r="r" b="b"/>
              <a:pathLst>
                <a:path w="1609725" h="1171575">
                  <a:moveTo>
                    <a:pt x="1533524" y="1171574"/>
                  </a:moveTo>
                  <a:lnTo>
                    <a:pt x="76199" y="1171574"/>
                  </a:lnTo>
                  <a:lnTo>
                    <a:pt x="68693" y="1171212"/>
                  </a:lnTo>
                  <a:lnTo>
                    <a:pt x="27882" y="1154307"/>
                  </a:lnTo>
                  <a:lnTo>
                    <a:pt x="3262" y="1117461"/>
                  </a:lnTo>
                  <a:lnTo>
                    <a:pt x="0" y="10953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533524" y="0"/>
                  </a:lnTo>
                  <a:lnTo>
                    <a:pt x="1575867" y="12830"/>
                  </a:lnTo>
                  <a:lnTo>
                    <a:pt x="1603924" y="47039"/>
                  </a:lnTo>
                  <a:lnTo>
                    <a:pt x="1609724" y="76199"/>
                  </a:lnTo>
                  <a:lnTo>
                    <a:pt x="1609724" y="1095374"/>
                  </a:lnTo>
                  <a:lnTo>
                    <a:pt x="1596894" y="1137717"/>
                  </a:lnTo>
                  <a:lnTo>
                    <a:pt x="1562685" y="1165774"/>
                  </a:lnTo>
                  <a:lnTo>
                    <a:pt x="1533524" y="117157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028824" y="6353174"/>
              <a:ext cx="1609725" cy="1171575"/>
            </a:xfrm>
            <a:custGeom>
              <a:avLst/>
              <a:gdLst/>
              <a:ahLst/>
              <a:cxnLst/>
              <a:rect l="l" t="t" r="r" b="b"/>
              <a:pathLst>
                <a:path w="1609725" h="1171575">
                  <a:moveTo>
                    <a:pt x="1533524" y="1171574"/>
                  </a:moveTo>
                  <a:lnTo>
                    <a:pt x="76199" y="1171574"/>
                  </a:lnTo>
                  <a:lnTo>
                    <a:pt x="68693" y="1171212"/>
                  </a:lnTo>
                  <a:lnTo>
                    <a:pt x="27882" y="1154307"/>
                  </a:lnTo>
                  <a:lnTo>
                    <a:pt x="3262" y="1117461"/>
                  </a:lnTo>
                  <a:lnTo>
                    <a:pt x="0" y="10953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533524" y="0"/>
                  </a:lnTo>
                  <a:lnTo>
                    <a:pt x="1570344" y="9524"/>
                  </a:lnTo>
                  <a:lnTo>
                    <a:pt x="71821" y="9524"/>
                  </a:lnTo>
                  <a:lnTo>
                    <a:pt x="67485" y="9952"/>
                  </a:lnTo>
                  <a:lnTo>
                    <a:pt x="32149" y="25956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1099752"/>
                  </a:lnTo>
                  <a:lnTo>
                    <a:pt x="9832" y="1102881"/>
                  </a:lnTo>
                  <a:lnTo>
                    <a:pt x="9951" y="1104088"/>
                  </a:lnTo>
                  <a:lnTo>
                    <a:pt x="25957" y="1139424"/>
                  </a:lnTo>
                  <a:lnTo>
                    <a:pt x="58898" y="1159913"/>
                  </a:lnTo>
                  <a:lnTo>
                    <a:pt x="71821" y="1162049"/>
                  </a:lnTo>
                  <a:lnTo>
                    <a:pt x="1570345" y="1162049"/>
                  </a:lnTo>
                  <a:lnTo>
                    <a:pt x="1569481" y="1162566"/>
                  </a:lnTo>
                  <a:lnTo>
                    <a:pt x="1562685" y="1165774"/>
                  </a:lnTo>
                  <a:lnTo>
                    <a:pt x="1555611" y="1168312"/>
                  </a:lnTo>
                  <a:lnTo>
                    <a:pt x="1548393" y="1170124"/>
                  </a:lnTo>
                  <a:lnTo>
                    <a:pt x="1541031" y="1171212"/>
                  </a:lnTo>
                  <a:lnTo>
                    <a:pt x="1533524" y="1171574"/>
                  </a:lnTo>
                  <a:close/>
                </a:path>
                <a:path w="1609725" h="1171575">
                  <a:moveTo>
                    <a:pt x="1570345" y="1162049"/>
                  </a:moveTo>
                  <a:lnTo>
                    <a:pt x="1537902" y="1162049"/>
                  </a:lnTo>
                  <a:lnTo>
                    <a:pt x="1542238" y="1161622"/>
                  </a:lnTo>
                  <a:lnTo>
                    <a:pt x="1550827" y="1159913"/>
                  </a:lnTo>
                  <a:lnTo>
                    <a:pt x="1583766" y="1139424"/>
                  </a:lnTo>
                  <a:lnTo>
                    <a:pt x="1599772" y="1104088"/>
                  </a:lnTo>
                  <a:lnTo>
                    <a:pt x="1600199" y="1099752"/>
                  </a:lnTo>
                  <a:lnTo>
                    <a:pt x="1600199" y="71821"/>
                  </a:lnTo>
                  <a:lnTo>
                    <a:pt x="1586530" y="35515"/>
                  </a:lnTo>
                  <a:lnTo>
                    <a:pt x="1554683" y="12830"/>
                  </a:lnTo>
                  <a:lnTo>
                    <a:pt x="1537902" y="9524"/>
                  </a:lnTo>
                  <a:lnTo>
                    <a:pt x="1570344" y="9524"/>
                  </a:lnTo>
                  <a:lnTo>
                    <a:pt x="1600716" y="40243"/>
                  </a:lnTo>
                  <a:lnTo>
                    <a:pt x="1609724" y="1095374"/>
                  </a:lnTo>
                  <a:lnTo>
                    <a:pt x="1609362" y="1102881"/>
                  </a:lnTo>
                  <a:lnTo>
                    <a:pt x="1592457" y="1143692"/>
                  </a:lnTo>
                  <a:lnTo>
                    <a:pt x="1575995" y="1158649"/>
                  </a:lnTo>
                  <a:lnTo>
                    <a:pt x="1570345" y="11620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81224" y="6934199"/>
              <a:ext cx="1304925" cy="38100"/>
            </a:xfrm>
            <a:custGeom>
              <a:avLst/>
              <a:gdLst/>
              <a:ahLst/>
              <a:cxnLst/>
              <a:rect l="l" t="t" r="r" b="b"/>
              <a:pathLst>
                <a:path w="1304925" h="38100">
                  <a:moveTo>
                    <a:pt x="1288401" y="38099"/>
                  </a:moveTo>
                  <a:lnTo>
                    <a:pt x="16523" y="38099"/>
                  </a:lnTo>
                  <a:lnTo>
                    <a:pt x="14093" y="37615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2"/>
                  </a:lnTo>
                  <a:lnTo>
                    <a:pt x="16523" y="0"/>
                  </a:lnTo>
                  <a:lnTo>
                    <a:pt x="1288401" y="0"/>
                  </a:lnTo>
                  <a:lnTo>
                    <a:pt x="1304924" y="16522"/>
                  </a:lnTo>
                  <a:lnTo>
                    <a:pt x="1304924" y="21576"/>
                  </a:lnTo>
                  <a:lnTo>
                    <a:pt x="1290830" y="37615"/>
                  </a:lnTo>
                  <a:lnTo>
                    <a:pt x="1288401" y="38099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81224" y="6934199"/>
              <a:ext cx="914399" cy="3809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181224" y="6505574"/>
              <a:ext cx="323850" cy="333375"/>
            </a:xfrm>
            <a:custGeom>
              <a:avLst/>
              <a:gdLst/>
              <a:ahLst/>
              <a:cxnLst/>
              <a:rect l="l" t="t" r="r" b="b"/>
              <a:pathLst>
                <a:path w="323850" h="333375">
                  <a:moveTo>
                    <a:pt x="247649" y="333374"/>
                  </a:moveTo>
                  <a:lnTo>
                    <a:pt x="76199" y="333374"/>
                  </a:lnTo>
                  <a:lnTo>
                    <a:pt x="68693" y="333012"/>
                  </a:lnTo>
                  <a:lnTo>
                    <a:pt x="27882" y="316107"/>
                  </a:lnTo>
                  <a:lnTo>
                    <a:pt x="3262" y="279261"/>
                  </a:lnTo>
                  <a:lnTo>
                    <a:pt x="0" y="2571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247649" y="0"/>
                  </a:lnTo>
                  <a:lnTo>
                    <a:pt x="289992" y="12830"/>
                  </a:lnTo>
                  <a:lnTo>
                    <a:pt x="318049" y="47039"/>
                  </a:lnTo>
                  <a:lnTo>
                    <a:pt x="323849" y="76199"/>
                  </a:lnTo>
                  <a:lnTo>
                    <a:pt x="323849" y="257174"/>
                  </a:lnTo>
                  <a:lnTo>
                    <a:pt x="311019" y="299517"/>
                  </a:lnTo>
                  <a:lnTo>
                    <a:pt x="276810" y="327574"/>
                  </a:lnTo>
                  <a:lnTo>
                    <a:pt x="247649" y="333374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181224" y="6505574"/>
              <a:ext cx="323850" cy="333375"/>
            </a:xfrm>
            <a:custGeom>
              <a:avLst/>
              <a:gdLst/>
              <a:ahLst/>
              <a:cxnLst/>
              <a:rect l="l" t="t" r="r" b="b"/>
              <a:pathLst>
                <a:path w="323850" h="333375">
                  <a:moveTo>
                    <a:pt x="247649" y="333374"/>
                  </a:moveTo>
                  <a:lnTo>
                    <a:pt x="76199" y="333374"/>
                  </a:lnTo>
                  <a:lnTo>
                    <a:pt x="68693" y="333012"/>
                  </a:lnTo>
                  <a:lnTo>
                    <a:pt x="27882" y="316107"/>
                  </a:lnTo>
                  <a:lnTo>
                    <a:pt x="3262" y="279261"/>
                  </a:lnTo>
                  <a:lnTo>
                    <a:pt x="0" y="2571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247649" y="0"/>
                  </a:lnTo>
                  <a:lnTo>
                    <a:pt x="284470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6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261552"/>
                  </a:lnTo>
                  <a:lnTo>
                    <a:pt x="9832" y="264681"/>
                  </a:lnTo>
                  <a:lnTo>
                    <a:pt x="9951" y="265888"/>
                  </a:lnTo>
                  <a:lnTo>
                    <a:pt x="25957" y="301224"/>
                  </a:lnTo>
                  <a:lnTo>
                    <a:pt x="58898" y="321713"/>
                  </a:lnTo>
                  <a:lnTo>
                    <a:pt x="71821" y="323849"/>
                  </a:lnTo>
                  <a:lnTo>
                    <a:pt x="284470" y="323849"/>
                  </a:lnTo>
                  <a:lnTo>
                    <a:pt x="283606" y="324367"/>
                  </a:lnTo>
                  <a:lnTo>
                    <a:pt x="276810" y="327574"/>
                  </a:lnTo>
                  <a:lnTo>
                    <a:pt x="269736" y="330112"/>
                  </a:lnTo>
                  <a:lnTo>
                    <a:pt x="262518" y="331924"/>
                  </a:lnTo>
                  <a:lnTo>
                    <a:pt x="255156" y="333012"/>
                  </a:lnTo>
                  <a:lnTo>
                    <a:pt x="247649" y="333374"/>
                  </a:lnTo>
                  <a:close/>
                </a:path>
                <a:path w="323850" h="333375">
                  <a:moveTo>
                    <a:pt x="284470" y="323849"/>
                  </a:moveTo>
                  <a:lnTo>
                    <a:pt x="252027" y="323849"/>
                  </a:lnTo>
                  <a:lnTo>
                    <a:pt x="256363" y="323422"/>
                  </a:lnTo>
                  <a:lnTo>
                    <a:pt x="264950" y="321713"/>
                  </a:lnTo>
                  <a:lnTo>
                    <a:pt x="297891" y="301224"/>
                  </a:lnTo>
                  <a:lnTo>
                    <a:pt x="313897" y="265888"/>
                  </a:lnTo>
                  <a:lnTo>
                    <a:pt x="314324" y="261552"/>
                  </a:lnTo>
                  <a:lnTo>
                    <a:pt x="314324" y="71821"/>
                  </a:lnTo>
                  <a:lnTo>
                    <a:pt x="314016" y="68693"/>
                  </a:lnTo>
                  <a:lnTo>
                    <a:pt x="313897" y="67485"/>
                  </a:lnTo>
                  <a:lnTo>
                    <a:pt x="297891" y="32148"/>
                  </a:lnTo>
                  <a:lnTo>
                    <a:pt x="264950" y="11659"/>
                  </a:lnTo>
                  <a:lnTo>
                    <a:pt x="252027" y="9524"/>
                  </a:lnTo>
                  <a:lnTo>
                    <a:pt x="284470" y="9524"/>
                  </a:lnTo>
                  <a:lnTo>
                    <a:pt x="314842" y="40243"/>
                  </a:lnTo>
                  <a:lnTo>
                    <a:pt x="323849" y="257174"/>
                  </a:lnTo>
                  <a:lnTo>
                    <a:pt x="323487" y="264681"/>
                  </a:lnTo>
                  <a:lnTo>
                    <a:pt x="306582" y="305492"/>
                  </a:lnTo>
                  <a:lnTo>
                    <a:pt x="290120" y="320449"/>
                  </a:lnTo>
                  <a:lnTo>
                    <a:pt x="284470" y="323849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271682" y="6600824"/>
              <a:ext cx="142934" cy="152161"/>
            </a:xfrm>
            <a:prstGeom prst="rect">
              <a:avLst/>
            </a:prstGeom>
          </p:spPr>
        </p:pic>
      </p:grpSp>
      <p:sp>
        <p:nvSpPr>
          <p:cNvPr id="70" name="object 70"/>
          <p:cNvSpPr txBox="1"/>
          <p:nvPr/>
        </p:nvSpPr>
        <p:spPr>
          <a:xfrm>
            <a:off x="2171650" y="6487891"/>
            <a:ext cx="1323975" cy="86296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24815" marR="5080">
              <a:lnSpc>
                <a:spcPts val="1280"/>
              </a:lnSpc>
              <a:spcBef>
                <a:spcPts val="240"/>
              </a:spcBef>
            </a:pPr>
            <a:r>
              <a:rPr sz="1150" spc="-10" dirty="0">
                <a:solidFill>
                  <a:srgbClr val="FFFFFF"/>
                </a:solidFill>
                <a:latin typeface="Arial Black"/>
                <a:cs typeface="Arial Black"/>
              </a:rPr>
              <a:t>CYBERSEC </a:t>
            </a:r>
            <a:r>
              <a:rPr sz="1150" spc="-25" dirty="0">
                <a:solidFill>
                  <a:srgbClr val="FFFFFF"/>
                </a:solidFill>
                <a:latin typeface="Arial Black"/>
                <a:cs typeface="Arial Black"/>
              </a:rPr>
              <a:t>OPS</a:t>
            </a:r>
            <a:endParaRPr sz="1150">
              <a:latin typeface="Arial Black"/>
              <a:cs typeface="Arial Black"/>
            </a:endParaRPr>
          </a:p>
          <a:p>
            <a:pPr marL="12700" marR="5080" indent="131445">
              <a:lnSpc>
                <a:spcPct val="125000"/>
              </a:lnSpc>
              <a:spcBef>
                <a:spcPts val="1335"/>
              </a:spcBef>
              <a:tabLst>
                <a:tab pos="546100" algn="l"/>
                <a:tab pos="619760" algn="l"/>
                <a:tab pos="1090930" algn="l"/>
                <a:tab pos="1127125" algn="l"/>
              </a:tabLst>
            </a:pPr>
            <a:r>
              <a:rPr sz="850" b="1" spc="-25" dirty="0">
                <a:solidFill>
                  <a:srgbClr val="FF007E"/>
                </a:solidFill>
                <a:latin typeface="Arial Narrow"/>
                <a:cs typeface="Arial Narrow"/>
              </a:rPr>
              <a:t>16</a:t>
            </a:r>
            <a:r>
              <a:rPr sz="850" b="1" dirty="0">
                <a:solidFill>
                  <a:srgbClr val="FF007E"/>
                </a:solidFill>
                <a:latin typeface="Arial Narrow"/>
                <a:cs typeface="Arial Narrow"/>
              </a:rPr>
              <a:t>		</a:t>
            </a:r>
            <a:r>
              <a:rPr sz="850" b="1" spc="-20" dirty="0">
                <a:solidFill>
                  <a:srgbClr val="FF007E"/>
                </a:solidFill>
                <a:latin typeface="Arial Narrow"/>
                <a:cs typeface="Arial Narrow"/>
              </a:rPr>
              <a:t>320h</a:t>
            </a:r>
            <a:r>
              <a:rPr sz="850" b="1" dirty="0">
                <a:solidFill>
                  <a:srgbClr val="FF007E"/>
                </a:solidFill>
                <a:latin typeface="Arial Narrow"/>
                <a:cs typeface="Arial Narrow"/>
              </a:rPr>
              <a:t>		</a:t>
            </a:r>
            <a:r>
              <a:rPr sz="850" b="1" spc="-25" dirty="0">
                <a:solidFill>
                  <a:srgbClr val="FF007E"/>
                </a:solidFill>
                <a:latin typeface="Arial Narrow"/>
                <a:cs typeface="Arial Narrow"/>
              </a:rPr>
              <a:t>Pro</a:t>
            </a:r>
            <a:r>
              <a:rPr sz="850" b="1" spc="50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Arial Narrow"/>
                <a:cs typeface="Arial Narrow"/>
              </a:rPr>
              <a:t>Modules</a:t>
            </a:r>
            <a:r>
              <a:rPr sz="850" dirty="0">
                <a:solidFill>
                  <a:srgbClr val="A0AEBF"/>
                </a:solidFill>
                <a:latin typeface="Arial Narrow"/>
                <a:cs typeface="Arial Narrow"/>
              </a:rPr>
              <a:t>	</a:t>
            </a:r>
            <a:r>
              <a:rPr sz="850" spc="-10" dirty="0">
                <a:solidFill>
                  <a:srgbClr val="A0AEBF"/>
                </a:solidFill>
                <a:latin typeface="Arial Narrow"/>
                <a:cs typeface="Arial Narrow"/>
              </a:rPr>
              <a:t>Duration</a:t>
            </a:r>
            <a:r>
              <a:rPr sz="850" dirty="0">
                <a:solidFill>
                  <a:srgbClr val="A0AEBF"/>
                </a:solidFill>
                <a:latin typeface="Arial Narrow"/>
                <a:cs typeface="Arial Narrow"/>
              </a:rPr>
              <a:t>	</a:t>
            </a:r>
            <a:r>
              <a:rPr sz="850" spc="-20" dirty="0">
                <a:solidFill>
                  <a:srgbClr val="A0AEBF"/>
                </a:solidFill>
                <a:latin typeface="Arial Narrow"/>
                <a:cs typeface="Arial Narrow"/>
              </a:rPr>
              <a:t>Level</a:t>
            </a:r>
            <a:endParaRPr sz="850">
              <a:latin typeface="Arial Narrow"/>
              <a:cs typeface="Arial Narrow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2050356" y="6353174"/>
            <a:ext cx="3331845" cy="1171575"/>
            <a:chOff x="2050356" y="6353174"/>
            <a:chExt cx="3331845" cy="1171575"/>
          </a:xfrm>
        </p:grpSpPr>
        <p:pic>
          <p:nvPicPr>
            <p:cNvPr id="72" name="object 7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050356" y="6362699"/>
              <a:ext cx="1566661" cy="2857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781424" y="6353174"/>
              <a:ext cx="1600200" cy="1171575"/>
            </a:xfrm>
            <a:custGeom>
              <a:avLst/>
              <a:gdLst/>
              <a:ahLst/>
              <a:cxnLst/>
              <a:rect l="l" t="t" r="r" b="b"/>
              <a:pathLst>
                <a:path w="1600200" h="1171575">
                  <a:moveTo>
                    <a:pt x="1523999" y="1171574"/>
                  </a:moveTo>
                  <a:lnTo>
                    <a:pt x="76199" y="1171574"/>
                  </a:lnTo>
                  <a:lnTo>
                    <a:pt x="68693" y="1171212"/>
                  </a:lnTo>
                  <a:lnTo>
                    <a:pt x="27882" y="1154307"/>
                  </a:lnTo>
                  <a:lnTo>
                    <a:pt x="3262" y="1117461"/>
                  </a:lnTo>
                  <a:lnTo>
                    <a:pt x="0" y="10953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523999" y="0"/>
                  </a:lnTo>
                  <a:lnTo>
                    <a:pt x="1566342" y="12830"/>
                  </a:lnTo>
                  <a:lnTo>
                    <a:pt x="1594399" y="47039"/>
                  </a:lnTo>
                  <a:lnTo>
                    <a:pt x="1600199" y="76199"/>
                  </a:lnTo>
                  <a:lnTo>
                    <a:pt x="1600199" y="1095374"/>
                  </a:lnTo>
                  <a:lnTo>
                    <a:pt x="1587369" y="1137717"/>
                  </a:lnTo>
                  <a:lnTo>
                    <a:pt x="1553160" y="1165774"/>
                  </a:lnTo>
                  <a:lnTo>
                    <a:pt x="1523999" y="117157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781424" y="6353174"/>
              <a:ext cx="1600200" cy="1171575"/>
            </a:xfrm>
            <a:custGeom>
              <a:avLst/>
              <a:gdLst/>
              <a:ahLst/>
              <a:cxnLst/>
              <a:rect l="l" t="t" r="r" b="b"/>
              <a:pathLst>
                <a:path w="1600200" h="1171575">
                  <a:moveTo>
                    <a:pt x="1523999" y="1171574"/>
                  </a:moveTo>
                  <a:lnTo>
                    <a:pt x="76199" y="1171574"/>
                  </a:lnTo>
                  <a:lnTo>
                    <a:pt x="68693" y="1171212"/>
                  </a:lnTo>
                  <a:lnTo>
                    <a:pt x="27882" y="1154307"/>
                  </a:lnTo>
                  <a:lnTo>
                    <a:pt x="3262" y="1117461"/>
                  </a:lnTo>
                  <a:lnTo>
                    <a:pt x="0" y="10953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523999" y="0"/>
                  </a:lnTo>
                  <a:lnTo>
                    <a:pt x="1560819" y="9524"/>
                  </a:lnTo>
                  <a:lnTo>
                    <a:pt x="71821" y="9524"/>
                  </a:lnTo>
                  <a:lnTo>
                    <a:pt x="67485" y="9952"/>
                  </a:lnTo>
                  <a:lnTo>
                    <a:pt x="32148" y="25956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1099752"/>
                  </a:lnTo>
                  <a:lnTo>
                    <a:pt x="23193" y="1136056"/>
                  </a:lnTo>
                  <a:lnTo>
                    <a:pt x="54728" y="1158649"/>
                  </a:lnTo>
                  <a:lnTo>
                    <a:pt x="71821" y="1162049"/>
                  </a:lnTo>
                  <a:lnTo>
                    <a:pt x="1560820" y="1162049"/>
                  </a:lnTo>
                  <a:lnTo>
                    <a:pt x="1559956" y="1162566"/>
                  </a:lnTo>
                  <a:lnTo>
                    <a:pt x="1553160" y="1165774"/>
                  </a:lnTo>
                  <a:lnTo>
                    <a:pt x="1546086" y="1168312"/>
                  </a:lnTo>
                  <a:lnTo>
                    <a:pt x="1538868" y="1170124"/>
                  </a:lnTo>
                  <a:lnTo>
                    <a:pt x="1531506" y="1171212"/>
                  </a:lnTo>
                  <a:lnTo>
                    <a:pt x="1523999" y="1171574"/>
                  </a:lnTo>
                  <a:close/>
                </a:path>
                <a:path w="1600200" h="1171575">
                  <a:moveTo>
                    <a:pt x="1560820" y="1162049"/>
                  </a:moveTo>
                  <a:lnTo>
                    <a:pt x="1528377" y="1162049"/>
                  </a:lnTo>
                  <a:lnTo>
                    <a:pt x="1532713" y="1161622"/>
                  </a:lnTo>
                  <a:lnTo>
                    <a:pt x="1541302" y="1159913"/>
                  </a:lnTo>
                  <a:lnTo>
                    <a:pt x="1574241" y="1139424"/>
                  </a:lnTo>
                  <a:lnTo>
                    <a:pt x="1590246" y="1104088"/>
                  </a:lnTo>
                  <a:lnTo>
                    <a:pt x="1590674" y="1099752"/>
                  </a:lnTo>
                  <a:lnTo>
                    <a:pt x="1590674" y="71821"/>
                  </a:lnTo>
                  <a:lnTo>
                    <a:pt x="1577004" y="35515"/>
                  </a:lnTo>
                  <a:lnTo>
                    <a:pt x="1545158" y="12830"/>
                  </a:lnTo>
                  <a:lnTo>
                    <a:pt x="1528377" y="9524"/>
                  </a:lnTo>
                  <a:lnTo>
                    <a:pt x="1560819" y="9524"/>
                  </a:lnTo>
                  <a:lnTo>
                    <a:pt x="1591191" y="40243"/>
                  </a:lnTo>
                  <a:lnTo>
                    <a:pt x="1600199" y="1095374"/>
                  </a:lnTo>
                  <a:lnTo>
                    <a:pt x="1599837" y="1102881"/>
                  </a:lnTo>
                  <a:lnTo>
                    <a:pt x="1582932" y="1143692"/>
                  </a:lnTo>
                  <a:lnTo>
                    <a:pt x="1566470" y="1158649"/>
                  </a:lnTo>
                  <a:lnTo>
                    <a:pt x="1560820" y="11620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3933824" y="6934199"/>
              <a:ext cx="1295400" cy="38100"/>
            </a:xfrm>
            <a:custGeom>
              <a:avLst/>
              <a:gdLst/>
              <a:ahLst/>
              <a:cxnLst/>
              <a:rect l="l" t="t" r="r" b="b"/>
              <a:pathLst>
                <a:path w="1295400" h="38100">
                  <a:moveTo>
                    <a:pt x="1278876" y="38099"/>
                  </a:moveTo>
                  <a:lnTo>
                    <a:pt x="16523" y="38099"/>
                  </a:lnTo>
                  <a:lnTo>
                    <a:pt x="14093" y="37615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2"/>
                  </a:lnTo>
                  <a:lnTo>
                    <a:pt x="16523" y="0"/>
                  </a:lnTo>
                  <a:lnTo>
                    <a:pt x="1278876" y="0"/>
                  </a:lnTo>
                  <a:lnTo>
                    <a:pt x="1295399" y="16522"/>
                  </a:lnTo>
                  <a:lnTo>
                    <a:pt x="1295399" y="21576"/>
                  </a:lnTo>
                  <a:lnTo>
                    <a:pt x="1281305" y="37615"/>
                  </a:lnTo>
                  <a:lnTo>
                    <a:pt x="1278876" y="38099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33824" y="6934199"/>
              <a:ext cx="1162049" cy="38099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3933824" y="6505574"/>
              <a:ext cx="285750" cy="333375"/>
            </a:xfrm>
            <a:custGeom>
              <a:avLst/>
              <a:gdLst/>
              <a:ahLst/>
              <a:cxnLst/>
              <a:rect l="l" t="t" r="r" b="b"/>
              <a:pathLst>
                <a:path w="285750" h="333375">
                  <a:moveTo>
                    <a:pt x="209549" y="333374"/>
                  </a:moveTo>
                  <a:lnTo>
                    <a:pt x="76199" y="333374"/>
                  </a:lnTo>
                  <a:lnTo>
                    <a:pt x="68693" y="333012"/>
                  </a:lnTo>
                  <a:lnTo>
                    <a:pt x="27882" y="316107"/>
                  </a:lnTo>
                  <a:lnTo>
                    <a:pt x="3262" y="279261"/>
                  </a:lnTo>
                  <a:lnTo>
                    <a:pt x="0" y="2571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209549" y="0"/>
                  </a:lnTo>
                  <a:lnTo>
                    <a:pt x="251892" y="12830"/>
                  </a:lnTo>
                  <a:lnTo>
                    <a:pt x="279949" y="47039"/>
                  </a:lnTo>
                  <a:lnTo>
                    <a:pt x="285749" y="76199"/>
                  </a:lnTo>
                  <a:lnTo>
                    <a:pt x="285749" y="257174"/>
                  </a:lnTo>
                  <a:lnTo>
                    <a:pt x="272919" y="299517"/>
                  </a:lnTo>
                  <a:lnTo>
                    <a:pt x="238710" y="327574"/>
                  </a:lnTo>
                  <a:lnTo>
                    <a:pt x="209549" y="333374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3933824" y="6505574"/>
              <a:ext cx="285750" cy="333375"/>
            </a:xfrm>
            <a:custGeom>
              <a:avLst/>
              <a:gdLst/>
              <a:ahLst/>
              <a:cxnLst/>
              <a:rect l="l" t="t" r="r" b="b"/>
              <a:pathLst>
                <a:path w="285750" h="333375">
                  <a:moveTo>
                    <a:pt x="209549" y="333374"/>
                  </a:moveTo>
                  <a:lnTo>
                    <a:pt x="76199" y="333374"/>
                  </a:lnTo>
                  <a:lnTo>
                    <a:pt x="68693" y="333012"/>
                  </a:lnTo>
                  <a:lnTo>
                    <a:pt x="27882" y="316107"/>
                  </a:lnTo>
                  <a:lnTo>
                    <a:pt x="3262" y="279261"/>
                  </a:lnTo>
                  <a:lnTo>
                    <a:pt x="0" y="2571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209549" y="0"/>
                  </a:lnTo>
                  <a:lnTo>
                    <a:pt x="246370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6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261552"/>
                  </a:lnTo>
                  <a:lnTo>
                    <a:pt x="9832" y="264681"/>
                  </a:lnTo>
                  <a:lnTo>
                    <a:pt x="9951" y="265888"/>
                  </a:lnTo>
                  <a:lnTo>
                    <a:pt x="25957" y="301224"/>
                  </a:lnTo>
                  <a:lnTo>
                    <a:pt x="58897" y="321713"/>
                  </a:lnTo>
                  <a:lnTo>
                    <a:pt x="71821" y="323849"/>
                  </a:lnTo>
                  <a:lnTo>
                    <a:pt x="246370" y="323849"/>
                  </a:lnTo>
                  <a:lnTo>
                    <a:pt x="245506" y="324367"/>
                  </a:lnTo>
                  <a:lnTo>
                    <a:pt x="238710" y="327574"/>
                  </a:lnTo>
                  <a:lnTo>
                    <a:pt x="231636" y="330112"/>
                  </a:lnTo>
                  <a:lnTo>
                    <a:pt x="224418" y="331924"/>
                  </a:lnTo>
                  <a:lnTo>
                    <a:pt x="217056" y="333012"/>
                  </a:lnTo>
                  <a:lnTo>
                    <a:pt x="209549" y="333374"/>
                  </a:lnTo>
                  <a:close/>
                </a:path>
                <a:path w="285750" h="333375">
                  <a:moveTo>
                    <a:pt x="246370" y="323849"/>
                  </a:moveTo>
                  <a:lnTo>
                    <a:pt x="213927" y="323849"/>
                  </a:lnTo>
                  <a:lnTo>
                    <a:pt x="218263" y="323422"/>
                  </a:lnTo>
                  <a:lnTo>
                    <a:pt x="226851" y="321713"/>
                  </a:lnTo>
                  <a:lnTo>
                    <a:pt x="259791" y="301224"/>
                  </a:lnTo>
                  <a:lnTo>
                    <a:pt x="275797" y="265888"/>
                  </a:lnTo>
                  <a:lnTo>
                    <a:pt x="276224" y="261552"/>
                  </a:lnTo>
                  <a:lnTo>
                    <a:pt x="276224" y="71821"/>
                  </a:lnTo>
                  <a:lnTo>
                    <a:pt x="275916" y="68693"/>
                  </a:lnTo>
                  <a:lnTo>
                    <a:pt x="275797" y="67485"/>
                  </a:lnTo>
                  <a:lnTo>
                    <a:pt x="259791" y="32148"/>
                  </a:lnTo>
                  <a:lnTo>
                    <a:pt x="226851" y="11659"/>
                  </a:lnTo>
                  <a:lnTo>
                    <a:pt x="213927" y="9524"/>
                  </a:lnTo>
                  <a:lnTo>
                    <a:pt x="246370" y="9524"/>
                  </a:lnTo>
                  <a:lnTo>
                    <a:pt x="276742" y="40243"/>
                  </a:lnTo>
                  <a:lnTo>
                    <a:pt x="285749" y="257174"/>
                  </a:lnTo>
                  <a:lnTo>
                    <a:pt x="285387" y="264681"/>
                  </a:lnTo>
                  <a:lnTo>
                    <a:pt x="268483" y="305492"/>
                  </a:lnTo>
                  <a:lnTo>
                    <a:pt x="252020" y="320449"/>
                  </a:lnTo>
                  <a:lnTo>
                    <a:pt x="246370" y="323849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990974" y="6610349"/>
              <a:ext cx="171449" cy="133349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4302720" y="6487891"/>
            <a:ext cx="939165" cy="36512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240"/>
              </a:spcBef>
            </a:pPr>
            <a:r>
              <a:rPr sz="1150" spc="-25" dirty="0">
                <a:solidFill>
                  <a:srgbClr val="FFFFFF"/>
                </a:solidFill>
                <a:latin typeface="Arial Black"/>
                <a:cs typeface="Arial Black"/>
              </a:rPr>
              <a:t>AI </a:t>
            </a:r>
            <a:r>
              <a:rPr sz="1150" spc="-45" dirty="0">
                <a:solidFill>
                  <a:srgbClr val="FFFFFF"/>
                </a:solidFill>
                <a:latin typeface="Arial Black"/>
                <a:cs typeface="Arial Black"/>
              </a:rPr>
              <a:t>ARCHITECT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3917850" y="7001232"/>
            <a:ext cx="1323975" cy="3492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122555">
              <a:lnSpc>
                <a:spcPct val="125000"/>
              </a:lnSpc>
              <a:spcBef>
                <a:spcPts val="90"/>
              </a:spcBef>
              <a:tabLst>
                <a:tab pos="502920" algn="l"/>
                <a:tab pos="572135" algn="l"/>
                <a:tab pos="1003935" algn="l"/>
                <a:tab pos="1047750" algn="l"/>
              </a:tabLst>
            </a:pPr>
            <a:r>
              <a:rPr sz="850" b="1" spc="-25" dirty="0">
                <a:solidFill>
                  <a:srgbClr val="FF007E"/>
                </a:solidFill>
                <a:latin typeface="Arial Narrow"/>
                <a:cs typeface="Arial Narrow"/>
              </a:rPr>
              <a:t>20</a:t>
            </a:r>
            <a:r>
              <a:rPr sz="850" b="1" dirty="0">
                <a:solidFill>
                  <a:srgbClr val="FF007E"/>
                </a:solidFill>
                <a:latin typeface="Arial Narrow"/>
                <a:cs typeface="Arial Narrow"/>
              </a:rPr>
              <a:t>		</a:t>
            </a:r>
            <a:r>
              <a:rPr sz="850" b="1" spc="-20" dirty="0">
                <a:solidFill>
                  <a:srgbClr val="FF007E"/>
                </a:solidFill>
                <a:latin typeface="Arial Narrow"/>
                <a:cs typeface="Arial Narrow"/>
              </a:rPr>
              <a:t>400h</a:t>
            </a:r>
            <a:r>
              <a:rPr sz="850" b="1" dirty="0">
                <a:solidFill>
                  <a:srgbClr val="FF007E"/>
                </a:solidFill>
                <a:latin typeface="Arial Narrow"/>
                <a:cs typeface="Arial Narrow"/>
              </a:rPr>
              <a:t>	</a:t>
            </a:r>
            <a:r>
              <a:rPr sz="850" b="1" spc="-10" dirty="0">
                <a:solidFill>
                  <a:srgbClr val="FF007E"/>
                </a:solidFill>
                <a:latin typeface="Arial Narrow"/>
                <a:cs typeface="Arial Narrow"/>
              </a:rPr>
              <a:t>Master</a:t>
            </a:r>
            <a:r>
              <a:rPr sz="850" b="1" spc="50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Arial Narrow"/>
                <a:cs typeface="Arial Narrow"/>
              </a:rPr>
              <a:t>Modules</a:t>
            </a:r>
            <a:r>
              <a:rPr sz="850" dirty="0">
                <a:solidFill>
                  <a:srgbClr val="A0AEBF"/>
                </a:solidFill>
                <a:latin typeface="Arial Narrow"/>
                <a:cs typeface="Arial Narrow"/>
              </a:rPr>
              <a:t>	</a:t>
            </a:r>
            <a:r>
              <a:rPr sz="850" spc="-10" dirty="0">
                <a:solidFill>
                  <a:srgbClr val="A0AEBF"/>
                </a:solidFill>
                <a:latin typeface="Arial Narrow"/>
                <a:cs typeface="Arial Narrow"/>
              </a:rPr>
              <a:t>Duration</a:t>
            </a:r>
            <a:r>
              <a:rPr sz="850" dirty="0">
                <a:solidFill>
                  <a:srgbClr val="A0AEBF"/>
                </a:solidFill>
                <a:latin typeface="Arial Narrow"/>
                <a:cs typeface="Arial Narrow"/>
              </a:rPr>
              <a:t>		</a:t>
            </a:r>
            <a:r>
              <a:rPr sz="850" spc="-20" dirty="0">
                <a:solidFill>
                  <a:srgbClr val="A0AEBF"/>
                </a:solidFill>
                <a:latin typeface="Arial Narrow"/>
                <a:cs typeface="Arial Narrow"/>
              </a:rPr>
              <a:t>Level</a:t>
            </a:r>
            <a:endParaRPr sz="850">
              <a:latin typeface="Arial Narrow"/>
              <a:cs typeface="Arial Narrow"/>
            </a:endParaRPr>
          </a:p>
        </p:txBody>
      </p:sp>
      <p:pic>
        <p:nvPicPr>
          <p:cNvPr id="82" name="object 82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802956" y="6362699"/>
            <a:ext cx="1557136" cy="28574"/>
          </a:xfrm>
          <a:prstGeom prst="rect">
            <a:avLst/>
          </a:prstGeom>
        </p:spPr>
      </p:pic>
      <p:sp>
        <p:nvSpPr>
          <p:cNvPr id="83" name="object 83"/>
          <p:cNvSpPr txBox="1"/>
          <p:nvPr/>
        </p:nvSpPr>
        <p:spPr>
          <a:xfrm>
            <a:off x="273050" y="7900395"/>
            <a:ext cx="102933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0"/>
              </a:lnSpc>
            </a:pP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ACADEMIA</a:t>
            </a:r>
            <a:r>
              <a:rPr sz="100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2.0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5267573" y="7900379"/>
            <a:ext cx="12700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950" b="0" spc="-25" dirty="0">
                <a:solidFill>
                  <a:srgbClr val="64738B"/>
                </a:solidFill>
                <a:latin typeface="Fabrikat Hairline Italic"/>
                <a:cs typeface="Fabrikat Hairline Italic"/>
              </a:rPr>
              <a:t>01</a:t>
            </a:r>
            <a:endParaRPr sz="950">
              <a:latin typeface="Fabrikat Hairline Italic"/>
              <a:cs typeface="Fabrikat Hairline Ital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67375" cy="8020050"/>
            <a:chOff x="0" y="0"/>
            <a:chExt cx="5667375" cy="8020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67374" cy="8020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827490" y="7058176"/>
              <a:ext cx="2331720" cy="55244"/>
            </a:xfrm>
            <a:custGeom>
              <a:avLst/>
              <a:gdLst/>
              <a:ahLst/>
              <a:cxnLst/>
              <a:rect l="l" t="t" r="r" b="b"/>
              <a:pathLst>
                <a:path w="2331720" h="55245">
                  <a:moveTo>
                    <a:pt x="2057" y="330"/>
                  </a:moveTo>
                  <a:lnTo>
                    <a:pt x="1727" y="0"/>
                  </a:lnTo>
                  <a:lnTo>
                    <a:pt x="330" y="0"/>
                  </a:lnTo>
                  <a:lnTo>
                    <a:pt x="0" y="330"/>
                  </a:lnTo>
                  <a:lnTo>
                    <a:pt x="0" y="1079"/>
                  </a:lnTo>
                  <a:lnTo>
                    <a:pt x="0" y="1727"/>
                  </a:lnTo>
                  <a:lnTo>
                    <a:pt x="330" y="2057"/>
                  </a:lnTo>
                  <a:lnTo>
                    <a:pt x="1727" y="2057"/>
                  </a:lnTo>
                  <a:lnTo>
                    <a:pt x="2057" y="1727"/>
                  </a:lnTo>
                  <a:lnTo>
                    <a:pt x="2057" y="330"/>
                  </a:lnTo>
                  <a:close/>
                </a:path>
                <a:path w="2331720" h="55245">
                  <a:moveTo>
                    <a:pt x="2331224" y="52412"/>
                  </a:moveTo>
                  <a:lnTo>
                    <a:pt x="2330754" y="51943"/>
                  </a:lnTo>
                  <a:lnTo>
                    <a:pt x="2328761" y="51943"/>
                  </a:lnTo>
                  <a:lnTo>
                    <a:pt x="2328291" y="52412"/>
                  </a:lnTo>
                  <a:lnTo>
                    <a:pt x="2328291" y="53479"/>
                  </a:lnTo>
                  <a:lnTo>
                    <a:pt x="2328291" y="54406"/>
                  </a:lnTo>
                  <a:lnTo>
                    <a:pt x="2328761" y="54876"/>
                  </a:lnTo>
                  <a:lnTo>
                    <a:pt x="2330754" y="54876"/>
                  </a:lnTo>
                  <a:lnTo>
                    <a:pt x="2331224" y="54406"/>
                  </a:lnTo>
                  <a:lnTo>
                    <a:pt x="2331224" y="52412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23918" y="7189279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241" y="2689"/>
                  </a:moveTo>
                  <a:lnTo>
                    <a:pt x="448" y="2689"/>
                  </a:lnTo>
                  <a:lnTo>
                    <a:pt x="0" y="2241"/>
                  </a:lnTo>
                  <a:lnTo>
                    <a:pt x="0" y="448"/>
                  </a:lnTo>
                  <a:lnTo>
                    <a:pt x="448" y="0"/>
                  </a:lnTo>
                  <a:lnTo>
                    <a:pt x="2241" y="0"/>
                  </a:lnTo>
                  <a:lnTo>
                    <a:pt x="2689" y="448"/>
                  </a:lnTo>
                  <a:lnTo>
                    <a:pt x="2689" y="1344"/>
                  </a:lnTo>
                  <a:lnTo>
                    <a:pt x="2689" y="2241"/>
                  </a:lnTo>
                  <a:lnTo>
                    <a:pt x="2241" y="2689"/>
                  </a:lnTo>
                  <a:close/>
                </a:path>
              </a:pathLst>
            </a:custGeom>
            <a:solidFill>
              <a:srgbClr val="FF007E">
                <a:alpha val="564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86388" y="735471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69" h="1270">
                  <a:moveTo>
                    <a:pt x="593" y="711"/>
                  </a:moveTo>
                  <a:lnTo>
                    <a:pt x="118" y="711"/>
                  </a:lnTo>
                  <a:lnTo>
                    <a:pt x="0" y="118"/>
                  </a:lnTo>
                  <a:lnTo>
                    <a:pt x="593" y="0"/>
                  </a:lnTo>
                  <a:lnTo>
                    <a:pt x="711" y="355"/>
                  </a:lnTo>
                  <a:lnTo>
                    <a:pt x="711" y="593"/>
                  </a:lnTo>
                  <a:close/>
                </a:path>
              </a:pathLst>
            </a:custGeom>
            <a:solidFill>
              <a:srgbClr val="FF007E">
                <a:alpha val="4483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42874" y="142875"/>
            <a:ext cx="5381625" cy="7734300"/>
            <a:chOff x="142874" y="142875"/>
            <a:chExt cx="5381625" cy="7734300"/>
          </a:xfrm>
        </p:grpSpPr>
        <p:sp>
          <p:nvSpPr>
            <p:cNvPr id="8" name="object 8"/>
            <p:cNvSpPr/>
            <p:nvPr/>
          </p:nvSpPr>
          <p:spPr>
            <a:xfrm>
              <a:off x="147637" y="147637"/>
              <a:ext cx="5372100" cy="7724775"/>
            </a:xfrm>
            <a:custGeom>
              <a:avLst/>
              <a:gdLst/>
              <a:ahLst/>
              <a:cxnLst/>
              <a:rect l="l" t="t" r="r" b="b"/>
              <a:pathLst>
                <a:path w="5372100" h="7724775">
                  <a:moveTo>
                    <a:pt x="0" y="0"/>
                  </a:moveTo>
                  <a:lnTo>
                    <a:pt x="5372099" y="0"/>
                  </a:lnTo>
                  <a:lnTo>
                    <a:pt x="5372099" y="7724774"/>
                  </a:lnTo>
                  <a:lnTo>
                    <a:pt x="0" y="772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0499" y="6400799"/>
              <a:ext cx="5286375" cy="9525"/>
            </a:xfrm>
            <a:custGeom>
              <a:avLst/>
              <a:gdLst/>
              <a:ahLst/>
              <a:cxnLst/>
              <a:rect l="l" t="t" r="r" b="b"/>
              <a:pathLst>
                <a:path w="5286375" h="9525">
                  <a:moveTo>
                    <a:pt x="52863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286374" y="0"/>
                  </a:lnTo>
                  <a:lnTo>
                    <a:pt x="5286374" y="952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872" rIns="0" bIns="0" rtlCol="0">
            <a:spAutoFit/>
          </a:bodyPr>
          <a:lstStyle/>
          <a:p>
            <a:pPr marL="12700" marR="5080" algn="ctr">
              <a:lnSpc>
                <a:spcPct val="85100"/>
              </a:lnSpc>
              <a:spcBef>
                <a:spcPts val="434"/>
              </a:spcBef>
            </a:pPr>
            <a:r>
              <a:rPr dirty="0"/>
              <a:t>THE</a:t>
            </a:r>
            <a:r>
              <a:rPr spc="160" dirty="0"/>
              <a:t> </a:t>
            </a:r>
            <a:r>
              <a:rPr dirty="0"/>
              <a:t>TRILLION-</a:t>
            </a:r>
            <a:r>
              <a:rPr spc="65" dirty="0"/>
              <a:t>DOLLAR</a:t>
            </a:r>
            <a:r>
              <a:rPr spc="160" dirty="0"/>
              <a:t> </a:t>
            </a:r>
            <a:r>
              <a:rPr spc="-10" dirty="0"/>
              <a:t>CONVERGENCE: </a:t>
            </a:r>
            <a:r>
              <a:rPr spc="-20" dirty="0"/>
              <a:t>EDUCATION,</a:t>
            </a:r>
            <a:r>
              <a:rPr spc="-5" dirty="0"/>
              <a:t> </a:t>
            </a:r>
            <a:r>
              <a:rPr dirty="0"/>
              <a:t>WORK,</a:t>
            </a:r>
            <a:r>
              <a:rPr spc="-5" dirty="0"/>
              <a:t> </a:t>
            </a:r>
            <a:r>
              <a:rPr spc="135" dirty="0"/>
              <a:t>WEB3</a:t>
            </a:r>
            <a:r>
              <a:rPr dirty="0"/>
              <a:t> &amp;</a:t>
            </a:r>
            <a:r>
              <a:rPr spc="-5" dirty="0"/>
              <a:t> </a:t>
            </a:r>
            <a:r>
              <a:rPr spc="-25" dirty="0"/>
              <a:t>THE </a:t>
            </a:r>
            <a:r>
              <a:rPr spc="60" dirty="0"/>
              <a:t>METAVERSE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180359" y="971550"/>
            <a:ext cx="4772660" cy="699770"/>
            <a:chOff x="180359" y="971550"/>
            <a:chExt cx="4772660" cy="69977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971550"/>
              <a:ext cx="4229099" cy="285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0359" y="1129235"/>
              <a:ext cx="1287145" cy="542290"/>
            </a:xfrm>
            <a:custGeom>
              <a:avLst/>
              <a:gdLst/>
              <a:ahLst/>
              <a:cxnLst/>
              <a:rect l="l" t="t" r="r" b="b"/>
              <a:pathLst>
                <a:path w="1287145" h="542289">
                  <a:moveTo>
                    <a:pt x="1209722" y="541955"/>
                  </a:moveTo>
                  <a:lnTo>
                    <a:pt x="77422" y="541955"/>
                  </a:lnTo>
                  <a:lnTo>
                    <a:pt x="69795" y="541587"/>
                  </a:lnTo>
                  <a:lnTo>
                    <a:pt x="28329" y="524411"/>
                  </a:lnTo>
                  <a:lnTo>
                    <a:pt x="3315" y="486974"/>
                  </a:lnTo>
                  <a:lnTo>
                    <a:pt x="0" y="464533"/>
                  </a:lnTo>
                  <a:lnTo>
                    <a:pt x="0" y="77422"/>
                  </a:lnTo>
                  <a:lnTo>
                    <a:pt x="13035" y="34400"/>
                  </a:lnTo>
                  <a:lnTo>
                    <a:pt x="47794" y="5893"/>
                  </a:lnTo>
                  <a:lnTo>
                    <a:pt x="77422" y="0"/>
                  </a:lnTo>
                  <a:lnTo>
                    <a:pt x="1209722" y="0"/>
                  </a:lnTo>
                  <a:lnTo>
                    <a:pt x="1252744" y="13035"/>
                  </a:lnTo>
                  <a:lnTo>
                    <a:pt x="1281251" y="47794"/>
                  </a:lnTo>
                  <a:lnTo>
                    <a:pt x="1287144" y="77422"/>
                  </a:lnTo>
                  <a:lnTo>
                    <a:pt x="1287144" y="464533"/>
                  </a:lnTo>
                  <a:lnTo>
                    <a:pt x="1274108" y="507554"/>
                  </a:lnTo>
                  <a:lnTo>
                    <a:pt x="1239350" y="536062"/>
                  </a:lnTo>
                  <a:lnTo>
                    <a:pt x="1209722" y="541955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0359" y="1129235"/>
              <a:ext cx="1287145" cy="542290"/>
            </a:xfrm>
            <a:custGeom>
              <a:avLst/>
              <a:gdLst/>
              <a:ahLst/>
              <a:cxnLst/>
              <a:rect l="l" t="t" r="r" b="b"/>
              <a:pathLst>
                <a:path w="1287145" h="542289">
                  <a:moveTo>
                    <a:pt x="1209722" y="541955"/>
                  </a:moveTo>
                  <a:lnTo>
                    <a:pt x="77422" y="541955"/>
                  </a:lnTo>
                  <a:lnTo>
                    <a:pt x="69795" y="541587"/>
                  </a:lnTo>
                  <a:lnTo>
                    <a:pt x="28329" y="524411"/>
                  </a:lnTo>
                  <a:lnTo>
                    <a:pt x="3315" y="486974"/>
                  </a:lnTo>
                  <a:lnTo>
                    <a:pt x="0" y="464533"/>
                  </a:lnTo>
                  <a:lnTo>
                    <a:pt x="0" y="77422"/>
                  </a:lnTo>
                  <a:lnTo>
                    <a:pt x="13035" y="34400"/>
                  </a:lnTo>
                  <a:lnTo>
                    <a:pt x="47794" y="5893"/>
                  </a:lnTo>
                  <a:lnTo>
                    <a:pt x="1209722" y="0"/>
                  </a:lnTo>
                  <a:lnTo>
                    <a:pt x="1217349" y="368"/>
                  </a:lnTo>
                  <a:lnTo>
                    <a:pt x="1247133" y="9677"/>
                  </a:lnTo>
                  <a:lnTo>
                    <a:pt x="72974" y="9677"/>
                  </a:lnTo>
                  <a:lnTo>
                    <a:pt x="68568" y="10111"/>
                  </a:lnTo>
                  <a:lnTo>
                    <a:pt x="32664" y="26374"/>
                  </a:lnTo>
                  <a:lnTo>
                    <a:pt x="11847" y="59843"/>
                  </a:lnTo>
                  <a:lnTo>
                    <a:pt x="9677" y="72974"/>
                  </a:lnTo>
                  <a:lnTo>
                    <a:pt x="9677" y="468981"/>
                  </a:lnTo>
                  <a:lnTo>
                    <a:pt x="23566" y="505868"/>
                  </a:lnTo>
                  <a:lnTo>
                    <a:pt x="55607" y="528823"/>
                  </a:lnTo>
                  <a:lnTo>
                    <a:pt x="72974" y="532277"/>
                  </a:lnTo>
                  <a:lnTo>
                    <a:pt x="1247133" y="532277"/>
                  </a:lnTo>
                  <a:lnTo>
                    <a:pt x="1246256" y="532803"/>
                  </a:lnTo>
                  <a:lnTo>
                    <a:pt x="1239350" y="536062"/>
                  </a:lnTo>
                  <a:lnTo>
                    <a:pt x="1232163" y="538640"/>
                  </a:lnTo>
                  <a:lnTo>
                    <a:pt x="1224829" y="540482"/>
                  </a:lnTo>
                  <a:lnTo>
                    <a:pt x="1217349" y="541587"/>
                  </a:lnTo>
                  <a:lnTo>
                    <a:pt x="1209722" y="541955"/>
                  </a:lnTo>
                  <a:close/>
                </a:path>
                <a:path w="1287145" h="542289">
                  <a:moveTo>
                    <a:pt x="1247133" y="532277"/>
                  </a:moveTo>
                  <a:lnTo>
                    <a:pt x="1214170" y="532277"/>
                  </a:lnTo>
                  <a:lnTo>
                    <a:pt x="1218576" y="531844"/>
                  </a:lnTo>
                  <a:lnTo>
                    <a:pt x="1227301" y="530108"/>
                  </a:lnTo>
                  <a:lnTo>
                    <a:pt x="1260770" y="509290"/>
                  </a:lnTo>
                  <a:lnTo>
                    <a:pt x="1277033" y="473387"/>
                  </a:lnTo>
                  <a:lnTo>
                    <a:pt x="1277467" y="468981"/>
                  </a:lnTo>
                  <a:lnTo>
                    <a:pt x="1277467" y="72974"/>
                  </a:lnTo>
                  <a:lnTo>
                    <a:pt x="1277154" y="69795"/>
                  </a:lnTo>
                  <a:lnTo>
                    <a:pt x="1277033" y="68568"/>
                  </a:lnTo>
                  <a:lnTo>
                    <a:pt x="1260770" y="32664"/>
                  </a:lnTo>
                  <a:lnTo>
                    <a:pt x="1227301" y="11847"/>
                  </a:lnTo>
                  <a:lnTo>
                    <a:pt x="1214170" y="9677"/>
                  </a:lnTo>
                  <a:lnTo>
                    <a:pt x="1247133" y="9677"/>
                  </a:lnTo>
                  <a:lnTo>
                    <a:pt x="1277992" y="40888"/>
                  </a:lnTo>
                  <a:lnTo>
                    <a:pt x="1287144" y="77422"/>
                  </a:lnTo>
                  <a:lnTo>
                    <a:pt x="1287144" y="464533"/>
                  </a:lnTo>
                  <a:lnTo>
                    <a:pt x="1274108" y="507554"/>
                  </a:lnTo>
                  <a:lnTo>
                    <a:pt x="1252873" y="528823"/>
                  </a:lnTo>
                  <a:lnTo>
                    <a:pt x="1247133" y="532277"/>
                  </a:lnTo>
                  <a:close/>
                </a:path>
              </a:pathLst>
            </a:custGeom>
            <a:solidFill>
              <a:srgbClr val="FF007E">
                <a:alpha val="360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83141" y="1156281"/>
            <a:ext cx="879475" cy="4216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450" spc="-10" dirty="0">
                <a:solidFill>
                  <a:srgbClr val="FF007E"/>
                </a:solidFill>
                <a:latin typeface="Arial Black"/>
                <a:cs typeface="Arial Black"/>
              </a:rPr>
              <a:t>$600B</a:t>
            </a:r>
            <a:endParaRPr sz="14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750" spc="-20" dirty="0">
                <a:solidFill>
                  <a:srgbClr val="A0AEBF"/>
                </a:solidFill>
                <a:latin typeface="Arial Narrow"/>
                <a:cs typeface="Arial Narrow"/>
              </a:rPr>
              <a:t>EdTech</a:t>
            </a:r>
            <a:r>
              <a:rPr sz="750" spc="6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Market</a:t>
            </a:r>
            <a:r>
              <a:rPr sz="750" spc="6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by</a:t>
            </a:r>
            <a:r>
              <a:rPr sz="750" spc="6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20" dirty="0">
                <a:solidFill>
                  <a:srgbClr val="A0AEBF"/>
                </a:solidFill>
                <a:latin typeface="Arial Narrow"/>
                <a:cs typeface="Arial Narrow"/>
              </a:rPr>
              <a:t>2027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520963" y="1128223"/>
            <a:ext cx="1292225" cy="544195"/>
            <a:chOff x="1520963" y="1128223"/>
            <a:chExt cx="1292225" cy="544195"/>
          </a:xfrm>
        </p:grpSpPr>
        <p:sp>
          <p:nvSpPr>
            <p:cNvPr id="17" name="object 17"/>
            <p:cNvSpPr/>
            <p:nvPr/>
          </p:nvSpPr>
          <p:spPr>
            <a:xfrm>
              <a:off x="1520963" y="1128223"/>
              <a:ext cx="1292225" cy="544195"/>
            </a:xfrm>
            <a:custGeom>
              <a:avLst/>
              <a:gdLst/>
              <a:ahLst/>
              <a:cxnLst/>
              <a:rect l="l" t="t" r="r" b="b"/>
              <a:pathLst>
                <a:path w="1292225" h="544194">
                  <a:moveTo>
                    <a:pt x="1214280" y="543997"/>
                  </a:moveTo>
                  <a:lnTo>
                    <a:pt x="77713" y="543997"/>
                  </a:lnTo>
                  <a:lnTo>
                    <a:pt x="70058" y="543628"/>
                  </a:lnTo>
                  <a:lnTo>
                    <a:pt x="28436" y="526387"/>
                  </a:lnTo>
                  <a:lnTo>
                    <a:pt x="3327" y="488809"/>
                  </a:lnTo>
                  <a:lnTo>
                    <a:pt x="0" y="466283"/>
                  </a:lnTo>
                  <a:lnTo>
                    <a:pt x="0" y="77713"/>
                  </a:lnTo>
                  <a:lnTo>
                    <a:pt x="13085" y="34530"/>
                  </a:lnTo>
                  <a:lnTo>
                    <a:pt x="47974" y="5915"/>
                  </a:lnTo>
                  <a:lnTo>
                    <a:pt x="77713" y="0"/>
                  </a:lnTo>
                  <a:lnTo>
                    <a:pt x="1214280" y="0"/>
                  </a:lnTo>
                  <a:lnTo>
                    <a:pt x="1257464" y="13085"/>
                  </a:lnTo>
                  <a:lnTo>
                    <a:pt x="1286079" y="47974"/>
                  </a:lnTo>
                  <a:lnTo>
                    <a:pt x="1291994" y="77713"/>
                  </a:lnTo>
                  <a:lnTo>
                    <a:pt x="1291994" y="466283"/>
                  </a:lnTo>
                  <a:lnTo>
                    <a:pt x="1278909" y="509467"/>
                  </a:lnTo>
                  <a:lnTo>
                    <a:pt x="1244020" y="538082"/>
                  </a:lnTo>
                  <a:lnTo>
                    <a:pt x="1214280" y="543997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20963" y="1128223"/>
              <a:ext cx="1292225" cy="544195"/>
            </a:xfrm>
            <a:custGeom>
              <a:avLst/>
              <a:gdLst/>
              <a:ahLst/>
              <a:cxnLst/>
              <a:rect l="l" t="t" r="r" b="b"/>
              <a:pathLst>
                <a:path w="1292225" h="544194">
                  <a:moveTo>
                    <a:pt x="1214280" y="543997"/>
                  </a:moveTo>
                  <a:lnTo>
                    <a:pt x="77713" y="543997"/>
                  </a:lnTo>
                  <a:lnTo>
                    <a:pt x="70058" y="543628"/>
                  </a:lnTo>
                  <a:lnTo>
                    <a:pt x="28436" y="526387"/>
                  </a:lnTo>
                  <a:lnTo>
                    <a:pt x="3327" y="488809"/>
                  </a:lnTo>
                  <a:lnTo>
                    <a:pt x="0" y="77713"/>
                  </a:lnTo>
                  <a:lnTo>
                    <a:pt x="369" y="70058"/>
                  </a:lnTo>
                  <a:lnTo>
                    <a:pt x="17610" y="28436"/>
                  </a:lnTo>
                  <a:lnTo>
                    <a:pt x="55188" y="3327"/>
                  </a:lnTo>
                  <a:lnTo>
                    <a:pt x="77713" y="0"/>
                  </a:lnTo>
                  <a:lnTo>
                    <a:pt x="1214280" y="0"/>
                  </a:lnTo>
                  <a:lnTo>
                    <a:pt x="1251833" y="9714"/>
                  </a:lnTo>
                  <a:lnTo>
                    <a:pt x="73249" y="9714"/>
                  </a:lnTo>
                  <a:lnTo>
                    <a:pt x="68827" y="10149"/>
                  </a:lnTo>
                  <a:lnTo>
                    <a:pt x="32788" y="26473"/>
                  </a:lnTo>
                  <a:lnTo>
                    <a:pt x="11891" y="60068"/>
                  </a:lnTo>
                  <a:lnTo>
                    <a:pt x="9714" y="73249"/>
                  </a:lnTo>
                  <a:lnTo>
                    <a:pt x="9714" y="470748"/>
                  </a:lnTo>
                  <a:lnTo>
                    <a:pt x="10028" y="473939"/>
                  </a:lnTo>
                  <a:lnTo>
                    <a:pt x="10149" y="475170"/>
                  </a:lnTo>
                  <a:lnTo>
                    <a:pt x="26473" y="511209"/>
                  </a:lnTo>
                  <a:lnTo>
                    <a:pt x="60068" y="532105"/>
                  </a:lnTo>
                  <a:lnTo>
                    <a:pt x="73249" y="534283"/>
                  </a:lnTo>
                  <a:lnTo>
                    <a:pt x="1251833" y="534283"/>
                  </a:lnTo>
                  <a:lnTo>
                    <a:pt x="1250951" y="534810"/>
                  </a:lnTo>
                  <a:lnTo>
                    <a:pt x="1244020" y="538082"/>
                  </a:lnTo>
                  <a:lnTo>
                    <a:pt x="1236806" y="540670"/>
                  </a:lnTo>
                  <a:lnTo>
                    <a:pt x="1229444" y="542518"/>
                  </a:lnTo>
                  <a:lnTo>
                    <a:pt x="1221936" y="543628"/>
                  </a:lnTo>
                  <a:lnTo>
                    <a:pt x="1214280" y="543997"/>
                  </a:lnTo>
                  <a:close/>
                </a:path>
                <a:path w="1292225" h="544194">
                  <a:moveTo>
                    <a:pt x="1251833" y="534283"/>
                  </a:moveTo>
                  <a:lnTo>
                    <a:pt x="1218745" y="534283"/>
                  </a:lnTo>
                  <a:lnTo>
                    <a:pt x="1223167" y="533847"/>
                  </a:lnTo>
                  <a:lnTo>
                    <a:pt x="1231925" y="532105"/>
                  </a:lnTo>
                  <a:lnTo>
                    <a:pt x="1265520" y="511209"/>
                  </a:lnTo>
                  <a:lnTo>
                    <a:pt x="1281845" y="475170"/>
                  </a:lnTo>
                  <a:lnTo>
                    <a:pt x="1282280" y="470748"/>
                  </a:lnTo>
                  <a:lnTo>
                    <a:pt x="1282280" y="73249"/>
                  </a:lnTo>
                  <a:lnTo>
                    <a:pt x="1281966" y="70058"/>
                  </a:lnTo>
                  <a:lnTo>
                    <a:pt x="1281845" y="68827"/>
                  </a:lnTo>
                  <a:lnTo>
                    <a:pt x="1265520" y="32788"/>
                  </a:lnTo>
                  <a:lnTo>
                    <a:pt x="1231925" y="11891"/>
                  </a:lnTo>
                  <a:lnTo>
                    <a:pt x="1218745" y="9714"/>
                  </a:lnTo>
                  <a:lnTo>
                    <a:pt x="1251833" y="9714"/>
                  </a:lnTo>
                  <a:lnTo>
                    <a:pt x="1282807" y="41042"/>
                  </a:lnTo>
                  <a:lnTo>
                    <a:pt x="1291994" y="77713"/>
                  </a:lnTo>
                  <a:lnTo>
                    <a:pt x="1291994" y="466283"/>
                  </a:lnTo>
                  <a:lnTo>
                    <a:pt x="1278909" y="509467"/>
                  </a:lnTo>
                  <a:lnTo>
                    <a:pt x="1257594" y="530815"/>
                  </a:lnTo>
                  <a:lnTo>
                    <a:pt x="1251833" y="534283"/>
                  </a:lnTo>
                  <a:close/>
                </a:path>
              </a:pathLst>
            </a:custGeom>
            <a:solidFill>
              <a:srgbClr val="FF007E">
                <a:alpha val="398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663995" y="1155419"/>
            <a:ext cx="1003935" cy="4235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sz="1450" spc="-10" dirty="0">
                <a:solidFill>
                  <a:srgbClr val="FF007E"/>
                </a:solidFill>
                <a:latin typeface="Arial Black"/>
                <a:cs typeface="Arial Black"/>
              </a:rPr>
              <a:t>$350B</a:t>
            </a:r>
            <a:endParaRPr sz="14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Corporate</a:t>
            </a:r>
            <a:r>
              <a:rPr sz="750" spc="10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Training</a:t>
            </a:r>
            <a:r>
              <a:rPr sz="750" spc="10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Market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64852" y="1128583"/>
            <a:ext cx="1290320" cy="543560"/>
            <a:chOff x="2864852" y="1128583"/>
            <a:chExt cx="1290320" cy="543560"/>
          </a:xfrm>
        </p:grpSpPr>
        <p:sp>
          <p:nvSpPr>
            <p:cNvPr id="21" name="object 21"/>
            <p:cNvSpPr/>
            <p:nvPr/>
          </p:nvSpPr>
          <p:spPr>
            <a:xfrm>
              <a:off x="2864852" y="1128583"/>
              <a:ext cx="1290320" cy="543560"/>
            </a:xfrm>
            <a:custGeom>
              <a:avLst/>
              <a:gdLst/>
              <a:ahLst/>
              <a:cxnLst/>
              <a:rect l="l" t="t" r="r" b="b"/>
              <a:pathLst>
                <a:path w="1290320" h="543560">
                  <a:moveTo>
                    <a:pt x="1212654" y="543269"/>
                  </a:moveTo>
                  <a:lnTo>
                    <a:pt x="77609" y="543269"/>
                  </a:lnTo>
                  <a:lnTo>
                    <a:pt x="69964" y="542900"/>
                  </a:lnTo>
                  <a:lnTo>
                    <a:pt x="28398" y="525682"/>
                  </a:lnTo>
                  <a:lnTo>
                    <a:pt x="3323" y="488154"/>
                  </a:lnTo>
                  <a:lnTo>
                    <a:pt x="0" y="465659"/>
                  </a:lnTo>
                  <a:lnTo>
                    <a:pt x="0" y="77609"/>
                  </a:lnTo>
                  <a:lnTo>
                    <a:pt x="13067" y="34484"/>
                  </a:lnTo>
                  <a:lnTo>
                    <a:pt x="47909" y="5907"/>
                  </a:lnTo>
                  <a:lnTo>
                    <a:pt x="77609" y="0"/>
                  </a:lnTo>
                  <a:lnTo>
                    <a:pt x="1212654" y="0"/>
                  </a:lnTo>
                  <a:lnTo>
                    <a:pt x="1255780" y="13067"/>
                  </a:lnTo>
                  <a:lnTo>
                    <a:pt x="1284356" y="47909"/>
                  </a:lnTo>
                  <a:lnTo>
                    <a:pt x="1290264" y="77609"/>
                  </a:lnTo>
                  <a:lnTo>
                    <a:pt x="1290264" y="465659"/>
                  </a:lnTo>
                  <a:lnTo>
                    <a:pt x="1277196" y="508785"/>
                  </a:lnTo>
                  <a:lnTo>
                    <a:pt x="1242354" y="537361"/>
                  </a:lnTo>
                  <a:lnTo>
                    <a:pt x="1212654" y="54326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864852" y="1128583"/>
              <a:ext cx="1290320" cy="543560"/>
            </a:xfrm>
            <a:custGeom>
              <a:avLst/>
              <a:gdLst/>
              <a:ahLst/>
              <a:cxnLst/>
              <a:rect l="l" t="t" r="r" b="b"/>
              <a:pathLst>
                <a:path w="1290320" h="543560">
                  <a:moveTo>
                    <a:pt x="1212654" y="543269"/>
                  </a:moveTo>
                  <a:lnTo>
                    <a:pt x="77609" y="543269"/>
                  </a:lnTo>
                  <a:lnTo>
                    <a:pt x="69964" y="542899"/>
                  </a:lnTo>
                  <a:lnTo>
                    <a:pt x="28398" y="525682"/>
                  </a:lnTo>
                  <a:lnTo>
                    <a:pt x="3323" y="488154"/>
                  </a:lnTo>
                  <a:lnTo>
                    <a:pt x="0" y="465659"/>
                  </a:lnTo>
                  <a:lnTo>
                    <a:pt x="0" y="77609"/>
                  </a:lnTo>
                  <a:lnTo>
                    <a:pt x="13067" y="34484"/>
                  </a:lnTo>
                  <a:lnTo>
                    <a:pt x="47909" y="5907"/>
                  </a:lnTo>
                  <a:lnTo>
                    <a:pt x="77609" y="0"/>
                  </a:lnTo>
                  <a:lnTo>
                    <a:pt x="1212654" y="0"/>
                  </a:lnTo>
                  <a:lnTo>
                    <a:pt x="1250156" y="9701"/>
                  </a:lnTo>
                  <a:lnTo>
                    <a:pt x="73150" y="9701"/>
                  </a:lnTo>
                  <a:lnTo>
                    <a:pt x="68734" y="10136"/>
                  </a:lnTo>
                  <a:lnTo>
                    <a:pt x="32744" y="26438"/>
                  </a:lnTo>
                  <a:lnTo>
                    <a:pt x="11875" y="59988"/>
                  </a:lnTo>
                  <a:lnTo>
                    <a:pt x="9701" y="73150"/>
                  </a:lnTo>
                  <a:lnTo>
                    <a:pt x="9701" y="470118"/>
                  </a:lnTo>
                  <a:lnTo>
                    <a:pt x="23623" y="507094"/>
                  </a:lnTo>
                  <a:lnTo>
                    <a:pt x="55741" y="530105"/>
                  </a:lnTo>
                  <a:lnTo>
                    <a:pt x="73150" y="533567"/>
                  </a:lnTo>
                  <a:lnTo>
                    <a:pt x="1250156" y="533567"/>
                  </a:lnTo>
                  <a:lnTo>
                    <a:pt x="1249276" y="534094"/>
                  </a:lnTo>
                  <a:lnTo>
                    <a:pt x="1242354" y="537361"/>
                  </a:lnTo>
                  <a:lnTo>
                    <a:pt x="1235149" y="539946"/>
                  </a:lnTo>
                  <a:lnTo>
                    <a:pt x="1227798" y="541792"/>
                  </a:lnTo>
                  <a:lnTo>
                    <a:pt x="1220299" y="542899"/>
                  </a:lnTo>
                  <a:lnTo>
                    <a:pt x="1212654" y="543269"/>
                  </a:lnTo>
                  <a:close/>
                </a:path>
                <a:path w="1290320" h="543560">
                  <a:moveTo>
                    <a:pt x="1250156" y="533567"/>
                  </a:moveTo>
                  <a:lnTo>
                    <a:pt x="1217113" y="533567"/>
                  </a:lnTo>
                  <a:lnTo>
                    <a:pt x="1221529" y="533133"/>
                  </a:lnTo>
                  <a:lnTo>
                    <a:pt x="1230276" y="531393"/>
                  </a:lnTo>
                  <a:lnTo>
                    <a:pt x="1263825" y="510524"/>
                  </a:lnTo>
                  <a:lnTo>
                    <a:pt x="1280128" y="474534"/>
                  </a:lnTo>
                  <a:lnTo>
                    <a:pt x="1280563" y="470118"/>
                  </a:lnTo>
                  <a:lnTo>
                    <a:pt x="1280563" y="73150"/>
                  </a:lnTo>
                  <a:lnTo>
                    <a:pt x="1280249" y="69964"/>
                  </a:lnTo>
                  <a:lnTo>
                    <a:pt x="1280128" y="68734"/>
                  </a:lnTo>
                  <a:lnTo>
                    <a:pt x="1263825" y="32744"/>
                  </a:lnTo>
                  <a:lnTo>
                    <a:pt x="1230276" y="11875"/>
                  </a:lnTo>
                  <a:lnTo>
                    <a:pt x="1217113" y="9701"/>
                  </a:lnTo>
                  <a:lnTo>
                    <a:pt x="1250156" y="9701"/>
                  </a:lnTo>
                  <a:lnTo>
                    <a:pt x="1281089" y="40987"/>
                  </a:lnTo>
                  <a:lnTo>
                    <a:pt x="1290264" y="465659"/>
                  </a:lnTo>
                  <a:lnTo>
                    <a:pt x="1289895" y="473304"/>
                  </a:lnTo>
                  <a:lnTo>
                    <a:pt x="1272677" y="514870"/>
                  </a:lnTo>
                  <a:lnTo>
                    <a:pt x="1255910" y="530105"/>
                  </a:lnTo>
                  <a:lnTo>
                    <a:pt x="1250156" y="533567"/>
                  </a:lnTo>
                  <a:close/>
                </a:path>
              </a:pathLst>
            </a:custGeom>
            <a:solidFill>
              <a:srgbClr val="FF007E">
                <a:alpha val="384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105293" y="1155725"/>
            <a:ext cx="807085" cy="422909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450" spc="-20" dirty="0">
                <a:solidFill>
                  <a:srgbClr val="FF007E"/>
                </a:solidFill>
                <a:latin typeface="Arial Black"/>
                <a:cs typeface="Arial Black"/>
              </a:rPr>
              <a:t>$50B</a:t>
            </a:r>
            <a:endParaRPr sz="14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85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Metaverse</a:t>
            </a:r>
            <a:r>
              <a:rPr sz="750" spc="13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Education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02467" y="1130305"/>
            <a:ext cx="1282065" cy="540385"/>
            <a:chOff x="4202467" y="1130305"/>
            <a:chExt cx="1282065" cy="540385"/>
          </a:xfrm>
        </p:grpSpPr>
        <p:sp>
          <p:nvSpPr>
            <p:cNvPr id="25" name="object 25"/>
            <p:cNvSpPr/>
            <p:nvPr/>
          </p:nvSpPr>
          <p:spPr>
            <a:xfrm>
              <a:off x="4202467" y="1130305"/>
              <a:ext cx="1282065" cy="540385"/>
            </a:xfrm>
            <a:custGeom>
              <a:avLst/>
              <a:gdLst/>
              <a:ahLst/>
              <a:cxnLst/>
              <a:rect l="l" t="t" r="r" b="b"/>
              <a:pathLst>
                <a:path w="1282064" h="540385">
                  <a:moveTo>
                    <a:pt x="1204902" y="539796"/>
                  </a:moveTo>
                  <a:lnTo>
                    <a:pt x="77113" y="539796"/>
                  </a:lnTo>
                  <a:lnTo>
                    <a:pt x="69517" y="539429"/>
                  </a:lnTo>
                  <a:lnTo>
                    <a:pt x="28217" y="522322"/>
                  </a:lnTo>
                  <a:lnTo>
                    <a:pt x="3301" y="485034"/>
                  </a:lnTo>
                  <a:lnTo>
                    <a:pt x="0" y="462682"/>
                  </a:lnTo>
                  <a:lnTo>
                    <a:pt x="0" y="77113"/>
                  </a:lnTo>
                  <a:lnTo>
                    <a:pt x="12983" y="34263"/>
                  </a:lnTo>
                  <a:lnTo>
                    <a:pt x="47603" y="5869"/>
                  </a:lnTo>
                  <a:lnTo>
                    <a:pt x="77113" y="0"/>
                  </a:lnTo>
                  <a:lnTo>
                    <a:pt x="1204902" y="0"/>
                  </a:lnTo>
                  <a:lnTo>
                    <a:pt x="1247752" y="12983"/>
                  </a:lnTo>
                  <a:lnTo>
                    <a:pt x="1276146" y="47603"/>
                  </a:lnTo>
                  <a:lnTo>
                    <a:pt x="1282016" y="77113"/>
                  </a:lnTo>
                  <a:lnTo>
                    <a:pt x="1282016" y="462682"/>
                  </a:lnTo>
                  <a:lnTo>
                    <a:pt x="1269032" y="505532"/>
                  </a:lnTo>
                  <a:lnTo>
                    <a:pt x="1234412" y="533926"/>
                  </a:lnTo>
                  <a:lnTo>
                    <a:pt x="1204902" y="539796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02467" y="1130305"/>
              <a:ext cx="1282065" cy="540385"/>
            </a:xfrm>
            <a:custGeom>
              <a:avLst/>
              <a:gdLst/>
              <a:ahLst/>
              <a:cxnLst/>
              <a:rect l="l" t="t" r="r" b="b"/>
              <a:pathLst>
                <a:path w="1282064" h="540385">
                  <a:moveTo>
                    <a:pt x="1204902" y="539796"/>
                  </a:moveTo>
                  <a:lnTo>
                    <a:pt x="77113" y="539796"/>
                  </a:lnTo>
                  <a:lnTo>
                    <a:pt x="69517" y="539429"/>
                  </a:lnTo>
                  <a:lnTo>
                    <a:pt x="28217" y="522322"/>
                  </a:lnTo>
                  <a:lnTo>
                    <a:pt x="3301" y="485034"/>
                  </a:lnTo>
                  <a:lnTo>
                    <a:pt x="0" y="462682"/>
                  </a:lnTo>
                  <a:lnTo>
                    <a:pt x="0" y="77113"/>
                  </a:lnTo>
                  <a:lnTo>
                    <a:pt x="12983" y="34263"/>
                  </a:lnTo>
                  <a:lnTo>
                    <a:pt x="47603" y="5869"/>
                  </a:lnTo>
                  <a:lnTo>
                    <a:pt x="77113" y="0"/>
                  </a:lnTo>
                  <a:lnTo>
                    <a:pt x="1204902" y="0"/>
                  </a:lnTo>
                  <a:lnTo>
                    <a:pt x="1242164" y="9639"/>
                  </a:lnTo>
                  <a:lnTo>
                    <a:pt x="72683" y="9639"/>
                  </a:lnTo>
                  <a:lnTo>
                    <a:pt x="68295" y="10071"/>
                  </a:lnTo>
                  <a:lnTo>
                    <a:pt x="32534" y="26269"/>
                  </a:lnTo>
                  <a:lnTo>
                    <a:pt x="11800" y="59604"/>
                  </a:lnTo>
                  <a:lnTo>
                    <a:pt x="9639" y="72683"/>
                  </a:lnTo>
                  <a:lnTo>
                    <a:pt x="9639" y="467113"/>
                  </a:lnTo>
                  <a:lnTo>
                    <a:pt x="23472" y="503853"/>
                  </a:lnTo>
                  <a:lnTo>
                    <a:pt x="55385" y="526716"/>
                  </a:lnTo>
                  <a:lnTo>
                    <a:pt x="72683" y="530157"/>
                  </a:lnTo>
                  <a:lnTo>
                    <a:pt x="1242164" y="530157"/>
                  </a:lnTo>
                  <a:lnTo>
                    <a:pt x="1241290" y="530680"/>
                  </a:lnTo>
                  <a:lnTo>
                    <a:pt x="1234412" y="533926"/>
                  </a:lnTo>
                  <a:lnTo>
                    <a:pt x="1227253" y="536494"/>
                  </a:lnTo>
                  <a:lnTo>
                    <a:pt x="1219949" y="538328"/>
                  </a:lnTo>
                  <a:lnTo>
                    <a:pt x="1212499" y="539429"/>
                  </a:lnTo>
                  <a:lnTo>
                    <a:pt x="1204902" y="539796"/>
                  </a:lnTo>
                  <a:close/>
                </a:path>
                <a:path w="1282064" h="540385">
                  <a:moveTo>
                    <a:pt x="1242164" y="530157"/>
                  </a:moveTo>
                  <a:lnTo>
                    <a:pt x="1209333" y="530157"/>
                  </a:lnTo>
                  <a:lnTo>
                    <a:pt x="1213720" y="529724"/>
                  </a:lnTo>
                  <a:lnTo>
                    <a:pt x="1222411" y="527996"/>
                  </a:lnTo>
                  <a:lnTo>
                    <a:pt x="1255746" y="507261"/>
                  </a:lnTo>
                  <a:lnTo>
                    <a:pt x="1271945" y="471500"/>
                  </a:lnTo>
                  <a:lnTo>
                    <a:pt x="1272377" y="467113"/>
                  </a:lnTo>
                  <a:lnTo>
                    <a:pt x="1272377" y="72683"/>
                  </a:lnTo>
                  <a:lnTo>
                    <a:pt x="1258544" y="35943"/>
                  </a:lnTo>
                  <a:lnTo>
                    <a:pt x="1226314" y="12983"/>
                  </a:lnTo>
                  <a:lnTo>
                    <a:pt x="1209333" y="9639"/>
                  </a:lnTo>
                  <a:lnTo>
                    <a:pt x="1242164" y="9639"/>
                  </a:lnTo>
                  <a:lnTo>
                    <a:pt x="1272900" y="40725"/>
                  </a:lnTo>
                  <a:lnTo>
                    <a:pt x="1282016" y="77113"/>
                  </a:lnTo>
                  <a:lnTo>
                    <a:pt x="1282016" y="462682"/>
                  </a:lnTo>
                  <a:lnTo>
                    <a:pt x="1269032" y="505532"/>
                  </a:lnTo>
                  <a:lnTo>
                    <a:pt x="1247881" y="526716"/>
                  </a:lnTo>
                  <a:lnTo>
                    <a:pt x="1242164" y="530157"/>
                  </a:lnTo>
                  <a:close/>
                </a:path>
              </a:pathLst>
            </a:custGeom>
            <a:solidFill>
              <a:srgbClr val="FF007E">
                <a:alpha val="319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39641" y="1157191"/>
            <a:ext cx="605790" cy="42037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5"/>
              </a:spcBef>
            </a:pPr>
            <a:r>
              <a:rPr sz="1450" spc="-25" dirty="0">
                <a:solidFill>
                  <a:srgbClr val="FF007E"/>
                </a:solidFill>
                <a:latin typeface="Arial Black"/>
                <a:cs typeface="Arial Black"/>
              </a:rPr>
              <a:t>75%</a:t>
            </a:r>
            <a:endParaRPr sz="14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75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Skills</a:t>
            </a:r>
            <a:r>
              <a:rPr sz="750" spc="1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Gap</a:t>
            </a:r>
            <a:r>
              <a:rPr sz="750" spc="1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Crisis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90499" y="1847849"/>
            <a:ext cx="5286375" cy="1714500"/>
            <a:chOff x="190499" y="1847849"/>
            <a:chExt cx="5286375" cy="1714500"/>
          </a:xfrm>
        </p:grpSpPr>
        <p:sp>
          <p:nvSpPr>
            <p:cNvPr id="29" name="object 29"/>
            <p:cNvSpPr/>
            <p:nvPr/>
          </p:nvSpPr>
          <p:spPr>
            <a:xfrm>
              <a:off x="190499" y="1847849"/>
              <a:ext cx="5286375" cy="1714500"/>
            </a:xfrm>
            <a:custGeom>
              <a:avLst/>
              <a:gdLst/>
              <a:ahLst/>
              <a:cxnLst/>
              <a:rect l="l" t="t" r="r" b="b"/>
              <a:pathLst>
                <a:path w="5286375" h="1714500">
                  <a:moveTo>
                    <a:pt x="5172074" y="1714499"/>
                  </a:moveTo>
                  <a:lnTo>
                    <a:pt x="114299" y="1714499"/>
                  </a:lnTo>
                  <a:lnTo>
                    <a:pt x="103040" y="1713955"/>
                  </a:lnTo>
                  <a:lnTo>
                    <a:pt x="60364" y="1700987"/>
                  </a:lnTo>
                  <a:lnTo>
                    <a:pt x="25900" y="1672675"/>
                  </a:lnTo>
                  <a:lnTo>
                    <a:pt x="4894" y="1633329"/>
                  </a:lnTo>
                  <a:lnTo>
                    <a:pt x="0" y="16001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4" y="8700"/>
                  </a:lnTo>
                  <a:lnTo>
                    <a:pt x="5252895" y="33477"/>
                  </a:lnTo>
                  <a:lnTo>
                    <a:pt x="5277672" y="70559"/>
                  </a:lnTo>
                  <a:lnTo>
                    <a:pt x="5286374" y="114299"/>
                  </a:lnTo>
                  <a:lnTo>
                    <a:pt x="5286374" y="1600199"/>
                  </a:lnTo>
                  <a:lnTo>
                    <a:pt x="5277672" y="1643940"/>
                  </a:lnTo>
                  <a:lnTo>
                    <a:pt x="5252895" y="1681022"/>
                  </a:lnTo>
                  <a:lnTo>
                    <a:pt x="5215814" y="1705799"/>
                  </a:lnTo>
                  <a:lnTo>
                    <a:pt x="5172074" y="171449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90499" y="1847849"/>
              <a:ext cx="5286375" cy="1714500"/>
            </a:xfrm>
            <a:custGeom>
              <a:avLst/>
              <a:gdLst/>
              <a:ahLst/>
              <a:cxnLst/>
              <a:rect l="l" t="t" r="r" b="b"/>
              <a:pathLst>
                <a:path w="5286375" h="1714500">
                  <a:moveTo>
                    <a:pt x="5172074" y="1714499"/>
                  </a:moveTo>
                  <a:lnTo>
                    <a:pt x="114299" y="1714499"/>
                  </a:lnTo>
                  <a:lnTo>
                    <a:pt x="103040" y="1713956"/>
                  </a:lnTo>
                  <a:lnTo>
                    <a:pt x="60364" y="1700987"/>
                  </a:lnTo>
                  <a:lnTo>
                    <a:pt x="25900" y="1672675"/>
                  </a:lnTo>
                  <a:lnTo>
                    <a:pt x="4894" y="1633329"/>
                  </a:lnTo>
                  <a:lnTo>
                    <a:pt x="0" y="16001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4" y="8700"/>
                  </a:lnTo>
                  <a:lnTo>
                    <a:pt x="5217561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1607079"/>
                  </a:lnTo>
                  <a:lnTo>
                    <a:pt x="20133" y="1646651"/>
                  </a:lnTo>
                  <a:lnTo>
                    <a:pt x="45077" y="1679151"/>
                  </a:lnTo>
                  <a:lnTo>
                    <a:pt x="80560" y="1699631"/>
                  </a:lnTo>
                  <a:lnTo>
                    <a:pt x="107420" y="1704974"/>
                  </a:lnTo>
                  <a:lnTo>
                    <a:pt x="5217561" y="1704974"/>
                  </a:lnTo>
                  <a:lnTo>
                    <a:pt x="5215814" y="1705799"/>
                  </a:lnTo>
                  <a:lnTo>
                    <a:pt x="5205204" y="1709605"/>
                  </a:lnTo>
                  <a:lnTo>
                    <a:pt x="5194377" y="1712324"/>
                  </a:lnTo>
                  <a:lnTo>
                    <a:pt x="5183334" y="1713956"/>
                  </a:lnTo>
                  <a:lnTo>
                    <a:pt x="5172074" y="1714499"/>
                  </a:lnTo>
                  <a:close/>
                </a:path>
                <a:path w="5286375" h="1714500">
                  <a:moveTo>
                    <a:pt x="5217561" y="1704974"/>
                  </a:moveTo>
                  <a:lnTo>
                    <a:pt x="5178953" y="1704974"/>
                  </a:lnTo>
                  <a:lnTo>
                    <a:pt x="5185766" y="1704303"/>
                  </a:lnTo>
                  <a:lnTo>
                    <a:pt x="5199261" y="1701619"/>
                  </a:lnTo>
                  <a:lnTo>
                    <a:pt x="5236004" y="1683494"/>
                  </a:lnTo>
                  <a:lnTo>
                    <a:pt x="5263012" y="1652689"/>
                  </a:lnTo>
                  <a:lnTo>
                    <a:pt x="5276178" y="1613892"/>
                  </a:lnTo>
                  <a:lnTo>
                    <a:pt x="5276848" y="1607079"/>
                  </a:lnTo>
                  <a:lnTo>
                    <a:pt x="5276848" y="107420"/>
                  </a:lnTo>
                  <a:lnTo>
                    <a:pt x="5266240" y="67847"/>
                  </a:lnTo>
                  <a:lnTo>
                    <a:pt x="5241297" y="35347"/>
                  </a:lnTo>
                  <a:lnTo>
                    <a:pt x="5205813" y="14867"/>
                  </a:lnTo>
                  <a:lnTo>
                    <a:pt x="5178953" y="9524"/>
                  </a:lnTo>
                  <a:lnTo>
                    <a:pt x="5217561" y="9524"/>
                  </a:lnTo>
                  <a:lnTo>
                    <a:pt x="5252896" y="33477"/>
                  </a:lnTo>
                  <a:lnTo>
                    <a:pt x="5277673" y="70559"/>
                  </a:lnTo>
                  <a:lnTo>
                    <a:pt x="5286374" y="114299"/>
                  </a:lnTo>
                  <a:lnTo>
                    <a:pt x="5286374" y="1600199"/>
                  </a:lnTo>
                  <a:lnTo>
                    <a:pt x="5285830" y="1611459"/>
                  </a:lnTo>
                  <a:lnTo>
                    <a:pt x="5272861" y="1654134"/>
                  </a:lnTo>
                  <a:lnTo>
                    <a:pt x="5244549" y="1688599"/>
                  </a:lnTo>
                  <a:lnTo>
                    <a:pt x="5226008" y="1700987"/>
                  </a:lnTo>
                  <a:lnTo>
                    <a:pt x="5217561" y="170497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09724" y="1948497"/>
            <a:ext cx="404812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85" dirty="0">
                <a:solidFill>
                  <a:srgbClr val="FF007E"/>
                </a:solidFill>
                <a:latin typeface="Segoe UI Symbol"/>
                <a:cs typeface="Segoe UI Symbol"/>
              </a:rPr>
              <a:t>🚀</a:t>
            </a:r>
            <a:r>
              <a:rPr sz="1250" spc="30" dirty="0">
                <a:solidFill>
                  <a:srgbClr val="FF007E"/>
                </a:solidFill>
                <a:latin typeface="Segoe UI Symbol"/>
                <a:cs typeface="Segoe UI Symbol"/>
              </a:rPr>
              <a:t> </a:t>
            </a:r>
            <a:r>
              <a:rPr sz="1150" b="1" spc="-10" dirty="0">
                <a:solidFill>
                  <a:srgbClr val="FF007E"/>
                </a:solidFill>
                <a:latin typeface="Verdana"/>
                <a:cs typeface="Verdana"/>
              </a:rPr>
              <a:t>MARKET</a:t>
            </a:r>
            <a:r>
              <a:rPr sz="1150" b="1" spc="-15" dirty="0">
                <a:solidFill>
                  <a:srgbClr val="FF007E"/>
                </a:solidFill>
                <a:latin typeface="Verdana"/>
                <a:cs typeface="Verdana"/>
              </a:rPr>
              <a:t> </a:t>
            </a:r>
            <a:r>
              <a:rPr sz="1150" b="1" spc="-45" dirty="0">
                <a:solidFill>
                  <a:srgbClr val="FF007E"/>
                </a:solidFill>
                <a:latin typeface="Verdana"/>
                <a:cs typeface="Verdana"/>
              </a:rPr>
              <a:t>GROWTH</a:t>
            </a:r>
            <a:r>
              <a:rPr sz="1150" b="1" spc="-15" dirty="0">
                <a:solidFill>
                  <a:srgbClr val="FF007E"/>
                </a:solidFill>
                <a:latin typeface="Verdana"/>
                <a:cs typeface="Verdana"/>
              </a:rPr>
              <a:t> </a:t>
            </a:r>
            <a:r>
              <a:rPr sz="1150" b="1" dirty="0">
                <a:solidFill>
                  <a:srgbClr val="FF007E"/>
                </a:solidFill>
                <a:latin typeface="Verdana"/>
                <a:cs typeface="Verdana"/>
              </a:rPr>
              <a:t>TRAJECTORY</a:t>
            </a:r>
            <a:r>
              <a:rPr sz="1150" b="1" spc="-15" dirty="0">
                <a:solidFill>
                  <a:srgbClr val="FF007E"/>
                </a:solidFill>
                <a:latin typeface="Verdana"/>
                <a:cs typeface="Verdana"/>
              </a:rPr>
              <a:t> </a:t>
            </a:r>
            <a:r>
              <a:rPr sz="1150" b="1" spc="50" dirty="0">
                <a:solidFill>
                  <a:srgbClr val="FF007E"/>
                </a:solidFill>
                <a:latin typeface="Verdana"/>
                <a:cs typeface="Verdana"/>
              </a:rPr>
              <a:t>2023-</a:t>
            </a:r>
            <a:r>
              <a:rPr sz="1150" b="1" spc="65" dirty="0">
                <a:solidFill>
                  <a:srgbClr val="FF007E"/>
                </a:solidFill>
                <a:latin typeface="Verdana"/>
                <a:cs typeface="Verdana"/>
              </a:rPr>
              <a:t>2030</a:t>
            </a:r>
            <a:r>
              <a:rPr sz="1150" b="1" spc="-15" dirty="0">
                <a:solidFill>
                  <a:srgbClr val="FF007E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FF007E"/>
                </a:solidFill>
                <a:latin typeface="Segoe UI Symbol"/>
                <a:cs typeface="Segoe UI Symbol"/>
              </a:rPr>
              <a:t>🚀</a:t>
            </a:r>
            <a:endParaRPr sz="1250">
              <a:latin typeface="Segoe UI Symbol"/>
              <a:cs typeface="Segoe UI Symbo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0499" y="1857374"/>
            <a:ext cx="5243830" cy="3390900"/>
            <a:chOff x="190499" y="1857374"/>
            <a:chExt cx="5243830" cy="3390900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40" y="1857374"/>
              <a:ext cx="5201294" cy="2857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324" y="2257425"/>
              <a:ext cx="5038724" cy="129539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7536" y="3760212"/>
              <a:ext cx="177576" cy="20518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45471" y="3745395"/>
              <a:ext cx="185956" cy="21486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4876" y="3735307"/>
              <a:ext cx="191395" cy="22115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0499" y="4171949"/>
              <a:ext cx="1695450" cy="1076325"/>
            </a:xfrm>
            <a:custGeom>
              <a:avLst/>
              <a:gdLst/>
              <a:ahLst/>
              <a:cxnLst/>
              <a:rect l="l" t="t" r="r" b="b"/>
              <a:pathLst>
                <a:path w="1695450" h="1076325">
                  <a:moveTo>
                    <a:pt x="1600199" y="1076324"/>
                  </a:moveTo>
                  <a:lnTo>
                    <a:pt x="95249" y="1076324"/>
                  </a:lnTo>
                  <a:lnTo>
                    <a:pt x="85866" y="1075871"/>
                  </a:lnTo>
                  <a:lnTo>
                    <a:pt x="42321" y="1060286"/>
                  </a:lnTo>
                  <a:lnTo>
                    <a:pt x="11259" y="1026019"/>
                  </a:lnTo>
                  <a:lnTo>
                    <a:pt x="0" y="9810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1600199" y="0"/>
                  </a:lnTo>
                  <a:lnTo>
                    <a:pt x="1645145" y="11259"/>
                  </a:lnTo>
                  <a:lnTo>
                    <a:pt x="1679412" y="42321"/>
                  </a:lnTo>
                  <a:lnTo>
                    <a:pt x="1694996" y="85866"/>
                  </a:lnTo>
                  <a:lnTo>
                    <a:pt x="1695449" y="95249"/>
                  </a:lnTo>
                  <a:lnTo>
                    <a:pt x="1695449" y="981074"/>
                  </a:lnTo>
                  <a:lnTo>
                    <a:pt x="1684189" y="1026019"/>
                  </a:lnTo>
                  <a:lnTo>
                    <a:pt x="1653127" y="1060286"/>
                  </a:lnTo>
                  <a:lnTo>
                    <a:pt x="1609582" y="1075871"/>
                  </a:lnTo>
                  <a:lnTo>
                    <a:pt x="1600199" y="107632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90499" y="4171949"/>
              <a:ext cx="1695450" cy="1076325"/>
            </a:xfrm>
            <a:custGeom>
              <a:avLst/>
              <a:gdLst/>
              <a:ahLst/>
              <a:cxnLst/>
              <a:rect l="l" t="t" r="r" b="b"/>
              <a:pathLst>
                <a:path w="1695450" h="1076325">
                  <a:moveTo>
                    <a:pt x="1600199" y="1076324"/>
                  </a:moveTo>
                  <a:lnTo>
                    <a:pt x="95249" y="1076324"/>
                  </a:lnTo>
                  <a:lnTo>
                    <a:pt x="85866" y="1075871"/>
                  </a:lnTo>
                  <a:lnTo>
                    <a:pt x="42321" y="1060286"/>
                  </a:lnTo>
                  <a:lnTo>
                    <a:pt x="11259" y="1026019"/>
                  </a:lnTo>
                  <a:lnTo>
                    <a:pt x="0" y="9810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1600199" y="0"/>
                  </a:lnTo>
                  <a:lnTo>
                    <a:pt x="164146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986703"/>
                  </a:lnTo>
                  <a:lnTo>
                    <a:pt x="20845" y="1024019"/>
                  </a:lnTo>
                  <a:lnTo>
                    <a:pt x="52303" y="1055478"/>
                  </a:lnTo>
                  <a:lnTo>
                    <a:pt x="89621" y="1066799"/>
                  </a:lnTo>
                  <a:lnTo>
                    <a:pt x="1641469" y="1066799"/>
                  </a:lnTo>
                  <a:lnTo>
                    <a:pt x="1636650" y="1069074"/>
                  </a:lnTo>
                  <a:lnTo>
                    <a:pt x="1627808" y="1072246"/>
                  </a:lnTo>
                  <a:lnTo>
                    <a:pt x="1618785" y="1074511"/>
                  </a:lnTo>
                  <a:lnTo>
                    <a:pt x="1609582" y="1075871"/>
                  </a:lnTo>
                  <a:lnTo>
                    <a:pt x="1600199" y="1076324"/>
                  </a:lnTo>
                  <a:close/>
                </a:path>
                <a:path w="1695450" h="1076325">
                  <a:moveTo>
                    <a:pt x="1641469" y="1066799"/>
                  </a:moveTo>
                  <a:lnTo>
                    <a:pt x="1605828" y="1066799"/>
                  </a:lnTo>
                  <a:lnTo>
                    <a:pt x="1611403" y="1066250"/>
                  </a:lnTo>
                  <a:lnTo>
                    <a:pt x="1622444" y="1064053"/>
                  </a:lnTo>
                  <a:lnTo>
                    <a:pt x="1656836" y="1045670"/>
                  </a:lnTo>
                  <a:lnTo>
                    <a:pt x="1681553" y="1008678"/>
                  </a:lnTo>
                  <a:lnTo>
                    <a:pt x="1685924" y="986703"/>
                  </a:lnTo>
                  <a:lnTo>
                    <a:pt x="1685924" y="89620"/>
                  </a:lnTo>
                  <a:lnTo>
                    <a:pt x="1674604" y="52302"/>
                  </a:lnTo>
                  <a:lnTo>
                    <a:pt x="1643145" y="20844"/>
                  </a:lnTo>
                  <a:lnTo>
                    <a:pt x="1605828" y="9524"/>
                  </a:lnTo>
                  <a:lnTo>
                    <a:pt x="1641469" y="9524"/>
                  </a:lnTo>
                  <a:lnTo>
                    <a:pt x="1673866" y="34853"/>
                  </a:lnTo>
                  <a:lnTo>
                    <a:pt x="1693637" y="76664"/>
                  </a:lnTo>
                  <a:lnTo>
                    <a:pt x="1695449" y="981074"/>
                  </a:lnTo>
                  <a:lnTo>
                    <a:pt x="1694996" y="990457"/>
                  </a:lnTo>
                  <a:lnTo>
                    <a:pt x="1679412" y="1034002"/>
                  </a:lnTo>
                  <a:lnTo>
                    <a:pt x="1645145" y="1065064"/>
                  </a:lnTo>
                  <a:lnTo>
                    <a:pt x="1641469" y="10667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75171" y="4665854"/>
            <a:ext cx="92964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solidFill>
                  <a:srgbClr val="FFFFFF"/>
                </a:solidFill>
                <a:latin typeface="Arial Black"/>
                <a:cs typeface="Arial Black"/>
              </a:rPr>
              <a:t>INDIVIDUALS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1912" y="4873549"/>
            <a:ext cx="1155700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60960" marR="5080" indent="-48895">
              <a:lnSpc>
                <a:spcPts val="900"/>
              </a:lnSpc>
              <a:spcBef>
                <a:spcPts val="204"/>
              </a:spcBef>
            </a:pPr>
            <a:r>
              <a:rPr sz="800" spc="10" dirty="0">
                <a:solidFill>
                  <a:srgbClr val="A0AEBF"/>
                </a:solidFill>
                <a:latin typeface="Arial Narrow"/>
                <a:cs typeface="Arial Narrow"/>
              </a:rPr>
              <a:t>Career</a:t>
            </a:r>
            <a:r>
              <a:rPr sz="800" spc="9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A0AEBF"/>
                </a:solidFill>
                <a:latin typeface="Arial Narrow"/>
                <a:cs typeface="Arial Narrow"/>
              </a:rPr>
              <a:t>transitioners,</a:t>
            </a:r>
            <a:r>
              <a:rPr sz="800" spc="9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A0AEBF"/>
                </a:solidFill>
                <a:latin typeface="Arial Narrow"/>
                <a:cs typeface="Arial Narrow"/>
              </a:rPr>
              <a:t>lifelong</a:t>
            </a:r>
            <a:r>
              <a:rPr sz="800" spc="50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learners,</a:t>
            </a:r>
            <a:r>
              <a:rPr sz="800" spc="12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tech</a:t>
            </a:r>
            <a:r>
              <a:rPr sz="800" spc="1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A0AEBF"/>
                </a:solidFill>
                <a:latin typeface="Arial Narrow"/>
                <a:cs typeface="Arial Narrow"/>
              </a:rPr>
              <a:t>enthusiasts</a:t>
            </a:r>
            <a:endParaRPr sz="800">
              <a:latin typeface="Arial Narrow"/>
              <a:cs typeface="Arial Narro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941349" y="4171949"/>
            <a:ext cx="2745105" cy="1076325"/>
            <a:chOff x="941349" y="4171949"/>
            <a:chExt cx="2745105" cy="1076325"/>
          </a:xfrm>
        </p:grpSpPr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41349" y="4312976"/>
              <a:ext cx="203046" cy="23173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981199" y="4171949"/>
              <a:ext cx="1704975" cy="1076325"/>
            </a:xfrm>
            <a:custGeom>
              <a:avLst/>
              <a:gdLst/>
              <a:ahLst/>
              <a:cxnLst/>
              <a:rect l="l" t="t" r="r" b="b"/>
              <a:pathLst>
                <a:path w="1704975" h="1076325">
                  <a:moveTo>
                    <a:pt x="1609724" y="1076324"/>
                  </a:moveTo>
                  <a:lnTo>
                    <a:pt x="95249" y="1076324"/>
                  </a:lnTo>
                  <a:lnTo>
                    <a:pt x="85866" y="1075871"/>
                  </a:lnTo>
                  <a:lnTo>
                    <a:pt x="42321" y="1060286"/>
                  </a:lnTo>
                  <a:lnTo>
                    <a:pt x="11259" y="1026019"/>
                  </a:lnTo>
                  <a:lnTo>
                    <a:pt x="0" y="9810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1609724" y="0"/>
                  </a:lnTo>
                  <a:lnTo>
                    <a:pt x="1654670" y="11259"/>
                  </a:lnTo>
                  <a:lnTo>
                    <a:pt x="1688936" y="42321"/>
                  </a:lnTo>
                  <a:lnTo>
                    <a:pt x="1704521" y="85866"/>
                  </a:lnTo>
                  <a:lnTo>
                    <a:pt x="1704974" y="95249"/>
                  </a:lnTo>
                  <a:lnTo>
                    <a:pt x="1704974" y="981074"/>
                  </a:lnTo>
                  <a:lnTo>
                    <a:pt x="1693714" y="1026019"/>
                  </a:lnTo>
                  <a:lnTo>
                    <a:pt x="1662652" y="1060286"/>
                  </a:lnTo>
                  <a:lnTo>
                    <a:pt x="1619107" y="1075871"/>
                  </a:lnTo>
                  <a:lnTo>
                    <a:pt x="1609724" y="107632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81200" y="4171949"/>
              <a:ext cx="1704975" cy="1076325"/>
            </a:xfrm>
            <a:custGeom>
              <a:avLst/>
              <a:gdLst/>
              <a:ahLst/>
              <a:cxnLst/>
              <a:rect l="l" t="t" r="r" b="b"/>
              <a:pathLst>
                <a:path w="1704975" h="1076325">
                  <a:moveTo>
                    <a:pt x="1609724" y="1076324"/>
                  </a:moveTo>
                  <a:lnTo>
                    <a:pt x="95249" y="1076324"/>
                  </a:lnTo>
                  <a:lnTo>
                    <a:pt x="85866" y="1075871"/>
                  </a:lnTo>
                  <a:lnTo>
                    <a:pt x="42321" y="1060286"/>
                  </a:lnTo>
                  <a:lnTo>
                    <a:pt x="11259" y="1026019"/>
                  </a:lnTo>
                  <a:lnTo>
                    <a:pt x="0" y="9810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1609724" y="0"/>
                  </a:lnTo>
                  <a:lnTo>
                    <a:pt x="1650994" y="9524"/>
                  </a:lnTo>
                  <a:lnTo>
                    <a:pt x="89620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986703"/>
                  </a:lnTo>
                  <a:lnTo>
                    <a:pt x="20844" y="1024019"/>
                  </a:lnTo>
                  <a:lnTo>
                    <a:pt x="52303" y="1055478"/>
                  </a:lnTo>
                  <a:lnTo>
                    <a:pt x="89620" y="1066799"/>
                  </a:lnTo>
                  <a:lnTo>
                    <a:pt x="1650994" y="1066799"/>
                  </a:lnTo>
                  <a:lnTo>
                    <a:pt x="1646175" y="1069074"/>
                  </a:lnTo>
                  <a:lnTo>
                    <a:pt x="1637332" y="1072246"/>
                  </a:lnTo>
                  <a:lnTo>
                    <a:pt x="1628310" y="1074511"/>
                  </a:lnTo>
                  <a:lnTo>
                    <a:pt x="1619107" y="1075871"/>
                  </a:lnTo>
                  <a:lnTo>
                    <a:pt x="1609724" y="1076324"/>
                  </a:lnTo>
                  <a:close/>
                </a:path>
                <a:path w="1704975" h="1076325">
                  <a:moveTo>
                    <a:pt x="1650994" y="1066799"/>
                  </a:moveTo>
                  <a:lnTo>
                    <a:pt x="1615353" y="1066799"/>
                  </a:lnTo>
                  <a:lnTo>
                    <a:pt x="1620928" y="1066250"/>
                  </a:lnTo>
                  <a:lnTo>
                    <a:pt x="1631969" y="1064053"/>
                  </a:lnTo>
                  <a:lnTo>
                    <a:pt x="1666361" y="1045670"/>
                  </a:lnTo>
                  <a:lnTo>
                    <a:pt x="1691078" y="1008678"/>
                  </a:lnTo>
                  <a:lnTo>
                    <a:pt x="1695449" y="986703"/>
                  </a:lnTo>
                  <a:lnTo>
                    <a:pt x="1695449" y="89620"/>
                  </a:lnTo>
                  <a:lnTo>
                    <a:pt x="1684129" y="52302"/>
                  </a:lnTo>
                  <a:lnTo>
                    <a:pt x="1652670" y="20844"/>
                  </a:lnTo>
                  <a:lnTo>
                    <a:pt x="1615353" y="9524"/>
                  </a:lnTo>
                  <a:lnTo>
                    <a:pt x="1650994" y="9524"/>
                  </a:lnTo>
                  <a:lnTo>
                    <a:pt x="1683391" y="34853"/>
                  </a:lnTo>
                  <a:lnTo>
                    <a:pt x="1703162" y="76664"/>
                  </a:lnTo>
                  <a:lnTo>
                    <a:pt x="1704974" y="981074"/>
                  </a:lnTo>
                  <a:lnTo>
                    <a:pt x="1704521" y="990457"/>
                  </a:lnTo>
                  <a:lnTo>
                    <a:pt x="1688936" y="1034002"/>
                  </a:lnTo>
                  <a:lnTo>
                    <a:pt x="1654670" y="1065064"/>
                  </a:lnTo>
                  <a:lnTo>
                    <a:pt x="1650994" y="10667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2321371" y="4665854"/>
            <a:ext cx="102489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10" dirty="0">
                <a:solidFill>
                  <a:srgbClr val="FFFFFF"/>
                </a:solidFill>
                <a:latin typeface="Arial Black"/>
                <a:cs typeface="Arial Black"/>
              </a:rPr>
              <a:t>ENTERPRISES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175817" y="4873549"/>
            <a:ext cx="1315720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63195" marR="5080" indent="-151130">
              <a:lnSpc>
                <a:spcPts val="900"/>
              </a:lnSpc>
              <a:spcBef>
                <a:spcPts val="204"/>
              </a:spcBef>
            </a:pPr>
            <a:r>
              <a:rPr sz="800" spc="20" dirty="0">
                <a:solidFill>
                  <a:srgbClr val="A0AEBF"/>
                </a:solidFill>
                <a:latin typeface="Arial Narrow"/>
                <a:cs typeface="Arial Narrow"/>
              </a:rPr>
              <a:t>Digital</a:t>
            </a:r>
            <a:r>
              <a:rPr sz="800" spc="6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20" dirty="0">
                <a:solidFill>
                  <a:srgbClr val="A0AEBF"/>
                </a:solidFill>
                <a:latin typeface="Arial Narrow"/>
                <a:cs typeface="Arial Narrow"/>
              </a:rPr>
              <a:t>transformation,</a:t>
            </a:r>
            <a:r>
              <a:rPr sz="800" spc="6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A0AEBF"/>
                </a:solidFill>
                <a:latin typeface="Arial Narrow"/>
                <a:cs typeface="Arial Narrow"/>
              </a:rPr>
              <a:t>upskilling</a:t>
            </a:r>
            <a:r>
              <a:rPr sz="800" spc="50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A0AEBF"/>
                </a:solidFill>
                <a:latin typeface="Arial Narrow"/>
                <a:cs typeface="Arial Narrow"/>
              </a:rPr>
              <a:t>teams,</a:t>
            </a:r>
            <a:r>
              <a:rPr sz="800" spc="14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A0AEBF"/>
                </a:solidFill>
                <a:latin typeface="Arial Narrow"/>
                <a:cs typeface="Arial Narrow"/>
              </a:rPr>
              <a:t>talent</a:t>
            </a:r>
            <a:r>
              <a:rPr sz="800" spc="14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A0AEBF"/>
                </a:solidFill>
                <a:latin typeface="Arial Narrow"/>
                <a:cs typeface="Arial Narrow"/>
              </a:rPr>
              <a:t>acquisition</a:t>
            </a:r>
            <a:endParaRPr sz="800">
              <a:latin typeface="Arial Narrow"/>
              <a:cs typeface="Arial Narrow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742019" y="4171949"/>
            <a:ext cx="2734945" cy="1076325"/>
            <a:chOff x="2742019" y="4171949"/>
            <a:chExt cx="2734945" cy="1076325"/>
          </a:xfrm>
        </p:grpSpPr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742019" y="4313021"/>
              <a:ext cx="173768" cy="231691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3781424" y="4171949"/>
              <a:ext cx="1695450" cy="1076325"/>
            </a:xfrm>
            <a:custGeom>
              <a:avLst/>
              <a:gdLst/>
              <a:ahLst/>
              <a:cxnLst/>
              <a:rect l="l" t="t" r="r" b="b"/>
              <a:pathLst>
                <a:path w="1695450" h="1076325">
                  <a:moveTo>
                    <a:pt x="1600199" y="1076324"/>
                  </a:moveTo>
                  <a:lnTo>
                    <a:pt x="95249" y="1076324"/>
                  </a:lnTo>
                  <a:lnTo>
                    <a:pt x="85866" y="1075871"/>
                  </a:lnTo>
                  <a:lnTo>
                    <a:pt x="42321" y="1060286"/>
                  </a:lnTo>
                  <a:lnTo>
                    <a:pt x="11259" y="1026019"/>
                  </a:lnTo>
                  <a:lnTo>
                    <a:pt x="0" y="9810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1600199" y="0"/>
                  </a:lnTo>
                  <a:lnTo>
                    <a:pt x="1645145" y="11259"/>
                  </a:lnTo>
                  <a:lnTo>
                    <a:pt x="1679411" y="42321"/>
                  </a:lnTo>
                  <a:lnTo>
                    <a:pt x="1694996" y="85866"/>
                  </a:lnTo>
                  <a:lnTo>
                    <a:pt x="1695449" y="95249"/>
                  </a:lnTo>
                  <a:lnTo>
                    <a:pt x="1695449" y="981074"/>
                  </a:lnTo>
                  <a:lnTo>
                    <a:pt x="1684189" y="1026019"/>
                  </a:lnTo>
                  <a:lnTo>
                    <a:pt x="1653127" y="1060286"/>
                  </a:lnTo>
                  <a:lnTo>
                    <a:pt x="1609582" y="1075871"/>
                  </a:lnTo>
                  <a:lnTo>
                    <a:pt x="1600199" y="107632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81424" y="4171949"/>
              <a:ext cx="1695450" cy="1076325"/>
            </a:xfrm>
            <a:custGeom>
              <a:avLst/>
              <a:gdLst/>
              <a:ahLst/>
              <a:cxnLst/>
              <a:rect l="l" t="t" r="r" b="b"/>
              <a:pathLst>
                <a:path w="1695450" h="1076325">
                  <a:moveTo>
                    <a:pt x="1600199" y="1076324"/>
                  </a:moveTo>
                  <a:lnTo>
                    <a:pt x="95249" y="1076324"/>
                  </a:lnTo>
                  <a:lnTo>
                    <a:pt x="85866" y="1075871"/>
                  </a:lnTo>
                  <a:lnTo>
                    <a:pt x="42321" y="1060286"/>
                  </a:lnTo>
                  <a:lnTo>
                    <a:pt x="11259" y="1026019"/>
                  </a:lnTo>
                  <a:lnTo>
                    <a:pt x="0" y="9810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1600199" y="0"/>
                  </a:lnTo>
                  <a:lnTo>
                    <a:pt x="1641468" y="9524"/>
                  </a:lnTo>
                  <a:lnTo>
                    <a:pt x="89620" y="9524"/>
                  </a:lnTo>
                  <a:lnTo>
                    <a:pt x="84046" y="10073"/>
                  </a:lnTo>
                  <a:lnTo>
                    <a:pt x="42942" y="27098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986703"/>
                  </a:lnTo>
                  <a:lnTo>
                    <a:pt x="20844" y="1024019"/>
                  </a:lnTo>
                  <a:lnTo>
                    <a:pt x="52303" y="1055478"/>
                  </a:lnTo>
                  <a:lnTo>
                    <a:pt x="89620" y="1066799"/>
                  </a:lnTo>
                  <a:lnTo>
                    <a:pt x="1641469" y="1066799"/>
                  </a:lnTo>
                  <a:lnTo>
                    <a:pt x="1636650" y="1069074"/>
                  </a:lnTo>
                  <a:lnTo>
                    <a:pt x="1627807" y="1072246"/>
                  </a:lnTo>
                  <a:lnTo>
                    <a:pt x="1618785" y="1074511"/>
                  </a:lnTo>
                  <a:lnTo>
                    <a:pt x="1609582" y="1075871"/>
                  </a:lnTo>
                  <a:lnTo>
                    <a:pt x="1600199" y="1076324"/>
                  </a:lnTo>
                  <a:close/>
                </a:path>
                <a:path w="1695450" h="1076325">
                  <a:moveTo>
                    <a:pt x="1641469" y="1066799"/>
                  </a:moveTo>
                  <a:lnTo>
                    <a:pt x="1605827" y="1066799"/>
                  </a:lnTo>
                  <a:lnTo>
                    <a:pt x="1611402" y="1066250"/>
                  </a:lnTo>
                  <a:lnTo>
                    <a:pt x="1622443" y="1064053"/>
                  </a:lnTo>
                  <a:lnTo>
                    <a:pt x="1656835" y="1045670"/>
                  </a:lnTo>
                  <a:lnTo>
                    <a:pt x="1681552" y="1008678"/>
                  </a:lnTo>
                  <a:lnTo>
                    <a:pt x="1685924" y="986703"/>
                  </a:lnTo>
                  <a:lnTo>
                    <a:pt x="1685924" y="89620"/>
                  </a:lnTo>
                  <a:lnTo>
                    <a:pt x="1674603" y="52302"/>
                  </a:lnTo>
                  <a:lnTo>
                    <a:pt x="1643144" y="20844"/>
                  </a:lnTo>
                  <a:lnTo>
                    <a:pt x="1605827" y="9524"/>
                  </a:lnTo>
                  <a:lnTo>
                    <a:pt x="1641468" y="9524"/>
                  </a:lnTo>
                  <a:lnTo>
                    <a:pt x="1673865" y="34853"/>
                  </a:lnTo>
                  <a:lnTo>
                    <a:pt x="1693636" y="76664"/>
                  </a:lnTo>
                  <a:lnTo>
                    <a:pt x="1695449" y="981074"/>
                  </a:lnTo>
                  <a:lnTo>
                    <a:pt x="1694996" y="990457"/>
                  </a:lnTo>
                  <a:lnTo>
                    <a:pt x="1679411" y="1034002"/>
                  </a:lnTo>
                  <a:lnTo>
                    <a:pt x="1645145" y="1065064"/>
                  </a:lnTo>
                  <a:lnTo>
                    <a:pt x="1641469" y="10667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132907" y="4665854"/>
            <a:ext cx="98933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50" dirty="0">
                <a:solidFill>
                  <a:srgbClr val="FFFFFF"/>
                </a:solidFill>
                <a:latin typeface="Arial Black"/>
                <a:cs typeface="Arial Black"/>
              </a:rPr>
              <a:t>INSTITUTIONS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894782" y="4873549"/>
            <a:ext cx="1465580" cy="2660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601980" marR="5080" indent="-589915">
              <a:lnSpc>
                <a:spcPts val="900"/>
              </a:lnSpc>
              <a:spcBef>
                <a:spcPts val="204"/>
              </a:spcBef>
            </a:pP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Universities,</a:t>
            </a:r>
            <a:r>
              <a:rPr sz="800" spc="10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academies,</a:t>
            </a:r>
            <a:r>
              <a:rPr sz="800" spc="11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A0AEBF"/>
                </a:solidFill>
                <a:latin typeface="Arial Narrow"/>
                <a:cs typeface="Arial Narrow"/>
              </a:rPr>
              <a:t>certification</a:t>
            </a:r>
            <a:r>
              <a:rPr sz="800" spc="50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A0AEBF"/>
                </a:solidFill>
                <a:latin typeface="Arial Narrow"/>
                <a:cs typeface="Arial Narrow"/>
              </a:rPr>
              <a:t>bodies</a:t>
            </a:r>
            <a:endParaRPr sz="800">
              <a:latin typeface="Arial Narrow"/>
              <a:cs typeface="Arial Narrow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90499" y="4327502"/>
            <a:ext cx="5286375" cy="1978660"/>
            <a:chOff x="190499" y="4327502"/>
            <a:chExt cx="5286375" cy="1978660"/>
          </a:xfrm>
        </p:grpSpPr>
        <p:sp>
          <p:nvSpPr>
            <p:cNvPr id="55" name="object 55"/>
            <p:cNvSpPr/>
            <p:nvPr/>
          </p:nvSpPr>
          <p:spPr>
            <a:xfrm>
              <a:off x="4483914" y="4327502"/>
              <a:ext cx="290195" cy="203200"/>
            </a:xfrm>
            <a:custGeom>
              <a:avLst/>
              <a:gdLst/>
              <a:ahLst/>
              <a:cxnLst/>
              <a:rect l="l" t="t" r="r" b="b"/>
              <a:pathLst>
                <a:path w="290195" h="203200">
                  <a:moveTo>
                    <a:pt x="36744" y="203046"/>
                  </a:moveTo>
                  <a:lnTo>
                    <a:pt x="34844" y="202548"/>
                  </a:lnTo>
                  <a:lnTo>
                    <a:pt x="3529" y="194720"/>
                  </a:lnTo>
                  <a:lnTo>
                    <a:pt x="1629" y="193000"/>
                  </a:lnTo>
                  <a:lnTo>
                    <a:pt x="0" y="188384"/>
                  </a:lnTo>
                  <a:lnTo>
                    <a:pt x="407" y="185850"/>
                  </a:lnTo>
                  <a:lnTo>
                    <a:pt x="1855" y="183904"/>
                  </a:lnTo>
                  <a:lnTo>
                    <a:pt x="5747" y="178565"/>
                  </a:lnTo>
                  <a:lnTo>
                    <a:pt x="21283" y="139991"/>
                  </a:lnTo>
                  <a:lnTo>
                    <a:pt x="22128" y="130326"/>
                  </a:lnTo>
                  <a:lnTo>
                    <a:pt x="22128" y="117610"/>
                  </a:lnTo>
                  <a:lnTo>
                    <a:pt x="22854" y="107533"/>
                  </a:lnTo>
                  <a:lnTo>
                    <a:pt x="22901" y="106873"/>
                  </a:lnTo>
                  <a:lnTo>
                    <a:pt x="25160" y="96539"/>
                  </a:lnTo>
                  <a:lnTo>
                    <a:pt x="28810" y="86740"/>
                  </a:lnTo>
                  <a:lnTo>
                    <a:pt x="33758" y="77607"/>
                  </a:lnTo>
                  <a:lnTo>
                    <a:pt x="3258" y="66565"/>
                  </a:lnTo>
                  <a:lnTo>
                    <a:pt x="407" y="62493"/>
                  </a:lnTo>
                  <a:lnTo>
                    <a:pt x="407" y="53352"/>
                  </a:lnTo>
                  <a:lnTo>
                    <a:pt x="3258" y="49279"/>
                  </a:lnTo>
                  <a:lnTo>
                    <a:pt x="137928" y="633"/>
                  </a:lnTo>
                  <a:lnTo>
                    <a:pt x="141548" y="0"/>
                  </a:lnTo>
                  <a:lnTo>
                    <a:pt x="148879" y="0"/>
                  </a:lnTo>
                  <a:lnTo>
                    <a:pt x="152499" y="633"/>
                  </a:lnTo>
                  <a:lnTo>
                    <a:pt x="248287" y="35206"/>
                  </a:lnTo>
                  <a:lnTo>
                    <a:pt x="146255" y="35206"/>
                  </a:lnTo>
                  <a:lnTo>
                    <a:pt x="71498" y="64574"/>
                  </a:lnTo>
                  <a:lnTo>
                    <a:pt x="39918" y="97914"/>
                  </a:lnTo>
                  <a:lnTo>
                    <a:pt x="36609" y="117610"/>
                  </a:lnTo>
                  <a:lnTo>
                    <a:pt x="36609" y="128742"/>
                  </a:lnTo>
                  <a:lnTo>
                    <a:pt x="39324" y="134760"/>
                  </a:lnTo>
                  <a:lnTo>
                    <a:pt x="41269" y="141322"/>
                  </a:lnTo>
                  <a:lnTo>
                    <a:pt x="42718" y="147748"/>
                  </a:lnTo>
                  <a:lnTo>
                    <a:pt x="44635" y="157960"/>
                  </a:lnTo>
                  <a:lnTo>
                    <a:pt x="45738" y="169746"/>
                  </a:lnTo>
                  <a:lnTo>
                    <a:pt x="45624" y="178565"/>
                  </a:lnTo>
                  <a:lnTo>
                    <a:pt x="45568" y="182830"/>
                  </a:lnTo>
                  <a:lnTo>
                    <a:pt x="43668" y="196937"/>
                  </a:lnTo>
                  <a:lnTo>
                    <a:pt x="43306" y="198883"/>
                  </a:lnTo>
                  <a:lnTo>
                    <a:pt x="42129" y="200602"/>
                  </a:lnTo>
                  <a:lnTo>
                    <a:pt x="38781" y="202684"/>
                  </a:lnTo>
                  <a:lnTo>
                    <a:pt x="36744" y="203046"/>
                  </a:lnTo>
                  <a:close/>
                </a:path>
                <a:path w="290195" h="203200">
                  <a:moveTo>
                    <a:pt x="148834" y="115709"/>
                  </a:moveTo>
                  <a:lnTo>
                    <a:pt x="141503" y="115709"/>
                  </a:lnTo>
                  <a:lnTo>
                    <a:pt x="137883" y="115076"/>
                  </a:lnTo>
                  <a:lnTo>
                    <a:pt x="62221" y="87789"/>
                  </a:lnTo>
                  <a:lnTo>
                    <a:pt x="66249" y="83625"/>
                  </a:lnTo>
                  <a:lnTo>
                    <a:pt x="71181" y="80232"/>
                  </a:lnTo>
                  <a:lnTo>
                    <a:pt x="151549" y="48646"/>
                  </a:lnTo>
                  <a:lnTo>
                    <a:pt x="153359" y="44437"/>
                  </a:lnTo>
                  <a:lnTo>
                    <a:pt x="150463" y="37016"/>
                  </a:lnTo>
                  <a:lnTo>
                    <a:pt x="146255" y="35206"/>
                  </a:lnTo>
                  <a:lnTo>
                    <a:pt x="248287" y="35206"/>
                  </a:lnTo>
                  <a:lnTo>
                    <a:pt x="287170" y="49279"/>
                  </a:lnTo>
                  <a:lnTo>
                    <a:pt x="290021" y="53352"/>
                  </a:lnTo>
                  <a:lnTo>
                    <a:pt x="290021" y="62493"/>
                  </a:lnTo>
                  <a:lnTo>
                    <a:pt x="287201" y="66565"/>
                  </a:lnTo>
                  <a:lnTo>
                    <a:pt x="284470" y="67582"/>
                  </a:lnTo>
                  <a:lnTo>
                    <a:pt x="152454" y="115076"/>
                  </a:lnTo>
                  <a:lnTo>
                    <a:pt x="148834" y="115709"/>
                  </a:lnTo>
                  <a:close/>
                </a:path>
                <a:path w="290195" h="203200">
                  <a:moveTo>
                    <a:pt x="145752" y="202684"/>
                  </a:moveTo>
                  <a:lnTo>
                    <a:pt x="144676" y="202684"/>
                  </a:lnTo>
                  <a:lnTo>
                    <a:pt x="111402" y="199885"/>
                  </a:lnTo>
                  <a:lnTo>
                    <a:pt x="83784" y="192429"/>
                  </a:lnTo>
                  <a:lnTo>
                    <a:pt x="65160" y="181978"/>
                  </a:lnTo>
                  <a:lnTo>
                    <a:pt x="58330" y="170148"/>
                  </a:lnTo>
                  <a:lnTo>
                    <a:pt x="65253" y="104351"/>
                  </a:lnTo>
                  <a:lnTo>
                    <a:pt x="134579" y="129421"/>
                  </a:lnTo>
                  <a:lnTo>
                    <a:pt x="139919" y="130326"/>
                  </a:lnTo>
                  <a:lnTo>
                    <a:pt x="227908" y="130326"/>
                  </a:lnTo>
                  <a:lnTo>
                    <a:pt x="232056" y="169746"/>
                  </a:lnTo>
                  <a:lnTo>
                    <a:pt x="232098" y="170148"/>
                  </a:lnTo>
                  <a:lnTo>
                    <a:pt x="225268" y="181978"/>
                  </a:lnTo>
                  <a:lnTo>
                    <a:pt x="206644" y="192429"/>
                  </a:lnTo>
                  <a:lnTo>
                    <a:pt x="179026" y="199885"/>
                  </a:lnTo>
                  <a:lnTo>
                    <a:pt x="145752" y="202684"/>
                  </a:lnTo>
                  <a:close/>
                </a:path>
                <a:path w="290195" h="203200">
                  <a:moveTo>
                    <a:pt x="227908" y="130326"/>
                  </a:moveTo>
                  <a:lnTo>
                    <a:pt x="150508" y="130326"/>
                  </a:lnTo>
                  <a:lnTo>
                    <a:pt x="155803" y="129421"/>
                  </a:lnTo>
                  <a:lnTo>
                    <a:pt x="225174" y="104351"/>
                  </a:lnTo>
                  <a:lnTo>
                    <a:pt x="227741" y="128742"/>
                  </a:lnTo>
                  <a:lnTo>
                    <a:pt x="227812" y="129421"/>
                  </a:lnTo>
                  <a:lnTo>
                    <a:pt x="227908" y="130326"/>
                  </a:lnTo>
                  <a:close/>
                </a:path>
              </a:pathLst>
            </a:custGeom>
            <a:solidFill>
              <a:srgbClr val="13B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90499" y="5438774"/>
              <a:ext cx="5286375" cy="866775"/>
            </a:xfrm>
            <a:custGeom>
              <a:avLst/>
              <a:gdLst/>
              <a:ahLst/>
              <a:cxnLst/>
              <a:rect l="l" t="t" r="r" b="b"/>
              <a:pathLst>
                <a:path w="5286375" h="866775">
                  <a:moveTo>
                    <a:pt x="5172074" y="866774"/>
                  </a:moveTo>
                  <a:lnTo>
                    <a:pt x="114299" y="866774"/>
                  </a:lnTo>
                  <a:lnTo>
                    <a:pt x="103040" y="866231"/>
                  </a:lnTo>
                  <a:lnTo>
                    <a:pt x="60364" y="853262"/>
                  </a:lnTo>
                  <a:lnTo>
                    <a:pt x="25900" y="824950"/>
                  </a:lnTo>
                  <a:lnTo>
                    <a:pt x="4894" y="785604"/>
                  </a:lnTo>
                  <a:lnTo>
                    <a:pt x="0" y="7524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4" y="8700"/>
                  </a:lnTo>
                  <a:lnTo>
                    <a:pt x="5252895" y="33477"/>
                  </a:lnTo>
                  <a:lnTo>
                    <a:pt x="5277672" y="70559"/>
                  </a:lnTo>
                  <a:lnTo>
                    <a:pt x="5286374" y="114299"/>
                  </a:lnTo>
                  <a:lnTo>
                    <a:pt x="5286374" y="752474"/>
                  </a:lnTo>
                  <a:lnTo>
                    <a:pt x="5277672" y="796215"/>
                  </a:lnTo>
                  <a:lnTo>
                    <a:pt x="5252895" y="833297"/>
                  </a:lnTo>
                  <a:lnTo>
                    <a:pt x="5215814" y="858074"/>
                  </a:lnTo>
                  <a:lnTo>
                    <a:pt x="5172074" y="8667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90499" y="5438774"/>
              <a:ext cx="5286375" cy="866775"/>
            </a:xfrm>
            <a:custGeom>
              <a:avLst/>
              <a:gdLst/>
              <a:ahLst/>
              <a:cxnLst/>
              <a:rect l="l" t="t" r="r" b="b"/>
              <a:pathLst>
                <a:path w="5286375" h="866775">
                  <a:moveTo>
                    <a:pt x="5172074" y="866774"/>
                  </a:moveTo>
                  <a:lnTo>
                    <a:pt x="114299" y="866774"/>
                  </a:lnTo>
                  <a:lnTo>
                    <a:pt x="103040" y="866231"/>
                  </a:lnTo>
                  <a:lnTo>
                    <a:pt x="60364" y="853263"/>
                  </a:lnTo>
                  <a:lnTo>
                    <a:pt x="25900" y="824950"/>
                  </a:lnTo>
                  <a:lnTo>
                    <a:pt x="4894" y="785604"/>
                  </a:lnTo>
                  <a:lnTo>
                    <a:pt x="0" y="7524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4" y="8700"/>
                  </a:lnTo>
                  <a:lnTo>
                    <a:pt x="5235260" y="19049"/>
                  </a:lnTo>
                  <a:lnTo>
                    <a:pt x="108045" y="19049"/>
                  </a:lnTo>
                  <a:lnTo>
                    <a:pt x="101851" y="19659"/>
                  </a:lnTo>
                  <a:lnTo>
                    <a:pt x="56181" y="38576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758728"/>
                  </a:lnTo>
                  <a:lnTo>
                    <a:pt x="31627" y="800191"/>
                  </a:lnTo>
                  <a:lnTo>
                    <a:pt x="66582" y="835145"/>
                  </a:lnTo>
                  <a:lnTo>
                    <a:pt x="108045" y="847724"/>
                  </a:lnTo>
                  <a:lnTo>
                    <a:pt x="5235262" y="847724"/>
                  </a:lnTo>
                  <a:lnTo>
                    <a:pt x="5226008" y="853263"/>
                  </a:lnTo>
                  <a:lnTo>
                    <a:pt x="5215814" y="858074"/>
                  </a:lnTo>
                  <a:lnTo>
                    <a:pt x="5205204" y="861880"/>
                  </a:lnTo>
                  <a:lnTo>
                    <a:pt x="5194377" y="864599"/>
                  </a:lnTo>
                  <a:lnTo>
                    <a:pt x="5183334" y="866231"/>
                  </a:lnTo>
                  <a:lnTo>
                    <a:pt x="5172074" y="866774"/>
                  </a:lnTo>
                  <a:close/>
                </a:path>
                <a:path w="5286375" h="866775">
                  <a:moveTo>
                    <a:pt x="5235262" y="847724"/>
                  </a:moveTo>
                  <a:lnTo>
                    <a:pt x="5178328" y="847724"/>
                  </a:lnTo>
                  <a:lnTo>
                    <a:pt x="5184522" y="847113"/>
                  </a:lnTo>
                  <a:lnTo>
                    <a:pt x="5196790" y="844673"/>
                  </a:lnTo>
                  <a:lnTo>
                    <a:pt x="5235003" y="824248"/>
                  </a:lnTo>
                  <a:lnTo>
                    <a:pt x="5262466" y="783146"/>
                  </a:lnTo>
                  <a:lnTo>
                    <a:pt x="5267324" y="758728"/>
                  </a:lnTo>
                  <a:lnTo>
                    <a:pt x="5267324" y="108045"/>
                  </a:lnTo>
                  <a:lnTo>
                    <a:pt x="5266831" y="103040"/>
                  </a:lnTo>
                  <a:lnTo>
                    <a:pt x="5266714" y="101851"/>
                  </a:lnTo>
                  <a:lnTo>
                    <a:pt x="5247797" y="56181"/>
                  </a:lnTo>
                  <a:lnTo>
                    <a:pt x="5214302" y="28693"/>
                  </a:lnTo>
                  <a:lnTo>
                    <a:pt x="5178328" y="19049"/>
                  </a:lnTo>
                  <a:lnTo>
                    <a:pt x="5235260" y="19049"/>
                  </a:lnTo>
                  <a:lnTo>
                    <a:pt x="5267128" y="50786"/>
                  </a:lnTo>
                  <a:lnTo>
                    <a:pt x="5284199" y="91996"/>
                  </a:lnTo>
                  <a:lnTo>
                    <a:pt x="5286374" y="752474"/>
                  </a:lnTo>
                  <a:lnTo>
                    <a:pt x="5285830" y="763734"/>
                  </a:lnTo>
                  <a:lnTo>
                    <a:pt x="5272861" y="806410"/>
                  </a:lnTo>
                  <a:lnTo>
                    <a:pt x="5244549" y="840874"/>
                  </a:lnTo>
                  <a:lnTo>
                    <a:pt x="5235587" y="847529"/>
                  </a:lnTo>
                  <a:lnTo>
                    <a:pt x="5235262" y="847724"/>
                  </a:lnTo>
                  <a:close/>
                </a:path>
              </a:pathLst>
            </a:custGeom>
            <a:solidFill>
              <a:srgbClr val="FFD400">
                <a:alpha val="642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6833" y="6257924"/>
              <a:ext cx="5193707" cy="2857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2949" y="5591174"/>
              <a:ext cx="285750" cy="190499"/>
            </a:xfrm>
            <a:prstGeom prst="rect">
              <a:avLst/>
            </a:prstGeom>
          </p:spPr>
        </p:pic>
      </p:grpSp>
      <p:sp>
        <p:nvSpPr>
          <p:cNvPr id="60" name="object 60"/>
          <p:cNvSpPr txBox="1"/>
          <p:nvPr/>
        </p:nvSpPr>
        <p:spPr>
          <a:xfrm>
            <a:off x="480615" y="5452051"/>
            <a:ext cx="4705985" cy="709930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994"/>
              </a:spcBef>
            </a:pPr>
            <a:r>
              <a:rPr sz="600" spc="112" baseline="55555" dirty="0">
                <a:solidFill>
                  <a:srgbClr val="FFD400"/>
                </a:solidFill>
                <a:latin typeface="Segoe UI Symbol"/>
                <a:cs typeface="Segoe UI Symbol"/>
              </a:rPr>
              <a:t>⭐⭐⭐⭐⭐⭐</a:t>
            </a:r>
            <a:r>
              <a:rPr sz="600" spc="307" baseline="55555" dirty="0">
                <a:solidFill>
                  <a:srgbClr val="FFD400"/>
                </a:solidFill>
                <a:latin typeface="Segoe UI Symbol"/>
                <a:cs typeface="Segoe UI Symbol"/>
              </a:rPr>
              <a:t>  </a:t>
            </a:r>
            <a:r>
              <a:rPr sz="1300" spc="-65" dirty="0">
                <a:solidFill>
                  <a:srgbClr val="FFD400"/>
                </a:solidFill>
                <a:latin typeface="Arial Black"/>
                <a:cs typeface="Arial Black"/>
              </a:rPr>
              <a:t>EU</a:t>
            </a:r>
            <a:r>
              <a:rPr sz="1300" spc="-60" dirty="0">
                <a:solidFill>
                  <a:srgbClr val="FFD400"/>
                </a:solidFill>
                <a:latin typeface="Arial Black"/>
                <a:cs typeface="Arial Black"/>
              </a:rPr>
              <a:t> </a:t>
            </a:r>
            <a:r>
              <a:rPr sz="1300" spc="-85" dirty="0">
                <a:solidFill>
                  <a:srgbClr val="FFD400"/>
                </a:solidFill>
                <a:latin typeface="Arial Black"/>
                <a:cs typeface="Arial Black"/>
              </a:rPr>
              <a:t>HORIZON</a:t>
            </a:r>
            <a:r>
              <a:rPr sz="1300" spc="-55" dirty="0">
                <a:solidFill>
                  <a:srgbClr val="FFD400"/>
                </a:solidFill>
                <a:latin typeface="Arial Black"/>
                <a:cs typeface="Arial Black"/>
              </a:rPr>
              <a:t> </a:t>
            </a:r>
            <a:r>
              <a:rPr sz="1300" spc="65" dirty="0">
                <a:solidFill>
                  <a:srgbClr val="FFD400"/>
                </a:solidFill>
                <a:latin typeface="Arial Black"/>
                <a:cs typeface="Arial Black"/>
              </a:rPr>
              <a:t>2030:</a:t>
            </a:r>
            <a:r>
              <a:rPr sz="1300" spc="-60" dirty="0">
                <a:solidFill>
                  <a:srgbClr val="FFD400"/>
                </a:solidFill>
                <a:latin typeface="Arial Black"/>
                <a:cs typeface="Arial Black"/>
              </a:rPr>
              <a:t> </a:t>
            </a:r>
            <a:r>
              <a:rPr sz="1300" spc="-155" dirty="0">
                <a:solidFill>
                  <a:srgbClr val="FFD400"/>
                </a:solidFill>
                <a:latin typeface="Arial Black"/>
                <a:cs typeface="Arial Black"/>
              </a:rPr>
              <a:t>#1</a:t>
            </a:r>
            <a:r>
              <a:rPr sz="1300" spc="-60" dirty="0">
                <a:solidFill>
                  <a:srgbClr val="FFD400"/>
                </a:solidFill>
                <a:latin typeface="Arial Black"/>
                <a:cs typeface="Arial Black"/>
              </a:rPr>
              <a:t> </a:t>
            </a:r>
            <a:r>
              <a:rPr sz="1300" spc="-50" dirty="0">
                <a:solidFill>
                  <a:srgbClr val="FFD400"/>
                </a:solidFill>
                <a:latin typeface="Arial Black"/>
                <a:cs typeface="Arial Black"/>
              </a:rPr>
              <a:t>STRATEGIC</a:t>
            </a:r>
            <a:r>
              <a:rPr sz="1300" spc="-55" dirty="0">
                <a:solidFill>
                  <a:srgbClr val="FFD400"/>
                </a:solidFill>
                <a:latin typeface="Arial Black"/>
                <a:cs typeface="Arial Black"/>
              </a:rPr>
              <a:t> </a:t>
            </a:r>
            <a:r>
              <a:rPr sz="1300" spc="-10" dirty="0">
                <a:solidFill>
                  <a:srgbClr val="FFD400"/>
                </a:solidFill>
                <a:latin typeface="Arial Black"/>
                <a:cs typeface="Arial Black"/>
              </a:rPr>
              <a:t>PRIORITY</a:t>
            </a:r>
            <a:endParaRPr sz="1300">
              <a:latin typeface="Arial Black"/>
              <a:cs typeface="Arial Black"/>
            </a:endParaRPr>
          </a:p>
          <a:p>
            <a:pPr algn="ctr">
              <a:lnSpc>
                <a:spcPts val="1130"/>
              </a:lnSpc>
              <a:spcBef>
                <a:spcPts val="665"/>
              </a:spcBef>
            </a:pPr>
            <a:r>
              <a:rPr sz="950" b="1" spc="-20" dirty="0">
                <a:solidFill>
                  <a:srgbClr val="FFD400"/>
                </a:solidFill>
                <a:latin typeface="Arial Narrow"/>
                <a:cs typeface="Arial Narrow"/>
              </a:rPr>
              <a:t>Education</a:t>
            </a:r>
            <a:r>
              <a:rPr sz="950" b="1" spc="-30" dirty="0">
                <a:solidFill>
                  <a:srgbClr val="FFD400"/>
                </a:solidFill>
                <a:latin typeface="Arial Narrow"/>
                <a:cs typeface="Arial Narrow"/>
              </a:rPr>
              <a:t> </a:t>
            </a:r>
            <a:r>
              <a:rPr sz="950" b="1" dirty="0">
                <a:solidFill>
                  <a:srgbClr val="FFD400"/>
                </a:solidFill>
                <a:latin typeface="Arial Narrow"/>
                <a:cs typeface="Arial Narrow"/>
              </a:rPr>
              <a:t>in</a:t>
            </a:r>
            <a:r>
              <a:rPr sz="950" b="1" spc="-25" dirty="0">
                <a:solidFill>
                  <a:srgbClr val="FFD400"/>
                </a:solidFill>
                <a:latin typeface="Arial Narrow"/>
                <a:cs typeface="Arial Narrow"/>
              </a:rPr>
              <a:t> </a:t>
            </a:r>
            <a:r>
              <a:rPr sz="950" b="1" dirty="0">
                <a:solidFill>
                  <a:srgbClr val="FFD400"/>
                </a:solidFill>
                <a:latin typeface="Arial Narrow"/>
                <a:cs typeface="Arial Narrow"/>
              </a:rPr>
              <a:t>Virtual</a:t>
            </a:r>
            <a:r>
              <a:rPr sz="950" b="1" spc="-30" dirty="0">
                <a:solidFill>
                  <a:srgbClr val="FFD400"/>
                </a:solidFill>
                <a:latin typeface="Arial Narrow"/>
                <a:cs typeface="Arial Narrow"/>
              </a:rPr>
              <a:t> </a:t>
            </a:r>
            <a:r>
              <a:rPr sz="950" b="1" spc="-10" dirty="0">
                <a:solidFill>
                  <a:srgbClr val="FFD400"/>
                </a:solidFill>
                <a:latin typeface="Arial Narrow"/>
                <a:cs typeface="Arial Narrow"/>
              </a:rPr>
              <a:t>Worlds</a:t>
            </a:r>
            <a:r>
              <a:rPr sz="950" b="1" spc="-5" dirty="0">
                <a:solidFill>
                  <a:srgbClr val="FFD400"/>
                </a:solidFill>
                <a:latin typeface="Arial Narrow"/>
                <a:cs typeface="Arial Narrow"/>
              </a:rPr>
              <a:t> 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is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the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European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45" dirty="0">
                <a:solidFill>
                  <a:srgbClr val="E2E7F0"/>
                </a:solidFill>
                <a:latin typeface="Calibri"/>
                <a:cs typeface="Calibri"/>
              </a:rPr>
              <a:t>Union's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top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priority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5" dirty="0">
                <a:solidFill>
                  <a:srgbClr val="E2E7F0"/>
                </a:solidFill>
                <a:latin typeface="Calibri"/>
                <a:cs typeface="Calibri"/>
              </a:rPr>
              <a:t>for</a:t>
            </a:r>
            <a:r>
              <a:rPr sz="95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45" dirty="0">
                <a:solidFill>
                  <a:srgbClr val="E2E7F0"/>
                </a:solidFill>
                <a:latin typeface="Calibri"/>
                <a:cs typeface="Calibri"/>
              </a:rPr>
              <a:t>Horizon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2030.</a:t>
            </a:r>
            <a:endParaRPr sz="950">
              <a:latin typeface="Calibri"/>
              <a:cs typeface="Calibri"/>
            </a:endParaRPr>
          </a:p>
          <a:p>
            <a:pPr algn="ctr">
              <a:lnSpc>
                <a:spcPts val="1135"/>
              </a:lnSpc>
            </a:pP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Academia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2.0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directly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 enables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the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EU's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b="1" dirty="0">
                <a:solidFill>
                  <a:srgbClr val="FFD400"/>
                </a:solidFill>
                <a:latin typeface="Arial Narrow"/>
                <a:cs typeface="Arial Narrow"/>
              </a:rPr>
              <a:t>Digital</a:t>
            </a:r>
            <a:r>
              <a:rPr sz="950" b="1" spc="-40" dirty="0">
                <a:solidFill>
                  <a:srgbClr val="FFD400"/>
                </a:solidFill>
                <a:latin typeface="Arial Narrow"/>
                <a:cs typeface="Arial Narrow"/>
              </a:rPr>
              <a:t> </a:t>
            </a:r>
            <a:r>
              <a:rPr sz="950" b="1" spc="-20" dirty="0">
                <a:solidFill>
                  <a:srgbClr val="FFD400"/>
                </a:solidFill>
                <a:latin typeface="Arial Narrow"/>
                <a:cs typeface="Arial Narrow"/>
              </a:rPr>
              <a:t>Compass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target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of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80%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digital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skills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coverage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by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2030.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77799" y="6519270"/>
            <a:ext cx="102933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0"/>
              </a:lnSpc>
            </a:pP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ACADEMIA</a:t>
            </a:r>
            <a:r>
              <a:rPr sz="100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2.0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083621" y="6519255"/>
            <a:ext cx="40640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950" dirty="0">
                <a:solidFill>
                  <a:srgbClr val="64738B"/>
                </a:solidFill>
                <a:latin typeface="Arial Narrow"/>
                <a:cs typeface="Arial Narrow"/>
              </a:rPr>
              <a:t>Page</a:t>
            </a:r>
            <a:r>
              <a:rPr sz="950" spc="114" dirty="0">
                <a:solidFill>
                  <a:srgbClr val="64738B"/>
                </a:solidFill>
                <a:latin typeface="Arial Narrow"/>
                <a:cs typeface="Arial Narrow"/>
              </a:rPr>
              <a:t> </a:t>
            </a:r>
            <a:r>
              <a:rPr sz="950" spc="-25" dirty="0">
                <a:solidFill>
                  <a:srgbClr val="64738B"/>
                </a:solidFill>
                <a:latin typeface="Arial Narrow"/>
                <a:cs typeface="Arial Narrow"/>
              </a:rPr>
              <a:t>10</a:t>
            </a:r>
            <a:endParaRPr sz="9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67375" cy="8020050"/>
            <a:chOff x="0" y="0"/>
            <a:chExt cx="5667375" cy="8020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67374" cy="8020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49117" y="6964687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938" y="1126"/>
                  </a:moveTo>
                  <a:lnTo>
                    <a:pt x="187" y="1126"/>
                  </a:lnTo>
                  <a:lnTo>
                    <a:pt x="0" y="938"/>
                  </a:lnTo>
                  <a:lnTo>
                    <a:pt x="0" y="187"/>
                  </a:lnTo>
                  <a:lnTo>
                    <a:pt x="187" y="0"/>
                  </a:lnTo>
                  <a:lnTo>
                    <a:pt x="938" y="0"/>
                  </a:lnTo>
                  <a:lnTo>
                    <a:pt x="1126" y="187"/>
                  </a:lnTo>
                  <a:lnTo>
                    <a:pt x="1126" y="563"/>
                  </a:lnTo>
                  <a:lnTo>
                    <a:pt x="1126" y="938"/>
                  </a:lnTo>
                  <a:lnTo>
                    <a:pt x="938" y="1126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29892" y="715479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49" y="1859"/>
                  </a:moveTo>
                  <a:lnTo>
                    <a:pt x="309" y="1859"/>
                  </a:lnTo>
                  <a:lnTo>
                    <a:pt x="0" y="1549"/>
                  </a:lnTo>
                  <a:lnTo>
                    <a:pt x="0" y="309"/>
                  </a:lnTo>
                  <a:lnTo>
                    <a:pt x="309" y="0"/>
                  </a:lnTo>
                  <a:lnTo>
                    <a:pt x="1549" y="0"/>
                  </a:lnTo>
                  <a:lnTo>
                    <a:pt x="1859" y="309"/>
                  </a:lnTo>
                  <a:lnTo>
                    <a:pt x="1859" y="929"/>
                  </a:lnTo>
                  <a:lnTo>
                    <a:pt x="1859" y="1549"/>
                  </a:lnTo>
                  <a:lnTo>
                    <a:pt x="1549" y="1859"/>
                  </a:lnTo>
                  <a:close/>
                </a:path>
              </a:pathLst>
            </a:custGeom>
            <a:solidFill>
              <a:srgbClr val="FF007E">
                <a:alpha val="5856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64504" y="737801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367" y="2795"/>
                  </a:moveTo>
                  <a:lnTo>
                    <a:pt x="427" y="2795"/>
                  </a:lnTo>
                  <a:lnTo>
                    <a:pt x="0" y="2367"/>
                  </a:lnTo>
                  <a:lnTo>
                    <a:pt x="0" y="1512"/>
                  </a:lnTo>
                  <a:lnTo>
                    <a:pt x="0" y="427"/>
                  </a:lnTo>
                  <a:lnTo>
                    <a:pt x="427" y="0"/>
                  </a:lnTo>
                  <a:lnTo>
                    <a:pt x="2367" y="0"/>
                  </a:lnTo>
                  <a:lnTo>
                    <a:pt x="2795" y="427"/>
                  </a:lnTo>
                  <a:lnTo>
                    <a:pt x="2795" y="2367"/>
                  </a:lnTo>
                  <a:lnTo>
                    <a:pt x="2367" y="2795"/>
                  </a:lnTo>
                  <a:close/>
                </a:path>
              </a:pathLst>
            </a:custGeom>
            <a:solidFill>
              <a:srgbClr val="FF007E">
                <a:alpha val="4401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11078" y="751243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54" y="545"/>
                  </a:moveTo>
                  <a:lnTo>
                    <a:pt x="90" y="545"/>
                  </a:lnTo>
                  <a:lnTo>
                    <a:pt x="0" y="90"/>
                  </a:lnTo>
                  <a:lnTo>
                    <a:pt x="454" y="0"/>
                  </a:lnTo>
                  <a:lnTo>
                    <a:pt x="545" y="272"/>
                  </a:lnTo>
                  <a:lnTo>
                    <a:pt x="545" y="454"/>
                  </a:lnTo>
                  <a:close/>
                </a:path>
              </a:pathLst>
            </a:custGeom>
            <a:solidFill>
              <a:srgbClr val="FF007E">
                <a:alpha val="343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2874" y="142875"/>
            <a:ext cx="5381625" cy="7734300"/>
            <a:chOff x="142874" y="142875"/>
            <a:chExt cx="5381625" cy="7734300"/>
          </a:xfrm>
        </p:grpSpPr>
        <p:sp>
          <p:nvSpPr>
            <p:cNvPr id="9" name="object 9"/>
            <p:cNvSpPr/>
            <p:nvPr/>
          </p:nvSpPr>
          <p:spPr>
            <a:xfrm>
              <a:off x="147637" y="147637"/>
              <a:ext cx="5372100" cy="7724775"/>
            </a:xfrm>
            <a:custGeom>
              <a:avLst/>
              <a:gdLst/>
              <a:ahLst/>
              <a:cxnLst/>
              <a:rect l="l" t="t" r="r" b="b"/>
              <a:pathLst>
                <a:path w="5372100" h="7724775">
                  <a:moveTo>
                    <a:pt x="0" y="0"/>
                  </a:moveTo>
                  <a:lnTo>
                    <a:pt x="5372099" y="0"/>
                  </a:lnTo>
                  <a:lnTo>
                    <a:pt x="5372099" y="7724774"/>
                  </a:lnTo>
                  <a:lnTo>
                    <a:pt x="0" y="772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499" y="6600824"/>
              <a:ext cx="5286375" cy="9525"/>
            </a:xfrm>
            <a:custGeom>
              <a:avLst/>
              <a:gdLst/>
              <a:ahLst/>
              <a:cxnLst/>
              <a:rect l="l" t="t" r="r" b="b"/>
              <a:pathLst>
                <a:path w="5286375" h="9525">
                  <a:moveTo>
                    <a:pt x="52863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286374" y="0"/>
                  </a:lnTo>
                  <a:lnTo>
                    <a:pt x="5286374" y="952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08496" y="188281"/>
            <a:ext cx="4641215" cy="3219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950" spc="-40" dirty="0"/>
              <a:t>RISK</a:t>
            </a:r>
            <a:r>
              <a:rPr sz="1950" spc="-25" dirty="0"/>
              <a:t> </a:t>
            </a:r>
            <a:r>
              <a:rPr sz="1950" spc="-110" dirty="0"/>
              <a:t>MITIGATION</a:t>
            </a:r>
            <a:r>
              <a:rPr sz="1950" spc="-25" dirty="0"/>
              <a:t> </a:t>
            </a:r>
            <a:r>
              <a:rPr sz="1950" dirty="0"/>
              <a:t>&amp;</a:t>
            </a:r>
            <a:r>
              <a:rPr sz="1950" spc="-20" dirty="0"/>
              <a:t> </a:t>
            </a:r>
            <a:r>
              <a:rPr sz="1950" spc="-10" dirty="0"/>
              <a:t>CHALLENGES</a:t>
            </a:r>
            <a:endParaRPr sz="1950"/>
          </a:p>
        </p:txBody>
      </p:sp>
      <p:grpSp>
        <p:nvGrpSpPr>
          <p:cNvPr id="12" name="object 12"/>
          <p:cNvGrpSpPr/>
          <p:nvPr/>
        </p:nvGrpSpPr>
        <p:grpSpPr>
          <a:xfrm>
            <a:off x="179718" y="514350"/>
            <a:ext cx="4773295" cy="671195"/>
            <a:chOff x="179718" y="514350"/>
            <a:chExt cx="4773295" cy="67119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514350"/>
              <a:ext cx="4229099" cy="285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9718" y="671962"/>
              <a:ext cx="1289050" cy="513715"/>
            </a:xfrm>
            <a:custGeom>
              <a:avLst/>
              <a:gdLst/>
              <a:ahLst/>
              <a:cxnLst/>
              <a:rect l="l" t="t" r="r" b="b"/>
              <a:pathLst>
                <a:path w="1289050" h="513715">
                  <a:moveTo>
                    <a:pt x="1210929" y="513433"/>
                  </a:moveTo>
                  <a:lnTo>
                    <a:pt x="77499" y="513433"/>
                  </a:lnTo>
                  <a:lnTo>
                    <a:pt x="69865" y="513065"/>
                  </a:lnTo>
                  <a:lnTo>
                    <a:pt x="28358" y="495872"/>
                  </a:lnTo>
                  <a:lnTo>
                    <a:pt x="3318" y="458397"/>
                  </a:lnTo>
                  <a:lnTo>
                    <a:pt x="0" y="435934"/>
                  </a:lnTo>
                  <a:lnTo>
                    <a:pt x="0" y="77499"/>
                  </a:lnTo>
                  <a:lnTo>
                    <a:pt x="13048" y="34434"/>
                  </a:lnTo>
                  <a:lnTo>
                    <a:pt x="47841" y="5899"/>
                  </a:lnTo>
                  <a:lnTo>
                    <a:pt x="77499" y="0"/>
                  </a:lnTo>
                  <a:lnTo>
                    <a:pt x="1210929" y="0"/>
                  </a:lnTo>
                  <a:lnTo>
                    <a:pt x="1253993" y="13048"/>
                  </a:lnTo>
                  <a:lnTo>
                    <a:pt x="1282529" y="47841"/>
                  </a:lnTo>
                  <a:lnTo>
                    <a:pt x="1288428" y="77499"/>
                  </a:lnTo>
                  <a:lnTo>
                    <a:pt x="1288428" y="435934"/>
                  </a:lnTo>
                  <a:lnTo>
                    <a:pt x="1275379" y="478998"/>
                  </a:lnTo>
                  <a:lnTo>
                    <a:pt x="1240586" y="507534"/>
                  </a:lnTo>
                  <a:lnTo>
                    <a:pt x="1210929" y="513433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79718" y="671962"/>
              <a:ext cx="1289050" cy="513715"/>
            </a:xfrm>
            <a:custGeom>
              <a:avLst/>
              <a:gdLst/>
              <a:ahLst/>
              <a:cxnLst/>
              <a:rect l="l" t="t" r="r" b="b"/>
              <a:pathLst>
                <a:path w="1289050" h="513715">
                  <a:moveTo>
                    <a:pt x="1210929" y="513433"/>
                  </a:moveTo>
                  <a:lnTo>
                    <a:pt x="77499" y="513433"/>
                  </a:lnTo>
                  <a:lnTo>
                    <a:pt x="69865" y="513065"/>
                  </a:lnTo>
                  <a:lnTo>
                    <a:pt x="28358" y="495872"/>
                  </a:lnTo>
                  <a:lnTo>
                    <a:pt x="3318" y="458397"/>
                  </a:lnTo>
                  <a:lnTo>
                    <a:pt x="0" y="435934"/>
                  </a:lnTo>
                  <a:lnTo>
                    <a:pt x="0" y="77499"/>
                  </a:lnTo>
                  <a:lnTo>
                    <a:pt x="13048" y="34434"/>
                  </a:lnTo>
                  <a:lnTo>
                    <a:pt x="47841" y="5899"/>
                  </a:lnTo>
                  <a:lnTo>
                    <a:pt x="77499" y="0"/>
                  </a:lnTo>
                  <a:lnTo>
                    <a:pt x="1210929" y="0"/>
                  </a:lnTo>
                  <a:lnTo>
                    <a:pt x="1248377" y="9687"/>
                  </a:lnTo>
                  <a:lnTo>
                    <a:pt x="73046" y="9687"/>
                  </a:lnTo>
                  <a:lnTo>
                    <a:pt x="68637" y="10121"/>
                  </a:lnTo>
                  <a:lnTo>
                    <a:pt x="32697" y="26400"/>
                  </a:lnTo>
                  <a:lnTo>
                    <a:pt x="11859" y="59902"/>
                  </a:lnTo>
                  <a:lnTo>
                    <a:pt x="9687" y="73046"/>
                  </a:lnTo>
                  <a:lnTo>
                    <a:pt x="9687" y="440387"/>
                  </a:lnTo>
                  <a:lnTo>
                    <a:pt x="10000" y="443568"/>
                  </a:lnTo>
                  <a:lnTo>
                    <a:pt x="10121" y="444796"/>
                  </a:lnTo>
                  <a:lnTo>
                    <a:pt x="26400" y="480736"/>
                  </a:lnTo>
                  <a:lnTo>
                    <a:pt x="59902" y="501574"/>
                  </a:lnTo>
                  <a:lnTo>
                    <a:pt x="73046" y="503746"/>
                  </a:lnTo>
                  <a:lnTo>
                    <a:pt x="1248377" y="503746"/>
                  </a:lnTo>
                  <a:lnTo>
                    <a:pt x="1247499" y="504272"/>
                  </a:lnTo>
                  <a:lnTo>
                    <a:pt x="1240586" y="507534"/>
                  </a:lnTo>
                  <a:lnTo>
                    <a:pt x="1233392" y="510115"/>
                  </a:lnTo>
                  <a:lnTo>
                    <a:pt x="1226051" y="511959"/>
                  </a:lnTo>
                  <a:lnTo>
                    <a:pt x="1218563" y="513065"/>
                  </a:lnTo>
                  <a:lnTo>
                    <a:pt x="1210929" y="513433"/>
                  </a:lnTo>
                  <a:close/>
                </a:path>
                <a:path w="1289050" h="513715">
                  <a:moveTo>
                    <a:pt x="1248377" y="503746"/>
                  </a:moveTo>
                  <a:lnTo>
                    <a:pt x="1215381" y="503746"/>
                  </a:lnTo>
                  <a:lnTo>
                    <a:pt x="1219791" y="503312"/>
                  </a:lnTo>
                  <a:lnTo>
                    <a:pt x="1228525" y="501574"/>
                  </a:lnTo>
                  <a:lnTo>
                    <a:pt x="1262027" y="480736"/>
                  </a:lnTo>
                  <a:lnTo>
                    <a:pt x="1278306" y="444796"/>
                  </a:lnTo>
                  <a:lnTo>
                    <a:pt x="1278741" y="440387"/>
                  </a:lnTo>
                  <a:lnTo>
                    <a:pt x="1278741" y="73046"/>
                  </a:lnTo>
                  <a:lnTo>
                    <a:pt x="1278427" y="69865"/>
                  </a:lnTo>
                  <a:lnTo>
                    <a:pt x="1278306" y="68637"/>
                  </a:lnTo>
                  <a:lnTo>
                    <a:pt x="1262027" y="32697"/>
                  </a:lnTo>
                  <a:lnTo>
                    <a:pt x="1228525" y="11859"/>
                  </a:lnTo>
                  <a:lnTo>
                    <a:pt x="1215381" y="9687"/>
                  </a:lnTo>
                  <a:lnTo>
                    <a:pt x="1248377" y="9687"/>
                  </a:lnTo>
                  <a:lnTo>
                    <a:pt x="1279266" y="40929"/>
                  </a:lnTo>
                  <a:lnTo>
                    <a:pt x="1288428" y="435934"/>
                  </a:lnTo>
                  <a:lnTo>
                    <a:pt x="1288059" y="443568"/>
                  </a:lnTo>
                  <a:lnTo>
                    <a:pt x="1270867" y="485075"/>
                  </a:lnTo>
                  <a:lnTo>
                    <a:pt x="1254123" y="500288"/>
                  </a:lnTo>
                  <a:lnTo>
                    <a:pt x="1248377" y="503746"/>
                  </a:lnTo>
                  <a:close/>
                </a:path>
              </a:pathLst>
            </a:custGeom>
            <a:solidFill>
              <a:srgbClr val="FF007E">
                <a:alpha val="370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18543" y="710447"/>
            <a:ext cx="408305" cy="39116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sz="1150" spc="-75" dirty="0">
                <a:solidFill>
                  <a:srgbClr val="FF007E"/>
                </a:solidFill>
                <a:latin typeface="Arial Black"/>
                <a:cs typeface="Arial Black"/>
              </a:rPr>
              <a:t>HIGH</a:t>
            </a:r>
            <a:endParaRPr sz="1150">
              <a:latin typeface="Arial Black"/>
              <a:cs typeface="Arial Black"/>
            </a:endParaRPr>
          </a:p>
          <a:p>
            <a:pPr marL="32384">
              <a:lnSpc>
                <a:spcPct val="100000"/>
              </a:lnSpc>
              <a:spcBef>
                <a:spcPts val="244"/>
              </a:spcBef>
            </a:pP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Tech</a:t>
            </a:r>
            <a:r>
              <a:rPr sz="750" spc="-1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20" dirty="0">
                <a:solidFill>
                  <a:srgbClr val="A0AEBF"/>
                </a:solidFill>
                <a:latin typeface="Arial Narrow"/>
                <a:cs typeface="Arial Narrow"/>
              </a:rPr>
              <a:t>Risk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520887" y="671219"/>
            <a:ext cx="1292225" cy="514984"/>
            <a:chOff x="1520887" y="671219"/>
            <a:chExt cx="1292225" cy="514984"/>
          </a:xfrm>
        </p:grpSpPr>
        <p:sp>
          <p:nvSpPr>
            <p:cNvPr id="18" name="object 18"/>
            <p:cNvSpPr/>
            <p:nvPr/>
          </p:nvSpPr>
          <p:spPr>
            <a:xfrm>
              <a:off x="1520887" y="671219"/>
              <a:ext cx="1292225" cy="514984"/>
            </a:xfrm>
            <a:custGeom>
              <a:avLst/>
              <a:gdLst/>
              <a:ahLst/>
              <a:cxnLst/>
              <a:rect l="l" t="t" r="r" b="b"/>
              <a:pathLst>
                <a:path w="1292225" h="514984">
                  <a:moveTo>
                    <a:pt x="1214425" y="514916"/>
                  </a:moveTo>
                  <a:lnTo>
                    <a:pt x="77723" y="514916"/>
                  </a:lnTo>
                  <a:lnTo>
                    <a:pt x="70066" y="514546"/>
                  </a:lnTo>
                  <a:lnTo>
                    <a:pt x="28440" y="497304"/>
                  </a:lnTo>
                  <a:lnTo>
                    <a:pt x="3327" y="459721"/>
                  </a:lnTo>
                  <a:lnTo>
                    <a:pt x="0" y="437193"/>
                  </a:lnTo>
                  <a:lnTo>
                    <a:pt x="0" y="77723"/>
                  </a:lnTo>
                  <a:lnTo>
                    <a:pt x="13086" y="34534"/>
                  </a:lnTo>
                  <a:lnTo>
                    <a:pt x="47979" y="5916"/>
                  </a:lnTo>
                  <a:lnTo>
                    <a:pt x="77723" y="0"/>
                  </a:lnTo>
                  <a:lnTo>
                    <a:pt x="1214425" y="0"/>
                  </a:lnTo>
                  <a:lnTo>
                    <a:pt x="1257613" y="13086"/>
                  </a:lnTo>
                  <a:lnTo>
                    <a:pt x="1286231" y="47979"/>
                  </a:lnTo>
                  <a:lnTo>
                    <a:pt x="1292148" y="77723"/>
                  </a:lnTo>
                  <a:lnTo>
                    <a:pt x="1292148" y="437193"/>
                  </a:lnTo>
                  <a:lnTo>
                    <a:pt x="1279061" y="480381"/>
                  </a:lnTo>
                  <a:lnTo>
                    <a:pt x="1244168" y="508999"/>
                  </a:lnTo>
                  <a:lnTo>
                    <a:pt x="1214425" y="514916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20887" y="671219"/>
              <a:ext cx="1292225" cy="514984"/>
            </a:xfrm>
            <a:custGeom>
              <a:avLst/>
              <a:gdLst/>
              <a:ahLst/>
              <a:cxnLst/>
              <a:rect l="l" t="t" r="r" b="b"/>
              <a:pathLst>
                <a:path w="1292225" h="514984">
                  <a:moveTo>
                    <a:pt x="1214425" y="514916"/>
                  </a:moveTo>
                  <a:lnTo>
                    <a:pt x="77723" y="514916"/>
                  </a:lnTo>
                  <a:lnTo>
                    <a:pt x="70066" y="514546"/>
                  </a:lnTo>
                  <a:lnTo>
                    <a:pt x="28440" y="497304"/>
                  </a:lnTo>
                  <a:lnTo>
                    <a:pt x="3327" y="459721"/>
                  </a:lnTo>
                  <a:lnTo>
                    <a:pt x="0" y="437192"/>
                  </a:lnTo>
                  <a:lnTo>
                    <a:pt x="0" y="77723"/>
                  </a:lnTo>
                  <a:lnTo>
                    <a:pt x="13086" y="34534"/>
                  </a:lnTo>
                  <a:lnTo>
                    <a:pt x="47979" y="5916"/>
                  </a:lnTo>
                  <a:lnTo>
                    <a:pt x="77723" y="0"/>
                  </a:lnTo>
                  <a:lnTo>
                    <a:pt x="1214425" y="0"/>
                  </a:lnTo>
                  <a:lnTo>
                    <a:pt x="1251981" y="9715"/>
                  </a:lnTo>
                  <a:lnTo>
                    <a:pt x="73257" y="9715"/>
                  </a:lnTo>
                  <a:lnTo>
                    <a:pt x="68835" y="10150"/>
                  </a:lnTo>
                  <a:lnTo>
                    <a:pt x="32791" y="26476"/>
                  </a:lnTo>
                  <a:lnTo>
                    <a:pt x="11893" y="60075"/>
                  </a:lnTo>
                  <a:lnTo>
                    <a:pt x="9715" y="73257"/>
                  </a:lnTo>
                  <a:lnTo>
                    <a:pt x="9715" y="441658"/>
                  </a:lnTo>
                  <a:lnTo>
                    <a:pt x="10029" y="444849"/>
                  </a:lnTo>
                  <a:lnTo>
                    <a:pt x="10150" y="446080"/>
                  </a:lnTo>
                  <a:lnTo>
                    <a:pt x="26476" y="482124"/>
                  </a:lnTo>
                  <a:lnTo>
                    <a:pt x="60075" y="503022"/>
                  </a:lnTo>
                  <a:lnTo>
                    <a:pt x="73257" y="505200"/>
                  </a:lnTo>
                  <a:lnTo>
                    <a:pt x="1251981" y="505200"/>
                  </a:lnTo>
                  <a:lnTo>
                    <a:pt x="1251100" y="505728"/>
                  </a:lnTo>
                  <a:lnTo>
                    <a:pt x="1244168" y="508999"/>
                  </a:lnTo>
                  <a:lnTo>
                    <a:pt x="1236953" y="511588"/>
                  </a:lnTo>
                  <a:lnTo>
                    <a:pt x="1229590" y="513437"/>
                  </a:lnTo>
                  <a:lnTo>
                    <a:pt x="1222081" y="514546"/>
                  </a:lnTo>
                  <a:lnTo>
                    <a:pt x="1214425" y="514916"/>
                  </a:lnTo>
                  <a:close/>
                </a:path>
                <a:path w="1292225" h="514984">
                  <a:moveTo>
                    <a:pt x="1251981" y="505200"/>
                  </a:moveTo>
                  <a:lnTo>
                    <a:pt x="1218890" y="505200"/>
                  </a:lnTo>
                  <a:lnTo>
                    <a:pt x="1223312" y="504765"/>
                  </a:lnTo>
                  <a:lnTo>
                    <a:pt x="1232072" y="503022"/>
                  </a:lnTo>
                  <a:lnTo>
                    <a:pt x="1265671" y="482124"/>
                  </a:lnTo>
                  <a:lnTo>
                    <a:pt x="1281997" y="446080"/>
                  </a:lnTo>
                  <a:lnTo>
                    <a:pt x="1282432" y="441658"/>
                  </a:lnTo>
                  <a:lnTo>
                    <a:pt x="1282432" y="73257"/>
                  </a:lnTo>
                  <a:lnTo>
                    <a:pt x="1282118" y="70066"/>
                  </a:lnTo>
                  <a:lnTo>
                    <a:pt x="1281997" y="68835"/>
                  </a:lnTo>
                  <a:lnTo>
                    <a:pt x="1265671" y="32791"/>
                  </a:lnTo>
                  <a:lnTo>
                    <a:pt x="1232072" y="11893"/>
                  </a:lnTo>
                  <a:lnTo>
                    <a:pt x="1218890" y="9715"/>
                  </a:lnTo>
                  <a:lnTo>
                    <a:pt x="1251981" y="9715"/>
                  </a:lnTo>
                  <a:lnTo>
                    <a:pt x="1282960" y="41047"/>
                  </a:lnTo>
                  <a:lnTo>
                    <a:pt x="1292148" y="437192"/>
                  </a:lnTo>
                  <a:lnTo>
                    <a:pt x="1291778" y="444849"/>
                  </a:lnTo>
                  <a:lnTo>
                    <a:pt x="1274535" y="486476"/>
                  </a:lnTo>
                  <a:lnTo>
                    <a:pt x="1257744" y="501732"/>
                  </a:lnTo>
                  <a:lnTo>
                    <a:pt x="1251981" y="505200"/>
                  </a:lnTo>
                  <a:close/>
                </a:path>
              </a:pathLst>
            </a:custGeom>
            <a:solidFill>
              <a:srgbClr val="FF007E">
                <a:alpha val="3998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936119" y="709852"/>
            <a:ext cx="459740" cy="39243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455"/>
              </a:spcBef>
            </a:pPr>
            <a:r>
              <a:rPr sz="1150" spc="-25" dirty="0">
                <a:solidFill>
                  <a:srgbClr val="FF007E"/>
                </a:solidFill>
                <a:latin typeface="Arial Black"/>
                <a:cs typeface="Arial Black"/>
              </a:rPr>
              <a:t>MED</a:t>
            </a:r>
            <a:endParaRPr sz="1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Market</a:t>
            </a:r>
            <a:r>
              <a:rPr sz="750" spc="13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20" dirty="0">
                <a:solidFill>
                  <a:srgbClr val="A0AEBF"/>
                </a:solidFill>
                <a:latin typeface="Arial Narrow"/>
                <a:cs typeface="Arial Narrow"/>
              </a:rPr>
              <a:t>Risk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865323" y="671783"/>
            <a:ext cx="1289685" cy="514350"/>
            <a:chOff x="2865323" y="671783"/>
            <a:chExt cx="1289685" cy="514350"/>
          </a:xfrm>
        </p:grpSpPr>
        <p:sp>
          <p:nvSpPr>
            <p:cNvPr id="22" name="object 22"/>
            <p:cNvSpPr/>
            <p:nvPr/>
          </p:nvSpPr>
          <p:spPr>
            <a:xfrm>
              <a:off x="2865323" y="671783"/>
              <a:ext cx="1289685" cy="514350"/>
            </a:xfrm>
            <a:custGeom>
              <a:avLst/>
              <a:gdLst/>
              <a:ahLst/>
              <a:cxnLst/>
              <a:rect l="l" t="t" r="r" b="b"/>
              <a:pathLst>
                <a:path w="1289684" h="514350">
                  <a:moveTo>
                    <a:pt x="1211766" y="513788"/>
                  </a:moveTo>
                  <a:lnTo>
                    <a:pt x="77553" y="513788"/>
                  </a:lnTo>
                  <a:lnTo>
                    <a:pt x="69913" y="513419"/>
                  </a:lnTo>
                  <a:lnTo>
                    <a:pt x="28377" y="496215"/>
                  </a:lnTo>
                  <a:lnTo>
                    <a:pt x="3320" y="458714"/>
                  </a:lnTo>
                  <a:lnTo>
                    <a:pt x="0" y="436235"/>
                  </a:lnTo>
                  <a:lnTo>
                    <a:pt x="0" y="77553"/>
                  </a:lnTo>
                  <a:lnTo>
                    <a:pt x="13057" y="34458"/>
                  </a:lnTo>
                  <a:lnTo>
                    <a:pt x="47874" y="5903"/>
                  </a:lnTo>
                  <a:lnTo>
                    <a:pt x="77553" y="0"/>
                  </a:lnTo>
                  <a:lnTo>
                    <a:pt x="1211766" y="0"/>
                  </a:lnTo>
                  <a:lnTo>
                    <a:pt x="1254860" y="13057"/>
                  </a:lnTo>
                  <a:lnTo>
                    <a:pt x="1283415" y="47874"/>
                  </a:lnTo>
                  <a:lnTo>
                    <a:pt x="1289319" y="77553"/>
                  </a:lnTo>
                  <a:lnTo>
                    <a:pt x="1289319" y="436235"/>
                  </a:lnTo>
                  <a:lnTo>
                    <a:pt x="1276261" y="479329"/>
                  </a:lnTo>
                  <a:lnTo>
                    <a:pt x="1241444" y="507885"/>
                  </a:lnTo>
                  <a:lnTo>
                    <a:pt x="1211766" y="513788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865323" y="671783"/>
              <a:ext cx="1289685" cy="514350"/>
            </a:xfrm>
            <a:custGeom>
              <a:avLst/>
              <a:gdLst/>
              <a:ahLst/>
              <a:cxnLst/>
              <a:rect l="l" t="t" r="r" b="b"/>
              <a:pathLst>
                <a:path w="1289685" h="514350">
                  <a:moveTo>
                    <a:pt x="1211766" y="513788"/>
                  </a:moveTo>
                  <a:lnTo>
                    <a:pt x="77553" y="513788"/>
                  </a:lnTo>
                  <a:lnTo>
                    <a:pt x="69913" y="513419"/>
                  </a:lnTo>
                  <a:lnTo>
                    <a:pt x="28377" y="496215"/>
                  </a:lnTo>
                  <a:lnTo>
                    <a:pt x="3320" y="458714"/>
                  </a:lnTo>
                  <a:lnTo>
                    <a:pt x="0" y="436235"/>
                  </a:lnTo>
                  <a:lnTo>
                    <a:pt x="0" y="77553"/>
                  </a:lnTo>
                  <a:lnTo>
                    <a:pt x="13057" y="34458"/>
                  </a:lnTo>
                  <a:lnTo>
                    <a:pt x="47874" y="5903"/>
                  </a:lnTo>
                  <a:lnTo>
                    <a:pt x="77553" y="0"/>
                  </a:lnTo>
                  <a:lnTo>
                    <a:pt x="1211766" y="0"/>
                  </a:lnTo>
                  <a:lnTo>
                    <a:pt x="1249240" y="9694"/>
                  </a:lnTo>
                  <a:lnTo>
                    <a:pt x="73097" y="9694"/>
                  </a:lnTo>
                  <a:lnTo>
                    <a:pt x="68684" y="10128"/>
                  </a:lnTo>
                  <a:lnTo>
                    <a:pt x="32720" y="26418"/>
                  </a:lnTo>
                  <a:lnTo>
                    <a:pt x="11867" y="59944"/>
                  </a:lnTo>
                  <a:lnTo>
                    <a:pt x="9694" y="73097"/>
                  </a:lnTo>
                  <a:lnTo>
                    <a:pt x="9694" y="440691"/>
                  </a:lnTo>
                  <a:lnTo>
                    <a:pt x="10007" y="443875"/>
                  </a:lnTo>
                  <a:lnTo>
                    <a:pt x="10128" y="445104"/>
                  </a:lnTo>
                  <a:lnTo>
                    <a:pt x="26418" y="481068"/>
                  </a:lnTo>
                  <a:lnTo>
                    <a:pt x="59944" y="501921"/>
                  </a:lnTo>
                  <a:lnTo>
                    <a:pt x="73097" y="504094"/>
                  </a:lnTo>
                  <a:lnTo>
                    <a:pt x="1249240" y="504094"/>
                  </a:lnTo>
                  <a:lnTo>
                    <a:pt x="1248361" y="504620"/>
                  </a:lnTo>
                  <a:lnTo>
                    <a:pt x="1241444" y="507885"/>
                  </a:lnTo>
                  <a:lnTo>
                    <a:pt x="1234244" y="510468"/>
                  </a:lnTo>
                  <a:lnTo>
                    <a:pt x="1226898" y="512312"/>
                  </a:lnTo>
                  <a:lnTo>
                    <a:pt x="1219405" y="513419"/>
                  </a:lnTo>
                  <a:lnTo>
                    <a:pt x="1211766" y="513788"/>
                  </a:lnTo>
                  <a:close/>
                </a:path>
                <a:path w="1289685" h="514350">
                  <a:moveTo>
                    <a:pt x="1249240" y="504094"/>
                  </a:moveTo>
                  <a:lnTo>
                    <a:pt x="1216221" y="504094"/>
                  </a:lnTo>
                  <a:lnTo>
                    <a:pt x="1220634" y="503660"/>
                  </a:lnTo>
                  <a:lnTo>
                    <a:pt x="1229374" y="501921"/>
                  </a:lnTo>
                  <a:lnTo>
                    <a:pt x="1262900" y="481068"/>
                  </a:lnTo>
                  <a:lnTo>
                    <a:pt x="1279190" y="445104"/>
                  </a:lnTo>
                  <a:lnTo>
                    <a:pt x="1279625" y="440691"/>
                  </a:lnTo>
                  <a:lnTo>
                    <a:pt x="1279625" y="73097"/>
                  </a:lnTo>
                  <a:lnTo>
                    <a:pt x="1279311" y="69913"/>
                  </a:lnTo>
                  <a:lnTo>
                    <a:pt x="1279190" y="68684"/>
                  </a:lnTo>
                  <a:lnTo>
                    <a:pt x="1262900" y="32720"/>
                  </a:lnTo>
                  <a:lnTo>
                    <a:pt x="1229374" y="11867"/>
                  </a:lnTo>
                  <a:lnTo>
                    <a:pt x="1216221" y="9694"/>
                  </a:lnTo>
                  <a:lnTo>
                    <a:pt x="1249240" y="9694"/>
                  </a:lnTo>
                  <a:lnTo>
                    <a:pt x="1280151" y="40957"/>
                  </a:lnTo>
                  <a:lnTo>
                    <a:pt x="1289319" y="436235"/>
                  </a:lnTo>
                  <a:lnTo>
                    <a:pt x="1288950" y="443875"/>
                  </a:lnTo>
                  <a:lnTo>
                    <a:pt x="1271745" y="485411"/>
                  </a:lnTo>
                  <a:lnTo>
                    <a:pt x="1254990" y="500634"/>
                  </a:lnTo>
                  <a:lnTo>
                    <a:pt x="1249240" y="504094"/>
                  </a:lnTo>
                  <a:close/>
                </a:path>
              </a:pathLst>
            </a:custGeom>
            <a:solidFill>
              <a:srgbClr val="FF007E">
                <a:alpha val="377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205853" y="710305"/>
            <a:ext cx="605790" cy="39179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55"/>
              </a:spcBef>
            </a:pPr>
            <a:r>
              <a:rPr sz="1150" spc="-25" dirty="0">
                <a:solidFill>
                  <a:srgbClr val="FF007E"/>
                </a:solidFill>
                <a:latin typeface="Arial Black"/>
                <a:cs typeface="Arial Black"/>
              </a:rPr>
              <a:t>LOW</a:t>
            </a:r>
            <a:endParaRPr sz="11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Regulatory</a:t>
            </a:r>
            <a:r>
              <a:rPr sz="750" spc="15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20" dirty="0">
                <a:solidFill>
                  <a:srgbClr val="A0AEBF"/>
                </a:solidFill>
                <a:latin typeface="Arial Narrow"/>
                <a:cs typeface="Arial Narrow"/>
              </a:rPr>
              <a:t>Risk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203366" y="673601"/>
            <a:ext cx="1280795" cy="510540"/>
            <a:chOff x="4203366" y="673601"/>
            <a:chExt cx="1280795" cy="510540"/>
          </a:xfrm>
        </p:grpSpPr>
        <p:sp>
          <p:nvSpPr>
            <p:cNvPr id="26" name="object 26"/>
            <p:cNvSpPr/>
            <p:nvPr/>
          </p:nvSpPr>
          <p:spPr>
            <a:xfrm>
              <a:off x="4203366" y="673601"/>
              <a:ext cx="1280795" cy="510540"/>
            </a:xfrm>
            <a:custGeom>
              <a:avLst/>
              <a:gdLst/>
              <a:ahLst/>
              <a:cxnLst/>
              <a:rect l="l" t="t" r="r" b="b"/>
              <a:pathLst>
                <a:path w="1280795" h="510540">
                  <a:moveTo>
                    <a:pt x="1203212" y="510161"/>
                  </a:moveTo>
                  <a:lnTo>
                    <a:pt x="77005" y="510161"/>
                  </a:lnTo>
                  <a:lnTo>
                    <a:pt x="69419" y="509795"/>
                  </a:lnTo>
                  <a:lnTo>
                    <a:pt x="28177" y="492712"/>
                  </a:lnTo>
                  <a:lnTo>
                    <a:pt x="3297" y="455476"/>
                  </a:lnTo>
                  <a:lnTo>
                    <a:pt x="0" y="433156"/>
                  </a:lnTo>
                  <a:lnTo>
                    <a:pt x="0" y="77005"/>
                  </a:lnTo>
                  <a:lnTo>
                    <a:pt x="12965" y="34215"/>
                  </a:lnTo>
                  <a:lnTo>
                    <a:pt x="47536" y="5861"/>
                  </a:lnTo>
                  <a:lnTo>
                    <a:pt x="77005" y="0"/>
                  </a:lnTo>
                  <a:lnTo>
                    <a:pt x="1203212" y="0"/>
                  </a:lnTo>
                  <a:lnTo>
                    <a:pt x="1246001" y="12965"/>
                  </a:lnTo>
                  <a:lnTo>
                    <a:pt x="1274355" y="47536"/>
                  </a:lnTo>
                  <a:lnTo>
                    <a:pt x="1280217" y="77005"/>
                  </a:lnTo>
                  <a:lnTo>
                    <a:pt x="1280217" y="433156"/>
                  </a:lnTo>
                  <a:lnTo>
                    <a:pt x="1267251" y="475946"/>
                  </a:lnTo>
                  <a:lnTo>
                    <a:pt x="1232680" y="504300"/>
                  </a:lnTo>
                  <a:lnTo>
                    <a:pt x="1203212" y="510161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203366" y="673601"/>
              <a:ext cx="1280795" cy="510540"/>
            </a:xfrm>
            <a:custGeom>
              <a:avLst/>
              <a:gdLst/>
              <a:ahLst/>
              <a:cxnLst/>
              <a:rect l="l" t="t" r="r" b="b"/>
              <a:pathLst>
                <a:path w="1280794" h="510540">
                  <a:moveTo>
                    <a:pt x="1203212" y="510161"/>
                  </a:moveTo>
                  <a:lnTo>
                    <a:pt x="77005" y="510161"/>
                  </a:lnTo>
                  <a:lnTo>
                    <a:pt x="69419" y="509795"/>
                  </a:lnTo>
                  <a:lnTo>
                    <a:pt x="28177" y="492712"/>
                  </a:lnTo>
                  <a:lnTo>
                    <a:pt x="3297" y="455476"/>
                  </a:lnTo>
                  <a:lnTo>
                    <a:pt x="0" y="433156"/>
                  </a:lnTo>
                  <a:lnTo>
                    <a:pt x="0" y="77005"/>
                  </a:lnTo>
                  <a:lnTo>
                    <a:pt x="12965" y="34215"/>
                  </a:lnTo>
                  <a:lnTo>
                    <a:pt x="47536" y="5861"/>
                  </a:lnTo>
                  <a:lnTo>
                    <a:pt x="77005" y="0"/>
                  </a:lnTo>
                  <a:lnTo>
                    <a:pt x="1203212" y="0"/>
                  </a:lnTo>
                  <a:lnTo>
                    <a:pt x="1240421" y="9625"/>
                  </a:lnTo>
                  <a:lnTo>
                    <a:pt x="72581" y="9625"/>
                  </a:lnTo>
                  <a:lnTo>
                    <a:pt x="68199" y="10057"/>
                  </a:lnTo>
                  <a:lnTo>
                    <a:pt x="32489" y="26232"/>
                  </a:lnTo>
                  <a:lnTo>
                    <a:pt x="11783" y="59521"/>
                  </a:lnTo>
                  <a:lnTo>
                    <a:pt x="9625" y="72581"/>
                  </a:lnTo>
                  <a:lnTo>
                    <a:pt x="9625" y="437580"/>
                  </a:lnTo>
                  <a:lnTo>
                    <a:pt x="23439" y="474269"/>
                  </a:lnTo>
                  <a:lnTo>
                    <a:pt x="55307" y="497100"/>
                  </a:lnTo>
                  <a:lnTo>
                    <a:pt x="72581" y="500536"/>
                  </a:lnTo>
                  <a:lnTo>
                    <a:pt x="1240421" y="500536"/>
                  </a:lnTo>
                  <a:lnTo>
                    <a:pt x="1239548" y="501058"/>
                  </a:lnTo>
                  <a:lnTo>
                    <a:pt x="1232680" y="504300"/>
                  </a:lnTo>
                  <a:lnTo>
                    <a:pt x="1225532" y="506864"/>
                  </a:lnTo>
                  <a:lnTo>
                    <a:pt x="1218237" y="508696"/>
                  </a:lnTo>
                  <a:lnTo>
                    <a:pt x="1210797" y="509795"/>
                  </a:lnTo>
                  <a:lnTo>
                    <a:pt x="1203212" y="510161"/>
                  </a:lnTo>
                  <a:close/>
                </a:path>
                <a:path w="1280794" h="510540">
                  <a:moveTo>
                    <a:pt x="1240421" y="500536"/>
                  </a:moveTo>
                  <a:lnTo>
                    <a:pt x="1207636" y="500536"/>
                  </a:lnTo>
                  <a:lnTo>
                    <a:pt x="1212017" y="500104"/>
                  </a:lnTo>
                  <a:lnTo>
                    <a:pt x="1220696" y="498378"/>
                  </a:lnTo>
                  <a:lnTo>
                    <a:pt x="1253984" y="477672"/>
                  </a:lnTo>
                  <a:lnTo>
                    <a:pt x="1270160" y="441962"/>
                  </a:lnTo>
                  <a:lnTo>
                    <a:pt x="1270591" y="437580"/>
                  </a:lnTo>
                  <a:lnTo>
                    <a:pt x="1270591" y="72581"/>
                  </a:lnTo>
                  <a:lnTo>
                    <a:pt x="1256778" y="35892"/>
                  </a:lnTo>
                  <a:lnTo>
                    <a:pt x="1224593" y="12965"/>
                  </a:lnTo>
                  <a:lnTo>
                    <a:pt x="1207636" y="9625"/>
                  </a:lnTo>
                  <a:lnTo>
                    <a:pt x="1240421" y="9625"/>
                  </a:lnTo>
                  <a:lnTo>
                    <a:pt x="1271114" y="40668"/>
                  </a:lnTo>
                  <a:lnTo>
                    <a:pt x="1280217" y="433156"/>
                  </a:lnTo>
                  <a:lnTo>
                    <a:pt x="1279851" y="440742"/>
                  </a:lnTo>
                  <a:lnTo>
                    <a:pt x="1262767" y="481984"/>
                  </a:lnTo>
                  <a:lnTo>
                    <a:pt x="1246131" y="497100"/>
                  </a:lnTo>
                  <a:lnTo>
                    <a:pt x="1240421" y="500536"/>
                  </a:lnTo>
                  <a:close/>
                </a:path>
              </a:pathLst>
            </a:custGeom>
            <a:solidFill>
              <a:srgbClr val="FF007E">
                <a:alpha val="305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44410" y="711761"/>
            <a:ext cx="595630" cy="3892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45"/>
              </a:spcBef>
            </a:pPr>
            <a:r>
              <a:rPr sz="1150" spc="-25" dirty="0">
                <a:solidFill>
                  <a:srgbClr val="FF007E"/>
                </a:solidFill>
                <a:latin typeface="Arial Black"/>
                <a:cs typeface="Arial Black"/>
              </a:rPr>
              <a:t>95%</a:t>
            </a:r>
            <a:endParaRPr sz="11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750" spc="10" dirty="0">
                <a:solidFill>
                  <a:srgbClr val="A0AEBF"/>
                </a:solidFill>
                <a:latin typeface="Arial Narrow"/>
                <a:cs typeface="Arial Narrow"/>
              </a:rPr>
              <a:t>Mitigation</a:t>
            </a:r>
            <a:r>
              <a:rPr sz="750" spc="14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20" dirty="0">
                <a:solidFill>
                  <a:srgbClr val="A0AEBF"/>
                </a:solidFill>
                <a:latin typeface="Arial Narrow"/>
                <a:cs typeface="Arial Narrow"/>
              </a:rPr>
              <a:t>Rate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90499" y="1381124"/>
            <a:ext cx="5286375" cy="1333500"/>
            <a:chOff x="190499" y="1381124"/>
            <a:chExt cx="5286375" cy="1333500"/>
          </a:xfrm>
        </p:grpSpPr>
        <p:sp>
          <p:nvSpPr>
            <p:cNvPr id="30" name="object 30"/>
            <p:cNvSpPr/>
            <p:nvPr/>
          </p:nvSpPr>
          <p:spPr>
            <a:xfrm>
              <a:off x="190499" y="1381124"/>
              <a:ext cx="5286375" cy="1333500"/>
            </a:xfrm>
            <a:custGeom>
              <a:avLst/>
              <a:gdLst/>
              <a:ahLst/>
              <a:cxnLst/>
              <a:rect l="l" t="t" r="r" b="b"/>
              <a:pathLst>
                <a:path w="5286375" h="1333500">
                  <a:moveTo>
                    <a:pt x="5172074" y="1333499"/>
                  </a:moveTo>
                  <a:lnTo>
                    <a:pt x="114299" y="1333499"/>
                  </a:lnTo>
                  <a:lnTo>
                    <a:pt x="103040" y="1332956"/>
                  </a:lnTo>
                  <a:lnTo>
                    <a:pt x="60364" y="1319987"/>
                  </a:lnTo>
                  <a:lnTo>
                    <a:pt x="25900" y="1291675"/>
                  </a:lnTo>
                  <a:lnTo>
                    <a:pt x="4894" y="1252329"/>
                  </a:lnTo>
                  <a:lnTo>
                    <a:pt x="0" y="12191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4" y="8700"/>
                  </a:lnTo>
                  <a:lnTo>
                    <a:pt x="5252895" y="33477"/>
                  </a:lnTo>
                  <a:lnTo>
                    <a:pt x="5277672" y="70559"/>
                  </a:lnTo>
                  <a:lnTo>
                    <a:pt x="5286374" y="114299"/>
                  </a:lnTo>
                  <a:lnTo>
                    <a:pt x="5286374" y="1219199"/>
                  </a:lnTo>
                  <a:lnTo>
                    <a:pt x="5277672" y="1262940"/>
                  </a:lnTo>
                  <a:lnTo>
                    <a:pt x="5252895" y="1300022"/>
                  </a:lnTo>
                  <a:lnTo>
                    <a:pt x="5215814" y="1324799"/>
                  </a:lnTo>
                  <a:lnTo>
                    <a:pt x="5172074" y="133349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90499" y="1381124"/>
              <a:ext cx="5286375" cy="1333500"/>
            </a:xfrm>
            <a:custGeom>
              <a:avLst/>
              <a:gdLst/>
              <a:ahLst/>
              <a:cxnLst/>
              <a:rect l="l" t="t" r="r" b="b"/>
              <a:pathLst>
                <a:path w="5286375" h="1333500">
                  <a:moveTo>
                    <a:pt x="5172074" y="1333499"/>
                  </a:moveTo>
                  <a:lnTo>
                    <a:pt x="114299" y="1333499"/>
                  </a:lnTo>
                  <a:lnTo>
                    <a:pt x="103040" y="1332956"/>
                  </a:lnTo>
                  <a:lnTo>
                    <a:pt x="60364" y="1319987"/>
                  </a:lnTo>
                  <a:lnTo>
                    <a:pt x="25900" y="1291675"/>
                  </a:lnTo>
                  <a:lnTo>
                    <a:pt x="4894" y="1252329"/>
                  </a:lnTo>
                  <a:lnTo>
                    <a:pt x="0" y="12191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4" y="8700"/>
                  </a:lnTo>
                  <a:lnTo>
                    <a:pt x="5217561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1226079"/>
                  </a:lnTo>
                  <a:lnTo>
                    <a:pt x="20133" y="1265650"/>
                  </a:lnTo>
                  <a:lnTo>
                    <a:pt x="45077" y="1298151"/>
                  </a:lnTo>
                  <a:lnTo>
                    <a:pt x="80560" y="1318631"/>
                  </a:lnTo>
                  <a:lnTo>
                    <a:pt x="107420" y="1323974"/>
                  </a:lnTo>
                  <a:lnTo>
                    <a:pt x="5217562" y="1323974"/>
                  </a:lnTo>
                  <a:lnTo>
                    <a:pt x="5215814" y="1324799"/>
                  </a:lnTo>
                  <a:lnTo>
                    <a:pt x="5205204" y="1328605"/>
                  </a:lnTo>
                  <a:lnTo>
                    <a:pt x="5194377" y="1331324"/>
                  </a:lnTo>
                  <a:lnTo>
                    <a:pt x="5183334" y="1332956"/>
                  </a:lnTo>
                  <a:lnTo>
                    <a:pt x="5172074" y="1333499"/>
                  </a:lnTo>
                  <a:close/>
                </a:path>
                <a:path w="5286375" h="1333500">
                  <a:moveTo>
                    <a:pt x="5217562" y="1323974"/>
                  </a:moveTo>
                  <a:lnTo>
                    <a:pt x="5178953" y="1323974"/>
                  </a:lnTo>
                  <a:lnTo>
                    <a:pt x="5185766" y="1323303"/>
                  </a:lnTo>
                  <a:lnTo>
                    <a:pt x="5199261" y="1320619"/>
                  </a:lnTo>
                  <a:lnTo>
                    <a:pt x="5236004" y="1302494"/>
                  </a:lnTo>
                  <a:lnTo>
                    <a:pt x="5263012" y="1271689"/>
                  </a:lnTo>
                  <a:lnTo>
                    <a:pt x="5276178" y="1232892"/>
                  </a:lnTo>
                  <a:lnTo>
                    <a:pt x="5276848" y="1226079"/>
                  </a:lnTo>
                  <a:lnTo>
                    <a:pt x="5276848" y="107420"/>
                  </a:lnTo>
                  <a:lnTo>
                    <a:pt x="5266240" y="67848"/>
                  </a:lnTo>
                  <a:lnTo>
                    <a:pt x="5241297" y="35348"/>
                  </a:lnTo>
                  <a:lnTo>
                    <a:pt x="5205813" y="14867"/>
                  </a:lnTo>
                  <a:lnTo>
                    <a:pt x="5178953" y="9524"/>
                  </a:lnTo>
                  <a:lnTo>
                    <a:pt x="5217561" y="9524"/>
                  </a:lnTo>
                  <a:lnTo>
                    <a:pt x="5252896" y="33477"/>
                  </a:lnTo>
                  <a:lnTo>
                    <a:pt x="5277673" y="70559"/>
                  </a:lnTo>
                  <a:lnTo>
                    <a:pt x="5286374" y="114299"/>
                  </a:lnTo>
                  <a:lnTo>
                    <a:pt x="5286374" y="1219199"/>
                  </a:lnTo>
                  <a:lnTo>
                    <a:pt x="5285830" y="1230459"/>
                  </a:lnTo>
                  <a:lnTo>
                    <a:pt x="5272861" y="1273135"/>
                  </a:lnTo>
                  <a:lnTo>
                    <a:pt x="5244549" y="1307599"/>
                  </a:lnTo>
                  <a:lnTo>
                    <a:pt x="5226008" y="1319987"/>
                  </a:lnTo>
                  <a:lnTo>
                    <a:pt x="5217562" y="132397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266179" y="1461769"/>
            <a:ext cx="3134995" cy="199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100" spc="85" dirty="0">
                <a:solidFill>
                  <a:srgbClr val="FF007E"/>
                </a:solidFill>
                <a:latin typeface="Segoe UI Symbol"/>
                <a:cs typeface="Segoe UI Symbol"/>
              </a:rPr>
              <a:t>🎯</a:t>
            </a:r>
            <a:r>
              <a:rPr sz="1100" spc="5" dirty="0">
                <a:solidFill>
                  <a:srgbClr val="FF007E"/>
                </a:solidFill>
                <a:latin typeface="Segoe UI Symbol"/>
                <a:cs typeface="Segoe UI Symbol"/>
              </a:rPr>
              <a:t> </a:t>
            </a:r>
            <a:r>
              <a:rPr sz="1000" spc="-55" dirty="0">
                <a:solidFill>
                  <a:srgbClr val="FF007E"/>
                </a:solidFill>
                <a:latin typeface="Arial Black"/>
                <a:cs typeface="Arial Black"/>
              </a:rPr>
              <a:t>RISK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50" dirty="0">
                <a:solidFill>
                  <a:srgbClr val="FF007E"/>
                </a:solidFill>
                <a:latin typeface="Arial Black"/>
                <a:cs typeface="Arial Black"/>
              </a:rPr>
              <a:t>MATRIX: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30" dirty="0">
                <a:solidFill>
                  <a:srgbClr val="FF007E"/>
                </a:solidFill>
                <a:latin typeface="Arial Black"/>
                <a:cs typeface="Arial Black"/>
              </a:rPr>
              <a:t>PROBABILITY</a:t>
            </a:r>
            <a:r>
              <a:rPr sz="1000" spc="-2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120" dirty="0">
                <a:solidFill>
                  <a:srgbClr val="FF007E"/>
                </a:solidFill>
                <a:latin typeface="Arial Black"/>
                <a:cs typeface="Arial Black"/>
              </a:rPr>
              <a:t>VS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35" dirty="0">
                <a:solidFill>
                  <a:srgbClr val="FF007E"/>
                </a:solidFill>
                <a:latin typeface="Arial Black"/>
                <a:cs typeface="Arial Black"/>
              </a:rPr>
              <a:t>IMPACT</a:t>
            </a:r>
            <a:r>
              <a:rPr sz="1000" spc="-2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100" spc="35" dirty="0">
                <a:solidFill>
                  <a:srgbClr val="FF007E"/>
                </a:solidFill>
                <a:latin typeface="Segoe UI Symbol"/>
                <a:cs typeface="Segoe UI Symbol"/>
              </a:rPr>
              <a:t>🎯</a:t>
            </a:r>
            <a:endParaRPr sz="1100">
              <a:latin typeface="Segoe UI Symbol"/>
              <a:cs typeface="Segoe UI Symbo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90499" y="1390649"/>
            <a:ext cx="5243830" cy="2628900"/>
            <a:chOff x="190499" y="1390649"/>
            <a:chExt cx="5243830" cy="2628900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40" y="1390649"/>
              <a:ext cx="5201294" cy="2857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4" y="1724025"/>
              <a:ext cx="5076824" cy="98107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90499" y="2905124"/>
              <a:ext cx="2600325" cy="1114425"/>
            </a:xfrm>
            <a:custGeom>
              <a:avLst/>
              <a:gdLst/>
              <a:ahLst/>
              <a:cxnLst/>
              <a:rect l="l" t="t" r="r" b="b"/>
              <a:pathLst>
                <a:path w="2600325" h="1114425">
                  <a:moveTo>
                    <a:pt x="2505074" y="1114424"/>
                  </a:moveTo>
                  <a:lnTo>
                    <a:pt x="95249" y="1114424"/>
                  </a:lnTo>
                  <a:lnTo>
                    <a:pt x="85866" y="1113971"/>
                  </a:lnTo>
                  <a:lnTo>
                    <a:pt x="42321" y="1098386"/>
                  </a:lnTo>
                  <a:lnTo>
                    <a:pt x="11259" y="1064120"/>
                  </a:lnTo>
                  <a:lnTo>
                    <a:pt x="0" y="10191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50020" y="11259"/>
                  </a:lnTo>
                  <a:lnTo>
                    <a:pt x="2584286" y="42321"/>
                  </a:lnTo>
                  <a:lnTo>
                    <a:pt x="2599871" y="85866"/>
                  </a:lnTo>
                  <a:lnTo>
                    <a:pt x="2600324" y="95249"/>
                  </a:lnTo>
                  <a:lnTo>
                    <a:pt x="2600324" y="1019174"/>
                  </a:lnTo>
                  <a:lnTo>
                    <a:pt x="2589064" y="1064120"/>
                  </a:lnTo>
                  <a:lnTo>
                    <a:pt x="2558002" y="1098386"/>
                  </a:lnTo>
                  <a:lnTo>
                    <a:pt x="2514457" y="1113971"/>
                  </a:lnTo>
                  <a:lnTo>
                    <a:pt x="2505074" y="111442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90499" y="2905124"/>
              <a:ext cx="2600325" cy="1114425"/>
            </a:xfrm>
            <a:custGeom>
              <a:avLst/>
              <a:gdLst/>
              <a:ahLst/>
              <a:cxnLst/>
              <a:rect l="l" t="t" r="r" b="b"/>
              <a:pathLst>
                <a:path w="2600325" h="1114425">
                  <a:moveTo>
                    <a:pt x="2505074" y="1114424"/>
                  </a:moveTo>
                  <a:lnTo>
                    <a:pt x="95249" y="1114424"/>
                  </a:lnTo>
                  <a:lnTo>
                    <a:pt x="85866" y="1113971"/>
                  </a:lnTo>
                  <a:lnTo>
                    <a:pt x="42321" y="1098387"/>
                  </a:lnTo>
                  <a:lnTo>
                    <a:pt x="11259" y="1064120"/>
                  </a:lnTo>
                  <a:lnTo>
                    <a:pt x="0" y="10191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46344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024803"/>
                  </a:lnTo>
                  <a:lnTo>
                    <a:pt x="20845" y="1062120"/>
                  </a:lnTo>
                  <a:lnTo>
                    <a:pt x="52303" y="1093579"/>
                  </a:lnTo>
                  <a:lnTo>
                    <a:pt x="89621" y="1104899"/>
                  </a:lnTo>
                  <a:lnTo>
                    <a:pt x="2546344" y="1104899"/>
                  </a:lnTo>
                  <a:lnTo>
                    <a:pt x="2541525" y="1107174"/>
                  </a:lnTo>
                  <a:lnTo>
                    <a:pt x="2532682" y="1110346"/>
                  </a:lnTo>
                  <a:lnTo>
                    <a:pt x="2523660" y="1112611"/>
                  </a:lnTo>
                  <a:lnTo>
                    <a:pt x="2514457" y="1113971"/>
                  </a:lnTo>
                  <a:lnTo>
                    <a:pt x="2505074" y="1114424"/>
                  </a:lnTo>
                  <a:close/>
                </a:path>
                <a:path w="2600325" h="1114425">
                  <a:moveTo>
                    <a:pt x="2546344" y="1104899"/>
                  </a:moveTo>
                  <a:lnTo>
                    <a:pt x="2510703" y="1104899"/>
                  </a:lnTo>
                  <a:lnTo>
                    <a:pt x="2516277" y="1104350"/>
                  </a:lnTo>
                  <a:lnTo>
                    <a:pt x="2527319" y="1102153"/>
                  </a:lnTo>
                  <a:lnTo>
                    <a:pt x="2561710" y="1083771"/>
                  </a:lnTo>
                  <a:lnTo>
                    <a:pt x="2586428" y="1046779"/>
                  </a:lnTo>
                  <a:lnTo>
                    <a:pt x="2590799" y="1024803"/>
                  </a:lnTo>
                  <a:lnTo>
                    <a:pt x="2590799" y="89620"/>
                  </a:lnTo>
                  <a:lnTo>
                    <a:pt x="2579479" y="52303"/>
                  </a:lnTo>
                  <a:lnTo>
                    <a:pt x="2548020" y="20844"/>
                  </a:lnTo>
                  <a:lnTo>
                    <a:pt x="2510703" y="9524"/>
                  </a:lnTo>
                  <a:lnTo>
                    <a:pt x="2546344" y="9524"/>
                  </a:lnTo>
                  <a:lnTo>
                    <a:pt x="2578740" y="34853"/>
                  </a:lnTo>
                  <a:lnTo>
                    <a:pt x="2598512" y="76663"/>
                  </a:lnTo>
                  <a:lnTo>
                    <a:pt x="2600324" y="1019174"/>
                  </a:lnTo>
                  <a:lnTo>
                    <a:pt x="2599871" y="1028557"/>
                  </a:lnTo>
                  <a:lnTo>
                    <a:pt x="2584286" y="1072102"/>
                  </a:lnTo>
                  <a:lnTo>
                    <a:pt x="2550020" y="1103164"/>
                  </a:lnTo>
                  <a:lnTo>
                    <a:pt x="2546344" y="11048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95274" y="3248024"/>
              <a:ext cx="1152525" cy="666750"/>
            </a:xfrm>
            <a:custGeom>
              <a:avLst/>
              <a:gdLst/>
              <a:ahLst/>
              <a:cxnLst/>
              <a:rect l="l" t="t" r="r" b="b"/>
              <a:pathLst>
                <a:path w="1152525" h="666750">
                  <a:moveTo>
                    <a:pt x="1102953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02953" y="0"/>
                  </a:lnTo>
                  <a:lnTo>
                    <a:pt x="1141144" y="22097"/>
                  </a:lnTo>
                  <a:lnTo>
                    <a:pt x="1152524" y="49571"/>
                  </a:lnTo>
                  <a:lnTo>
                    <a:pt x="1152524" y="617177"/>
                  </a:lnTo>
                  <a:lnTo>
                    <a:pt x="1130427" y="655369"/>
                  </a:lnTo>
                  <a:lnTo>
                    <a:pt x="1102953" y="666749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5274" y="3248024"/>
              <a:ext cx="1152525" cy="666750"/>
            </a:xfrm>
            <a:custGeom>
              <a:avLst/>
              <a:gdLst/>
              <a:ahLst/>
              <a:cxnLst/>
              <a:rect l="l" t="t" r="r" b="b"/>
              <a:pathLst>
                <a:path w="1152525" h="666750">
                  <a:moveTo>
                    <a:pt x="1102953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02953" y="0"/>
                  </a:lnTo>
                  <a:lnTo>
                    <a:pt x="1110243" y="1449"/>
                  </a:lnTo>
                  <a:lnTo>
                    <a:pt x="1124246" y="7250"/>
                  </a:lnTo>
                  <a:lnTo>
                    <a:pt x="1127651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8"/>
                  </a:lnTo>
                  <a:lnTo>
                    <a:pt x="9524" y="50833"/>
                  </a:lnTo>
                  <a:lnTo>
                    <a:pt x="9524" y="615915"/>
                  </a:lnTo>
                  <a:lnTo>
                    <a:pt x="33089" y="651182"/>
                  </a:lnTo>
                  <a:lnTo>
                    <a:pt x="50834" y="657224"/>
                  </a:lnTo>
                  <a:lnTo>
                    <a:pt x="1127650" y="657224"/>
                  </a:lnTo>
                  <a:lnTo>
                    <a:pt x="1124246" y="659499"/>
                  </a:lnTo>
                  <a:lnTo>
                    <a:pt x="1110243" y="665299"/>
                  </a:lnTo>
                  <a:lnTo>
                    <a:pt x="1102953" y="666749"/>
                  </a:lnTo>
                  <a:close/>
                </a:path>
                <a:path w="1152525" h="666750">
                  <a:moveTo>
                    <a:pt x="1127650" y="657224"/>
                  </a:moveTo>
                  <a:lnTo>
                    <a:pt x="1101690" y="657224"/>
                  </a:lnTo>
                  <a:lnTo>
                    <a:pt x="1107765" y="656016"/>
                  </a:lnTo>
                  <a:lnTo>
                    <a:pt x="1119434" y="651182"/>
                  </a:lnTo>
                  <a:lnTo>
                    <a:pt x="1142999" y="615915"/>
                  </a:lnTo>
                  <a:lnTo>
                    <a:pt x="1142999" y="50833"/>
                  </a:lnTo>
                  <a:lnTo>
                    <a:pt x="1119434" y="15566"/>
                  </a:lnTo>
                  <a:lnTo>
                    <a:pt x="1101690" y="9524"/>
                  </a:lnTo>
                  <a:lnTo>
                    <a:pt x="1127651" y="9524"/>
                  </a:lnTo>
                  <a:lnTo>
                    <a:pt x="1151074" y="42281"/>
                  </a:lnTo>
                  <a:lnTo>
                    <a:pt x="1152524" y="49571"/>
                  </a:lnTo>
                  <a:lnTo>
                    <a:pt x="1152524" y="617177"/>
                  </a:lnTo>
                  <a:lnTo>
                    <a:pt x="1151074" y="624467"/>
                  </a:lnTo>
                  <a:lnTo>
                    <a:pt x="1145274" y="638471"/>
                  </a:lnTo>
                  <a:lnTo>
                    <a:pt x="1141144" y="644651"/>
                  </a:lnTo>
                  <a:lnTo>
                    <a:pt x="1130427" y="655369"/>
                  </a:lnTo>
                  <a:lnTo>
                    <a:pt x="1127650" y="65722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49249" y="3454324"/>
            <a:ext cx="885825" cy="3898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VR/AR</a:t>
            </a:r>
            <a:r>
              <a:rPr sz="80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hardware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adoption</a:t>
            </a:r>
            <a:r>
              <a:rPr sz="800" spc="3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barriers</a:t>
            </a:r>
            <a:r>
              <a:rPr sz="800" spc="3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and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learning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curve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523999" y="3248024"/>
            <a:ext cx="1162050" cy="666750"/>
            <a:chOff x="1523999" y="3248024"/>
            <a:chExt cx="1162050" cy="666750"/>
          </a:xfrm>
        </p:grpSpPr>
        <p:sp>
          <p:nvSpPr>
            <p:cNvPr id="42" name="object 42"/>
            <p:cNvSpPr/>
            <p:nvPr/>
          </p:nvSpPr>
          <p:spPr>
            <a:xfrm>
              <a:off x="1523999" y="3248024"/>
              <a:ext cx="1162050" cy="666750"/>
            </a:xfrm>
            <a:custGeom>
              <a:avLst/>
              <a:gdLst/>
              <a:ahLst/>
              <a:cxnLst/>
              <a:rect l="l" t="t" r="r" b="b"/>
              <a:pathLst>
                <a:path w="1162050" h="666750">
                  <a:moveTo>
                    <a:pt x="1112478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12478" y="0"/>
                  </a:lnTo>
                  <a:lnTo>
                    <a:pt x="1150669" y="22097"/>
                  </a:lnTo>
                  <a:lnTo>
                    <a:pt x="1162049" y="49571"/>
                  </a:lnTo>
                  <a:lnTo>
                    <a:pt x="1162049" y="617177"/>
                  </a:lnTo>
                  <a:lnTo>
                    <a:pt x="1139952" y="655369"/>
                  </a:lnTo>
                  <a:lnTo>
                    <a:pt x="1112478" y="66674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523999" y="3248024"/>
              <a:ext cx="1162050" cy="666750"/>
            </a:xfrm>
            <a:custGeom>
              <a:avLst/>
              <a:gdLst/>
              <a:ahLst/>
              <a:cxnLst/>
              <a:rect l="l" t="t" r="r" b="b"/>
              <a:pathLst>
                <a:path w="1162050" h="666750">
                  <a:moveTo>
                    <a:pt x="1112478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12478" y="0"/>
                  </a:lnTo>
                  <a:lnTo>
                    <a:pt x="1119768" y="1449"/>
                  </a:lnTo>
                  <a:lnTo>
                    <a:pt x="1133771" y="7250"/>
                  </a:lnTo>
                  <a:lnTo>
                    <a:pt x="1137176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8"/>
                  </a:lnTo>
                  <a:lnTo>
                    <a:pt x="9524" y="50833"/>
                  </a:lnTo>
                  <a:lnTo>
                    <a:pt x="9524" y="615915"/>
                  </a:lnTo>
                  <a:lnTo>
                    <a:pt x="33089" y="651182"/>
                  </a:lnTo>
                  <a:lnTo>
                    <a:pt x="50834" y="657224"/>
                  </a:lnTo>
                  <a:lnTo>
                    <a:pt x="1137175" y="657224"/>
                  </a:lnTo>
                  <a:lnTo>
                    <a:pt x="1133771" y="659499"/>
                  </a:lnTo>
                  <a:lnTo>
                    <a:pt x="1119768" y="665299"/>
                  </a:lnTo>
                  <a:lnTo>
                    <a:pt x="1112478" y="666749"/>
                  </a:lnTo>
                  <a:close/>
                </a:path>
                <a:path w="1162050" h="666750">
                  <a:moveTo>
                    <a:pt x="1137175" y="657224"/>
                  </a:moveTo>
                  <a:lnTo>
                    <a:pt x="1111215" y="657224"/>
                  </a:lnTo>
                  <a:lnTo>
                    <a:pt x="1117290" y="656016"/>
                  </a:lnTo>
                  <a:lnTo>
                    <a:pt x="1128959" y="651182"/>
                  </a:lnTo>
                  <a:lnTo>
                    <a:pt x="1152524" y="615915"/>
                  </a:lnTo>
                  <a:lnTo>
                    <a:pt x="1152524" y="50833"/>
                  </a:lnTo>
                  <a:lnTo>
                    <a:pt x="1128959" y="15566"/>
                  </a:lnTo>
                  <a:lnTo>
                    <a:pt x="1111215" y="9524"/>
                  </a:lnTo>
                  <a:lnTo>
                    <a:pt x="1137176" y="9524"/>
                  </a:lnTo>
                  <a:lnTo>
                    <a:pt x="1160599" y="42281"/>
                  </a:lnTo>
                  <a:lnTo>
                    <a:pt x="1162049" y="49571"/>
                  </a:lnTo>
                  <a:lnTo>
                    <a:pt x="1162049" y="617177"/>
                  </a:lnTo>
                  <a:lnTo>
                    <a:pt x="1160599" y="624467"/>
                  </a:lnTo>
                  <a:lnTo>
                    <a:pt x="1154799" y="638471"/>
                  </a:lnTo>
                  <a:lnTo>
                    <a:pt x="1150669" y="644651"/>
                  </a:lnTo>
                  <a:lnTo>
                    <a:pt x="1139952" y="655369"/>
                  </a:lnTo>
                  <a:lnTo>
                    <a:pt x="1137175" y="6572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82574" y="2990245"/>
            <a:ext cx="1741170" cy="450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95" dirty="0">
                <a:solidFill>
                  <a:srgbClr val="FFFFFF"/>
                </a:solidFill>
                <a:latin typeface="Verdana"/>
                <a:cs typeface="Verdana"/>
              </a:rPr>
              <a:t>Technology</a:t>
            </a:r>
            <a:r>
              <a:rPr sz="1100" b="1" spc="-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Adoption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Verdana"/>
              <a:cs typeface="Verdana"/>
            </a:endParaRPr>
          </a:p>
          <a:p>
            <a:pPr marL="78740">
              <a:lnSpc>
                <a:spcPct val="100000"/>
              </a:lnSpc>
              <a:tabLst>
                <a:tab pos="1310005" algn="l"/>
              </a:tabLst>
            </a:pPr>
            <a:r>
              <a:rPr sz="700" b="1" spc="-10" dirty="0">
                <a:solidFill>
                  <a:srgbClr val="FF007E"/>
                </a:solidFill>
                <a:latin typeface="Arial Narrow"/>
                <a:cs typeface="Arial Narrow"/>
              </a:rPr>
              <a:t>CHALLENGE</a:t>
            </a:r>
            <a:r>
              <a:rPr sz="700" b="1" dirty="0">
                <a:solidFill>
                  <a:srgbClr val="FF007E"/>
                </a:solidFill>
                <a:latin typeface="Arial Narrow"/>
                <a:cs typeface="Arial Narrow"/>
              </a:rPr>
              <a:t>	</a:t>
            </a:r>
            <a:r>
              <a:rPr sz="700" b="1" spc="-10" dirty="0">
                <a:solidFill>
                  <a:srgbClr val="13B8A6"/>
                </a:solidFill>
                <a:latin typeface="Arial Narrow"/>
                <a:cs typeface="Arial Narrow"/>
              </a:rPr>
              <a:t>MITIGATION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580356" y="3454324"/>
            <a:ext cx="938530" cy="3898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Progressive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45" dirty="0">
                <a:solidFill>
                  <a:srgbClr val="E2E7F0"/>
                </a:solidFill>
                <a:latin typeface="Calibri"/>
                <a:cs typeface="Calibri"/>
              </a:rPr>
              <a:t>Web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App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fallback,</a:t>
            </a:r>
            <a:r>
              <a:rPr sz="80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device</a:t>
            </a:r>
            <a:r>
              <a:rPr sz="80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lending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programs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21986" y="2905124"/>
            <a:ext cx="5255260" cy="1114425"/>
            <a:chOff x="221986" y="2905124"/>
            <a:chExt cx="5255260" cy="1114425"/>
          </a:xfrm>
        </p:grpSpPr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986" y="2914649"/>
              <a:ext cx="2537352" cy="2857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886074" y="2905124"/>
              <a:ext cx="2590800" cy="1114425"/>
            </a:xfrm>
            <a:custGeom>
              <a:avLst/>
              <a:gdLst/>
              <a:ahLst/>
              <a:cxnLst/>
              <a:rect l="l" t="t" r="r" b="b"/>
              <a:pathLst>
                <a:path w="2590800" h="1114425">
                  <a:moveTo>
                    <a:pt x="2495549" y="1114424"/>
                  </a:moveTo>
                  <a:lnTo>
                    <a:pt x="95249" y="1114424"/>
                  </a:lnTo>
                  <a:lnTo>
                    <a:pt x="85866" y="1113971"/>
                  </a:lnTo>
                  <a:lnTo>
                    <a:pt x="42321" y="1098386"/>
                  </a:lnTo>
                  <a:lnTo>
                    <a:pt x="11259" y="1064120"/>
                  </a:lnTo>
                  <a:lnTo>
                    <a:pt x="0" y="10191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495549" y="0"/>
                  </a:lnTo>
                  <a:lnTo>
                    <a:pt x="2540495" y="11259"/>
                  </a:lnTo>
                  <a:lnTo>
                    <a:pt x="2574761" y="42321"/>
                  </a:lnTo>
                  <a:lnTo>
                    <a:pt x="2590346" y="85866"/>
                  </a:lnTo>
                  <a:lnTo>
                    <a:pt x="2590799" y="95249"/>
                  </a:lnTo>
                  <a:lnTo>
                    <a:pt x="2590799" y="1019174"/>
                  </a:lnTo>
                  <a:lnTo>
                    <a:pt x="2579539" y="1064120"/>
                  </a:lnTo>
                  <a:lnTo>
                    <a:pt x="2548477" y="1098386"/>
                  </a:lnTo>
                  <a:lnTo>
                    <a:pt x="2504932" y="1113971"/>
                  </a:lnTo>
                  <a:lnTo>
                    <a:pt x="2495549" y="111442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886074" y="2905124"/>
              <a:ext cx="2590800" cy="1114425"/>
            </a:xfrm>
            <a:custGeom>
              <a:avLst/>
              <a:gdLst/>
              <a:ahLst/>
              <a:cxnLst/>
              <a:rect l="l" t="t" r="r" b="b"/>
              <a:pathLst>
                <a:path w="2590800" h="1114425">
                  <a:moveTo>
                    <a:pt x="2495549" y="1114424"/>
                  </a:moveTo>
                  <a:lnTo>
                    <a:pt x="95249" y="1114424"/>
                  </a:lnTo>
                  <a:lnTo>
                    <a:pt x="85866" y="1113971"/>
                  </a:lnTo>
                  <a:lnTo>
                    <a:pt x="42321" y="1098387"/>
                  </a:lnTo>
                  <a:lnTo>
                    <a:pt x="11259" y="1064120"/>
                  </a:lnTo>
                  <a:lnTo>
                    <a:pt x="0" y="10191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495549" y="0"/>
                  </a:lnTo>
                  <a:lnTo>
                    <a:pt x="25368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2" y="27098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1024803"/>
                  </a:lnTo>
                  <a:lnTo>
                    <a:pt x="20844" y="1062120"/>
                  </a:lnTo>
                  <a:lnTo>
                    <a:pt x="52303" y="1093579"/>
                  </a:lnTo>
                  <a:lnTo>
                    <a:pt x="89621" y="1104899"/>
                  </a:lnTo>
                  <a:lnTo>
                    <a:pt x="2536819" y="1104899"/>
                  </a:lnTo>
                  <a:lnTo>
                    <a:pt x="2532000" y="1107174"/>
                  </a:lnTo>
                  <a:lnTo>
                    <a:pt x="2523157" y="1110346"/>
                  </a:lnTo>
                  <a:lnTo>
                    <a:pt x="2514135" y="1112611"/>
                  </a:lnTo>
                  <a:lnTo>
                    <a:pt x="2504932" y="1113971"/>
                  </a:lnTo>
                  <a:lnTo>
                    <a:pt x="2495549" y="1114424"/>
                  </a:lnTo>
                  <a:close/>
                </a:path>
                <a:path w="2590800" h="1114425">
                  <a:moveTo>
                    <a:pt x="2536819" y="1104899"/>
                  </a:moveTo>
                  <a:lnTo>
                    <a:pt x="2501177" y="1104899"/>
                  </a:lnTo>
                  <a:lnTo>
                    <a:pt x="2506752" y="1104350"/>
                  </a:lnTo>
                  <a:lnTo>
                    <a:pt x="2517793" y="1102153"/>
                  </a:lnTo>
                  <a:lnTo>
                    <a:pt x="2552185" y="1083771"/>
                  </a:lnTo>
                  <a:lnTo>
                    <a:pt x="2576902" y="1046779"/>
                  </a:lnTo>
                  <a:lnTo>
                    <a:pt x="2581274" y="1024803"/>
                  </a:lnTo>
                  <a:lnTo>
                    <a:pt x="2581274" y="89620"/>
                  </a:lnTo>
                  <a:lnTo>
                    <a:pt x="2569953" y="52303"/>
                  </a:lnTo>
                  <a:lnTo>
                    <a:pt x="2538495" y="20844"/>
                  </a:lnTo>
                  <a:lnTo>
                    <a:pt x="2501177" y="9524"/>
                  </a:lnTo>
                  <a:lnTo>
                    <a:pt x="2536819" y="9524"/>
                  </a:lnTo>
                  <a:lnTo>
                    <a:pt x="2569215" y="34853"/>
                  </a:lnTo>
                  <a:lnTo>
                    <a:pt x="2588986" y="76663"/>
                  </a:lnTo>
                  <a:lnTo>
                    <a:pt x="2590799" y="1019174"/>
                  </a:lnTo>
                  <a:lnTo>
                    <a:pt x="2590346" y="1028557"/>
                  </a:lnTo>
                  <a:lnTo>
                    <a:pt x="2574761" y="1072102"/>
                  </a:lnTo>
                  <a:lnTo>
                    <a:pt x="2540495" y="1103164"/>
                  </a:lnTo>
                  <a:lnTo>
                    <a:pt x="2536819" y="11048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90849" y="3248024"/>
              <a:ext cx="1152525" cy="666750"/>
            </a:xfrm>
            <a:custGeom>
              <a:avLst/>
              <a:gdLst/>
              <a:ahLst/>
              <a:cxnLst/>
              <a:rect l="l" t="t" r="r" b="b"/>
              <a:pathLst>
                <a:path w="1152525" h="666750">
                  <a:moveTo>
                    <a:pt x="1102953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02953" y="0"/>
                  </a:lnTo>
                  <a:lnTo>
                    <a:pt x="1141144" y="22097"/>
                  </a:lnTo>
                  <a:lnTo>
                    <a:pt x="1152524" y="49571"/>
                  </a:lnTo>
                  <a:lnTo>
                    <a:pt x="1152524" y="617177"/>
                  </a:lnTo>
                  <a:lnTo>
                    <a:pt x="1130426" y="655369"/>
                  </a:lnTo>
                  <a:lnTo>
                    <a:pt x="1102953" y="666749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90849" y="3248024"/>
              <a:ext cx="1152525" cy="666750"/>
            </a:xfrm>
            <a:custGeom>
              <a:avLst/>
              <a:gdLst/>
              <a:ahLst/>
              <a:cxnLst/>
              <a:rect l="l" t="t" r="r" b="b"/>
              <a:pathLst>
                <a:path w="1152525" h="666750">
                  <a:moveTo>
                    <a:pt x="1102953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02953" y="0"/>
                  </a:lnTo>
                  <a:lnTo>
                    <a:pt x="1110243" y="1449"/>
                  </a:lnTo>
                  <a:lnTo>
                    <a:pt x="1124246" y="7250"/>
                  </a:lnTo>
                  <a:lnTo>
                    <a:pt x="1127650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8"/>
                  </a:lnTo>
                  <a:lnTo>
                    <a:pt x="9525" y="50833"/>
                  </a:lnTo>
                  <a:lnTo>
                    <a:pt x="9525" y="615915"/>
                  </a:lnTo>
                  <a:lnTo>
                    <a:pt x="33089" y="651182"/>
                  </a:lnTo>
                  <a:lnTo>
                    <a:pt x="50834" y="657224"/>
                  </a:lnTo>
                  <a:lnTo>
                    <a:pt x="1127650" y="657224"/>
                  </a:lnTo>
                  <a:lnTo>
                    <a:pt x="1124246" y="659499"/>
                  </a:lnTo>
                  <a:lnTo>
                    <a:pt x="1110243" y="665299"/>
                  </a:lnTo>
                  <a:lnTo>
                    <a:pt x="1102953" y="666749"/>
                  </a:lnTo>
                  <a:close/>
                </a:path>
                <a:path w="1152525" h="666750">
                  <a:moveTo>
                    <a:pt x="1127650" y="657224"/>
                  </a:moveTo>
                  <a:lnTo>
                    <a:pt x="1101689" y="657224"/>
                  </a:lnTo>
                  <a:lnTo>
                    <a:pt x="1107765" y="656016"/>
                  </a:lnTo>
                  <a:lnTo>
                    <a:pt x="1119434" y="651182"/>
                  </a:lnTo>
                  <a:lnTo>
                    <a:pt x="1142999" y="615915"/>
                  </a:lnTo>
                  <a:lnTo>
                    <a:pt x="1142999" y="50833"/>
                  </a:lnTo>
                  <a:lnTo>
                    <a:pt x="1119434" y="15566"/>
                  </a:lnTo>
                  <a:lnTo>
                    <a:pt x="1101689" y="9524"/>
                  </a:lnTo>
                  <a:lnTo>
                    <a:pt x="1127650" y="9524"/>
                  </a:lnTo>
                  <a:lnTo>
                    <a:pt x="1151074" y="42281"/>
                  </a:lnTo>
                  <a:lnTo>
                    <a:pt x="1152524" y="49571"/>
                  </a:lnTo>
                  <a:lnTo>
                    <a:pt x="1152524" y="617177"/>
                  </a:lnTo>
                  <a:lnTo>
                    <a:pt x="1151074" y="624467"/>
                  </a:lnTo>
                  <a:lnTo>
                    <a:pt x="1145274" y="638471"/>
                  </a:lnTo>
                  <a:lnTo>
                    <a:pt x="1141144" y="644651"/>
                  </a:lnTo>
                  <a:lnTo>
                    <a:pt x="1130426" y="655369"/>
                  </a:lnTo>
                  <a:lnTo>
                    <a:pt x="1127650" y="65722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040062" y="3454324"/>
            <a:ext cx="890269" cy="3898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Established</a:t>
            </a:r>
            <a:r>
              <a:rPr sz="800" spc="7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EdTech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platforms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and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tech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giants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entering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space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219574" y="3248024"/>
            <a:ext cx="1152525" cy="666750"/>
            <a:chOff x="4219574" y="3248024"/>
            <a:chExt cx="1152525" cy="666750"/>
          </a:xfrm>
        </p:grpSpPr>
        <p:sp>
          <p:nvSpPr>
            <p:cNvPr id="54" name="object 54"/>
            <p:cNvSpPr/>
            <p:nvPr/>
          </p:nvSpPr>
          <p:spPr>
            <a:xfrm>
              <a:off x="4219574" y="3248024"/>
              <a:ext cx="1152525" cy="666750"/>
            </a:xfrm>
            <a:custGeom>
              <a:avLst/>
              <a:gdLst/>
              <a:ahLst/>
              <a:cxnLst/>
              <a:rect l="l" t="t" r="r" b="b"/>
              <a:pathLst>
                <a:path w="1152525" h="666750">
                  <a:moveTo>
                    <a:pt x="1102953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02953" y="0"/>
                  </a:lnTo>
                  <a:lnTo>
                    <a:pt x="1141144" y="22097"/>
                  </a:lnTo>
                  <a:lnTo>
                    <a:pt x="1152524" y="49571"/>
                  </a:lnTo>
                  <a:lnTo>
                    <a:pt x="1152524" y="617177"/>
                  </a:lnTo>
                  <a:lnTo>
                    <a:pt x="1130426" y="655369"/>
                  </a:lnTo>
                  <a:lnTo>
                    <a:pt x="1102953" y="66674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19574" y="3248024"/>
              <a:ext cx="1152525" cy="666750"/>
            </a:xfrm>
            <a:custGeom>
              <a:avLst/>
              <a:gdLst/>
              <a:ahLst/>
              <a:cxnLst/>
              <a:rect l="l" t="t" r="r" b="b"/>
              <a:pathLst>
                <a:path w="1152525" h="666750">
                  <a:moveTo>
                    <a:pt x="1102953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7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02953" y="0"/>
                  </a:lnTo>
                  <a:lnTo>
                    <a:pt x="1110243" y="1449"/>
                  </a:lnTo>
                  <a:lnTo>
                    <a:pt x="1124246" y="7250"/>
                  </a:lnTo>
                  <a:lnTo>
                    <a:pt x="1127650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8"/>
                  </a:lnTo>
                  <a:lnTo>
                    <a:pt x="9524" y="50833"/>
                  </a:lnTo>
                  <a:lnTo>
                    <a:pt x="9524" y="615915"/>
                  </a:lnTo>
                  <a:lnTo>
                    <a:pt x="33089" y="651182"/>
                  </a:lnTo>
                  <a:lnTo>
                    <a:pt x="50834" y="657224"/>
                  </a:lnTo>
                  <a:lnTo>
                    <a:pt x="1127650" y="657224"/>
                  </a:lnTo>
                  <a:lnTo>
                    <a:pt x="1124246" y="659499"/>
                  </a:lnTo>
                  <a:lnTo>
                    <a:pt x="1110243" y="665299"/>
                  </a:lnTo>
                  <a:lnTo>
                    <a:pt x="1102953" y="666749"/>
                  </a:lnTo>
                  <a:close/>
                </a:path>
                <a:path w="1152525" h="666750">
                  <a:moveTo>
                    <a:pt x="1127650" y="657224"/>
                  </a:moveTo>
                  <a:lnTo>
                    <a:pt x="1101689" y="657224"/>
                  </a:lnTo>
                  <a:lnTo>
                    <a:pt x="1107765" y="656016"/>
                  </a:lnTo>
                  <a:lnTo>
                    <a:pt x="1119434" y="651182"/>
                  </a:lnTo>
                  <a:lnTo>
                    <a:pt x="1142999" y="615915"/>
                  </a:lnTo>
                  <a:lnTo>
                    <a:pt x="1142999" y="50833"/>
                  </a:lnTo>
                  <a:lnTo>
                    <a:pt x="1119434" y="15566"/>
                  </a:lnTo>
                  <a:lnTo>
                    <a:pt x="1101689" y="9524"/>
                  </a:lnTo>
                  <a:lnTo>
                    <a:pt x="1127650" y="9524"/>
                  </a:lnTo>
                  <a:lnTo>
                    <a:pt x="1151075" y="42281"/>
                  </a:lnTo>
                  <a:lnTo>
                    <a:pt x="1152525" y="49571"/>
                  </a:lnTo>
                  <a:lnTo>
                    <a:pt x="1152525" y="617177"/>
                  </a:lnTo>
                  <a:lnTo>
                    <a:pt x="1151075" y="624467"/>
                  </a:lnTo>
                  <a:lnTo>
                    <a:pt x="1145274" y="638471"/>
                  </a:lnTo>
                  <a:lnTo>
                    <a:pt x="1141144" y="644651"/>
                  </a:lnTo>
                  <a:lnTo>
                    <a:pt x="1130427" y="655369"/>
                  </a:lnTo>
                  <a:lnTo>
                    <a:pt x="1127650" y="6572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2973387" y="2990245"/>
            <a:ext cx="1741170" cy="450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105" dirty="0">
                <a:solidFill>
                  <a:srgbClr val="FFFFFF"/>
                </a:solidFill>
                <a:latin typeface="Verdana"/>
                <a:cs typeface="Verdana"/>
              </a:rPr>
              <a:t>Market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35" dirty="0">
                <a:solidFill>
                  <a:srgbClr val="FFFFFF"/>
                </a:solidFill>
                <a:latin typeface="Verdana"/>
                <a:cs typeface="Verdana"/>
              </a:rPr>
              <a:t>Competition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Verdana"/>
              <a:cs typeface="Verdana"/>
            </a:endParaRPr>
          </a:p>
          <a:p>
            <a:pPr marL="78740">
              <a:lnSpc>
                <a:spcPct val="100000"/>
              </a:lnSpc>
              <a:tabLst>
                <a:tab pos="1310005" algn="l"/>
              </a:tabLst>
            </a:pPr>
            <a:r>
              <a:rPr sz="700" b="1" spc="-10" dirty="0">
                <a:solidFill>
                  <a:srgbClr val="FF007E"/>
                </a:solidFill>
                <a:latin typeface="Arial Narrow"/>
                <a:cs typeface="Arial Narrow"/>
              </a:rPr>
              <a:t>CHALLENGE</a:t>
            </a:r>
            <a:r>
              <a:rPr sz="700" b="1" dirty="0">
                <a:solidFill>
                  <a:srgbClr val="FF007E"/>
                </a:solidFill>
                <a:latin typeface="Arial Narrow"/>
                <a:cs typeface="Arial Narrow"/>
              </a:rPr>
              <a:t>	</a:t>
            </a:r>
            <a:r>
              <a:rPr sz="700" b="1" spc="-10" dirty="0">
                <a:solidFill>
                  <a:srgbClr val="13B8A6"/>
                </a:solidFill>
                <a:latin typeface="Arial Narrow"/>
                <a:cs typeface="Arial Narrow"/>
              </a:rPr>
              <a:t>MITIGATION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271168" y="3454324"/>
            <a:ext cx="902969" cy="3898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Blockchain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credentials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differentiation,</a:t>
            </a:r>
            <a:r>
              <a:rPr sz="800" spc="8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first-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5" dirty="0">
                <a:solidFill>
                  <a:srgbClr val="E2E7F0"/>
                </a:solidFill>
                <a:latin typeface="Calibri"/>
                <a:cs typeface="Calibri"/>
              </a:rPr>
              <a:t>mover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advantage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90499" y="2914649"/>
            <a:ext cx="5255260" cy="2314575"/>
            <a:chOff x="190499" y="2914649"/>
            <a:chExt cx="5255260" cy="2314575"/>
          </a:xfrm>
        </p:grpSpPr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17560" y="2914649"/>
              <a:ext cx="2527827" cy="2857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90499" y="4114799"/>
              <a:ext cx="2600325" cy="1114425"/>
            </a:xfrm>
            <a:custGeom>
              <a:avLst/>
              <a:gdLst/>
              <a:ahLst/>
              <a:cxnLst/>
              <a:rect l="l" t="t" r="r" b="b"/>
              <a:pathLst>
                <a:path w="2600325" h="1114425">
                  <a:moveTo>
                    <a:pt x="2505074" y="1114424"/>
                  </a:moveTo>
                  <a:lnTo>
                    <a:pt x="95249" y="1114424"/>
                  </a:lnTo>
                  <a:lnTo>
                    <a:pt x="85866" y="1113971"/>
                  </a:lnTo>
                  <a:lnTo>
                    <a:pt x="42321" y="1098386"/>
                  </a:lnTo>
                  <a:lnTo>
                    <a:pt x="11259" y="1064120"/>
                  </a:lnTo>
                  <a:lnTo>
                    <a:pt x="0" y="10191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50020" y="11259"/>
                  </a:lnTo>
                  <a:lnTo>
                    <a:pt x="2584286" y="42321"/>
                  </a:lnTo>
                  <a:lnTo>
                    <a:pt x="2599871" y="85866"/>
                  </a:lnTo>
                  <a:lnTo>
                    <a:pt x="2600324" y="95249"/>
                  </a:lnTo>
                  <a:lnTo>
                    <a:pt x="2600324" y="1019174"/>
                  </a:lnTo>
                  <a:lnTo>
                    <a:pt x="2589064" y="1064120"/>
                  </a:lnTo>
                  <a:lnTo>
                    <a:pt x="2558002" y="1098386"/>
                  </a:lnTo>
                  <a:lnTo>
                    <a:pt x="2514457" y="1113971"/>
                  </a:lnTo>
                  <a:lnTo>
                    <a:pt x="2505074" y="111442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0499" y="4114799"/>
              <a:ext cx="2600325" cy="1114425"/>
            </a:xfrm>
            <a:custGeom>
              <a:avLst/>
              <a:gdLst/>
              <a:ahLst/>
              <a:cxnLst/>
              <a:rect l="l" t="t" r="r" b="b"/>
              <a:pathLst>
                <a:path w="2600325" h="1114425">
                  <a:moveTo>
                    <a:pt x="2505074" y="1114424"/>
                  </a:moveTo>
                  <a:lnTo>
                    <a:pt x="95249" y="1114424"/>
                  </a:lnTo>
                  <a:lnTo>
                    <a:pt x="85866" y="1113971"/>
                  </a:lnTo>
                  <a:lnTo>
                    <a:pt x="42321" y="1098386"/>
                  </a:lnTo>
                  <a:lnTo>
                    <a:pt x="11259" y="1064120"/>
                  </a:lnTo>
                  <a:lnTo>
                    <a:pt x="0" y="10191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46344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024803"/>
                  </a:lnTo>
                  <a:lnTo>
                    <a:pt x="20845" y="1062119"/>
                  </a:lnTo>
                  <a:lnTo>
                    <a:pt x="52303" y="1093578"/>
                  </a:lnTo>
                  <a:lnTo>
                    <a:pt x="89621" y="1104899"/>
                  </a:lnTo>
                  <a:lnTo>
                    <a:pt x="2546344" y="1104899"/>
                  </a:lnTo>
                  <a:lnTo>
                    <a:pt x="2541525" y="1107173"/>
                  </a:lnTo>
                  <a:lnTo>
                    <a:pt x="2532682" y="1110345"/>
                  </a:lnTo>
                  <a:lnTo>
                    <a:pt x="2523660" y="1112611"/>
                  </a:lnTo>
                  <a:lnTo>
                    <a:pt x="2514457" y="1113971"/>
                  </a:lnTo>
                  <a:lnTo>
                    <a:pt x="2505074" y="1114424"/>
                  </a:lnTo>
                  <a:close/>
                </a:path>
                <a:path w="2600325" h="1114425">
                  <a:moveTo>
                    <a:pt x="2546344" y="1104899"/>
                  </a:moveTo>
                  <a:lnTo>
                    <a:pt x="2510703" y="1104899"/>
                  </a:lnTo>
                  <a:lnTo>
                    <a:pt x="2516277" y="1104350"/>
                  </a:lnTo>
                  <a:lnTo>
                    <a:pt x="2527319" y="1102153"/>
                  </a:lnTo>
                  <a:lnTo>
                    <a:pt x="2561710" y="1083771"/>
                  </a:lnTo>
                  <a:lnTo>
                    <a:pt x="2586428" y="1046779"/>
                  </a:lnTo>
                  <a:lnTo>
                    <a:pt x="2590799" y="1024803"/>
                  </a:lnTo>
                  <a:lnTo>
                    <a:pt x="2590799" y="89620"/>
                  </a:lnTo>
                  <a:lnTo>
                    <a:pt x="2579479" y="52303"/>
                  </a:lnTo>
                  <a:lnTo>
                    <a:pt x="2548020" y="20844"/>
                  </a:lnTo>
                  <a:lnTo>
                    <a:pt x="2510703" y="9524"/>
                  </a:lnTo>
                  <a:lnTo>
                    <a:pt x="2546344" y="9524"/>
                  </a:lnTo>
                  <a:lnTo>
                    <a:pt x="2578740" y="34853"/>
                  </a:lnTo>
                  <a:lnTo>
                    <a:pt x="2598512" y="76663"/>
                  </a:lnTo>
                  <a:lnTo>
                    <a:pt x="2600324" y="1019174"/>
                  </a:lnTo>
                  <a:lnTo>
                    <a:pt x="2599871" y="1028557"/>
                  </a:lnTo>
                  <a:lnTo>
                    <a:pt x="2584286" y="1072102"/>
                  </a:lnTo>
                  <a:lnTo>
                    <a:pt x="2550020" y="1103164"/>
                  </a:lnTo>
                  <a:lnTo>
                    <a:pt x="2546344" y="11048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95274" y="4457699"/>
              <a:ext cx="1152525" cy="666750"/>
            </a:xfrm>
            <a:custGeom>
              <a:avLst/>
              <a:gdLst/>
              <a:ahLst/>
              <a:cxnLst/>
              <a:rect l="l" t="t" r="r" b="b"/>
              <a:pathLst>
                <a:path w="1152525" h="666750">
                  <a:moveTo>
                    <a:pt x="1102953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02953" y="0"/>
                  </a:lnTo>
                  <a:lnTo>
                    <a:pt x="1141144" y="22096"/>
                  </a:lnTo>
                  <a:lnTo>
                    <a:pt x="1152524" y="49571"/>
                  </a:lnTo>
                  <a:lnTo>
                    <a:pt x="1152524" y="617178"/>
                  </a:lnTo>
                  <a:lnTo>
                    <a:pt x="1130427" y="655369"/>
                  </a:lnTo>
                  <a:lnTo>
                    <a:pt x="1102953" y="666749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5274" y="4457699"/>
              <a:ext cx="1152525" cy="666750"/>
            </a:xfrm>
            <a:custGeom>
              <a:avLst/>
              <a:gdLst/>
              <a:ahLst/>
              <a:cxnLst/>
              <a:rect l="l" t="t" r="r" b="b"/>
              <a:pathLst>
                <a:path w="1152525" h="666750">
                  <a:moveTo>
                    <a:pt x="1102953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02953" y="0"/>
                  </a:lnTo>
                  <a:lnTo>
                    <a:pt x="1110243" y="1449"/>
                  </a:lnTo>
                  <a:lnTo>
                    <a:pt x="1124246" y="7250"/>
                  </a:lnTo>
                  <a:lnTo>
                    <a:pt x="1127651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8"/>
                  </a:lnTo>
                  <a:lnTo>
                    <a:pt x="9524" y="50834"/>
                  </a:lnTo>
                  <a:lnTo>
                    <a:pt x="9524" y="615914"/>
                  </a:lnTo>
                  <a:lnTo>
                    <a:pt x="33089" y="651181"/>
                  </a:lnTo>
                  <a:lnTo>
                    <a:pt x="50834" y="657224"/>
                  </a:lnTo>
                  <a:lnTo>
                    <a:pt x="1127651" y="657224"/>
                  </a:lnTo>
                  <a:lnTo>
                    <a:pt x="1124246" y="659499"/>
                  </a:lnTo>
                  <a:lnTo>
                    <a:pt x="1110243" y="665299"/>
                  </a:lnTo>
                  <a:lnTo>
                    <a:pt x="1102953" y="666749"/>
                  </a:lnTo>
                  <a:close/>
                </a:path>
                <a:path w="1152525" h="666750">
                  <a:moveTo>
                    <a:pt x="1127651" y="657224"/>
                  </a:moveTo>
                  <a:lnTo>
                    <a:pt x="1101690" y="657224"/>
                  </a:lnTo>
                  <a:lnTo>
                    <a:pt x="1107765" y="656015"/>
                  </a:lnTo>
                  <a:lnTo>
                    <a:pt x="1119434" y="651181"/>
                  </a:lnTo>
                  <a:lnTo>
                    <a:pt x="1142999" y="615914"/>
                  </a:lnTo>
                  <a:lnTo>
                    <a:pt x="1142999" y="50834"/>
                  </a:lnTo>
                  <a:lnTo>
                    <a:pt x="1119434" y="15566"/>
                  </a:lnTo>
                  <a:lnTo>
                    <a:pt x="1101690" y="9524"/>
                  </a:lnTo>
                  <a:lnTo>
                    <a:pt x="1127651" y="9524"/>
                  </a:lnTo>
                  <a:lnTo>
                    <a:pt x="1151074" y="42280"/>
                  </a:lnTo>
                  <a:lnTo>
                    <a:pt x="1152524" y="49571"/>
                  </a:lnTo>
                  <a:lnTo>
                    <a:pt x="1152524" y="617178"/>
                  </a:lnTo>
                  <a:lnTo>
                    <a:pt x="1151074" y="624468"/>
                  </a:lnTo>
                  <a:lnTo>
                    <a:pt x="1145274" y="638471"/>
                  </a:lnTo>
                  <a:lnTo>
                    <a:pt x="1141144" y="644651"/>
                  </a:lnTo>
                  <a:lnTo>
                    <a:pt x="1130427" y="655369"/>
                  </a:lnTo>
                  <a:lnTo>
                    <a:pt x="1127651" y="65722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349249" y="4663999"/>
            <a:ext cx="1029969" cy="3898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Educational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accreditation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and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data</a:t>
            </a:r>
            <a:r>
              <a:rPr sz="80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privacy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regulations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523999" y="4457699"/>
            <a:ext cx="1162050" cy="666750"/>
            <a:chOff x="1523999" y="4457699"/>
            <a:chExt cx="1162050" cy="666750"/>
          </a:xfrm>
        </p:grpSpPr>
        <p:sp>
          <p:nvSpPr>
            <p:cNvPr id="66" name="object 66"/>
            <p:cNvSpPr/>
            <p:nvPr/>
          </p:nvSpPr>
          <p:spPr>
            <a:xfrm>
              <a:off x="1523999" y="4457699"/>
              <a:ext cx="1162050" cy="666750"/>
            </a:xfrm>
            <a:custGeom>
              <a:avLst/>
              <a:gdLst/>
              <a:ahLst/>
              <a:cxnLst/>
              <a:rect l="l" t="t" r="r" b="b"/>
              <a:pathLst>
                <a:path w="1162050" h="666750">
                  <a:moveTo>
                    <a:pt x="1112478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12478" y="0"/>
                  </a:lnTo>
                  <a:lnTo>
                    <a:pt x="1150669" y="22096"/>
                  </a:lnTo>
                  <a:lnTo>
                    <a:pt x="1162049" y="49571"/>
                  </a:lnTo>
                  <a:lnTo>
                    <a:pt x="1162049" y="617178"/>
                  </a:lnTo>
                  <a:lnTo>
                    <a:pt x="1139952" y="655369"/>
                  </a:lnTo>
                  <a:lnTo>
                    <a:pt x="1112478" y="66674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523999" y="4457699"/>
              <a:ext cx="1162050" cy="666750"/>
            </a:xfrm>
            <a:custGeom>
              <a:avLst/>
              <a:gdLst/>
              <a:ahLst/>
              <a:cxnLst/>
              <a:rect l="l" t="t" r="r" b="b"/>
              <a:pathLst>
                <a:path w="1162050" h="666750">
                  <a:moveTo>
                    <a:pt x="1112478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12478" y="0"/>
                  </a:lnTo>
                  <a:lnTo>
                    <a:pt x="1119768" y="1449"/>
                  </a:lnTo>
                  <a:lnTo>
                    <a:pt x="1133771" y="7250"/>
                  </a:lnTo>
                  <a:lnTo>
                    <a:pt x="1137176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8"/>
                  </a:lnTo>
                  <a:lnTo>
                    <a:pt x="9524" y="50834"/>
                  </a:lnTo>
                  <a:lnTo>
                    <a:pt x="9524" y="615914"/>
                  </a:lnTo>
                  <a:lnTo>
                    <a:pt x="33089" y="651181"/>
                  </a:lnTo>
                  <a:lnTo>
                    <a:pt x="50834" y="657224"/>
                  </a:lnTo>
                  <a:lnTo>
                    <a:pt x="1137176" y="657224"/>
                  </a:lnTo>
                  <a:lnTo>
                    <a:pt x="1133771" y="659499"/>
                  </a:lnTo>
                  <a:lnTo>
                    <a:pt x="1119768" y="665299"/>
                  </a:lnTo>
                  <a:lnTo>
                    <a:pt x="1112478" y="666749"/>
                  </a:lnTo>
                  <a:close/>
                </a:path>
                <a:path w="1162050" h="666750">
                  <a:moveTo>
                    <a:pt x="1137176" y="657224"/>
                  </a:moveTo>
                  <a:lnTo>
                    <a:pt x="1111215" y="657224"/>
                  </a:lnTo>
                  <a:lnTo>
                    <a:pt x="1117290" y="656015"/>
                  </a:lnTo>
                  <a:lnTo>
                    <a:pt x="1128959" y="651181"/>
                  </a:lnTo>
                  <a:lnTo>
                    <a:pt x="1152524" y="615914"/>
                  </a:lnTo>
                  <a:lnTo>
                    <a:pt x="1152524" y="50834"/>
                  </a:lnTo>
                  <a:lnTo>
                    <a:pt x="1128959" y="15566"/>
                  </a:lnTo>
                  <a:lnTo>
                    <a:pt x="1111215" y="9524"/>
                  </a:lnTo>
                  <a:lnTo>
                    <a:pt x="1137176" y="9524"/>
                  </a:lnTo>
                  <a:lnTo>
                    <a:pt x="1160599" y="42280"/>
                  </a:lnTo>
                  <a:lnTo>
                    <a:pt x="1162049" y="49571"/>
                  </a:lnTo>
                  <a:lnTo>
                    <a:pt x="1162049" y="617178"/>
                  </a:lnTo>
                  <a:lnTo>
                    <a:pt x="1160599" y="624468"/>
                  </a:lnTo>
                  <a:lnTo>
                    <a:pt x="1154799" y="638471"/>
                  </a:lnTo>
                  <a:lnTo>
                    <a:pt x="1150669" y="644651"/>
                  </a:lnTo>
                  <a:lnTo>
                    <a:pt x="1139952" y="655369"/>
                  </a:lnTo>
                  <a:lnTo>
                    <a:pt x="1137176" y="6572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82574" y="4199920"/>
            <a:ext cx="1741170" cy="450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95" dirty="0">
                <a:solidFill>
                  <a:srgbClr val="FFFFFF"/>
                </a:solidFill>
                <a:latin typeface="Verdana"/>
                <a:cs typeface="Verdana"/>
              </a:rPr>
              <a:t>Regulatory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 Compliance</a:t>
            </a:r>
            <a:endParaRPr sz="11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50">
              <a:latin typeface="Verdana"/>
              <a:cs typeface="Verdana"/>
            </a:endParaRPr>
          </a:p>
          <a:p>
            <a:pPr marL="78740">
              <a:lnSpc>
                <a:spcPct val="100000"/>
              </a:lnSpc>
              <a:tabLst>
                <a:tab pos="1310005" algn="l"/>
              </a:tabLst>
            </a:pPr>
            <a:r>
              <a:rPr sz="700" b="1" spc="-10" dirty="0">
                <a:solidFill>
                  <a:srgbClr val="FF007E"/>
                </a:solidFill>
                <a:latin typeface="Arial Narrow"/>
                <a:cs typeface="Arial Narrow"/>
              </a:rPr>
              <a:t>CHALLENGE</a:t>
            </a:r>
            <a:r>
              <a:rPr sz="700" b="1" dirty="0">
                <a:solidFill>
                  <a:srgbClr val="FF007E"/>
                </a:solidFill>
                <a:latin typeface="Arial Narrow"/>
                <a:cs typeface="Arial Narrow"/>
              </a:rPr>
              <a:t>	</a:t>
            </a:r>
            <a:r>
              <a:rPr sz="700" b="1" spc="-10" dirty="0">
                <a:solidFill>
                  <a:srgbClr val="13B8A6"/>
                </a:solidFill>
                <a:latin typeface="Arial Narrow"/>
                <a:cs typeface="Arial Narrow"/>
              </a:rPr>
              <a:t>MITIGATION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580356" y="4663999"/>
            <a:ext cx="842010" cy="3898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EU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5" dirty="0">
                <a:solidFill>
                  <a:srgbClr val="E2E7F0"/>
                </a:solidFill>
                <a:latin typeface="Calibri"/>
                <a:cs typeface="Calibri"/>
              </a:rPr>
              <a:t>Horizon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2030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alignment,</a:t>
            </a:r>
            <a:r>
              <a:rPr sz="800" spc="6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50" dirty="0">
                <a:solidFill>
                  <a:srgbClr val="E2E7F0"/>
                </a:solidFill>
                <a:latin typeface="Calibri"/>
                <a:cs typeface="Calibri"/>
              </a:rPr>
              <a:t>GDPR-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by-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design architecture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21985" y="4114799"/>
            <a:ext cx="5255260" cy="1114425"/>
            <a:chOff x="221985" y="4114799"/>
            <a:chExt cx="5255260" cy="1114425"/>
          </a:xfrm>
        </p:grpSpPr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985" y="4124324"/>
              <a:ext cx="2537353" cy="28574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2886074" y="4114799"/>
              <a:ext cx="2590800" cy="1114425"/>
            </a:xfrm>
            <a:custGeom>
              <a:avLst/>
              <a:gdLst/>
              <a:ahLst/>
              <a:cxnLst/>
              <a:rect l="l" t="t" r="r" b="b"/>
              <a:pathLst>
                <a:path w="2590800" h="1114425">
                  <a:moveTo>
                    <a:pt x="2495549" y="1114424"/>
                  </a:moveTo>
                  <a:lnTo>
                    <a:pt x="95249" y="1114424"/>
                  </a:lnTo>
                  <a:lnTo>
                    <a:pt x="85866" y="1113971"/>
                  </a:lnTo>
                  <a:lnTo>
                    <a:pt x="42321" y="1098386"/>
                  </a:lnTo>
                  <a:lnTo>
                    <a:pt x="11259" y="1064120"/>
                  </a:lnTo>
                  <a:lnTo>
                    <a:pt x="0" y="10191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495549" y="0"/>
                  </a:lnTo>
                  <a:lnTo>
                    <a:pt x="2540495" y="11259"/>
                  </a:lnTo>
                  <a:lnTo>
                    <a:pt x="2574761" y="42321"/>
                  </a:lnTo>
                  <a:lnTo>
                    <a:pt x="2590346" y="85866"/>
                  </a:lnTo>
                  <a:lnTo>
                    <a:pt x="2590799" y="95249"/>
                  </a:lnTo>
                  <a:lnTo>
                    <a:pt x="2590799" y="1019174"/>
                  </a:lnTo>
                  <a:lnTo>
                    <a:pt x="2579539" y="1064120"/>
                  </a:lnTo>
                  <a:lnTo>
                    <a:pt x="2548477" y="1098386"/>
                  </a:lnTo>
                  <a:lnTo>
                    <a:pt x="2504932" y="1113971"/>
                  </a:lnTo>
                  <a:lnTo>
                    <a:pt x="2495549" y="111442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886074" y="4114799"/>
              <a:ext cx="2590800" cy="1114425"/>
            </a:xfrm>
            <a:custGeom>
              <a:avLst/>
              <a:gdLst/>
              <a:ahLst/>
              <a:cxnLst/>
              <a:rect l="l" t="t" r="r" b="b"/>
              <a:pathLst>
                <a:path w="2590800" h="1114425">
                  <a:moveTo>
                    <a:pt x="2495549" y="1114424"/>
                  </a:moveTo>
                  <a:lnTo>
                    <a:pt x="95249" y="1114424"/>
                  </a:lnTo>
                  <a:lnTo>
                    <a:pt x="85866" y="1113971"/>
                  </a:lnTo>
                  <a:lnTo>
                    <a:pt x="42321" y="1098386"/>
                  </a:lnTo>
                  <a:lnTo>
                    <a:pt x="11259" y="1064120"/>
                  </a:lnTo>
                  <a:lnTo>
                    <a:pt x="0" y="10191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495549" y="0"/>
                  </a:lnTo>
                  <a:lnTo>
                    <a:pt x="25368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2" y="27099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1024803"/>
                  </a:lnTo>
                  <a:lnTo>
                    <a:pt x="20844" y="1062119"/>
                  </a:lnTo>
                  <a:lnTo>
                    <a:pt x="52303" y="1093578"/>
                  </a:lnTo>
                  <a:lnTo>
                    <a:pt x="89621" y="1104899"/>
                  </a:lnTo>
                  <a:lnTo>
                    <a:pt x="2536819" y="1104899"/>
                  </a:lnTo>
                  <a:lnTo>
                    <a:pt x="2532000" y="1107173"/>
                  </a:lnTo>
                  <a:lnTo>
                    <a:pt x="2523157" y="1110345"/>
                  </a:lnTo>
                  <a:lnTo>
                    <a:pt x="2514135" y="1112611"/>
                  </a:lnTo>
                  <a:lnTo>
                    <a:pt x="2504932" y="1113971"/>
                  </a:lnTo>
                  <a:lnTo>
                    <a:pt x="2495549" y="1114424"/>
                  </a:lnTo>
                  <a:close/>
                </a:path>
                <a:path w="2590800" h="1114425">
                  <a:moveTo>
                    <a:pt x="2536819" y="1104899"/>
                  </a:moveTo>
                  <a:lnTo>
                    <a:pt x="2501177" y="1104899"/>
                  </a:lnTo>
                  <a:lnTo>
                    <a:pt x="2506752" y="1104350"/>
                  </a:lnTo>
                  <a:lnTo>
                    <a:pt x="2517793" y="1102153"/>
                  </a:lnTo>
                  <a:lnTo>
                    <a:pt x="2552185" y="1083771"/>
                  </a:lnTo>
                  <a:lnTo>
                    <a:pt x="2576902" y="1046779"/>
                  </a:lnTo>
                  <a:lnTo>
                    <a:pt x="2581274" y="1024803"/>
                  </a:lnTo>
                  <a:lnTo>
                    <a:pt x="2581274" y="89620"/>
                  </a:lnTo>
                  <a:lnTo>
                    <a:pt x="2569953" y="52303"/>
                  </a:lnTo>
                  <a:lnTo>
                    <a:pt x="2538495" y="20844"/>
                  </a:lnTo>
                  <a:lnTo>
                    <a:pt x="2501177" y="9524"/>
                  </a:lnTo>
                  <a:lnTo>
                    <a:pt x="2536819" y="9524"/>
                  </a:lnTo>
                  <a:lnTo>
                    <a:pt x="2569215" y="34853"/>
                  </a:lnTo>
                  <a:lnTo>
                    <a:pt x="2588986" y="76663"/>
                  </a:lnTo>
                  <a:lnTo>
                    <a:pt x="2590799" y="1019174"/>
                  </a:lnTo>
                  <a:lnTo>
                    <a:pt x="2590346" y="1028557"/>
                  </a:lnTo>
                  <a:lnTo>
                    <a:pt x="2574761" y="1072102"/>
                  </a:lnTo>
                  <a:lnTo>
                    <a:pt x="2540495" y="1103164"/>
                  </a:lnTo>
                  <a:lnTo>
                    <a:pt x="2536819" y="11048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973387" y="4199920"/>
            <a:ext cx="10883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spc="-95" dirty="0">
                <a:solidFill>
                  <a:srgbClr val="FFFFFF"/>
                </a:solidFill>
                <a:latin typeface="Verdana"/>
                <a:cs typeface="Verdana"/>
              </a:rPr>
              <a:t>Content</a:t>
            </a:r>
            <a:r>
              <a:rPr sz="11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85" dirty="0">
                <a:solidFill>
                  <a:srgbClr val="FFFFFF"/>
                </a:solidFill>
                <a:latin typeface="Verdana"/>
                <a:cs typeface="Verdana"/>
              </a:rPr>
              <a:t>Quality</a:t>
            </a:r>
            <a:endParaRPr sz="1100">
              <a:latin typeface="Verdana"/>
              <a:cs typeface="Verdana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2990849" y="4457699"/>
            <a:ext cx="1152525" cy="666750"/>
            <a:chOff x="2990849" y="4457699"/>
            <a:chExt cx="1152525" cy="666750"/>
          </a:xfrm>
        </p:grpSpPr>
        <p:sp>
          <p:nvSpPr>
            <p:cNvPr id="76" name="object 76"/>
            <p:cNvSpPr/>
            <p:nvPr/>
          </p:nvSpPr>
          <p:spPr>
            <a:xfrm>
              <a:off x="2990849" y="4457699"/>
              <a:ext cx="1152525" cy="666750"/>
            </a:xfrm>
            <a:custGeom>
              <a:avLst/>
              <a:gdLst/>
              <a:ahLst/>
              <a:cxnLst/>
              <a:rect l="l" t="t" r="r" b="b"/>
              <a:pathLst>
                <a:path w="1152525" h="666750">
                  <a:moveTo>
                    <a:pt x="1102953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02953" y="0"/>
                  </a:lnTo>
                  <a:lnTo>
                    <a:pt x="1141144" y="22096"/>
                  </a:lnTo>
                  <a:lnTo>
                    <a:pt x="1152524" y="49571"/>
                  </a:lnTo>
                  <a:lnTo>
                    <a:pt x="1152524" y="617178"/>
                  </a:lnTo>
                  <a:lnTo>
                    <a:pt x="1130426" y="655369"/>
                  </a:lnTo>
                  <a:lnTo>
                    <a:pt x="1102953" y="666749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990849" y="4457699"/>
              <a:ext cx="1152525" cy="666750"/>
            </a:xfrm>
            <a:custGeom>
              <a:avLst/>
              <a:gdLst/>
              <a:ahLst/>
              <a:cxnLst/>
              <a:rect l="l" t="t" r="r" b="b"/>
              <a:pathLst>
                <a:path w="1152525" h="666750">
                  <a:moveTo>
                    <a:pt x="1102953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02953" y="0"/>
                  </a:lnTo>
                  <a:lnTo>
                    <a:pt x="1110243" y="1449"/>
                  </a:lnTo>
                  <a:lnTo>
                    <a:pt x="1124246" y="7250"/>
                  </a:lnTo>
                  <a:lnTo>
                    <a:pt x="1127650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8"/>
                  </a:lnTo>
                  <a:lnTo>
                    <a:pt x="9525" y="50834"/>
                  </a:lnTo>
                  <a:lnTo>
                    <a:pt x="9525" y="615914"/>
                  </a:lnTo>
                  <a:lnTo>
                    <a:pt x="33089" y="651181"/>
                  </a:lnTo>
                  <a:lnTo>
                    <a:pt x="50834" y="657224"/>
                  </a:lnTo>
                  <a:lnTo>
                    <a:pt x="1127651" y="657224"/>
                  </a:lnTo>
                  <a:lnTo>
                    <a:pt x="1124246" y="659499"/>
                  </a:lnTo>
                  <a:lnTo>
                    <a:pt x="1110243" y="665299"/>
                  </a:lnTo>
                  <a:lnTo>
                    <a:pt x="1102953" y="666749"/>
                  </a:lnTo>
                  <a:close/>
                </a:path>
                <a:path w="1152525" h="666750">
                  <a:moveTo>
                    <a:pt x="1127651" y="657224"/>
                  </a:moveTo>
                  <a:lnTo>
                    <a:pt x="1101689" y="657224"/>
                  </a:lnTo>
                  <a:lnTo>
                    <a:pt x="1107764" y="656015"/>
                  </a:lnTo>
                  <a:lnTo>
                    <a:pt x="1119434" y="651181"/>
                  </a:lnTo>
                  <a:lnTo>
                    <a:pt x="1142999" y="615914"/>
                  </a:lnTo>
                  <a:lnTo>
                    <a:pt x="1142999" y="50834"/>
                  </a:lnTo>
                  <a:lnTo>
                    <a:pt x="1119434" y="15566"/>
                  </a:lnTo>
                  <a:lnTo>
                    <a:pt x="1101689" y="9524"/>
                  </a:lnTo>
                  <a:lnTo>
                    <a:pt x="1127650" y="9524"/>
                  </a:lnTo>
                  <a:lnTo>
                    <a:pt x="1151074" y="42280"/>
                  </a:lnTo>
                  <a:lnTo>
                    <a:pt x="1152524" y="49571"/>
                  </a:lnTo>
                  <a:lnTo>
                    <a:pt x="1152524" y="617178"/>
                  </a:lnTo>
                  <a:lnTo>
                    <a:pt x="1151074" y="624468"/>
                  </a:lnTo>
                  <a:lnTo>
                    <a:pt x="1145274" y="638471"/>
                  </a:lnTo>
                  <a:lnTo>
                    <a:pt x="1141144" y="644651"/>
                  </a:lnTo>
                  <a:lnTo>
                    <a:pt x="1130426" y="655369"/>
                  </a:lnTo>
                  <a:lnTo>
                    <a:pt x="1127651" y="65722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3040062" y="4516449"/>
            <a:ext cx="450215" cy="13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-20" dirty="0">
                <a:solidFill>
                  <a:srgbClr val="FF007E"/>
                </a:solidFill>
                <a:latin typeface="Arial Narrow"/>
                <a:cs typeface="Arial Narrow"/>
              </a:rPr>
              <a:t>CHALLENGE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040062" y="4663999"/>
            <a:ext cx="1043940" cy="3898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Ensuring</a:t>
            </a:r>
            <a:r>
              <a:rPr sz="800" spc="3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high-quality,</a:t>
            </a:r>
            <a:r>
              <a:rPr sz="800" spc="3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up-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to-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date</a:t>
            </a:r>
            <a:r>
              <a:rPr sz="80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educational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content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4219574" y="4457699"/>
            <a:ext cx="1152525" cy="666750"/>
            <a:chOff x="4219574" y="4457699"/>
            <a:chExt cx="1152525" cy="666750"/>
          </a:xfrm>
        </p:grpSpPr>
        <p:sp>
          <p:nvSpPr>
            <p:cNvPr id="81" name="object 81"/>
            <p:cNvSpPr/>
            <p:nvPr/>
          </p:nvSpPr>
          <p:spPr>
            <a:xfrm>
              <a:off x="4219574" y="4457699"/>
              <a:ext cx="1152525" cy="666750"/>
            </a:xfrm>
            <a:custGeom>
              <a:avLst/>
              <a:gdLst/>
              <a:ahLst/>
              <a:cxnLst/>
              <a:rect l="l" t="t" r="r" b="b"/>
              <a:pathLst>
                <a:path w="1152525" h="666750">
                  <a:moveTo>
                    <a:pt x="1102953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02953" y="0"/>
                  </a:lnTo>
                  <a:lnTo>
                    <a:pt x="1141144" y="22096"/>
                  </a:lnTo>
                  <a:lnTo>
                    <a:pt x="1152524" y="49571"/>
                  </a:lnTo>
                  <a:lnTo>
                    <a:pt x="1152524" y="617178"/>
                  </a:lnTo>
                  <a:lnTo>
                    <a:pt x="1130426" y="655369"/>
                  </a:lnTo>
                  <a:lnTo>
                    <a:pt x="1102953" y="66674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219574" y="4457699"/>
              <a:ext cx="1152525" cy="666750"/>
            </a:xfrm>
            <a:custGeom>
              <a:avLst/>
              <a:gdLst/>
              <a:ahLst/>
              <a:cxnLst/>
              <a:rect l="l" t="t" r="r" b="b"/>
              <a:pathLst>
                <a:path w="1152525" h="666750">
                  <a:moveTo>
                    <a:pt x="1102953" y="666749"/>
                  </a:moveTo>
                  <a:lnTo>
                    <a:pt x="49571" y="666749"/>
                  </a:lnTo>
                  <a:lnTo>
                    <a:pt x="42281" y="665299"/>
                  </a:lnTo>
                  <a:lnTo>
                    <a:pt x="7250" y="638471"/>
                  </a:lnTo>
                  <a:lnTo>
                    <a:pt x="0" y="617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102953" y="0"/>
                  </a:lnTo>
                  <a:lnTo>
                    <a:pt x="1110243" y="1449"/>
                  </a:lnTo>
                  <a:lnTo>
                    <a:pt x="1124246" y="7250"/>
                  </a:lnTo>
                  <a:lnTo>
                    <a:pt x="1127651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8"/>
                  </a:lnTo>
                  <a:lnTo>
                    <a:pt x="9524" y="50834"/>
                  </a:lnTo>
                  <a:lnTo>
                    <a:pt x="9524" y="615914"/>
                  </a:lnTo>
                  <a:lnTo>
                    <a:pt x="33089" y="651181"/>
                  </a:lnTo>
                  <a:lnTo>
                    <a:pt x="50834" y="657224"/>
                  </a:lnTo>
                  <a:lnTo>
                    <a:pt x="1127651" y="657224"/>
                  </a:lnTo>
                  <a:lnTo>
                    <a:pt x="1124246" y="659499"/>
                  </a:lnTo>
                  <a:lnTo>
                    <a:pt x="1110243" y="665299"/>
                  </a:lnTo>
                  <a:lnTo>
                    <a:pt x="1102953" y="666749"/>
                  </a:lnTo>
                  <a:close/>
                </a:path>
                <a:path w="1152525" h="666750">
                  <a:moveTo>
                    <a:pt x="1127651" y="657224"/>
                  </a:moveTo>
                  <a:lnTo>
                    <a:pt x="1101689" y="657224"/>
                  </a:lnTo>
                  <a:lnTo>
                    <a:pt x="1107764" y="656015"/>
                  </a:lnTo>
                  <a:lnTo>
                    <a:pt x="1119434" y="651181"/>
                  </a:lnTo>
                  <a:lnTo>
                    <a:pt x="1142999" y="615914"/>
                  </a:lnTo>
                  <a:lnTo>
                    <a:pt x="1142999" y="50834"/>
                  </a:lnTo>
                  <a:lnTo>
                    <a:pt x="1119434" y="15566"/>
                  </a:lnTo>
                  <a:lnTo>
                    <a:pt x="1101689" y="9524"/>
                  </a:lnTo>
                  <a:lnTo>
                    <a:pt x="1127651" y="9524"/>
                  </a:lnTo>
                  <a:lnTo>
                    <a:pt x="1151075" y="42280"/>
                  </a:lnTo>
                  <a:lnTo>
                    <a:pt x="1152525" y="49571"/>
                  </a:lnTo>
                  <a:lnTo>
                    <a:pt x="1152525" y="617178"/>
                  </a:lnTo>
                  <a:lnTo>
                    <a:pt x="1151075" y="624468"/>
                  </a:lnTo>
                  <a:lnTo>
                    <a:pt x="1145274" y="638471"/>
                  </a:lnTo>
                  <a:lnTo>
                    <a:pt x="1141144" y="644651"/>
                  </a:lnTo>
                  <a:lnTo>
                    <a:pt x="1130427" y="655369"/>
                  </a:lnTo>
                  <a:lnTo>
                    <a:pt x="1127651" y="6572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4271168" y="4516449"/>
            <a:ext cx="443230" cy="13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b="1" spc="-10" dirty="0">
                <a:solidFill>
                  <a:srgbClr val="13B8A6"/>
                </a:solidFill>
                <a:latin typeface="Arial Narrow"/>
                <a:cs typeface="Arial Narrow"/>
              </a:rPr>
              <a:t>MITIGATION</a:t>
            </a:r>
            <a:endParaRPr sz="700">
              <a:latin typeface="Arial Narrow"/>
              <a:cs typeface="Arial Narro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271168" y="4663999"/>
            <a:ext cx="971550" cy="389890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lnSpc>
                <a:spcPct val="97700"/>
              </a:lnSpc>
              <a:spcBef>
                <a:spcPts val="145"/>
              </a:spcBef>
            </a:pPr>
            <a:r>
              <a:rPr sz="800" spc="-75" dirty="0">
                <a:solidFill>
                  <a:srgbClr val="E2E7F0"/>
                </a:solidFill>
                <a:latin typeface="Calibri"/>
                <a:cs typeface="Calibri"/>
              </a:rPr>
              <a:t>DAO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governance,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expert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validation,</a:t>
            </a:r>
            <a:r>
              <a:rPr sz="800" spc="4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continuous</a:t>
            </a:r>
            <a:r>
              <a:rPr sz="80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updates</a:t>
            </a:r>
            <a:endParaRPr sz="800">
              <a:latin typeface="Calibri"/>
              <a:cs typeface="Calibri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90499" y="4124324"/>
            <a:ext cx="5286375" cy="2381250"/>
            <a:chOff x="190499" y="4124324"/>
            <a:chExt cx="5286375" cy="2381250"/>
          </a:xfrm>
        </p:grpSpPr>
        <p:pic>
          <p:nvPicPr>
            <p:cNvPr id="86" name="object 8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17560" y="4124324"/>
              <a:ext cx="2527828" cy="28574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190499" y="5419724"/>
              <a:ext cx="5286375" cy="1085850"/>
            </a:xfrm>
            <a:custGeom>
              <a:avLst/>
              <a:gdLst/>
              <a:ahLst/>
              <a:cxnLst/>
              <a:rect l="l" t="t" r="r" b="b"/>
              <a:pathLst>
                <a:path w="5286375" h="1085850">
                  <a:moveTo>
                    <a:pt x="5172074" y="1085849"/>
                  </a:moveTo>
                  <a:lnTo>
                    <a:pt x="114299" y="1085849"/>
                  </a:lnTo>
                  <a:lnTo>
                    <a:pt x="103040" y="1085305"/>
                  </a:lnTo>
                  <a:lnTo>
                    <a:pt x="60364" y="1072337"/>
                  </a:lnTo>
                  <a:lnTo>
                    <a:pt x="25900" y="1044025"/>
                  </a:lnTo>
                  <a:lnTo>
                    <a:pt x="4894" y="1004679"/>
                  </a:lnTo>
                  <a:lnTo>
                    <a:pt x="0" y="971549"/>
                  </a:lnTo>
                  <a:lnTo>
                    <a:pt x="0" y="114299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5" y="8700"/>
                  </a:lnTo>
                  <a:lnTo>
                    <a:pt x="5252896" y="33477"/>
                  </a:lnTo>
                  <a:lnTo>
                    <a:pt x="5277672" y="70558"/>
                  </a:lnTo>
                  <a:lnTo>
                    <a:pt x="5286374" y="114299"/>
                  </a:lnTo>
                  <a:lnTo>
                    <a:pt x="5286374" y="971549"/>
                  </a:lnTo>
                  <a:lnTo>
                    <a:pt x="5277672" y="1015289"/>
                  </a:lnTo>
                  <a:lnTo>
                    <a:pt x="5252896" y="1052371"/>
                  </a:lnTo>
                  <a:lnTo>
                    <a:pt x="5215814" y="1077148"/>
                  </a:lnTo>
                  <a:lnTo>
                    <a:pt x="5172074" y="108584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90499" y="5419724"/>
              <a:ext cx="5286375" cy="1085850"/>
            </a:xfrm>
            <a:custGeom>
              <a:avLst/>
              <a:gdLst/>
              <a:ahLst/>
              <a:cxnLst/>
              <a:rect l="l" t="t" r="r" b="b"/>
              <a:pathLst>
                <a:path w="5286375" h="1085850">
                  <a:moveTo>
                    <a:pt x="5172074" y="1085849"/>
                  </a:moveTo>
                  <a:lnTo>
                    <a:pt x="114299" y="1085849"/>
                  </a:lnTo>
                  <a:lnTo>
                    <a:pt x="103040" y="1085305"/>
                  </a:lnTo>
                  <a:lnTo>
                    <a:pt x="60364" y="1072337"/>
                  </a:lnTo>
                  <a:lnTo>
                    <a:pt x="25900" y="1044025"/>
                  </a:lnTo>
                  <a:lnTo>
                    <a:pt x="4894" y="1004679"/>
                  </a:lnTo>
                  <a:lnTo>
                    <a:pt x="0" y="971549"/>
                  </a:lnTo>
                  <a:lnTo>
                    <a:pt x="0" y="114299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5" y="8700"/>
                  </a:lnTo>
                  <a:lnTo>
                    <a:pt x="5217562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59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19"/>
                  </a:lnTo>
                  <a:lnTo>
                    <a:pt x="9524" y="978428"/>
                  </a:lnTo>
                  <a:lnTo>
                    <a:pt x="20133" y="1018000"/>
                  </a:lnTo>
                  <a:lnTo>
                    <a:pt x="45077" y="1050501"/>
                  </a:lnTo>
                  <a:lnTo>
                    <a:pt x="80560" y="1070981"/>
                  </a:lnTo>
                  <a:lnTo>
                    <a:pt x="107420" y="1076324"/>
                  </a:lnTo>
                  <a:lnTo>
                    <a:pt x="5217562" y="1076324"/>
                  </a:lnTo>
                  <a:lnTo>
                    <a:pt x="5215815" y="1077148"/>
                  </a:lnTo>
                  <a:lnTo>
                    <a:pt x="5205204" y="1080955"/>
                  </a:lnTo>
                  <a:lnTo>
                    <a:pt x="5194377" y="1083674"/>
                  </a:lnTo>
                  <a:lnTo>
                    <a:pt x="5183334" y="1085305"/>
                  </a:lnTo>
                  <a:lnTo>
                    <a:pt x="5172074" y="1085849"/>
                  </a:lnTo>
                  <a:close/>
                </a:path>
                <a:path w="5286375" h="1085850">
                  <a:moveTo>
                    <a:pt x="5217562" y="1076324"/>
                  </a:moveTo>
                  <a:lnTo>
                    <a:pt x="5178953" y="1076324"/>
                  </a:lnTo>
                  <a:lnTo>
                    <a:pt x="5185766" y="1075653"/>
                  </a:lnTo>
                  <a:lnTo>
                    <a:pt x="5199261" y="1072968"/>
                  </a:lnTo>
                  <a:lnTo>
                    <a:pt x="5236004" y="1054844"/>
                  </a:lnTo>
                  <a:lnTo>
                    <a:pt x="5263012" y="1024038"/>
                  </a:lnTo>
                  <a:lnTo>
                    <a:pt x="5276178" y="985242"/>
                  </a:lnTo>
                  <a:lnTo>
                    <a:pt x="5276848" y="978428"/>
                  </a:lnTo>
                  <a:lnTo>
                    <a:pt x="5276848" y="107419"/>
                  </a:lnTo>
                  <a:lnTo>
                    <a:pt x="5266240" y="67847"/>
                  </a:lnTo>
                  <a:lnTo>
                    <a:pt x="5241297" y="35347"/>
                  </a:lnTo>
                  <a:lnTo>
                    <a:pt x="5205813" y="14866"/>
                  </a:lnTo>
                  <a:lnTo>
                    <a:pt x="5178953" y="9524"/>
                  </a:lnTo>
                  <a:lnTo>
                    <a:pt x="5217562" y="9524"/>
                  </a:lnTo>
                  <a:lnTo>
                    <a:pt x="5252896" y="33477"/>
                  </a:lnTo>
                  <a:lnTo>
                    <a:pt x="5277673" y="70558"/>
                  </a:lnTo>
                  <a:lnTo>
                    <a:pt x="5286374" y="114299"/>
                  </a:lnTo>
                  <a:lnTo>
                    <a:pt x="5286374" y="971549"/>
                  </a:lnTo>
                  <a:lnTo>
                    <a:pt x="5285830" y="982809"/>
                  </a:lnTo>
                  <a:lnTo>
                    <a:pt x="5272862" y="1025484"/>
                  </a:lnTo>
                  <a:lnTo>
                    <a:pt x="5244550" y="1059949"/>
                  </a:lnTo>
                  <a:lnTo>
                    <a:pt x="5226009" y="1072337"/>
                  </a:lnTo>
                  <a:lnTo>
                    <a:pt x="5217562" y="107632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112" y="5829300"/>
              <a:ext cx="85704" cy="91237"/>
            </a:xfrm>
            <a:prstGeom prst="rect">
              <a:avLst/>
            </a:prstGeom>
          </p:spPr>
        </p:pic>
      </p:grpSp>
      <p:sp>
        <p:nvSpPr>
          <p:cNvPr id="90" name="object 90"/>
          <p:cNvSpPr txBox="1"/>
          <p:nvPr/>
        </p:nvSpPr>
        <p:spPr>
          <a:xfrm>
            <a:off x="431105" y="5779884"/>
            <a:ext cx="1177290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Robust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security</a:t>
            </a:r>
            <a:r>
              <a:rPr sz="85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framework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91" name="object 9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67025" y="5829330"/>
            <a:ext cx="104775" cy="95187"/>
          </a:xfrm>
          <a:prstGeom prst="rect">
            <a:avLst/>
          </a:prstGeom>
        </p:spPr>
      </p:pic>
      <p:sp>
        <p:nvSpPr>
          <p:cNvPr id="92" name="object 92"/>
          <p:cNvSpPr txBox="1"/>
          <p:nvPr/>
        </p:nvSpPr>
        <p:spPr>
          <a:xfrm>
            <a:off x="1809998" y="5501322"/>
            <a:ext cx="2552700" cy="4400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85" dirty="0">
                <a:solidFill>
                  <a:srgbClr val="FF007E"/>
                </a:solidFill>
                <a:latin typeface="Segoe UI Symbol"/>
                <a:cs typeface="Segoe UI Symbol"/>
              </a:rPr>
              <a:t>🛡</a:t>
            </a:r>
            <a:r>
              <a:rPr sz="1250" spc="-5" dirty="0">
                <a:solidFill>
                  <a:srgbClr val="FF007E"/>
                </a:solidFill>
                <a:latin typeface="Segoe UI Symbol"/>
                <a:cs typeface="Segoe UI Symbol"/>
              </a:rPr>
              <a:t> </a:t>
            </a:r>
            <a:r>
              <a:rPr sz="1150" dirty="0">
                <a:solidFill>
                  <a:srgbClr val="FF007E"/>
                </a:solidFill>
                <a:latin typeface="Arial Black"/>
                <a:cs typeface="Arial Black"/>
              </a:rPr>
              <a:t>SUCCESS</a:t>
            </a:r>
            <a:r>
              <a:rPr sz="115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150" spc="-10" dirty="0">
                <a:solidFill>
                  <a:srgbClr val="FF007E"/>
                </a:solidFill>
                <a:latin typeface="Arial Black"/>
                <a:cs typeface="Arial Black"/>
              </a:rPr>
              <a:t>FACTORS</a:t>
            </a:r>
            <a:r>
              <a:rPr sz="115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250" spc="35" dirty="0">
                <a:solidFill>
                  <a:srgbClr val="FF007E"/>
                </a:solidFill>
                <a:latin typeface="Segoe UI Symbol"/>
                <a:cs typeface="Segoe UI Symbol"/>
              </a:rPr>
              <a:t>🛡</a:t>
            </a:r>
            <a:endParaRPr sz="1250">
              <a:latin typeface="Segoe UI Symbol"/>
              <a:cs typeface="Segoe UI Symbol"/>
            </a:endParaRPr>
          </a:p>
          <a:p>
            <a:pPr marL="1223010">
              <a:lnSpc>
                <a:spcPct val="100000"/>
              </a:lnSpc>
              <a:spcBef>
                <a:spcPts val="700"/>
              </a:spcBef>
            </a:pPr>
            <a:r>
              <a:rPr sz="850" dirty="0">
                <a:solidFill>
                  <a:srgbClr val="E2E7F0"/>
                </a:solidFill>
                <a:latin typeface="Calibri"/>
                <a:cs typeface="Calibri"/>
              </a:rPr>
              <a:t>Strong</a:t>
            </a:r>
            <a:r>
              <a:rPr sz="8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community</a:t>
            </a:r>
            <a:r>
              <a:rPr sz="85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governance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33040" y="6053732"/>
            <a:ext cx="5201920" cy="442595"/>
            <a:chOff x="233040" y="6053732"/>
            <a:chExt cx="5201920" cy="442595"/>
          </a:xfrm>
        </p:grpSpPr>
        <p:pic>
          <p:nvPicPr>
            <p:cNvPr id="94" name="object 9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5275" y="6053732"/>
              <a:ext cx="85725" cy="75009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867024" y="6058879"/>
              <a:ext cx="104775" cy="63732"/>
            </a:xfrm>
            <a:prstGeom prst="rect">
              <a:avLst/>
            </a:prstGeom>
          </p:spPr>
        </p:pic>
        <p:pic>
          <p:nvPicPr>
            <p:cNvPr id="96" name="object 9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7418" y="6267449"/>
              <a:ext cx="81465" cy="85708"/>
            </a:xfrm>
            <a:prstGeom prst="rect">
              <a:avLst/>
            </a:prstGeom>
          </p:spPr>
        </p:pic>
        <p:pic>
          <p:nvPicPr>
            <p:cNvPr id="97" name="object 9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66877" y="6272716"/>
              <a:ext cx="104922" cy="73326"/>
            </a:xfrm>
            <a:prstGeom prst="rect">
              <a:avLst/>
            </a:prstGeom>
          </p:spPr>
        </p:pic>
        <p:pic>
          <p:nvPicPr>
            <p:cNvPr id="98" name="object 9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33040" y="6467474"/>
              <a:ext cx="5201293" cy="28574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431105" y="5998959"/>
            <a:ext cx="99885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dirty="0">
                <a:solidFill>
                  <a:srgbClr val="E2E7F0"/>
                </a:solidFill>
                <a:latin typeface="Calibri"/>
                <a:cs typeface="Calibri"/>
              </a:rPr>
              <a:t>Scalable</a:t>
            </a: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infrastructure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3" name="object 10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12700">
              <a:lnSpc>
                <a:spcPts val="890"/>
              </a:lnSpc>
            </a:pPr>
            <a:r>
              <a:rPr spc="-25" dirty="0"/>
              <a:t>ACADEMIA</a:t>
            </a:r>
            <a:r>
              <a:rPr spc="-40" dirty="0"/>
              <a:t> </a:t>
            </a:r>
            <a:r>
              <a:rPr spc="-25" dirty="0"/>
              <a:t>2.0</a:t>
            </a:r>
          </a:p>
        </p:txBody>
      </p:sp>
      <p:sp>
        <p:nvSpPr>
          <p:cNvPr id="104" name="object 104"/>
          <p:cNvSpPr txBox="1"/>
          <p:nvPr/>
        </p:nvSpPr>
        <p:spPr>
          <a:xfrm>
            <a:off x="5107582" y="6719280"/>
            <a:ext cx="38227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950" dirty="0">
                <a:solidFill>
                  <a:srgbClr val="64738B"/>
                </a:solidFill>
                <a:latin typeface="Arial Narrow"/>
                <a:cs typeface="Arial Narrow"/>
              </a:rPr>
              <a:t>Page</a:t>
            </a:r>
            <a:r>
              <a:rPr sz="950" spc="114" dirty="0">
                <a:solidFill>
                  <a:srgbClr val="64738B"/>
                </a:solidFill>
                <a:latin typeface="Arial Narrow"/>
                <a:cs typeface="Arial Narrow"/>
              </a:rPr>
              <a:t> </a:t>
            </a:r>
            <a:r>
              <a:rPr sz="950" spc="-100" dirty="0">
                <a:solidFill>
                  <a:srgbClr val="64738B"/>
                </a:solidFill>
                <a:latin typeface="Arial Narrow"/>
                <a:cs typeface="Arial Narrow"/>
              </a:rPr>
              <a:t>11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3020863" y="5998959"/>
            <a:ext cx="98488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dirty="0">
                <a:solidFill>
                  <a:srgbClr val="E2E7F0"/>
                </a:solidFill>
                <a:latin typeface="Calibri"/>
                <a:cs typeface="Calibri"/>
              </a:rPr>
              <a:t>Strategic</a:t>
            </a:r>
            <a:r>
              <a:rPr sz="850" spc="3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partnerships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31105" y="6218034"/>
            <a:ext cx="98615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Continuous</a:t>
            </a:r>
            <a:r>
              <a:rPr sz="8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innovation</a:t>
            </a:r>
            <a:endParaRPr sz="85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020863" y="6218034"/>
            <a:ext cx="105854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Quality</a:t>
            </a:r>
            <a:r>
              <a:rPr sz="8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content</a:t>
            </a:r>
            <a:r>
              <a:rPr sz="8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curation</a:t>
            </a:r>
            <a:endParaRPr sz="8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67375" cy="8020050"/>
            <a:chOff x="0" y="0"/>
            <a:chExt cx="5667375" cy="8020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67374" cy="8020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97490" y="705438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657" y="3110"/>
                  </a:moveTo>
                  <a:lnTo>
                    <a:pt x="453" y="3110"/>
                  </a:lnTo>
                  <a:lnTo>
                    <a:pt x="0" y="2657"/>
                  </a:lnTo>
                  <a:lnTo>
                    <a:pt x="0" y="1749"/>
                  </a:lnTo>
                  <a:lnTo>
                    <a:pt x="0" y="453"/>
                  </a:lnTo>
                  <a:lnTo>
                    <a:pt x="453" y="0"/>
                  </a:lnTo>
                  <a:lnTo>
                    <a:pt x="2657" y="0"/>
                  </a:lnTo>
                  <a:lnTo>
                    <a:pt x="3110" y="453"/>
                  </a:lnTo>
                  <a:lnTo>
                    <a:pt x="3110" y="2657"/>
                  </a:lnTo>
                  <a:lnTo>
                    <a:pt x="2657" y="3110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64088" y="717887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319" y="2714"/>
                  </a:moveTo>
                  <a:lnTo>
                    <a:pt x="395" y="2714"/>
                  </a:lnTo>
                  <a:lnTo>
                    <a:pt x="0" y="2319"/>
                  </a:lnTo>
                  <a:lnTo>
                    <a:pt x="0" y="1527"/>
                  </a:lnTo>
                  <a:lnTo>
                    <a:pt x="0" y="395"/>
                  </a:lnTo>
                  <a:lnTo>
                    <a:pt x="395" y="0"/>
                  </a:lnTo>
                  <a:lnTo>
                    <a:pt x="2319" y="0"/>
                  </a:lnTo>
                  <a:lnTo>
                    <a:pt x="2714" y="395"/>
                  </a:lnTo>
                  <a:lnTo>
                    <a:pt x="2714" y="2319"/>
                  </a:lnTo>
                  <a:lnTo>
                    <a:pt x="2319" y="2714"/>
                  </a:lnTo>
                  <a:close/>
                </a:path>
              </a:pathLst>
            </a:custGeom>
            <a:solidFill>
              <a:srgbClr val="FF007E">
                <a:alpha val="5700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326711" y="7257058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40">
                  <a:moveTo>
                    <a:pt x="2096" y="2467"/>
                  </a:moveTo>
                  <a:lnTo>
                    <a:pt x="370" y="2467"/>
                  </a:lnTo>
                  <a:lnTo>
                    <a:pt x="0" y="2096"/>
                  </a:lnTo>
                  <a:lnTo>
                    <a:pt x="0" y="1355"/>
                  </a:lnTo>
                  <a:lnTo>
                    <a:pt x="0" y="370"/>
                  </a:lnTo>
                  <a:lnTo>
                    <a:pt x="370" y="0"/>
                  </a:lnTo>
                  <a:lnTo>
                    <a:pt x="2096" y="0"/>
                  </a:lnTo>
                  <a:lnTo>
                    <a:pt x="2467" y="370"/>
                  </a:lnTo>
                  <a:lnTo>
                    <a:pt x="2467" y="2096"/>
                  </a:lnTo>
                  <a:lnTo>
                    <a:pt x="2096" y="2467"/>
                  </a:lnTo>
                  <a:close/>
                </a:path>
              </a:pathLst>
            </a:custGeom>
            <a:solidFill>
              <a:srgbClr val="FF007E">
                <a:alpha val="518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3838" y="7315250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266" y="1519"/>
                  </a:moveTo>
                  <a:lnTo>
                    <a:pt x="253" y="1519"/>
                  </a:lnTo>
                  <a:lnTo>
                    <a:pt x="0" y="1266"/>
                  </a:lnTo>
                  <a:lnTo>
                    <a:pt x="0" y="759"/>
                  </a:lnTo>
                  <a:lnTo>
                    <a:pt x="0" y="253"/>
                  </a:lnTo>
                  <a:lnTo>
                    <a:pt x="253" y="0"/>
                  </a:lnTo>
                  <a:lnTo>
                    <a:pt x="1266" y="0"/>
                  </a:lnTo>
                  <a:lnTo>
                    <a:pt x="1519" y="253"/>
                  </a:lnTo>
                  <a:lnTo>
                    <a:pt x="1519" y="1266"/>
                  </a:lnTo>
                  <a:lnTo>
                    <a:pt x="1266" y="1519"/>
                  </a:lnTo>
                  <a:close/>
                </a:path>
              </a:pathLst>
            </a:custGeom>
            <a:solidFill>
              <a:srgbClr val="FF007E">
                <a:alpha val="4785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2874" y="142875"/>
            <a:ext cx="5381625" cy="7734300"/>
            <a:chOff x="142874" y="142875"/>
            <a:chExt cx="5381625" cy="7734300"/>
          </a:xfrm>
        </p:grpSpPr>
        <p:sp>
          <p:nvSpPr>
            <p:cNvPr id="9" name="object 9"/>
            <p:cNvSpPr/>
            <p:nvPr/>
          </p:nvSpPr>
          <p:spPr>
            <a:xfrm>
              <a:off x="147637" y="147637"/>
              <a:ext cx="5372100" cy="7724775"/>
            </a:xfrm>
            <a:custGeom>
              <a:avLst/>
              <a:gdLst/>
              <a:ahLst/>
              <a:cxnLst/>
              <a:rect l="l" t="t" r="r" b="b"/>
              <a:pathLst>
                <a:path w="5372100" h="7724775">
                  <a:moveTo>
                    <a:pt x="0" y="0"/>
                  </a:moveTo>
                  <a:lnTo>
                    <a:pt x="5372099" y="0"/>
                  </a:lnTo>
                  <a:lnTo>
                    <a:pt x="5372099" y="7724774"/>
                  </a:lnTo>
                  <a:lnTo>
                    <a:pt x="0" y="772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874" y="4133849"/>
              <a:ext cx="5381625" cy="723900"/>
            </a:xfrm>
            <a:custGeom>
              <a:avLst/>
              <a:gdLst/>
              <a:ahLst/>
              <a:cxnLst/>
              <a:rect l="l" t="t" r="r" b="b"/>
              <a:pathLst>
                <a:path w="5381625" h="723900">
                  <a:moveTo>
                    <a:pt x="5286374" y="723899"/>
                  </a:moveTo>
                  <a:lnTo>
                    <a:pt x="95249" y="723899"/>
                  </a:lnTo>
                  <a:lnTo>
                    <a:pt x="85866" y="723446"/>
                  </a:lnTo>
                  <a:lnTo>
                    <a:pt x="42321" y="707861"/>
                  </a:lnTo>
                  <a:lnTo>
                    <a:pt x="11259" y="673595"/>
                  </a:lnTo>
                  <a:lnTo>
                    <a:pt x="0" y="6286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86374" y="0"/>
                  </a:lnTo>
                  <a:lnTo>
                    <a:pt x="5331319" y="11259"/>
                  </a:lnTo>
                  <a:lnTo>
                    <a:pt x="5365586" y="42321"/>
                  </a:lnTo>
                  <a:lnTo>
                    <a:pt x="5381171" y="85866"/>
                  </a:lnTo>
                  <a:lnTo>
                    <a:pt x="5381624" y="95249"/>
                  </a:lnTo>
                  <a:lnTo>
                    <a:pt x="5381624" y="628649"/>
                  </a:lnTo>
                  <a:lnTo>
                    <a:pt x="5370363" y="673595"/>
                  </a:lnTo>
                  <a:lnTo>
                    <a:pt x="5339301" y="707861"/>
                  </a:lnTo>
                  <a:lnTo>
                    <a:pt x="5295757" y="723446"/>
                  </a:lnTo>
                  <a:lnTo>
                    <a:pt x="5286374" y="723899"/>
                  </a:lnTo>
                  <a:close/>
                </a:path>
              </a:pathLst>
            </a:custGeom>
            <a:solidFill>
              <a:srgbClr val="2D1B69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2874" y="4133849"/>
              <a:ext cx="5381625" cy="723900"/>
            </a:xfrm>
            <a:custGeom>
              <a:avLst/>
              <a:gdLst/>
              <a:ahLst/>
              <a:cxnLst/>
              <a:rect l="l" t="t" r="r" b="b"/>
              <a:pathLst>
                <a:path w="5381625" h="723900">
                  <a:moveTo>
                    <a:pt x="5286374" y="723899"/>
                  </a:moveTo>
                  <a:lnTo>
                    <a:pt x="95249" y="723899"/>
                  </a:lnTo>
                  <a:lnTo>
                    <a:pt x="85866" y="723446"/>
                  </a:lnTo>
                  <a:lnTo>
                    <a:pt x="42321" y="707861"/>
                  </a:lnTo>
                  <a:lnTo>
                    <a:pt x="11259" y="673595"/>
                  </a:lnTo>
                  <a:lnTo>
                    <a:pt x="0" y="6286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286374" y="0"/>
                  </a:lnTo>
                  <a:lnTo>
                    <a:pt x="5327644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634278"/>
                  </a:lnTo>
                  <a:lnTo>
                    <a:pt x="20845" y="671595"/>
                  </a:lnTo>
                  <a:lnTo>
                    <a:pt x="52303" y="703053"/>
                  </a:lnTo>
                  <a:lnTo>
                    <a:pt x="89621" y="714374"/>
                  </a:lnTo>
                  <a:lnTo>
                    <a:pt x="5327643" y="714374"/>
                  </a:lnTo>
                  <a:lnTo>
                    <a:pt x="5322824" y="716649"/>
                  </a:lnTo>
                  <a:lnTo>
                    <a:pt x="5313982" y="719821"/>
                  </a:lnTo>
                  <a:lnTo>
                    <a:pt x="5304960" y="722086"/>
                  </a:lnTo>
                  <a:lnTo>
                    <a:pt x="5295757" y="723446"/>
                  </a:lnTo>
                  <a:lnTo>
                    <a:pt x="5286374" y="723899"/>
                  </a:lnTo>
                  <a:close/>
                </a:path>
                <a:path w="5381625" h="723900">
                  <a:moveTo>
                    <a:pt x="5327643" y="714374"/>
                  </a:moveTo>
                  <a:lnTo>
                    <a:pt x="5292002" y="714374"/>
                  </a:lnTo>
                  <a:lnTo>
                    <a:pt x="5297577" y="713825"/>
                  </a:lnTo>
                  <a:lnTo>
                    <a:pt x="5308617" y="711628"/>
                  </a:lnTo>
                  <a:lnTo>
                    <a:pt x="5343009" y="693246"/>
                  </a:lnTo>
                  <a:lnTo>
                    <a:pt x="5367727" y="656254"/>
                  </a:lnTo>
                  <a:lnTo>
                    <a:pt x="5372098" y="634278"/>
                  </a:lnTo>
                  <a:lnTo>
                    <a:pt x="5372098" y="89620"/>
                  </a:lnTo>
                  <a:lnTo>
                    <a:pt x="5360778" y="52302"/>
                  </a:lnTo>
                  <a:lnTo>
                    <a:pt x="5329319" y="20844"/>
                  </a:lnTo>
                  <a:lnTo>
                    <a:pt x="5292002" y="9524"/>
                  </a:lnTo>
                  <a:lnTo>
                    <a:pt x="5327644" y="9524"/>
                  </a:lnTo>
                  <a:lnTo>
                    <a:pt x="5360040" y="34852"/>
                  </a:lnTo>
                  <a:lnTo>
                    <a:pt x="5379811" y="76663"/>
                  </a:lnTo>
                  <a:lnTo>
                    <a:pt x="5381624" y="628649"/>
                  </a:lnTo>
                  <a:lnTo>
                    <a:pt x="5381171" y="638032"/>
                  </a:lnTo>
                  <a:lnTo>
                    <a:pt x="5365586" y="681577"/>
                  </a:lnTo>
                  <a:lnTo>
                    <a:pt x="5331319" y="712639"/>
                  </a:lnTo>
                  <a:lnTo>
                    <a:pt x="5327643" y="71437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88081" y="4195378"/>
            <a:ext cx="5091430" cy="539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07100"/>
              </a:lnSpc>
              <a:spcBef>
                <a:spcPts val="100"/>
              </a:spcBef>
            </a:pPr>
            <a:r>
              <a:rPr sz="1050" i="1" spc="-85" dirty="0">
                <a:solidFill>
                  <a:srgbClr val="E2E7F0"/>
                </a:solidFill>
                <a:latin typeface="Calibri"/>
                <a:cs typeface="Calibri"/>
              </a:rPr>
              <a:t>"Where</a:t>
            </a:r>
            <a:r>
              <a:rPr sz="1050" i="1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35" dirty="0">
                <a:solidFill>
                  <a:srgbClr val="E2E7F0"/>
                </a:solidFill>
                <a:latin typeface="Calibri"/>
                <a:cs typeface="Calibri"/>
              </a:rPr>
              <a:t>diverse</a:t>
            </a:r>
            <a:r>
              <a:rPr sz="1050" i="1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50" dirty="0">
                <a:solidFill>
                  <a:srgbClr val="E2E7F0"/>
                </a:solidFill>
                <a:latin typeface="Calibri"/>
                <a:cs typeface="Calibri"/>
              </a:rPr>
              <a:t>high-</a:t>
            </a:r>
            <a:r>
              <a:rPr sz="1050" i="1" spc="-30" dirty="0">
                <a:solidFill>
                  <a:srgbClr val="E2E7F0"/>
                </a:solidFill>
                <a:latin typeface="Calibri"/>
                <a:cs typeface="Calibri"/>
              </a:rPr>
              <a:t>fidelity</a:t>
            </a:r>
            <a:r>
              <a:rPr sz="1050" i="1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50" dirty="0">
                <a:solidFill>
                  <a:srgbClr val="E2E7F0"/>
                </a:solidFill>
                <a:latin typeface="Calibri"/>
                <a:cs typeface="Calibri"/>
              </a:rPr>
              <a:t>avatars</a:t>
            </a:r>
            <a:r>
              <a:rPr sz="1050" i="1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45" dirty="0">
                <a:solidFill>
                  <a:srgbClr val="E2E7F0"/>
                </a:solidFill>
                <a:latin typeface="Calibri"/>
                <a:cs typeface="Calibri"/>
              </a:rPr>
              <a:t>confidently</a:t>
            </a:r>
            <a:r>
              <a:rPr sz="1050" i="1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20" dirty="0">
                <a:solidFill>
                  <a:srgbClr val="E2E7F0"/>
                </a:solidFill>
                <a:latin typeface="Calibri"/>
                <a:cs typeface="Calibri"/>
              </a:rPr>
              <a:t>step</a:t>
            </a:r>
            <a:r>
              <a:rPr sz="1050" i="1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60" dirty="0">
                <a:solidFill>
                  <a:srgbClr val="E2E7F0"/>
                </a:solidFill>
                <a:latin typeface="Calibri"/>
                <a:cs typeface="Calibri"/>
              </a:rPr>
              <a:t>from</a:t>
            </a:r>
            <a:r>
              <a:rPr sz="1050" i="1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20" dirty="0">
                <a:solidFill>
                  <a:srgbClr val="E2E7F0"/>
                </a:solidFill>
                <a:latin typeface="Calibri"/>
                <a:cs typeface="Calibri"/>
              </a:rPr>
              <a:t>the</a:t>
            </a:r>
            <a:r>
              <a:rPr sz="1050" i="1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70" dirty="0">
                <a:solidFill>
                  <a:srgbClr val="E2E7F0"/>
                </a:solidFill>
                <a:latin typeface="Calibri"/>
                <a:cs typeface="Calibri"/>
              </a:rPr>
              <a:t>Academia</a:t>
            </a:r>
            <a:r>
              <a:rPr sz="1050" i="1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90" dirty="0">
                <a:solidFill>
                  <a:srgbClr val="E2E7F0"/>
                </a:solidFill>
                <a:latin typeface="Calibri"/>
                <a:cs typeface="Calibri"/>
              </a:rPr>
              <a:t>2.0/</a:t>
            </a:r>
            <a:r>
              <a:rPr sz="1050" i="1" spc="-14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55" dirty="0">
                <a:solidFill>
                  <a:srgbClr val="E2E7F0"/>
                </a:solidFill>
                <a:latin typeface="Calibri"/>
                <a:cs typeface="Calibri"/>
              </a:rPr>
              <a:t>Cerebro</a:t>
            </a:r>
            <a:r>
              <a:rPr sz="1050" i="1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45" dirty="0">
                <a:solidFill>
                  <a:srgbClr val="E2E7F0"/>
                </a:solidFill>
                <a:latin typeface="Calibri"/>
                <a:cs typeface="Calibri"/>
              </a:rPr>
              <a:t>metaverse</a:t>
            </a:r>
            <a:r>
              <a:rPr sz="1050" i="1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40" dirty="0">
                <a:solidFill>
                  <a:srgbClr val="E2E7F0"/>
                </a:solidFill>
                <a:latin typeface="Calibri"/>
                <a:cs typeface="Calibri"/>
              </a:rPr>
              <a:t>into</a:t>
            </a:r>
            <a:r>
              <a:rPr sz="1050" i="1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50" dirty="0">
                <a:solidFill>
                  <a:srgbClr val="E2E7F0"/>
                </a:solidFill>
                <a:latin typeface="Calibri"/>
                <a:cs typeface="Calibri"/>
              </a:rPr>
              <a:t>a</a:t>
            </a:r>
            <a:r>
              <a:rPr sz="1050" i="1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50" dirty="0">
                <a:solidFill>
                  <a:srgbClr val="E2E7F0"/>
                </a:solidFill>
                <a:latin typeface="Calibri"/>
                <a:cs typeface="Calibri"/>
              </a:rPr>
              <a:t>bright,</a:t>
            </a:r>
            <a:r>
              <a:rPr sz="1050" i="1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50" dirty="0">
                <a:solidFill>
                  <a:srgbClr val="E2E7F0"/>
                </a:solidFill>
                <a:latin typeface="Calibri"/>
                <a:cs typeface="Calibri"/>
              </a:rPr>
              <a:t>opportunity-</a:t>
            </a:r>
            <a:r>
              <a:rPr sz="1050" i="1" spc="-30" dirty="0">
                <a:solidFill>
                  <a:srgbClr val="E2E7F0"/>
                </a:solidFill>
                <a:latin typeface="Calibri"/>
                <a:cs typeface="Calibri"/>
              </a:rPr>
              <a:t>filled</a:t>
            </a:r>
            <a:r>
              <a:rPr sz="1050" i="1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45" dirty="0">
                <a:solidFill>
                  <a:srgbClr val="E2E7F0"/>
                </a:solidFill>
                <a:latin typeface="Calibri"/>
                <a:cs typeface="Calibri"/>
              </a:rPr>
              <a:t>future,</a:t>
            </a:r>
            <a:r>
              <a:rPr sz="1050" i="1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50" dirty="0">
                <a:solidFill>
                  <a:srgbClr val="E2E7F0"/>
                </a:solidFill>
                <a:latin typeface="Calibri"/>
                <a:cs typeface="Calibri"/>
              </a:rPr>
              <a:t>carrying</a:t>
            </a:r>
            <a:r>
              <a:rPr sz="1050" i="1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30" dirty="0">
                <a:solidFill>
                  <a:srgbClr val="E2E7F0"/>
                </a:solidFill>
                <a:latin typeface="Calibri"/>
                <a:cs typeface="Calibri"/>
              </a:rPr>
              <a:t>their</a:t>
            </a:r>
            <a:r>
              <a:rPr sz="1050" i="1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55" dirty="0">
                <a:solidFill>
                  <a:srgbClr val="E2E7F0"/>
                </a:solidFill>
                <a:latin typeface="Calibri"/>
                <a:cs typeface="Calibri"/>
              </a:rPr>
              <a:t>evolved</a:t>
            </a:r>
            <a:r>
              <a:rPr sz="1050" i="1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95" dirty="0">
                <a:solidFill>
                  <a:srgbClr val="E2E7F0"/>
                </a:solidFill>
                <a:latin typeface="Calibri"/>
                <a:cs typeface="Calibri"/>
              </a:rPr>
              <a:t>3D</a:t>
            </a:r>
            <a:r>
              <a:rPr sz="1050" i="1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50" dirty="0">
                <a:solidFill>
                  <a:srgbClr val="E2E7F0"/>
                </a:solidFill>
                <a:latin typeface="Calibri"/>
                <a:cs typeface="Calibri"/>
              </a:rPr>
              <a:t>Brain</a:t>
            </a:r>
            <a:r>
              <a:rPr sz="1050" i="1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10" dirty="0">
                <a:solidFill>
                  <a:srgbClr val="E2E7F0"/>
                </a:solidFill>
                <a:latin typeface="Calibri"/>
                <a:cs typeface="Calibri"/>
              </a:rPr>
              <a:t>Skill</a:t>
            </a:r>
            <a:r>
              <a:rPr sz="1050" i="1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35" dirty="0">
                <a:solidFill>
                  <a:srgbClr val="E2E7F0"/>
                </a:solidFill>
                <a:latin typeface="Calibri"/>
                <a:cs typeface="Calibri"/>
              </a:rPr>
              <a:t>Passports</a:t>
            </a:r>
            <a:r>
              <a:rPr sz="1050" i="1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dirty="0">
                <a:solidFill>
                  <a:srgbClr val="E2E7F0"/>
                </a:solidFill>
                <a:latin typeface="Calibri"/>
                <a:cs typeface="Calibri"/>
              </a:rPr>
              <a:t>as </a:t>
            </a:r>
            <a:r>
              <a:rPr sz="1050" i="1" spc="-40" dirty="0">
                <a:solidFill>
                  <a:srgbClr val="E2E7F0"/>
                </a:solidFill>
                <a:latin typeface="Calibri"/>
                <a:cs typeface="Calibri"/>
              </a:rPr>
              <a:t>symbols</a:t>
            </a:r>
            <a:r>
              <a:rPr sz="1050" i="1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20" dirty="0">
                <a:solidFill>
                  <a:srgbClr val="E2E7F0"/>
                </a:solidFill>
                <a:latin typeface="Calibri"/>
                <a:cs typeface="Calibri"/>
              </a:rPr>
              <a:t>of</a:t>
            </a:r>
            <a:r>
              <a:rPr sz="1050" i="1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10" dirty="0">
                <a:solidFill>
                  <a:srgbClr val="E2E7F0"/>
                </a:solidFill>
                <a:latin typeface="Calibri"/>
                <a:cs typeface="Calibri"/>
              </a:rPr>
              <a:t>collective </a:t>
            </a:r>
            <a:r>
              <a:rPr sz="1050" i="1" spc="-40" dirty="0">
                <a:solidFill>
                  <a:srgbClr val="E2E7F0"/>
                </a:solidFill>
                <a:latin typeface="Calibri"/>
                <a:cs typeface="Calibri"/>
              </a:rPr>
              <a:t>intelligence</a:t>
            </a:r>
            <a:r>
              <a:rPr sz="1050" i="1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60" dirty="0">
                <a:solidFill>
                  <a:srgbClr val="E2E7F0"/>
                </a:solidFill>
                <a:latin typeface="Calibri"/>
                <a:cs typeface="Calibri"/>
              </a:rPr>
              <a:t>and</a:t>
            </a:r>
            <a:r>
              <a:rPr sz="1050" i="1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40" dirty="0">
                <a:solidFill>
                  <a:srgbClr val="E2E7F0"/>
                </a:solidFill>
                <a:latin typeface="Calibri"/>
                <a:cs typeface="Calibri"/>
              </a:rPr>
              <a:t>verifiable</a:t>
            </a:r>
            <a:r>
              <a:rPr sz="1050" i="1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050" i="1" spc="-10" dirty="0">
                <a:solidFill>
                  <a:srgbClr val="E2E7F0"/>
                </a:solidFill>
                <a:latin typeface="Calibri"/>
                <a:cs typeface="Calibri"/>
              </a:rPr>
              <a:t>expertise."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2874" y="6934199"/>
            <a:ext cx="5381625" cy="9525"/>
          </a:xfrm>
          <a:custGeom>
            <a:avLst/>
            <a:gdLst/>
            <a:ahLst/>
            <a:cxnLst/>
            <a:rect l="l" t="t" r="r" b="b"/>
            <a:pathLst>
              <a:path w="5381625" h="9525">
                <a:moveTo>
                  <a:pt x="5381624" y="9524"/>
                </a:moveTo>
                <a:lnTo>
                  <a:pt x="0" y="9524"/>
                </a:lnTo>
                <a:lnTo>
                  <a:pt x="0" y="0"/>
                </a:lnTo>
                <a:lnTo>
                  <a:pt x="5381624" y="0"/>
                </a:lnTo>
                <a:lnTo>
                  <a:pt x="5381624" y="9524"/>
                </a:lnTo>
                <a:close/>
              </a:path>
            </a:pathLst>
          </a:custGeom>
          <a:solidFill>
            <a:srgbClr val="FF007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50465" y="145166"/>
            <a:ext cx="4561840" cy="7575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683260" marR="680720" algn="ctr">
              <a:lnSpc>
                <a:spcPts val="1730"/>
              </a:lnSpc>
              <a:spcBef>
                <a:spcPts val="395"/>
              </a:spcBef>
            </a:pPr>
            <a:r>
              <a:rPr sz="1650" spc="70" dirty="0">
                <a:solidFill>
                  <a:srgbClr val="FFFFFF"/>
                </a:solidFill>
                <a:latin typeface="Arial Black"/>
                <a:cs typeface="Arial Black"/>
              </a:rPr>
              <a:t>SHAPE</a:t>
            </a:r>
            <a:r>
              <a:rPr sz="1650" spc="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5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650" spc="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50" dirty="0">
                <a:solidFill>
                  <a:srgbClr val="FFFFFF"/>
                </a:solidFill>
                <a:latin typeface="Arial Black"/>
                <a:cs typeface="Arial Black"/>
              </a:rPr>
              <a:t>FUTURE</a:t>
            </a:r>
            <a:r>
              <a:rPr sz="1650" spc="16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50" spc="-20" dirty="0">
                <a:solidFill>
                  <a:srgbClr val="FFFFFF"/>
                </a:solidFill>
                <a:latin typeface="Arial Black"/>
                <a:cs typeface="Arial Black"/>
              </a:rPr>
              <a:t>WITH </a:t>
            </a:r>
            <a:r>
              <a:rPr sz="1650" dirty="0">
                <a:solidFill>
                  <a:srgbClr val="FFFFFF"/>
                </a:solidFill>
                <a:latin typeface="Arial Black"/>
                <a:cs typeface="Arial Black"/>
              </a:rPr>
              <a:t>ACADEMIA</a:t>
            </a:r>
            <a:r>
              <a:rPr sz="1650" spc="1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650" spc="90" dirty="0">
                <a:solidFill>
                  <a:srgbClr val="FFFFFF"/>
                </a:solidFill>
                <a:latin typeface="Arial Black"/>
                <a:cs typeface="Arial Black"/>
              </a:rPr>
              <a:t>2.0/CEREBRO</a:t>
            </a:r>
            <a:endParaRPr sz="16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00"/>
              </a:spcBef>
            </a:pPr>
            <a:r>
              <a:rPr sz="1250" b="1" spc="-10" dirty="0">
                <a:solidFill>
                  <a:srgbClr val="13B8A6"/>
                </a:solidFill>
                <a:latin typeface="Calibri"/>
                <a:cs typeface="Calibri"/>
              </a:rPr>
              <a:t>The</a:t>
            </a:r>
            <a:r>
              <a:rPr sz="1250" b="1" spc="20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13B8A6"/>
                </a:solidFill>
                <a:latin typeface="Calibri"/>
                <a:cs typeface="Calibri"/>
              </a:rPr>
              <a:t>Future</a:t>
            </a:r>
            <a:r>
              <a:rPr sz="1250" b="1" spc="2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13B8A6"/>
                </a:solidFill>
                <a:latin typeface="Calibri"/>
                <a:cs typeface="Calibri"/>
              </a:rPr>
              <a:t>is</a:t>
            </a:r>
            <a:r>
              <a:rPr sz="1250" b="1" spc="2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250" b="1" spc="-10" dirty="0">
                <a:solidFill>
                  <a:srgbClr val="13B8A6"/>
                </a:solidFill>
                <a:latin typeface="Calibri"/>
                <a:cs typeface="Calibri"/>
              </a:rPr>
              <a:t>Verifiable.</a:t>
            </a:r>
            <a:r>
              <a:rPr sz="1250" b="1" spc="2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250" b="1" spc="-10" dirty="0">
                <a:solidFill>
                  <a:srgbClr val="13B8A6"/>
                </a:solidFill>
                <a:latin typeface="Calibri"/>
                <a:cs typeface="Calibri"/>
              </a:rPr>
              <a:t>The</a:t>
            </a:r>
            <a:r>
              <a:rPr sz="1250" b="1" spc="2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13B8A6"/>
                </a:solidFill>
                <a:latin typeface="Calibri"/>
                <a:cs typeface="Calibri"/>
              </a:rPr>
              <a:t>Future</a:t>
            </a:r>
            <a:r>
              <a:rPr sz="1250" b="1" spc="2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13B8A6"/>
                </a:solidFill>
                <a:latin typeface="Calibri"/>
                <a:cs typeface="Calibri"/>
              </a:rPr>
              <a:t>is</a:t>
            </a:r>
            <a:r>
              <a:rPr sz="1250" b="1" spc="2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250" b="1" spc="-10" dirty="0">
                <a:solidFill>
                  <a:srgbClr val="13B8A6"/>
                </a:solidFill>
                <a:latin typeface="Calibri"/>
                <a:cs typeface="Calibri"/>
              </a:rPr>
              <a:t>Immersive.</a:t>
            </a:r>
            <a:r>
              <a:rPr sz="1250" b="1" spc="2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250" b="1" spc="-10" dirty="0">
                <a:solidFill>
                  <a:srgbClr val="13B8A6"/>
                </a:solidFill>
                <a:latin typeface="Calibri"/>
                <a:cs typeface="Calibri"/>
              </a:rPr>
              <a:t>The</a:t>
            </a:r>
            <a:r>
              <a:rPr sz="1250" b="1" spc="2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13B8A6"/>
                </a:solidFill>
                <a:latin typeface="Calibri"/>
                <a:cs typeface="Calibri"/>
              </a:rPr>
              <a:t>Future</a:t>
            </a:r>
            <a:r>
              <a:rPr sz="1250" b="1" spc="2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13B8A6"/>
                </a:solidFill>
                <a:latin typeface="Calibri"/>
                <a:cs typeface="Calibri"/>
              </a:rPr>
              <a:t>is</a:t>
            </a:r>
            <a:r>
              <a:rPr sz="1250" b="1" spc="2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250" b="1" spc="-10" dirty="0">
                <a:solidFill>
                  <a:srgbClr val="13B8A6"/>
                </a:solidFill>
                <a:latin typeface="Calibri"/>
                <a:cs typeface="Calibri"/>
              </a:rPr>
              <a:t>Here.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42874" y="657225"/>
            <a:ext cx="5381625" cy="3267075"/>
            <a:chOff x="142874" y="657225"/>
            <a:chExt cx="5381625" cy="326707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799" y="657225"/>
              <a:ext cx="4305299" cy="2857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2874" y="1171574"/>
              <a:ext cx="5381625" cy="2752725"/>
            </a:xfrm>
            <a:custGeom>
              <a:avLst/>
              <a:gdLst/>
              <a:ahLst/>
              <a:cxnLst/>
              <a:rect l="l" t="t" r="r" b="b"/>
              <a:pathLst>
                <a:path w="5381625" h="2752725">
                  <a:moveTo>
                    <a:pt x="5267324" y="2752724"/>
                  </a:moveTo>
                  <a:lnTo>
                    <a:pt x="114299" y="2752724"/>
                  </a:lnTo>
                  <a:lnTo>
                    <a:pt x="103040" y="2752180"/>
                  </a:lnTo>
                  <a:lnTo>
                    <a:pt x="60364" y="2739212"/>
                  </a:lnTo>
                  <a:lnTo>
                    <a:pt x="25900" y="2710900"/>
                  </a:lnTo>
                  <a:lnTo>
                    <a:pt x="4894" y="2671554"/>
                  </a:lnTo>
                  <a:lnTo>
                    <a:pt x="0" y="26384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67324" y="0"/>
                  </a:lnTo>
                  <a:lnTo>
                    <a:pt x="5311064" y="8700"/>
                  </a:lnTo>
                  <a:lnTo>
                    <a:pt x="5348146" y="33477"/>
                  </a:lnTo>
                  <a:lnTo>
                    <a:pt x="5372923" y="70559"/>
                  </a:lnTo>
                  <a:lnTo>
                    <a:pt x="5381624" y="114299"/>
                  </a:lnTo>
                  <a:lnTo>
                    <a:pt x="5381624" y="2638424"/>
                  </a:lnTo>
                  <a:lnTo>
                    <a:pt x="5372923" y="2682165"/>
                  </a:lnTo>
                  <a:lnTo>
                    <a:pt x="5348146" y="2719247"/>
                  </a:lnTo>
                  <a:lnTo>
                    <a:pt x="5311064" y="2744024"/>
                  </a:lnTo>
                  <a:lnTo>
                    <a:pt x="5267324" y="275272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2874" y="1171574"/>
              <a:ext cx="5381625" cy="2752725"/>
            </a:xfrm>
            <a:custGeom>
              <a:avLst/>
              <a:gdLst/>
              <a:ahLst/>
              <a:cxnLst/>
              <a:rect l="l" t="t" r="r" b="b"/>
              <a:pathLst>
                <a:path w="5381625" h="2752725">
                  <a:moveTo>
                    <a:pt x="5267324" y="2752724"/>
                  </a:moveTo>
                  <a:lnTo>
                    <a:pt x="114299" y="2752724"/>
                  </a:lnTo>
                  <a:lnTo>
                    <a:pt x="103040" y="2752181"/>
                  </a:lnTo>
                  <a:lnTo>
                    <a:pt x="60364" y="2739212"/>
                  </a:lnTo>
                  <a:lnTo>
                    <a:pt x="25900" y="2710900"/>
                  </a:lnTo>
                  <a:lnTo>
                    <a:pt x="4894" y="2671554"/>
                  </a:lnTo>
                  <a:lnTo>
                    <a:pt x="0" y="26384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67324" y="0"/>
                  </a:lnTo>
                  <a:lnTo>
                    <a:pt x="5311065" y="8700"/>
                  </a:lnTo>
                  <a:lnTo>
                    <a:pt x="5312811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2645304"/>
                  </a:lnTo>
                  <a:lnTo>
                    <a:pt x="20133" y="2684875"/>
                  </a:lnTo>
                  <a:lnTo>
                    <a:pt x="45077" y="2717376"/>
                  </a:lnTo>
                  <a:lnTo>
                    <a:pt x="80560" y="2737856"/>
                  </a:lnTo>
                  <a:lnTo>
                    <a:pt x="107420" y="2743199"/>
                  </a:lnTo>
                  <a:lnTo>
                    <a:pt x="5312812" y="2743199"/>
                  </a:lnTo>
                  <a:lnTo>
                    <a:pt x="5311064" y="2744024"/>
                  </a:lnTo>
                  <a:lnTo>
                    <a:pt x="5300453" y="2747830"/>
                  </a:lnTo>
                  <a:lnTo>
                    <a:pt x="5289626" y="2750549"/>
                  </a:lnTo>
                  <a:lnTo>
                    <a:pt x="5278583" y="2752181"/>
                  </a:lnTo>
                  <a:lnTo>
                    <a:pt x="5267324" y="2752724"/>
                  </a:lnTo>
                  <a:close/>
                </a:path>
                <a:path w="5381625" h="2752725">
                  <a:moveTo>
                    <a:pt x="5312812" y="2743199"/>
                  </a:moveTo>
                  <a:lnTo>
                    <a:pt x="5274203" y="2743199"/>
                  </a:lnTo>
                  <a:lnTo>
                    <a:pt x="5281017" y="2742528"/>
                  </a:lnTo>
                  <a:lnTo>
                    <a:pt x="5294511" y="2739843"/>
                  </a:lnTo>
                  <a:lnTo>
                    <a:pt x="5331253" y="2721719"/>
                  </a:lnTo>
                  <a:lnTo>
                    <a:pt x="5358263" y="2690913"/>
                  </a:lnTo>
                  <a:lnTo>
                    <a:pt x="5371428" y="2652117"/>
                  </a:lnTo>
                  <a:lnTo>
                    <a:pt x="5372098" y="2645304"/>
                  </a:lnTo>
                  <a:lnTo>
                    <a:pt x="5372098" y="107420"/>
                  </a:lnTo>
                  <a:lnTo>
                    <a:pt x="5361490" y="67848"/>
                  </a:lnTo>
                  <a:lnTo>
                    <a:pt x="5336546" y="35348"/>
                  </a:lnTo>
                  <a:lnTo>
                    <a:pt x="5301063" y="14867"/>
                  </a:lnTo>
                  <a:lnTo>
                    <a:pt x="5274203" y="9524"/>
                  </a:lnTo>
                  <a:lnTo>
                    <a:pt x="5312811" y="9524"/>
                  </a:lnTo>
                  <a:lnTo>
                    <a:pt x="5348146" y="33477"/>
                  </a:lnTo>
                  <a:lnTo>
                    <a:pt x="5372923" y="70559"/>
                  </a:lnTo>
                  <a:lnTo>
                    <a:pt x="5381624" y="114299"/>
                  </a:lnTo>
                  <a:lnTo>
                    <a:pt x="5381624" y="2638424"/>
                  </a:lnTo>
                  <a:lnTo>
                    <a:pt x="5381080" y="2649684"/>
                  </a:lnTo>
                  <a:lnTo>
                    <a:pt x="5368112" y="2692359"/>
                  </a:lnTo>
                  <a:lnTo>
                    <a:pt x="5339800" y="2726824"/>
                  </a:lnTo>
                  <a:lnTo>
                    <a:pt x="5321259" y="2739212"/>
                  </a:lnTo>
                  <a:lnTo>
                    <a:pt x="5312812" y="2743199"/>
                  </a:lnTo>
                  <a:close/>
                </a:path>
              </a:pathLst>
            </a:custGeom>
            <a:solidFill>
              <a:srgbClr val="FF007E">
                <a:alpha val="583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415" y="1181099"/>
              <a:ext cx="5296544" cy="2857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5274" y="1438274"/>
              <a:ext cx="2495550" cy="1123950"/>
            </a:xfrm>
            <a:custGeom>
              <a:avLst/>
              <a:gdLst/>
              <a:ahLst/>
              <a:cxnLst/>
              <a:rect l="l" t="t" r="r" b="b"/>
              <a:pathLst>
                <a:path w="2495550" h="1123950">
                  <a:moveTo>
                    <a:pt x="2400299" y="1123949"/>
                  </a:moveTo>
                  <a:lnTo>
                    <a:pt x="95249" y="1123949"/>
                  </a:lnTo>
                  <a:lnTo>
                    <a:pt x="85867" y="1123496"/>
                  </a:lnTo>
                  <a:lnTo>
                    <a:pt x="42321" y="1107912"/>
                  </a:lnTo>
                  <a:lnTo>
                    <a:pt x="11259" y="1073645"/>
                  </a:lnTo>
                  <a:lnTo>
                    <a:pt x="0" y="10286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400299" y="0"/>
                  </a:lnTo>
                  <a:lnTo>
                    <a:pt x="2445245" y="11259"/>
                  </a:lnTo>
                  <a:lnTo>
                    <a:pt x="2479511" y="42321"/>
                  </a:lnTo>
                  <a:lnTo>
                    <a:pt x="2495096" y="85866"/>
                  </a:lnTo>
                  <a:lnTo>
                    <a:pt x="2495549" y="95249"/>
                  </a:lnTo>
                  <a:lnTo>
                    <a:pt x="2495549" y="1028699"/>
                  </a:lnTo>
                  <a:lnTo>
                    <a:pt x="2484289" y="1073645"/>
                  </a:lnTo>
                  <a:lnTo>
                    <a:pt x="2453227" y="1107912"/>
                  </a:lnTo>
                  <a:lnTo>
                    <a:pt x="2409682" y="1123496"/>
                  </a:lnTo>
                  <a:lnTo>
                    <a:pt x="2400299" y="112394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95274" y="1438274"/>
              <a:ext cx="2495550" cy="1123950"/>
            </a:xfrm>
            <a:custGeom>
              <a:avLst/>
              <a:gdLst/>
              <a:ahLst/>
              <a:cxnLst/>
              <a:rect l="l" t="t" r="r" b="b"/>
              <a:pathLst>
                <a:path w="2495550" h="1123950">
                  <a:moveTo>
                    <a:pt x="2400299" y="1123949"/>
                  </a:moveTo>
                  <a:lnTo>
                    <a:pt x="95249" y="1123949"/>
                  </a:lnTo>
                  <a:lnTo>
                    <a:pt x="85867" y="1123496"/>
                  </a:lnTo>
                  <a:lnTo>
                    <a:pt x="42321" y="1107912"/>
                  </a:lnTo>
                  <a:lnTo>
                    <a:pt x="11259" y="1073645"/>
                  </a:lnTo>
                  <a:lnTo>
                    <a:pt x="0" y="10286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400299" y="0"/>
                  </a:lnTo>
                  <a:lnTo>
                    <a:pt x="2441569" y="9524"/>
                  </a:lnTo>
                  <a:lnTo>
                    <a:pt x="89621" y="9524"/>
                  </a:lnTo>
                  <a:lnTo>
                    <a:pt x="84046" y="10074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1"/>
                  </a:lnTo>
                  <a:lnTo>
                    <a:pt x="9524" y="1034328"/>
                  </a:lnTo>
                  <a:lnTo>
                    <a:pt x="20845" y="1071645"/>
                  </a:lnTo>
                  <a:lnTo>
                    <a:pt x="52303" y="1103104"/>
                  </a:lnTo>
                  <a:lnTo>
                    <a:pt x="89621" y="1114424"/>
                  </a:lnTo>
                  <a:lnTo>
                    <a:pt x="2441569" y="1114424"/>
                  </a:lnTo>
                  <a:lnTo>
                    <a:pt x="2436750" y="1116699"/>
                  </a:lnTo>
                  <a:lnTo>
                    <a:pt x="2427907" y="1119871"/>
                  </a:lnTo>
                  <a:lnTo>
                    <a:pt x="2418885" y="1122137"/>
                  </a:lnTo>
                  <a:lnTo>
                    <a:pt x="2409682" y="1123496"/>
                  </a:lnTo>
                  <a:lnTo>
                    <a:pt x="2400299" y="1123949"/>
                  </a:lnTo>
                  <a:close/>
                </a:path>
                <a:path w="2495550" h="1123950">
                  <a:moveTo>
                    <a:pt x="2441569" y="1114424"/>
                  </a:moveTo>
                  <a:lnTo>
                    <a:pt x="2405928" y="1114424"/>
                  </a:lnTo>
                  <a:lnTo>
                    <a:pt x="2411502" y="1113875"/>
                  </a:lnTo>
                  <a:lnTo>
                    <a:pt x="2422544" y="1111679"/>
                  </a:lnTo>
                  <a:lnTo>
                    <a:pt x="2456935" y="1093296"/>
                  </a:lnTo>
                  <a:lnTo>
                    <a:pt x="2481653" y="1056304"/>
                  </a:lnTo>
                  <a:lnTo>
                    <a:pt x="2486024" y="1034328"/>
                  </a:lnTo>
                  <a:lnTo>
                    <a:pt x="2486024" y="89621"/>
                  </a:lnTo>
                  <a:lnTo>
                    <a:pt x="2474704" y="52303"/>
                  </a:lnTo>
                  <a:lnTo>
                    <a:pt x="2443245" y="20844"/>
                  </a:lnTo>
                  <a:lnTo>
                    <a:pt x="2405928" y="9524"/>
                  </a:lnTo>
                  <a:lnTo>
                    <a:pt x="2441569" y="9524"/>
                  </a:lnTo>
                  <a:lnTo>
                    <a:pt x="2473966" y="34853"/>
                  </a:lnTo>
                  <a:lnTo>
                    <a:pt x="2493737" y="76664"/>
                  </a:lnTo>
                  <a:lnTo>
                    <a:pt x="2495549" y="1028699"/>
                  </a:lnTo>
                  <a:lnTo>
                    <a:pt x="2495096" y="1038082"/>
                  </a:lnTo>
                  <a:lnTo>
                    <a:pt x="2479512" y="1081627"/>
                  </a:lnTo>
                  <a:lnTo>
                    <a:pt x="2445245" y="1112689"/>
                  </a:lnTo>
                  <a:lnTo>
                    <a:pt x="2441569" y="11144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108719" y="1951230"/>
            <a:ext cx="86423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10" dirty="0">
                <a:solidFill>
                  <a:srgbClr val="FFFFFF"/>
                </a:solidFill>
                <a:latin typeface="Arial Black"/>
                <a:cs typeface="Arial Black"/>
              </a:rPr>
              <a:t>INVESTORS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0041" y="2141870"/>
            <a:ext cx="210121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98805" marR="5080" indent="-586740">
              <a:lnSpc>
                <a:spcPct val="109400"/>
              </a:lnSpc>
              <a:spcBef>
                <a:spcPts val="95"/>
              </a:spcBef>
            </a:pP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Partner</a:t>
            </a:r>
            <a:r>
              <a:rPr sz="800" spc="13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With</a:t>
            </a:r>
            <a:r>
              <a:rPr sz="800" spc="13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20" dirty="0">
                <a:solidFill>
                  <a:srgbClr val="A0AEBF"/>
                </a:solidFill>
                <a:latin typeface="Arial Narrow"/>
                <a:cs typeface="Arial Narrow"/>
              </a:rPr>
              <a:t>Us:</a:t>
            </a:r>
            <a:r>
              <a:rPr sz="800" spc="13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Invest</a:t>
            </a:r>
            <a:r>
              <a:rPr sz="800" spc="13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in</a:t>
            </a:r>
            <a:r>
              <a:rPr sz="800" spc="13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the</a:t>
            </a:r>
            <a:r>
              <a:rPr sz="800" spc="13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Definitive</a:t>
            </a:r>
            <a:r>
              <a:rPr sz="800" spc="13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Platform</a:t>
            </a:r>
            <a:r>
              <a:rPr sz="800" spc="13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25" dirty="0">
                <a:solidFill>
                  <a:srgbClr val="A0AEBF"/>
                </a:solidFill>
                <a:latin typeface="Arial Narrow"/>
                <a:cs typeface="Arial Narrow"/>
              </a:rPr>
              <a:t>for</a:t>
            </a:r>
            <a:r>
              <a:rPr sz="800" spc="50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Verifiable</a:t>
            </a:r>
            <a:r>
              <a:rPr sz="800" spc="8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A0AEBF"/>
                </a:solidFill>
                <a:latin typeface="Arial Narrow"/>
                <a:cs typeface="Arial Narrow"/>
              </a:rPr>
              <a:t>AI-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Era</a:t>
            </a:r>
            <a:r>
              <a:rPr sz="800" spc="9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A0AEBF"/>
                </a:solidFill>
                <a:latin typeface="Arial Narrow"/>
                <a:cs typeface="Arial Narrow"/>
              </a:rPr>
              <a:t>Talent</a:t>
            </a:r>
            <a:endParaRPr sz="800">
              <a:latin typeface="Arial Narrow"/>
              <a:cs typeface="Arial Narro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6760" y="1438274"/>
            <a:ext cx="5045710" cy="1123950"/>
            <a:chOff x="326760" y="1438274"/>
            <a:chExt cx="5045710" cy="1123950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6760" y="1447799"/>
              <a:ext cx="2432577" cy="2857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396917" y="1626345"/>
              <a:ext cx="292735" cy="175895"/>
            </a:xfrm>
            <a:custGeom>
              <a:avLst/>
              <a:gdLst/>
              <a:ahLst/>
              <a:cxnLst/>
              <a:rect l="l" t="t" r="r" b="b"/>
              <a:pathLst>
                <a:path w="292735" h="175894">
                  <a:moveTo>
                    <a:pt x="128891" y="175385"/>
                  </a:moveTo>
                  <a:lnTo>
                    <a:pt x="120580" y="174157"/>
                  </a:lnTo>
                  <a:lnTo>
                    <a:pt x="113113" y="169669"/>
                  </a:lnTo>
                  <a:lnTo>
                    <a:pt x="71358" y="131569"/>
                  </a:lnTo>
                  <a:lnTo>
                    <a:pt x="58475" y="131569"/>
                  </a:lnTo>
                  <a:lnTo>
                    <a:pt x="58475" y="29237"/>
                  </a:lnTo>
                  <a:lnTo>
                    <a:pt x="98815" y="2375"/>
                  </a:lnTo>
                  <a:lnTo>
                    <a:pt x="99137" y="2375"/>
                  </a:lnTo>
                  <a:lnTo>
                    <a:pt x="106900" y="0"/>
                  </a:lnTo>
                  <a:lnTo>
                    <a:pt x="121062" y="0"/>
                  </a:lnTo>
                  <a:lnTo>
                    <a:pt x="127000" y="1187"/>
                  </a:lnTo>
                  <a:lnTo>
                    <a:pt x="132300" y="3426"/>
                  </a:lnTo>
                  <a:lnTo>
                    <a:pt x="94291" y="34171"/>
                  </a:lnTo>
                  <a:lnTo>
                    <a:pt x="86311" y="43689"/>
                  </a:lnTo>
                  <a:lnTo>
                    <a:pt x="82567" y="55117"/>
                  </a:lnTo>
                  <a:lnTo>
                    <a:pt x="83201" y="66515"/>
                  </a:lnTo>
                  <a:lnTo>
                    <a:pt x="83235" y="67128"/>
                  </a:lnTo>
                  <a:lnTo>
                    <a:pt x="88489" y="78393"/>
                  </a:lnTo>
                  <a:lnTo>
                    <a:pt x="98209" y="87231"/>
                  </a:lnTo>
                  <a:lnTo>
                    <a:pt x="110160" y="91401"/>
                  </a:lnTo>
                  <a:lnTo>
                    <a:pt x="185309" y="91401"/>
                  </a:lnTo>
                  <a:lnTo>
                    <a:pt x="219465" y="122706"/>
                  </a:lnTo>
                  <a:lnTo>
                    <a:pt x="224580" y="129743"/>
                  </a:lnTo>
                  <a:lnTo>
                    <a:pt x="226534" y="137919"/>
                  </a:lnTo>
                  <a:lnTo>
                    <a:pt x="225285" y="146232"/>
                  </a:lnTo>
                  <a:lnTo>
                    <a:pt x="220789" y="153680"/>
                  </a:lnTo>
                  <a:lnTo>
                    <a:pt x="216273" y="157106"/>
                  </a:lnTo>
                  <a:lnTo>
                    <a:pt x="192420" y="157106"/>
                  </a:lnTo>
                  <a:lnTo>
                    <a:pt x="191802" y="158842"/>
                  </a:lnTo>
                  <a:lnTo>
                    <a:pt x="149157" y="158842"/>
                  </a:lnTo>
                  <a:lnTo>
                    <a:pt x="148289" y="162223"/>
                  </a:lnTo>
                  <a:lnTo>
                    <a:pt x="146599" y="165466"/>
                  </a:lnTo>
                  <a:lnTo>
                    <a:pt x="144086" y="168253"/>
                  </a:lnTo>
                  <a:lnTo>
                    <a:pt x="137056" y="173402"/>
                  </a:lnTo>
                  <a:lnTo>
                    <a:pt x="128891" y="175385"/>
                  </a:lnTo>
                  <a:close/>
                </a:path>
                <a:path w="292735" h="175894">
                  <a:moveTo>
                    <a:pt x="112199" y="76902"/>
                  </a:moveTo>
                  <a:lnTo>
                    <a:pt x="105643" y="74613"/>
                  </a:lnTo>
                  <a:lnTo>
                    <a:pt x="100321" y="69759"/>
                  </a:lnTo>
                  <a:lnTo>
                    <a:pt x="97435" y="63585"/>
                  </a:lnTo>
                  <a:lnTo>
                    <a:pt x="97072" y="56996"/>
                  </a:lnTo>
                  <a:lnTo>
                    <a:pt x="99133" y="50724"/>
                  </a:lnTo>
                  <a:lnTo>
                    <a:pt x="103519" y="45501"/>
                  </a:lnTo>
                  <a:lnTo>
                    <a:pt x="147741" y="9684"/>
                  </a:lnTo>
                  <a:lnTo>
                    <a:pt x="153900" y="5531"/>
                  </a:lnTo>
                  <a:lnTo>
                    <a:pt x="160889" y="2375"/>
                  </a:lnTo>
                  <a:lnTo>
                    <a:pt x="161083" y="2375"/>
                  </a:lnTo>
                  <a:lnTo>
                    <a:pt x="167759" y="633"/>
                  </a:lnTo>
                  <a:lnTo>
                    <a:pt x="175151" y="0"/>
                  </a:lnTo>
                  <a:lnTo>
                    <a:pt x="183466" y="0"/>
                  </a:lnTo>
                  <a:lnTo>
                    <a:pt x="191643" y="2375"/>
                  </a:lnTo>
                  <a:lnTo>
                    <a:pt x="233581" y="29237"/>
                  </a:lnTo>
                  <a:lnTo>
                    <a:pt x="233901" y="29237"/>
                  </a:lnTo>
                  <a:lnTo>
                    <a:pt x="233901" y="35587"/>
                  </a:lnTo>
                  <a:lnTo>
                    <a:pt x="174146" y="35587"/>
                  </a:lnTo>
                  <a:lnTo>
                    <a:pt x="125584" y="73322"/>
                  </a:lnTo>
                  <a:lnTo>
                    <a:pt x="119131" y="76511"/>
                  </a:lnTo>
                  <a:lnTo>
                    <a:pt x="112199" y="76902"/>
                  </a:lnTo>
                  <a:close/>
                </a:path>
                <a:path w="292735" h="175894">
                  <a:moveTo>
                    <a:pt x="233901" y="115488"/>
                  </a:moveTo>
                  <a:lnTo>
                    <a:pt x="170422" y="56996"/>
                  </a:lnTo>
                  <a:lnTo>
                    <a:pt x="179948" y="49612"/>
                  </a:lnTo>
                  <a:lnTo>
                    <a:pt x="183146" y="47100"/>
                  </a:lnTo>
                  <a:lnTo>
                    <a:pt x="183740" y="42531"/>
                  </a:lnTo>
                  <a:lnTo>
                    <a:pt x="178715" y="36135"/>
                  </a:lnTo>
                  <a:lnTo>
                    <a:pt x="174146" y="35587"/>
                  </a:lnTo>
                  <a:lnTo>
                    <a:pt x="233901" y="35587"/>
                  </a:lnTo>
                  <a:lnTo>
                    <a:pt x="233901" y="115488"/>
                  </a:lnTo>
                  <a:close/>
                </a:path>
                <a:path w="292735" h="175894">
                  <a:moveTo>
                    <a:pt x="185309" y="91401"/>
                  </a:moveTo>
                  <a:lnTo>
                    <a:pt x="110160" y="91401"/>
                  </a:lnTo>
                  <a:lnTo>
                    <a:pt x="122788" y="90689"/>
                  </a:lnTo>
                  <a:lnTo>
                    <a:pt x="134538" y="84880"/>
                  </a:lnTo>
                  <a:lnTo>
                    <a:pt x="158157" y="66515"/>
                  </a:lnTo>
                  <a:lnTo>
                    <a:pt x="185309" y="91401"/>
                  </a:lnTo>
                  <a:close/>
                </a:path>
                <a:path w="292735" h="175894">
                  <a:moveTo>
                    <a:pt x="207136" y="160669"/>
                  </a:moveTo>
                  <a:lnTo>
                    <a:pt x="199544" y="160220"/>
                  </a:lnTo>
                  <a:lnTo>
                    <a:pt x="192420" y="157106"/>
                  </a:lnTo>
                  <a:lnTo>
                    <a:pt x="216273" y="157106"/>
                  </a:lnTo>
                  <a:lnTo>
                    <a:pt x="214461" y="158481"/>
                  </a:lnTo>
                  <a:lnTo>
                    <a:pt x="207136" y="160669"/>
                  </a:lnTo>
                  <a:close/>
                </a:path>
                <a:path w="292735" h="175894">
                  <a:moveTo>
                    <a:pt x="172684" y="171714"/>
                  </a:moveTo>
                  <a:lnTo>
                    <a:pt x="164371" y="170464"/>
                  </a:lnTo>
                  <a:lnTo>
                    <a:pt x="156923" y="165969"/>
                  </a:lnTo>
                  <a:lnTo>
                    <a:pt x="149157" y="158842"/>
                  </a:lnTo>
                  <a:lnTo>
                    <a:pt x="191802" y="158842"/>
                  </a:lnTo>
                  <a:lnTo>
                    <a:pt x="180984" y="169669"/>
                  </a:lnTo>
                  <a:lnTo>
                    <a:pt x="181237" y="169669"/>
                  </a:lnTo>
                  <a:lnTo>
                    <a:pt x="172684" y="171714"/>
                  </a:lnTo>
                  <a:close/>
                </a:path>
                <a:path w="292735" h="175894">
                  <a:moveTo>
                    <a:pt x="37323" y="146188"/>
                  </a:moveTo>
                  <a:lnTo>
                    <a:pt x="6532" y="146188"/>
                  </a:lnTo>
                  <a:lnTo>
                    <a:pt x="0" y="139655"/>
                  </a:lnTo>
                  <a:lnTo>
                    <a:pt x="0" y="32526"/>
                  </a:lnTo>
                  <a:lnTo>
                    <a:pt x="3289" y="29237"/>
                  </a:lnTo>
                  <a:lnTo>
                    <a:pt x="43856" y="29237"/>
                  </a:lnTo>
                  <a:lnTo>
                    <a:pt x="43856" y="116950"/>
                  </a:lnTo>
                  <a:lnTo>
                    <a:pt x="19909" y="116950"/>
                  </a:lnTo>
                  <a:lnTo>
                    <a:pt x="18186" y="117664"/>
                  </a:lnTo>
                  <a:lnTo>
                    <a:pt x="15332" y="120518"/>
                  </a:lnTo>
                  <a:lnTo>
                    <a:pt x="14618" y="122241"/>
                  </a:lnTo>
                  <a:lnTo>
                    <a:pt x="14618" y="126278"/>
                  </a:lnTo>
                  <a:lnTo>
                    <a:pt x="15332" y="128001"/>
                  </a:lnTo>
                  <a:lnTo>
                    <a:pt x="18186" y="130855"/>
                  </a:lnTo>
                  <a:lnTo>
                    <a:pt x="19909" y="131569"/>
                  </a:lnTo>
                  <a:lnTo>
                    <a:pt x="43856" y="131569"/>
                  </a:lnTo>
                  <a:lnTo>
                    <a:pt x="43856" y="139655"/>
                  </a:lnTo>
                  <a:lnTo>
                    <a:pt x="37323" y="146188"/>
                  </a:lnTo>
                  <a:close/>
                </a:path>
                <a:path w="292735" h="175894">
                  <a:moveTo>
                    <a:pt x="43856" y="131569"/>
                  </a:moveTo>
                  <a:lnTo>
                    <a:pt x="23946" y="131569"/>
                  </a:lnTo>
                  <a:lnTo>
                    <a:pt x="25669" y="130855"/>
                  </a:lnTo>
                  <a:lnTo>
                    <a:pt x="28524" y="128001"/>
                  </a:lnTo>
                  <a:lnTo>
                    <a:pt x="29237" y="126278"/>
                  </a:lnTo>
                  <a:lnTo>
                    <a:pt x="29237" y="122241"/>
                  </a:lnTo>
                  <a:lnTo>
                    <a:pt x="28524" y="120518"/>
                  </a:lnTo>
                  <a:lnTo>
                    <a:pt x="25669" y="117664"/>
                  </a:lnTo>
                  <a:lnTo>
                    <a:pt x="23946" y="116950"/>
                  </a:lnTo>
                  <a:lnTo>
                    <a:pt x="43856" y="116950"/>
                  </a:lnTo>
                  <a:lnTo>
                    <a:pt x="43856" y="131569"/>
                  </a:lnTo>
                  <a:close/>
                </a:path>
                <a:path w="292735" h="175894">
                  <a:moveTo>
                    <a:pt x="285843" y="146188"/>
                  </a:moveTo>
                  <a:lnTo>
                    <a:pt x="255052" y="146188"/>
                  </a:lnTo>
                  <a:lnTo>
                    <a:pt x="248519" y="139655"/>
                  </a:lnTo>
                  <a:lnTo>
                    <a:pt x="248519" y="29237"/>
                  </a:lnTo>
                  <a:lnTo>
                    <a:pt x="289087" y="29237"/>
                  </a:lnTo>
                  <a:lnTo>
                    <a:pt x="292376" y="32526"/>
                  </a:lnTo>
                  <a:lnTo>
                    <a:pt x="292376" y="116950"/>
                  </a:lnTo>
                  <a:lnTo>
                    <a:pt x="268429" y="116950"/>
                  </a:lnTo>
                  <a:lnTo>
                    <a:pt x="266706" y="117664"/>
                  </a:lnTo>
                  <a:lnTo>
                    <a:pt x="263852" y="120518"/>
                  </a:lnTo>
                  <a:lnTo>
                    <a:pt x="263138" y="122241"/>
                  </a:lnTo>
                  <a:lnTo>
                    <a:pt x="263138" y="126278"/>
                  </a:lnTo>
                  <a:lnTo>
                    <a:pt x="263852" y="128001"/>
                  </a:lnTo>
                  <a:lnTo>
                    <a:pt x="266706" y="130855"/>
                  </a:lnTo>
                  <a:lnTo>
                    <a:pt x="268429" y="131569"/>
                  </a:lnTo>
                  <a:lnTo>
                    <a:pt x="292376" y="131569"/>
                  </a:lnTo>
                  <a:lnTo>
                    <a:pt x="292376" y="139655"/>
                  </a:lnTo>
                  <a:lnTo>
                    <a:pt x="285843" y="146188"/>
                  </a:lnTo>
                  <a:close/>
                </a:path>
                <a:path w="292735" h="175894">
                  <a:moveTo>
                    <a:pt x="292376" y="131569"/>
                  </a:moveTo>
                  <a:lnTo>
                    <a:pt x="272466" y="131569"/>
                  </a:lnTo>
                  <a:lnTo>
                    <a:pt x="274189" y="130855"/>
                  </a:lnTo>
                  <a:lnTo>
                    <a:pt x="277043" y="128001"/>
                  </a:lnTo>
                  <a:lnTo>
                    <a:pt x="277757" y="126278"/>
                  </a:lnTo>
                  <a:lnTo>
                    <a:pt x="277757" y="122241"/>
                  </a:lnTo>
                  <a:lnTo>
                    <a:pt x="277043" y="120518"/>
                  </a:lnTo>
                  <a:lnTo>
                    <a:pt x="274189" y="117664"/>
                  </a:lnTo>
                  <a:lnTo>
                    <a:pt x="272466" y="116950"/>
                  </a:lnTo>
                  <a:lnTo>
                    <a:pt x="292376" y="116950"/>
                  </a:lnTo>
                  <a:lnTo>
                    <a:pt x="292376" y="131569"/>
                  </a:lnTo>
                  <a:close/>
                </a:path>
              </a:pathLst>
            </a:custGeom>
            <a:solidFill>
              <a:srgbClr val="FF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86074" y="1438274"/>
              <a:ext cx="2486025" cy="1123950"/>
            </a:xfrm>
            <a:custGeom>
              <a:avLst/>
              <a:gdLst/>
              <a:ahLst/>
              <a:cxnLst/>
              <a:rect l="l" t="t" r="r" b="b"/>
              <a:pathLst>
                <a:path w="2486025" h="1123950">
                  <a:moveTo>
                    <a:pt x="2390774" y="1123949"/>
                  </a:moveTo>
                  <a:lnTo>
                    <a:pt x="95249" y="1123949"/>
                  </a:lnTo>
                  <a:lnTo>
                    <a:pt x="85867" y="1123496"/>
                  </a:lnTo>
                  <a:lnTo>
                    <a:pt x="42321" y="1107912"/>
                  </a:lnTo>
                  <a:lnTo>
                    <a:pt x="11259" y="1073645"/>
                  </a:lnTo>
                  <a:lnTo>
                    <a:pt x="0" y="10286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90774" y="0"/>
                  </a:lnTo>
                  <a:lnTo>
                    <a:pt x="2435719" y="11259"/>
                  </a:lnTo>
                  <a:lnTo>
                    <a:pt x="2469986" y="42321"/>
                  </a:lnTo>
                  <a:lnTo>
                    <a:pt x="2485571" y="85866"/>
                  </a:lnTo>
                  <a:lnTo>
                    <a:pt x="2486024" y="95249"/>
                  </a:lnTo>
                  <a:lnTo>
                    <a:pt x="2486024" y="1028699"/>
                  </a:lnTo>
                  <a:lnTo>
                    <a:pt x="2474764" y="1073645"/>
                  </a:lnTo>
                  <a:lnTo>
                    <a:pt x="2443702" y="1107912"/>
                  </a:lnTo>
                  <a:lnTo>
                    <a:pt x="2400157" y="1123496"/>
                  </a:lnTo>
                  <a:lnTo>
                    <a:pt x="2390774" y="112394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86074" y="1438274"/>
              <a:ext cx="2486025" cy="1123950"/>
            </a:xfrm>
            <a:custGeom>
              <a:avLst/>
              <a:gdLst/>
              <a:ahLst/>
              <a:cxnLst/>
              <a:rect l="l" t="t" r="r" b="b"/>
              <a:pathLst>
                <a:path w="2486025" h="1123950">
                  <a:moveTo>
                    <a:pt x="2390774" y="1123949"/>
                  </a:moveTo>
                  <a:lnTo>
                    <a:pt x="95249" y="1123949"/>
                  </a:lnTo>
                  <a:lnTo>
                    <a:pt x="85867" y="1123496"/>
                  </a:lnTo>
                  <a:lnTo>
                    <a:pt x="42321" y="1107912"/>
                  </a:lnTo>
                  <a:lnTo>
                    <a:pt x="11259" y="1073645"/>
                  </a:lnTo>
                  <a:lnTo>
                    <a:pt x="0" y="10286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90774" y="0"/>
                  </a:lnTo>
                  <a:lnTo>
                    <a:pt x="2432044" y="9524"/>
                  </a:lnTo>
                  <a:lnTo>
                    <a:pt x="89621" y="9524"/>
                  </a:lnTo>
                  <a:lnTo>
                    <a:pt x="84046" y="10074"/>
                  </a:lnTo>
                  <a:lnTo>
                    <a:pt x="42942" y="27099"/>
                  </a:lnTo>
                  <a:lnTo>
                    <a:pt x="18203" y="57243"/>
                  </a:lnTo>
                  <a:lnTo>
                    <a:pt x="9524" y="89621"/>
                  </a:lnTo>
                  <a:lnTo>
                    <a:pt x="9524" y="1034328"/>
                  </a:lnTo>
                  <a:lnTo>
                    <a:pt x="20844" y="1071645"/>
                  </a:lnTo>
                  <a:lnTo>
                    <a:pt x="52303" y="1103104"/>
                  </a:lnTo>
                  <a:lnTo>
                    <a:pt x="89621" y="1114424"/>
                  </a:lnTo>
                  <a:lnTo>
                    <a:pt x="2432044" y="1114424"/>
                  </a:lnTo>
                  <a:lnTo>
                    <a:pt x="2427224" y="1116699"/>
                  </a:lnTo>
                  <a:lnTo>
                    <a:pt x="2418382" y="1119871"/>
                  </a:lnTo>
                  <a:lnTo>
                    <a:pt x="2409360" y="1122137"/>
                  </a:lnTo>
                  <a:lnTo>
                    <a:pt x="2400157" y="1123496"/>
                  </a:lnTo>
                  <a:lnTo>
                    <a:pt x="2390774" y="1123949"/>
                  </a:lnTo>
                  <a:close/>
                </a:path>
                <a:path w="2486025" h="1123950">
                  <a:moveTo>
                    <a:pt x="2432044" y="1114424"/>
                  </a:moveTo>
                  <a:lnTo>
                    <a:pt x="2396403" y="1114424"/>
                  </a:lnTo>
                  <a:lnTo>
                    <a:pt x="2401978" y="1113875"/>
                  </a:lnTo>
                  <a:lnTo>
                    <a:pt x="2413019" y="1111679"/>
                  </a:lnTo>
                  <a:lnTo>
                    <a:pt x="2447410" y="1093296"/>
                  </a:lnTo>
                  <a:lnTo>
                    <a:pt x="2472127" y="1056304"/>
                  </a:lnTo>
                  <a:lnTo>
                    <a:pt x="2476499" y="1034328"/>
                  </a:lnTo>
                  <a:lnTo>
                    <a:pt x="2476499" y="89621"/>
                  </a:lnTo>
                  <a:lnTo>
                    <a:pt x="2465178" y="52303"/>
                  </a:lnTo>
                  <a:lnTo>
                    <a:pt x="2433719" y="20844"/>
                  </a:lnTo>
                  <a:lnTo>
                    <a:pt x="2396403" y="9524"/>
                  </a:lnTo>
                  <a:lnTo>
                    <a:pt x="2432044" y="9524"/>
                  </a:lnTo>
                  <a:lnTo>
                    <a:pt x="2464440" y="34853"/>
                  </a:lnTo>
                  <a:lnTo>
                    <a:pt x="2484211" y="76664"/>
                  </a:lnTo>
                  <a:lnTo>
                    <a:pt x="2486024" y="1028699"/>
                  </a:lnTo>
                  <a:lnTo>
                    <a:pt x="2485571" y="1038082"/>
                  </a:lnTo>
                  <a:lnTo>
                    <a:pt x="2469986" y="1081627"/>
                  </a:lnTo>
                  <a:lnTo>
                    <a:pt x="2435720" y="1112689"/>
                  </a:lnTo>
                  <a:lnTo>
                    <a:pt x="2432044" y="11144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296939" y="1951230"/>
            <a:ext cx="1659889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solidFill>
                  <a:srgbClr val="FFFFFF"/>
                </a:solidFill>
                <a:latin typeface="Arial Black"/>
                <a:cs typeface="Arial Black"/>
              </a:rPr>
              <a:t>STRATEGIC</a:t>
            </a:r>
            <a:r>
              <a:rPr sz="1000" spc="-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Black"/>
                <a:cs typeface="Arial Black"/>
              </a:rPr>
              <a:t>PARTNERS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004790" y="2141870"/>
            <a:ext cx="2244090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260" marR="5080" indent="-290195">
              <a:lnSpc>
                <a:spcPct val="109400"/>
              </a:lnSpc>
              <a:spcBef>
                <a:spcPts val="95"/>
              </a:spcBef>
            </a:pP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Collaborate</a:t>
            </a:r>
            <a:r>
              <a:rPr sz="800" spc="14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With</a:t>
            </a:r>
            <a:r>
              <a:rPr sz="800" spc="15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20" dirty="0">
                <a:solidFill>
                  <a:srgbClr val="A0AEBF"/>
                </a:solidFill>
                <a:latin typeface="Arial Narrow"/>
                <a:cs typeface="Arial Narrow"/>
              </a:rPr>
              <a:t>Us:</a:t>
            </a:r>
            <a:r>
              <a:rPr sz="800" spc="15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Integrate,</a:t>
            </a:r>
            <a:r>
              <a:rPr sz="800" spc="14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Innovate,</a:t>
            </a:r>
            <a:r>
              <a:rPr sz="800" spc="15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and</a:t>
            </a:r>
            <a:r>
              <a:rPr sz="800" spc="15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A0AEBF"/>
                </a:solidFill>
                <a:latin typeface="Arial Narrow"/>
                <a:cs typeface="Arial Narrow"/>
              </a:rPr>
              <a:t>Co-Create</a:t>
            </a:r>
            <a:r>
              <a:rPr sz="800" spc="50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the</a:t>
            </a:r>
            <a:r>
              <a:rPr sz="800" spc="114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Next</a:t>
            </a:r>
            <a:r>
              <a:rPr sz="800" spc="114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Generation</a:t>
            </a:r>
            <a:r>
              <a:rPr sz="800" spc="114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of</a:t>
            </a:r>
            <a:r>
              <a:rPr sz="800" spc="114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Education</a:t>
            </a:r>
            <a:r>
              <a:rPr sz="800" spc="114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&amp;</a:t>
            </a:r>
            <a:r>
              <a:rPr sz="800" spc="114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20" dirty="0">
                <a:solidFill>
                  <a:srgbClr val="A0AEBF"/>
                </a:solidFill>
                <a:latin typeface="Arial Narrow"/>
                <a:cs typeface="Arial Narrow"/>
              </a:rPr>
              <a:t>Work</a:t>
            </a:r>
            <a:endParaRPr sz="800">
              <a:latin typeface="Arial Narrow"/>
              <a:cs typeface="Arial Narrow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95274" y="1447799"/>
            <a:ext cx="5076825" cy="2209800"/>
            <a:chOff x="295274" y="1447799"/>
            <a:chExt cx="5076825" cy="220980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7560" y="1447799"/>
              <a:ext cx="2423052" cy="2857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10373" y="1589985"/>
              <a:ext cx="246702" cy="24666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95274" y="2657474"/>
              <a:ext cx="5076825" cy="1000125"/>
            </a:xfrm>
            <a:custGeom>
              <a:avLst/>
              <a:gdLst/>
              <a:ahLst/>
              <a:cxnLst/>
              <a:rect l="l" t="t" r="r" b="b"/>
              <a:pathLst>
                <a:path w="5076825" h="1000125">
                  <a:moveTo>
                    <a:pt x="4981574" y="1000124"/>
                  </a:moveTo>
                  <a:lnTo>
                    <a:pt x="95249" y="1000124"/>
                  </a:lnTo>
                  <a:lnTo>
                    <a:pt x="85866" y="999671"/>
                  </a:lnTo>
                  <a:lnTo>
                    <a:pt x="42321" y="984086"/>
                  </a:lnTo>
                  <a:lnTo>
                    <a:pt x="11259" y="949820"/>
                  </a:lnTo>
                  <a:lnTo>
                    <a:pt x="0" y="9048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4981574" y="0"/>
                  </a:lnTo>
                  <a:lnTo>
                    <a:pt x="5026519" y="11259"/>
                  </a:lnTo>
                  <a:lnTo>
                    <a:pt x="5060786" y="42321"/>
                  </a:lnTo>
                  <a:lnTo>
                    <a:pt x="5076371" y="85866"/>
                  </a:lnTo>
                  <a:lnTo>
                    <a:pt x="5076824" y="95249"/>
                  </a:lnTo>
                  <a:lnTo>
                    <a:pt x="5076824" y="904874"/>
                  </a:lnTo>
                  <a:lnTo>
                    <a:pt x="5065564" y="949820"/>
                  </a:lnTo>
                  <a:lnTo>
                    <a:pt x="5034501" y="984086"/>
                  </a:lnTo>
                  <a:lnTo>
                    <a:pt x="4990957" y="999671"/>
                  </a:lnTo>
                  <a:lnTo>
                    <a:pt x="4981574" y="100012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5274" y="2657474"/>
              <a:ext cx="5076825" cy="1000125"/>
            </a:xfrm>
            <a:custGeom>
              <a:avLst/>
              <a:gdLst/>
              <a:ahLst/>
              <a:cxnLst/>
              <a:rect l="l" t="t" r="r" b="b"/>
              <a:pathLst>
                <a:path w="5076825" h="1000125">
                  <a:moveTo>
                    <a:pt x="4981574" y="1000124"/>
                  </a:moveTo>
                  <a:lnTo>
                    <a:pt x="95249" y="1000124"/>
                  </a:lnTo>
                  <a:lnTo>
                    <a:pt x="85866" y="999671"/>
                  </a:lnTo>
                  <a:lnTo>
                    <a:pt x="42321" y="984086"/>
                  </a:lnTo>
                  <a:lnTo>
                    <a:pt x="11259" y="949820"/>
                  </a:lnTo>
                  <a:lnTo>
                    <a:pt x="0" y="9048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4981574" y="0"/>
                  </a:lnTo>
                  <a:lnTo>
                    <a:pt x="5022844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910503"/>
                  </a:lnTo>
                  <a:lnTo>
                    <a:pt x="20844" y="947820"/>
                  </a:lnTo>
                  <a:lnTo>
                    <a:pt x="52303" y="979279"/>
                  </a:lnTo>
                  <a:lnTo>
                    <a:pt x="89621" y="990599"/>
                  </a:lnTo>
                  <a:lnTo>
                    <a:pt x="5022843" y="990599"/>
                  </a:lnTo>
                  <a:lnTo>
                    <a:pt x="5018024" y="992874"/>
                  </a:lnTo>
                  <a:lnTo>
                    <a:pt x="5009182" y="996046"/>
                  </a:lnTo>
                  <a:lnTo>
                    <a:pt x="5000160" y="998312"/>
                  </a:lnTo>
                  <a:lnTo>
                    <a:pt x="4990957" y="999671"/>
                  </a:lnTo>
                  <a:lnTo>
                    <a:pt x="4981574" y="1000124"/>
                  </a:lnTo>
                  <a:close/>
                </a:path>
                <a:path w="5076825" h="1000125">
                  <a:moveTo>
                    <a:pt x="5022843" y="990599"/>
                  </a:moveTo>
                  <a:lnTo>
                    <a:pt x="4987203" y="990599"/>
                  </a:lnTo>
                  <a:lnTo>
                    <a:pt x="4992777" y="990050"/>
                  </a:lnTo>
                  <a:lnTo>
                    <a:pt x="5003819" y="987854"/>
                  </a:lnTo>
                  <a:lnTo>
                    <a:pt x="5038209" y="969471"/>
                  </a:lnTo>
                  <a:lnTo>
                    <a:pt x="5062927" y="932479"/>
                  </a:lnTo>
                  <a:lnTo>
                    <a:pt x="5067299" y="910503"/>
                  </a:lnTo>
                  <a:lnTo>
                    <a:pt x="5067299" y="89620"/>
                  </a:lnTo>
                  <a:lnTo>
                    <a:pt x="5055978" y="52303"/>
                  </a:lnTo>
                  <a:lnTo>
                    <a:pt x="5024519" y="20844"/>
                  </a:lnTo>
                  <a:lnTo>
                    <a:pt x="4987203" y="9524"/>
                  </a:lnTo>
                  <a:lnTo>
                    <a:pt x="5022844" y="9524"/>
                  </a:lnTo>
                  <a:lnTo>
                    <a:pt x="5055240" y="34853"/>
                  </a:lnTo>
                  <a:lnTo>
                    <a:pt x="5075011" y="76663"/>
                  </a:lnTo>
                  <a:lnTo>
                    <a:pt x="5076824" y="904874"/>
                  </a:lnTo>
                  <a:lnTo>
                    <a:pt x="5076371" y="914257"/>
                  </a:lnTo>
                  <a:lnTo>
                    <a:pt x="5060786" y="957802"/>
                  </a:lnTo>
                  <a:lnTo>
                    <a:pt x="5026519" y="988864"/>
                  </a:lnTo>
                  <a:lnTo>
                    <a:pt x="5022843" y="990599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908992" y="3119877"/>
            <a:ext cx="3849370" cy="4000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35"/>
              </a:spcBef>
            </a:pPr>
            <a:r>
              <a:rPr sz="1000" spc="-50" dirty="0">
                <a:solidFill>
                  <a:srgbClr val="FFFFFF"/>
                </a:solidFill>
                <a:latin typeface="Arial Black"/>
                <a:cs typeface="Arial Black"/>
              </a:rPr>
              <a:t>COMMUNITY</a:t>
            </a:r>
            <a:r>
              <a:rPr sz="10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10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Black"/>
                <a:cs typeface="Arial Black"/>
              </a:rPr>
              <a:t>EARLY</a:t>
            </a:r>
            <a:r>
              <a:rPr sz="1000" spc="-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Black"/>
                <a:cs typeface="Arial Black"/>
              </a:rPr>
              <a:t>ADOPTERS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Become</a:t>
            </a:r>
            <a:r>
              <a:rPr sz="800" spc="1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a</a:t>
            </a:r>
            <a:r>
              <a:rPr sz="800" spc="1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Pioneer:</a:t>
            </a:r>
            <a:r>
              <a:rPr sz="800" spc="1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Join</a:t>
            </a:r>
            <a:r>
              <a:rPr sz="800" spc="13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the</a:t>
            </a:r>
            <a:r>
              <a:rPr sz="800" spc="1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Academia</a:t>
            </a:r>
            <a:r>
              <a:rPr sz="800" spc="1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2.0/Cerebro</a:t>
            </a:r>
            <a:r>
              <a:rPr sz="800" spc="13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Movement</a:t>
            </a:r>
            <a:r>
              <a:rPr sz="800" spc="1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and</a:t>
            </a:r>
            <a:r>
              <a:rPr sz="800" spc="1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Shape</a:t>
            </a:r>
            <a:r>
              <a:rPr sz="800" spc="1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the</a:t>
            </a:r>
            <a:r>
              <a:rPr sz="800" spc="13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Future</a:t>
            </a:r>
            <a:r>
              <a:rPr sz="800" spc="1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A0AEBF"/>
                </a:solidFill>
                <a:latin typeface="Arial Narrow"/>
                <a:cs typeface="Arial Narrow"/>
              </a:rPr>
              <a:t>of</a:t>
            </a:r>
            <a:r>
              <a:rPr sz="800" spc="1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A0AEBF"/>
                </a:solidFill>
                <a:latin typeface="Arial Narrow"/>
                <a:cs typeface="Arial Narrow"/>
              </a:rPr>
              <a:t>Learning</a:t>
            </a:r>
            <a:endParaRPr sz="800">
              <a:latin typeface="Arial Narrow"/>
              <a:cs typeface="Arial Narrow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42874" y="2666999"/>
            <a:ext cx="5381625" cy="4171950"/>
            <a:chOff x="142874" y="2666999"/>
            <a:chExt cx="5381625" cy="4171950"/>
          </a:xfrm>
        </p:grpSpPr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760" y="2666999"/>
              <a:ext cx="5013852" cy="2857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2681763" y="2806064"/>
              <a:ext cx="314325" cy="251460"/>
            </a:xfrm>
            <a:custGeom>
              <a:avLst/>
              <a:gdLst/>
              <a:ahLst/>
              <a:cxnLst/>
              <a:rect l="l" t="t" r="r" b="b"/>
              <a:pathLst>
                <a:path w="314325" h="251460">
                  <a:moveTo>
                    <a:pt x="75933" y="78581"/>
                  </a:moveTo>
                  <a:lnTo>
                    <a:pt x="65512" y="78581"/>
                  </a:lnTo>
                  <a:lnTo>
                    <a:pt x="60500" y="77584"/>
                  </a:lnTo>
                  <a:lnTo>
                    <a:pt x="32429" y="49512"/>
                  </a:lnTo>
                  <a:lnTo>
                    <a:pt x="31432" y="44500"/>
                  </a:lnTo>
                  <a:lnTo>
                    <a:pt x="31432" y="34080"/>
                  </a:lnTo>
                  <a:lnTo>
                    <a:pt x="60500" y="996"/>
                  </a:lnTo>
                  <a:lnTo>
                    <a:pt x="65512" y="0"/>
                  </a:lnTo>
                  <a:lnTo>
                    <a:pt x="75933" y="0"/>
                  </a:lnTo>
                  <a:lnTo>
                    <a:pt x="109016" y="29068"/>
                  </a:lnTo>
                  <a:lnTo>
                    <a:pt x="110013" y="34080"/>
                  </a:lnTo>
                  <a:lnTo>
                    <a:pt x="110013" y="44500"/>
                  </a:lnTo>
                  <a:lnTo>
                    <a:pt x="80945" y="77584"/>
                  </a:lnTo>
                  <a:lnTo>
                    <a:pt x="75933" y="78581"/>
                  </a:lnTo>
                  <a:close/>
                </a:path>
                <a:path w="314325" h="251460">
                  <a:moveTo>
                    <a:pt x="256670" y="78581"/>
                  </a:moveTo>
                  <a:lnTo>
                    <a:pt x="246249" y="78581"/>
                  </a:lnTo>
                  <a:lnTo>
                    <a:pt x="241237" y="77584"/>
                  </a:lnTo>
                  <a:lnTo>
                    <a:pt x="213166" y="49512"/>
                  </a:lnTo>
                  <a:lnTo>
                    <a:pt x="212169" y="44500"/>
                  </a:lnTo>
                  <a:lnTo>
                    <a:pt x="212169" y="34080"/>
                  </a:lnTo>
                  <a:lnTo>
                    <a:pt x="241237" y="996"/>
                  </a:lnTo>
                  <a:lnTo>
                    <a:pt x="246249" y="0"/>
                  </a:lnTo>
                  <a:lnTo>
                    <a:pt x="256670" y="0"/>
                  </a:lnTo>
                  <a:lnTo>
                    <a:pt x="289753" y="29068"/>
                  </a:lnTo>
                  <a:lnTo>
                    <a:pt x="290750" y="34080"/>
                  </a:lnTo>
                  <a:lnTo>
                    <a:pt x="290750" y="44500"/>
                  </a:lnTo>
                  <a:lnTo>
                    <a:pt x="261682" y="77584"/>
                  </a:lnTo>
                  <a:lnTo>
                    <a:pt x="256670" y="78581"/>
                  </a:lnTo>
                  <a:close/>
                </a:path>
                <a:path w="314325" h="251460">
                  <a:moveTo>
                    <a:pt x="163414" y="157162"/>
                  </a:moveTo>
                  <a:lnTo>
                    <a:pt x="150910" y="157162"/>
                  </a:lnTo>
                  <a:lnTo>
                    <a:pt x="144895" y="155966"/>
                  </a:lnTo>
                  <a:lnTo>
                    <a:pt x="111210" y="122280"/>
                  </a:lnTo>
                  <a:lnTo>
                    <a:pt x="110013" y="116266"/>
                  </a:lnTo>
                  <a:lnTo>
                    <a:pt x="110013" y="103761"/>
                  </a:lnTo>
                  <a:lnTo>
                    <a:pt x="133343" y="68846"/>
                  </a:lnTo>
                  <a:lnTo>
                    <a:pt x="150910" y="62865"/>
                  </a:lnTo>
                  <a:lnTo>
                    <a:pt x="163414" y="62865"/>
                  </a:lnTo>
                  <a:lnTo>
                    <a:pt x="198329" y="86194"/>
                  </a:lnTo>
                  <a:lnTo>
                    <a:pt x="204311" y="103761"/>
                  </a:lnTo>
                  <a:lnTo>
                    <a:pt x="204311" y="116266"/>
                  </a:lnTo>
                  <a:lnTo>
                    <a:pt x="180981" y="151180"/>
                  </a:lnTo>
                  <a:lnTo>
                    <a:pt x="163414" y="157162"/>
                  </a:lnTo>
                  <a:close/>
                </a:path>
                <a:path w="314325" h="251460">
                  <a:moveTo>
                    <a:pt x="115612" y="157162"/>
                  </a:moveTo>
                  <a:lnTo>
                    <a:pt x="4714" y="157162"/>
                  </a:lnTo>
                  <a:lnTo>
                    <a:pt x="0" y="152447"/>
                  </a:lnTo>
                  <a:lnTo>
                    <a:pt x="0" y="146701"/>
                  </a:lnTo>
                  <a:lnTo>
                    <a:pt x="4120" y="126309"/>
                  </a:lnTo>
                  <a:lnTo>
                    <a:pt x="15354" y="109651"/>
                  </a:lnTo>
                  <a:lnTo>
                    <a:pt x="32011" y="98417"/>
                  </a:lnTo>
                  <a:lnTo>
                    <a:pt x="52403" y="94297"/>
                  </a:lnTo>
                  <a:lnTo>
                    <a:pt x="81184" y="94297"/>
                  </a:lnTo>
                  <a:lnTo>
                    <a:pt x="88388" y="95967"/>
                  </a:lnTo>
                  <a:lnTo>
                    <a:pt x="92396" y="97747"/>
                  </a:lnTo>
                  <a:lnTo>
                    <a:pt x="95279" y="99061"/>
                  </a:lnTo>
                  <a:lnTo>
                    <a:pt x="94641" y="102597"/>
                  </a:lnTo>
                  <a:lnTo>
                    <a:pt x="94346" y="106281"/>
                  </a:lnTo>
                  <a:lnTo>
                    <a:pt x="94346" y="110013"/>
                  </a:lnTo>
                  <a:lnTo>
                    <a:pt x="95839" y="123672"/>
                  </a:lnTo>
                  <a:lnTo>
                    <a:pt x="100099" y="136295"/>
                  </a:lnTo>
                  <a:lnTo>
                    <a:pt x="106799" y="147564"/>
                  </a:lnTo>
                  <a:lnTo>
                    <a:pt x="115612" y="157162"/>
                  </a:lnTo>
                  <a:close/>
                </a:path>
                <a:path w="314325" h="251460">
                  <a:moveTo>
                    <a:pt x="309610" y="157162"/>
                  </a:moveTo>
                  <a:lnTo>
                    <a:pt x="198712" y="157162"/>
                  </a:lnTo>
                  <a:lnTo>
                    <a:pt x="207546" y="147564"/>
                  </a:lnTo>
                  <a:lnTo>
                    <a:pt x="214244" y="136295"/>
                  </a:lnTo>
                  <a:lnTo>
                    <a:pt x="218492" y="123672"/>
                  </a:lnTo>
                  <a:lnTo>
                    <a:pt x="219978" y="110013"/>
                  </a:lnTo>
                  <a:lnTo>
                    <a:pt x="219978" y="106281"/>
                  </a:lnTo>
                  <a:lnTo>
                    <a:pt x="219740" y="103761"/>
                  </a:lnTo>
                  <a:lnTo>
                    <a:pt x="219626" y="102597"/>
                  </a:lnTo>
                  <a:lnTo>
                    <a:pt x="219045" y="99061"/>
                  </a:lnTo>
                  <a:lnTo>
                    <a:pt x="225724" y="95967"/>
                  </a:lnTo>
                  <a:lnTo>
                    <a:pt x="233140" y="94297"/>
                  </a:lnTo>
                  <a:lnTo>
                    <a:pt x="261921" y="94297"/>
                  </a:lnTo>
                  <a:lnTo>
                    <a:pt x="282313" y="98417"/>
                  </a:lnTo>
                  <a:lnTo>
                    <a:pt x="298970" y="109651"/>
                  </a:lnTo>
                  <a:lnTo>
                    <a:pt x="310204" y="126309"/>
                  </a:lnTo>
                  <a:lnTo>
                    <a:pt x="314325" y="146701"/>
                  </a:lnTo>
                  <a:lnTo>
                    <a:pt x="314325" y="152447"/>
                  </a:lnTo>
                  <a:lnTo>
                    <a:pt x="309610" y="157162"/>
                  </a:lnTo>
                  <a:close/>
                </a:path>
                <a:path w="314325" h="251460">
                  <a:moveTo>
                    <a:pt x="245615" y="251460"/>
                  </a:moveTo>
                  <a:lnTo>
                    <a:pt x="68758" y="251460"/>
                  </a:lnTo>
                  <a:lnTo>
                    <a:pt x="62865" y="245566"/>
                  </a:lnTo>
                  <a:lnTo>
                    <a:pt x="62865" y="238346"/>
                  </a:lnTo>
                  <a:lnTo>
                    <a:pt x="68011" y="212867"/>
                  </a:lnTo>
                  <a:lnTo>
                    <a:pt x="82043" y="192057"/>
                  </a:lnTo>
                  <a:lnTo>
                    <a:pt x="102853" y="178024"/>
                  </a:lnTo>
                  <a:lnTo>
                    <a:pt x="128333" y="172878"/>
                  </a:lnTo>
                  <a:lnTo>
                    <a:pt x="185992" y="172878"/>
                  </a:lnTo>
                  <a:lnTo>
                    <a:pt x="211471" y="178024"/>
                  </a:lnTo>
                  <a:lnTo>
                    <a:pt x="232281" y="192057"/>
                  </a:lnTo>
                  <a:lnTo>
                    <a:pt x="246313" y="212867"/>
                  </a:lnTo>
                  <a:lnTo>
                    <a:pt x="251460" y="238346"/>
                  </a:lnTo>
                  <a:lnTo>
                    <a:pt x="251460" y="245566"/>
                  </a:lnTo>
                  <a:lnTo>
                    <a:pt x="245615" y="25146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31266" y="5085520"/>
              <a:ext cx="385417" cy="385417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6650" y="5181882"/>
              <a:ext cx="154407" cy="192656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50031" y="5039533"/>
              <a:ext cx="395637" cy="395636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8009" y="5137071"/>
              <a:ext cx="239525" cy="1925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71699" y="5019674"/>
              <a:ext cx="400049" cy="400049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271712" y="5119687"/>
              <a:ext cx="191898" cy="191898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698435" y="5145837"/>
              <a:ext cx="280035" cy="240665"/>
            </a:xfrm>
            <a:custGeom>
              <a:avLst/>
              <a:gdLst/>
              <a:ahLst/>
              <a:cxnLst/>
              <a:rect l="l" t="t" r="r" b="b"/>
              <a:pathLst>
                <a:path w="280035" h="240664">
                  <a:moveTo>
                    <a:pt x="160047" y="240118"/>
                  </a:moveTo>
                  <a:lnTo>
                    <a:pt x="152511" y="238653"/>
                  </a:lnTo>
                  <a:lnTo>
                    <a:pt x="145890" y="234258"/>
                  </a:lnTo>
                  <a:lnTo>
                    <a:pt x="141495" y="227636"/>
                  </a:lnTo>
                  <a:lnTo>
                    <a:pt x="140030" y="220100"/>
                  </a:lnTo>
                  <a:lnTo>
                    <a:pt x="141495" y="212564"/>
                  </a:lnTo>
                  <a:lnTo>
                    <a:pt x="145890" y="205943"/>
                  </a:lnTo>
                  <a:lnTo>
                    <a:pt x="211709" y="140061"/>
                  </a:lnTo>
                  <a:lnTo>
                    <a:pt x="20002" y="140061"/>
                  </a:lnTo>
                  <a:lnTo>
                    <a:pt x="12209" y="138491"/>
                  </a:lnTo>
                  <a:lnTo>
                    <a:pt x="5852" y="134209"/>
                  </a:lnTo>
                  <a:lnTo>
                    <a:pt x="1569" y="127852"/>
                  </a:lnTo>
                  <a:lnTo>
                    <a:pt x="0" y="120059"/>
                  </a:lnTo>
                  <a:lnTo>
                    <a:pt x="1569" y="112266"/>
                  </a:lnTo>
                  <a:lnTo>
                    <a:pt x="5852" y="105909"/>
                  </a:lnTo>
                  <a:lnTo>
                    <a:pt x="12209" y="101626"/>
                  </a:lnTo>
                  <a:lnTo>
                    <a:pt x="20002" y="100057"/>
                  </a:lnTo>
                  <a:lnTo>
                    <a:pt x="211771" y="100057"/>
                  </a:lnTo>
                  <a:lnTo>
                    <a:pt x="145827" y="34175"/>
                  </a:lnTo>
                  <a:lnTo>
                    <a:pt x="141432" y="27553"/>
                  </a:lnTo>
                  <a:lnTo>
                    <a:pt x="139967" y="20017"/>
                  </a:lnTo>
                  <a:lnTo>
                    <a:pt x="141432" y="12481"/>
                  </a:lnTo>
                  <a:lnTo>
                    <a:pt x="145827" y="5859"/>
                  </a:lnTo>
                  <a:lnTo>
                    <a:pt x="152449" y="1464"/>
                  </a:lnTo>
                  <a:lnTo>
                    <a:pt x="159985" y="0"/>
                  </a:lnTo>
                  <a:lnTo>
                    <a:pt x="167521" y="1464"/>
                  </a:lnTo>
                  <a:lnTo>
                    <a:pt x="174143" y="5859"/>
                  </a:lnTo>
                  <a:lnTo>
                    <a:pt x="274153" y="105870"/>
                  </a:lnTo>
                  <a:lnTo>
                    <a:pt x="278548" y="112492"/>
                  </a:lnTo>
                  <a:lnTo>
                    <a:pt x="280013" y="120028"/>
                  </a:lnTo>
                  <a:lnTo>
                    <a:pt x="278548" y="127563"/>
                  </a:lnTo>
                  <a:lnTo>
                    <a:pt x="274153" y="134185"/>
                  </a:lnTo>
                  <a:lnTo>
                    <a:pt x="174205" y="234258"/>
                  </a:lnTo>
                  <a:lnTo>
                    <a:pt x="167583" y="238653"/>
                  </a:lnTo>
                  <a:lnTo>
                    <a:pt x="160047" y="240118"/>
                  </a:lnTo>
                  <a:close/>
                </a:path>
              </a:pathLst>
            </a:custGeom>
            <a:solidFill>
              <a:srgbClr val="FF6A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12466" y="5085520"/>
              <a:ext cx="385417" cy="38541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07125" y="5181908"/>
              <a:ext cx="192176" cy="18553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636340" y="5085520"/>
              <a:ext cx="385417" cy="385417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723059" y="5181908"/>
              <a:ext cx="207914" cy="18481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60215" y="5085520"/>
              <a:ext cx="385417" cy="385417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46934" y="5193459"/>
              <a:ext cx="207914" cy="161711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42874" y="5714999"/>
              <a:ext cx="5381625" cy="1123950"/>
            </a:xfrm>
            <a:custGeom>
              <a:avLst/>
              <a:gdLst/>
              <a:ahLst/>
              <a:cxnLst/>
              <a:rect l="l" t="t" r="r" b="b"/>
              <a:pathLst>
                <a:path w="5381625" h="1123950">
                  <a:moveTo>
                    <a:pt x="5267324" y="1123949"/>
                  </a:moveTo>
                  <a:lnTo>
                    <a:pt x="114299" y="1123949"/>
                  </a:lnTo>
                  <a:lnTo>
                    <a:pt x="103040" y="1123405"/>
                  </a:lnTo>
                  <a:lnTo>
                    <a:pt x="60364" y="1110437"/>
                  </a:lnTo>
                  <a:lnTo>
                    <a:pt x="25900" y="1082125"/>
                  </a:lnTo>
                  <a:lnTo>
                    <a:pt x="4894" y="1042779"/>
                  </a:lnTo>
                  <a:lnTo>
                    <a:pt x="0" y="1009649"/>
                  </a:lnTo>
                  <a:lnTo>
                    <a:pt x="0" y="114299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67324" y="0"/>
                  </a:lnTo>
                  <a:lnTo>
                    <a:pt x="5311064" y="8700"/>
                  </a:lnTo>
                  <a:lnTo>
                    <a:pt x="5348145" y="33477"/>
                  </a:lnTo>
                  <a:lnTo>
                    <a:pt x="5372922" y="70558"/>
                  </a:lnTo>
                  <a:lnTo>
                    <a:pt x="5381624" y="114299"/>
                  </a:lnTo>
                  <a:lnTo>
                    <a:pt x="5381624" y="1009649"/>
                  </a:lnTo>
                  <a:lnTo>
                    <a:pt x="5372922" y="1053389"/>
                  </a:lnTo>
                  <a:lnTo>
                    <a:pt x="5348145" y="1090471"/>
                  </a:lnTo>
                  <a:lnTo>
                    <a:pt x="5311064" y="1115248"/>
                  </a:lnTo>
                  <a:lnTo>
                    <a:pt x="5267324" y="112394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42874" y="5714999"/>
              <a:ext cx="5381625" cy="1123950"/>
            </a:xfrm>
            <a:custGeom>
              <a:avLst/>
              <a:gdLst/>
              <a:ahLst/>
              <a:cxnLst/>
              <a:rect l="l" t="t" r="r" b="b"/>
              <a:pathLst>
                <a:path w="5381625" h="1123950">
                  <a:moveTo>
                    <a:pt x="5267324" y="1123949"/>
                  </a:moveTo>
                  <a:lnTo>
                    <a:pt x="114299" y="1123949"/>
                  </a:lnTo>
                  <a:lnTo>
                    <a:pt x="103040" y="1123405"/>
                  </a:lnTo>
                  <a:lnTo>
                    <a:pt x="60364" y="1110437"/>
                  </a:lnTo>
                  <a:lnTo>
                    <a:pt x="25900" y="1082125"/>
                  </a:lnTo>
                  <a:lnTo>
                    <a:pt x="4894" y="1042779"/>
                  </a:lnTo>
                  <a:lnTo>
                    <a:pt x="0" y="1009649"/>
                  </a:lnTo>
                  <a:lnTo>
                    <a:pt x="0" y="114299"/>
                  </a:lnTo>
                  <a:lnTo>
                    <a:pt x="8700" y="70558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267324" y="0"/>
                  </a:lnTo>
                  <a:lnTo>
                    <a:pt x="5311064" y="8700"/>
                  </a:lnTo>
                  <a:lnTo>
                    <a:pt x="5312811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59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19"/>
                  </a:lnTo>
                  <a:lnTo>
                    <a:pt x="9524" y="1016528"/>
                  </a:lnTo>
                  <a:lnTo>
                    <a:pt x="20133" y="1056100"/>
                  </a:lnTo>
                  <a:lnTo>
                    <a:pt x="45077" y="1088600"/>
                  </a:lnTo>
                  <a:lnTo>
                    <a:pt x="80560" y="1109081"/>
                  </a:lnTo>
                  <a:lnTo>
                    <a:pt x="107420" y="1114424"/>
                  </a:lnTo>
                  <a:lnTo>
                    <a:pt x="5312811" y="1114424"/>
                  </a:lnTo>
                  <a:lnTo>
                    <a:pt x="5311064" y="1115248"/>
                  </a:lnTo>
                  <a:lnTo>
                    <a:pt x="5300454" y="1119055"/>
                  </a:lnTo>
                  <a:lnTo>
                    <a:pt x="5289627" y="1121774"/>
                  </a:lnTo>
                  <a:lnTo>
                    <a:pt x="5278584" y="1123405"/>
                  </a:lnTo>
                  <a:lnTo>
                    <a:pt x="5267324" y="1123949"/>
                  </a:lnTo>
                  <a:close/>
                </a:path>
                <a:path w="5381625" h="1123950">
                  <a:moveTo>
                    <a:pt x="5312811" y="1114424"/>
                  </a:moveTo>
                  <a:lnTo>
                    <a:pt x="5274203" y="1114424"/>
                  </a:lnTo>
                  <a:lnTo>
                    <a:pt x="5281017" y="1113753"/>
                  </a:lnTo>
                  <a:lnTo>
                    <a:pt x="5294511" y="1111068"/>
                  </a:lnTo>
                  <a:lnTo>
                    <a:pt x="5331253" y="1092943"/>
                  </a:lnTo>
                  <a:lnTo>
                    <a:pt x="5358263" y="1062138"/>
                  </a:lnTo>
                  <a:lnTo>
                    <a:pt x="5371427" y="1023342"/>
                  </a:lnTo>
                  <a:lnTo>
                    <a:pt x="5372098" y="1016528"/>
                  </a:lnTo>
                  <a:lnTo>
                    <a:pt x="5372098" y="107419"/>
                  </a:lnTo>
                  <a:lnTo>
                    <a:pt x="5361490" y="67847"/>
                  </a:lnTo>
                  <a:lnTo>
                    <a:pt x="5336546" y="35347"/>
                  </a:lnTo>
                  <a:lnTo>
                    <a:pt x="5301063" y="14867"/>
                  </a:lnTo>
                  <a:lnTo>
                    <a:pt x="5274203" y="9524"/>
                  </a:lnTo>
                  <a:lnTo>
                    <a:pt x="5312811" y="9524"/>
                  </a:lnTo>
                  <a:lnTo>
                    <a:pt x="5348146" y="33477"/>
                  </a:lnTo>
                  <a:lnTo>
                    <a:pt x="5372923" y="70558"/>
                  </a:lnTo>
                  <a:lnTo>
                    <a:pt x="5381624" y="114299"/>
                  </a:lnTo>
                  <a:lnTo>
                    <a:pt x="5381624" y="1009649"/>
                  </a:lnTo>
                  <a:lnTo>
                    <a:pt x="5381080" y="1020909"/>
                  </a:lnTo>
                  <a:lnTo>
                    <a:pt x="5368111" y="1063584"/>
                  </a:lnTo>
                  <a:lnTo>
                    <a:pt x="5339799" y="1098048"/>
                  </a:lnTo>
                  <a:lnTo>
                    <a:pt x="5321259" y="1110437"/>
                  </a:lnTo>
                  <a:lnTo>
                    <a:pt x="5312811" y="111442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1463228" y="5815647"/>
            <a:ext cx="274129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spc="85" dirty="0">
                <a:solidFill>
                  <a:srgbClr val="FF007E"/>
                </a:solidFill>
                <a:latin typeface="Segoe UI Symbol"/>
                <a:cs typeface="Segoe UI Symbol"/>
              </a:rPr>
              <a:t>🚀</a:t>
            </a:r>
            <a:r>
              <a:rPr sz="1250" spc="10" dirty="0">
                <a:solidFill>
                  <a:srgbClr val="FF007E"/>
                </a:solidFill>
                <a:latin typeface="Segoe UI Symbol"/>
                <a:cs typeface="Segoe UI Symbol"/>
              </a:rPr>
              <a:t> </a:t>
            </a:r>
            <a:r>
              <a:rPr sz="1150" b="1" spc="-30" dirty="0">
                <a:solidFill>
                  <a:srgbClr val="FF007E"/>
                </a:solidFill>
                <a:latin typeface="Gill Sans MT"/>
                <a:cs typeface="Gill Sans MT"/>
              </a:rPr>
              <a:t>CONNECT</a:t>
            </a:r>
            <a:r>
              <a:rPr sz="1150" b="1" spc="40" dirty="0">
                <a:solidFill>
                  <a:srgbClr val="FF007E"/>
                </a:solidFill>
                <a:latin typeface="Gill Sans MT"/>
                <a:cs typeface="Gill Sans MT"/>
              </a:rPr>
              <a:t> </a:t>
            </a:r>
            <a:r>
              <a:rPr sz="1150" b="1" spc="-70" dirty="0">
                <a:solidFill>
                  <a:srgbClr val="FF007E"/>
                </a:solidFill>
                <a:latin typeface="Gill Sans MT"/>
                <a:cs typeface="Gill Sans MT"/>
              </a:rPr>
              <a:t>WITH</a:t>
            </a:r>
            <a:r>
              <a:rPr sz="1150" b="1" spc="40" dirty="0">
                <a:solidFill>
                  <a:srgbClr val="FF007E"/>
                </a:solidFill>
                <a:latin typeface="Gill Sans MT"/>
                <a:cs typeface="Gill Sans MT"/>
              </a:rPr>
              <a:t> </a:t>
            </a:r>
            <a:r>
              <a:rPr sz="1150" b="1" dirty="0">
                <a:solidFill>
                  <a:srgbClr val="FF007E"/>
                </a:solidFill>
                <a:latin typeface="Gill Sans MT"/>
                <a:cs typeface="Gill Sans MT"/>
              </a:rPr>
              <a:t>THE</a:t>
            </a:r>
            <a:r>
              <a:rPr sz="1150" b="1" spc="35" dirty="0">
                <a:solidFill>
                  <a:srgbClr val="FF007E"/>
                </a:solidFill>
                <a:latin typeface="Gill Sans MT"/>
                <a:cs typeface="Gill Sans MT"/>
              </a:rPr>
              <a:t> </a:t>
            </a:r>
            <a:r>
              <a:rPr sz="1150" b="1" dirty="0">
                <a:solidFill>
                  <a:srgbClr val="FF007E"/>
                </a:solidFill>
                <a:latin typeface="Gill Sans MT"/>
                <a:cs typeface="Gill Sans MT"/>
              </a:rPr>
              <a:t>FUTURE</a:t>
            </a:r>
            <a:r>
              <a:rPr sz="1150" b="1" spc="40" dirty="0">
                <a:solidFill>
                  <a:srgbClr val="FF007E"/>
                </a:solidFill>
                <a:latin typeface="Gill Sans MT"/>
                <a:cs typeface="Gill Sans MT"/>
              </a:rPr>
              <a:t> </a:t>
            </a:r>
            <a:r>
              <a:rPr sz="1250" spc="35" dirty="0">
                <a:solidFill>
                  <a:srgbClr val="FF007E"/>
                </a:solidFill>
                <a:latin typeface="Segoe UI Symbol"/>
                <a:cs typeface="Segoe UI Symbol"/>
              </a:rPr>
              <a:t>🚀</a:t>
            </a:r>
            <a:endParaRPr sz="1250">
              <a:latin typeface="Segoe UI Symbol"/>
              <a:cs typeface="Segoe UI Symbol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185415" y="6172199"/>
            <a:ext cx="5297170" cy="657225"/>
            <a:chOff x="185415" y="6172199"/>
            <a:chExt cx="5297170" cy="657225"/>
          </a:xfrm>
        </p:grpSpPr>
        <p:pic>
          <p:nvPicPr>
            <p:cNvPr id="57" name="object 5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04800" y="6172199"/>
              <a:ext cx="121890" cy="121890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914650" y="6186487"/>
              <a:ext cx="114300" cy="85725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11213" y="6513238"/>
              <a:ext cx="139214" cy="10654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914650" y="6516308"/>
              <a:ext cx="114299" cy="92832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5415" y="6800849"/>
              <a:ext cx="5296543" cy="28574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490190" y="6151359"/>
            <a:ext cx="92646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10" dirty="0">
                <a:solidFill>
                  <a:srgbClr val="E2E7F0"/>
                </a:solidFill>
                <a:latin typeface="Arial Narrow"/>
                <a:cs typeface="Arial Narrow"/>
              </a:rPr>
              <a:t>academia2.cerebro.ai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30175" y="7052670"/>
            <a:ext cx="102933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0"/>
              </a:lnSpc>
            </a:pP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ACADEMIA</a:t>
            </a:r>
            <a:r>
              <a:rPr sz="100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2.0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135562" y="7052655"/>
            <a:ext cx="401955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950" dirty="0">
                <a:solidFill>
                  <a:srgbClr val="64738B"/>
                </a:solidFill>
                <a:latin typeface="Arial Narrow"/>
                <a:cs typeface="Arial Narrow"/>
              </a:rPr>
              <a:t>Page</a:t>
            </a:r>
            <a:r>
              <a:rPr sz="950" spc="114" dirty="0">
                <a:solidFill>
                  <a:srgbClr val="64738B"/>
                </a:solidFill>
                <a:latin typeface="Arial Narrow"/>
                <a:cs typeface="Arial Narrow"/>
              </a:rPr>
              <a:t> </a:t>
            </a:r>
            <a:r>
              <a:rPr sz="950" spc="-25" dirty="0">
                <a:solidFill>
                  <a:srgbClr val="64738B"/>
                </a:solidFill>
                <a:latin typeface="Arial Narrow"/>
                <a:cs typeface="Arial Narrow"/>
              </a:rPr>
              <a:t>12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095277" y="6151359"/>
            <a:ext cx="102933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10" dirty="0">
                <a:solidFill>
                  <a:srgbClr val="E2E7F0"/>
                </a:solidFill>
                <a:latin typeface="Arial Narrow"/>
                <a:cs typeface="Arial Narrow"/>
                <a:hlinkClick r:id="rId26"/>
              </a:rPr>
              <a:t>partners@academia2.ai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0551" y="6484734"/>
            <a:ext cx="1342390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dirty="0">
                <a:solidFill>
                  <a:srgbClr val="E2E7F0"/>
                </a:solidFill>
                <a:latin typeface="Arial Narrow"/>
                <a:cs typeface="Arial Narrow"/>
              </a:rPr>
              <a:t>Discord:</a:t>
            </a:r>
            <a:r>
              <a:rPr sz="850" spc="3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Arial Narrow"/>
                <a:cs typeface="Arial Narrow"/>
              </a:rPr>
              <a:t>Academia2Community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095277" y="6484734"/>
            <a:ext cx="909319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10" dirty="0">
                <a:solidFill>
                  <a:srgbClr val="E2E7F0"/>
                </a:solidFill>
                <a:latin typeface="Arial Narrow"/>
                <a:cs typeface="Arial Narrow"/>
              </a:rPr>
              <a:t>@Academia2Cerebro</a:t>
            </a:r>
            <a:endParaRPr sz="8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67375" cy="10106025"/>
            <a:chOff x="0" y="0"/>
            <a:chExt cx="5667375" cy="101060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67374" cy="101060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66328" y="8928734"/>
              <a:ext cx="1360170" cy="24765"/>
            </a:xfrm>
            <a:custGeom>
              <a:avLst/>
              <a:gdLst/>
              <a:ahLst/>
              <a:cxnLst/>
              <a:rect l="l" t="t" r="r" b="b"/>
              <a:pathLst>
                <a:path w="1360170" h="24765">
                  <a:moveTo>
                    <a:pt x="2057" y="342"/>
                  </a:moveTo>
                  <a:lnTo>
                    <a:pt x="1714" y="0"/>
                  </a:lnTo>
                  <a:lnTo>
                    <a:pt x="342" y="0"/>
                  </a:lnTo>
                  <a:lnTo>
                    <a:pt x="0" y="342"/>
                  </a:lnTo>
                  <a:lnTo>
                    <a:pt x="0" y="1714"/>
                  </a:lnTo>
                  <a:lnTo>
                    <a:pt x="342" y="2057"/>
                  </a:lnTo>
                  <a:lnTo>
                    <a:pt x="1714" y="2057"/>
                  </a:lnTo>
                  <a:lnTo>
                    <a:pt x="2057" y="1714"/>
                  </a:lnTo>
                  <a:lnTo>
                    <a:pt x="2057" y="1028"/>
                  </a:lnTo>
                  <a:lnTo>
                    <a:pt x="2057" y="342"/>
                  </a:lnTo>
                  <a:close/>
                </a:path>
                <a:path w="1360170" h="24765">
                  <a:moveTo>
                    <a:pt x="1359725" y="21678"/>
                  </a:moveTo>
                  <a:lnTo>
                    <a:pt x="1359230" y="21170"/>
                  </a:lnTo>
                  <a:lnTo>
                    <a:pt x="1357198" y="21170"/>
                  </a:lnTo>
                  <a:lnTo>
                    <a:pt x="1356690" y="21678"/>
                  </a:lnTo>
                  <a:lnTo>
                    <a:pt x="1356690" y="23710"/>
                  </a:lnTo>
                  <a:lnTo>
                    <a:pt x="1357198" y="24218"/>
                  </a:lnTo>
                  <a:lnTo>
                    <a:pt x="1359230" y="24218"/>
                  </a:lnTo>
                  <a:lnTo>
                    <a:pt x="1359725" y="23710"/>
                  </a:lnTo>
                  <a:lnTo>
                    <a:pt x="1359725" y="22694"/>
                  </a:lnTo>
                  <a:lnTo>
                    <a:pt x="1359725" y="21678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91886" y="9257723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40">
                  <a:moveTo>
                    <a:pt x="1877" y="2253"/>
                  </a:moveTo>
                  <a:lnTo>
                    <a:pt x="375" y="2253"/>
                  </a:lnTo>
                  <a:lnTo>
                    <a:pt x="0" y="1877"/>
                  </a:lnTo>
                  <a:lnTo>
                    <a:pt x="0" y="375"/>
                  </a:lnTo>
                  <a:lnTo>
                    <a:pt x="375" y="0"/>
                  </a:lnTo>
                  <a:lnTo>
                    <a:pt x="1877" y="0"/>
                  </a:lnTo>
                  <a:lnTo>
                    <a:pt x="2253" y="375"/>
                  </a:lnTo>
                  <a:lnTo>
                    <a:pt x="2253" y="1126"/>
                  </a:lnTo>
                  <a:lnTo>
                    <a:pt x="2253" y="1877"/>
                  </a:lnTo>
                  <a:lnTo>
                    <a:pt x="1877" y="2253"/>
                  </a:lnTo>
                  <a:close/>
                </a:path>
              </a:pathLst>
            </a:custGeom>
            <a:solidFill>
              <a:srgbClr val="FF007E">
                <a:alpha val="4731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7637" y="147637"/>
              <a:ext cx="5372100" cy="9810750"/>
            </a:xfrm>
            <a:custGeom>
              <a:avLst/>
              <a:gdLst/>
              <a:ahLst/>
              <a:cxnLst/>
              <a:rect l="l" t="t" r="r" b="b"/>
              <a:pathLst>
                <a:path w="5372100" h="9810750">
                  <a:moveTo>
                    <a:pt x="0" y="0"/>
                  </a:moveTo>
                  <a:lnTo>
                    <a:pt x="5372099" y="0"/>
                  </a:lnTo>
                  <a:lnTo>
                    <a:pt x="5372099" y="9810749"/>
                  </a:lnTo>
                  <a:lnTo>
                    <a:pt x="0" y="981074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2862" y="142886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285750"/>
                  </a:lnTo>
                  <a:lnTo>
                    <a:pt x="19050" y="285750"/>
                  </a:lnTo>
                  <a:lnTo>
                    <a:pt x="19050" y="19050"/>
                  </a:lnTo>
                  <a:lnTo>
                    <a:pt x="285750" y="190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7E">
                <a:alpha val="964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38737" y="142886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0"/>
                  </a:moveTo>
                  <a:lnTo>
                    <a:pt x="2667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66700" y="19050"/>
                  </a:lnTo>
                  <a:lnTo>
                    <a:pt x="266700" y="285750"/>
                  </a:lnTo>
                  <a:lnTo>
                    <a:pt x="285750" y="2857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7E">
                <a:alpha val="927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862" y="96773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266700"/>
                  </a:moveTo>
                  <a:lnTo>
                    <a:pt x="19050" y="26670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285750"/>
                  </a:lnTo>
                  <a:lnTo>
                    <a:pt x="19050" y="285750"/>
                  </a:lnTo>
                  <a:lnTo>
                    <a:pt x="285750" y="285750"/>
                  </a:lnTo>
                  <a:lnTo>
                    <a:pt x="285750" y="266700"/>
                  </a:lnTo>
                  <a:close/>
                </a:path>
              </a:pathLst>
            </a:custGeom>
            <a:solidFill>
              <a:srgbClr val="FF007E">
                <a:alpha val="868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238737" y="96773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266700" y="285750"/>
                  </a:lnTo>
                  <a:lnTo>
                    <a:pt x="285750" y="2857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7E">
                <a:alpha val="777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22831" y="4570481"/>
              <a:ext cx="974586" cy="97458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322831" y="4570481"/>
              <a:ext cx="974725" cy="974090"/>
            </a:xfrm>
            <a:custGeom>
              <a:avLst/>
              <a:gdLst/>
              <a:ahLst/>
              <a:cxnLst/>
              <a:rect l="l" t="t" r="r" b="b"/>
              <a:pathLst>
                <a:path w="974725" h="974089">
                  <a:moveTo>
                    <a:pt x="487293" y="974090"/>
                  </a:moveTo>
                  <a:lnTo>
                    <a:pt x="439529" y="971550"/>
                  </a:lnTo>
                  <a:lnTo>
                    <a:pt x="392227" y="965200"/>
                  </a:lnTo>
                  <a:lnTo>
                    <a:pt x="345837" y="952500"/>
                  </a:lnTo>
                  <a:lnTo>
                    <a:pt x="300813" y="937260"/>
                  </a:lnTo>
                  <a:lnTo>
                    <a:pt x="257581" y="916940"/>
                  </a:lnTo>
                  <a:lnTo>
                    <a:pt x="216567" y="891540"/>
                  </a:lnTo>
                  <a:lnTo>
                    <a:pt x="178153" y="863600"/>
                  </a:lnTo>
                  <a:lnTo>
                    <a:pt x="142724" y="831850"/>
                  </a:lnTo>
                  <a:lnTo>
                    <a:pt x="110605" y="796290"/>
                  </a:lnTo>
                  <a:lnTo>
                    <a:pt x="82122" y="756920"/>
                  </a:lnTo>
                  <a:lnTo>
                    <a:pt x="57533" y="716280"/>
                  </a:lnTo>
                  <a:lnTo>
                    <a:pt x="37092" y="673100"/>
                  </a:lnTo>
                  <a:lnTo>
                    <a:pt x="20976" y="628650"/>
                  </a:lnTo>
                  <a:lnTo>
                    <a:pt x="9362" y="581660"/>
                  </a:lnTo>
                  <a:lnTo>
                    <a:pt x="2340" y="534670"/>
                  </a:lnTo>
                  <a:lnTo>
                    <a:pt x="0" y="486410"/>
                  </a:lnTo>
                  <a:lnTo>
                    <a:pt x="554" y="463550"/>
                  </a:lnTo>
                  <a:lnTo>
                    <a:pt x="5266" y="415290"/>
                  </a:lnTo>
                  <a:lnTo>
                    <a:pt x="14607" y="368300"/>
                  </a:lnTo>
                  <a:lnTo>
                    <a:pt x="28471" y="322580"/>
                  </a:lnTo>
                  <a:lnTo>
                    <a:pt x="46793" y="278130"/>
                  </a:lnTo>
                  <a:lnTo>
                    <a:pt x="69309" y="236220"/>
                  </a:lnTo>
                  <a:lnTo>
                    <a:pt x="95909" y="196850"/>
                  </a:lnTo>
                  <a:lnTo>
                    <a:pt x="126210" y="160020"/>
                  </a:lnTo>
                  <a:lnTo>
                    <a:pt x="160065" y="125730"/>
                  </a:lnTo>
                  <a:lnTo>
                    <a:pt x="196987" y="95250"/>
                  </a:lnTo>
                  <a:lnTo>
                    <a:pt x="236796" y="68580"/>
                  </a:lnTo>
                  <a:lnTo>
                    <a:pt x="278919" y="45720"/>
                  </a:lnTo>
                  <a:lnTo>
                    <a:pt x="323153" y="27940"/>
                  </a:lnTo>
                  <a:lnTo>
                    <a:pt x="368861" y="13970"/>
                  </a:lnTo>
                  <a:lnTo>
                    <a:pt x="439529" y="1270"/>
                  </a:lnTo>
                  <a:lnTo>
                    <a:pt x="463353" y="0"/>
                  </a:lnTo>
                  <a:lnTo>
                    <a:pt x="511232" y="0"/>
                  </a:lnTo>
                  <a:lnTo>
                    <a:pt x="535056" y="1270"/>
                  </a:lnTo>
                  <a:lnTo>
                    <a:pt x="582359" y="8890"/>
                  </a:lnTo>
                  <a:lnTo>
                    <a:pt x="605724" y="13970"/>
                  </a:lnTo>
                  <a:lnTo>
                    <a:pt x="624143" y="19050"/>
                  </a:lnTo>
                  <a:lnTo>
                    <a:pt x="464339" y="19050"/>
                  </a:lnTo>
                  <a:lnTo>
                    <a:pt x="407320" y="25400"/>
                  </a:lnTo>
                  <a:lnTo>
                    <a:pt x="362527" y="35560"/>
                  </a:lnTo>
                  <a:lnTo>
                    <a:pt x="351497" y="39370"/>
                  </a:lnTo>
                  <a:lnTo>
                    <a:pt x="340549" y="41910"/>
                  </a:lnTo>
                  <a:lnTo>
                    <a:pt x="329695" y="45720"/>
                  </a:lnTo>
                  <a:lnTo>
                    <a:pt x="318936" y="50800"/>
                  </a:lnTo>
                  <a:lnTo>
                    <a:pt x="297717" y="58420"/>
                  </a:lnTo>
                  <a:lnTo>
                    <a:pt x="266773" y="73660"/>
                  </a:lnTo>
                  <a:lnTo>
                    <a:pt x="256711" y="80010"/>
                  </a:lnTo>
                  <a:lnTo>
                    <a:pt x="246794" y="85090"/>
                  </a:lnTo>
                  <a:lnTo>
                    <a:pt x="227396" y="97790"/>
                  </a:lnTo>
                  <a:lnTo>
                    <a:pt x="217926" y="104140"/>
                  </a:lnTo>
                  <a:lnTo>
                    <a:pt x="208623" y="110490"/>
                  </a:lnTo>
                  <a:lnTo>
                    <a:pt x="199489" y="118110"/>
                  </a:lnTo>
                  <a:lnTo>
                    <a:pt x="190523" y="124460"/>
                  </a:lnTo>
                  <a:lnTo>
                    <a:pt x="181735" y="132080"/>
                  </a:lnTo>
                  <a:lnTo>
                    <a:pt x="173136" y="139700"/>
                  </a:lnTo>
                  <a:lnTo>
                    <a:pt x="164727" y="147320"/>
                  </a:lnTo>
                  <a:lnTo>
                    <a:pt x="156507" y="156210"/>
                  </a:lnTo>
                  <a:lnTo>
                    <a:pt x="148486" y="163830"/>
                  </a:lnTo>
                  <a:lnTo>
                    <a:pt x="118501" y="199390"/>
                  </a:lnTo>
                  <a:lnTo>
                    <a:pt x="98330" y="227330"/>
                  </a:lnTo>
                  <a:lnTo>
                    <a:pt x="92067" y="236220"/>
                  </a:lnTo>
                  <a:lnTo>
                    <a:pt x="69439" y="276860"/>
                  </a:lnTo>
                  <a:lnTo>
                    <a:pt x="50836" y="318770"/>
                  </a:lnTo>
                  <a:lnTo>
                    <a:pt x="46837" y="328930"/>
                  </a:lnTo>
                  <a:lnTo>
                    <a:pt x="43103" y="340360"/>
                  </a:lnTo>
                  <a:lnTo>
                    <a:pt x="39635" y="350520"/>
                  </a:lnTo>
                  <a:lnTo>
                    <a:pt x="36436" y="361950"/>
                  </a:lnTo>
                  <a:lnTo>
                    <a:pt x="33510" y="373380"/>
                  </a:lnTo>
                  <a:lnTo>
                    <a:pt x="30858" y="383540"/>
                  </a:lnTo>
                  <a:lnTo>
                    <a:pt x="28480" y="394970"/>
                  </a:lnTo>
                  <a:lnTo>
                    <a:pt x="21744" y="440690"/>
                  </a:lnTo>
                  <a:lnTo>
                    <a:pt x="20133" y="462280"/>
                  </a:lnTo>
                  <a:lnTo>
                    <a:pt x="20054" y="463550"/>
                  </a:lnTo>
                  <a:lnTo>
                    <a:pt x="19632" y="474980"/>
                  </a:lnTo>
                  <a:lnTo>
                    <a:pt x="19491" y="486410"/>
                  </a:lnTo>
                  <a:lnTo>
                    <a:pt x="19632" y="497840"/>
                  </a:lnTo>
                  <a:lnTo>
                    <a:pt x="23009" y="543560"/>
                  </a:lnTo>
                  <a:lnTo>
                    <a:pt x="30858" y="589280"/>
                  </a:lnTo>
                  <a:lnTo>
                    <a:pt x="36436" y="610870"/>
                  </a:lnTo>
                  <a:lnTo>
                    <a:pt x="39635" y="622300"/>
                  </a:lnTo>
                  <a:lnTo>
                    <a:pt x="43103" y="633730"/>
                  </a:lnTo>
                  <a:lnTo>
                    <a:pt x="46837" y="643890"/>
                  </a:lnTo>
                  <a:lnTo>
                    <a:pt x="50836" y="655320"/>
                  </a:lnTo>
                  <a:lnTo>
                    <a:pt x="55100" y="665480"/>
                  </a:lnTo>
                  <a:lnTo>
                    <a:pt x="59625" y="675640"/>
                  </a:lnTo>
                  <a:lnTo>
                    <a:pt x="64405" y="687070"/>
                  </a:lnTo>
                  <a:lnTo>
                    <a:pt x="86046" y="727710"/>
                  </a:lnTo>
                  <a:lnTo>
                    <a:pt x="92067" y="736600"/>
                  </a:lnTo>
                  <a:lnTo>
                    <a:pt x="98330" y="746760"/>
                  </a:lnTo>
                  <a:lnTo>
                    <a:pt x="104827" y="755650"/>
                  </a:lnTo>
                  <a:lnTo>
                    <a:pt x="111551" y="765810"/>
                  </a:lnTo>
                  <a:lnTo>
                    <a:pt x="118501" y="774700"/>
                  </a:lnTo>
                  <a:lnTo>
                    <a:pt x="125677" y="783590"/>
                  </a:lnTo>
                  <a:lnTo>
                    <a:pt x="133071" y="792480"/>
                  </a:lnTo>
                  <a:lnTo>
                    <a:pt x="140674" y="801370"/>
                  </a:lnTo>
                  <a:lnTo>
                    <a:pt x="148486" y="808990"/>
                  </a:lnTo>
                  <a:lnTo>
                    <a:pt x="156507" y="817880"/>
                  </a:lnTo>
                  <a:lnTo>
                    <a:pt x="190523" y="848360"/>
                  </a:lnTo>
                  <a:lnTo>
                    <a:pt x="227396" y="875030"/>
                  </a:lnTo>
                  <a:lnTo>
                    <a:pt x="287282" y="909320"/>
                  </a:lnTo>
                  <a:lnTo>
                    <a:pt x="351497" y="934720"/>
                  </a:lnTo>
                  <a:lnTo>
                    <a:pt x="362527" y="937260"/>
                  </a:lnTo>
                  <a:lnTo>
                    <a:pt x="373626" y="941070"/>
                  </a:lnTo>
                  <a:lnTo>
                    <a:pt x="384793" y="943610"/>
                  </a:lnTo>
                  <a:lnTo>
                    <a:pt x="396029" y="944880"/>
                  </a:lnTo>
                  <a:lnTo>
                    <a:pt x="418652" y="949960"/>
                  </a:lnTo>
                  <a:lnTo>
                    <a:pt x="452883" y="953770"/>
                  </a:lnTo>
                  <a:lnTo>
                    <a:pt x="475809" y="953770"/>
                  </a:lnTo>
                  <a:lnTo>
                    <a:pt x="487293" y="955040"/>
                  </a:lnTo>
                  <a:lnTo>
                    <a:pt x="619537" y="955040"/>
                  </a:lnTo>
                  <a:lnTo>
                    <a:pt x="582355" y="965200"/>
                  </a:lnTo>
                  <a:lnTo>
                    <a:pt x="558762" y="969010"/>
                  </a:lnTo>
                  <a:lnTo>
                    <a:pt x="535054" y="971550"/>
                  </a:lnTo>
                  <a:lnTo>
                    <a:pt x="487293" y="974090"/>
                  </a:lnTo>
                  <a:close/>
                </a:path>
                <a:path w="974725" h="974089">
                  <a:moveTo>
                    <a:pt x="619537" y="955040"/>
                  </a:moveTo>
                  <a:lnTo>
                    <a:pt x="487293" y="955040"/>
                  </a:lnTo>
                  <a:lnTo>
                    <a:pt x="498777" y="953770"/>
                  </a:lnTo>
                  <a:lnTo>
                    <a:pt x="521703" y="953770"/>
                  </a:lnTo>
                  <a:lnTo>
                    <a:pt x="555934" y="949960"/>
                  </a:lnTo>
                  <a:lnTo>
                    <a:pt x="578556" y="944880"/>
                  </a:lnTo>
                  <a:lnTo>
                    <a:pt x="589792" y="943610"/>
                  </a:lnTo>
                  <a:lnTo>
                    <a:pt x="600959" y="941070"/>
                  </a:lnTo>
                  <a:lnTo>
                    <a:pt x="612058" y="937260"/>
                  </a:lnTo>
                  <a:lnTo>
                    <a:pt x="623088" y="934720"/>
                  </a:lnTo>
                  <a:lnTo>
                    <a:pt x="666313" y="919480"/>
                  </a:lnTo>
                  <a:lnTo>
                    <a:pt x="717874" y="894080"/>
                  </a:lnTo>
                  <a:lnTo>
                    <a:pt x="756660" y="868680"/>
                  </a:lnTo>
                  <a:lnTo>
                    <a:pt x="792851" y="840740"/>
                  </a:lnTo>
                  <a:lnTo>
                    <a:pt x="826099" y="808990"/>
                  </a:lnTo>
                  <a:lnTo>
                    <a:pt x="833911" y="801370"/>
                  </a:lnTo>
                  <a:lnTo>
                    <a:pt x="863035" y="765810"/>
                  </a:lnTo>
                  <a:lnTo>
                    <a:pt x="869758" y="755650"/>
                  </a:lnTo>
                  <a:lnTo>
                    <a:pt x="876255" y="746760"/>
                  </a:lnTo>
                  <a:lnTo>
                    <a:pt x="882518" y="736600"/>
                  </a:lnTo>
                  <a:lnTo>
                    <a:pt x="888540" y="727710"/>
                  </a:lnTo>
                  <a:lnTo>
                    <a:pt x="894319" y="717550"/>
                  </a:lnTo>
                  <a:lnTo>
                    <a:pt x="899857" y="707390"/>
                  </a:lnTo>
                  <a:lnTo>
                    <a:pt x="905146" y="697230"/>
                  </a:lnTo>
                  <a:lnTo>
                    <a:pt x="910180" y="687070"/>
                  </a:lnTo>
                  <a:lnTo>
                    <a:pt x="914960" y="675640"/>
                  </a:lnTo>
                  <a:lnTo>
                    <a:pt x="919485" y="665480"/>
                  </a:lnTo>
                  <a:lnTo>
                    <a:pt x="923750" y="655320"/>
                  </a:lnTo>
                  <a:lnTo>
                    <a:pt x="927749" y="643890"/>
                  </a:lnTo>
                  <a:lnTo>
                    <a:pt x="931483" y="633730"/>
                  </a:lnTo>
                  <a:lnTo>
                    <a:pt x="934951" y="622300"/>
                  </a:lnTo>
                  <a:lnTo>
                    <a:pt x="938150" y="610870"/>
                  </a:lnTo>
                  <a:lnTo>
                    <a:pt x="941075" y="600710"/>
                  </a:lnTo>
                  <a:lnTo>
                    <a:pt x="950031" y="554990"/>
                  </a:lnTo>
                  <a:lnTo>
                    <a:pt x="954453" y="510540"/>
                  </a:lnTo>
                  <a:lnTo>
                    <a:pt x="954531" y="509270"/>
                  </a:lnTo>
                  <a:lnTo>
                    <a:pt x="954954" y="497840"/>
                  </a:lnTo>
                  <a:lnTo>
                    <a:pt x="955094" y="486410"/>
                  </a:lnTo>
                  <a:lnTo>
                    <a:pt x="954954" y="474980"/>
                  </a:lnTo>
                  <a:lnTo>
                    <a:pt x="951576" y="429260"/>
                  </a:lnTo>
                  <a:lnTo>
                    <a:pt x="943727" y="383540"/>
                  </a:lnTo>
                  <a:lnTo>
                    <a:pt x="941075" y="373380"/>
                  </a:lnTo>
                  <a:lnTo>
                    <a:pt x="938150" y="361950"/>
                  </a:lnTo>
                  <a:lnTo>
                    <a:pt x="934951" y="350520"/>
                  </a:lnTo>
                  <a:lnTo>
                    <a:pt x="931483" y="340360"/>
                  </a:lnTo>
                  <a:lnTo>
                    <a:pt x="927749" y="328930"/>
                  </a:lnTo>
                  <a:lnTo>
                    <a:pt x="923750" y="318770"/>
                  </a:lnTo>
                  <a:lnTo>
                    <a:pt x="919485" y="307340"/>
                  </a:lnTo>
                  <a:lnTo>
                    <a:pt x="914960" y="297180"/>
                  </a:lnTo>
                  <a:lnTo>
                    <a:pt x="894319" y="256540"/>
                  </a:lnTo>
                  <a:lnTo>
                    <a:pt x="876255" y="227330"/>
                  </a:lnTo>
                  <a:lnTo>
                    <a:pt x="869758" y="217170"/>
                  </a:lnTo>
                  <a:lnTo>
                    <a:pt x="841514" y="181610"/>
                  </a:lnTo>
                  <a:lnTo>
                    <a:pt x="818078" y="156210"/>
                  </a:lnTo>
                  <a:lnTo>
                    <a:pt x="809858" y="147320"/>
                  </a:lnTo>
                  <a:lnTo>
                    <a:pt x="801449" y="139700"/>
                  </a:lnTo>
                  <a:lnTo>
                    <a:pt x="792851" y="132080"/>
                  </a:lnTo>
                  <a:lnTo>
                    <a:pt x="784063" y="124460"/>
                  </a:lnTo>
                  <a:lnTo>
                    <a:pt x="775096" y="118110"/>
                  </a:lnTo>
                  <a:lnTo>
                    <a:pt x="765962" y="110490"/>
                  </a:lnTo>
                  <a:lnTo>
                    <a:pt x="756660" y="104140"/>
                  </a:lnTo>
                  <a:lnTo>
                    <a:pt x="747189" y="97790"/>
                  </a:lnTo>
                  <a:lnTo>
                    <a:pt x="727791" y="85090"/>
                  </a:lnTo>
                  <a:lnTo>
                    <a:pt x="717874" y="80010"/>
                  </a:lnTo>
                  <a:lnTo>
                    <a:pt x="707813" y="73660"/>
                  </a:lnTo>
                  <a:lnTo>
                    <a:pt x="676868" y="58420"/>
                  </a:lnTo>
                  <a:lnTo>
                    <a:pt x="655649" y="50800"/>
                  </a:lnTo>
                  <a:lnTo>
                    <a:pt x="644890" y="45720"/>
                  </a:lnTo>
                  <a:lnTo>
                    <a:pt x="634037" y="41910"/>
                  </a:lnTo>
                  <a:lnTo>
                    <a:pt x="623088" y="39370"/>
                  </a:lnTo>
                  <a:lnTo>
                    <a:pt x="612058" y="35560"/>
                  </a:lnTo>
                  <a:lnTo>
                    <a:pt x="567266" y="25400"/>
                  </a:lnTo>
                  <a:lnTo>
                    <a:pt x="510247" y="19050"/>
                  </a:lnTo>
                  <a:lnTo>
                    <a:pt x="624143" y="19050"/>
                  </a:lnTo>
                  <a:lnTo>
                    <a:pt x="695665" y="45720"/>
                  </a:lnTo>
                  <a:lnTo>
                    <a:pt x="737788" y="68580"/>
                  </a:lnTo>
                  <a:lnTo>
                    <a:pt x="777598" y="95250"/>
                  </a:lnTo>
                  <a:lnTo>
                    <a:pt x="814520" y="125730"/>
                  </a:lnTo>
                  <a:lnTo>
                    <a:pt x="848375" y="160020"/>
                  </a:lnTo>
                  <a:lnTo>
                    <a:pt x="878676" y="196850"/>
                  </a:lnTo>
                  <a:lnTo>
                    <a:pt x="905276" y="236220"/>
                  </a:lnTo>
                  <a:lnTo>
                    <a:pt x="927791" y="278130"/>
                  </a:lnTo>
                  <a:lnTo>
                    <a:pt x="946114" y="322580"/>
                  </a:lnTo>
                  <a:lnTo>
                    <a:pt x="959978" y="368300"/>
                  </a:lnTo>
                  <a:lnTo>
                    <a:pt x="969319" y="415290"/>
                  </a:lnTo>
                  <a:lnTo>
                    <a:pt x="974001" y="462280"/>
                  </a:lnTo>
                  <a:lnTo>
                    <a:pt x="974586" y="486410"/>
                  </a:lnTo>
                  <a:lnTo>
                    <a:pt x="974032" y="509270"/>
                  </a:lnTo>
                  <a:lnTo>
                    <a:pt x="969319" y="557530"/>
                  </a:lnTo>
                  <a:lnTo>
                    <a:pt x="959978" y="604520"/>
                  </a:lnTo>
                  <a:lnTo>
                    <a:pt x="946113" y="650240"/>
                  </a:lnTo>
                  <a:lnTo>
                    <a:pt x="927791" y="694690"/>
                  </a:lnTo>
                  <a:lnTo>
                    <a:pt x="905275" y="736600"/>
                  </a:lnTo>
                  <a:lnTo>
                    <a:pt x="878675" y="777240"/>
                  </a:lnTo>
                  <a:lnTo>
                    <a:pt x="848375" y="814070"/>
                  </a:lnTo>
                  <a:lnTo>
                    <a:pt x="814519" y="848360"/>
                  </a:lnTo>
                  <a:lnTo>
                    <a:pt x="777598" y="877570"/>
                  </a:lnTo>
                  <a:lnTo>
                    <a:pt x="737788" y="904240"/>
                  </a:lnTo>
                  <a:lnTo>
                    <a:pt x="695665" y="927100"/>
                  </a:lnTo>
                  <a:lnTo>
                    <a:pt x="628747" y="952500"/>
                  </a:lnTo>
                  <a:lnTo>
                    <a:pt x="619537" y="955040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67588" y="4849401"/>
            <a:ext cx="68516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20" dirty="0">
                <a:solidFill>
                  <a:srgbClr val="FFFFFF"/>
                </a:solidFill>
                <a:latin typeface="Arial Black"/>
                <a:cs typeface="Arial Black"/>
              </a:rPr>
              <a:t>ACADEMIA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20628" y="5083302"/>
            <a:ext cx="37909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20" dirty="0">
                <a:solidFill>
                  <a:srgbClr val="FFFFFF"/>
                </a:solidFill>
                <a:latin typeface="Arial Black"/>
                <a:cs typeface="Arial Black"/>
              </a:rPr>
              <a:t>CORE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5749" y="3419474"/>
            <a:ext cx="5095875" cy="2124075"/>
            <a:chOff x="285749" y="3419474"/>
            <a:chExt cx="5095875" cy="212407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603" y="4572003"/>
              <a:ext cx="95242" cy="9524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10174" y="5057774"/>
              <a:ext cx="76199" cy="761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0596" y="5448296"/>
              <a:ext cx="95257" cy="9525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14824" y="5038724"/>
              <a:ext cx="114300" cy="1142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85749" y="3419474"/>
              <a:ext cx="5095875" cy="952500"/>
            </a:xfrm>
            <a:custGeom>
              <a:avLst/>
              <a:gdLst/>
              <a:ahLst/>
              <a:cxnLst/>
              <a:rect l="l" t="t" r="r" b="b"/>
              <a:pathLst>
                <a:path w="5095875" h="952500">
                  <a:moveTo>
                    <a:pt x="5019674" y="952499"/>
                  </a:moveTo>
                  <a:lnTo>
                    <a:pt x="76199" y="952499"/>
                  </a:lnTo>
                  <a:lnTo>
                    <a:pt x="68693" y="952137"/>
                  </a:lnTo>
                  <a:lnTo>
                    <a:pt x="27882" y="935232"/>
                  </a:lnTo>
                  <a:lnTo>
                    <a:pt x="3262" y="898386"/>
                  </a:lnTo>
                  <a:lnTo>
                    <a:pt x="0" y="87629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019674" y="0"/>
                  </a:lnTo>
                  <a:lnTo>
                    <a:pt x="5062016" y="12830"/>
                  </a:lnTo>
                  <a:lnTo>
                    <a:pt x="5090073" y="47039"/>
                  </a:lnTo>
                  <a:lnTo>
                    <a:pt x="5095874" y="76199"/>
                  </a:lnTo>
                  <a:lnTo>
                    <a:pt x="5095874" y="876299"/>
                  </a:lnTo>
                  <a:lnTo>
                    <a:pt x="5083043" y="918642"/>
                  </a:lnTo>
                  <a:lnTo>
                    <a:pt x="5048834" y="946699"/>
                  </a:lnTo>
                  <a:lnTo>
                    <a:pt x="5019674" y="952499"/>
                  </a:lnTo>
                  <a:close/>
                </a:path>
              </a:pathLst>
            </a:custGeom>
            <a:solidFill>
              <a:srgbClr val="FF007E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5749" y="3419474"/>
              <a:ext cx="5095875" cy="952500"/>
            </a:xfrm>
            <a:custGeom>
              <a:avLst/>
              <a:gdLst/>
              <a:ahLst/>
              <a:cxnLst/>
              <a:rect l="l" t="t" r="r" b="b"/>
              <a:pathLst>
                <a:path w="5095875" h="952500">
                  <a:moveTo>
                    <a:pt x="5019674" y="952499"/>
                  </a:moveTo>
                  <a:lnTo>
                    <a:pt x="76199" y="952499"/>
                  </a:lnTo>
                  <a:lnTo>
                    <a:pt x="68693" y="952137"/>
                  </a:lnTo>
                  <a:lnTo>
                    <a:pt x="27882" y="935232"/>
                  </a:lnTo>
                  <a:lnTo>
                    <a:pt x="3262" y="898386"/>
                  </a:lnTo>
                  <a:lnTo>
                    <a:pt x="0" y="876299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5019674" y="0"/>
                  </a:lnTo>
                  <a:lnTo>
                    <a:pt x="5056494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880677"/>
                  </a:lnTo>
                  <a:lnTo>
                    <a:pt x="23193" y="916981"/>
                  </a:lnTo>
                  <a:lnTo>
                    <a:pt x="54729" y="939574"/>
                  </a:lnTo>
                  <a:lnTo>
                    <a:pt x="71822" y="942974"/>
                  </a:lnTo>
                  <a:lnTo>
                    <a:pt x="5056495" y="942974"/>
                  </a:lnTo>
                  <a:lnTo>
                    <a:pt x="5055631" y="943491"/>
                  </a:lnTo>
                  <a:lnTo>
                    <a:pt x="5048834" y="946699"/>
                  </a:lnTo>
                  <a:lnTo>
                    <a:pt x="5041760" y="949237"/>
                  </a:lnTo>
                  <a:lnTo>
                    <a:pt x="5034543" y="951049"/>
                  </a:lnTo>
                  <a:lnTo>
                    <a:pt x="5027181" y="952137"/>
                  </a:lnTo>
                  <a:lnTo>
                    <a:pt x="5019674" y="952499"/>
                  </a:lnTo>
                  <a:close/>
                </a:path>
                <a:path w="5095875" h="952500">
                  <a:moveTo>
                    <a:pt x="5056495" y="942974"/>
                  </a:moveTo>
                  <a:lnTo>
                    <a:pt x="5024052" y="942974"/>
                  </a:lnTo>
                  <a:lnTo>
                    <a:pt x="5028388" y="942547"/>
                  </a:lnTo>
                  <a:lnTo>
                    <a:pt x="5036975" y="940838"/>
                  </a:lnTo>
                  <a:lnTo>
                    <a:pt x="5069916" y="920349"/>
                  </a:lnTo>
                  <a:lnTo>
                    <a:pt x="5085921" y="885013"/>
                  </a:lnTo>
                  <a:lnTo>
                    <a:pt x="5086348" y="880677"/>
                  </a:lnTo>
                  <a:lnTo>
                    <a:pt x="5086348" y="71821"/>
                  </a:lnTo>
                  <a:lnTo>
                    <a:pt x="5072680" y="35517"/>
                  </a:lnTo>
                  <a:lnTo>
                    <a:pt x="5040834" y="12830"/>
                  </a:lnTo>
                  <a:lnTo>
                    <a:pt x="5024052" y="9524"/>
                  </a:lnTo>
                  <a:lnTo>
                    <a:pt x="5056494" y="9524"/>
                  </a:lnTo>
                  <a:lnTo>
                    <a:pt x="5086866" y="40242"/>
                  </a:lnTo>
                  <a:lnTo>
                    <a:pt x="5095874" y="876299"/>
                  </a:lnTo>
                  <a:lnTo>
                    <a:pt x="5095512" y="883806"/>
                  </a:lnTo>
                  <a:lnTo>
                    <a:pt x="5078607" y="924617"/>
                  </a:lnTo>
                  <a:lnTo>
                    <a:pt x="5062145" y="939574"/>
                  </a:lnTo>
                  <a:lnTo>
                    <a:pt x="5056495" y="94297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57076" y="3552484"/>
            <a:ext cx="250825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-50" dirty="0">
                <a:solidFill>
                  <a:srgbClr val="FF007E"/>
                </a:solidFill>
                <a:latin typeface="Verdana"/>
                <a:cs typeface="Verdana"/>
              </a:rPr>
              <a:t>6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10765" y="4017759"/>
            <a:ext cx="734060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dirty="0">
                <a:solidFill>
                  <a:srgbClr val="A0AEBF"/>
                </a:solidFill>
                <a:latin typeface="Arial Narrow"/>
                <a:cs typeface="Arial Narrow"/>
              </a:rPr>
              <a:t>CORE</a:t>
            </a:r>
            <a:r>
              <a:rPr sz="850" spc="13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Arial Narrow"/>
                <a:cs typeface="Arial Narrow"/>
              </a:rPr>
              <a:t>PILLARS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630636" y="3612559"/>
            <a:ext cx="220979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85" dirty="0">
                <a:solidFill>
                  <a:srgbClr val="FF007E"/>
                </a:solidFill>
                <a:latin typeface="Arial"/>
                <a:cs typeface="Arial"/>
              </a:rPr>
              <a:t>∞</a:t>
            </a:r>
            <a:endParaRPr sz="19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99344" y="4017759"/>
            <a:ext cx="874394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dirty="0">
                <a:solidFill>
                  <a:srgbClr val="A0AEBF"/>
                </a:solidFill>
                <a:latin typeface="Arial Narrow"/>
                <a:cs typeface="Arial Narrow"/>
              </a:rPr>
              <a:t>LEARNING</a:t>
            </a:r>
            <a:r>
              <a:rPr sz="850" spc="38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Arial Narrow"/>
                <a:cs typeface="Arial Narrow"/>
              </a:rPr>
              <a:t>PATHS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928417" y="3552484"/>
            <a:ext cx="928369" cy="399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50" b="1" spc="-175" dirty="0">
                <a:solidFill>
                  <a:srgbClr val="FF007E"/>
                </a:solidFill>
                <a:latin typeface="Verdana"/>
                <a:cs typeface="Verdana"/>
              </a:rPr>
              <a:t>Web3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137223" y="4017759"/>
            <a:ext cx="50101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10" dirty="0">
                <a:solidFill>
                  <a:srgbClr val="A0AEBF"/>
                </a:solidFill>
                <a:latin typeface="Arial Narrow"/>
                <a:cs typeface="Arial Narrow"/>
              </a:rPr>
              <a:t>POWERED</a:t>
            </a:r>
            <a:endParaRPr sz="850">
              <a:latin typeface="Arial Narrow"/>
              <a:cs typeface="Arial Narro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85749" y="9344024"/>
            <a:ext cx="5095875" cy="9525"/>
          </a:xfrm>
          <a:custGeom>
            <a:avLst/>
            <a:gdLst/>
            <a:ahLst/>
            <a:cxnLst/>
            <a:rect l="l" t="t" r="r" b="b"/>
            <a:pathLst>
              <a:path w="5095875" h="9525">
                <a:moveTo>
                  <a:pt x="5095874" y="9524"/>
                </a:moveTo>
                <a:lnTo>
                  <a:pt x="0" y="9524"/>
                </a:lnTo>
                <a:lnTo>
                  <a:pt x="0" y="0"/>
                </a:lnTo>
                <a:lnTo>
                  <a:pt x="5095874" y="0"/>
                </a:lnTo>
                <a:lnTo>
                  <a:pt x="5095874" y="9524"/>
                </a:lnTo>
                <a:close/>
              </a:path>
            </a:pathLst>
          </a:custGeom>
          <a:solidFill>
            <a:srgbClr val="FF007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5157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95"/>
              </a:spcBef>
            </a:pPr>
            <a:r>
              <a:rPr sz="2850" spc="50" dirty="0"/>
              <a:t>EXECUTIVE</a:t>
            </a:r>
            <a:r>
              <a:rPr sz="2850" spc="215" dirty="0"/>
              <a:t> </a:t>
            </a:r>
            <a:r>
              <a:rPr sz="2850" spc="-10" dirty="0"/>
              <a:t>SUMMARY</a:t>
            </a:r>
            <a:endParaRPr sz="2850"/>
          </a:p>
        </p:txBody>
      </p:sp>
      <p:grpSp>
        <p:nvGrpSpPr>
          <p:cNvPr id="30" name="object 30"/>
          <p:cNvGrpSpPr/>
          <p:nvPr/>
        </p:nvGrpSpPr>
        <p:grpSpPr>
          <a:xfrm>
            <a:off x="285749" y="800099"/>
            <a:ext cx="5095875" cy="2190750"/>
            <a:chOff x="285749" y="800099"/>
            <a:chExt cx="5095875" cy="2190750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0099" y="800099"/>
              <a:ext cx="4076699" cy="2857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85749" y="1133474"/>
              <a:ext cx="5095875" cy="1857375"/>
            </a:xfrm>
            <a:custGeom>
              <a:avLst/>
              <a:gdLst/>
              <a:ahLst/>
              <a:cxnLst/>
              <a:rect l="l" t="t" r="r" b="b"/>
              <a:pathLst>
                <a:path w="5095875" h="1857375">
                  <a:moveTo>
                    <a:pt x="4981574" y="1857374"/>
                  </a:moveTo>
                  <a:lnTo>
                    <a:pt x="114299" y="1857374"/>
                  </a:lnTo>
                  <a:lnTo>
                    <a:pt x="103040" y="1856830"/>
                  </a:lnTo>
                  <a:lnTo>
                    <a:pt x="60364" y="1843862"/>
                  </a:lnTo>
                  <a:lnTo>
                    <a:pt x="25900" y="1815550"/>
                  </a:lnTo>
                  <a:lnTo>
                    <a:pt x="4894" y="1776204"/>
                  </a:lnTo>
                  <a:lnTo>
                    <a:pt x="0" y="17430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981574" y="0"/>
                  </a:lnTo>
                  <a:lnTo>
                    <a:pt x="5025315" y="8700"/>
                  </a:lnTo>
                  <a:lnTo>
                    <a:pt x="5062396" y="33477"/>
                  </a:lnTo>
                  <a:lnTo>
                    <a:pt x="5087173" y="70559"/>
                  </a:lnTo>
                  <a:lnTo>
                    <a:pt x="5095874" y="114299"/>
                  </a:lnTo>
                  <a:lnTo>
                    <a:pt x="5095874" y="1743074"/>
                  </a:lnTo>
                  <a:lnTo>
                    <a:pt x="5087174" y="1786815"/>
                  </a:lnTo>
                  <a:lnTo>
                    <a:pt x="5062396" y="1823897"/>
                  </a:lnTo>
                  <a:lnTo>
                    <a:pt x="5025314" y="1848674"/>
                  </a:lnTo>
                  <a:lnTo>
                    <a:pt x="4981574" y="185737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5749" y="1133474"/>
              <a:ext cx="5095875" cy="1857375"/>
            </a:xfrm>
            <a:custGeom>
              <a:avLst/>
              <a:gdLst/>
              <a:ahLst/>
              <a:cxnLst/>
              <a:rect l="l" t="t" r="r" b="b"/>
              <a:pathLst>
                <a:path w="5095875" h="1857375">
                  <a:moveTo>
                    <a:pt x="4981574" y="1857374"/>
                  </a:moveTo>
                  <a:lnTo>
                    <a:pt x="114299" y="1857374"/>
                  </a:lnTo>
                  <a:lnTo>
                    <a:pt x="103040" y="1856831"/>
                  </a:lnTo>
                  <a:lnTo>
                    <a:pt x="60364" y="1843862"/>
                  </a:lnTo>
                  <a:lnTo>
                    <a:pt x="25900" y="1815550"/>
                  </a:lnTo>
                  <a:lnTo>
                    <a:pt x="4894" y="1776204"/>
                  </a:lnTo>
                  <a:lnTo>
                    <a:pt x="0" y="17430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981574" y="0"/>
                  </a:lnTo>
                  <a:lnTo>
                    <a:pt x="5025315" y="8700"/>
                  </a:lnTo>
                  <a:lnTo>
                    <a:pt x="5027062" y="9524"/>
                  </a:lnTo>
                  <a:lnTo>
                    <a:pt x="107420" y="9524"/>
                  </a:lnTo>
                  <a:lnTo>
                    <a:pt x="100607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1749954"/>
                  </a:lnTo>
                  <a:lnTo>
                    <a:pt x="20133" y="1789525"/>
                  </a:lnTo>
                  <a:lnTo>
                    <a:pt x="45077" y="1822026"/>
                  </a:lnTo>
                  <a:lnTo>
                    <a:pt x="80560" y="1842506"/>
                  </a:lnTo>
                  <a:lnTo>
                    <a:pt x="107420" y="1847849"/>
                  </a:lnTo>
                  <a:lnTo>
                    <a:pt x="5027062" y="1847849"/>
                  </a:lnTo>
                  <a:lnTo>
                    <a:pt x="5025315" y="1848674"/>
                  </a:lnTo>
                  <a:lnTo>
                    <a:pt x="5014704" y="1852480"/>
                  </a:lnTo>
                  <a:lnTo>
                    <a:pt x="5003877" y="1855199"/>
                  </a:lnTo>
                  <a:lnTo>
                    <a:pt x="4992834" y="1856831"/>
                  </a:lnTo>
                  <a:lnTo>
                    <a:pt x="4981574" y="1857374"/>
                  </a:lnTo>
                  <a:close/>
                </a:path>
                <a:path w="5095875" h="1857375">
                  <a:moveTo>
                    <a:pt x="5027062" y="1847849"/>
                  </a:moveTo>
                  <a:lnTo>
                    <a:pt x="4988453" y="1847849"/>
                  </a:lnTo>
                  <a:lnTo>
                    <a:pt x="4995267" y="1847178"/>
                  </a:lnTo>
                  <a:lnTo>
                    <a:pt x="5008762" y="1844494"/>
                  </a:lnTo>
                  <a:lnTo>
                    <a:pt x="5045504" y="1826369"/>
                  </a:lnTo>
                  <a:lnTo>
                    <a:pt x="5072512" y="1795564"/>
                  </a:lnTo>
                  <a:lnTo>
                    <a:pt x="5085678" y="1756767"/>
                  </a:lnTo>
                  <a:lnTo>
                    <a:pt x="5086348" y="1749954"/>
                  </a:lnTo>
                  <a:lnTo>
                    <a:pt x="5086348" y="107420"/>
                  </a:lnTo>
                  <a:lnTo>
                    <a:pt x="5075740" y="67848"/>
                  </a:lnTo>
                  <a:lnTo>
                    <a:pt x="5050797" y="35348"/>
                  </a:lnTo>
                  <a:lnTo>
                    <a:pt x="5015313" y="14867"/>
                  </a:lnTo>
                  <a:lnTo>
                    <a:pt x="4988453" y="9524"/>
                  </a:lnTo>
                  <a:lnTo>
                    <a:pt x="5027062" y="9524"/>
                  </a:lnTo>
                  <a:lnTo>
                    <a:pt x="5062397" y="33477"/>
                  </a:lnTo>
                  <a:lnTo>
                    <a:pt x="5087173" y="70559"/>
                  </a:lnTo>
                  <a:lnTo>
                    <a:pt x="5095874" y="114299"/>
                  </a:lnTo>
                  <a:lnTo>
                    <a:pt x="5095874" y="1743074"/>
                  </a:lnTo>
                  <a:lnTo>
                    <a:pt x="5095331" y="1754334"/>
                  </a:lnTo>
                  <a:lnTo>
                    <a:pt x="5082362" y="1797009"/>
                  </a:lnTo>
                  <a:lnTo>
                    <a:pt x="5054050" y="1831474"/>
                  </a:lnTo>
                  <a:lnTo>
                    <a:pt x="5035509" y="1843862"/>
                  </a:lnTo>
                  <a:lnTo>
                    <a:pt x="5027062" y="18478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20700" y="1378209"/>
            <a:ext cx="4575175" cy="1334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007E"/>
                </a:solidFill>
                <a:latin typeface="Arial Black"/>
                <a:cs typeface="Arial Black"/>
              </a:rPr>
              <a:t>VISION</a:t>
            </a:r>
            <a:r>
              <a:rPr sz="1400" spc="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FF007E"/>
                </a:solidFill>
                <a:latin typeface="Arial Black"/>
                <a:cs typeface="Arial Black"/>
              </a:rPr>
              <a:t>STATEMENT</a:t>
            </a:r>
            <a:endParaRPr sz="1400">
              <a:latin typeface="Arial Black"/>
              <a:cs typeface="Arial Black"/>
            </a:endParaRPr>
          </a:p>
          <a:p>
            <a:pPr marL="12700" marR="5080">
              <a:lnSpc>
                <a:spcPct val="128299"/>
              </a:lnSpc>
              <a:spcBef>
                <a:spcPts val="894"/>
              </a:spcBef>
            </a:pPr>
            <a:r>
              <a:rPr sz="1250" b="1" dirty="0">
                <a:solidFill>
                  <a:srgbClr val="FF007E"/>
                </a:solidFill>
                <a:latin typeface="Arial Narrow"/>
                <a:cs typeface="Arial Narrow"/>
              </a:rPr>
              <a:t>Academia</a:t>
            </a:r>
            <a:r>
              <a:rPr sz="1250" b="1" spc="-3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250" b="1" dirty="0">
                <a:solidFill>
                  <a:srgbClr val="FF007E"/>
                </a:solidFill>
                <a:latin typeface="Arial Narrow"/>
                <a:cs typeface="Arial Narrow"/>
              </a:rPr>
              <a:t>2.0 </a:t>
            </a:r>
            <a:r>
              <a:rPr sz="1250" spc="-20" dirty="0">
                <a:solidFill>
                  <a:srgbClr val="E2E7F0"/>
                </a:solidFill>
                <a:latin typeface="Calibri"/>
                <a:cs typeface="Calibri"/>
              </a:rPr>
              <a:t>creates</a:t>
            </a:r>
            <a:r>
              <a:rPr sz="1250" dirty="0">
                <a:solidFill>
                  <a:srgbClr val="E2E7F0"/>
                </a:solidFill>
                <a:latin typeface="Calibri"/>
                <a:cs typeface="Calibri"/>
              </a:rPr>
              <a:t> a </a:t>
            </a:r>
            <a:r>
              <a:rPr sz="1250" spc="-20" dirty="0">
                <a:solidFill>
                  <a:srgbClr val="E2E7F0"/>
                </a:solidFill>
                <a:latin typeface="Calibri"/>
                <a:cs typeface="Calibri"/>
              </a:rPr>
              <a:t>global</a:t>
            </a:r>
            <a:r>
              <a:rPr sz="12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spc="-25" dirty="0">
                <a:solidFill>
                  <a:srgbClr val="E2E7F0"/>
                </a:solidFill>
                <a:latin typeface="Calibri"/>
                <a:cs typeface="Calibri"/>
              </a:rPr>
              <a:t>learning</a:t>
            </a:r>
            <a:r>
              <a:rPr sz="12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spc="-25" dirty="0">
                <a:solidFill>
                  <a:srgbClr val="E2E7F0"/>
                </a:solidFill>
                <a:latin typeface="Calibri"/>
                <a:cs typeface="Calibri"/>
              </a:rPr>
              <a:t>ecosystem</a:t>
            </a:r>
            <a:r>
              <a:rPr sz="1250" dirty="0">
                <a:solidFill>
                  <a:srgbClr val="E2E7F0"/>
                </a:solidFill>
                <a:latin typeface="Calibri"/>
                <a:cs typeface="Calibri"/>
              </a:rPr>
              <a:t> that is </a:t>
            </a:r>
            <a:r>
              <a:rPr sz="1250" spc="-10" dirty="0">
                <a:solidFill>
                  <a:srgbClr val="E2E7F0"/>
                </a:solidFill>
                <a:latin typeface="Calibri"/>
                <a:cs typeface="Calibri"/>
              </a:rPr>
              <a:t>fully </a:t>
            </a:r>
            <a:r>
              <a:rPr sz="1250" b="1" dirty="0">
                <a:solidFill>
                  <a:srgbClr val="FF007E"/>
                </a:solidFill>
                <a:latin typeface="Arial Narrow"/>
                <a:cs typeface="Arial Narrow"/>
              </a:rPr>
              <a:t>autonomous</a:t>
            </a:r>
            <a:r>
              <a:rPr sz="1250" dirty="0">
                <a:solidFill>
                  <a:srgbClr val="E2E7F0"/>
                </a:solidFill>
                <a:latin typeface="Calibri"/>
                <a:cs typeface="Calibri"/>
              </a:rPr>
              <a:t>,</a:t>
            </a:r>
            <a:r>
              <a:rPr sz="1250" spc="-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b="1" spc="-20" dirty="0">
                <a:solidFill>
                  <a:srgbClr val="FF007E"/>
                </a:solidFill>
                <a:latin typeface="Arial Narrow"/>
                <a:cs typeface="Arial Narrow"/>
              </a:rPr>
              <a:t>AI-</a:t>
            </a:r>
            <a:r>
              <a:rPr sz="1250" b="1" spc="-10" dirty="0">
                <a:solidFill>
                  <a:srgbClr val="FF007E"/>
                </a:solidFill>
                <a:latin typeface="Arial Narrow"/>
                <a:cs typeface="Arial Narrow"/>
              </a:rPr>
              <a:t>driven</a:t>
            </a:r>
            <a:r>
              <a:rPr sz="1250" spc="-10" dirty="0">
                <a:solidFill>
                  <a:srgbClr val="E2E7F0"/>
                </a:solidFill>
                <a:latin typeface="Calibri"/>
                <a:cs typeface="Calibri"/>
              </a:rPr>
              <a:t>,</a:t>
            </a:r>
            <a:r>
              <a:rPr sz="125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b="1" spc="-25" dirty="0">
                <a:solidFill>
                  <a:srgbClr val="FF007E"/>
                </a:solidFill>
                <a:latin typeface="Arial Narrow"/>
                <a:cs typeface="Arial Narrow"/>
              </a:rPr>
              <a:t>blockchain-</a:t>
            </a:r>
            <a:r>
              <a:rPr sz="1250" b="1" spc="-20" dirty="0">
                <a:solidFill>
                  <a:srgbClr val="FF007E"/>
                </a:solidFill>
                <a:latin typeface="Arial Narrow"/>
                <a:cs typeface="Arial Narrow"/>
              </a:rPr>
              <a:t>secured</a:t>
            </a:r>
            <a:r>
              <a:rPr sz="1250" spc="-20" dirty="0">
                <a:solidFill>
                  <a:srgbClr val="E2E7F0"/>
                </a:solidFill>
                <a:latin typeface="Calibri"/>
                <a:cs typeface="Calibri"/>
              </a:rPr>
              <a:t>,</a:t>
            </a:r>
            <a:r>
              <a:rPr sz="1250" spc="-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E2E7F0"/>
                </a:solidFill>
                <a:latin typeface="Calibri"/>
                <a:cs typeface="Calibri"/>
              </a:rPr>
              <a:t>and</a:t>
            </a:r>
            <a:r>
              <a:rPr sz="125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spc="-15" dirty="0">
                <a:solidFill>
                  <a:srgbClr val="E2E7F0"/>
                </a:solidFill>
                <a:latin typeface="Calibri"/>
                <a:cs typeface="Calibri"/>
              </a:rPr>
              <a:t>self-</a:t>
            </a:r>
            <a:r>
              <a:rPr sz="1250" spc="-50" dirty="0">
                <a:solidFill>
                  <a:srgbClr val="E2E7F0"/>
                </a:solidFill>
                <a:latin typeface="Calibri"/>
                <a:cs typeface="Calibri"/>
              </a:rPr>
              <a:t>improving.</a:t>
            </a:r>
            <a:r>
              <a:rPr sz="1250" spc="-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spc="-45" dirty="0">
                <a:solidFill>
                  <a:srgbClr val="E2E7F0"/>
                </a:solidFill>
                <a:latin typeface="Calibri"/>
                <a:cs typeface="Calibri"/>
              </a:rPr>
              <a:t>Education </a:t>
            </a:r>
            <a:r>
              <a:rPr sz="1250" spc="-40" dirty="0">
                <a:solidFill>
                  <a:srgbClr val="E2E7F0"/>
                </a:solidFill>
                <a:latin typeface="Calibri"/>
                <a:cs typeface="Calibri"/>
              </a:rPr>
              <a:t>becomes</a:t>
            </a:r>
            <a:r>
              <a:rPr sz="125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FF007E"/>
                </a:solidFill>
                <a:latin typeface="Arial Narrow"/>
                <a:cs typeface="Arial Narrow"/>
              </a:rPr>
              <a:t>decentralized</a:t>
            </a:r>
            <a:r>
              <a:rPr sz="1250" b="1" spc="-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1250" dirty="0">
                <a:solidFill>
                  <a:srgbClr val="E2E7F0"/>
                </a:solidFill>
                <a:latin typeface="Calibri"/>
                <a:cs typeface="Calibri"/>
              </a:rPr>
              <a:t>and</a:t>
            </a:r>
            <a:r>
              <a:rPr sz="125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b="1" dirty="0">
                <a:solidFill>
                  <a:srgbClr val="FF007E"/>
                </a:solidFill>
                <a:latin typeface="Arial Narrow"/>
                <a:cs typeface="Arial Narrow"/>
              </a:rPr>
              <a:t>lifelong</a:t>
            </a:r>
            <a:r>
              <a:rPr sz="1250" dirty="0">
                <a:solidFill>
                  <a:srgbClr val="E2E7F0"/>
                </a:solidFill>
                <a:latin typeface="Calibri"/>
                <a:cs typeface="Calibri"/>
              </a:rPr>
              <a:t>,</a:t>
            </a:r>
            <a:r>
              <a:rPr sz="125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spc="-50" dirty="0">
                <a:solidFill>
                  <a:srgbClr val="E2E7F0"/>
                </a:solidFill>
                <a:latin typeface="Calibri"/>
                <a:cs typeface="Calibri"/>
              </a:rPr>
              <a:t>powered</a:t>
            </a:r>
            <a:r>
              <a:rPr sz="125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E2E7F0"/>
                </a:solidFill>
                <a:latin typeface="Calibri"/>
                <a:cs typeface="Calibri"/>
              </a:rPr>
              <a:t>by</a:t>
            </a:r>
            <a:r>
              <a:rPr sz="125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spc="-65" dirty="0">
                <a:solidFill>
                  <a:srgbClr val="E2E7F0"/>
                </a:solidFill>
                <a:latin typeface="Calibri"/>
                <a:cs typeface="Calibri"/>
              </a:rPr>
              <a:t>Web3</a:t>
            </a:r>
            <a:r>
              <a:rPr sz="125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spc="-35" dirty="0">
                <a:solidFill>
                  <a:srgbClr val="E2E7F0"/>
                </a:solidFill>
                <a:latin typeface="Calibri"/>
                <a:cs typeface="Calibri"/>
              </a:rPr>
              <a:t>infrastructure,</a:t>
            </a:r>
            <a:r>
              <a:rPr sz="125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spc="-25" dirty="0">
                <a:solidFill>
                  <a:srgbClr val="E2E7F0"/>
                </a:solidFill>
                <a:latin typeface="Calibri"/>
                <a:cs typeface="Calibri"/>
              </a:rPr>
              <a:t>AI </a:t>
            </a:r>
            <a:r>
              <a:rPr sz="1250" spc="-45" dirty="0">
                <a:solidFill>
                  <a:srgbClr val="E2E7F0"/>
                </a:solidFill>
                <a:latin typeface="Calibri"/>
                <a:cs typeface="Calibri"/>
              </a:rPr>
              <a:t>mentorship,</a:t>
            </a:r>
            <a:r>
              <a:rPr sz="12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E2E7F0"/>
                </a:solidFill>
                <a:latin typeface="Calibri"/>
                <a:cs typeface="Calibri"/>
              </a:rPr>
              <a:t>and</a:t>
            </a:r>
            <a:r>
              <a:rPr sz="1250" spc="-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spc="-45" dirty="0">
                <a:solidFill>
                  <a:srgbClr val="E2E7F0"/>
                </a:solidFill>
                <a:latin typeface="Calibri"/>
                <a:cs typeface="Calibri"/>
              </a:rPr>
              <a:t>community</a:t>
            </a:r>
            <a:r>
              <a:rPr sz="12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E2E7F0"/>
                </a:solidFill>
                <a:latin typeface="Calibri"/>
                <a:cs typeface="Calibri"/>
              </a:rPr>
              <a:t>governance.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85749" y="1142999"/>
            <a:ext cx="5062855" cy="5105400"/>
            <a:chOff x="285749" y="1142999"/>
            <a:chExt cx="5062855" cy="5105400"/>
          </a:xfrm>
        </p:grpSpPr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233" y="1142999"/>
              <a:ext cx="5028906" cy="3809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285749" y="4800598"/>
              <a:ext cx="2476500" cy="1447800"/>
            </a:xfrm>
            <a:custGeom>
              <a:avLst/>
              <a:gdLst/>
              <a:ahLst/>
              <a:cxnLst/>
              <a:rect l="l" t="t" r="r" b="b"/>
              <a:pathLst>
                <a:path w="2476500" h="1447800">
                  <a:moveTo>
                    <a:pt x="2381249" y="1447799"/>
                  </a:moveTo>
                  <a:lnTo>
                    <a:pt x="95249" y="1447799"/>
                  </a:lnTo>
                  <a:lnTo>
                    <a:pt x="85866" y="1447346"/>
                  </a:lnTo>
                  <a:lnTo>
                    <a:pt x="42321" y="1431762"/>
                  </a:lnTo>
                  <a:lnTo>
                    <a:pt x="11259" y="1397495"/>
                  </a:lnTo>
                  <a:lnTo>
                    <a:pt x="0" y="13525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6195" y="11259"/>
                  </a:lnTo>
                  <a:lnTo>
                    <a:pt x="2460461" y="42321"/>
                  </a:lnTo>
                  <a:lnTo>
                    <a:pt x="2476046" y="85866"/>
                  </a:lnTo>
                  <a:lnTo>
                    <a:pt x="2476499" y="95249"/>
                  </a:lnTo>
                  <a:lnTo>
                    <a:pt x="2476499" y="1352549"/>
                  </a:lnTo>
                  <a:lnTo>
                    <a:pt x="2465239" y="1397495"/>
                  </a:lnTo>
                  <a:lnTo>
                    <a:pt x="2434177" y="1431762"/>
                  </a:lnTo>
                  <a:lnTo>
                    <a:pt x="2390632" y="1447346"/>
                  </a:lnTo>
                  <a:lnTo>
                    <a:pt x="2381249" y="1447799"/>
                  </a:lnTo>
                  <a:close/>
                </a:path>
              </a:pathLst>
            </a:custGeom>
            <a:solidFill>
              <a:srgbClr val="0D1729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85749" y="4800599"/>
              <a:ext cx="2476500" cy="1447800"/>
            </a:xfrm>
            <a:custGeom>
              <a:avLst/>
              <a:gdLst/>
              <a:ahLst/>
              <a:cxnLst/>
              <a:rect l="l" t="t" r="r" b="b"/>
              <a:pathLst>
                <a:path w="2476500" h="1447800">
                  <a:moveTo>
                    <a:pt x="2381249" y="1447799"/>
                  </a:moveTo>
                  <a:lnTo>
                    <a:pt x="95249" y="1447799"/>
                  </a:lnTo>
                  <a:lnTo>
                    <a:pt x="85866" y="1447346"/>
                  </a:lnTo>
                  <a:lnTo>
                    <a:pt x="42321" y="1431762"/>
                  </a:lnTo>
                  <a:lnTo>
                    <a:pt x="11259" y="1397495"/>
                  </a:lnTo>
                  <a:lnTo>
                    <a:pt x="0" y="13525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25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358177"/>
                  </a:lnTo>
                  <a:lnTo>
                    <a:pt x="20845" y="1395494"/>
                  </a:lnTo>
                  <a:lnTo>
                    <a:pt x="52303" y="1426953"/>
                  </a:lnTo>
                  <a:lnTo>
                    <a:pt x="89621" y="1438274"/>
                  </a:lnTo>
                  <a:lnTo>
                    <a:pt x="2422520" y="1438274"/>
                  </a:lnTo>
                  <a:lnTo>
                    <a:pt x="2417700" y="1440549"/>
                  </a:lnTo>
                  <a:lnTo>
                    <a:pt x="2408858" y="1443721"/>
                  </a:lnTo>
                  <a:lnTo>
                    <a:pt x="2399835" y="1445987"/>
                  </a:lnTo>
                  <a:lnTo>
                    <a:pt x="2390632" y="1447346"/>
                  </a:lnTo>
                  <a:lnTo>
                    <a:pt x="2381249" y="1447799"/>
                  </a:lnTo>
                  <a:close/>
                </a:path>
                <a:path w="2476500" h="1447800">
                  <a:moveTo>
                    <a:pt x="2422520" y="1438274"/>
                  </a:moveTo>
                  <a:lnTo>
                    <a:pt x="2386878" y="1438274"/>
                  </a:lnTo>
                  <a:lnTo>
                    <a:pt x="2392452" y="1437725"/>
                  </a:lnTo>
                  <a:lnTo>
                    <a:pt x="2403494" y="1435528"/>
                  </a:lnTo>
                  <a:lnTo>
                    <a:pt x="2437886" y="1417145"/>
                  </a:lnTo>
                  <a:lnTo>
                    <a:pt x="2462602" y="1380153"/>
                  </a:lnTo>
                  <a:lnTo>
                    <a:pt x="2466974" y="1358177"/>
                  </a:lnTo>
                  <a:lnTo>
                    <a:pt x="2466974" y="89620"/>
                  </a:lnTo>
                  <a:lnTo>
                    <a:pt x="2455654" y="52303"/>
                  </a:lnTo>
                  <a:lnTo>
                    <a:pt x="2424195" y="20844"/>
                  </a:lnTo>
                  <a:lnTo>
                    <a:pt x="2386878" y="9524"/>
                  </a:lnTo>
                  <a:lnTo>
                    <a:pt x="2422519" y="9524"/>
                  </a:lnTo>
                  <a:lnTo>
                    <a:pt x="2454916" y="34853"/>
                  </a:lnTo>
                  <a:lnTo>
                    <a:pt x="2474687" y="76664"/>
                  </a:lnTo>
                  <a:lnTo>
                    <a:pt x="2476499" y="1352549"/>
                  </a:lnTo>
                  <a:lnTo>
                    <a:pt x="2476046" y="1361932"/>
                  </a:lnTo>
                  <a:lnTo>
                    <a:pt x="2460462" y="1405477"/>
                  </a:lnTo>
                  <a:lnTo>
                    <a:pt x="2426195" y="1436539"/>
                  </a:lnTo>
                  <a:lnTo>
                    <a:pt x="2422520" y="143827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5774" y="501967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49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85749" y="0"/>
                  </a:lnTo>
                  <a:lnTo>
                    <a:pt x="330695" y="11259"/>
                  </a:lnTo>
                  <a:lnTo>
                    <a:pt x="364962" y="42321"/>
                  </a:lnTo>
                  <a:lnTo>
                    <a:pt x="380546" y="85866"/>
                  </a:lnTo>
                  <a:lnTo>
                    <a:pt x="380999" y="95249"/>
                  </a:lnTo>
                  <a:lnTo>
                    <a:pt x="380999" y="285749"/>
                  </a:lnTo>
                  <a:lnTo>
                    <a:pt x="369740" y="330695"/>
                  </a:lnTo>
                  <a:lnTo>
                    <a:pt x="338677" y="364962"/>
                  </a:lnTo>
                  <a:lnTo>
                    <a:pt x="295133" y="380546"/>
                  </a:lnTo>
                  <a:lnTo>
                    <a:pt x="285749" y="38099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5774" y="50196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49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85749" y="0"/>
                  </a:lnTo>
                  <a:lnTo>
                    <a:pt x="3270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1"/>
                  </a:lnTo>
                  <a:lnTo>
                    <a:pt x="9524" y="291377"/>
                  </a:lnTo>
                  <a:lnTo>
                    <a:pt x="20845" y="328694"/>
                  </a:lnTo>
                  <a:lnTo>
                    <a:pt x="52303" y="360153"/>
                  </a:lnTo>
                  <a:lnTo>
                    <a:pt x="89621" y="371474"/>
                  </a:lnTo>
                  <a:lnTo>
                    <a:pt x="327020" y="371474"/>
                  </a:lnTo>
                  <a:lnTo>
                    <a:pt x="322200" y="373749"/>
                  </a:lnTo>
                  <a:lnTo>
                    <a:pt x="313358" y="376921"/>
                  </a:lnTo>
                  <a:lnTo>
                    <a:pt x="304335" y="379187"/>
                  </a:lnTo>
                  <a:lnTo>
                    <a:pt x="295133" y="380546"/>
                  </a:lnTo>
                  <a:lnTo>
                    <a:pt x="285749" y="380999"/>
                  </a:lnTo>
                  <a:close/>
                </a:path>
                <a:path w="381000" h="381000">
                  <a:moveTo>
                    <a:pt x="327020" y="371474"/>
                  </a:moveTo>
                  <a:lnTo>
                    <a:pt x="291378" y="371474"/>
                  </a:lnTo>
                  <a:lnTo>
                    <a:pt x="296953" y="370925"/>
                  </a:lnTo>
                  <a:lnTo>
                    <a:pt x="307994" y="368729"/>
                  </a:lnTo>
                  <a:lnTo>
                    <a:pt x="342386" y="350345"/>
                  </a:lnTo>
                  <a:lnTo>
                    <a:pt x="367103" y="313353"/>
                  </a:lnTo>
                  <a:lnTo>
                    <a:pt x="371474" y="291377"/>
                  </a:lnTo>
                  <a:lnTo>
                    <a:pt x="371474" y="89621"/>
                  </a:lnTo>
                  <a:lnTo>
                    <a:pt x="360154" y="52303"/>
                  </a:lnTo>
                  <a:lnTo>
                    <a:pt x="328696" y="20844"/>
                  </a:lnTo>
                  <a:lnTo>
                    <a:pt x="291378" y="9524"/>
                  </a:lnTo>
                  <a:lnTo>
                    <a:pt x="327019" y="9524"/>
                  </a:lnTo>
                  <a:lnTo>
                    <a:pt x="359416" y="34853"/>
                  </a:lnTo>
                  <a:lnTo>
                    <a:pt x="379187" y="76664"/>
                  </a:lnTo>
                  <a:lnTo>
                    <a:pt x="380999" y="285749"/>
                  </a:lnTo>
                  <a:lnTo>
                    <a:pt x="380546" y="295133"/>
                  </a:lnTo>
                  <a:lnTo>
                    <a:pt x="364962" y="338677"/>
                  </a:lnTo>
                  <a:lnTo>
                    <a:pt x="330695" y="369740"/>
                  </a:lnTo>
                  <a:lnTo>
                    <a:pt x="327020" y="37147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1031" y="5133974"/>
              <a:ext cx="90487" cy="1523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67333" y="4954689"/>
            <a:ext cx="911860" cy="396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330"/>
              </a:spcBef>
            </a:pPr>
            <a:r>
              <a:rPr sz="1300" spc="-45" dirty="0">
                <a:solidFill>
                  <a:srgbClr val="FFFFFF"/>
                </a:solidFill>
                <a:latin typeface="Arial Black"/>
                <a:cs typeface="Arial Black"/>
              </a:rPr>
              <a:t>Web3</a:t>
            </a:r>
            <a:r>
              <a:rPr sz="13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Arial Black"/>
                <a:cs typeface="Arial Black"/>
              </a:rPr>
              <a:t>&amp; </a:t>
            </a:r>
            <a:r>
              <a:rPr sz="1300" spc="-105" dirty="0">
                <a:solidFill>
                  <a:srgbClr val="FFFFFF"/>
                </a:solidFill>
                <a:latin typeface="Arial Black"/>
                <a:cs typeface="Arial Black"/>
              </a:rPr>
              <a:t>Blockchain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73075" y="5489983"/>
            <a:ext cx="1850389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13B8A6"/>
                </a:solidFill>
                <a:latin typeface="Calibri"/>
                <a:cs typeface="Calibri"/>
              </a:rPr>
              <a:t>Tamper-</a:t>
            </a:r>
            <a:r>
              <a:rPr sz="1000" b="1" spc="-40" dirty="0">
                <a:solidFill>
                  <a:srgbClr val="13B8A6"/>
                </a:solidFill>
                <a:latin typeface="Calibri"/>
                <a:cs typeface="Calibri"/>
              </a:rPr>
              <a:t>proof</a:t>
            </a:r>
            <a:r>
              <a:rPr sz="1000" b="1" spc="10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3B8A6"/>
                </a:solidFill>
                <a:latin typeface="Calibri"/>
                <a:cs typeface="Calibri"/>
              </a:rPr>
              <a:t>credentials</a:t>
            </a:r>
            <a:r>
              <a:rPr sz="1000" spc="-30" dirty="0">
                <a:solidFill>
                  <a:srgbClr val="A0AEBF"/>
                </a:solidFill>
                <a:latin typeface="Arial Narrow"/>
                <a:cs typeface="Arial Narrow"/>
              </a:rPr>
              <a:t>,</a:t>
            </a:r>
            <a:r>
              <a:rPr sz="1000" spc="4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Arial Narrow"/>
                <a:cs typeface="Arial Narrow"/>
              </a:rPr>
              <a:t>soulbound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tokens,</a:t>
            </a:r>
            <a:r>
              <a:rPr sz="1000" spc="6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b="1" spc="-35" dirty="0">
                <a:solidFill>
                  <a:srgbClr val="13B8A6"/>
                </a:solidFill>
                <a:latin typeface="Calibri"/>
                <a:cs typeface="Calibri"/>
              </a:rPr>
              <a:t>zero-</a:t>
            </a:r>
            <a:r>
              <a:rPr sz="1000" b="1" spc="-45" dirty="0">
                <a:solidFill>
                  <a:srgbClr val="13B8A6"/>
                </a:solidFill>
                <a:latin typeface="Calibri"/>
                <a:cs typeface="Calibri"/>
              </a:rPr>
              <a:t>knowledge</a:t>
            </a:r>
            <a:r>
              <a:rPr sz="1000" b="1" spc="30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3B8A6"/>
                </a:solidFill>
                <a:latin typeface="Calibri"/>
                <a:cs typeface="Calibri"/>
              </a:rPr>
              <a:t>proofs</a:t>
            </a:r>
            <a:r>
              <a:rPr sz="1000" b="1" spc="6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A0AEBF"/>
                </a:solidFill>
                <a:latin typeface="Arial Narrow"/>
                <a:cs typeface="Arial Narrow"/>
              </a:rPr>
              <a:t>with </a:t>
            </a:r>
            <a:r>
              <a:rPr sz="1000" spc="10" dirty="0">
                <a:solidFill>
                  <a:srgbClr val="A0AEBF"/>
                </a:solidFill>
                <a:latin typeface="Arial Narrow"/>
                <a:cs typeface="Arial Narrow"/>
              </a:rPr>
              <a:t>trustless</a:t>
            </a:r>
            <a:r>
              <a:rPr sz="1000" spc="19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Arial Narrow"/>
                <a:cs typeface="Arial Narrow"/>
              </a:rPr>
              <a:t>verification</a:t>
            </a:r>
            <a:endParaRPr sz="1000">
              <a:latin typeface="Arial Narrow"/>
              <a:cs typeface="Arial Narro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17236" y="4800598"/>
            <a:ext cx="5064760" cy="1447800"/>
            <a:chOff x="317236" y="4800598"/>
            <a:chExt cx="5064760" cy="1447800"/>
          </a:xfrm>
        </p:grpSpPr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7236" y="4810123"/>
              <a:ext cx="2413527" cy="2857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905124" y="4800598"/>
              <a:ext cx="2476500" cy="1447800"/>
            </a:xfrm>
            <a:custGeom>
              <a:avLst/>
              <a:gdLst/>
              <a:ahLst/>
              <a:cxnLst/>
              <a:rect l="l" t="t" r="r" b="b"/>
              <a:pathLst>
                <a:path w="2476500" h="1447800">
                  <a:moveTo>
                    <a:pt x="2381249" y="1447799"/>
                  </a:moveTo>
                  <a:lnTo>
                    <a:pt x="95249" y="1447799"/>
                  </a:lnTo>
                  <a:lnTo>
                    <a:pt x="85866" y="1447346"/>
                  </a:lnTo>
                  <a:lnTo>
                    <a:pt x="42321" y="1431762"/>
                  </a:lnTo>
                  <a:lnTo>
                    <a:pt x="11259" y="1397495"/>
                  </a:lnTo>
                  <a:lnTo>
                    <a:pt x="0" y="13525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6195" y="11259"/>
                  </a:lnTo>
                  <a:lnTo>
                    <a:pt x="2460461" y="42321"/>
                  </a:lnTo>
                  <a:lnTo>
                    <a:pt x="2476046" y="85866"/>
                  </a:lnTo>
                  <a:lnTo>
                    <a:pt x="2476499" y="95249"/>
                  </a:lnTo>
                  <a:lnTo>
                    <a:pt x="2476499" y="1352549"/>
                  </a:lnTo>
                  <a:lnTo>
                    <a:pt x="2465239" y="1397495"/>
                  </a:lnTo>
                  <a:lnTo>
                    <a:pt x="2434177" y="1431762"/>
                  </a:lnTo>
                  <a:lnTo>
                    <a:pt x="2390632" y="1447346"/>
                  </a:lnTo>
                  <a:lnTo>
                    <a:pt x="2381249" y="1447799"/>
                  </a:lnTo>
                  <a:close/>
                </a:path>
              </a:pathLst>
            </a:custGeom>
            <a:solidFill>
              <a:srgbClr val="0D1729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905124" y="4800599"/>
              <a:ext cx="2476500" cy="1447800"/>
            </a:xfrm>
            <a:custGeom>
              <a:avLst/>
              <a:gdLst/>
              <a:ahLst/>
              <a:cxnLst/>
              <a:rect l="l" t="t" r="r" b="b"/>
              <a:pathLst>
                <a:path w="2476500" h="1447800">
                  <a:moveTo>
                    <a:pt x="2381249" y="1447799"/>
                  </a:moveTo>
                  <a:lnTo>
                    <a:pt x="95249" y="1447799"/>
                  </a:lnTo>
                  <a:lnTo>
                    <a:pt x="85866" y="1447346"/>
                  </a:lnTo>
                  <a:lnTo>
                    <a:pt x="42321" y="1431762"/>
                  </a:lnTo>
                  <a:lnTo>
                    <a:pt x="11259" y="1397495"/>
                  </a:lnTo>
                  <a:lnTo>
                    <a:pt x="0" y="13525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2519" y="9524"/>
                  </a:lnTo>
                  <a:lnTo>
                    <a:pt x="89620" y="9524"/>
                  </a:lnTo>
                  <a:lnTo>
                    <a:pt x="84046" y="10073"/>
                  </a:lnTo>
                  <a:lnTo>
                    <a:pt x="42942" y="27098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1358177"/>
                  </a:lnTo>
                  <a:lnTo>
                    <a:pt x="20844" y="1395494"/>
                  </a:lnTo>
                  <a:lnTo>
                    <a:pt x="52303" y="1426953"/>
                  </a:lnTo>
                  <a:lnTo>
                    <a:pt x="89620" y="1438274"/>
                  </a:lnTo>
                  <a:lnTo>
                    <a:pt x="2422520" y="1438274"/>
                  </a:lnTo>
                  <a:lnTo>
                    <a:pt x="2417700" y="1440549"/>
                  </a:lnTo>
                  <a:lnTo>
                    <a:pt x="2408857" y="1443721"/>
                  </a:lnTo>
                  <a:lnTo>
                    <a:pt x="2399835" y="1445987"/>
                  </a:lnTo>
                  <a:lnTo>
                    <a:pt x="2390632" y="1447346"/>
                  </a:lnTo>
                  <a:lnTo>
                    <a:pt x="2381249" y="1447799"/>
                  </a:lnTo>
                  <a:close/>
                </a:path>
                <a:path w="2476500" h="1447800">
                  <a:moveTo>
                    <a:pt x="2422520" y="1438274"/>
                  </a:moveTo>
                  <a:lnTo>
                    <a:pt x="2386877" y="1438274"/>
                  </a:lnTo>
                  <a:lnTo>
                    <a:pt x="2392452" y="1437725"/>
                  </a:lnTo>
                  <a:lnTo>
                    <a:pt x="2403493" y="1435528"/>
                  </a:lnTo>
                  <a:lnTo>
                    <a:pt x="2437886" y="1417145"/>
                  </a:lnTo>
                  <a:lnTo>
                    <a:pt x="2462602" y="1380153"/>
                  </a:lnTo>
                  <a:lnTo>
                    <a:pt x="2466974" y="1358177"/>
                  </a:lnTo>
                  <a:lnTo>
                    <a:pt x="2466974" y="89620"/>
                  </a:lnTo>
                  <a:lnTo>
                    <a:pt x="2455653" y="52303"/>
                  </a:lnTo>
                  <a:lnTo>
                    <a:pt x="2424195" y="20844"/>
                  </a:lnTo>
                  <a:lnTo>
                    <a:pt x="2386877" y="9524"/>
                  </a:lnTo>
                  <a:lnTo>
                    <a:pt x="2422519" y="9524"/>
                  </a:lnTo>
                  <a:lnTo>
                    <a:pt x="2454915" y="34853"/>
                  </a:lnTo>
                  <a:lnTo>
                    <a:pt x="2474687" y="76664"/>
                  </a:lnTo>
                  <a:lnTo>
                    <a:pt x="2476499" y="1352549"/>
                  </a:lnTo>
                  <a:lnTo>
                    <a:pt x="2476046" y="1361932"/>
                  </a:lnTo>
                  <a:lnTo>
                    <a:pt x="2460461" y="1405477"/>
                  </a:lnTo>
                  <a:lnTo>
                    <a:pt x="2426195" y="1436539"/>
                  </a:lnTo>
                  <a:lnTo>
                    <a:pt x="2422520" y="143827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05149" y="5019673"/>
              <a:ext cx="295275" cy="381000"/>
            </a:xfrm>
            <a:custGeom>
              <a:avLst/>
              <a:gdLst/>
              <a:ahLst/>
              <a:cxnLst/>
              <a:rect l="l" t="t" r="r" b="b"/>
              <a:pathLst>
                <a:path w="295275" h="381000">
                  <a:moveTo>
                    <a:pt x="200024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00024" y="0"/>
                  </a:lnTo>
                  <a:lnTo>
                    <a:pt x="244970" y="11259"/>
                  </a:lnTo>
                  <a:lnTo>
                    <a:pt x="279237" y="42321"/>
                  </a:lnTo>
                  <a:lnTo>
                    <a:pt x="294821" y="85866"/>
                  </a:lnTo>
                  <a:lnTo>
                    <a:pt x="295274" y="95249"/>
                  </a:lnTo>
                  <a:lnTo>
                    <a:pt x="295274" y="285749"/>
                  </a:lnTo>
                  <a:lnTo>
                    <a:pt x="284015" y="330695"/>
                  </a:lnTo>
                  <a:lnTo>
                    <a:pt x="252952" y="364962"/>
                  </a:lnTo>
                  <a:lnTo>
                    <a:pt x="209408" y="380546"/>
                  </a:lnTo>
                  <a:lnTo>
                    <a:pt x="200024" y="38099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05149" y="5019674"/>
              <a:ext cx="295275" cy="381000"/>
            </a:xfrm>
            <a:custGeom>
              <a:avLst/>
              <a:gdLst/>
              <a:ahLst/>
              <a:cxnLst/>
              <a:rect l="l" t="t" r="r" b="b"/>
              <a:pathLst>
                <a:path w="295275" h="381000">
                  <a:moveTo>
                    <a:pt x="200024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00024" y="0"/>
                  </a:lnTo>
                  <a:lnTo>
                    <a:pt x="241294" y="9524"/>
                  </a:lnTo>
                  <a:lnTo>
                    <a:pt x="89620" y="9524"/>
                  </a:lnTo>
                  <a:lnTo>
                    <a:pt x="84046" y="10073"/>
                  </a:lnTo>
                  <a:lnTo>
                    <a:pt x="42942" y="27098"/>
                  </a:lnTo>
                  <a:lnTo>
                    <a:pt x="18203" y="57243"/>
                  </a:lnTo>
                  <a:lnTo>
                    <a:pt x="9524" y="89621"/>
                  </a:lnTo>
                  <a:lnTo>
                    <a:pt x="9524" y="291377"/>
                  </a:lnTo>
                  <a:lnTo>
                    <a:pt x="20844" y="328694"/>
                  </a:lnTo>
                  <a:lnTo>
                    <a:pt x="52303" y="360153"/>
                  </a:lnTo>
                  <a:lnTo>
                    <a:pt x="89620" y="371474"/>
                  </a:lnTo>
                  <a:lnTo>
                    <a:pt x="241295" y="371474"/>
                  </a:lnTo>
                  <a:lnTo>
                    <a:pt x="236475" y="373749"/>
                  </a:lnTo>
                  <a:lnTo>
                    <a:pt x="227633" y="376921"/>
                  </a:lnTo>
                  <a:lnTo>
                    <a:pt x="218610" y="379187"/>
                  </a:lnTo>
                  <a:lnTo>
                    <a:pt x="209408" y="380546"/>
                  </a:lnTo>
                  <a:lnTo>
                    <a:pt x="200024" y="380999"/>
                  </a:lnTo>
                  <a:close/>
                </a:path>
                <a:path w="295275" h="381000">
                  <a:moveTo>
                    <a:pt x="241295" y="371474"/>
                  </a:moveTo>
                  <a:lnTo>
                    <a:pt x="205653" y="371474"/>
                  </a:lnTo>
                  <a:lnTo>
                    <a:pt x="211227" y="370925"/>
                  </a:lnTo>
                  <a:lnTo>
                    <a:pt x="222269" y="368729"/>
                  </a:lnTo>
                  <a:lnTo>
                    <a:pt x="256660" y="350345"/>
                  </a:lnTo>
                  <a:lnTo>
                    <a:pt x="281378" y="313353"/>
                  </a:lnTo>
                  <a:lnTo>
                    <a:pt x="285749" y="291377"/>
                  </a:lnTo>
                  <a:lnTo>
                    <a:pt x="285749" y="89621"/>
                  </a:lnTo>
                  <a:lnTo>
                    <a:pt x="274429" y="52303"/>
                  </a:lnTo>
                  <a:lnTo>
                    <a:pt x="242970" y="20844"/>
                  </a:lnTo>
                  <a:lnTo>
                    <a:pt x="205653" y="9524"/>
                  </a:lnTo>
                  <a:lnTo>
                    <a:pt x="241294" y="9524"/>
                  </a:lnTo>
                  <a:lnTo>
                    <a:pt x="273691" y="34853"/>
                  </a:lnTo>
                  <a:lnTo>
                    <a:pt x="293462" y="76664"/>
                  </a:lnTo>
                  <a:lnTo>
                    <a:pt x="295274" y="285749"/>
                  </a:lnTo>
                  <a:lnTo>
                    <a:pt x="294821" y="295133"/>
                  </a:lnTo>
                  <a:lnTo>
                    <a:pt x="279237" y="338677"/>
                  </a:lnTo>
                  <a:lnTo>
                    <a:pt x="244970" y="369740"/>
                  </a:lnTo>
                  <a:lnTo>
                    <a:pt x="241295" y="37147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81350" y="5133974"/>
              <a:ext cx="152399" cy="152399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3480643" y="4954689"/>
            <a:ext cx="147129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300" spc="-165" dirty="0">
                <a:solidFill>
                  <a:srgbClr val="FFFFFF"/>
                </a:solidFill>
                <a:latin typeface="Arial Black"/>
                <a:cs typeface="Arial Black"/>
              </a:rPr>
              <a:t>AI</a:t>
            </a:r>
            <a:r>
              <a:rPr sz="13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00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1300" spc="-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Arial Black"/>
                <a:cs typeface="Arial Black"/>
              </a:rPr>
              <a:t>A</a:t>
            </a:r>
            <a:r>
              <a:rPr sz="1300" spc="-45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300" spc="-25" dirty="0">
                <a:solidFill>
                  <a:srgbClr val="FFFFFF"/>
                </a:solidFill>
                <a:latin typeface="Arial Black"/>
                <a:cs typeface="Arial Black"/>
              </a:rPr>
              <a:t>t</a:t>
            </a:r>
            <a:r>
              <a:rPr sz="1300" spc="-5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300" spc="-45" dirty="0">
                <a:solidFill>
                  <a:srgbClr val="FFFFFF"/>
                </a:solidFill>
                <a:latin typeface="Arial Black"/>
                <a:cs typeface="Arial Black"/>
              </a:rPr>
              <a:t>n</a:t>
            </a:r>
            <a:r>
              <a:rPr sz="1300" spc="-25" dirty="0">
                <a:solidFill>
                  <a:srgbClr val="FFFFFF"/>
                </a:solidFill>
                <a:latin typeface="Arial Black"/>
                <a:cs typeface="Arial Black"/>
              </a:rPr>
              <a:t>om</a:t>
            </a:r>
            <a:r>
              <a:rPr sz="1300" spc="-50" dirty="0">
                <a:solidFill>
                  <a:srgbClr val="FFFFFF"/>
                </a:solidFill>
                <a:latin typeface="Arial Black"/>
                <a:cs typeface="Arial Black"/>
              </a:rPr>
              <a:t>o</a:t>
            </a:r>
            <a:r>
              <a:rPr sz="1300" spc="-894" dirty="0">
                <a:solidFill>
                  <a:srgbClr val="FFFFFF"/>
                </a:solidFill>
                <a:latin typeface="Arial Black"/>
                <a:cs typeface="Arial Black"/>
              </a:rPr>
              <a:t>u</a:t>
            </a:r>
            <a:r>
              <a:rPr sz="1350" spc="-30" baseline="18518" dirty="0">
                <a:solidFill>
                  <a:srgbClr val="FFFFFF"/>
                </a:solidFill>
                <a:latin typeface="Arial Black"/>
                <a:cs typeface="Arial Black"/>
              </a:rPr>
              <a:t>2</a:t>
            </a:r>
            <a:r>
              <a:rPr sz="1350" spc="-367" baseline="18518" dirty="0">
                <a:solidFill>
                  <a:srgbClr val="FFFFFF"/>
                </a:solidFill>
                <a:latin typeface="Arial Black"/>
                <a:cs typeface="Arial Black"/>
              </a:rPr>
              <a:t>.</a:t>
            </a:r>
            <a:r>
              <a:rPr sz="1300" spc="-670" dirty="0">
                <a:solidFill>
                  <a:srgbClr val="FFFFFF"/>
                </a:solidFill>
                <a:latin typeface="Arial Black"/>
                <a:cs typeface="Arial Black"/>
              </a:rPr>
              <a:t>s</a:t>
            </a:r>
            <a:r>
              <a:rPr sz="1350" spc="-22" baseline="18518" dirty="0">
                <a:solidFill>
                  <a:srgbClr val="FFFFFF"/>
                </a:solidFill>
                <a:latin typeface="Arial Black"/>
                <a:cs typeface="Arial Black"/>
              </a:rPr>
              <a:t>0</a:t>
            </a:r>
            <a:endParaRPr sz="1350" baseline="18518">
              <a:latin typeface="Arial Black"/>
              <a:cs typeface="Arial Blac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06043" y="5126139"/>
            <a:ext cx="74612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65" dirty="0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092449" y="5489983"/>
            <a:ext cx="202946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1000" b="1" spc="-30" dirty="0">
                <a:solidFill>
                  <a:srgbClr val="13B8A6"/>
                </a:solidFill>
                <a:latin typeface="Calibri"/>
                <a:cs typeface="Calibri"/>
              </a:rPr>
              <a:t>Personalized</a:t>
            </a:r>
            <a:r>
              <a:rPr sz="1000" b="1" spc="80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b="1" spc="-55" dirty="0">
                <a:solidFill>
                  <a:srgbClr val="13B8A6"/>
                </a:solidFill>
                <a:latin typeface="Calibri"/>
                <a:cs typeface="Calibri"/>
              </a:rPr>
              <a:t>AI</a:t>
            </a:r>
            <a:r>
              <a:rPr sz="1000" b="1" spc="80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b="1" spc="-40" dirty="0">
                <a:solidFill>
                  <a:srgbClr val="13B8A6"/>
                </a:solidFill>
                <a:latin typeface="Calibri"/>
                <a:cs typeface="Calibri"/>
              </a:rPr>
              <a:t>mentorship</a:t>
            </a:r>
            <a:r>
              <a:rPr sz="1000" spc="-40" dirty="0">
                <a:solidFill>
                  <a:srgbClr val="A0AEBF"/>
                </a:solidFill>
                <a:latin typeface="Arial Narrow"/>
                <a:cs typeface="Arial Narrow"/>
              </a:rPr>
              <a:t>,</a:t>
            </a:r>
            <a:r>
              <a:rPr sz="1000" spc="114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multi-</a:t>
            </a:r>
            <a:r>
              <a:rPr sz="1000" spc="-20" dirty="0">
                <a:solidFill>
                  <a:srgbClr val="A0AEBF"/>
                </a:solidFill>
                <a:latin typeface="Arial Narrow"/>
                <a:cs typeface="Arial Narrow"/>
              </a:rPr>
              <a:t>agent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tutoring,</a:t>
            </a:r>
            <a:r>
              <a:rPr sz="1000" spc="9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b="1" spc="-30" dirty="0">
                <a:solidFill>
                  <a:srgbClr val="13B8A6"/>
                </a:solidFill>
                <a:latin typeface="Calibri"/>
                <a:cs typeface="Calibri"/>
              </a:rPr>
              <a:t>adaptive</a:t>
            </a:r>
            <a:r>
              <a:rPr sz="1000" b="1" spc="70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b="1" spc="-40" dirty="0">
                <a:solidFill>
                  <a:srgbClr val="13B8A6"/>
                </a:solidFill>
                <a:latin typeface="Calibri"/>
                <a:cs typeface="Calibri"/>
              </a:rPr>
              <a:t>curriculum</a:t>
            </a:r>
            <a:r>
              <a:rPr sz="1000" b="1" spc="10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Arial Narrow"/>
                <a:cs typeface="Arial Narrow"/>
              </a:rPr>
              <a:t>generation</a:t>
            </a:r>
            <a:endParaRPr sz="1000">
              <a:latin typeface="Arial Narrow"/>
              <a:cs typeface="Arial Narrow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85749" y="4810123"/>
            <a:ext cx="5064760" cy="2990850"/>
            <a:chOff x="285749" y="4810123"/>
            <a:chExt cx="5064760" cy="2990850"/>
          </a:xfrm>
        </p:grpSpPr>
        <p:pic>
          <p:nvPicPr>
            <p:cNvPr id="55" name="object 5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36611" y="4810123"/>
              <a:ext cx="2413527" cy="28574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285749" y="6391273"/>
              <a:ext cx="2476500" cy="1409700"/>
            </a:xfrm>
            <a:custGeom>
              <a:avLst/>
              <a:gdLst/>
              <a:ahLst/>
              <a:cxnLst/>
              <a:rect l="l" t="t" r="r" b="b"/>
              <a:pathLst>
                <a:path w="2476500" h="1409700">
                  <a:moveTo>
                    <a:pt x="2381249" y="1409699"/>
                  </a:moveTo>
                  <a:lnTo>
                    <a:pt x="95249" y="1409699"/>
                  </a:lnTo>
                  <a:lnTo>
                    <a:pt x="85867" y="1409246"/>
                  </a:lnTo>
                  <a:lnTo>
                    <a:pt x="42321" y="1393662"/>
                  </a:lnTo>
                  <a:lnTo>
                    <a:pt x="11259" y="1359395"/>
                  </a:lnTo>
                  <a:lnTo>
                    <a:pt x="0" y="13144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6195" y="11259"/>
                  </a:lnTo>
                  <a:lnTo>
                    <a:pt x="2460461" y="42321"/>
                  </a:lnTo>
                  <a:lnTo>
                    <a:pt x="2476046" y="85866"/>
                  </a:lnTo>
                  <a:lnTo>
                    <a:pt x="2476499" y="95249"/>
                  </a:lnTo>
                  <a:lnTo>
                    <a:pt x="2476499" y="1314449"/>
                  </a:lnTo>
                  <a:lnTo>
                    <a:pt x="2465239" y="1359395"/>
                  </a:lnTo>
                  <a:lnTo>
                    <a:pt x="2434177" y="1393662"/>
                  </a:lnTo>
                  <a:lnTo>
                    <a:pt x="2390632" y="1409246"/>
                  </a:lnTo>
                  <a:lnTo>
                    <a:pt x="2381249" y="1409699"/>
                  </a:lnTo>
                  <a:close/>
                </a:path>
              </a:pathLst>
            </a:custGeom>
            <a:solidFill>
              <a:srgbClr val="0D1729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85749" y="6391273"/>
              <a:ext cx="2476500" cy="1409700"/>
            </a:xfrm>
            <a:custGeom>
              <a:avLst/>
              <a:gdLst/>
              <a:ahLst/>
              <a:cxnLst/>
              <a:rect l="l" t="t" r="r" b="b"/>
              <a:pathLst>
                <a:path w="2476500" h="1409700">
                  <a:moveTo>
                    <a:pt x="2381249" y="1409699"/>
                  </a:moveTo>
                  <a:lnTo>
                    <a:pt x="95249" y="1409699"/>
                  </a:lnTo>
                  <a:lnTo>
                    <a:pt x="85867" y="1409246"/>
                  </a:lnTo>
                  <a:lnTo>
                    <a:pt x="42321" y="1393662"/>
                  </a:lnTo>
                  <a:lnTo>
                    <a:pt x="11259" y="1359395"/>
                  </a:lnTo>
                  <a:lnTo>
                    <a:pt x="0" y="13144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25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320077"/>
                  </a:lnTo>
                  <a:lnTo>
                    <a:pt x="20845" y="1357394"/>
                  </a:lnTo>
                  <a:lnTo>
                    <a:pt x="52303" y="1388853"/>
                  </a:lnTo>
                  <a:lnTo>
                    <a:pt x="89621" y="1400174"/>
                  </a:lnTo>
                  <a:lnTo>
                    <a:pt x="2422521" y="1400174"/>
                  </a:lnTo>
                  <a:lnTo>
                    <a:pt x="2417700" y="1402449"/>
                  </a:lnTo>
                  <a:lnTo>
                    <a:pt x="2408858" y="1405621"/>
                  </a:lnTo>
                  <a:lnTo>
                    <a:pt x="2399835" y="1407887"/>
                  </a:lnTo>
                  <a:lnTo>
                    <a:pt x="2390632" y="1409246"/>
                  </a:lnTo>
                  <a:lnTo>
                    <a:pt x="2381249" y="1409699"/>
                  </a:lnTo>
                  <a:close/>
                </a:path>
                <a:path w="2476500" h="1409700">
                  <a:moveTo>
                    <a:pt x="2422521" y="1400174"/>
                  </a:moveTo>
                  <a:lnTo>
                    <a:pt x="2386878" y="1400174"/>
                  </a:lnTo>
                  <a:lnTo>
                    <a:pt x="2392452" y="1399624"/>
                  </a:lnTo>
                  <a:lnTo>
                    <a:pt x="2403494" y="1397427"/>
                  </a:lnTo>
                  <a:lnTo>
                    <a:pt x="2437886" y="1379045"/>
                  </a:lnTo>
                  <a:lnTo>
                    <a:pt x="2462602" y="1342053"/>
                  </a:lnTo>
                  <a:lnTo>
                    <a:pt x="2466974" y="1320077"/>
                  </a:lnTo>
                  <a:lnTo>
                    <a:pt x="2466974" y="89620"/>
                  </a:lnTo>
                  <a:lnTo>
                    <a:pt x="2455654" y="52302"/>
                  </a:lnTo>
                  <a:lnTo>
                    <a:pt x="2424195" y="20843"/>
                  </a:lnTo>
                  <a:lnTo>
                    <a:pt x="2386878" y="9524"/>
                  </a:lnTo>
                  <a:lnTo>
                    <a:pt x="2422519" y="9524"/>
                  </a:lnTo>
                  <a:lnTo>
                    <a:pt x="2454916" y="34853"/>
                  </a:lnTo>
                  <a:lnTo>
                    <a:pt x="2474687" y="76664"/>
                  </a:lnTo>
                  <a:lnTo>
                    <a:pt x="2476499" y="1314449"/>
                  </a:lnTo>
                  <a:lnTo>
                    <a:pt x="2476046" y="1323832"/>
                  </a:lnTo>
                  <a:lnTo>
                    <a:pt x="2460462" y="1367377"/>
                  </a:lnTo>
                  <a:lnTo>
                    <a:pt x="2426195" y="1398439"/>
                  </a:lnTo>
                  <a:lnTo>
                    <a:pt x="2422521" y="140017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5774" y="6610348"/>
              <a:ext cx="276225" cy="381000"/>
            </a:xfrm>
            <a:custGeom>
              <a:avLst/>
              <a:gdLst/>
              <a:ahLst/>
              <a:cxnLst/>
              <a:rect l="l" t="t" r="r" b="b"/>
              <a:pathLst>
                <a:path w="276225" h="381000">
                  <a:moveTo>
                    <a:pt x="180974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180974" y="0"/>
                  </a:lnTo>
                  <a:lnTo>
                    <a:pt x="225920" y="11259"/>
                  </a:lnTo>
                  <a:lnTo>
                    <a:pt x="260187" y="42321"/>
                  </a:lnTo>
                  <a:lnTo>
                    <a:pt x="275771" y="85866"/>
                  </a:lnTo>
                  <a:lnTo>
                    <a:pt x="276224" y="95249"/>
                  </a:lnTo>
                  <a:lnTo>
                    <a:pt x="276224" y="285749"/>
                  </a:lnTo>
                  <a:lnTo>
                    <a:pt x="264965" y="330695"/>
                  </a:lnTo>
                  <a:lnTo>
                    <a:pt x="233902" y="364962"/>
                  </a:lnTo>
                  <a:lnTo>
                    <a:pt x="190358" y="380546"/>
                  </a:lnTo>
                  <a:lnTo>
                    <a:pt x="180974" y="38099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85774" y="6610348"/>
              <a:ext cx="276225" cy="381000"/>
            </a:xfrm>
            <a:custGeom>
              <a:avLst/>
              <a:gdLst/>
              <a:ahLst/>
              <a:cxnLst/>
              <a:rect l="l" t="t" r="r" b="b"/>
              <a:pathLst>
                <a:path w="276225" h="381000">
                  <a:moveTo>
                    <a:pt x="180974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180974" y="0"/>
                  </a:lnTo>
                  <a:lnTo>
                    <a:pt x="222244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2"/>
                  </a:lnTo>
                  <a:lnTo>
                    <a:pt x="9524" y="89621"/>
                  </a:lnTo>
                  <a:lnTo>
                    <a:pt x="9524" y="291377"/>
                  </a:lnTo>
                  <a:lnTo>
                    <a:pt x="20845" y="328694"/>
                  </a:lnTo>
                  <a:lnTo>
                    <a:pt x="52303" y="360153"/>
                  </a:lnTo>
                  <a:lnTo>
                    <a:pt x="89621" y="371474"/>
                  </a:lnTo>
                  <a:lnTo>
                    <a:pt x="222246" y="371474"/>
                  </a:lnTo>
                  <a:lnTo>
                    <a:pt x="217425" y="373749"/>
                  </a:lnTo>
                  <a:lnTo>
                    <a:pt x="208583" y="376921"/>
                  </a:lnTo>
                  <a:lnTo>
                    <a:pt x="199560" y="379187"/>
                  </a:lnTo>
                  <a:lnTo>
                    <a:pt x="190358" y="380546"/>
                  </a:lnTo>
                  <a:lnTo>
                    <a:pt x="180974" y="380999"/>
                  </a:lnTo>
                  <a:close/>
                </a:path>
                <a:path w="276225" h="381000">
                  <a:moveTo>
                    <a:pt x="222246" y="371474"/>
                  </a:moveTo>
                  <a:lnTo>
                    <a:pt x="186603" y="371474"/>
                  </a:lnTo>
                  <a:lnTo>
                    <a:pt x="192178" y="370925"/>
                  </a:lnTo>
                  <a:lnTo>
                    <a:pt x="203219" y="368728"/>
                  </a:lnTo>
                  <a:lnTo>
                    <a:pt x="237611" y="350346"/>
                  </a:lnTo>
                  <a:lnTo>
                    <a:pt x="262328" y="313354"/>
                  </a:lnTo>
                  <a:lnTo>
                    <a:pt x="266699" y="291377"/>
                  </a:lnTo>
                  <a:lnTo>
                    <a:pt x="266699" y="89621"/>
                  </a:lnTo>
                  <a:lnTo>
                    <a:pt x="255379" y="52302"/>
                  </a:lnTo>
                  <a:lnTo>
                    <a:pt x="223919" y="20843"/>
                  </a:lnTo>
                  <a:lnTo>
                    <a:pt x="186603" y="9524"/>
                  </a:lnTo>
                  <a:lnTo>
                    <a:pt x="222244" y="9524"/>
                  </a:lnTo>
                  <a:lnTo>
                    <a:pt x="254641" y="34853"/>
                  </a:lnTo>
                  <a:lnTo>
                    <a:pt x="274412" y="76664"/>
                  </a:lnTo>
                  <a:lnTo>
                    <a:pt x="276224" y="285749"/>
                  </a:lnTo>
                  <a:lnTo>
                    <a:pt x="275771" y="295133"/>
                  </a:lnTo>
                  <a:lnTo>
                    <a:pt x="260187" y="338677"/>
                  </a:lnTo>
                  <a:lnTo>
                    <a:pt x="225920" y="369740"/>
                  </a:lnTo>
                  <a:lnTo>
                    <a:pt x="222246" y="37147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3874" y="6743699"/>
              <a:ext cx="190499" cy="114299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862707" y="6545364"/>
            <a:ext cx="1391285" cy="396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330"/>
              </a:spcBef>
            </a:pPr>
            <a:r>
              <a:rPr sz="1300" spc="-60" dirty="0">
                <a:solidFill>
                  <a:srgbClr val="FFFFFF"/>
                </a:solidFill>
                <a:latin typeface="Arial Black"/>
                <a:cs typeface="Arial Black"/>
              </a:rPr>
              <a:t>Virtual </a:t>
            </a:r>
            <a:r>
              <a:rPr sz="1300" spc="-55" dirty="0">
                <a:solidFill>
                  <a:srgbClr val="FFFFFF"/>
                </a:solidFill>
                <a:latin typeface="Arial Black"/>
                <a:cs typeface="Arial Black"/>
              </a:rPr>
              <a:t>Worlds </a:t>
            </a:r>
            <a:r>
              <a:rPr sz="1300" spc="-50" dirty="0">
                <a:solidFill>
                  <a:srgbClr val="FFFFFF"/>
                </a:solidFill>
                <a:latin typeface="Arial Black"/>
                <a:cs typeface="Arial Black"/>
              </a:rPr>
              <a:t>&amp; Gamification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73075" y="7080658"/>
            <a:ext cx="202438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1000" b="1" spc="-40" dirty="0">
                <a:solidFill>
                  <a:srgbClr val="13B8A6"/>
                </a:solidFill>
                <a:latin typeface="Calibri"/>
                <a:cs typeface="Calibri"/>
              </a:rPr>
              <a:t>Immersive</a:t>
            </a:r>
            <a:r>
              <a:rPr sz="1000" b="1" spc="10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3B8A6"/>
                </a:solidFill>
                <a:latin typeface="Calibri"/>
                <a:cs typeface="Calibri"/>
              </a:rPr>
              <a:t>metaverse</a:t>
            </a:r>
            <a:r>
              <a:rPr sz="1000" b="1" spc="4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classrooms,</a:t>
            </a:r>
            <a:r>
              <a:rPr sz="1000" spc="3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Arial Narrow"/>
                <a:cs typeface="Arial Narrow"/>
              </a:rPr>
              <a:t>social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learning,</a:t>
            </a:r>
            <a:r>
              <a:rPr sz="1000" spc="3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b="1" spc="-25" dirty="0">
                <a:solidFill>
                  <a:srgbClr val="13B8A6"/>
                </a:solidFill>
                <a:latin typeface="Calibri"/>
                <a:cs typeface="Calibri"/>
              </a:rPr>
              <a:t>gamified</a:t>
            </a:r>
            <a:r>
              <a:rPr sz="1000" b="1" spc="1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b="1" spc="-35" dirty="0">
                <a:solidFill>
                  <a:srgbClr val="13B8A6"/>
                </a:solidFill>
                <a:latin typeface="Calibri"/>
                <a:cs typeface="Calibri"/>
              </a:rPr>
              <a:t>education</a:t>
            </a:r>
            <a:r>
              <a:rPr sz="1000" b="1" spc="4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Arial Narrow"/>
                <a:cs typeface="Arial Narrow"/>
              </a:rPr>
              <a:t>adventures</a:t>
            </a:r>
            <a:endParaRPr sz="1000">
              <a:latin typeface="Arial Narrow"/>
              <a:cs typeface="Arial Narrow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317236" y="6391273"/>
            <a:ext cx="5064760" cy="1409700"/>
            <a:chOff x="317236" y="6391273"/>
            <a:chExt cx="5064760" cy="1409700"/>
          </a:xfrm>
        </p:grpSpPr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7236" y="6400798"/>
              <a:ext cx="2413527" cy="28574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05124" y="6391273"/>
              <a:ext cx="2476500" cy="1409700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3587750" y="6612039"/>
            <a:ext cx="1426845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95" dirty="0">
                <a:solidFill>
                  <a:srgbClr val="FFFFFF"/>
                </a:solidFill>
                <a:latin typeface="Arial Black"/>
                <a:cs typeface="Arial Black"/>
              </a:rPr>
              <a:t>DAO</a:t>
            </a:r>
            <a:r>
              <a:rPr sz="1300" spc="-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Arial Black"/>
                <a:cs typeface="Arial Black"/>
              </a:rPr>
              <a:t>Governance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92449" y="7042558"/>
            <a:ext cx="1956435" cy="539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1000" b="1" spc="-50" dirty="0">
                <a:solidFill>
                  <a:srgbClr val="13B8A6"/>
                </a:solidFill>
                <a:latin typeface="Calibri"/>
                <a:cs typeface="Calibri"/>
              </a:rPr>
              <a:t>Community-</a:t>
            </a:r>
            <a:r>
              <a:rPr sz="1000" b="1" spc="-35" dirty="0">
                <a:solidFill>
                  <a:srgbClr val="13B8A6"/>
                </a:solidFill>
                <a:latin typeface="Calibri"/>
                <a:cs typeface="Calibri"/>
              </a:rPr>
              <a:t>driven</a:t>
            </a:r>
            <a:r>
              <a:rPr sz="1000" b="1" spc="80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Arial Narrow"/>
                <a:cs typeface="Arial Narrow"/>
              </a:rPr>
              <a:t>curriculum,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decentralized</a:t>
            </a:r>
            <a:r>
              <a:rPr sz="1000" spc="13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funding,</a:t>
            </a:r>
            <a:r>
              <a:rPr sz="1000" spc="13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b="1" spc="-35" dirty="0">
                <a:solidFill>
                  <a:srgbClr val="13B8A6"/>
                </a:solidFill>
                <a:latin typeface="Calibri"/>
                <a:cs typeface="Calibri"/>
              </a:rPr>
              <a:t>quadratic</a:t>
            </a:r>
            <a:r>
              <a:rPr sz="1000" b="1" spc="100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b="1" spc="-10" dirty="0">
                <a:solidFill>
                  <a:srgbClr val="13B8A6"/>
                </a:solidFill>
                <a:latin typeface="Calibri"/>
                <a:cs typeface="Calibri"/>
              </a:rPr>
              <a:t>voting </a:t>
            </a:r>
            <a:r>
              <a:rPr sz="1000" spc="-10" dirty="0">
                <a:solidFill>
                  <a:srgbClr val="A0AEBF"/>
                </a:solidFill>
                <a:latin typeface="Arial Narrow"/>
                <a:cs typeface="Arial Narrow"/>
              </a:rPr>
              <a:t>mechanisms</a:t>
            </a:r>
            <a:endParaRPr sz="1000">
              <a:latin typeface="Arial Narrow"/>
              <a:cs typeface="Arial Narro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285749" y="6400798"/>
            <a:ext cx="5064760" cy="2943225"/>
            <a:chOff x="285749" y="6400798"/>
            <a:chExt cx="5064760" cy="2943225"/>
          </a:xfrm>
        </p:grpSpPr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936611" y="6400798"/>
              <a:ext cx="2413527" cy="2857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85749" y="7943848"/>
              <a:ext cx="2476500" cy="1400175"/>
            </a:xfrm>
            <a:custGeom>
              <a:avLst/>
              <a:gdLst/>
              <a:ahLst/>
              <a:cxnLst/>
              <a:rect l="l" t="t" r="r" b="b"/>
              <a:pathLst>
                <a:path w="2476500" h="1400175">
                  <a:moveTo>
                    <a:pt x="2381249" y="1400174"/>
                  </a:moveTo>
                  <a:lnTo>
                    <a:pt x="95249" y="1400174"/>
                  </a:lnTo>
                  <a:lnTo>
                    <a:pt x="85866" y="1399721"/>
                  </a:lnTo>
                  <a:lnTo>
                    <a:pt x="42321" y="1384137"/>
                  </a:lnTo>
                  <a:lnTo>
                    <a:pt x="11259" y="1349870"/>
                  </a:lnTo>
                  <a:lnTo>
                    <a:pt x="0" y="13049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6195" y="11259"/>
                  </a:lnTo>
                  <a:lnTo>
                    <a:pt x="2460461" y="42321"/>
                  </a:lnTo>
                  <a:lnTo>
                    <a:pt x="2476046" y="85866"/>
                  </a:lnTo>
                  <a:lnTo>
                    <a:pt x="2476499" y="95249"/>
                  </a:lnTo>
                  <a:lnTo>
                    <a:pt x="2476499" y="1304924"/>
                  </a:lnTo>
                  <a:lnTo>
                    <a:pt x="2465239" y="1349870"/>
                  </a:lnTo>
                  <a:lnTo>
                    <a:pt x="2434177" y="1384137"/>
                  </a:lnTo>
                  <a:lnTo>
                    <a:pt x="2390632" y="1399721"/>
                  </a:lnTo>
                  <a:lnTo>
                    <a:pt x="2381249" y="1400174"/>
                  </a:lnTo>
                  <a:close/>
                </a:path>
              </a:pathLst>
            </a:custGeom>
            <a:solidFill>
              <a:srgbClr val="0D1729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85749" y="7943849"/>
              <a:ext cx="2476500" cy="1400175"/>
            </a:xfrm>
            <a:custGeom>
              <a:avLst/>
              <a:gdLst/>
              <a:ahLst/>
              <a:cxnLst/>
              <a:rect l="l" t="t" r="r" b="b"/>
              <a:pathLst>
                <a:path w="2476500" h="1400175">
                  <a:moveTo>
                    <a:pt x="2381249" y="1400174"/>
                  </a:moveTo>
                  <a:lnTo>
                    <a:pt x="95249" y="1400174"/>
                  </a:lnTo>
                  <a:lnTo>
                    <a:pt x="85866" y="1399721"/>
                  </a:lnTo>
                  <a:lnTo>
                    <a:pt x="42321" y="1384137"/>
                  </a:lnTo>
                  <a:lnTo>
                    <a:pt x="11259" y="1349870"/>
                  </a:lnTo>
                  <a:lnTo>
                    <a:pt x="0" y="13049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2520" y="9525"/>
                  </a:lnTo>
                  <a:lnTo>
                    <a:pt x="89621" y="9525"/>
                  </a:lnTo>
                  <a:lnTo>
                    <a:pt x="84046" y="10074"/>
                  </a:lnTo>
                  <a:lnTo>
                    <a:pt x="42943" y="27098"/>
                  </a:lnTo>
                  <a:lnTo>
                    <a:pt x="18204" y="57242"/>
                  </a:lnTo>
                  <a:lnTo>
                    <a:pt x="9524" y="89620"/>
                  </a:lnTo>
                  <a:lnTo>
                    <a:pt x="9524" y="1310552"/>
                  </a:lnTo>
                  <a:lnTo>
                    <a:pt x="20845" y="1347869"/>
                  </a:lnTo>
                  <a:lnTo>
                    <a:pt x="52303" y="1379328"/>
                  </a:lnTo>
                  <a:lnTo>
                    <a:pt x="89621" y="1390649"/>
                  </a:lnTo>
                  <a:lnTo>
                    <a:pt x="2422521" y="1390649"/>
                  </a:lnTo>
                  <a:lnTo>
                    <a:pt x="2417700" y="1392924"/>
                  </a:lnTo>
                  <a:lnTo>
                    <a:pt x="2408858" y="1396096"/>
                  </a:lnTo>
                  <a:lnTo>
                    <a:pt x="2399835" y="1398362"/>
                  </a:lnTo>
                  <a:lnTo>
                    <a:pt x="2390632" y="1399721"/>
                  </a:lnTo>
                  <a:lnTo>
                    <a:pt x="2381249" y="1400174"/>
                  </a:lnTo>
                  <a:close/>
                </a:path>
                <a:path w="2476500" h="1400175">
                  <a:moveTo>
                    <a:pt x="2422521" y="1390649"/>
                  </a:moveTo>
                  <a:lnTo>
                    <a:pt x="2386878" y="1390649"/>
                  </a:lnTo>
                  <a:lnTo>
                    <a:pt x="2392452" y="1390099"/>
                  </a:lnTo>
                  <a:lnTo>
                    <a:pt x="2403494" y="1387902"/>
                  </a:lnTo>
                  <a:lnTo>
                    <a:pt x="2437886" y="1369520"/>
                  </a:lnTo>
                  <a:lnTo>
                    <a:pt x="2462602" y="1332528"/>
                  </a:lnTo>
                  <a:lnTo>
                    <a:pt x="2466974" y="1310552"/>
                  </a:lnTo>
                  <a:lnTo>
                    <a:pt x="2466974" y="89620"/>
                  </a:lnTo>
                  <a:lnTo>
                    <a:pt x="2455654" y="52301"/>
                  </a:lnTo>
                  <a:lnTo>
                    <a:pt x="2424195" y="20843"/>
                  </a:lnTo>
                  <a:lnTo>
                    <a:pt x="2386878" y="9525"/>
                  </a:lnTo>
                  <a:lnTo>
                    <a:pt x="2422520" y="9525"/>
                  </a:lnTo>
                  <a:lnTo>
                    <a:pt x="2454916" y="34853"/>
                  </a:lnTo>
                  <a:lnTo>
                    <a:pt x="2474687" y="76664"/>
                  </a:lnTo>
                  <a:lnTo>
                    <a:pt x="2476499" y="1304924"/>
                  </a:lnTo>
                  <a:lnTo>
                    <a:pt x="2476046" y="1314307"/>
                  </a:lnTo>
                  <a:lnTo>
                    <a:pt x="2460462" y="1357852"/>
                  </a:lnTo>
                  <a:lnTo>
                    <a:pt x="2426195" y="1388914"/>
                  </a:lnTo>
                  <a:lnTo>
                    <a:pt x="2422521" y="13906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485774" y="814387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49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85749" y="0"/>
                  </a:lnTo>
                  <a:lnTo>
                    <a:pt x="330695" y="11259"/>
                  </a:lnTo>
                  <a:lnTo>
                    <a:pt x="364962" y="42321"/>
                  </a:lnTo>
                  <a:lnTo>
                    <a:pt x="380546" y="85866"/>
                  </a:lnTo>
                  <a:lnTo>
                    <a:pt x="380999" y="95249"/>
                  </a:lnTo>
                  <a:lnTo>
                    <a:pt x="380999" y="285749"/>
                  </a:lnTo>
                  <a:lnTo>
                    <a:pt x="369740" y="330695"/>
                  </a:lnTo>
                  <a:lnTo>
                    <a:pt x="338677" y="364962"/>
                  </a:lnTo>
                  <a:lnTo>
                    <a:pt x="295133" y="380546"/>
                  </a:lnTo>
                  <a:lnTo>
                    <a:pt x="285749" y="38099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85774" y="81438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49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85749" y="0"/>
                  </a:lnTo>
                  <a:lnTo>
                    <a:pt x="3270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2"/>
                  </a:lnTo>
                  <a:lnTo>
                    <a:pt x="9524" y="89620"/>
                  </a:lnTo>
                  <a:lnTo>
                    <a:pt x="9524" y="291377"/>
                  </a:lnTo>
                  <a:lnTo>
                    <a:pt x="20845" y="328694"/>
                  </a:lnTo>
                  <a:lnTo>
                    <a:pt x="52302" y="360153"/>
                  </a:lnTo>
                  <a:lnTo>
                    <a:pt x="89621" y="371474"/>
                  </a:lnTo>
                  <a:lnTo>
                    <a:pt x="327020" y="371474"/>
                  </a:lnTo>
                  <a:lnTo>
                    <a:pt x="322200" y="373749"/>
                  </a:lnTo>
                  <a:lnTo>
                    <a:pt x="313358" y="376921"/>
                  </a:lnTo>
                  <a:lnTo>
                    <a:pt x="304335" y="379187"/>
                  </a:lnTo>
                  <a:lnTo>
                    <a:pt x="295133" y="380546"/>
                  </a:lnTo>
                  <a:lnTo>
                    <a:pt x="285749" y="380999"/>
                  </a:lnTo>
                  <a:close/>
                </a:path>
                <a:path w="381000" h="381000">
                  <a:moveTo>
                    <a:pt x="327020" y="371474"/>
                  </a:moveTo>
                  <a:lnTo>
                    <a:pt x="291378" y="371474"/>
                  </a:lnTo>
                  <a:lnTo>
                    <a:pt x="296953" y="370925"/>
                  </a:lnTo>
                  <a:lnTo>
                    <a:pt x="307994" y="368728"/>
                  </a:lnTo>
                  <a:lnTo>
                    <a:pt x="342386" y="350345"/>
                  </a:lnTo>
                  <a:lnTo>
                    <a:pt x="367103" y="313354"/>
                  </a:lnTo>
                  <a:lnTo>
                    <a:pt x="371474" y="291377"/>
                  </a:lnTo>
                  <a:lnTo>
                    <a:pt x="371474" y="89620"/>
                  </a:lnTo>
                  <a:lnTo>
                    <a:pt x="360154" y="52302"/>
                  </a:lnTo>
                  <a:lnTo>
                    <a:pt x="328694" y="20843"/>
                  </a:lnTo>
                  <a:lnTo>
                    <a:pt x="291378" y="9524"/>
                  </a:lnTo>
                  <a:lnTo>
                    <a:pt x="327019" y="9524"/>
                  </a:lnTo>
                  <a:lnTo>
                    <a:pt x="359416" y="34853"/>
                  </a:lnTo>
                  <a:lnTo>
                    <a:pt x="379187" y="76664"/>
                  </a:lnTo>
                  <a:lnTo>
                    <a:pt x="380999" y="285749"/>
                  </a:lnTo>
                  <a:lnTo>
                    <a:pt x="380546" y="295133"/>
                  </a:lnTo>
                  <a:lnTo>
                    <a:pt x="364962" y="338677"/>
                  </a:lnTo>
                  <a:lnTo>
                    <a:pt x="330695" y="369740"/>
                  </a:lnTo>
                  <a:lnTo>
                    <a:pt x="327020" y="37147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00074" y="8258174"/>
              <a:ext cx="152399" cy="152399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968375" y="8155089"/>
            <a:ext cx="131826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125" dirty="0">
                <a:solidFill>
                  <a:srgbClr val="FFFFFF"/>
                </a:solidFill>
                <a:latin typeface="Arial Black"/>
                <a:cs typeface="Arial Black"/>
              </a:rPr>
              <a:t>Economic</a:t>
            </a:r>
            <a:r>
              <a:rPr sz="1300" spc="-6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85" dirty="0">
                <a:solidFill>
                  <a:srgbClr val="FFFFFF"/>
                </a:solidFill>
                <a:latin typeface="Arial Black"/>
                <a:cs typeface="Arial Black"/>
              </a:rPr>
              <a:t>Model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473075" y="8611728"/>
            <a:ext cx="2099945" cy="34226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40"/>
              </a:spcBef>
            </a:pPr>
            <a:r>
              <a:rPr sz="1000" b="1" spc="-45" dirty="0">
                <a:solidFill>
                  <a:srgbClr val="13B8A6"/>
                </a:solidFill>
                <a:latin typeface="Calibri"/>
                <a:cs typeface="Calibri"/>
              </a:rPr>
              <a:t>Tokenized</a:t>
            </a:r>
            <a:r>
              <a:rPr sz="1000" b="1" spc="5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b="1" spc="-35" dirty="0">
                <a:solidFill>
                  <a:srgbClr val="13B8A6"/>
                </a:solidFill>
                <a:latin typeface="Calibri"/>
                <a:cs typeface="Calibri"/>
              </a:rPr>
              <a:t>incentives</a:t>
            </a:r>
            <a:r>
              <a:rPr sz="1000" spc="-35" dirty="0">
                <a:solidFill>
                  <a:srgbClr val="A0AEBF"/>
                </a:solidFill>
                <a:latin typeface="Arial Narrow"/>
                <a:cs typeface="Arial Narrow"/>
              </a:rPr>
              <a:t>,</a:t>
            </a:r>
            <a:r>
              <a:rPr sz="1000" spc="9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skill</a:t>
            </a:r>
            <a:r>
              <a:rPr sz="1000" spc="8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bounties,</a:t>
            </a:r>
            <a:r>
              <a:rPr sz="1000" spc="9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b="1" spc="-10" dirty="0">
                <a:solidFill>
                  <a:srgbClr val="13B8A6"/>
                </a:solidFill>
                <a:latin typeface="Calibri"/>
                <a:cs typeface="Calibri"/>
              </a:rPr>
              <a:t>learn- </a:t>
            </a:r>
            <a:r>
              <a:rPr sz="1000" b="1" spc="-35" dirty="0">
                <a:solidFill>
                  <a:srgbClr val="13B8A6"/>
                </a:solidFill>
                <a:latin typeface="Calibri"/>
                <a:cs typeface="Calibri"/>
              </a:rPr>
              <a:t>to-</a:t>
            </a:r>
            <a:r>
              <a:rPr sz="1000" b="1" spc="-20" dirty="0">
                <a:solidFill>
                  <a:srgbClr val="13B8A6"/>
                </a:solidFill>
                <a:latin typeface="Calibri"/>
                <a:cs typeface="Calibri"/>
              </a:rPr>
              <a:t>earn</a:t>
            </a:r>
            <a:r>
              <a:rPr sz="1000" b="1" spc="20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mechanisms,</a:t>
            </a:r>
            <a:r>
              <a:rPr sz="1000" spc="2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IP</a:t>
            </a:r>
            <a:r>
              <a:rPr sz="1000" spc="1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Arial Narrow"/>
                <a:cs typeface="Arial Narrow"/>
              </a:rPr>
              <a:t>monetization</a:t>
            </a:r>
            <a:endParaRPr sz="1000">
              <a:latin typeface="Arial Narrow"/>
              <a:cs typeface="Arial Narrow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317236" y="7943848"/>
            <a:ext cx="5064760" cy="1400175"/>
            <a:chOff x="317236" y="7943848"/>
            <a:chExt cx="5064760" cy="1400175"/>
          </a:xfrm>
        </p:grpSpPr>
        <p:pic>
          <p:nvPicPr>
            <p:cNvPr id="78" name="object 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7236" y="7953373"/>
              <a:ext cx="2413527" cy="28574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905124" y="7943848"/>
              <a:ext cx="2476500" cy="1400175"/>
            </a:xfrm>
            <a:custGeom>
              <a:avLst/>
              <a:gdLst/>
              <a:ahLst/>
              <a:cxnLst/>
              <a:rect l="l" t="t" r="r" b="b"/>
              <a:pathLst>
                <a:path w="2476500" h="1400175">
                  <a:moveTo>
                    <a:pt x="2381249" y="1400174"/>
                  </a:moveTo>
                  <a:lnTo>
                    <a:pt x="95249" y="1400174"/>
                  </a:lnTo>
                  <a:lnTo>
                    <a:pt x="85866" y="1399721"/>
                  </a:lnTo>
                  <a:lnTo>
                    <a:pt x="42321" y="1384137"/>
                  </a:lnTo>
                  <a:lnTo>
                    <a:pt x="11259" y="1349870"/>
                  </a:lnTo>
                  <a:lnTo>
                    <a:pt x="0" y="13049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6195" y="11259"/>
                  </a:lnTo>
                  <a:lnTo>
                    <a:pt x="2460461" y="42321"/>
                  </a:lnTo>
                  <a:lnTo>
                    <a:pt x="2476046" y="85866"/>
                  </a:lnTo>
                  <a:lnTo>
                    <a:pt x="2476499" y="95249"/>
                  </a:lnTo>
                  <a:lnTo>
                    <a:pt x="2476499" y="1304924"/>
                  </a:lnTo>
                  <a:lnTo>
                    <a:pt x="2465239" y="1349870"/>
                  </a:lnTo>
                  <a:lnTo>
                    <a:pt x="2434177" y="1384137"/>
                  </a:lnTo>
                  <a:lnTo>
                    <a:pt x="2390632" y="1399721"/>
                  </a:lnTo>
                  <a:lnTo>
                    <a:pt x="2381249" y="1400174"/>
                  </a:lnTo>
                  <a:close/>
                </a:path>
              </a:pathLst>
            </a:custGeom>
            <a:solidFill>
              <a:srgbClr val="0D1729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905124" y="7943848"/>
              <a:ext cx="2476500" cy="1400175"/>
            </a:xfrm>
            <a:custGeom>
              <a:avLst/>
              <a:gdLst/>
              <a:ahLst/>
              <a:cxnLst/>
              <a:rect l="l" t="t" r="r" b="b"/>
              <a:pathLst>
                <a:path w="2476500" h="1400175">
                  <a:moveTo>
                    <a:pt x="2381249" y="1400174"/>
                  </a:moveTo>
                  <a:lnTo>
                    <a:pt x="95249" y="1400174"/>
                  </a:lnTo>
                  <a:lnTo>
                    <a:pt x="85866" y="1399721"/>
                  </a:lnTo>
                  <a:lnTo>
                    <a:pt x="42321" y="1384137"/>
                  </a:lnTo>
                  <a:lnTo>
                    <a:pt x="11259" y="1349870"/>
                  </a:lnTo>
                  <a:lnTo>
                    <a:pt x="0" y="13049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2520" y="9525"/>
                  </a:lnTo>
                  <a:lnTo>
                    <a:pt x="89620" y="9525"/>
                  </a:lnTo>
                  <a:lnTo>
                    <a:pt x="84046" y="10074"/>
                  </a:lnTo>
                  <a:lnTo>
                    <a:pt x="42942" y="27098"/>
                  </a:lnTo>
                  <a:lnTo>
                    <a:pt x="18203" y="57242"/>
                  </a:lnTo>
                  <a:lnTo>
                    <a:pt x="9524" y="89620"/>
                  </a:lnTo>
                  <a:lnTo>
                    <a:pt x="9524" y="1310552"/>
                  </a:lnTo>
                  <a:lnTo>
                    <a:pt x="20844" y="1347869"/>
                  </a:lnTo>
                  <a:lnTo>
                    <a:pt x="52303" y="1379328"/>
                  </a:lnTo>
                  <a:lnTo>
                    <a:pt x="89620" y="1390649"/>
                  </a:lnTo>
                  <a:lnTo>
                    <a:pt x="2422521" y="1390649"/>
                  </a:lnTo>
                  <a:lnTo>
                    <a:pt x="2417700" y="1392924"/>
                  </a:lnTo>
                  <a:lnTo>
                    <a:pt x="2408857" y="1396096"/>
                  </a:lnTo>
                  <a:lnTo>
                    <a:pt x="2399835" y="1398362"/>
                  </a:lnTo>
                  <a:lnTo>
                    <a:pt x="2390632" y="1399721"/>
                  </a:lnTo>
                  <a:lnTo>
                    <a:pt x="2381249" y="1400174"/>
                  </a:lnTo>
                  <a:close/>
                </a:path>
                <a:path w="2476500" h="1400175">
                  <a:moveTo>
                    <a:pt x="2422521" y="1390649"/>
                  </a:moveTo>
                  <a:lnTo>
                    <a:pt x="2386877" y="1390649"/>
                  </a:lnTo>
                  <a:lnTo>
                    <a:pt x="2392452" y="1390099"/>
                  </a:lnTo>
                  <a:lnTo>
                    <a:pt x="2403493" y="1387902"/>
                  </a:lnTo>
                  <a:lnTo>
                    <a:pt x="2437886" y="1369520"/>
                  </a:lnTo>
                  <a:lnTo>
                    <a:pt x="2462602" y="1332528"/>
                  </a:lnTo>
                  <a:lnTo>
                    <a:pt x="2466974" y="1310552"/>
                  </a:lnTo>
                  <a:lnTo>
                    <a:pt x="2466974" y="89620"/>
                  </a:lnTo>
                  <a:lnTo>
                    <a:pt x="2455653" y="52301"/>
                  </a:lnTo>
                  <a:lnTo>
                    <a:pt x="2424195" y="20843"/>
                  </a:lnTo>
                  <a:lnTo>
                    <a:pt x="2386877" y="9525"/>
                  </a:lnTo>
                  <a:lnTo>
                    <a:pt x="2422520" y="9525"/>
                  </a:lnTo>
                  <a:lnTo>
                    <a:pt x="2454915" y="34853"/>
                  </a:lnTo>
                  <a:lnTo>
                    <a:pt x="2474687" y="76664"/>
                  </a:lnTo>
                  <a:lnTo>
                    <a:pt x="2476499" y="1304924"/>
                  </a:lnTo>
                  <a:lnTo>
                    <a:pt x="2476046" y="1314307"/>
                  </a:lnTo>
                  <a:lnTo>
                    <a:pt x="2460461" y="1357852"/>
                  </a:lnTo>
                  <a:lnTo>
                    <a:pt x="2426195" y="1388914"/>
                  </a:lnTo>
                  <a:lnTo>
                    <a:pt x="2422521" y="13906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105149" y="814387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49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85749" y="0"/>
                  </a:lnTo>
                  <a:lnTo>
                    <a:pt x="330695" y="11259"/>
                  </a:lnTo>
                  <a:lnTo>
                    <a:pt x="364962" y="42321"/>
                  </a:lnTo>
                  <a:lnTo>
                    <a:pt x="380546" y="85866"/>
                  </a:lnTo>
                  <a:lnTo>
                    <a:pt x="380999" y="95249"/>
                  </a:lnTo>
                  <a:lnTo>
                    <a:pt x="380999" y="285749"/>
                  </a:lnTo>
                  <a:lnTo>
                    <a:pt x="369740" y="330695"/>
                  </a:lnTo>
                  <a:lnTo>
                    <a:pt x="338677" y="364962"/>
                  </a:lnTo>
                  <a:lnTo>
                    <a:pt x="295133" y="380546"/>
                  </a:lnTo>
                  <a:lnTo>
                    <a:pt x="285749" y="38099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05149" y="8143873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49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2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85749" y="0"/>
                  </a:lnTo>
                  <a:lnTo>
                    <a:pt x="327019" y="9524"/>
                  </a:lnTo>
                  <a:lnTo>
                    <a:pt x="89620" y="9524"/>
                  </a:lnTo>
                  <a:lnTo>
                    <a:pt x="84046" y="10073"/>
                  </a:lnTo>
                  <a:lnTo>
                    <a:pt x="42942" y="27098"/>
                  </a:lnTo>
                  <a:lnTo>
                    <a:pt x="18203" y="57242"/>
                  </a:lnTo>
                  <a:lnTo>
                    <a:pt x="9524" y="89620"/>
                  </a:lnTo>
                  <a:lnTo>
                    <a:pt x="9524" y="291377"/>
                  </a:lnTo>
                  <a:lnTo>
                    <a:pt x="20844" y="328694"/>
                  </a:lnTo>
                  <a:lnTo>
                    <a:pt x="52302" y="360153"/>
                  </a:lnTo>
                  <a:lnTo>
                    <a:pt x="89620" y="371474"/>
                  </a:lnTo>
                  <a:lnTo>
                    <a:pt x="327020" y="371474"/>
                  </a:lnTo>
                  <a:lnTo>
                    <a:pt x="322200" y="373749"/>
                  </a:lnTo>
                  <a:lnTo>
                    <a:pt x="313358" y="376921"/>
                  </a:lnTo>
                  <a:lnTo>
                    <a:pt x="304335" y="379187"/>
                  </a:lnTo>
                  <a:lnTo>
                    <a:pt x="295133" y="380546"/>
                  </a:lnTo>
                  <a:lnTo>
                    <a:pt x="285749" y="380999"/>
                  </a:lnTo>
                  <a:close/>
                </a:path>
                <a:path w="381000" h="381000">
                  <a:moveTo>
                    <a:pt x="327020" y="371474"/>
                  </a:moveTo>
                  <a:lnTo>
                    <a:pt x="291378" y="371474"/>
                  </a:lnTo>
                  <a:lnTo>
                    <a:pt x="296953" y="370925"/>
                  </a:lnTo>
                  <a:lnTo>
                    <a:pt x="307994" y="368728"/>
                  </a:lnTo>
                  <a:lnTo>
                    <a:pt x="342386" y="350345"/>
                  </a:lnTo>
                  <a:lnTo>
                    <a:pt x="367103" y="313354"/>
                  </a:lnTo>
                  <a:lnTo>
                    <a:pt x="371474" y="291377"/>
                  </a:lnTo>
                  <a:lnTo>
                    <a:pt x="371474" y="89620"/>
                  </a:lnTo>
                  <a:lnTo>
                    <a:pt x="360154" y="52302"/>
                  </a:lnTo>
                  <a:lnTo>
                    <a:pt x="328694" y="20843"/>
                  </a:lnTo>
                  <a:lnTo>
                    <a:pt x="291378" y="9524"/>
                  </a:lnTo>
                  <a:lnTo>
                    <a:pt x="327019" y="9524"/>
                  </a:lnTo>
                  <a:lnTo>
                    <a:pt x="359416" y="34853"/>
                  </a:lnTo>
                  <a:lnTo>
                    <a:pt x="379187" y="76664"/>
                  </a:lnTo>
                  <a:lnTo>
                    <a:pt x="380999" y="285749"/>
                  </a:lnTo>
                  <a:lnTo>
                    <a:pt x="380546" y="295133"/>
                  </a:lnTo>
                  <a:lnTo>
                    <a:pt x="364962" y="338677"/>
                  </a:lnTo>
                  <a:lnTo>
                    <a:pt x="330695" y="369740"/>
                  </a:lnTo>
                  <a:lnTo>
                    <a:pt x="327020" y="37147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3" name="object 8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219092" y="8258193"/>
              <a:ext cx="152675" cy="152707"/>
            </a:xfrm>
            <a:prstGeom prst="rect">
              <a:avLst/>
            </a:prstGeom>
          </p:spPr>
        </p:pic>
      </p:grpSp>
      <p:sp>
        <p:nvSpPr>
          <p:cNvPr id="84" name="object 84"/>
          <p:cNvSpPr txBox="1"/>
          <p:nvPr/>
        </p:nvSpPr>
        <p:spPr>
          <a:xfrm>
            <a:off x="3587750" y="8155089"/>
            <a:ext cx="113030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spc="-75" dirty="0">
                <a:solidFill>
                  <a:srgbClr val="FFFFFF"/>
                </a:solidFill>
                <a:latin typeface="Arial Black"/>
                <a:cs typeface="Arial Black"/>
              </a:rPr>
              <a:t>Future</a:t>
            </a:r>
            <a:r>
              <a:rPr sz="1300" spc="-7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300" spc="-130" dirty="0">
                <a:solidFill>
                  <a:srgbClr val="FFFFFF"/>
                </a:solidFill>
                <a:latin typeface="Arial Black"/>
                <a:cs typeface="Arial Black"/>
              </a:rPr>
              <a:t>Impact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092449" y="8611728"/>
            <a:ext cx="2013585" cy="513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400"/>
              </a:lnSpc>
            </a:pPr>
            <a:r>
              <a:rPr sz="1000" b="1" spc="-35" dirty="0">
                <a:solidFill>
                  <a:srgbClr val="13B8A6"/>
                </a:solidFill>
                <a:latin typeface="Calibri"/>
                <a:cs typeface="Calibri"/>
              </a:rPr>
              <a:t>Redefining</a:t>
            </a:r>
            <a:r>
              <a:rPr sz="1000" b="1" spc="20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3B8A6"/>
                </a:solidFill>
                <a:latin typeface="Calibri"/>
                <a:cs typeface="Calibri"/>
              </a:rPr>
              <a:t>credentials</a:t>
            </a:r>
            <a:r>
              <a:rPr sz="1000" spc="-30" dirty="0">
                <a:solidFill>
                  <a:srgbClr val="A0AEBF"/>
                </a:solidFill>
                <a:latin typeface="Arial Narrow"/>
                <a:cs typeface="Arial Narrow"/>
              </a:rPr>
              <a:t>,</a:t>
            </a:r>
            <a:r>
              <a:rPr sz="1000" spc="4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Arial Narrow"/>
                <a:cs typeface="Arial Narrow"/>
              </a:rPr>
              <a:t>democratizing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knowledge,</a:t>
            </a:r>
            <a:r>
              <a:rPr sz="1000" spc="5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b="1" spc="-25" dirty="0">
                <a:solidFill>
                  <a:srgbClr val="13B8A6"/>
                </a:solidFill>
                <a:latin typeface="Calibri"/>
                <a:cs typeface="Calibri"/>
              </a:rPr>
              <a:t>global</a:t>
            </a:r>
            <a:r>
              <a:rPr sz="1000" b="1" spc="2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b="1" spc="-25" dirty="0">
                <a:solidFill>
                  <a:srgbClr val="13B8A6"/>
                </a:solidFill>
                <a:latin typeface="Calibri"/>
                <a:cs typeface="Calibri"/>
              </a:rPr>
              <a:t>talent</a:t>
            </a:r>
            <a:r>
              <a:rPr sz="1000" b="1" spc="2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b="1" spc="-30" dirty="0">
                <a:solidFill>
                  <a:srgbClr val="13B8A6"/>
                </a:solidFill>
                <a:latin typeface="Calibri"/>
                <a:cs typeface="Calibri"/>
              </a:rPr>
              <a:t>pipelines</a:t>
            </a:r>
            <a:r>
              <a:rPr sz="1000" b="1" spc="65" dirty="0">
                <a:solidFill>
                  <a:srgbClr val="13B8A6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A0AEBF"/>
                </a:solidFill>
                <a:latin typeface="Arial Narrow"/>
                <a:cs typeface="Arial Narrow"/>
              </a:rPr>
              <a:t>for</a:t>
            </a:r>
            <a:r>
              <a:rPr sz="1000" spc="5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spc="-25" dirty="0">
                <a:solidFill>
                  <a:srgbClr val="A0AEBF"/>
                </a:solidFill>
                <a:latin typeface="Arial Narrow"/>
                <a:cs typeface="Arial Narrow"/>
              </a:rPr>
              <a:t>AI</a:t>
            </a:r>
            <a:r>
              <a:rPr sz="1000" spc="-10" dirty="0">
                <a:solidFill>
                  <a:srgbClr val="A0AEBF"/>
                </a:solidFill>
                <a:latin typeface="Arial Narrow"/>
                <a:cs typeface="Arial Narrow"/>
              </a:rPr>
              <a:t> economy</a:t>
            </a:r>
            <a:endParaRPr sz="1000">
              <a:latin typeface="Arial Narrow"/>
              <a:cs typeface="Arial Narrow"/>
            </a:endParaRPr>
          </a:p>
        </p:txBody>
      </p:sp>
      <p:pic>
        <p:nvPicPr>
          <p:cNvPr id="86" name="object 8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2936611" y="7953373"/>
            <a:ext cx="2413527" cy="28574"/>
          </a:xfrm>
          <a:prstGeom prst="rect">
            <a:avLst/>
          </a:prstGeom>
        </p:spPr>
      </p:pic>
      <p:sp>
        <p:nvSpPr>
          <p:cNvPr id="87" name="object 87"/>
          <p:cNvSpPr txBox="1"/>
          <p:nvPr/>
        </p:nvSpPr>
        <p:spPr>
          <a:xfrm>
            <a:off x="273050" y="9576795"/>
            <a:ext cx="102933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0"/>
              </a:lnSpc>
            </a:pP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ACADEMIA</a:t>
            </a:r>
            <a:r>
              <a:rPr sz="100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2.0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247927" y="9576779"/>
            <a:ext cx="146685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950" spc="-25" dirty="0">
                <a:solidFill>
                  <a:srgbClr val="64738B"/>
                </a:solidFill>
                <a:latin typeface="Fabrikat Italic"/>
                <a:cs typeface="Fabrikat Italic"/>
              </a:rPr>
              <a:t>02</a:t>
            </a:r>
            <a:endParaRPr sz="950">
              <a:latin typeface="Fabrikat Italic"/>
              <a:cs typeface="Fabrikat Ital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67375" cy="13496925"/>
            <a:chOff x="0" y="0"/>
            <a:chExt cx="5667375" cy="134969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67374" cy="1349692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71465" y="11432517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287" y="2744"/>
                  </a:moveTo>
                  <a:lnTo>
                    <a:pt x="457" y="2744"/>
                  </a:lnTo>
                  <a:lnTo>
                    <a:pt x="0" y="2287"/>
                  </a:lnTo>
                  <a:lnTo>
                    <a:pt x="0" y="457"/>
                  </a:lnTo>
                  <a:lnTo>
                    <a:pt x="457" y="0"/>
                  </a:lnTo>
                  <a:lnTo>
                    <a:pt x="2287" y="0"/>
                  </a:lnTo>
                  <a:lnTo>
                    <a:pt x="2744" y="457"/>
                  </a:lnTo>
                  <a:lnTo>
                    <a:pt x="2744" y="1372"/>
                  </a:lnTo>
                  <a:lnTo>
                    <a:pt x="2744" y="2287"/>
                  </a:lnTo>
                  <a:lnTo>
                    <a:pt x="2287" y="2744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4017" y="12163214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275" y="2677"/>
                  </a:moveTo>
                  <a:lnTo>
                    <a:pt x="402" y="2677"/>
                  </a:lnTo>
                  <a:lnTo>
                    <a:pt x="0" y="2275"/>
                  </a:lnTo>
                  <a:lnTo>
                    <a:pt x="0" y="1471"/>
                  </a:lnTo>
                  <a:lnTo>
                    <a:pt x="0" y="402"/>
                  </a:lnTo>
                  <a:lnTo>
                    <a:pt x="402" y="0"/>
                  </a:lnTo>
                  <a:lnTo>
                    <a:pt x="2275" y="0"/>
                  </a:lnTo>
                  <a:lnTo>
                    <a:pt x="2677" y="402"/>
                  </a:lnTo>
                  <a:lnTo>
                    <a:pt x="2677" y="2275"/>
                  </a:lnTo>
                  <a:lnTo>
                    <a:pt x="2275" y="2677"/>
                  </a:lnTo>
                  <a:close/>
                </a:path>
              </a:pathLst>
            </a:custGeom>
            <a:solidFill>
              <a:srgbClr val="FF007E">
                <a:alpha val="5622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16507" y="12693861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904" y="1085"/>
                  </a:moveTo>
                  <a:lnTo>
                    <a:pt x="180" y="1085"/>
                  </a:lnTo>
                  <a:lnTo>
                    <a:pt x="0" y="904"/>
                  </a:lnTo>
                  <a:lnTo>
                    <a:pt x="0" y="542"/>
                  </a:lnTo>
                  <a:lnTo>
                    <a:pt x="0" y="180"/>
                  </a:lnTo>
                  <a:lnTo>
                    <a:pt x="180" y="0"/>
                  </a:lnTo>
                  <a:lnTo>
                    <a:pt x="904" y="0"/>
                  </a:lnTo>
                  <a:lnTo>
                    <a:pt x="1085" y="180"/>
                  </a:lnTo>
                  <a:lnTo>
                    <a:pt x="1085" y="904"/>
                  </a:lnTo>
                  <a:lnTo>
                    <a:pt x="904" y="1085"/>
                  </a:lnTo>
                  <a:close/>
                </a:path>
              </a:pathLst>
            </a:custGeom>
            <a:solidFill>
              <a:srgbClr val="FF007E">
                <a:alpha val="341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7637" y="147637"/>
              <a:ext cx="5372100" cy="13201650"/>
            </a:xfrm>
            <a:custGeom>
              <a:avLst/>
              <a:gdLst/>
              <a:ahLst/>
              <a:cxnLst/>
              <a:rect l="l" t="t" r="r" b="b"/>
              <a:pathLst>
                <a:path w="5372100" h="13201650">
                  <a:moveTo>
                    <a:pt x="0" y="0"/>
                  </a:moveTo>
                  <a:lnTo>
                    <a:pt x="5372099" y="0"/>
                  </a:lnTo>
                  <a:lnTo>
                    <a:pt x="5372099" y="13201648"/>
                  </a:lnTo>
                  <a:lnTo>
                    <a:pt x="0" y="13201648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862" y="142886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0"/>
                  </a:moveTo>
                  <a:lnTo>
                    <a:pt x="19050" y="0"/>
                  </a:lnTo>
                  <a:lnTo>
                    <a:pt x="0" y="0"/>
                  </a:lnTo>
                  <a:lnTo>
                    <a:pt x="0" y="285750"/>
                  </a:lnTo>
                  <a:lnTo>
                    <a:pt x="19050" y="285750"/>
                  </a:lnTo>
                  <a:lnTo>
                    <a:pt x="19050" y="19050"/>
                  </a:lnTo>
                  <a:lnTo>
                    <a:pt x="285750" y="190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7E">
                <a:alpha val="9594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38737" y="142886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0"/>
                  </a:moveTo>
                  <a:lnTo>
                    <a:pt x="2667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266700" y="19050"/>
                  </a:lnTo>
                  <a:lnTo>
                    <a:pt x="266700" y="285750"/>
                  </a:lnTo>
                  <a:lnTo>
                    <a:pt x="285750" y="2857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7E">
                <a:alpha val="9192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2862" y="13068312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266700"/>
                  </a:moveTo>
                  <a:lnTo>
                    <a:pt x="19050" y="266700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285750"/>
                  </a:lnTo>
                  <a:lnTo>
                    <a:pt x="19050" y="285750"/>
                  </a:lnTo>
                  <a:lnTo>
                    <a:pt x="285750" y="285750"/>
                  </a:lnTo>
                  <a:lnTo>
                    <a:pt x="285750" y="266700"/>
                  </a:lnTo>
                  <a:close/>
                </a:path>
              </a:pathLst>
            </a:custGeom>
            <a:solidFill>
              <a:srgbClr val="FF007E">
                <a:alpha val="855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38737" y="13068312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85750" y="0"/>
                  </a:moveTo>
                  <a:lnTo>
                    <a:pt x="266700" y="0"/>
                  </a:lnTo>
                  <a:lnTo>
                    <a:pt x="266700" y="266700"/>
                  </a:lnTo>
                  <a:lnTo>
                    <a:pt x="0" y="266700"/>
                  </a:lnTo>
                  <a:lnTo>
                    <a:pt x="0" y="285750"/>
                  </a:lnTo>
                  <a:lnTo>
                    <a:pt x="266700" y="285750"/>
                  </a:lnTo>
                  <a:lnTo>
                    <a:pt x="285750" y="285750"/>
                  </a:lnTo>
                  <a:lnTo>
                    <a:pt x="285750" y="0"/>
                  </a:lnTo>
                  <a:close/>
                </a:path>
              </a:pathLst>
            </a:custGeom>
            <a:solidFill>
              <a:srgbClr val="FF007E">
                <a:alpha val="7596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14375" y="873742"/>
            <a:ext cx="3429635" cy="2190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250" dirty="0">
                <a:solidFill>
                  <a:srgbClr val="A0AEBF"/>
                </a:solidFill>
                <a:latin typeface="Calibri"/>
                <a:cs typeface="Calibri"/>
              </a:rPr>
              <a:t>Decentralized</a:t>
            </a:r>
            <a:r>
              <a:rPr sz="1250" spc="44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A0AEBF"/>
                </a:solidFill>
                <a:latin typeface="Calibri"/>
                <a:cs typeface="Calibri"/>
              </a:rPr>
              <a:t>Educational</a:t>
            </a:r>
            <a:r>
              <a:rPr sz="1250" spc="45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A0AEBF"/>
                </a:solidFill>
                <a:latin typeface="Calibri"/>
                <a:cs typeface="Calibri"/>
              </a:rPr>
              <a:t>Credentials</a:t>
            </a:r>
            <a:r>
              <a:rPr sz="1250" spc="45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250" dirty="0">
                <a:solidFill>
                  <a:srgbClr val="A0AEBF"/>
                </a:solidFill>
                <a:latin typeface="Calibri"/>
                <a:cs typeface="Calibri"/>
              </a:rPr>
              <a:t>&amp;</a:t>
            </a:r>
            <a:r>
              <a:rPr sz="1250" spc="44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250" spc="-10" dirty="0">
                <a:solidFill>
                  <a:srgbClr val="A0AEBF"/>
                </a:solidFill>
                <a:latin typeface="Calibri"/>
                <a:cs typeface="Calibri"/>
              </a:rPr>
              <a:t>Identity</a:t>
            </a:r>
            <a:endParaRPr sz="125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85749" y="8543924"/>
            <a:ext cx="1619250" cy="333375"/>
            <a:chOff x="285749" y="8543924"/>
            <a:chExt cx="1619250" cy="333375"/>
          </a:xfrm>
        </p:grpSpPr>
        <p:sp>
          <p:nvSpPr>
            <p:cNvPr id="14" name="object 14"/>
            <p:cNvSpPr/>
            <p:nvPr/>
          </p:nvSpPr>
          <p:spPr>
            <a:xfrm>
              <a:off x="285749" y="8543924"/>
              <a:ext cx="1619250" cy="333375"/>
            </a:xfrm>
            <a:custGeom>
              <a:avLst/>
              <a:gdLst/>
              <a:ahLst/>
              <a:cxnLst/>
              <a:rect l="l" t="t" r="r" b="b"/>
              <a:pathLst>
                <a:path w="1619250" h="333375">
                  <a:moveTo>
                    <a:pt x="1452562" y="333374"/>
                  </a:moveTo>
                  <a:lnTo>
                    <a:pt x="166687" y="333374"/>
                  </a:lnTo>
                  <a:lnTo>
                    <a:pt x="150267" y="332581"/>
                  </a:lnTo>
                  <a:lnTo>
                    <a:pt x="102898" y="320685"/>
                  </a:lnTo>
                  <a:lnTo>
                    <a:pt x="60993" y="295602"/>
                  </a:lnTo>
                  <a:lnTo>
                    <a:pt x="28065" y="259310"/>
                  </a:lnTo>
                  <a:lnTo>
                    <a:pt x="7137" y="215000"/>
                  </a:lnTo>
                  <a:lnTo>
                    <a:pt x="0" y="166687"/>
                  </a:lnTo>
                  <a:lnTo>
                    <a:pt x="793" y="150266"/>
                  </a:lnTo>
                  <a:lnTo>
                    <a:pt x="12688" y="102897"/>
                  </a:lnTo>
                  <a:lnTo>
                    <a:pt x="37771" y="60992"/>
                  </a:lnTo>
                  <a:lnTo>
                    <a:pt x="74063" y="28064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452562" y="0"/>
                  </a:lnTo>
                  <a:lnTo>
                    <a:pt x="1500876" y="7136"/>
                  </a:lnTo>
                  <a:lnTo>
                    <a:pt x="1545186" y="28064"/>
                  </a:lnTo>
                  <a:lnTo>
                    <a:pt x="1581478" y="60992"/>
                  </a:lnTo>
                  <a:lnTo>
                    <a:pt x="1606561" y="102897"/>
                  </a:lnTo>
                  <a:lnTo>
                    <a:pt x="1618456" y="150266"/>
                  </a:lnTo>
                  <a:lnTo>
                    <a:pt x="1619249" y="166687"/>
                  </a:lnTo>
                  <a:lnTo>
                    <a:pt x="1618456" y="183107"/>
                  </a:lnTo>
                  <a:lnTo>
                    <a:pt x="1606561" y="230474"/>
                  </a:lnTo>
                  <a:lnTo>
                    <a:pt x="1581478" y="272380"/>
                  </a:lnTo>
                  <a:lnTo>
                    <a:pt x="1545186" y="305307"/>
                  </a:lnTo>
                  <a:lnTo>
                    <a:pt x="1500876" y="326236"/>
                  </a:lnTo>
                  <a:lnTo>
                    <a:pt x="1452562" y="333374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5750" y="8543924"/>
              <a:ext cx="1619250" cy="333375"/>
            </a:xfrm>
            <a:custGeom>
              <a:avLst/>
              <a:gdLst/>
              <a:ahLst/>
              <a:cxnLst/>
              <a:rect l="l" t="t" r="r" b="b"/>
              <a:pathLst>
                <a:path w="1619250" h="333375">
                  <a:moveTo>
                    <a:pt x="1452562" y="333374"/>
                  </a:moveTo>
                  <a:lnTo>
                    <a:pt x="166687" y="333374"/>
                  </a:lnTo>
                  <a:lnTo>
                    <a:pt x="150267" y="332581"/>
                  </a:lnTo>
                  <a:lnTo>
                    <a:pt x="102898" y="320685"/>
                  </a:lnTo>
                  <a:lnTo>
                    <a:pt x="60993" y="295602"/>
                  </a:lnTo>
                  <a:lnTo>
                    <a:pt x="28065" y="259310"/>
                  </a:lnTo>
                  <a:lnTo>
                    <a:pt x="7137" y="215000"/>
                  </a:lnTo>
                  <a:lnTo>
                    <a:pt x="0" y="166686"/>
                  </a:lnTo>
                  <a:lnTo>
                    <a:pt x="743" y="151281"/>
                  </a:lnTo>
                  <a:lnTo>
                    <a:pt x="792" y="150266"/>
                  </a:lnTo>
                  <a:lnTo>
                    <a:pt x="12688" y="102897"/>
                  </a:lnTo>
                  <a:lnTo>
                    <a:pt x="37654" y="61148"/>
                  </a:lnTo>
                  <a:lnTo>
                    <a:pt x="37771" y="60992"/>
                  </a:lnTo>
                  <a:lnTo>
                    <a:pt x="74063" y="28064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452562" y="0"/>
                  </a:lnTo>
                  <a:lnTo>
                    <a:pt x="1468982" y="792"/>
                  </a:lnTo>
                  <a:lnTo>
                    <a:pt x="1485087" y="3171"/>
                  </a:lnTo>
                  <a:lnTo>
                    <a:pt x="1500876" y="7136"/>
                  </a:lnTo>
                  <a:lnTo>
                    <a:pt x="1507533" y="9524"/>
                  </a:lnTo>
                  <a:lnTo>
                    <a:pt x="166687" y="9524"/>
                  </a:lnTo>
                  <a:lnTo>
                    <a:pt x="158966" y="9713"/>
                  </a:lnTo>
                  <a:lnTo>
                    <a:pt x="121065" y="16289"/>
                  </a:lnTo>
                  <a:lnTo>
                    <a:pt x="85897" y="31878"/>
                  </a:lnTo>
                  <a:lnTo>
                    <a:pt x="55556" y="55555"/>
                  </a:lnTo>
                  <a:lnTo>
                    <a:pt x="31878" y="85895"/>
                  </a:lnTo>
                  <a:lnTo>
                    <a:pt x="16290" y="121063"/>
                  </a:lnTo>
                  <a:lnTo>
                    <a:pt x="9713" y="158965"/>
                  </a:lnTo>
                  <a:lnTo>
                    <a:pt x="9524" y="166686"/>
                  </a:lnTo>
                  <a:lnTo>
                    <a:pt x="9713" y="174407"/>
                  </a:lnTo>
                  <a:lnTo>
                    <a:pt x="16290" y="212308"/>
                  </a:lnTo>
                  <a:lnTo>
                    <a:pt x="31878" y="247476"/>
                  </a:lnTo>
                  <a:lnTo>
                    <a:pt x="55556" y="277816"/>
                  </a:lnTo>
                  <a:lnTo>
                    <a:pt x="85897" y="301494"/>
                  </a:lnTo>
                  <a:lnTo>
                    <a:pt x="121065" y="317083"/>
                  </a:lnTo>
                  <a:lnTo>
                    <a:pt x="158966" y="323660"/>
                  </a:lnTo>
                  <a:lnTo>
                    <a:pt x="166687" y="323849"/>
                  </a:lnTo>
                  <a:lnTo>
                    <a:pt x="1507530" y="323849"/>
                  </a:lnTo>
                  <a:lnTo>
                    <a:pt x="1500876" y="326236"/>
                  </a:lnTo>
                  <a:lnTo>
                    <a:pt x="1485087" y="330201"/>
                  </a:lnTo>
                  <a:lnTo>
                    <a:pt x="1468982" y="332581"/>
                  </a:lnTo>
                  <a:lnTo>
                    <a:pt x="1452562" y="333374"/>
                  </a:lnTo>
                  <a:close/>
                </a:path>
                <a:path w="1619250" h="333375">
                  <a:moveTo>
                    <a:pt x="1507530" y="323849"/>
                  </a:moveTo>
                  <a:lnTo>
                    <a:pt x="1452562" y="323849"/>
                  </a:lnTo>
                  <a:lnTo>
                    <a:pt x="1460283" y="323660"/>
                  </a:lnTo>
                  <a:lnTo>
                    <a:pt x="1467966" y="323094"/>
                  </a:lnTo>
                  <a:lnTo>
                    <a:pt x="1505499" y="314665"/>
                  </a:lnTo>
                  <a:lnTo>
                    <a:pt x="1539877" y="297361"/>
                  </a:lnTo>
                  <a:lnTo>
                    <a:pt x="1569018" y="272223"/>
                  </a:lnTo>
                  <a:lnTo>
                    <a:pt x="1591168" y="240772"/>
                  </a:lnTo>
                  <a:lnTo>
                    <a:pt x="1605013" y="204882"/>
                  </a:lnTo>
                  <a:lnTo>
                    <a:pt x="1608844" y="183107"/>
                  </a:lnTo>
                  <a:lnTo>
                    <a:pt x="1608969" y="182091"/>
                  </a:lnTo>
                  <a:lnTo>
                    <a:pt x="1609536" y="174407"/>
                  </a:lnTo>
                  <a:lnTo>
                    <a:pt x="1609724" y="166686"/>
                  </a:lnTo>
                  <a:lnTo>
                    <a:pt x="1609536" y="158965"/>
                  </a:lnTo>
                  <a:lnTo>
                    <a:pt x="1602958" y="121063"/>
                  </a:lnTo>
                  <a:lnTo>
                    <a:pt x="1587370" y="85895"/>
                  </a:lnTo>
                  <a:lnTo>
                    <a:pt x="1563692" y="55555"/>
                  </a:lnTo>
                  <a:lnTo>
                    <a:pt x="1533352" y="31878"/>
                  </a:lnTo>
                  <a:lnTo>
                    <a:pt x="1498183" y="16289"/>
                  </a:lnTo>
                  <a:lnTo>
                    <a:pt x="1460282" y="9713"/>
                  </a:lnTo>
                  <a:lnTo>
                    <a:pt x="1452562" y="9524"/>
                  </a:lnTo>
                  <a:lnTo>
                    <a:pt x="1507533" y="9524"/>
                  </a:lnTo>
                  <a:lnTo>
                    <a:pt x="1545186" y="28064"/>
                  </a:lnTo>
                  <a:lnTo>
                    <a:pt x="1581478" y="60992"/>
                  </a:lnTo>
                  <a:lnTo>
                    <a:pt x="1606561" y="102897"/>
                  </a:lnTo>
                  <a:lnTo>
                    <a:pt x="1618456" y="150266"/>
                  </a:lnTo>
                  <a:lnTo>
                    <a:pt x="1619249" y="166686"/>
                  </a:lnTo>
                  <a:lnTo>
                    <a:pt x="1618505" y="182091"/>
                  </a:lnTo>
                  <a:lnTo>
                    <a:pt x="1606561" y="230474"/>
                  </a:lnTo>
                  <a:lnTo>
                    <a:pt x="1581594" y="272223"/>
                  </a:lnTo>
                  <a:lnTo>
                    <a:pt x="1581478" y="272380"/>
                  </a:lnTo>
                  <a:lnTo>
                    <a:pt x="1545207" y="305292"/>
                  </a:lnTo>
                  <a:lnTo>
                    <a:pt x="1516350" y="320685"/>
                  </a:lnTo>
                  <a:lnTo>
                    <a:pt x="1507530" y="323849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38125" y="8595042"/>
            <a:ext cx="9182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E2E7F0"/>
                </a:solidFill>
                <a:latin typeface="Segoe UI Symbol"/>
                <a:cs typeface="Segoe UI Symbol"/>
              </a:rPr>
              <a:t>🔒</a:t>
            </a:r>
            <a:r>
              <a:rPr sz="1000" spc="-60" dirty="0">
                <a:solidFill>
                  <a:srgbClr val="E2E7F0"/>
                </a:solidFill>
                <a:latin typeface="Segoe UI Symbol"/>
                <a:cs typeface="Segoe UI Symbol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Fraud</a:t>
            </a:r>
            <a:r>
              <a:rPr sz="85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Prevention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19299" y="8543924"/>
            <a:ext cx="1628775" cy="333375"/>
            <a:chOff x="2019299" y="8543924"/>
            <a:chExt cx="1628775" cy="333375"/>
          </a:xfrm>
        </p:grpSpPr>
        <p:sp>
          <p:nvSpPr>
            <p:cNvPr id="18" name="object 18"/>
            <p:cNvSpPr/>
            <p:nvPr/>
          </p:nvSpPr>
          <p:spPr>
            <a:xfrm>
              <a:off x="2019299" y="8543924"/>
              <a:ext cx="1628775" cy="333375"/>
            </a:xfrm>
            <a:custGeom>
              <a:avLst/>
              <a:gdLst/>
              <a:ahLst/>
              <a:cxnLst/>
              <a:rect l="l" t="t" r="r" b="b"/>
              <a:pathLst>
                <a:path w="1628775" h="333375">
                  <a:moveTo>
                    <a:pt x="1462087" y="333374"/>
                  </a:moveTo>
                  <a:lnTo>
                    <a:pt x="166687" y="333374"/>
                  </a:lnTo>
                  <a:lnTo>
                    <a:pt x="150267" y="332581"/>
                  </a:lnTo>
                  <a:lnTo>
                    <a:pt x="102898" y="320685"/>
                  </a:lnTo>
                  <a:lnTo>
                    <a:pt x="60993" y="295602"/>
                  </a:lnTo>
                  <a:lnTo>
                    <a:pt x="28065" y="259310"/>
                  </a:lnTo>
                  <a:lnTo>
                    <a:pt x="7136" y="215000"/>
                  </a:lnTo>
                  <a:lnTo>
                    <a:pt x="0" y="166687"/>
                  </a:lnTo>
                  <a:lnTo>
                    <a:pt x="792" y="150266"/>
                  </a:lnTo>
                  <a:lnTo>
                    <a:pt x="12687" y="102897"/>
                  </a:lnTo>
                  <a:lnTo>
                    <a:pt x="37771" y="60992"/>
                  </a:lnTo>
                  <a:lnTo>
                    <a:pt x="74063" y="28064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462087" y="0"/>
                  </a:lnTo>
                  <a:lnTo>
                    <a:pt x="1510401" y="7136"/>
                  </a:lnTo>
                  <a:lnTo>
                    <a:pt x="1554710" y="28064"/>
                  </a:lnTo>
                  <a:lnTo>
                    <a:pt x="1591002" y="60992"/>
                  </a:lnTo>
                  <a:lnTo>
                    <a:pt x="1616085" y="102897"/>
                  </a:lnTo>
                  <a:lnTo>
                    <a:pt x="1627981" y="150266"/>
                  </a:lnTo>
                  <a:lnTo>
                    <a:pt x="1628774" y="166687"/>
                  </a:lnTo>
                  <a:lnTo>
                    <a:pt x="1627981" y="183107"/>
                  </a:lnTo>
                  <a:lnTo>
                    <a:pt x="1616085" y="230474"/>
                  </a:lnTo>
                  <a:lnTo>
                    <a:pt x="1591002" y="272380"/>
                  </a:lnTo>
                  <a:lnTo>
                    <a:pt x="1554710" y="305307"/>
                  </a:lnTo>
                  <a:lnTo>
                    <a:pt x="1510401" y="326236"/>
                  </a:lnTo>
                  <a:lnTo>
                    <a:pt x="1462087" y="333374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19299" y="8543924"/>
              <a:ext cx="1628775" cy="333375"/>
            </a:xfrm>
            <a:custGeom>
              <a:avLst/>
              <a:gdLst/>
              <a:ahLst/>
              <a:cxnLst/>
              <a:rect l="l" t="t" r="r" b="b"/>
              <a:pathLst>
                <a:path w="1628775" h="333375">
                  <a:moveTo>
                    <a:pt x="1462087" y="333374"/>
                  </a:moveTo>
                  <a:lnTo>
                    <a:pt x="166687" y="333374"/>
                  </a:lnTo>
                  <a:lnTo>
                    <a:pt x="150266" y="332581"/>
                  </a:lnTo>
                  <a:lnTo>
                    <a:pt x="102898" y="320685"/>
                  </a:lnTo>
                  <a:lnTo>
                    <a:pt x="60993" y="295602"/>
                  </a:lnTo>
                  <a:lnTo>
                    <a:pt x="28065" y="259310"/>
                  </a:lnTo>
                  <a:lnTo>
                    <a:pt x="7136" y="215000"/>
                  </a:lnTo>
                  <a:lnTo>
                    <a:pt x="0" y="166686"/>
                  </a:lnTo>
                  <a:lnTo>
                    <a:pt x="743" y="151281"/>
                  </a:lnTo>
                  <a:lnTo>
                    <a:pt x="792" y="150266"/>
                  </a:lnTo>
                  <a:lnTo>
                    <a:pt x="12687" y="102897"/>
                  </a:lnTo>
                  <a:lnTo>
                    <a:pt x="37654" y="61148"/>
                  </a:lnTo>
                  <a:lnTo>
                    <a:pt x="37771" y="60992"/>
                  </a:lnTo>
                  <a:lnTo>
                    <a:pt x="74063" y="28064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462087" y="0"/>
                  </a:lnTo>
                  <a:lnTo>
                    <a:pt x="1478507" y="792"/>
                  </a:lnTo>
                  <a:lnTo>
                    <a:pt x="1494612" y="3171"/>
                  </a:lnTo>
                  <a:lnTo>
                    <a:pt x="1510401" y="7136"/>
                  </a:lnTo>
                  <a:lnTo>
                    <a:pt x="1517057" y="9524"/>
                  </a:lnTo>
                  <a:lnTo>
                    <a:pt x="166687" y="9524"/>
                  </a:lnTo>
                  <a:lnTo>
                    <a:pt x="158966" y="9713"/>
                  </a:lnTo>
                  <a:lnTo>
                    <a:pt x="121064" y="16289"/>
                  </a:lnTo>
                  <a:lnTo>
                    <a:pt x="85896" y="31878"/>
                  </a:lnTo>
                  <a:lnTo>
                    <a:pt x="55556" y="55555"/>
                  </a:lnTo>
                  <a:lnTo>
                    <a:pt x="31878" y="85895"/>
                  </a:lnTo>
                  <a:lnTo>
                    <a:pt x="16290" y="121063"/>
                  </a:lnTo>
                  <a:lnTo>
                    <a:pt x="9713" y="158965"/>
                  </a:lnTo>
                  <a:lnTo>
                    <a:pt x="9524" y="166686"/>
                  </a:lnTo>
                  <a:lnTo>
                    <a:pt x="9713" y="174407"/>
                  </a:lnTo>
                  <a:lnTo>
                    <a:pt x="16290" y="212308"/>
                  </a:lnTo>
                  <a:lnTo>
                    <a:pt x="31878" y="247476"/>
                  </a:lnTo>
                  <a:lnTo>
                    <a:pt x="55556" y="277816"/>
                  </a:lnTo>
                  <a:lnTo>
                    <a:pt x="85896" y="301494"/>
                  </a:lnTo>
                  <a:lnTo>
                    <a:pt x="121064" y="317083"/>
                  </a:lnTo>
                  <a:lnTo>
                    <a:pt x="158966" y="323660"/>
                  </a:lnTo>
                  <a:lnTo>
                    <a:pt x="166687" y="323849"/>
                  </a:lnTo>
                  <a:lnTo>
                    <a:pt x="1517055" y="323849"/>
                  </a:lnTo>
                  <a:lnTo>
                    <a:pt x="1510401" y="326236"/>
                  </a:lnTo>
                  <a:lnTo>
                    <a:pt x="1494612" y="330201"/>
                  </a:lnTo>
                  <a:lnTo>
                    <a:pt x="1478507" y="332581"/>
                  </a:lnTo>
                  <a:lnTo>
                    <a:pt x="1462087" y="333374"/>
                  </a:lnTo>
                  <a:close/>
                </a:path>
                <a:path w="1628775" h="333375">
                  <a:moveTo>
                    <a:pt x="1517055" y="323849"/>
                  </a:moveTo>
                  <a:lnTo>
                    <a:pt x="1462087" y="323849"/>
                  </a:lnTo>
                  <a:lnTo>
                    <a:pt x="1469807" y="323660"/>
                  </a:lnTo>
                  <a:lnTo>
                    <a:pt x="1477491" y="323094"/>
                  </a:lnTo>
                  <a:lnTo>
                    <a:pt x="1515024" y="314665"/>
                  </a:lnTo>
                  <a:lnTo>
                    <a:pt x="1549402" y="297361"/>
                  </a:lnTo>
                  <a:lnTo>
                    <a:pt x="1578543" y="272223"/>
                  </a:lnTo>
                  <a:lnTo>
                    <a:pt x="1600692" y="240772"/>
                  </a:lnTo>
                  <a:lnTo>
                    <a:pt x="1614538" y="204882"/>
                  </a:lnTo>
                  <a:lnTo>
                    <a:pt x="1619249" y="166686"/>
                  </a:lnTo>
                  <a:lnTo>
                    <a:pt x="1619060" y="158965"/>
                  </a:lnTo>
                  <a:lnTo>
                    <a:pt x="1612483" y="121063"/>
                  </a:lnTo>
                  <a:lnTo>
                    <a:pt x="1596894" y="85895"/>
                  </a:lnTo>
                  <a:lnTo>
                    <a:pt x="1573217" y="55555"/>
                  </a:lnTo>
                  <a:lnTo>
                    <a:pt x="1542876" y="31878"/>
                  </a:lnTo>
                  <a:lnTo>
                    <a:pt x="1507707" y="16289"/>
                  </a:lnTo>
                  <a:lnTo>
                    <a:pt x="1469807" y="9713"/>
                  </a:lnTo>
                  <a:lnTo>
                    <a:pt x="1462087" y="9524"/>
                  </a:lnTo>
                  <a:lnTo>
                    <a:pt x="1517057" y="9524"/>
                  </a:lnTo>
                  <a:lnTo>
                    <a:pt x="1554710" y="28064"/>
                  </a:lnTo>
                  <a:lnTo>
                    <a:pt x="1591002" y="60992"/>
                  </a:lnTo>
                  <a:lnTo>
                    <a:pt x="1616085" y="102897"/>
                  </a:lnTo>
                  <a:lnTo>
                    <a:pt x="1627981" y="150266"/>
                  </a:lnTo>
                  <a:lnTo>
                    <a:pt x="1628774" y="166686"/>
                  </a:lnTo>
                  <a:lnTo>
                    <a:pt x="1628030" y="182091"/>
                  </a:lnTo>
                  <a:lnTo>
                    <a:pt x="1616085" y="230474"/>
                  </a:lnTo>
                  <a:lnTo>
                    <a:pt x="1591119" y="272223"/>
                  </a:lnTo>
                  <a:lnTo>
                    <a:pt x="1591002" y="272380"/>
                  </a:lnTo>
                  <a:lnTo>
                    <a:pt x="1554732" y="305292"/>
                  </a:lnTo>
                  <a:lnTo>
                    <a:pt x="1525875" y="320685"/>
                  </a:lnTo>
                  <a:lnTo>
                    <a:pt x="1517055" y="323849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334021" y="8595042"/>
            <a:ext cx="9994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340" dirty="0">
                <a:solidFill>
                  <a:srgbClr val="E2E7F0"/>
                </a:solidFill>
                <a:latin typeface="DejaVu Sans"/>
                <a:cs typeface="DejaVu Sans"/>
              </a:rPr>
              <a:t>⚡</a:t>
            </a:r>
            <a:r>
              <a:rPr sz="1000" spc="-95" dirty="0">
                <a:solidFill>
                  <a:srgbClr val="E2E7F0"/>
                </a:solidFill>
                <a:latin typeface="DejaVu Sans"/>
                <a:cs typeface="DejaVu Sans"/>
              </a:rPr>
              <a:t> </a:t>
            </a:r>
            <a:r>
              <a:rPr sz="850" dirty="0">
                <a:solidFill>
                  <a:srgbClr val="E2E7F0"/>
                </a:solidFill>
                <a:latin typeface="Calibri"/>
                <a:cs typeface="Calibri"/>
              </a:rPr>
              <a:t>Instant</a:t>
            </a:r>
            <a:r>
              <a:rPr sz="8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Verification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762374" y="8543924"/>
            <a:ext cx="1619250" cy="333375"/>
            <a:chOff x="3762374" y="8543924"/>
            <a:chExt cx="1619250" cy="333375"/>
          </a:xfrm>
        </p:grpSpPr>
        <p:sp>
          <p:nvSpPr>
            <p:cNvPr id="22" name="object 22"/>
            <p:cNvSpPr/>
            <p:nvPr/>
          </p:nvSpPr>
          <p:spPr>
            <a:xfrm>
              <a:off x="3762374" y="8543924"/>
              <a:ext cx="1619250" cy="333375"/>
            </a:xfrm>
            <a:custGeom>
              <a:avLst/>
              <a:gdLst/>
              <a:ahLst/>
              <a:cxnLst/>
              <a:rect l="l" t="t" r="r" b="b"/>
              <a:pathLst>
                <a:path w="1619250" h="333375">
                  <a:moveTo>
                    <a:pt x="1452562" y="333374"/>
                  </a:moveTo>
                  <a:lnTo>
                    <a:pt x="166687" y="333374"/>
                  </a:lnTo>
                  <a:lnTo>
                    <a:pt x="150267" y="332581"/>
                  </a:lnTo>
                  <a:lnTo>
                    <a:pt x="102898" y="320685"/>
                  </a:lnTo>
                  <a:lnTo>
                    <a:pt x="60993" y="295602"/>
                  </a:lnTo>
                  <a:lnTo>
                    <a:pt x="28065" y="259310"/>
                  </a:lnTo>
                  <a:lnTo>
                    <a:pt x="7136" y="215000"/>
                  </a:lnTo>
                  <a:lnTo>
                    <a:pt x="0" y="166687"/>
                  </a:lnTo>
                  <a:lnTo>
                    <a:pt x="792" y="150266"/>
                  </a:lnTo>
                  <a:lnTo>
                    <a:pt x="12687" y="102897"/>
                  </a:lnTo>
                  <a:lnTo>
                    <a:pt x="37771" y="60992"/>
                  </a:lnTo>
                  <a:lnTo>
                    <a:pt x="74063" y="28064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452562" y="0"/>
                  </a:lnTo>
                  <a:lnTo>
                    <a:pt x="1500876" y="7136"/>
                  </a:lnTo>
                  <a:lnTo>
                    <a:pt x="1545185" y="28064"/>
                  </a:lnTo>
                  <a:lnTo>
                    <a:pt x="1581477" y="60992"/>
                  </a:lnTo>
                  <a:lnTo>
                    <a:pt x="1606560" y="102897"/>
                  </a:lnTo>
                  <a:lnTo>
                    <a:pt x="1618456" y="150266"/>
                  </a:lnTo>
                  <a:lnTo>
                    <a:pt x="1619249" y="166687"/>
                  </a:lnTo>
                  <a:lnTo>
                    <a:pt x="1618456" y="183107"/>
                  </a:lnTo>
                  <a:lnTo>
                    <a:pt x="1606560" y="230474"/>
                  </a:lnTo>
                  <a:lnTo>
                    <a:pt x="1581477" y="272380"/>
                  </a:lnTo>
                  <a:lnTo>
                    <a:pt x="1545185" y="305307"/>
                  </a:lnTo>
                  <a:lnTo>
                    <a:pt x="1500876" y="326236"/>
                  </a:lnTo>
                  <a:lnTo>
                    <a:pt x="1452562" y="333374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62374" y="8543924"/>
              <a:ext cx="1619250" cy="333375"/>
            </a:xfrm>
            <a:custGeom>
              <a:avLst/>
              <a:gdLst/>
              <a:ahLst/>
              <a:cxnLst/>
              <a:rect l="l" t="t" r="r" b="b"/>
              <a:pathLst>
                <a:path w="1619250" h="333375">
                  <a:moveTo>
                    <a:pt x="1452562" y="333374"/>
                  </a:moveTo>
                  <a:lnTo>
                    <a:pt x="166687" y="333374"/>
                  </a:lnTo>
                  <a:lnTo>
                    <a:pt x="150267" y="332581"/>
                  </a:lnTo>
                  <a:lnTo>
                    <a:pt x="102898" y="320685"/>
                  </a:lnTo>
                  <a:lnTo>
                    <a:pt x="60993" y="295602"/>
                  </a:lnTo>
                  <a:lnTo>
                    <a:pt x="28065" y="259310"/>
                  </a:lnTo>
                  <a:lnTo>
                    <a:pt x="7136" y="215000"/>
                  </a:lnTo>
                  <a:lnTo>
                    <a:pt x="0" y="166686"/>
                  </a:lnTo>
                  <a:lnTo>
                    <a:pt x="743" y="151281"/>
                  </a:lnTo>
                  <a:lnTo>
                    <a:pt x="12687" y="102897"/>
                  </a:lnTo>
                  <a:lnTo>
                    <a:pt x="37654" y="61148"/>
                  </a:lnTo>
                  <a:lnTo>
                    <a:pt x="37771" y="60992"/>
                  </a:lnTo>
                  <a:lnTo>
                    <a:pt x="74063" y="28064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452562" y="0"/>
                  </a:lnTo>
                  <a:lnTo>
                    <a:pt x="1468982" y="792"/>
                  </a:lnTo>
                  <a:lnTo>
                    <a:pt x="1485087" y="3171"/>
                  </a:lnTo>
                  <a:lnTo>
                    <a:pt x="1500876" y="7136"/>
                  </a:lnTo>
                  <a:lnTo>
                    <a:pt x="1507533" y="9524"/>
                  </a:lnTo>
                  <a:lnTo>
                    <a:pt x="166687" y="9524"/>
                  </a:lnTo>
                  <a:lnTo>
                    <a:pt x="158966" y="9713"/>
                  </a:lnTo>
                  <a:lnTo>
                    <a:pt x="121064" y="16289"/>
                  </a:lnTo>
                  <a:lnTo>
                    <a:pt x="85896" y="31878"/>
                  </a:lnTo>
                  <a:lnTo>
                    <a:pt x="55556" y="55555"/>
                  </a:lnTo>
                  <a:lnTo>
                    <a:pt x="31878" y="85895"/>
                  </a:lnTo>
                  <a:lnTo>
                    <a:pt x="16290" y="121063"/>
                  </a:lnTo>
                  <a:lnTo>
                    <a:pt x="9713" y="158965"/>
                  </a:lnTo>
                  <a:lnTo>
                    <a:pt x="9524" y="166686"/>
                  </a:lnTo>
                  <a:lnTo>
                    <a:pt x="9713" y="174407"/>
                  </a:lnTo>
                  <a:lnTo>
                    <a:pt x="16290" y="212308"/>
                  </a:lnTo>
                  <a:lnTo>
                    <a:pt x="31878" y="247476"/>
                  </a:lnTo>
                  <a:lnTo>
                    <a:pt x="55556" y="277816"/>
                  </a:lnTo>
                  <a:lnTo>
                    <a:pt x="85896" y="301494"/>
                  </a:lnTo>
                  <a:lnTo>
                    <a:pt x="121064" y="317083"/>
                  </a:lnTo>
                  <a:lnTo>
                    <a:pt x="158966" y="323660"/>
                  </a:lnTo>
                  <a:lnTo>
                    <a:pt x="166687" y="323849"/>
                  </a:lnTo>
                  <a:lnTo>
                    <a:pt x="1507530" y="323849"/>
                  </a:lnTo>
                  <a:lnTo>
                    <a:pt x="1500876" y="326236"/>
                  </a:lnTo>
                  <a:lnTo>
                    <a:pt x="1485087" y="330201"/>
                  </a:lnTo>
                  <a:lnTo>
                    <a:pt x="1468982" y="332581"/>
                  </a:lnTo>
                  <a:lnTo>
                    <a:pt x="1452562" y="333374"/>
                  </a:lnTo>
                  <a:close/>
                </a:path>
                <a:path w="1619250" h="333375">
                  <a:moveTo>
                    <a:pt x="1507530" y="323849"/>
                  </a:moveTo>
                  <a:lnTo>
                    <a:pt x="1452562" y="323849"/>
                  </a:lnTo>
                  <a:lnTo>
                    <a:pt x="1460282" y="323660"/>
                  </a:lnTo>
                  <a:lnTo>
                    <a:pt x="1467966" y="323094"/>
                  </a:lnTo>
                  <a:lnTo>
                    <a:pt x="1505499" y="314665"/>
                  </a:lnTo>
                  <a:lnTo>
                    <a:pt x="1539876" y="297361"/>
                  </a:lnTo>
                  <a:lnTo>
                    <a:pt x="1569018" y="272223"/>
                  </a:lnTo>
                  <a:lnTo>
                    <a:pt x="1591167" y="240772"/>
                  </a:lnTo>
                  <a:lnTo>
                    <a:pt x="1605012" y="204882"/>
                  </a:lnTo>
                  <a:lnTo>
                    <a:pt x="1608843" y="183107"/>
                  </a:lnTo>
                  <a:lnTo>
                    <a:pt x="1608969" y="182091"/>
                  </a:lnTo>
                  <a:lnTo>
                    <a:pt x="1609535" y="174407"/>
                  </a:lnTo>
                  <a:lnTo>
                    <a:pt x="1609724" y="166686"/>
                  </a:lnTo>
                  <a:lnTo>
                    <a:pt x="1609535" y="158965"/>
                  </a:lnTo>
                  <a:lnTo>
                    <a:pt x="1602958" y="121063"/>
                  </a:lnTo>
                  <a:lnTo>
                    <a:pt x="1587369" y="85895"/>
                  </a:lnTo>
                  <a:lnTo>
                    <a:pt x="1563692" y="55555"/>
                  </a:lnTo>
                  <a:lnTo>
                    <a:pt x="1533351" y="31878"/>
                  </a:lnTo>
                  <a:lnTo>
                    <a:pt x="1498182" y="16289"/>
                  </a:lnTo>
                  <a:lnTo>
                    <a:pt x="1460282" y="9713"/>
                  </a:lnTo>
                  <a:lnTo>
                    <a:pt x="1452562" y="9524"/>
                  </a:lnTo>
                  <a:lnTo>
                    <a:pt x="1507533" y="9524"/>
                  </a:lnTo>
                  <a:lnTo>
                    <a:pt x="1545185" y="28064"/>
                  </a:lnTo>
                  <a:lnTo>
                    <a:pt x="1581477" y="60992"/>
                  </a:lnTo>
                  <a:lnTo>
                    <a:pt x="1606560" y="102897"/>
                  </a:lnTo>
                  <a:lnTo>
                    <a:pt x="1618456" y="150266"/>
                  </a:lnTo>
                  <a:lnTo>
                    <a:pt x="1619249" y="166686"/>
                  </a:lnTo>
                  <a:lnTo>
                    <a:pt x="1618505" y="182091"/>
                  </a:lnTo>
                  <a:lnTo>
                    <a:pt x="1606560" y="230474"/>
                  </a:lnTo>
                  <a:lnTo>
                    <a:pt x="1581594" y="272223"/>
                  </a:lnTo>
                  <a:lnTo>
                    <a:pt x="1545207" y="305292"/>
                  </a:lnTo>
                  <a:lnTo>
                    <a:pt x="1516350" y="320685"/>
                  </a:lnTo>
                  <a:lnTo>
                    <a:pt x="1507530" y="323849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111773" y="8595042"/>
            <a:ext cx="9175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E2E7F0"/>
                </a:solidFill>
                <a:latin typeface="Segoe UI Symbol"/>
                <a:cs typeface="Segoe UI Symbol"/>
              </a:rPr>
              <a:t>🌐</a:t>
            </a:r>
            <a:r>
              <a:rPr sz="1000" spc="-50" dirty="0">
                <a:solidFill>
                  <a:srgbClr val="E2E7F0"/>
                </a:solidFill>
                <a:latin typeface="Segoe UI Symbol"/>
                <a:cs typeface="Segoe UI Symbol"/>
              </a:rPr>
              <a:t> </a:t>
            </a:r>
            <a:r>
              <a:rPr sz="850" spc="-30" dirty="0">
                <a:solidFill>
                  <a:srgbClr val="E2E7F0"/>
                </a:solidFill>
                <a:latin typeface="Calibri"/>
                <a:cs typeface="Calibri"/>
              </a:rPr>
              <a:t>Global</a:t>
            </a:r>
            <a:r>
              <a:rPr sz="850" spc="3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Portability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85749" y="8991599"/>
            <a:ext cx="1619250" cy="333375"/>
            <a:chOff x="285749" y="8991599"/>
            <a:chExt cx="1619250" cy="333375"/>
          </a:xfrm>
        </p:grpSpPr>
        <p:sp>
          <p:nvSpPr>
            <p:cNvPr id="26" name="object 26"/>
            <p:cNvSpPr/>
            <p:nvPr/>
          </p:nvSpPr>
          <p:spPr>
            <a:xfrm>
              <a:off x="285749" y="8991599"/>
              <a:ext cx="1619250" cy="333375"/>
            </a:xfrm>
            <a:custGeom>
              <a:avLst/>
              <a:gdLst/>
              <a:ahLst/>
              <a:cxnLst/>
              <a:rect l="l" t="t" r="r" b="b"/>
              <a:pathLst>
                <a:path w="1619250" h="333375">
                  <a:moveTo>
                    <a:pt x="1452562" y="333374"/>
                  </a:moveTo>
                  <a:lnTo>
                    <a:pt x="166687" y="333374"/>
                  </a:lnTo>
                  <a:lnTo>
                    <a:pt x="150267" y="332581"/>
                  </a:lnTo>
                  <a:lnTo>
                    <a:pt x="102898" y="320685"/>
                  </a:lnTo>
                  <a:lnTo>
                    <a:pt x="60993" y="295602"/>
                  </a:lnTo>
                  <a:lnTo>
                    <a:pt x="28066" y="259310"/>
                  </a:lnTo>
                  <a:lnTo>
                    <a:pt x="7137" y="215001"/>
                  </a:lnTo>
                  <a:lnTo>
                    <a:pt x="0" y="166687"/>
                  </a:lnTo>
                  <a:lnTo>
                    <a:pt x="793" y="150266"/>
                  </a:lnTo>
                  <a:lnTo>
                    <a:pt x="12688" y="102897"/>
                  </a:lnTo>
                  <a:lnTo>
                    <a:pt x="37771" y="60992"/>
                  </a:lnTo>
                  <a:lnTo>
                    <a:pt x="74063" y="28064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452562" y="0"/>
                  </a:lnTo>
                  <a:lnTo>
                    <a:pt x="1500876" y="7136"/>
                  </a:lnTo>
                  <a:lnTo>
                    <a:pt x="1545186" y="28064"/>
                  </a:lnTo>
                  <a:lnTo>
                    <a:pt x="1581478" y="60992"/>
                  </a:lnTo>
                  <a:lnTo>
                    <a:pt x="1606561" y="102897"/>
                  </a:lnTo>
                  <a:lnTo>
                    <a:pt x="1618456" y="150266"/>
                  </a:lnTo>
                  <a:lnTo>
                    <a:pt x="1619249" y="166687"/>
                  </a:lnTo>
                  <a:lnTo>
                    <a:pt x="1618456" y="183107"/>
                  </a:lnTo>
                  <a:lnTo>
                    <a:pt x="1606561" y="230475"/>
                  </a:lnTo>
                  <a:lnTo>
                    <a:pt x="1581478" y="272380"/>
                  </a:lnTo>
                  <a:lnTo>
                    <a:pt x="1545186" y="305307"/>
                  </a:lnTo>
                  <a:lnTo>
                    <a:pt x="1500875" y="326236"/>
                  </a:lnTo>
                  <a:lnTo>
                    <a:pt x="1452562" y="333374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85750" y="8991599"/>
              <a:ext cx="1619250" cy="333375"/>
            </a:xfrm>
            <a:custGeom>
              <a:avLst/>
              <a:gdLst/>
              <a:ahLst/>
              <a:cxnLst/>
              <a:rect l="l" t="t" r="r" b="b"/>
              <a:pathLst>
                <a:path w="1619250" h="333375">
                  <a:moveTo>
                    <a:pt x="1452562" y="333374"/>
                  </a:moveTo>
                  <a:lnTo>
                    <a:pt x="166687" y="333374"/>
                  </a:lnTo>
                  <a:lnTo>
                    <a:pt x="150267" y="332581"/>
                  </a:lnTo>
                  <a:lnTo>
                    <a:pt x="102898" y="320685"/>
                  </a:lnTo>
                  <a:lnTo>
                    <a:pt x="60993" y="295602"/>
                  </a:lnTo>
                  <a:lnTo>
                    <a:pt x="28066" y="259310"/>
                  </a:lnTo>
                  <a:lnTo>
                    <a:pt x="7137" y="215001"/>
                  </a:lnTo>
                  <a:lnTo>
                    <a:pt x="0" y="166686"/>
                  </a:lnTo>
                  <a:lnTo>
                    <a:pt x="743" y="151281"/>
                  </a:lnTo>
                  <a:lnTo>
                    <a:pt x="792" y="150266"/>
                  </a:lnTo>
                  <a:lnTo>
                    <a:pt x="12688" y="102897"/>
                  </a:lnTo>
                  <a:lnTo>
                    <a:pt x="37655" y="61148"/>
                  </a:lnTo>
                  <a:lnTo>
                    <a:pt x="37771" y="60992"/>
                  </a:lnTo>
                  <a:lnTo>
                    <a:pt x="74063" y="28064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452562" y="0"/>
                  </a:lnTo>
                  <a:lnTo>
                    <a:pt x="1468982" y="792"/>
                  </a:lnTo>
                  <a:lnTo>
                    <a:pt x="1485087" y="3171"/>
                  </a:lnTo>
                  <a:lnTo>
                    <a:pt x="1500876" y="7136"/>
                  </a:lnTo>
                  <a:lnTo>
                    <a:pt x="1507533" y="9524"/>
                  </a:lnTo>
                  <a:lnTo>
                    <a:pt x="166687" y="9524"/>
                  </a:lnTo>
                  <a:lnTo>
                    <a:pt x="158966" y="9713"/>
                  </a:lnTo>
                  <a:lnTo>
                    <a:pt x="121065" y="16289"/>
                  </a:lnTo>
                  <a:lnTo>
                    <a:pt x="85897" y="31877"/>
                  </a:lnTo>
                  <a:lnTo>
                    <a:pt x="55556" y="55555"/>
                  </a:lnTo>
                  <a:lnTo>
                    <a:pt x="31878" y="85894"/>
                  </a:lnTo>
                  <a:lnTo>
                    <a:pt x="16290" y="121062"/>
                  </a:lnTo>
                  <a:lnTo>
                    <a:pt x="9713" y="158965"/>
                  </a:lnTo>
                  <a:lnTo>
                    <a:pt x="9524" y="166686"/>
                  </a:lnTo>
                  <a:lnTo>
                    <a:pt x="9713" y="174407"/>
                  </a:lnTo>
                  <a:lnTo>
                    <a:pt x="16290" y="212308"/>
                  </a:lnTo>
                  <a:lnTo>
                    <a:pt x="31878" y="247475"/>
                  </a:lnTo>
                  <a:lnTo>
                    <a:pt x="55556" y="277816"/>
                  </a:lnTo>
                  <a:lnTo>
                    <a:pt x="85897" y="301494"/>
                  </a:lnTo>
                  <a:lnTo>
                    <a:pt x="121065" y="317082"/>
                  </a:lnTo>
                  <a:lnTo>
                    <a:pt x="158966" y="323660"/>
                  </a:lnTo>
                  <a:lnTo>
                    <a:pt x="166687" y="323849"/>
                  </a:lnTo>
                  <a:lnTo>
                    <a:pt x="1507530" y="323849"/>
                  </a:lnTo>
                  <a:lnTo>
                    <a:pt x="1500875" y="326237"/>
                  </a:lnTo>
                  <a:lnTo>
                    <a:pt x="1485087" y="330202"/>
                  </a:lnTo>
                  <a:lnTo>
                    <a:pt x="1468982" y="332581"/>
                  </a:lnTo>
                  <a:lnTo>
                    <a:pt x="1452562" y="333374"/>
                  </a:lnTo>
                  <a:close/>
                </a:path>
                <a:path w="1619250" h="333375">
                  <a:moveTo>
                    <a:pt x="1507530" y="323849"/>
                  </a:moveTo>
                  <a:lnTo>
                    <a:pt x="1452562" y="323849"/>
                  </a:lnTo>
                  <a:lnTo>
                    <a:pt x="1460283" y="323660"/>
                  </a:lnTo>
                  <a:lnTo>
                    <a:pt x="1467967" y="323094"/>
                  </a:lnTo>
                  <a:lnTo>
                    <a:pt x="1505501" y="314665"/>
                  </a:lnTo>
                  <a:lnTo>
                    <a:pt x="1539876" y="297361"/>
                  </a:lnTo>
                  <a:lnTo>
                    <a:pt x="1569018" y="272223"/>
                  </a:lnTo>
                  <a:lnTo>
                    <a:pt x="1591168" y="240772"/>
                  </a:lnTo>
                  <a:lnTo>
                    <a:pt x="1605013" y="204882"/>
                  </a:lnTo>
                  <a:lnTo>
                    <a:pt x="1609724" y="166686"/>
                  </a:lnTo>
                  <a:lnTo>
                    <a:pt x="1609536" y="158965"/>
                  </a:lnTo>
                  <a:lnTo>
                    <a:pt x="1602958" y="121062"/>
                  </a:lnTo>
                  <a:lnTo>
                    <a:pt x="1587370" y="85894"/>
                  </a:lnTo>
                  <a:lnTo>
                    <a:pt x="1563692" y="55555"/>
                  </a:lnTo>
                  <a:lnTo>
                    <a:pt x="1533351" y="31877"/>
                  </a:lnTo>
                  <a:lnTo>
                    <a:pt x="1498184" y="16289"/>
                  </a:lnTo>
                  <a:lnTo>
                    <a:pt x="1460283" y="9713"/>
                  </a:lnTo>
                  <a:lnTo>
                    <a:pt x="1452562" y="9524"/>
                  </a:lnTo>
                  <a:lnTo>
                    <a:pt x="1507533" y="9524"/>
                  </a:lnTo>
                  <a:lnTo>
                    <a:pt x="1545186" y="28064"/>
                  </a:lnTo>
                  <a:lnTo>
                    <a:pt x="1581478" y="60992"/>
                  </a:lnTo>
                  <a:lnTo>
                    <a:pt x="1606561" y="102897"/>
                  </a:lnTo>
                  <a:lnTo>
                    <a:pt x="1618456" y="150266"/>
                  </a:lnTo>
                  <a:lnTo>
                    <a:pt x="1619249" y="166686"/>
                  </a:lnTo>
                  <a:lnTo>
                    <a:pt x="1618505" y="182091"/>
                  </a:lnTo>
                  <a:lnTo>
                    <a:pt x="1606561" y="230475"/>
                  </a:lnTo>
                  <a:lnTo>
                    <a:pt x="1581594" y="272223"/>
                  </a:lnTo>
                  <a:lnTo>
                    <a:pt x="1581478" y="272380"/>
                  </a:lnTo>
                  <a:lnTo>
                    <a:pt x="1545207" y="305292"/>
                  </a:lnTo>
                  <a:lnTo>
                    <a:pt x="1516349" y="320685"/>
                  </a:lnTo>
                  <a:lnTo>
                    <a:pt x="1507530" y="323849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6522" y="9042717"/>
            <a:ext cx="84137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E2E7F0"/>
                </a:solidFill>
                <a:latin typeface="Segoe UI Symbol"/>
                <a:cs typeface="Segoe UI Symbol"/>
              </a:rPr>
              <a:t>🔗</a:t>
            </a:r>
            <a:r>
              <a:rPr sz="1000" spc="-20" dirty="0">
                <a:solidFill>
                  <a:srgbClr val="E2E7F0"/>
                </a:solidFill>
                <a:latin typeface="Segoe UI Symbol"/>
                <a:cs typeface="Segoe UI Symbol"/>
              </a:rPr>
              <a:t> 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Interoperability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019299" y="8991599"/>
            <a:ext cx="1628775" cy="333375"/>
            <a:chOff x="2019299" y="8991599"/>
            <a:chExt cx="1628775" cy="333375"/>
          </a:xfrm>
        </p:grpSpPr>
        <p:sp>
          <p:nvSpPr>
            <p:cNvPr id="30" name="object 30"/>
            <p:cNvSpPr/>
            <p:nvPr/>
          </p:nvSpPr>
          <p:spPr>
            <a:xfrm>
              <a:off x="2019299" y="8991599"/>
              <a:ext cx="1628775" cy="333375"/>
            </a:xfrm>
            <a:custGeom>
              <a:avLst/>
              <a:gdLst/>
              <a:ahLst/>
              <a:cxnLst/>
              <a:rect l="l" t="t" r="r" b="b"/>
              <a:pathLst>
                <a:path w="1628775" h="333375">
                  <a:moveTo>
                    <a:pt x="1462087" y="333374"/>
                  </a:moveTo>
                  <a:lnTo>
                    <a:pt x="166687" y="333374"/>
                  </a:lnTo>
                  <a:lnTo>
                    <a:pt x="150267" y="332581"/>
                  </a:lnTo>
                  <a:lnTo>
                    <a:pt x="102898" y="320685"/>
                  </a:lnTo>
                  <a:lnTo>
                    <a:pt x="60993" y="295602"/>
                  </a:lnTo>
                  <a:lnTo>
                    <a:pt x="28065" y="259310"/>
                  </a:lnTo>
                  <a:lnTo>
                    <a:pt x="7136" y="215001"/>
                  </a:lnTo>
                  <a:lnTo>
                    <a:pt x="0" y="166687"/>
                  </a:lnTo>
                  <a:lnTo>
                    <a:pt x="792" y="150266"/>
                  </a:lnTo>
                  <a:lnTo>
                    <a:pt x="12687" y="102897"/>
                  </a:lnTo>
                  <a:lnTo>
                    <a:pt x="37771" y="60992"/>
                  </a:lnTo>
                  <a:lnTo>
                    <a:pt x="74063" y="28064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462087" y="0"/>
                  </a:lnTo>
                  <a:lnTo>
                    <a:pt x="1510401" y="7136"/>
                  </a:lnTo>
                  <a:lnTo>
                    <a:pt x="1554710" y="28064"/>
                  </a:lnTo>
                  <a:lnTo>
                    <a:pt x="1591002" y="60992"/>
                  </a:lnTo>
                  <a:lnTo>
                    <a:pt x="1616085" y="102897"/>
                  </a:lnTo>
                  <a:lnTo>
                    <a:pt x="1627981" y="150266"/>
                  </a:lnTo>
                  <a:lnTo>
                    <a:pt x="1628774" y="166687"/>
                  </a:lnTo>
                  <a:lnTo>
                    <a:pt x="1627981" y="183107"/>
                  </a:lnTo>
                  <a:lnTo>
                    <a:pt x="1616085" y="230475"/>
                  </a:lnTo>
                  <a:lnTo>
                    <a:pt x="1591002" y="272380"/>
                  </a:lnTo>
                  <a:lnTo>
                    <a:pt x="1554710" y="305307"/>
                  </a:lnTo>
                  <a:lnTo>
                    <a:pt x="1510400" y="326236"/>
                  </a:lnTo>
                  <a:lnTo>
                    <a:pt x="1462087" y="333374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019299" y="8991599"/>
              <a:ext cx="1628775" cy="333375"/>
            </a:xfrm>
            <a:custGeom>
              <a:avLst/>
              <a:gdLst/>
              <a:ahLst/>
              <a:cxnLst/>
              <a:rect l="l" t="t" r="r" b="b"/>
              <a:pathLst>
                <a:path w="1628775" h="333375">
                  <a:moveTo>
                    <a:pt x="1462087" y="333374"/>
                  </a:moveTo>
                  <a:lnTo>
                    <a:pt x="166687" y="333374"/>
                  </a:lnTo>
                  <a:lnTo>
                    <a:pt x="150266" y="332581"/>
                  </a:lnTo>
                  <a:lnTo>
                    <a:pt x="102898" y="320685"/>
                  </a:lnTo>
                  <a:lnTo>
                    <a:pt x="60993" y="295602"/>
                  </a:lnTo>
                  <a:lnTo>
                    <a:pt x="28065" y="259310"/>
                  </a:lnTo>
                  <a:lnTo>
                    <a:pt x="7136" y="215001"/>
                  </a:lnTo>
                  <a:lnTo>
                    <a:pt x="0" y="166686"/>
                  </a:lnTo>
                  <a:lnTo>
                    <a:pt x="743" y="151281"/>
                  </a:lnTo>
                  <a:lnTo>
                    <a:pt x="792" y="150266"/>
                  </a:lnTo>
                  <a:lnTo>
                    <a:pt x="12687" y="102897"/>
                  </a:lnTo>
                  <a:lnTo>
                    <a:pt x="37655" y="61148"/>
                  </a:lnTo>
                  <a:lnTo>
                    <a:pt x="37771" y="60992"/>
                  </a:lnTo>
                  <a:lnTo>
                    <a:pt x="74063" y="28064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462087" y="0"/>
                  </a:lnTo>
                  <a:lnTo>
                    <a:pt x="1478507" y="792"/>
                  </a:lnTo>
                  <a:lnTo>
                    <a:pt x="1494612" y="3171"/>
                  </a:lnTo>
                  <a:lnTo>
                    <a:pt x="1510401" y="7136"/>
                  </a:lnTo>
                  <a:lnTo>
                    <a:pt x="1517057" y="9524"/>
                  </a:lnTo>
                  <a:lnTo>
                    <a:pt x="166687" y="9524"/>
                  </a:lnTo>
                  <a:lnTo>
                    <a:pt x="158966" y="9713"/>
                  </a:lnTo>
                  <a:lnTo>
                    <a:pt x="121064" y="16289"/>
                  </a:lnTo>
                  <a:lnTo>
                    <a:pt x="85896" y="31877"/>
                  </a:lnTo>
                  <a:lnTo>
                    <a:pt x="55556" y="55555"/>
                  </a:lnTo>
                  <a:lnTo>
                    <a:pt x="31878" y="85894"/>
                  </a:lnTo>
                  <a:lnTo>
                    <a:pt x="16290" y="121062"/>
                  </a:lnTo>
                  <a:lnTo>
                    <a:pt x="9713" y="158965"/>
                  </a:lnTo>
                  <a:lnTo>
                    <a:pt x="9524" y="166686"/>
                  </a:lnTo>
                  <a:lnTo>
                    <a:pt x="9713" y="174407"/>
                  </a:lnTo>
                  <a:lnTo>
                    <a:pt x="16290" y="212308"/>
                  </a:lnTo>
                  <a:lnTo>
                    <a:pt x="31878" y="247475"/>
                  </a:lnTo>
                  <a:lnTo>
                    <a:pt x="55556" y="277816"/>
                  </a:lnTo>
                  <a:lnTo>
                    <a:pt x="85896" y="301494"/>
                  </a:lnTo>
                  <a:lnTo>
                    <a:pt x="121064" y="317082"/>
                  </a:lnTo>
                  <a:lnTo>
                    <a:pt x="158966" y="323660"/>
                  </a:lnTo>
                  <a:lnTo>
                    <a:pt x="166687" y="323849"/>
                  </a:lnTo>
                  <a:lnTo>
                    <a:pt x="1517055" y="323849"/>
                  </a:lnTo>
                  <a:lnTo>
                    <a:pt x="1510400" y="326237"/>
                  </a:lnTo>
                  <a:lnTo>
                    <a:pt x="1494611" y="330202"/>
                  </a:lnTo>
                  <a:lnTo>
                    <a:pt x="1478507" y="332581"/>
                  </a:lnTo>
                  <a:lnTo>
                    <a:pt x="1462087" y="333374"/>
                  </a:lnTo>
                  <a:close/>
                </a:path>
                <a:path w="1628775" h="333375">
                  <a:moveTo>
                    <a:pt x="1517055" y="323849"/>
                  </a:moveTo>
                  <a:lnTo>
                    <a:pt x="1462087" y="323849"/>
                  </a:lnTo>
                  <a:lnTo>
                    <a:pt x="1469808" y="323660"/>
                  </a:lnTo>
                  <a:lnTo>
                    <a:pt x="1477492" y="323094"/>
                  </a:lnTo>
                  <a:lnTo>
                    <a:pt x="1515025" y="314665"/>
                  </a:lnTo>
                  <a:lnTo>
                    <a:pt x="1549401" y="297361"/>
                  </a:lnTo>
                  <a:lnTo>
                    <a:pt x="1578543" y="272223"/>
                  </a:lnTo>
                  <a:lnTo>
                    <a:pt x="1600692" y="240772"/>
                  </a:lnTo>
                  <a:lnTo>
                    <a:pt x="1614538" y="204882"/>
                  </a:lnTo>
                  <a:lnTo>
                    <a:pt x="1619249" y="166686"/>
                  </a:lnTo>
                  <a:lnTo>
                    <a:pt x="1619060" y="158965"/>
                  </a:lnTo>
                  <a:lnTo>
                    <a:pt x="1612483" y="121062"/>
                  </a:lnTo>
                  <a:lnTo>
                    <a:pt x="1596894" y="85894"/>
                  </a:lnTo>
                  <a:lnTo>
                    <a:pt x="1573217" y="55555"/>
                  </a:lnTo>
                  <a:lnTo>
                    <a:pt x="1542876" y="31877"/>
                  </a:lnTo>
                  <a:lnTo>
                    <a:pt x="1507708" y="16289"/>
                  </a:lnTo>
                  <a:lnTo>
                    <a:pt x="1469807" y="9713"/>
                  </a:lnTo>
                  <a:lnTo>
                    <a:pt x="1462087" y="9524"/>
                  </a:lnTo>
                  <a:lnTo>
                    <a:pt x="1517057" y="9524"/>
                  </a:lnTo>
                  <a:lnTo>
                    <a:pt x="1554710" y="28064"/>
                  </a:lnTo>
                  <a:lnTo>
                    <a:pt x="1591002" y="60992"/>
                  </a:lnTo>
                  <a:lnTo>
                    <a:pt x="1616085" y="102897"/>
                  </a:lnTo>
                  <a:lnTo>
                    <a:pt x="1627981" y="150266"/>
                  </a:lnTo>
                  <a:lnTo>
                    <a:pt x="1628774" y="166686"/>
                  </a:lnTo>
                  <a:lnTo>
                    <a:pt x="1628030" y="182091"/>
                  </a:lnTo>
                  <a:lnTo>
                    <a:pt x="1616085" y="230475"/>
                  </a:lnTo>
                  <a:lnTo>
                    <a:pt x="1591119" y="272223"/>
                  </a:lnTo>
                  <a:lnTo>
                    <a:pt x="1591002" y="272380"/>
                  </a:lnTo>
                  <a:lnTo>
                    <a:pt x="1554732" y="305292"/>
                  </a:lnTo>
                  <a:lnTo>
                    <a:pt x="1525873" y="320685"/>
                  </a:lnTo>
                  <a:lnTo>
                    <a:pt x="1517055" y="323849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464841" y="9042717"/>
            <a:ext cx="73787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E2E7F0"/>
                </a:solidFill>
                <a:latin typeface="Segoe UI Symbol"/>
                <a:cs typeface="Segoe UI Symbol"/>
              </a:rPr>
              <a:t>👤</a:t>
            </a:r>
            <a:r>
              <a:rPr sz="1000" spc="-5" dirty="0">
                <a:solidFill>
                  <a:srgbClr val="E2E7F0"/>
                </a:solidFill>
                <a:latin typeface="Segoe UI Symbol"/>
                <a:cs typeface="Segoe UI Symbol"/>
              </a:rPr>
              <a:t> </a:t>
            </a:r>
            <a:r>
              <a:rPr sz="850" dirty="0">
                <a:solidFill>
                  <a:srgbClr val="E2E7F0"/>
                </a:solidFill>
                <a:latin typeface="Calibri"/>
                <a:cs typeface="Calibri"/>
              </a:rPr>
              <a:t>Self-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Custody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762374" y="8991599"/>
            <a:ext cx="1619250" cy="333375"/>
            <a:chOff x="3762374" y="8991599"/>
            <a:chExt cx="1619250" cy="333375"/>
          </a:xfrm>
        </p:grpSpPr>
        <p:sp>
          <p:nvSpPr>
            <p:cNvPr id="34" name="object 34"/>
            <p:cNvSpPr/>
            <p:nvPr/>
          </p:nvSpPr>
          <p:spPr>
            <a:xfrm>
              <a:off x="3762374" y="8991599"/>
              <a:ext cx="1619250" cy="333375"/>
            </a:xfrm>
            <a:custGeom>
              <a:avLst/>
              <a:gdLst/>
              <a:ahLst/>
              <a:cxnLst/>
              <a:rect l="l" t="t" r="r" b="b"/>
              <a:pathLst>
                <a:path w="1619250" h="333375">
                  <a:moveTo>
                    <a:pt x="1452562" y="333374"/>
                  </a:moveTo>
                  <a:lnTo>
                    <a:pt x="166687" y="333374"/>
                  </a:lnTo>
                  <a:lnTo>
                    <a:pt x="150267" y="332581"/>
                  </a:lnTo>
                  <a:lnTo>
                    <a:pt x="102898" y="320685"/>
                  </a:lnTo>
                  <a:lnTo>
                    <a:pt x="60993" y="295602"/>
                  </a:lnTo>
                  <a:lnTo>
                    <a:pt x="28065" y="259310"/>
                  </a:lnTo>
                  <a:lnTo>
                    <a:pt x="7136" y="215001"/>
                  </a:lnTo>
                  <a:lnTo>
                    <a:pt x="0" y="166687"/>
                  </a:lnTo>
                  <a:lnTo>
                    <a:pt x="792" y="150266"/>
                  </a:lnTo>
                  <a:lnTo>
                    <a:pt x="12687" y="102897"/>
                  </a:lnTo>
                  <a:lnTo>
                    <a:pt x="37771" y="60992"/>
                  </a:lnTo>
                  <a:lnTo>
                    <a:pt x="74063" y="28064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452562" y="0"/>
                  </a:lnTo>
                  <a:lnTo>
                    <a:pt x="1500876" y="7136"/>
                  </a:lnTo>
                  <a:lnTo>
                    <a:pt x="1545185" y="28064"/>
                  </a:lnTo>
                  <a:lnTo>
                    <a:pt x="1581477" y="60992"/>
                  </a:lnTo>
                  <a:lnTo>
                    <a:pt x="1606560" y="102897"/>
                  </a:lnTo>
                  <a:lnTo>
                    <a:pt x="1618456" y="150266"/>
                  </a:lnTo>
                  <a:lnTo>
                    <a:pt x="1619249" y="166687"/>
                  </a:lnTo>
                  <a:lnTo>
                    <a:pt x="1618456" y="183107"/>
                  </a:lnTo>
                  <a:lnTo>
                    <a:pt x="1606560" y="230475"/>
                  </a:lnTo>
                  <a:lnTo>
                    <a:pt x="1581477" y="272380"/>
                  </a:lnTo>
                  <a:lnTo>
                    <a:pt x="1545185" y="305307"/>
                  </a:lnTo>
                  <a:lnTo>
                    <a:pt x="1500875" y="326236"/>
                  </a:lnTo>
                  <a:lnTo>
                    <a:pt x="1452562" y="333374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62374" y="8991599"/>
              <a:ext cx="1619250" cy="333375"/>
            </a:xfrm>
            <a:custGeom>
              <a:avLst/>
              <a:gdLst/>
              <a:ahLst/>
              <a:cxnLst/>
              <a:rect l="l" t="t" r="r" b="b"/>
              <a:pathLst>
                <a:path w="1619250" h="333375">
                  <a:moveTo>
                    <a:pt x="1452562" y="333374"/>
                  </a:moveTo>
                  <a:lnTo>
                    <a:pt x="166687" y="333374"/>
                  </a:lnTo>
                  <a:lnTo>
                    <a:pt x="150267" y="332581"/>
                  </a:lnTo>
                  <a:lnTo>
                    <a:pt x="102898" y="320685"/>
                  </a:lnTo>
                  <a:lnTo>
                    <a:pt x="60993" y="295602"/>
                  </a:lnTo>
                  <a:lnTo>
                    <a:pt x="28065" y="259310"/>
                  </a:lnTo>
                  <a:lnTo>
                    <a:pt x="7136" y="215001"/>
                  </a:lnTo>
                  <a:lnTo>
                    <a:pt x="0" y="166686"/>
                  </a:lnTo>
                  <a:lnTo>
                    <a:pt x="743" y="151281"/>
                  </a:lnTo>
                  <a:lnTo>
                    <a:pt x="12687" y="102897"/>
                  </a:lnTo>
                  <a:lnTo>
                    <a:pt x="37655" y="61148"/>
                  </a:lnTo>
                  <a:lnTo>
                    <a:pt x="37771" y="60992"/>
                  </a:lnTo>
                  <a:lnTo>
                    <a:pt x="74063" y="28064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452562" y="0"/>
                  </a:lnTo>
                  <a:lnTo>
                    <a:pt x="1468982" y="792"/>
                  </a:lnTo>
                  <a:lnTo>
                    <a:pt x="1485087" y="3171"/>
                  </a:lnTo>
                  <a:lnTo>
                    <a:pt x="1500876" y="7136"/>
                  </a:lnTo>
                  <a:lnTo>
                    <a:pt x="1507532" y="9524"/>
                  </a:lnTo>
                  <a:lnTo>
                    <a:pt x="166687" y="9524"/>
                  </a:lnTo>
                  <a:lnTo>
                    <a:pt x="158966" y="9713"/>
                  </a:lnTo>
                  <a:lnTo>
                    <a:pt x="121064" y="16289"/>
                  </a:lnTo>
                  <a:lnTo>
                    <a:pt x="85896" y="31877"/>
                  </a:lnTo>
                  <a:lnTo>
                    <a:pt x="55556" y="55555"/>
                  </a:lnTo>
                  <a:lnTo>
                    <a:pt x="31878" y="85894"/>
                  </a:lnTo>
                  <a:lnTo>
                    <a:pt x="16290" y="121062"/>
                  </a:lnTo>
                  <a:lnTo>
                    <a:pt x="9713" y="158965"/>
                  </a:lnTo>
                  <a:lnTo>
                    <a:pt x="9524" y="166686"/>
                  </a:lnTo>
                  <a:lnTo>
                    <a:pt x="9713" y="174407"/>
                  </a:lnTo>
                  <a:lnTo>
                    <a:pt x="16290" y="212308"/>
                  </a:lnTo>
                  <a:lnTo>
                    <a:pt x="31877" y="247475"/>
                  </a:lnTo>
                  <a:lnTo>
                    <a:pt x="55556" y="277816"/>
                  </a:lnTo>
                  <a:lnTo>
                    <a:pt x="85896" y="301494"/>
                  </a:lnTo>
                  <a:lnTo>
                    <a:pt x="121064" y="317082"/>
                  </a:lnTo>
                  <a:lnTo>
                    <a:pt x="158966" y="323660"/>
                  </a:lnTo>
                  <a:lnTo>
                    <a:pt x="166687" y="323849"/>
                  </a:lnTo>
                  <a:lnTo>
                    <a:pt x="1507530" y="323849"/>
                  </a:lnTo>
                  <a:lnTo>
                    <a:pt x="1500875" y="326237"/>
                  </a:lnTo>
                  <a:lnTo>
                    <a:pt x="1485086" y="330202"/>
                  </a:lnTo>
                  <a:lnTo>
                    <a:pt x="1468982" y="332581"/>
                  </a:lnTo>
                  <a:lnTo>
                    <a:pt x="1452562" y="333374"/>
                  </a:lnTo>
                  <a:close/>
                </a:path>
                <a:path w="1619250" h="333375">
                  <a:moveTo>
                    <a:pt x="1507530" y="323849"/>
                  </a:moveTo>
                  <a:lnTo>
                    <a:pt x="1452562" y="323849"/>
                  </a:lnTo>
                  <a:lnTo>
                    <a:pt x="1460283" y="323660"/>
                  </a:lnTo>
                  <a:lnTo>
                    <a:pt x="1467967" y="323094"/>
                  </a:lnTo>
                  <a:lnTo>
                    <a:pt x="1505501" y="314665"/>
                  </a:lnTo>
                  <a:lnTo>
                    <a:pt x="1539875" y="297361"/>
                  </a:lnTo>
                  <a:lnTo>
                    <a:pt x="1569018" y="272223"/>
                  </a:lnTo>
                  <a:lnTo>
                    <a:pt x="1591167" y="240772"/>
                  </a:lnTo>
                  <a:lnTo>
                    <a:pt x="1605012" y="204882"/>
                  </a:lnTo>
                  <a:lnTo>
                    <a:pt x="1609724" y="166686"/>
                  </a:lnTo>
                  <a:lnTo>
                    <a:pt x="1609535" y="158965"/>
                  </a:lnTo>
                  <a:lnTo>
                    <a:pt x="1602958" y="121062"/>
                  </a:lnTo>
                  <a:lnTo>
                    <a:pt x="1587369" y="85894"/>
                  </a:lnTo>
                  <a:lnTo>
                    <a:pt x="1563692" y="55555"/>
                  </a:lnTo>
                  <a:lnTo>
                    <a:pt x="1533350" y="31877"/>
                  </a:lnTo>
                  <a:lnTo>
                    <a:pt x="1498183" y="16289"/>
                  </a:lnTo>
                  <a:lnTo>
                    <a:pt x="1460282" y="9713"/>
                  </a:lnTo>
                  <a:lnTo>
                    <a:pt x="1452562" y="9524"/>
                  </a:lnTo>
                  <a:lnTo>
                    <a:pt x="1507532" y="9524"/>
                  </a:lnTo>
                  <a:lnTo>
                    <a:pt x="1545185" y="28064"/>
                  </a:lnTo>
                  <a:lnTo>
                    <a:pt x="1581477" y="60992"/>
                  </a:lnTo>
                  <a:lnTo>
                    <a:pt x="1606560" y="102897"/>
                  </a:lnTo>
                  <a:lnTo>
                    <a:pt x="1618456" y="150266"/>
                  </a:lnTo>
                  <a:lnTo>
                    <a:pt x="1619249" y="166686"/>
                  </a:lnTo>
                  <a:lnTo>
                    <a:pt x="1618505" y="182091"/>
                  </a:lnTo>
                  <a:lnTo>
                    <a:pt x="1606560" y="230475"/>
                  </a:lnTo>
                  <a:lnTo>
                    <a:pt x="1581594" y="272223"/>
                  </a:lnTo>
                  <a:lnTo>
                    <a:pt x="1545207" y="305292"/>
                  </a:lnTo>
                  <a:lnTo>
                    <a:pt x="1516348" y="320685"/>
                  </a:lnTo>
                  <a:lnTo>
                    <a:pt x="1507530" y="323849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206726" y="9042717"/>
            <a:ext cx="72771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E2E7F0"/>
                </a:solidFill>
                <a:latin typeface="Segoe UI Symbol"/>
                <a:cs typeface="Segoe UI Symbol"/>
              </a:rPr>
              <a:t>🚀</a:t>
            </a:r>
            <a:r>
              <a:rPr sz="1000" spc="35" dirty="0">
                <a:solidFill>
                  <a:srgbClr val="E2E7F0"/>
                </a:solidFill>
                <a:latin typeface="Segoe UI Symbol"/>
                <a:cs typeface="Segoe UI Symbol"/>
              </a:rPr>
              <a:t> </a:t>
            </a: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Future-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Proof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85749" y="9705974"/>
            <a:ext cx="5095875" cy="1343025"/>
            <a:chOff x="285749" y="9705974"/>
            <a:chExt cx="5095875" cy="1343025"/>
          </a:xfrm>
        </p:grpSpPr>
        <p:sp>
          <p:nvSpPr>
            <p:cNvPr id="38" name="object 38"/>
            <p:cNvSpPr/>
            <p:nvPr/>
          </p:nvSpPr>
          <p:spPr>
            <a:xfrm>
              <a:off x="285749" y="9705974"/>
              <a:ext cx="5095875" cy="1343025"/>
            </a:xfrm>
            <a:custGeom>
              <a:avLst/>
              <a:gdLst/>
              <a:ahLst/>
              <a:cxnLst/>
              <a:rect l="l" t="t" r="r" b="b"/>
              <a:pathLst>
                <a:path w="5095875" h="1343025">
                  <a:moveTo>
                    <a:pt x="5019674" y="1343024"/>
                  </a:moveTo>
                  <a:lnTo>
                    <a:pt x="76199" y="1343024"/>
                  </a:lnTo>
                  <a:lnTo>
                    <a:pt x="68693" y="1342661"/>
                  </a:lnTo>
                  <a:lnTo>
                    <a:pt x="27882" y="1325756"/>
                  </a:lnTo>
                  <a:lnTo>
                    <a:pt x="3262" y="1288910"/>
                  </a:lnTo>
                  <a:lnTo>
                    <a:pt x="0" y="1266824"/>
                  </a:lnTo>
                  <a:lnTo>
                    <a:pt x="0" y="76199"/>
                  </a:lnTo>
                  <a:lnTo>
                    <a:pt x="12830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5019674" y="0"/>
                  </a:lnTo>
                  <a:lnTo>
                    <a:pt x="5062016" y="12829"/>
                  </a:lnTo>
                  <a:lnTo>
                    <a:pt x="5090073" y="47038"/>
                  </a:lnTo>
                  <a:lnTo>
                    <a:pt x="5095874" y="76199"/>
                  </a:lnTo>
                  <a:lnTo>
                    <a:pt x="5095874" y="1266824"/>
                  </a:lnTo>
                  <a:lnTo>
                    <a:pt x="5083043" y="1309165"/>
                  </a:lnTo>
                  <a:lnTo>
                    <a:pt x="5048834" y="1337222"/>
                  </a:lnTo>
                  <a:lnTo>
                    <a:pt x="5019674" y="1343024"/>
                  </a:lnTo>
                  <a:close/>
                </a:path>
              </a:pathLst>
            </a:custGeom>
            <a:solidFill>
              <a:srgbClr val="FF007E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85749" y="9705974"/>
              <a:ext cx="5095875" cy="1343025"/>
            </a:xfrm>
            <a:custGeom>
              <a:avLst/>
              <a:gdLst/>
              <a:ahLst/>
              <a:cxnLst/>
              <a:rect l="l" t="t" r="r" b="b"/>
              <a:pathLst>
                <a:path w="5095875" h="1343025">
                  <a:moveTo>
                    <a:pt x="5019674" y="1343024"/>
                  </a:moveTo>
                  <a:lnTo>
                    <a:pt x="76199" y="1343024"/>
                  </a:lnTo>
                  <a:lnTo>
                    <a:pt x="68693" y="1342661"/>
                  </a:lnTo>
                  <a:lnTo>
                    <a:pt x="27882" y="1325756"/>
                  </a:lnTo>
                  <a:lnTo>
                    <a:pt x="3262" y="1288910"/>
                  </a:lnTo>
                  <a:lnTo>
                    <a:pt x="0" y="1266824"/>
                  </a:lnTo>
                  <a:lnTo>
                    <a:pt x="0" y="76199"/>
                  </a:lnTo>
                  <a:lnTo>
                    <a:pt x="12830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5019674" y="0"/>
                  </a:lnTo>
                  <a:lnTo>
                    <a:pt x="5056495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6"/>
                  </a:lnTo>
                  <a:lnTo>
                    <a:pt x="11660" y="58896"/>
                  </a:lnTo>
                  <a:lnTo>
                    <a:pt x="9524" y="71821"/>
                  </a:lnTo>
                  <a:lnTo>
                    <a:pt x="9524" y="1271200"/>
                  </a:lnTo>
                  <a:lnTo>
                    <a:pt x="23193" y="1307505"/>
                  </a:lnTo>
                  <a:lnTo>
                    <a:pt x="54729" y="1330097"/>
                  </a:lnTo>
                  <a:lnTo>
                    <a:pt x="71822" y="1333498"/>
                  </a:lnTo>
                  <a:lnTo>
                    <a:pt x="5056494" y="1333498"/>
                  </a:lnTo>
                  <a:lnTo>
                    <a:pt x="5055631" y="1334014"/>
                  </a:lnTo>
                  <a:lnTo>
                    <a:pt x="5048834" y="1337222"/>
                  </a:lnTo>
                  <a:lnTo>
                    <a:pt x="5041760" y="1339760"/>
                  </a:lnTo>
                  <a:lnTo>
                    <a:pt x="5034543" y="1341573"/>
                  </a:lnTo>
                  <a:lnTo>
                    <a:pt x="5027181" y="1342661"/>
                  </a:lnTo>
                  <a:lnTo>
                    <a:pt x="5019674" y="1343024"/>
                  </a:lnTo>
                  <a:close/>
                </a:path>
                <a:path w="5095875" h="1343025">
                  <a:moveTo>
                    <a:pt x="5056494" y="1333498"/>
                  </a:moveTo>
                  <a:lnTo>
                    <a:pt x="5024052" y="1333498"/>
                  </a:lnTo>
                  <a:lnTo>
                    <a:pt x="5028388" y="1333071"/>
                  </a:lnTo>
                  <a:lnTo>
                    <a:pt x="5036975" y="1331363"/>
                  </a:lnTo>
                  <a:lnTo>
                    <a:pt x="5069916" y="1310873"/>
                  </a:lnTo>
                  <a:lnTo>
                    <a:pt x="5085921" y="1275536"/>
                  </a:lnTo>
                  <a:lnTo>
                    <a:pt x="5086348" y="1271200"/>
                  </a:lnTo>
                  <a:lnTo>
                    <a:pt x="5086348" y="71821"/>
                  </a:lnTo>
                  <a:lnTo>
                    <a:pt x="5072680" y="35515"/>
                  </a:lnTo>
                  <a:lnTo>
                    <a:pt x="5040831" y="12829"/>
                  </a:lnTo>
                  <a:lnTo>
                    <a:pt x="5024052" y="9524"/>
                  </a:lnTo>
                  <a:lnTo>
                    <a:pt x="5056495" y="9524"/>
                  </a:lnTo>
                  <a:lnTo>
                    <a:pt x="5086866" y="40242"/>
                  </a:lnTo>
                  <a:lnTo>
                    <a:pt x="5095874" y="1266824"/>
                  </a:lnTo>
                  <a:lnTo>
                    <a:pt x="5095512" y="1274330"/>
                  </a:lnTo>
                  <a:lnTo>
                    <a:pt x="5078607" y="1315140"/>
                  </a:lnTo>
                  <a:lnTo>
                    <a:pt x="5062145" y="1330097"/>
                  </a:lnTo>
                  <a:lnTo>
                    <a:pt x="5056494" y="1333498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40642" y="9796544"/>
            <a:ext cx="4586605" cy="101854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R="1905" algn="ctr">
              <a:lnSpc>
                <a:spcPct val="100000"/>
              </a:lnSpc>
              <a:spcBef>
                <a:spcPts val="960"/>
              </a:spcBef>
            </a:pPr>
            <a:r>
              <a:rPr sz="1400" spc="80" dirty="0">
                <a:solidFill>
                  <a:srgbClr val="FF007E"/>
                </a:solidFill>
                <a:latin typeface="Arial Black"/>
                <a:cs typeface="Arial Black"/>
              </a:rPr>
              <a:t>PROOF-</a:t>
            </a:r>
            <a:r>
              <a:rPr sz="1400" spc="114" dirty="0">
                <a:solidFill>
                  <a:srgbClr val="FF007E"/>
                </a:solidFill>
                <a:latin typeface="Arial Black"/>
                <a:cs typeface="Arial Black"/>
              </a:rPr>
              <a:t>OF-</a:t>
            </a:r>
            <a:r>
              <a:rPr sz="1400" dirty="0">
                <a:solidFill>
                  <a:srgbClr val="FF007E"/>
                </a:solidFill>
                <a:latin typeface="Arial Black"/>
                <a:cs typeface="Arial Black"/>
              </a:rPr>
              <a:t>LEARNING</a:t>
            </a:r>
            <a:r>
              <a:rPr sz="1400" spc="18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FF007E"/>
                </a:solidFill>
                <a:latin typeface="Arial Black"/>
                <a:cs typeface="Arial Black"/>
              </a:rPr>
              <a:t>PROTOCOL</a:t>
            </a:r>
            <a:endParaRPr sz="1400">
              <a:latin typeface="Arial Black"/>
              <a:cs typeface="Arial Black"/>
            </a:endParaRPr>
          </a:p>
          <a:p>
            <a:pPr marL="12065" marR="5080" algn="ctr">
              <a:lnSpc>
                <a:spcPct val="116799"/>
              </a:lnSpc>
              <a:spcBef>
                <a:spcPts val="440"/>
              </a:spcBef>
            </a:pPr>
            <a:r>
              <a:rPr sz="1150" spc="-50" dirty="0">
                <a:solidFill>
                  <a:srgbClr val="E2E7F0"/>
                </a:solidFill>
                <a:latin typeface="Calibri"/>
                <a:cs typeface="Calibri"/>
              </a:rPr>
              <a:t>Revolutionary</a:t>
            </a:r>
            <a:r>
              <a:rPr sz="11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40" dirty="0">
                <a:solidFill>
                  <a:srgbClr val="E2E7F0"/>
                </a:solidFill>
                <a:latin typeface="Calibri"/>
                <a:cs typeface="Calibri"/>
              </a:rPr>
              <a:t>consensus</a:t>
            </a:r>
            <a:r>
              <a:rPr sz="11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50" dirty="0">
                <a:solidFill>
                  <a:srgbClr val="E2E7F0"/>
                </a:solidFill>
                <a:latin typeface="Calibri"/>
                <a:cs typeface="Calibri"/>
              </a:rPr>
              <a:t>mechanism</a:t>
            </a:r>
            <a:r>
              <a:rPr sz="11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E2E7F0"/>
                </a:solidFill>
                <a:latin typeface="Calibri"/>
                <a:cs typeface="Calibri"/>
              </a:rPr>
              <a:t>that</a:t>
            </a:r>
            <a:r>
              <a:rPr sz="11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30" dirty="0">
                <a:solidFill>
                  <a:srgbClr val="E2E7F0"/>
                </a:solidFill>
                <a:latin typeface="Calibri"/>
                <a:cs typeface="Calibri"/>
              </a:rPr>
              <a:t>validates</a:t>
            </a:r>
            <a:r>
              <a:rPr sz="11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55" dirty="0">
                <a:solidFill>
                  <a:srgbClr val="E2E7F0"/>
                </a:solidFill>
                <a:latin typeface="Calibri"/>
                <a:cs typeface="Calibri"/>
              </a:rPr>
              <a:t>knowledge</a:t>
            </a:r>
            <a:r>
              <a:rPr sz="11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45" dirty="0">
                <a:solidFill>
                  <a:srgbClr val="E2E7F0"/>
                </a:solidFill>
                <a:latin typeface="Calibri"/>
                <a:cs typeface="Calibri"/>
              </a:rPr>
              <a:t>acquisition</a:t>
            </a:r>
            <a:r>
              <a:rPr sz="11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E2E7F0"/>
                </a:solidFill>
                <a:latin typeface="Calibri"/>
                <a:cs typeface="Calibri"/>
              </a:rPr>
              <a:t>through </a:t>
            </a:r>
            <a:r>
              <a:rPr sz="1150" spc="-50" dirty="0">
                <a:solidFill>
                  <a:srgbClr val="E2E7F0"/>
                </a:solidFill>
                <a:latin typeface="Calibri"/>
                <a:cs typeface="Calibri"/>
              </a:rPr>
              <a:t>cryptographic</a:t>
            </a:r>
            <a:r>
              <a:rPr sz="11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60" dirty="0">
                <a:solidFill>
                  <a:srgbClr val="E2E7F0"/>
                </a:solidFill>
                <a:latin typeface="Calibri"/>
                <a:cs typeface="Calibri"/>
              </a:rPr>
              <a:t>proofs,</a:t>
            </a:r>
            <a:r>
              <a:rPr sz="115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40" dirty="0">
                <a:solidFill>
                  <a:srgbClr val="E2E7F0"/>
                </a:solidFill>
                <a:latin typeface="Calibri"/>
                <a:cs typeface="Calibri"/>
              </a:rPr>
              <a:t>enabling</a:t>
            </a:r>
            <a:r>
              <a:rPr sz="11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20" dirty="0">
                <a:solidFill>
                  <a:srgbClr val="E2E7F0"/>
                </a:solidFill>
                <a:latin typeface="Calibri"/>
                <a:cs typeface="Calibri"/>
              </a:rPr>
              <a:t>trustless</a:t>
            </a:r>
            <a:r>
              <a:rPr sz="115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25" dirty="0">
                <a:solidFill>
                  <a:srgbClr val="E2E7F0"/>
                </a:solidFill>
                <a:latin typeface="Calibri"/>
                <a:cs typeface="Calibri"/>
              </a:rPr>
              <a:t>skill</a:t>
            </a:r>
            <a:r>
              <a:rPr sz="11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50" dirty="0">
                <a:solidFill>
                  <a:srgbClr val="E2E7F0"/>
                </a:solidFill>
                <a:latin typeface="Calibri"/>
                <a:cs typeface="Calibri"/>
              </a:rPr>
              <a:t>verification</a:t>
            </a:r>
            <a:r>
              <a:rPr sz="115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50" dirty="0">
                <a:solidFill>
                  <a:srgbClr val="E2E7F0"/>
                </a:solidFill>
                <a:latin typeface="Calibri"/>
                <a:cs typeface="Calibri"/>
              </a:rPr>
              <a:t>without</a:t>
            </a:r>
            <a:r>
              <a:rPr sz="11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40" dirty="0">
                <a:solidFill>
                  <a:srgbClr val="E2E7F0"/>
                </a:solidFill>
                <a:latin typeface="Calibri"/>
                <a:cs typeface="Calibri"/>
              </a:rPr>
              <a:t>revealing</a:t>
            </a:r>
            <a:r>
              <a:rPr sz="115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E2E7F0"/>
                </a:solidFill>
                <a:latin typeface="Calibri"/>
                <a:cs typeface="Calibri"/>
              </a:rPr>
              <a:t>private </a:t>
            </a:r>
            <a:r>
              <a:rPr sz="1150" spc="-25" dirty="0">
                <a:solidFill>
                  <a:srgbClr val="E2E7F0"/>
                </a:solidFill>
                <a:latin typeface="Calibri"/>
                <a:cs typeface="Calibri"/>
              </a:rPr>
              <a:t>assessment</a:t>
            </a:r>
            <a:r>
              <a:rPr sz="11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1150" spc="-10" dirty="0">
                <a:solidFill>
                  <a:srgbClr val="E2E7F0"/>
                </a:solidFill>
                <a:latin typeface="Calibri"/>
                <a:cs typeface="Calibri"/>
              </a:rPr>
              <a:t>data.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85749" y="11429999"/>
            <a:ext cx="5095875" cy="1114425"/>
            <a:chOff x="285749" y="11429999"/>
            <a:chExt cx="5095875" cy="1114425"/>
          </a:xfrm>
        </p:grpSpPr>
        <p:sp>
          <p:nvSpPr>
            <p:cNvPr id="42" name="object 42"/>
            <p:cNvSpPr/>
            <p:nvPr/>
          </p:nvSpPr>
          <p:spPr>
            <a:xfrm>
              <a:off x="304799" y="11429999"/>
              <a:ext cx="5076825" cy="1114425"/>
            </a:xfrm>
            <a:custGeom>
              <a:avLst/>
              <a:gdLst/>
              <a:ahLst/>
              <a:cxnLst/>
              <a:rect l="l" t="t" r="r" b="b"/>
              <a:pathLst>
                <a:path w="5076825" h="1114425">
                  <a:moveTo>
                    <a:pt x="5005628" y="1114424"/>
                  </a:moveTo>
                  <a:lnTo>
                    <a:pt x="0" y="1114424"/>
                  </a:lnTo>
                  <a:lnTo>
                    <a:pt x="0" y="0"/>
                  </a:lnTo>
                  <a:lnTo>
                    <a:pt x="5005628" y="0"/>
                  </a:lnTo>
                  <a:lnTo>
                    <a:pt x="5010583" y="488"/>
                  </a:lnTo>
                  <a:lnTo>
                    <a:pt x="5047118" y="15621"/>
                  </a:lnTo>
                  <a:lnTo>
                    <a:pt x="5072938" y="51659"/>
                  </a:lnTo>
                  <a:lnTo>
                    <a:pt x="5076824" y="71196"/>
                  </a:lnTo>
                  <a:lnTo>
                    <a:pt x="5076824" y="1043228"/>
                  </a:lnTo>
                  <a:lnTo>
                    <a:pt x="5061202" y="1084718"/>
                  </a:lnTo>
                  <a:lnTo>
                    <a:pt x="5025162" y="1110539"/>
                  </a:lnTo>
                  <a:lnTo>
                    <a:pt x="5005628" y="1114424"/>
                  </a:lnTo>
                  <a:close/>
                </a:path>
              </a:pathLst>
            </a:custGeom>
            <a:solidFill>
              <a:srgbClr val="FF007E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5749" y="11429999"/>
              <a:ext cx="38100" cy="1114425"/>
            </a:xfrm>
            <a:custGeom>
              <a:avLst/>
              <a:gdLst/>
              <a:ahLst/>
              <a:cxnLst/>
              <a:rect l="l" t="t" r="r" b="b"/>
              <a:pathLst>
                <a:path w="38100" h="1114425">
                  <a:moveTo>
                    <a:pt x="38099" y="1114424"/>
                  </a:moveTo>
                  <a:lnTo>
                    <a:pt x="0" y="11144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114424"/>
                  </a:lnTo>
                  <a:close/>
                </a:path>
              </a:pathLst>
            </a:custGeom>
            <a:solidFill>
              <a:srgbClr val="FF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01650" y="11466903"/>
            <a:ext cx="4024629" cy="918210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50" spc="-40" dirty="0">
                <a:solidFill>
                  <a:srgbClr val="FF007E"/>
                </a:solidFill>
                <a:latin typeface="Arial Black"/>
                <a:cs typeface="Arial Black"/>
              </a:rPr>
              <a:t>TECHNICAL </a:t>
            </a:r>
            <a:r>
              <a:rPr sz="1150" spc="-10" dirty="0">
                <a:solidFill>
                  <a:srgbClr val="FF007E"/>
                </a:solidFill>
                <a:latin typeface="Arial Black"/>
                <a:cs typeface="Arial Black"/>
              </a:rPr>
              <a:t>ARCHITECTURE</a:t>
            </a:r>
            <a:endParaRPr sz="11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000" b="1" dirty="0">
                <a:solidFill>
                  <a:srgbClr val="A0AEBF"/>
                </a:solidFill>
                <a:latin typeface="Arial Narrow"/>
                <a:cs typeface="Arial Narrow"/>
              </a:rPr>
              <a:t>Layer</a:t>
            </a:r>
            <a:r>
              <a:rPr sz="1000" b="1" spc="-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b="1" spc="-95" dirty="0">
                <a:solidFill>
                  <a:srgbClr val="A0AEBF"/>
                </a:solidFill>
                <a:latin typeface="Arial Narrow"/>
                <a:cs typeface="Arial Narrow"/>
              </a:rPr>
              <a:t>1:</a:t>
            </a:r>
            <a:r>
              <a:rPr sz="1000" b="1" spc="4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50" spc="-35" dirty="0">
                <a:solidFill>
                  <a:srgbClr val="A0AEBF"/>
                </a:solidFill>
                <a:latin typeface="Calibri"/>
                <a:cs typeface="Calibri"/>
              </a:rPr>
              <a:t>Ethereum</a:t>
            </a:r>
            <a:r>
              <a:rPr sz="1050" spc="2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A0AEBF"/>
                </a:solidFill>
                <a:latin typeface="Calibri"/>
                <a:cs typeface="Calibri"/>
              </a:rPr>
              <a:t>mainnet</a:t>
            </a:r>
            <a:r>
              <a:rPr sz="1050" spc="2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A0AEBF"/>
                </a:solidFill>
                <a:latin typeface="Calibri"/>
                <a:cs typeface="Calibri"/>
              </a:rPr>
              <a:t>for</a:t>
            </a:r>
            <a:r>
              <a:rPr sz="1050" spc="2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A0AEBF"/>
                </a:solidFill>
                <a:latin typeface="Calibri"/>
                <a:cs typeface="Calibri"/>
              </a:rPr>
              <a:t>credential</a:t>
            </a:r>
            <a:r>
              <a:rPr sz="1050" spc="2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A0AEBF"/>
                </a:solidFill>
                <a:latin typeface="Calibri"/>
                <a:cs typeface="Calibri"/>
              </a:rPr>
              <a:t>minting</a:t>
            </a:r>
            <a:r>
              <a:rPr sz="1050" spc="2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120" dirty="0">
                <a:solidFill>
                  <a:srgbClr val="A0AEBF"/>
                </a:solidFill>
                <a:latin typeface="Calibri"/>
                <a:cs typeface="Calibri"/>
              </a:rPr>
              <a:t>&amp;</a:t>
            </a:r>
            <a:r>
              <a:rPr sz="1050" spc="3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A0AEBF"/>
                </a:solidFill>
                <a:latin typeface="Calibri"/>
                <a:cs typeface="Calibri"/>
              </a:rPr>
              <a:t>identity</a:t>
            </a:r>
            <a:r>
              <a:rPr sz="1050" spc="2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A0AEBF"/>
                </a:solidFill>
                <a:latin typeface="Calibri"/>
                <a:cs typeface="Calibri"/>
              </a:rPr>
              <a:t>anchoring</a:t>
            </a:r>
            <a:endParaRPr sz="1050">
              <a:latin typeface="Calibri"/>
              <a:cs typeface="Calibri"/>
            </a:endParaRPr>
          </a:p>
          <a:p>
            <a:pPr marL="12700" marR="5080">
              <a:lnSpc>
                <a:spcPct val="113100"/>
              </a:lnSpc>
            </a:pPr>
            <a:r>
              <a:rPr sz="1000" b="1" dirty="0">
                <a:solidFill>
                  <a:srgbClr val="A0AEBF"/>
                </a:solidFill>
                <a:latin typeface="Arial Narrow"/>
                <a:cs typeface="Arial Narrow"/>
              </a:rPr>
              <a:t>Layer</a:t>
            </a:r>
            <a:r>
              <a:rPr sz="1000" b="1" spc="-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00" b="1" dirty="0">
                <a:solidFill>
                  <a:srgbClr val="A0AEBF"/>
                </a:solidFill>
                <a:latin typeface="Arial Narrow"/>
                <a:cs typeface="Arial Narrow"/>
              </a:rPr>
              <a:t>2:</a:t>
            </a:r>
            <a:r>
              <a:rPr sz="1000" b="1" spc="5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50" spc="-35" dirty="0">
                <a:solidFill>
                  <a:srgbClr val="A0AEBF"/>
                </a:solidFill>
                <a:latin typeface="Calibri"/>
                <a:cs typeface="Calibri"/>
              </a:rPr>
              <a:t>Polygon/Arbitrum</a:t>
            </a:r>
            <a:r>
              <a:rPr sz="105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A0AEBF"/>
                </a:solidFill>
                <a:latin typeface="Calibri"/>
                <a:cs typeface="Calibri"/>
              </a:rPr>
              <a:t>for</a:t>
            </a:r>
            <a:r>
              <a:rPr sz="105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A0AEBF"/>
                </a:solidFill>
                <a:latin typeface="Calibri"/>
                <a:cs typeface="Calibri"/>
              </a:rPr>
              <a:t>daily</a:t>
            </a:r>
            <a:r>
              <a:rPr sz="105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25" dirty="0">
                <a:solidFill>
                  <a:srgbClr val="A0AEBF"/>
                </a:solidFill>
                <a:latin typeface="Calibri"/>
                <a:cs typeface="Calibri"/>
              </a:rPr>
              <a:t>learning</a:t>
            </a:r>
            <a:r>
              <a:rPr sz="105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A0AEBF"/>
                </a:solidFill>
                <a:latin typeface="Calibri"/>
                <a:cs typeface="Calibri"/>
              </a:rPr>
              <a:t>transactions</a:t>
            </a:r>
            <a:r>
              <a:rPr sz="105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120" dirty="0">
                <a:solidFill>
                  <a:srgbClr val="A0AEBF"/>
                </a:solidFill>
                <a:latin typeface="Calibri"/>
                <a:cs typeface="Calibri"/>
              </a:rPr>
              <a:t>&amp;</a:t>
            </a:r>
            <a:r>
              <a:rPr sz="105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50" dirty="0">
                <a:solidFill>
                  <a:srgbClr val="A0AEBF"/>
                </a:solidFill>
                <a:latin typeface="Calibri"/>
                <a:cs typeface="Calibri"/>
              </a:rPr>
              <a:t>micro-</a:t>
            </a:r>
            <a:r>
              <a:rPr sz="1050" spc="-10" dirty="0">
                <a:solidFill>
                  <a:srgbClr val="A0AEBF"/>
                </a:solidFill>
                <a:latin typeface="Calibri"/>
                <a:cs typeface="Calibri"/>
              </a:rPr>
              <a:t>credentials </a:t>
            </a:r>
            <a:r>
              <a:rPr sz="1000" b="1" dirty="0">
                <a:solidFill>
                  <a:srgbClr val="A0AEBF"/>
                </a:solidFill>
                <a:latin typeface="Arial Narrow"/>
                <a:cs typeface="Arial Narrow"/>
              </a:rPr>
              <a:t>Storage:</a:t>
            </a:r>
            <a:r>
              <a:rPr sz="1000" b="1" spc="3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1050" dirty="0">
                <a:solidFill>
                  <a:srgbClr val="A0AEBF"/>
                </a:solidFill>
                <a:latin typeface="Calibri"/>
                <a:cs typeface="Calibri"/>
              </a:rPr>
              <a:t>IPFS</a:t>
            </a:r>
            <a:r>
              <a:rPr sz="1050" spc="2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A0AEBF"/>
                </a:solidFill>
                <a:latin typeface="Calibri"/>
                <a:cs typeface="Calibri"/>
              </a:rPr>
              <a:t>for</a:t>
            </a:r>
            <a:r>
              <a:rPr sz="1050" spc="2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A0AEBF"/>
                </a:solidFill>
                <a:latin typeface="Calibri"/>
                <a:cs typeface="Calibri"/>
              </a:rPr>
              <a:t>metadata,</a:t>
            </a:r>
            <a:r>
              <a:rPr sz="1050" spc="2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35" dirty="0">
                <a:solidFill>
                  <a:srgbClr val="A0AEBF"/>
                </a:solidFill>
                <a:latin typeface="Calibri"/>
                <a:cs typeface="Calibri"/>
              </a:rPr>
              <a:t>Arweave</a:t>
            </a:r>
            <a:r>
              <a:rPr sz="1050" spc="2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20" dirty="0">
                <a:solidFill>
                  <a:srgbClr val="A0AEBF"/>
                </a:solidFill>
                <a:latin typeface="Calibri"/>
                <a:cs typeface="Calibri"/>
              </a:rPr>
              <a:t>for</a:t>
            </a:r>
            <a:r>
              <a:rPr sz="1050" spc="2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30" dirty="0">
                <a:solidFill>
                  <a:srgbClr val="A0AEBF"/>
                </a:solidFill>
                <a:latin typeface="Calibri"/>
                <a:cs typeface="Calibri"/>
              </a:rPr>
              <a:t>permanent</a:t>
            </a:r>
            <a:r>
              <a:rPr sz="1050" spc="2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A0AEBF"/>
                </a:solidFill>
                <a:latin typeface="Calibri"/>
                <a:cs typeface="Calibri"/>
              </a:rPr>
              <a:t>archival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285749" y="12734924"/>
            <a:ext cx="5095875" cy="9525"/>
          </a:xfrm>
          <a:custGeom>
            <a:avLst/>
            <a:gdLst/>
            <a:ahLst/>
            <a:cxnLst/>
            <a:rect l="l" t="t" r="r" b="b"/>
            <a:pathLst>
              <a:path w="5095875" h="9525">
                <a:moveTo>
                  <a:pt x="5095874" y="9524"/>
                </a:moveTo>
                <a:lnTo>
                  <a:pt x="0" y="9524"/>
                </a:lnTo>
                <a:lnTo>
                  <a:pt x="0" y="0"/>
                </a:lnTo>
                <a:lnTo>
                  <a:pt x="5095874" y="0"/>
                </a:lnTo>
                <a:lnTo>
                  <a:pt x="5095874" y="9524"/>
                </a:lnTo>
                <a:close/>
              </a:path>
            </a:pathLst>
          </a:custGeom>
          <a:solidFill>
            <a:srgbClr val="FF007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>
            <a:spLocks noGrp="1"/>
          </p:cNvSpPr>
          <p:nvPr>
            <p:ph type="title"/>
          </p:nvPr>
        </p:nvSpPr>
        <p:spPr>
          <a:xfrm>
            <a:off x="516681" y="311282"/>
            <a:ext cx="4615180" cy="4597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50" spc="215" dirty="0"/>
              <a:t>WEB3</a:t>
            </a:r>
            <a:r>
              <a:rPr sz="2850" spc="145" dirty="0"/>
              <a:t> </a:t>
            </a:r>
            <a:r>
              <a:rPr sz="2850" dirty="0"/>
              <a:t>&amp;</a:t>
            </a:r>
            <a:r>
              <a:rPr sz="2850" spc="150" dirty="0"/>
              <a:t> </a:t>
            </a:r>
            <a:r>
              <a:rPr sz="2850" spc="-10" dirty="0"/>
              <a:t>BLOCKCHAIN</a:t>
            </a:r>
            <a:endParaRPr sz="2850"/>
          </a:p>
        </p:txBody>
      </p:sp>
      <p:grpSp>
        <p:nvGrpSpPr>
          <p:cNvPr id="47" name="object 47"/>
          <p:cNvGrpSpPr/>
          <p:nvPr/>
        </p:nvGrpSpPr>
        <p:grpSpPr>
          <a:xfrm>
            <a:off x="285749" y="800100"/>
            <a:ext cx="5095875" cy="2590800"/>
            <a:chOff x="285749" y="800100"/>
            <a:chExt cx="5095875" cy="2590800"/>
          </a:xfrm>
        </p:grpSpPr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099" y="800100"/>
              <a:ext cx="4076699" cy="28574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285749" y="1552574"/>
              <a:ext cx="5095875" cy="1838325"/>
            </a:xfrm>
            <a:custGeom>
              <a:avLst/>
              <a:gdLst/>
              <a:ahLst/>
              <a:cxnLst/>
              <a:rect l="l" t="t" r="r" b="b"/>
              <a:pathLst>
                <a:path w="5095875" h="1838325">
                  <a:moveTo>
                    <a:pt x="4981574" y="1838324"/>
                  </a:moveTo>
                  <a:lnTo>
                    <a:pt x="114299" y="1838324"/>
                  </a:lnTo>
                  <a:lnTo>
                    <a:pt x="103040" y="1837780"/>
                  </a:lnTo>
                  <a:lnTo>
                    <a:pt x="60364" y="1824812"/>
                  </a:lnTo>
                  <a:lnTo>
                    <a:pt x="25900" y="1796500"/>
                  </a:lnTo>
                  <a:lnTo>
                    <a:pt x="4894" y="1757154"/>
                  </a:lnTo>
                  <a:lnTo>
                    <a:pt x="0" y="17240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981574" y="0"/>
                  </a:lnTo>
                  <a:lnTo>
                    <a:pt x="5025315" y="8700"/>
                  </a:lnTo>
                  <a:lnTo>
                    <a:pt x="5062396" y="33477"/>
                  </a:lnTo>
                  <a:lnTo>
                    <a:pt x="5087173" y="70559"/>
                  </a:lnTo>
                  <a:lnTo>
                    <a:pt x="5095874" y="114299"/>
                  </a:lnTo>
                  <a:lnTo>
                    <a:pt x="5095874" y="1724024"/>
                  </a:lnTo>
                  <a:lnTo>
                    <a:pt x="5087174" y="1767765"/>
                  </a:lnTo>
                  <a:lnTo>
                    <a:pt x="5062396" y="1804846"/>
                  </a:lnTo>
                  <a:lnTo>
                    <a:pt x="5025314" y="1829624"/>
                  </a:lnTo>
                  <a:lnTo>
                    <a:pt x="4981574" y="183832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85749" y="1552574"/>
              <a:ext cx="5095875" cy="1838325"/>
            </a:xfrm>
            <a:custGeom>
              <a:avLst/>
              <a:gdLst/>
              <a:ahLst/>
              <a:cxnLst/>
              <a:rect l="l" t="t" r="r" b="b"/>
              <a:pathLst>
                <a:path w="5095875" h="1838325">
                  <a:moveTo>
                    <a:pt x="4981574" y="1838324"/>
                  </a:moveTo>
                  <a:lnTo>
                    <a:pt x="114299" y="1838324"/>
                  </a:lnTo>
                  <a:lnTo>
                    <a:pt x="103040" y="1837781"/>
                  </a:lnTo>
                  <a:lnTo>
                    <a:pt x="60364" y="1824812"/>
                  </a:lnTo>
                  <a:lnTo>
                    <a:pt x="25900" y="1796500"/>
                  </a:lnTo>
                  <a:lnTo>
                    <a:pt x="4894" y="1757154"/>
                  </a:lnTo>
                  <a:lnTo>
                    <a:pt x="0" y="17240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4981574" y="0"/>
                  </a:lnTo>
                  <a:lnTo>
                    <a:pt x="5025315" y="8700"/>
                  </a:lnTo>
                  <a:lnTo>
                    <a:pt x="5027062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1730904"/>
                  </a:lnTo>
                  <a:lnTo>
                    <a:pt x="20133" y="1770475"/>
                  </a:lnTo>
                  <a:lnTo>
                    <a:pt x="45077" y="1802976"/>
                  </a:lnTo>
                  <a:lnTo>
                    <a:pt x="80560" y="1823456"/>
                  </a:lnTo>
                  <a:lnTo>
                    <a:pt x="107420" y="1828799"/>
                  </a:lnTo>
                  <a:lnTo>
                    <a:pt x="5027062" y="1828799"/>
                  </a:lnTo>
                  <a:lnTo>
                    <a:pt x="5025315" y="1829624"/>
                  </a:lnTo>
                  <a:lnTo>
                    <a:pt x="5014704" y="1833430"/>
                  </a:lnTo>
                  <a:lnTo>
                    <a:pt x="5003877" y="1836149"/>
                  </a:lnTo>
                  <a:lnTo>
                    <a:pt x="4992834" y="1837781"/>
                  </a:lnTo>
                  <a:lnTo>
                    <a:pt x="4981574" y="1838324"/>
                  </a:lnTo>
                  <a:close/>
                </a:path>
                <a:path w="5095875" h="1838325">
                  <a:moveTo>
                    <a:pt x="5027062" y="1828799"/>
                  </a:moveTo>
                  <a:lnTo>
                    <a:pt x="4988453" y="1828799"/>
                  </a:lnTo>
                  <a:lnTo>
                    <a:pt x="4995267" y="1828128"/>
                  </a:lnTo>
                  <a:lnTo>
                    <a:pt x="5008762" y="1825443"/>
                  </a:lnTo>
                  <a:lnTo>
                    <a:pt x="5045504" y="1807319"/>
                  </a:lnTo>
                  <a:lnTo>
                    <a:pt x="5072512" y="1776513"/>
                  </a:lnTo>
                  <a:lnTo>
                    <a:pt x="5085678" y="1737717"/>
                  </a:lnTo>
                  <a:lnTo>
                    <a:pt x="5086348" y="1730904"/>
                  </a:lnTo>
                  <a:lnTo>
                    <a:pt x="5086348" y="107420"/>
                  </a:lnTo>
                  <a:lnTo>
                    <a:pt x="5075740" y="67848"/>
                  </a:lnTo>
                  <a:lnTo>
                    <a:pt x="5050797" y="35348"/>
                  </a:lnTo>
                  <a:lnTo>
                    <a:pt x="5015313" y="14867"/>
                  </a:lnTo>
                  <a:lnTo>
                    <a:pt x="4988453" y="9524"/>
                  </a:lnTo>
                  <a:lnTo>
                    <a:pt x="5027062" y="9524"/>
                  </a:lnTo>
                  <a:lnTo>
                    <a:pt x="5062397" y="33477"/>
                  </a:lnTo>
                  <a:lnTo>
                    <a:pt x="5087173" y="70559"/>
                  </a:lnTo>
                  <a:lnTo>
                    <a:pt x="5095874" y="114299"/>
                  </a:lnTo>
                  <a:lnTo>
                    <a:pt x="5095874" y="1724024"/>
                  </a:lnTo>
                  <a:lnTo>
                    <a:pt x="5095331" y="1735284"/>
                  </a:lnTo>
                  <a:lnTo>
                    <a:pt x="5082362" y="1777959"/>
                  </a:lnTo>
                  <a:lnTo>
                    <a:pt x="5054050" y="1812424"/>
                  </a:lnTo>
                  <a:lnTo>
                    <a:pt x="5035509" y="1824812"/>
                  </a:lnTo>
                  <a:lnTo>
                    <a:pt x="5027062" y="1828799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57324" y="2171699"/>
              <a:ext cx="190499" cy="19049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4574" y="2171699"/>
              <a:ext cx="190499" cy="1904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71824" y="2171699"/>
              <a:ext cx="190499" cy="1904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9074" y="2171699"/>
              <a:ext cx="190499" cy="1904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9233" y="1562099"/>
              <a:ext cx="5028906" cy="38099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885824" y="1990724"/>
              <a:ext cx="476250" cy="381000"/>
            </a:xfrm>
            <a:custGeom>
              <a:avLst/>
              <a:gdLst/>
              <a:ahLst/>
              <a:cxnLst/>
              <a:rect l="l" t="t" r="r" b="b"/>
              <a:pathLst>
                <a:path w="476250" h="381000">
                  <a:moveTo>
                    <a:pt x="426678" y="380999"/>
                  </a:moveTo>
                  <a:lnTo>
                    <a:pt x="49571" y="380999"/>
                  </a:lnTo>
                  <a:lnTo>
                    <a:pt x="42281" y="379549"/>
                  </a:lnTo>
                  <a:lnTo>
                    <a:pt x="7250" y="352721"/>
                  </a:lnTo>
                  <a:lnTo>
                    <a:pt x="0" y="3314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426678" y="0"/>
                  </a:lnTo>
                  <a:lnTo>
                    <a:pt x="464869" y="22097"/>
                  </a:lnTo>
                  <a:lnTo>
                    <a:pt x="476249" y="49571"/>
                  </a:lnTo>
                  <a:lnTo>
                    <a:pt x="476249" y="331428"/>
                  </a:lnTo>
                  <a:lnTo>
                    <a:pt x="454152" y="369619"/>
                  </a:lnTo>
                  <a:lnTo>
                    <a:pt x="426678" y="380999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85824" y="1990725"/>
              <a:ext cx="476250" cy="381000"/>
            </a:xfrm>
            <a:custGeom>
              <a:avLst/>
              <a:gdLst/>
              <a:ahLst/>
              <a:cxnLst/>
              <a:rect l="l" t="t" r="r" b="b"/>
              <a:pathLst>
                <a:path w="476250" h="381000">
                  <a:moveTo>
                    <a:pt x="426678" y="380999"/>
                  </a:moveTo>
                  <a:lnTo>
                    <a:pt x="49571" y="380999"/>
                  </a:lnTo>
                  <a:lnTo>
                    <a:pt x="42281" y="379549"/>
                  </a:lnTo>
                  <a:lnTo>
                    <a:pt x="7250" y="352721"/>
                  </a:lnTo>
                  <a:lnTo>
                    <a:pt x="0" y="3314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426678" y="0"/>
                  </a:lnTo>
                  <a:lnTo>
                    <a:pt x="433968" y="1450"/>
                  </a:lnTo>
                  <a:lnTo>
                    <a:pt x="447972" y="7250"/>
                  </a:lnTo>
                  <a:lnTo>
                    <a:pt x="454152" y="11379"/>
                  </a:lnTo>
                  <a:lnTo>
                    <a:pt x="461822" y="19049"/>
                  </a:lnTo>
                  <a:lnTo>
                    <a:pt x="52097" y="19049"/>
                  </a:lnTo>
                  <a:lnTo>
                    <a:pt x="47237" y="20016"/>
                  </a:lnTo>
                  <a:lnTo>
                    <a:pt x="20016" y="47237"/>
                  </a:lnTo>
                  <a:lnTo>
                    <a:pt x="19049" y="52097"/>
                  </a:lnTo>
                  <a:lnTo>
                    <a:pt x="19049" y="328902"/>
                  </a:lnTo>
                  <a:lnTo>
                    <a:pt x="47237" y="360982"/>
                  </a:lnTo>
                  <a:lnTo>
                    <a:pt x="52097" y="361949"/>
                  </a:lnTo>
                  <a:lnTo>
                    <a:pt x="461822" y="361949"/>
                  </a:lnTo>
                  <a:lnTo>
                    <a:pt x="454152" y="369619"/>
                  </a:lnTo>
                  <a:lnTo>
                    <a:pt x="447972" y="373749"/>
                  </a:lnTo>
                  <a:lnTo>
                    <a:pt x="433968" y="379549"/>
                  </a:lnTo>
                  <a:lnTo>
                    <a:pt x="426678" y="380999"/>
                  </a:lnTo>
                  <a:close/>
                </a:path>
                <a:path w="476250" h="381000">
                  <a:moveTo>
                    <a:pt x="461822" y="361949"/>
                  </a:moveTo>
                  <a:lnTo>
                    <a:pt x="424152" y="361949"/>
                  </a:lnTo>
                  <a:lnTo>
                    <a:pt x="429012" y="360982"/>
                  </a:lnTo>
                  <a:lnTo>
                    <a:pt x="438347" y="357115"/>
                  </a:lnTo>
                  <a:lnTo>
                    <a:pt x="457199" y="328902"/>
                  </a:lnTo>
                  <a:lnTo>
                    <a:pt x="457199" y="52097"/>
                  </a:lnTo>
                  <a:lnTo>
                    <a:pt x="429012" y="20016"/>
                  </a:lnTo>
                  <a:lnTo>
                    <a:pt x="424152" y="19049"/>
                  </a:lnTo>
                  <a:lnTo>
                    <a:pt x="461822" y="19049"/>
                  </a:lnTo>
                  <a:lnTo>
                    <a:pt x="464870" y="22097"/>
                  </a:lnTo>
                  <a:lnTo>
                    <a:pt x="468999" y="28277"/>
                  </a:lnTo>
                  <a:lnTo>
                    <a:pt x="474799" y="42281"/>
                  </a:lnTo>
                  <a:lnTo>
                    <a:pt x="476249" y="49571"/>
                  </a:lnTo>
                  <a:lnTo>
                    <a:pt x="476249" y="331428"/>
                  </a:lnTo>
                  <a:lnTo>
                    <a:pt x="474799" y="338718"/>
                  </a:lnTo>
                  <a:lnTo>
                    <a:pt x="468999" y="352721"/>
                  </a:lnTo>
                  <a:lnTo>
                    <a:pt x="464870" y="358902"/>
                  </a:lnTo>
                  <a:lnTo>
                    <a:pt x="461822" y="361949"/>
                  </a:lnTo>
                  <a:close/>
                </a:path>
              </a:pathLst>
            </a:custGeom>
            <a:solidFill>
              <a:srgbClr val="FF007E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743074" y="1990724"/>
              <a:ext cx="476250" cy="381000"/>
            </a:xfrm>
            <a:custGeom>
              <a:avLst/>
              <a:gdLst/>
              <a:ahLst/>
              <a:cxnLst/>
              <a:rect l="l" t="t" r="r" b="b"/>
              <a:pathLst>
                <a:path w="476250" h="381000">
                  <a:moveTo>
                    <a:pt x="426678" y="380999"/>
                  </a:moveTo>
                  <a:lnTo>
                    <a:pt x="49571" y="380999"/>
                  </a:lnTo>
                  <a:lnTo>
                    <a:pt x="42281" y="379549"/>
                  </a:lnTo>
                  <a:lnTo>
                    <a:pt x="7250" y="352721"/>
                  </a:lnTo>
                  <a:lnTo>
                    <a:pt x="0" y="3314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426678" y="0"/>
                  </a:lnTo>
                  <a:lnTo>
                    <a:pt x="464870" y="22097"/>
                  </a:lnTo>
                  <a:lnTo>
                    <a:pt x="476249" y="49571"/>
                  </a:lnTo>
                  <a:lnTo>
                    <a:pt x="476249" y="331428"/>
                  </a:lnTo>
                  <a:lnTo>
                    <a:pt x="454152" y="369619"/>
                  </a:lnTo>
                  <a:lnTo>
                    <a:pt x="426678" y="380999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743074" y="1990725"/>
              <a:ext cx="476250" cy="381000"/>
            </a:xfrm>
            <a:custGeom>
              <a:avLst/>
              <a:gdLst/>
              <a:ahLst/>
              <a:cxnLst/>
              <a:rect l="l" t="t" r="r" b="b"/>
              <a:pathLst>
                <a:path w="476250" h="381000">
                  <a:moveTo>
                    <a:pt x="426678" y="380999"/>
                  </a:moveTo>
                  <a:lnTo>
                    <a:pt x="49571" y="380999"/>
                  </a:lnTo>
                  <a:lnTo>
                    <a:pt x="42281" y="379549"/>
                  </a:lnTo>
                  <a:lnTo>
                    <a:pt x="7250" y="352721"/>
                  </a:lnTo>
                  <a:lnTo>
                    <a:pt x="0" y="3314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426678" y="0"/>
                  </a:lnTo>
                  <a:lnTo>
                    <a:pt x="433968" y="1450"/>
                  </a:lnTo>
                  <a:lnTo>
                    <a:pt x="447972" y="7250"/>
                  </a:lnTo>
                  <a:lnTo>
                    <a:pt x="454152" y="11379"/>
                  </a:lnTo>
                  <a:lnTo>
                    <a:pt x="461822" y="19049"/>
                  </a:lnTo>
                  <a:lnTo>
                    <a:pt x="52097" y="19049"/>
                  </a:lnTo>
                  <a:lnTo>
                    <a:pt x="47237" y="20016"/>
                  </a:lnTo>
                  <a:lnTo>
                    <a:pt x="20016" y="47237"/>
                  </a:lnTo>
                  <a:lnTo>
                    <a:pt x="19049" y="52097"/>
                  </a:lnTo>
                  <a:lnTo>
                    <a:pt x="19049" y="328902"/>
                  </a:lnTo>
                  <a:lnTo>
                    <a:pt x="47237" y="360982"/>
                  </a:lnTo>
                  <a:lnTo>
                    <a:pt x="52097" y="361949"/>
                  </a:lnTo>
                  <a:lnTo>
                    <a:pt x="461822" y="361949"/>
                  </a:lnTo>
                  <a:lnTo>
                    <a:pt x="454152" y="369619"/>
                  </a:lnTo>
                  <a:lnTo>
                    <a:pt x="447972" y="373749"/>
                  </a:lnTo>
                  <a:lnTo>
                    <a:pt x="433968" y="379549"/>
                  </a:lnTo>
                  <a:lnTo>
                    <a:pt x="426678" y="380999"/>
                  </a:lnTo>
                  <a:close/>
                </a:path>
                <a:path w="476250" h="381000">
                  <a:moveTo>
                    <a:pt x="461822" y="361949"/>
                  </a:moveTo>
                  <a:lnTo>
                    <a:pt x="424152" y="361949"/>
                  </a:lnTo>
                  <a:lnTo>
                    <a:pt x="429012" y="360982"/>
                  </a:lnTo>
                  <a:lnTo>
                    <a:pt x="438347" y="357115"/>
                  </a:lnTo>
                  <a:lnTo>
                    <a:pt x="457199" y="328902"/>
                  </a:lnTo>
                  <a:lnTo>
                    <a:pt x="457199" y="52097"/>
                  </a:lnTo>
                  <a:lnTo>
                    <a:pt x="429012" y="20016"/>
                  </a:lnTo>
                  <a:lnTo>
                    <a:pt x="424152" y="19049"/>
                  </a:lnTo>
                  <a:lnTo>
                    <a:pt x="461822" y="19049"/>
                  </a:lnTo>
                  <a:lnTo>
                    <a:pt x="464870" y="22097"/>
                  </a:lnTo>
                  <a:lnTo>
                    <a:pt x="468999" y="28277"/>
                  </a:lnTo>
                  <a:lnTo>
                    <a:pt x="474799" y="42281"/>
                  </a:lnTo>
                  <a:lnTo>
                    <a:pt x="476249" y="49571"/>
                  </a:lnTo>
                  <a:lnTo>
                    <a:pt x="476249" y="331428"/>
                  </a:lnTo>
                  <a:lnTo>
                    <a:pt x="474799" y="338718"/>
                  </a:lnTo>
                  <a:lnTo>
                    <a:pt x="468999" y="352721"/>
                  </a:lnTo>
                  <a:lnTo>
                    <a:pt x="464870" y="358902"/>
                  </a:lnTo>
                  <a:lnTo>
                    <a:pt x="461822" y="361949"/>
                  </a:lnTo>
                  <a:close/>
                </a:path>
              </a:pathLst>
            </a:custGeom>
            <a:solidFill>
              <a:srgbClr val="FF007E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600324" y="1990724"/>
              <a:ext cx="476250" cy="381000"/>
            </a:xfrm>
            <a:custGeom>
              <a:avLst/>
              <a:gdLst/>
              <a:ahLst/>
              <a:cxnLst/>
              <a:rect l="l" t="t" r="r" b="b"/>
              <a:pathLst>
                <a:path w="476250" h="381000">
                  <a:moveTo>
                    <a:pt x="426678" y="380999"/>
                  </a:moveTo>
                  <a:lnTo>
                    <a:pt x="49571" y="380999"/>
                  </a:lnTo>
                  <a:lnTo>
                    <a:pt x="42281" y="379549"/>
                  </a:lnTo>
                  <a:lnTo>
                    <a:pt x="7250" y="352721"/>
                  </a:lnTo>
                  <a:lnTo>
                    <a:pt x="0" y="3314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426678" y="0"/>
                  </a:lnTo>
                  <a:lnTo>
                    <a:pt x="464869" y="22097"/>
                  </a:lnTo>
                  <a:lnTo>
                    <a:pt x="476249" y="49571"/>
                  </a:lnTo>
                  <a:lnTo>
                    <a:pt x="476249" y="331428"/>
                  </a:lnTo>
                  <a:lnTo>
                    <a:pt x="454152" y="369619"/>
                  </a:lnTo>
                  <a:lnTo>
                    <a:pt x="426678" y="380999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600324" y="1990725"/>
              <a:ext cx="476250" cy="381000"/>
            </a:xfrm>
            <a:custGeom>
              <a:avLst/>
              <a:gdLst/>
              <a:ahLst/>
              <a:cxnLst/>
              <a:rect l="l" t="t" r="r" b="b"/>
              <a:pathLst>
                <a:path w="476250" h="381000">
                  <a:moveTo>
                    <a:pt x="426678" y="380999"/>
                  </a:moveTo>
                  <a:lnTo>
                    <a:pt x="49571" y="380999"/>
                  </a:lnTo>
                  <a:lnTo>
                    <a:pt x="42281" y="379549"/>
                  </a:lnTo>
                  <a:lnTo>
                    <a:pt x="7250" y="352721"/>
                  </a:lnTo>
                  <a:lnTo>
                    <a:pt x="0" y="3314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426678" y="0"/>
                  </a:lnTo>
                  <a:lnTo>
                    <a:pt x="433968" y="1450"/>
                  </a:lnTo>
                  <a:lnTo>
                    <a:pt x="447971" y="7250"/>
                  </a:lnTo>
                  <a:lnTo>
                    <a:pt x="454152" y="11379"/>
                  </a:lnTo>
                  <a:lnTo>
                    <a:pt x="461822" y="19049"/>
                  </a:lnTo>
                  <a:lnTo>
                    <a:pt x="52097" y="19049"/>
                  </a:lnTo>
                  <a:lnTo>
                    <a:pt x="47237" y="20016"/>
                  </a:lnTo>
                  <a:lnTo>
                    <a:pt x="20016" y="47237"/>
                  </a:lnTo>
                  <a:lnTo>
                    <a:pt x="19049" y="52097"/>
                  </a:lnTo>
                  <a:lnTo>
                    <a:pt x="19049" y="328902"/>
                  </a:lnTo>
                  <a:lnTo>
                    <a:pt x="47237" y="360982"/>
                  </a:lnTo>
                  <a:lnTo>
                    <a:pt x="52097" y="361949"/>
                  </a:lnTo>
                  <a:lnTo>
                    <a:pt x="461822" y="361949"/>
                  </a:lnTo>
                  <a:lnTo>
                    <a:pt x="454152" y="369619"/>
                  </a:lnTo>
                  <a:lnTo>
                    <a:pt x="447971" y="373749"/>
                  </a:lnTo>
                  <a:lnTo>
                    <a:pt x="433968" y="379549"/>
                  </a:lnTo>
                  <a:lnTo>
                    <a:pt x="426678" y="380999"/>
                  </a:lnTo>
                  <a:close/>
                </a:path>
                <a:path w="476250" h="381000">
                  <a:moveTo>
                    <a:pt x="461822" y="361949"/>
                  </a:moveTo>
                  <a:lnTo>
                    <a:pt x="424152" y="361949"/>
                  </a:lnTo>
                  <a:lnTo>
                    <a:pt x="429011" y="360982"/>
                  </a:lnTo>
                  <a:lnTo>
                    <a:pt x="438347" y="357115"/>
                  </a:lnTo>
                  <a:lnTo>
                    <a:pt x="457199" y="328902"/>
                  </a:lnTo>
                  <a:lnTo>
                    <a:pt x="457199" y="52097"/>
                  </a:lnTo>
                  <a:lnTo>
                    <a:pt x="429011" y="20016"/>
                  </a:lnTo>
                  <a:lnTo>
                    <a:pt x="424152" y="19049"/>
                  </a:lnTo>
                  <a:lnTo>
                    <a:pt x="461822" y="19049"/>
                  </a:lnTo>
                  <a:lnTo>
                    <a:pt x="464869" y="22097"/>
                  </a:lnTo>
                  <a:lnTo>
                    <a:pt x="468999" y="28277"/>
                  </a:lnTo>
                  <a:lnTo>
                    <a:pt x="474799" y="42281"/>
                  </a:lnTo>
                  <a:lnTo>
                    <a:pt x="476249" y="49571"/>
                  </a:lnTo>
                  <a:lnTo>
                    <a:pt x="476249" y="331428"/>
                  </a:lnTo>
                  <a:lnTo>
                    <a:pt x="474799" y="338718"/>
                  </a:lnTo>
                  <a:lnTo>
                    <a:pt x="468999" y="352721"/>
                  </a:lnTo>
                  <a:lnTo>
                    <a:pt x="464869" y="358902"/>
                  </a:lnTo>
                  <a:lnTo>
                    <a:pt x="461822" y="361949"/>
                  </a:lnTo>
                  <a:close/>
                </a:path>
              </a:pathLst>
            </a:custGeom>
            <a:solidFill>
              <a:srgbClr val="FF007E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457574" y="1990724"/>
              <a:ext cx="476250" cy="381000"/>
            </a:xfrm>
            <a:custGeom>
              <a:avLst/>
              <a:gdLst/>
              <a:ahLst/>
              <a:cxnLst/>
              <a:rect l="l" t="t" r="r" b="b"/>
              <a:pathLst>
                <a:path w="476250" h="381000">
                  <a:moveTo>
                    <a:pt x="426679" y="380999"/>
                  </a:moveTo>
                  <a:lnTo>
                    <a:pt x="49571" y="380999"/>
                  </a:lnTo>
                  <a:lnTo>
                    <a:pt x="42281" y="379549"/>
                  </a:lnTo>
                  <a:lnTo>
                    <a:pt x="7250" y="352721"/>
                  </a:lnTo>
                  <a:lnTo>
                    <a:pt x="0" y="3314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426679" y="0"/>
                  </a:lnTo>
                  <a:lnTo>
                    <a:pt x="464869" y="22097"/>
                  </a:lnTo>
                  <a:lnTo>
                    <a:pt x="476249" y="49571"/>
                  </a:lnTo>
                  <a:lnTo>
                    <a:pt x="476249" y="331428"/>
                  </a:lnTo>
                  <a:lnTo>
                    <a:pt x="454152" y="369619"/>
                  </a:lnTo>
                  <a:lnTo>
                    <a:pt x="426679" y="380999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457574" y="1990725"/>
              <a:ext cx="476250" cy="381000"/>
            </a:xfrm>
            <a:custGeom>
              <a:avLst/>
              <a:gdLst/>
              <a:ahLst/>
              <a:cxnLst/>
              <a:rect l="l" t="t" r="r" b="b"/>
              <a:pathLst>
                <a:path w="476250" h="381000">
                  <a:moveTo>
                    <a:pt x="426679" y="380999"/>
                  </a:moveTo>
                  <a:lnTo>
                    <a:pt x="49571" y="380999"/>
                  </a:lnTo>
                  <a:lnTo>
                    <a:pt x="42281" y="379549"/>
                  </a:lnTo>
                  <a:lnTo>
                    <a:pt x="7250" y="352721"/>
                  </a:lnTo>
                  <a:lnTo>
                    <a:pt x="0" y="3314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426679" y="0"/>
                  </a:lnTo>
                  <a:lnTo>
                    <a:pt x="433969" y="1450"/>
                  </a:lnTo>
                  <a:lnTo>
                    <a:pt x="447971" y="7250"/>
                  </a:lnTo>
                  <a:lnTo>
                    <a:pt x="454152" y="11379"/>
                  </a:lnTo>
                  <a:lnTo>
                    <a:pt x="461822" y="19049"/>
                  </a:lnTo>
                  <a:lnTo>
                    <a:pt x="52097" y="19049"/>
                  </a:lnTo>
                  <a:lnTo>
                    <a:pt x="47237" y="20016"/>
                  </a:lnTo>
                  <a:lnTo>
                    <a:pt x="20016" y="47237"/>
                  </a:lnTo>
                  <a:lnTo>
                    <a:pt x="19050" y="52097"/>
                  </a:lnTo>
                  <a:lnTo>
                    <a:pt x="19050" y="328902"/>
                  </a:lnTo>
                  <a:lnTo>
                    <a:pt x="47237" y="360982"/>
                  </a:lnTo>
                  <a:lnTo>
                    <a:pt x="52097" y="361949"/>
                  </a:lnTo>
                  <a:lnTo>
                    <a:pt x="461822" y="361949"/>
                  </a:lnTo>
                  <a:lnTo>
                    <a:pt x="454152" y="369619"/>
                  </a:lnTo>
                  <a:lnTo>
                    <a:pt x="447971" y="373749"/>
                  </a:lnTo>
                  <a:lnTo>
                    <a:pt x="433969" y="379549"/>
                  </a:lnTo>
                  <a:lnTo>
                    <a:pt x="426679" y="380999"/>
                  </a:lnTo>
                  <a:close/>
                </a:path>
                <a:path w="476250" h="381000">
                  <a:moveTo>
                    <a:pt x="461822" y="361949"/>
                  </a:moveTo>
                  <a:lnTo>
                    <a:pt x="424152" y="361949"/>
                  </a:lnTo>
                  <a:lnTo>
                    <a:pt x="429012" y="360982"/>
                  </a:lnTo>
                  <a:lnTo>
                    <a:pt x="438347" y="357115"/>
                  </a:lnTo>
                  <a:lnTo>
                    <a:pt x="457199" y="328902"/>
                  </a:lnTo>
                  <a:lnTo>
                    <a:pt x="457199" y="52097"/>
                  </a:lnTo>
                  <a:lnTo>
                    <a:pt x="429012" y="20016"/>
                  </a:lnTo>
                  <a:lnTo>
                    <a:pt x="424152" y="19049"/>
                  </a:lnTo>
                  <a:lnTo>
                    <a:pt x="461822" y="19049"/>
                  </a:lnTo>
                  <a:lnTo>
                    <a:pt x="464869" y="22097"/>
                  </a:lnTo>
                  <a:lnTo>
                    <a:pt x="468999" y="28277"/>
                  </a:lnTo>
                  <a:lnTo>
                    <a:pt x="474800" y="42281"/>
                  </a:lnTo>
                  <a:lnTo>
                    <a:pt x="476249" y="49571"/>
                  </a:lnTo>
                  <a:lnTo>
                    <a:pt x="476249" y="331428"/>
                  </a:lnTo>
                  <a:lnTo>
                    <a:pt x="474800" y="338718"/>
                  </a:lnTo>
                  <a:lnTo>
                    <a:pt x="468999" y="352721"/>
                  </a:lnTo>
                  <a:lnTo>
                    <a:pt x="464869" y="358902"/>
                  </a:lnTo>
                  <a:lnTo>
                    <a:pt x="461822" y="361949"/>
                  </a:lnTo>
                  <a:close/>
                </a:path>
              </a:pathLst>
            </a:custGeom>
            <a:solidFill>
              <a:srgbClr val="FF007E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303604" y="1981748"/>
              <a:ext cx="499109" cy="399415"/>
            </a:xfrm>
            <a:custGeom>
              <a:avLst/>
              <a:gdLst/>
              <a:ahLst/>
              <a:cxnLst/>
              <a:rect l="l" t="t" r="r" b="b"/>
              <a:pathLst>
                <a:path w="499110" h="399414">
                  <a:moveTo>
                    <a:pt x="446783" y="398952"/>
                  </a:moveTo>
                  <a:lnTo>
                    <a:pt x="51907" y="398952"/>
                  </a:lnTo>
                  <a:lnTo>
                    <a:pt x="44273" y="397433"/>
                  </a:lnTo>
                  <a:lnTo>
                    <a:pt x="11915" y="375813"/>
                  </a:lnTo>
                  <a:lnTo>
                    <a:pt x="0" y="347044"/>
                  </a:lnTo>
                  <a:lnTo>
                    <a:pt x="0" y="51907"/>
                  </a:lnTo>
                  <a:lnTo>
                    <a:pt x="23138" y="11916"/>
                  </a:lnTo>
                  <a:lnTo>
                    <a:pt x="51907" y="0"/>
                  </a:lnTo>
                  <a:lnTo>
                    <a:pt x="446783" y="0"/>
                  </a:lnTo>
                  <a:lnTo>
                    <a:pt x="486773" y="23138"/>
                  </a:lnTo>
                  <a:lnTo>
                    <a:pt x="498690" y="51907"/>
                  </a:lnTo>
                  <a:lnTo>
                    <a:pt x="498690" y="347044"/>
                  </a:lnTo>
                  <a:lnTo>
                    <a:pt x="475551" y="387035"/>
                  </a:lnTo>
                  <a:lnTo>
                    <a:pt x="446783" y="398952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303604" y="1981748"/>
              <a:ext cx="499109" cy="399415"/>
            </a:xfrm>
            <a:custGeom>
              <a:avLst/>
              <a:gdLst/>
              <a:ahLst/>
              <a:cxnLst/>
              <a:rect l="l" t="t" r="r" b="b"/>
              <a:pathLst>
                <a:path w="499110" h="399414">
                  <a:moveTo>
                    <a:pt x="446783" y="398952"/>
                  </a:moveTo>
                  <a:lnTo>
                    <a:pt x="51907" y="398952"/>
                  </a:lnTo>
                  <a:lnTo>
                    <a:pt x="44273" y="397433"/>
                  </a:lnTo>
                  <a:lnTo>
                    <a:pt x="11915" y="375813"/>
                  </a:lnTo>
                  <a:lnTo>
                    <a:pt x="0" y="51907"/>
                  </a:lnTo>
                  <a:lnTo>
                    <a:pt x="1518" y="44273"/>
                  </a:lnTo>
                  <a:lnTo>
                    <a:pt x="23138" y="11916"/>
                  </a:lnTo>
                  <a:lnTo>
                    <a:pt x="446783" y="0"/>
                  </a:lnTo>
                  <a:lnTo>
                    <a:pt x="454416" y="1518"/>
                  </a:lnTo>
                  <a:lnTo>
                    <a:pt x="469079" y="7592"/>
                  </a:lnTo>
                  <a:lnTo>
                    <a:pt x="475551" y="11916"/>
                  </a:lnTo>
                  <a:lnTo>
                    <a:pt x="483582" y="19947"/>
                  </a:lnTo>
                  <a:lnTo>
                    <a:pt x="54552" y="19947"/>
                  </a:lnTo>
                  <a:lnTo>
                    <a:pt x="49463" y="20959"/>
                  </a:lnTo>
                  <a:lnTo>
                    <a:pt x="20960" y="49463"/>
                  </a:lnTo>
                  <a:lnTo>
                    <a:pt x="19947" y="54552"/>
                  </a:lnTo>
                  <a:lnTo>
                    <a:pt x="19947" y="344399"/>
                  </a:lnTo>
                  <a:lnTo>
                    <a:pt x="49463" y="377992"/>
                  </a:lnTo>
                  <a:lnTo>
                    <a:pt x="54552" y="379004"/>
                  </a:lnTo>
                  <a:lnTo>
                    <a:pt x="483582" y="379004"/>
                  </a:lnTo>
                  <a:lnTo>
                    <a:pt x="475551" y="387035"/>
                  </a:lnTo>
                  <a:lnTo>
                    <a:pt x="469079" y="391359"/>
                  </a:lnTo>
                  <a:lnTo>
                    <a:pt x="454416" y="397433"/>
                  </a:lnTo>
                  <a:lnTo>
                    <a:pt x="446783" y="398952"/>
                  </a:lnTo>
                  <a:close/>
                </a:path>
                <a:path w="499110" h="399414">
                  <a:moveTo>
                    <a:pt x="483582" y="379004"/>
                  </a:moveTo>
                  <a:lnTo>
                    <a:pt x="444138" y="379004"/>
                  </a:lnTo>
                  <a:lnTo>
                    <a:pt x="449227" y="377992"/>
                  </a:lnTo>
                  <a:lnTo>
                    <a:pt x="459002" y="373943"/>
                  </a:lnTo>
                  <a:lnTo>
                    <a:pt x="478742" y="344399"/>
                  </a:lnTo>
                  <a:lnTo>
                    <a:pt x="478742" y="54552"/>
                  </a:lnTo>
                  <a:lnTo>
                    <a:pt x="449227" y="20959"/>
                  </a:lnTo>
                  <a:lnTo>
                    <a:pt x="444138" y="19947"/>
                  </a:lnTo>
                  <a:lnTo>
                    <a:pt x="483582" y="19947"/>
                  </a:lnTo>
                  <a:lnTo>
                    <a:pt x="486773" y="23138"/>
                  </a:lnTo>
                  <a:lnTo>
                    <a:pt x="491097" y="29610"/>
                  </a:lnTo>
                  <a:lnTo>
                    <a:pt x="497171" y="44273"/>
                  </a:lnTo>
                  <a:lnTo>
                    <a:pt x="498690" y="51907"/>
                  </a:lnTo>
                  <a:lnTo>
                    <a:pt x="498690" y="347044"/>
                  </a:lnTo>
                  <a:lnTo>
                    <a:pt x="497171" y="354678"/>
                  </a:lnTo>
                  <a:lnTo>
                    <a:pt x="491097" y="369341"/>
                  </a:lnTo>
                  <a:lnTo>
                    <a:pt x="486773" y="375813"/>
                  </a:lnTo>
                  <a:lnTo>
                    <a:pt x="483582" y="379004"/>
                  </a:lnTo>
                  <a:close/>
                </a:path>
              </a:pathLst>
            </a:custGeom>
            <a:solidFill>
              <a:srgbClr val="FF007E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25487" y="1990991"/>
            <a:ext cx="4216400" cy="9817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90"/>
              </a:spcBef>
              <a:tabLst>
                <a:tab pos="866775" algn="l"/>
                <a:tab pos="1724025" algn="l"/>
                <a:tab pos="2581275" algn="l"/>
                <a:tab pos="3437890" algn="l"/>
              </a:tabLst>
            </a:pPr>
            <a:r>
              <a:rPr sz="2550" spc="52" baseline="3267" dirty="0">
                <a:solidFill>
                  <a:srgbClr val="FF007E"/>
                </a:solidFill>
                <a:latin typeface="Segoe UI Symbol"/>
                <a:cs typeface="Segoe UI Symbol"/>
              </a:rPr>
              <a:t>🎓</a:t>
            </a:r>
            <a:r>
              <a:rPr sz="2550" baseline="3267" dirty="0">
                <a:solidFill>
                  <a:srgbClr val="FF007E"/>
                </a:solidFill>
                <a:latin typeface="Segoe UI Symbol"/>
                <a:cs typeface="Segoe UI Symbol"/>
              </a:rPr>
              <a:t>	</a:t>
            </a:r>
            <a:r>
              <a:rPr sz="2550" spc="52" baseline="3267" dirty="0">
                <a:solidFill>
                  <a:srgbClr val="FF007E"/>
                </a:solidFill>
                <a:latin typeface="Segoe UI Symbol"/>
                <a:cs typeface="Segoe UI Symbol"/>
              </a:rPr>
              <a:t>🔐</a:t>
            </a:r>
            <a:r>
              <a:rPr sz="2550" baseline="3267" dirty="0">
                <a:solidFill>
                  <a:srgbClr val="FF007E"/>
                </a:solidFill>
                <a:latin typeface="Segoe UI Symbol"/>
                <a:cs typeface="Segoe UI Symbol"/>
              </a:rPr>
              <a:t>	</a:t>
            </a:r>
            <a:r>
              <a:rPr sz="2550" spc="52" baseline="3267" dirty="0">
                <a:solidFill>
                  <a:srgbClr val="FF007E"/>
                </a:solidFill>
                <a:latin typeface="Segoe UI Symbol"/>
                <a:cs typeface="Segoe UI Symbol"/>
              </a:rPr>
              <a:t>📝</a:t>
            </a:r>
            <a:r>
              <a:rPr sz="2550" baseline="3267" dirty="0">
                <a:solidFill>
                  <a:srgbClr val="FF007E"/>
                </a:solidFill>
                <a:latin typeface="Segoe UI Symbol"/>
                <a:cs typeface="Segoe UI Symbol"/>
              </a:rPr>
              <a:t>	</a:t>
            </a:r>
            <a:r>
              <a:rPr sz="2550" spc="52" baseline="3267" dirty="0">
                <a:solidFill>
                  <a:srgbClr val="FF007E"/>
                </a:solidFill>
                <a:latin typeface="Segoe UI Symbol"/>
                <a:cs typeface="Segoe UI Symbol"/>
              </a:rPr>
              <a:t>🔍</a:t>
            </a:r>
            <a:r>
              <a:rPr sz="2550" baseline="3267" dirty="0">
                <a:solidFill>
                  <a:srgbClr val="FF007E"/>
                </a:solidFill>
                <a:latin typeface="Segoe UI Symbol"/>
                <a:cs typeface="Segoe UI Symbol"/>
              </a:rPr>
              <a:t>	</a:t>
            </a:r>
            <a:r>
              <a:rPr sz="1800" spc="565" dirty="0">
                <a:solidFill>
                  <a:srgbClr val="FF007E"/>
                </a:solidFill>
                <a:latin typeface="DejaVu Sans"/>
                <a:cs typeface="DejaVu Sans"/>
              </a:rPr>
              <a:t>⚡</a:t>
            </a:r>
            <a:endParaRPr sz="1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610"/>
              </a:spcBef>
            </a:pPr>
            <a:endParaRPr sz="145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</a:pPr>
            <a:r>
              <a:rPr sz="1150" dirty="0">
                <a:solidFill>
                  <a:srgbClr val="FF007E"/>
                </a:solidFill>
                <a:latin typeface="Arial Black"/>
                <a:cs typeface="Arial Black"/>
              </a:rPr>
              <a:t>LEARN</a:t>
            </a:r>
            <a:r>
              <a:rPr sz="1150" spc="-6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950" b="1" spc="120" dirty="0">
                <a:solidFill>
                  <a:srgbClr val="FF007E"/>
                </a:solidFill>
                <a:latin typeface="Arial"/>
                <a:cs typeface="Arial"/>
              </a:rPr>
              <a:t>→</a:t>
            </a:r>
            <a:r>
              <a:rPr sz="950" b="1" spc="60" dirty="0">
                <a:solidFill>
                  <a:srgbClr val="FF007E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FF007E"/>
                </a:solidFill>
                <a:latin typeface="Arial Black"/>
                <a:cs typeface="Arial Black"/>
              </a:rPr>
              <a:t>VERIFY</a:t>
            </a:r>
            <a:r>
              <a:rPr sz="1150" spc="-6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950" b="1" spc="120" dirty="0">
                <a:solidFill>
                  <a:srgbClr val="FF007E"/>
                </a:solidFill>
                <a:latin typeface="Arial"/>
                <a:cs typeface="Arial"/>
              </a:rPr>
              <a:t>→</a:t>
            </a:r>
            <a:r>
              <a:rPr sz="950" b="1" spc="60" dirty="0">
                <a:solidFill>
                  <a:srgbClr val="FF007E"/>
                </a:solidFill>
                <a:latin typeface="Arial"/>
                <a:cs typeface="Arial"/>
              </a:rPr>
              <a:t> </a:t>
            </a:r>
            <a:r>
              <a:rPr sz="1150" spc="-45" dirty="0">
                <a:solidFill>
                  <a:srgbClr val="FF007E"/>
                </a:solidFill>
                <a:latin typeface="Arial Black"/>
                <a:cs typeface="Arial Black"/>
              </a:rPr>
              <a:t>CERTIFY</a:t>
            </a:r>
            <a:r>
              <a:rPr sz="1150" spc="-6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950" b="1" spc="120" dirty="0">
                <a:solidFill>
                  <a:srgbClr val="FF007E"/>
                </a:solidFill>
                <a:latin typeface="Arial"/>
                <a:cs typeface="Arial"/>
              </a:rPr>
              <a:t>→</a:t>
            </a:r>
            <a:r>
              <a:rPr sz="950" b="1" spc="60" dirty="0">
                <a:solidFill>
                  <a:srgbClr val="FF007E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FF007E"/>
                </a:solidFill>
                <a:latin typeface="Arial Black"/>
                <a:cs typeface="Arial Black"/>
              </a:rPr>
              <a:t>VALIDATE</a:t>
            </a:r>
            <a:r>
              <a:rPr sz="1150" spc="-6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950" b="1" spc="120" dirty="0">
                <a:solidFill>
                  <a:srgbClr val="FF007E"/>
                </a:solidFill>
                <a:latin typeface="Arial"/>
                <a:cs typeface="Arial"/>
              </a:rPr>
              <a:t>→</a:t>
            </a:r>
            <a:r>
              <a:rPr sz="950" b="1" spc="60" dirty="0">
                <a:solidFill>
                  <a:srgbClr val="FF007E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FF007E"/>
                </a:solidFill>
                <a:latin typeface="Arial Black"/>
                <a:cs typeface="Arial Black"/>
              </a:rPr>
              <a:t>ACCESS</a:t>
            </a:r>
            <a:endParaRPr sz="11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000" spc="-35" dirty="0">
                <a:solidFill>
                  <a:srgbClr val="A0AEBF"/>
                </a:solidFill>
                <a:latin typeface="Calibri"/>
                <a:cs typeface="Calibri"/>
              </a:rPr>
              <a:t>Immutable</a:t>
            </a:r>
            <a:r>
              <a:rPr sz="1000" spc="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A0AEBF"/>
                </a:solidFill>
                <a:latin typeface="Calibri"/>
                <a:cs typeface="Calibri"/>
              </a:rPr>
              <a:t>Educational</a:t>
            </a:r>
            <a:r>
              <a:rPr sz="1000" spc="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35" dirty="0">
                <a:solidFill>
                  <a:srgbClr val="A0AEBF"/>
                </a:solidFill>
                <a:latin typeface="Calibri"/>
                <a:cs typeface="Calibri"/>
              </a:rPr>
              <a:t>Blockchain</a:t>
            </a:r>
            <a:r>
              <a:rPr sz="1000" spc="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Calibri"/>
                <a:cs typeface="Calibri"/>
              </a:rPr>
              <a:t>Pipeline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285749" y="3819524"/>
            <a:ext cx="2476500" cy="2076450"/>
            <a:chOff x="285749" y="3819524"/>
            <a:chExt cx="2476500" cy="2076450"/>
          </a:xfrm>
        </p:grpSpPr>
        <p:sp>
          <p:nvSpPr>
            <p:cNvPr id="68" name="object 68"/>
            <p:cNvSpPr/>
            <p:nvPr/>
          </p:nvSpPr>
          <p:spPr>
            <a:xfrm>
              <a:off x="285749" y="3819524"/>
              <a:ext cx="2476500" cy="2076450"/>
            </a:xfrm>
            <a:custGeom>
              <a:avLst/>
              <a:gdLst/>
              <a:ahLst/>
              <a:cxnLst/>
              <a:rect l="l" t="t" r="r" b="b"/>
              <a:pathLst>
                <a:path w="2476500" h="2076450">
                  <a:moveTo>
                    <a:pt x="2381249" y="2076449"/>
                  </a:moveTo>
                  <a:lnTo>
                    <a:pt x="95249" y="2076449"/>
                  </a:lnTo>
                  <a:lnTo>
                    <a:pt x="85866" y="2075996"/>
                  </a:lnTo>
                  <a:lnTo>
                    <a:pt x="42321" y="2060412"/>
                  </a:lnTo>
                  <a:lnTo>
                    <a:pt x="11259" y="2026145"/>
                  </a:lnTo>
                  <a:lnTo>
                    <a:pt x="0" y="19811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6195" y="11259"/>
                  </a:lnTo>
                  <a:lnTo>
                    <a:pt x="2460461" y="42321"/>
                  </a:lnTo>
                  <a:lnTo>
                    <a:pt x="2476046" y="85866"/>
                  </a:lnTo>
                  <a:lnTo>
                    <a:pt x="2476499" y="95249"/>
                  </a:lnTo>
                  <a:lnTo>
                    <a:pt x="2476499" y="1981199"/>
                  </a:lnTo>
                  <a:lnTo>
                    <a:pt x="2465239" y="2026145"/>
                  </a:lnTo>
                  <a:lnTo>
                    <a:pt x="2434177" y="2060412"/>
                  </a:lnTo>
                  <a:lnTo>
                    <a:pt x="2390632" y="2075996"/>
                  </a:lnTo>
                  <a:lnTo>
                    <a:pt x="2381249" y="2076449"/>
                  </a:lnTo>
                  <a:close/>
                </a:path>
              </a:pathLst>
            </a:custGeom>
            <a:solidFill>
              <a:srgbClr val="0D1729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85749" y="3819524"/>
              <a:ext cx="2476500" cy="2076450"/>
            </a:xfrm>
            <a:custGeom>
              <a:avLst/>
              <a:gdLst/>
              <a:ahLst/>
              <a:cxnLst/>
              <a:rect l="l" t="t" r="r" b="b"/>
              <a:pathLst>
                <a:path w="2476500" h="2076450">
                  <a:moveTo>
                    <a:pt x="2381249" y="2076449"/>
                  </a:moveTo>
                  <a:lnTo>
                    <a:pt x="95249" y="2076449"/>
                  </a:lnTo>
                  <a:lnTo>
                    <a:pt x="85866" y="2075996"/>
                  </a:lnTo>
                  <a:lnTo>
                    <a:pt x="42321" y="2060412"/>
                  </a:lnTo>
                  <a:lnTo>
                    <a:pt x="11259" y="2026145"/>
                  </a:lnTo>
                  <a:lnTo>
                    <a:pt x="0" y="19811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25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986827"/>
                  </a:lnTo>
                  <a:lnTo>
                    <a:pt x="20845" y="2024145"/>
                  </a:lnTo>
                  <a:lnTo>
                    <a:pt x="52303" y="2055603"/>
                  </a:lnTo>
                  <a:lnTo>
                    <a:pt x="89621" y="2066924"/>
                  </a:lnTo>
                  <a:lnTo>
                    <a:pt x="2422521" y="2066924"/>
                  </a:lnTo>
                  <a:lnTo>
                    <a:pt x="2417700" y="2069199"/>
                  </a:lnTo>
                  <a:lnTo>
                    <a:pt x="2408858" y="2072371"/>
                  </a:lnTo>
                  <a:lnTo>
                    <a:pt x="2399835" y="2074637"/>
                  </a:lnTo>
                  <a:lnTo>
                    <a:pt x="2390632" y="2075996"/>
                  </a:lnTo>
                  <a:lnTo>
                    <a:pt x="2381249" y="2076449"/>
                  </a:lnTo>
                  <a:close/>
                </a:path>
                <a:path w="2476500" h="2076450">
                  <a:moveTo>
                    <a:pt x="2422521" y="2066924"/>
                  </a:moveTo>
                  <a:lnTo>
                    <a:pt x="2386878" y="2066924"/>
                  </a:lnTo>
                  <a:lnTo>
                    <a:pt x="2392452" y="2066375"/>
                  </a:lnTo>
                  <a:lnTo>
                    <a:pt x="2403494" y="2064178"/>
                  </a:lnTo>
                  <a:lnTo>
                    <a:pt x="2437886" y="2045795"/>
                  </a:lnTo>
                  <a:lnTo>
                    <a:pt x="2462602" y="2008803"/>
                  </a:lnTo>
                  <a:lnTo>
                    <a:pt x="2466974" y="1986827"/>
                  </a:lnTo>
                  <a:lnTo>
                    <a:pt x="2466974" y="89620"/>
                  </a:lnTo>
                  <a:lnTo>
                    <a:pt x="2455654" y="52303"/>
                  </a:lnTo>
                  <a:lnTo>
                    <a:pt x="2424195" y="20844"/>
                  </a:lnTo>
                  <a:lnTo>
                    <a:pt x="2386878" y="9524"/>
                  </a:lnTo>
                  <a:lnTo>
                    <a:pt x="2422519" y="9524"/>
                  </a:lnTo>
                  <a:lnTo>
                    <a:pt x="2454916" y="34853"/>
                  </a:lnTo>
                  <a:lnTo>
                    <a:pt x="2474687" y="76664"/>
                  </a:lnTo>
                  <a:lnTo>
                    <a:pt x="2476499" y="1981199"/>
                  </a:lnTo>
                  <a:lnTo>
                    <a:pt x="2476046" y="1990582"/>
                  </a:lnTo>
                  <a:lnTo>
                    <a:pt x="2460462" y="2034127"/>
                  </a:lnTo>
                  <a:lnTo>
                    <a:pt x="2426195" y="2065189"/>
                  </a:lnTo>
                  <a:lnTo>
                    <a:pt x="2422521" y="20669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485774" y="40195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49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85749" y="0"/>
                  </a:lnTo>
                  <a:lnTo>
                    <a:pt x="330695" y="11259"/>
                  </a:lnTo>
                  <a:lnTo>
                    <a:pt x="364962" y="42321"/>
                  </a:lnTo>
                  <a:lnTo>
                    <a:pt x="380546" y="85866"/>
                  </a:lnTo>
                  <a:lnTo>
                    <a:pt x="380999" y="95249"/>
                  </a:lnTo>
                  <a:lnTo>
                    <a:pt x="380999" y="285749"/>
                  </a:lnTo>
                  <a:lnTo>
                    <a:pt x="369740" y="330695"/>
                  </a:lnTo>
                  <a:lnTo>
                    <a:pt x="338677" y="364962"/>
                  </a:lnTo>
                  <a:lnTo>
                    <a:pt x="295133" y="380546"/>
                  </a:lnTo>
                  <a:lnTo>
                    <a:pt x="285749" y="38099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485774" y="40195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49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85749" y="0"/>
                  </a:lnTo>
                  <a:lnTo>
                    <a:pt x="3270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291378"/>
                  </a:lnTo>
                  <a:lnTo>
                    <a:pt x="20845" y="328695"/>
                  </a:lnTo>
                  <a:lnTo>
                    <a:pt x="52303" y="360153"/>
                  </a:lnTo>
                  <a:lnTo>
                    <a:pt x="89621" y="371474"/>
                  </a:lnTo>
                  <a:lnTo>
                    <a:pt x="327020" y="371474"/>
                  </a:lnTo>
                  <a:lnTo>
                    <a:pt x="322200" y="373749"/>
                  </a:lnTo>
                  <a:lnTo>
                    <a:pt x="313358" y="376921"/>
                  </a:lnTo>
                  <a:lnTo>
                    <a:pt x="304335" y="379187"/>
                  </a:lnTo>
                  <a:lnTo>
                    <a:pt x="295133" y="380546"/>
                  </a:lnTo>
                  <a:lnTo>
                    <a:pt x="285749" y="380999"/>
                  </a:lnTo>
                  <a:close/>
                </a:path>
                <a:path w="381000" h="381000">
                  <a:moveTo>
                    <a:pt x="327020" y="371474"/>
                  </a:moveTo>
                  <a:lnTo>
                    <a:pt x="291378" y="371474"/>
                  </a:lnTo>
                  <a:lnTo>
                    <a:pt x="296953" y="370925"/>
                  </a:lnTo>
                  <a:lnTo>
                    <a:pt x="307994" y="368728"/>
                  </a:lnTo>
                  <a:lnTo>
                    <a:pt x="342386" y="350346"/>
                  </a:lnTo>
                  <a:lnTo>
                    <a:pt x="367103" y="313354"/>
                  </a:lnTo>
                  <a:lnTo>
                    <a:pt x="371474" y="291378"/>
                  </a:lnTo>
                  <a:lnTo>
                    <a:pt x="371474" y="89620"/>
                  </a:lnTo>
                  <a:lnTo>
                    <a:pt x="360154" y="52303"/>
                  </a:lnTo>
                  <a:lnTo>
                    <a:pt x="328695" y="20844"/>
                  </a:lnTo>
                  <a:lnTo>
                    <a:pt x="291378" y="9524"/>
                  </a:lnTo>
                  <a:lnTo>
                    <a:pt x="327019" y="9524"/>
                  </a:lnTo>
                  <a:lnTo>
                    <a:pt x="359416" y="34853"/>
                  </a:lnTo>
                  <a:lnTo>
                    <a:pt x="379187" y="76664"/>
                  </a:lnTo>
                  <a:lnTo>
                    <a:pt x="380999" y="285749"/>
                  </a:lnTo>
                  <a:lnTo>
                    <a:pt x="380546" y="295133"/>
                  </a:lnTo>
                  <a:lnTo>
                    <a:pt x="364962" y="338677"/>
                  </a:lnTo>
                  <a:lnTo>
                    <a:pt x="330695" y="369740"/>
                  </a:lnTo>
                  <a:lnTo>
                    <a:pt x="327020" y="37147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0074" y="4133849"/>
              <a:ext cx="152429" cy="150941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968375" y="4030931"/>
            <a:ext cx="151384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b="1" spc="-125" dirty="0">
                <a:solidFill>
                  <a:srgbClr val="FFFFFF"/>
                </a:solidFill>
                <a:latin typeface="Verdana"/>
                <a:cs typeface="Verdana"/>
              </a:rPr>
              <a:t>Soulbound</a:t>
            </a:r>
            <a:r>
              <a:rPr sz="13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spc="-85" dirty="0">
                <a:solidFill>
                  <a:srgbClr val="FFFFFF"/>
                </a:solidFill>
                <a:latin typeface="Verdana"/>
                <a:cs typeface="Verdana"/>
              </a:rPr>
              <a:t>Tokens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473075" y="4487403"/>
            <a:ext cx="2092325" cy="34226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6300"/>
              </a:lnSpc>
              <a:spcBef>
                <a:spcPts val="40"/>
              </a:spcBef>
            </a:pPr>
            <a:r>
              <a:rPr sz="1000" spc="-60" dirty="0">
                <a:solidFill>
                  <a:srgbClr val="A0AEBF"/>
                </a:solidFill>
                <a:latin typeface="Calibri"/>
                <a:cs typeface="Calibri"/>
              </a:rPr>
              <a:t>Non-</a:t>
            </a:r>
            <a:r>
              <a:rPr sz="1000" spc="-25" dirty="0">
                <a:solidFill>
                  <a:srgbClr val="A0AEBF"/>
                </a:solidFill>
                <a:latin typeface="Calibri"/>
                <a:cs typeface="Calibri"/>
              </a:rPr>
              <a:t>transferable</a:t>
            </a:r>
            <a:r>
              <a:rPr sz="100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45" dirty="0">
                <a:solidFill>
                  <a:srgbClr val="A0AEBF"/>
                </a:solidFill>
                <a:latin typeface="Calibri"/>
                <a:cs typeface="Calibri"/>
              </a:rPr>
              <a:t>NFTs</a:t>
            </a:r>
            <a:r>
              <a:rPr sz="100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35" dirty="0">
                <a:solidFill>
                  <a:srgbClr val="A0AEBF"/>
                </a:solidFill>
                <a:latin typeface="Calibri"/>
                <a:cs typeface="Calibri"/>
              </a:rPr>
              <a:t>permanently</a:t>
            </a:r>
            <a:r>
              <a:rPr sz="100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Calibri"/>
                <a:cs typeface="Calibri"/>
              </a:rPr>
              <a:t>linked </a:t>
            </a:r>
            <a:r>
              <a:rPr sz="1000" dirty="0">
                <a:solidFill>
                  <a:srgbClr val="A0AEBF"/>
                </a:solidFill>
                <a:latin typeface="Calibri"/>
                <a:cs typeface="Calibri"/>
              </a:rPr>
              <a:t>to</a:t>
            </a:r>
            <a:r>
              <a:rPr sz="1000" spc="-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A0AEBF"/>
                </a:solidFill>
                <a:latin typeface="Calibri"/>
                <a:cs typeface="Calibri"/>
              </a:rPr>
              <a:t>learner</a:t>
            </a:r>
            <a:r>
              <a:rPr sz="1000" spc="-10" dirty="0">
                <a:solidFill>
                  <a:srgbClr val="A0AEBF"/>
                </a:solidFill>
                <a:latin typeface="Calibri"/>
                <a:cs typeface="Calibri"/>
              </a:rPr>
              <a:t> identity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317236" y="3819524"/>
            <a:ext cx="5064760" cy="2076450"/>
            <a:chOff x="317236" y="3819524"/>
            <a:chExt cx="5064760" cy="2076450"/>
          </a:xfrm>
        </p:grpSpPr>
        <p:pic>
          <p:nvPicPr>
            <p:cNvPr id="76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120" y="5000611"/>
              <a:ext cx="92893" cy="6672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120" y="5229211"/>
              <a:ext cx="92893" cy="6672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120" y="5457812"/>
              <a:ext cx="92893" cy="66720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7236" y="3829049"/>
              <a:ext cx="2413527" cy="28574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2905124" y="3819524"/>
              <a:ext cx="2476500" cy="2076450"/>
            </a:xfrm>
            <a:custGeom>
              <a:avLst/>
              <a:gdLst/>
              <a:ahLst/>
              <a:cxnLst/>
              <a:rect l="l" t="t" r="r" b="b"/>
              <a:pathLst>
                <a:path w="2476500" h="2076450">
                  <a:moveTo>
                    <a:pt x="2381249" y="2076449"/>
                  </a:moveTo>
                  <a:lnTo>
                    <a:pt x="95249" y="2076449"/>
                  </a:lnTo>
                  <a:lnTo>
                    <a:pt x="85866" y="2075996"/>
                  </a:lnTo>
                  <a:lnTo>
                    <a:pt x="42321" y="2060412"/>
                  </a:lnTo>
                  <a:lnTo>
                    <a:pt x="11259" y="2026145"/>
                  </a:lnTo>
                  <a:lnTo>
                    <a:pt x="0" y="19811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6195" y="11259"/>
                  </a:lnTo>
                  <a:lnTo>
                    <a:pt x="2460461" y="42321"/>
                  </a:lnTo>
                  <a:lnTo>
                    <a:pt x="2476046" y="85866"/>
                  </a:lnTo>
                  <a:lnTo>
                    <a:pt x="2476499" y="95249"/>
                  </a:lnTo>
                  <a:lnTo>
                    <a:pt x="2476499" y="1981199"/>
                  </a:lnTo>
                  <a:lnTo>
                    <a:pt x="2465239" y="2026145"/>
                  </a:lnTo>
                  <a:lnTo>
                    <a:pt x="2434177" y="2060412"/>
                  </a:lnTo>
                  <a:lnTo>
                    <a:pt x="2390632" y="2075996"/>
                  </a:lnTo>
                  <a:lnTo>
                    <a:pt x="2381249" y="2076449"/>
                  </a:lnTo>
                  <a:close/>
                </a:path>
              </a:pathLst>
            </a:custGeom>
            <a:solidFill>
              <a:srgbClr val="0D1729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905124" y="3819524"/>
              <a:ext cx="2476500" cy="2076450"/>
            </a:xfrm>
            <a:custGeom>
              <a:avLst/>
              <a:gdLst/>
              <a:ahLst/>
              <a:cxnLst/>
              <a:rect l="l" t="t" r="r" b="b"/>
              <a:pathLst>
                <a:path w="2476500" h="2076450">
                  <a:moveTo>
                    <a:pt x="2381249" y="2076449"/>
                  </a:moveTo>
                  <a:lnTo>
                    <a:pt x="95249" y="2076449"/>
                  </a:lnTo>
                  <a:lnTo>
                    <a:pt x="85866" y="2075996"/>
                  </a:lnTo>
                  <a:lnTo>
                    <a:pt x="42321" y="2060412"/>
                  </a:lnTo>
                  <a:lnTo>
                    <a:pt x="11259" y="2026145"/>
                  </a:lnTo>
                  <a:lnTo>
                    <a:pt x="0" y="19811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2519" y="9524"/>
                  </a:lnTo>
                  <a:lnTo>
                    <a:pt x="89620" y="9524"/>
                  </a:lnTo>
                  <a:lnTo>
                    <a:pt x="84046" y="10073"/>
                  </a:lnTo>
                  <a:lnTo>
                    <a:pt x="42942" y="27099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1986827"/>
                  </a:lnTo>
                  <a:lnTo>
                    <a:pt x="20844" y="2024145"/>
                  </a:lnTo>
                  <a:lnTo>
                    <a:pt x="52303" y="2055603"/>
                  </a:lnTo>
                  <a:lnTo>
                    <a:pt x="89620" y="2066924"/>
                  </a:lnTo>
                  <a:lnTo>
                    <a:pt x="2422520" y="2066924"/>
                  </a:lnTo>
                  <a:lnTo>
                    <a:pt x="2417700" y="2069199"/>
                  </a:lnTo>
                  <a:lnTo>
                    <a:pt x="2408857" y="2072371"/>
                  </a:lnTo>
                  <a:lnTo>
                    <a:pt x="2399835" y="2074637"/>
                  </a:lnTo>
                  <a:lnTo>
                    <a:pt x="2390632" y="2075996"/>
                  </a:lnTo>
                  <a:lnTo>
                    <a:pt x="2381249" y="2076449"/>
                  </a:lnTo>
                  <a:close/>
                </a:path>
                <a:path w="2476500" h="2076450">
                  <a:moveTo>
                    <a:pt x="2422520" y="2066924"/>
                  </a:moveTo>
                  <a:lnTo>
                    <a:pt x="2386877" y="2066924"/>
                  </a:lnTo>
                  <a:lnTo>
                    <a:pt x="2392452" y="2066375"/>
                  </a:lnTo>
                  <a:lnTo>
                    <a:pt x="2403493" y="2064178"/>
                  </a:lnTo>
                  <a:lnTo>
                    <a:pt x="2437886" y="2045795"/>
                  </a:lnTo>
                  <a:lnTo>
                    <a:pt x="2462602" y="2008803"/>
                  </a:lnTo>
                  <a:lnTo>
                    <a:pt x="2466974" y="1986827"/>
                  </a:lnTo>
                  <a:lnTo>
                    <a:pt x="2466974" y="89620"/>
                  </a:lnTo>
                  <a:lnTo>
                    <a:pt x="2455653" y="52303"/>
                  </a:lnTo>
                  <a:lnTo>
                    <a:pt x="2424195" y="20844"/>
                  </a:lnTo>
                  <a:lnTo>
                    <a:pt x="2386877" y="9524"/>
                  </a:lnTo>
                  <a:lnTo>
                    <a:pt x="2422519" y="9524"/>
                  </a:lnTo>
                  <a:lnTo>
                    <a:pt x="2454915" y="34853"/>
                  </a:lnTo>
                  <a:lnTo>
                    <a:pt x="2474687" y="76664"/>
                  </a:lnTo>
                  <a:lnTo>
                    <a:pt x="2476499" y="1981199"/>
                  </a:lnTo>
                  <a:lnTo>
                    <a:pt x="2476046" y="1990582"/>
                  </a:lnTo>
                  <a:lnTo>
                    <a:pt x="2460461" y="2034127"/>
                  </a:lnTo>
                  <a:lnTo>
                    <a:pt x="2426195" y="2065189"/>
                  </a:lnTo>
                  <a:lnTo>
                    <a:pt x="2422520" y="20669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105149" y="4038599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228599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28599" y="0"/>
                  </a:lnTo>
                  <a:lnTo>
                    <a:pt x="273545" y="11259"/>
                  </a:lnTo>
                  <a:lnTo>
                    <a:pt x="307812" y="42321"/>
                  </a:lnTo>
                  <a:lnTo>
                    <a:pt x="323396" y="85866"/>
                  </a:lnTo>
                  <a:lnTo>
                    <a:pt x="323849" y="95249"/>
                  </a:lnTo>
                  <a:lnTo>
                    <a:pt x="323849" y="285749"/>
                  </a:lnTo>
                  <a:lnTo>
                    <a:pt x="312590" y="330695"/>
                  </a:lnTo>
                  <a:lnTo>
                    <a:pt x="281527" y="364962"/>
                  </a:lnTo>
                  <a:lnTo>
                    <a:pt x="237983" y="380546"/>
                  </a:lnTo>
                  <a:lnTo>
                    <a:pt x="228599" y="38099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105149" y="4038599"/>
              <a:ext cx="323850" cy="381000"/>
            </a:xfrm>
            <a:custGeom>
              <a:avLst/>
              <a:gdLst/>
              <a:ahLst/>
              <a:cxnLst/>
              <a:rect l="l" t="t" r="r" b="b"/>
              <a:pathLst>
                <a:path w="323850" h="381000">
                  <a:moveTo>
                    <a:pt x="228599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28599" y="0"/>
                  </a:lnTo>
                  <a:lnTo>
                    <a:pt x="269869" y="9524"/>
                  </a:lnTo>
                  <a:lnTo>
                    <a:pt x="89620" y="9524"/>
                  </a:lnTo>
                  <a:lnTo>
                    <a:pt x="84046" y="10073"/>
                  </a:lnTo>
                  <a:lnTo>
                    <a:pt x="42942" y="27099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291378"/>
                  </a:lnTo>
                  <a:lnTo>
                    <a:pt x="20844" y="328695"/>
                  </a:lnTo>
                  <a:lnTo>
                    <a:pt x="52303" y="360153"/>
                  </a:lnTo>
                  <a:lnTo>
                    <a:pt x="89620" y="371474"/>
                  </a:lnTo>
                  <a:lnTo>
                    <a:pt x="269870" y="371474"/>
                  </a:lnTo>
                  <a:lnTo>
                    <a:pt x="265050" y="373749"/>
                  </a:lnTo>
                  <a:lnTo>
                    <a:pt x="256208" y="376921"/>
                  </a:lnTo>
                  <a:lnTo>
                    <a:pt x="247185" y="379187"/>
                  </a:lnTo>
                  <a:lnTo>
                    <a:pt x="237983" y="380546"/>
                  </a:lnTo>
                  <a:lnTo>
                    <a:pt x="228599" y="380999"/>
                  </a:lnTo>
                  <a:close/>
                </a:path>
                <a:path w="323850" h="381000">
                  <a:moveTo>
                    <a:pt x="269870" y="371474"/>
                  </a:moveTo>
                  <a:lnTo>
                    <a:pt x="234228" y="371474"/>
                  </a:lnTo>
                  <a:lnTo>
                    <a:pt x="239803" y="370925"/>
                  </a:lnTo>
                  <a:lnTo>
                    <a:pt x="250844" y="368729"/>
                  </a:lnTo>
                  <a:lnTo>
                    <a:pt x="285235" y="350346"/>
                  </a:lnTo>
                  <a:lnTo>
                    <a:pt x="309953" y="313354"/>
                  </a:lnTo>
                  <a:lnTo>
                    <a:pt x="314324" y="291378"/>
                  </a:lnTo>
                  <a:lnTo>
                    <a:pt x="314324" y="89620"/>
                  </a:lnTo>
                  <a:lnTo>
                    <a:pt x="303004" y="52303"/>
                  </a:lnTo>
                  <a:lnTo>
                    <a:pt x="271545" y="20844"/>
                  </a:lnTo>
                  <a:lnTo>
                    <a:pt x="234228" y="9524"/>
                  </a:lnTo>
                  <a:lnTo>
                    <a:pt x="269869" y="9524"/>
                  </a:lnTo>
                  <a:lnTo>
                    <a:pt x="302266" y="34853"/>
                  </a:lnTo>
                  <a:lnTo>
                    <a:pt x="322037" y="76664"/>
                  </a:lnTo>
                  <a:lnTo>
                    <a:pt x="323849" y="285749"/>
                  </a:lnTo>
                  <a:lnTo>
                    <a:pt x="323396" y="295133"/>
                  </a:lnTo>
                  <a:lnTo>
                    <a:pt x="307812" y="338677"/>
                  </a:lnTo>
                  <a:lnTo>
                    <a:pt x="273545" y="369740"/>
                  </a:lnTo>
                  <a:lnTo>
                    <a:pt x="269870" y="37147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5607" y="4152899"/>
              <a:ext cx="142934" cy="152161"/>
            </a:xfrm>
            <a:prstGeom prst="rect">
              <a:avLst/>
            </a:prstGeom>
          </p:spPr>
        </p:pic>
      </p:grpSp>
      <p:sp>
        <p:nvSpPr>
          <p:cNvPr id="85" name="object 85"/>
          <p:cNvSpPr txBox="1"/>
          <p:nvPr/>
        </p:nvSpPr>
        <p:spPr>
          <a:xfrm>
            <a:off x="642441" y="4943144"/>
            <a:ext cx="93091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ERC-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5484</a:t>
            </a:r>
            <a:r>
              <a:rPr sz="950" spc="-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Standard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42441" y="5171744"/>
            <a:ext cx="109664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50" dirty="0">
                <a:solidFill>
                  <a:srgbClr val="E2E7F0"/>
                </a:solidFill>
                <a:latin typeface="Calibri"/>
                <a:cs typeface="Calibri"/>
              </a:rPr>
              <a:t>Tamper-</a:t>
            </a:r>
            <a:r>
              <a:rPr sz="950" spc="-40" dirty="0">
                <a:solidFill>
                  <a:srgbClr val="E2E7F0"/>
                </a:solidFill>
                <a:latin typeface="Calibri"/>
                <a:cs typeface="Calibri"/>
              </a:rPr>
              <a:t>proof</a:t>
            </a:r>
            <a:r>
              <a:rPr sz="950" spc="3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Diplomas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42441" y="5400344"/>
            <a:ext cx="106616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Self-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sovereign</a:t>
            </a:r>
            <a:r>
              <a:rPr sz="9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Identity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3529558" y="3973781"/>
            <a:ext cx="1388745" cy="396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330"/>
              </a:spcBef>
            </a:pPr>
            <a:r>
              <a:rPr sz="1300" b="1" spc="-65" dirty="0">
                <a:solidFill>
                  <a:srgbClr val="FFFFFF"/>
                </a:solidFill>
                <a:latin typeface="Verdana"/>
                <a:cs typeface="Verdana"/>
              </a:rPr>
              <a:t>Zero-</a:t>
            </a:r>
            <a:r>
              <a:rPr sz="1300" b="1" spc="-125" dirty="0">
                <a:solidFill>
                  <a:srgbClr val="FFFFFF"/>
                </a:solidFill>
                <a:latin typeface="Verdana"/>
                <a:cs typeface="Verdana"/>
              </a:rPr>
              <a:t>Knowledge </a:t>
            </a:r>
            <a:r>
              <a:rPr sz="1300" b="1" spc="-10" dirty="0">
                <a:solidFill>
                  <a:srgbClr val="FFFFFF"/>
                </a:solidFill>
                <a:latin typeface="Verdana"/>
                <a:cs typeface="Verdana"/>
              </a:rPr>
              <a:t>Proofs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092449" y="4508909"/>
            <a:ext cx="189611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1000" spc="-35" dirty="0">
                <a:solidFill>
                  <a:srgbClr val="A0AEBF"/>
                </a:solidFill>
                <a:latin typeface="Calibri"/>
                <a:cs typeface="Calibri"/>
              </a:rPr>
              <a:t>Privacy-</a:t>
            </a:r>
            <a:r>
              <a:rPr sz="1000" spc="-30" dirty="0">
                <a:solidFill>
                  <a:srgbClr val="A0AEBF"/>
                </a:solidFill>
                <a:latin typeface="Calibri"/>
                <a:cs typeface="Calibri"/>
              </a:rPr>
              <a:t>preserving</a:t>
            </a:r>
            <a:r>
              <a:rPr sz="100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A0AEBF"/>
                </a:solidFill>
                <a:latin typeface="Calibri"/>
                <a:cs typeface="Calibri"/>
              </a:rPr>
              <a:t>verification</a:t>
            </a:r>
            <a:r>
              <a:rPr sz="1000" spc="4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A0AEBF"/>
                </a:solidFill>
                <a:latin typeface="Calibri"/>
                <a:cs typeface="Calibri"/>
              </a:rPr>
              <a:t>without</a:t>
            </a:r>
            <a:r>
              <a:rPr sz="1000" dirty="0">
                <a:solidFill>
                  <a:srgbClr val="A0AEBF"/>
                </a:solidFill>
                <a:latin typeface="Calibri"/>
                <a:cs typeface="Calibri"/>
              </a:rPr>
              <a:t> data</a:t>
            </a:r>
            <a:r>
              <a:rPr sz="1000" spc="-2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Calibri"/>
                <a:cs typeface="Calibri"/>
              </a:rPr>
              <a:t>exposure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90" name="object 90"/>
          <p:cNvGrpSpPr/>
          <p:nvPr/>
        </p:nvGrpSpPr>
        <p:grpSpPr>
          <a:xfrm>
            <a:off x="285749" y="3829049"/>
            <a:ext cx="5064760" cy="4286250"/>
            <a:chOff x="285749" y="3829049"/>
            <a:chExt cx="5064760" cy="4286250"/>
          </a:xfrm>
        </p:grpSpPr>
        <p:pic>
          <p:nvPicPr>
            <p:cNvPr id="91" name="object 9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4495" y="5048236"/>
              <a:ext cx="92893" cy="66720"/>
            </a:xfrm>
            <a:prstGeom prst="rect">
              <a:avLst/>
            </a:prstGeom>
          </p:spPr>
        </p:pic>
        <p:pic>
          <p:nvPicPr>
            <p:cNvPr id="92" name="object 9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04495" y="5276837"/>
              <a:ext cx="92893" cy="66720"/>
            </a:xfrm>
            <a:prstGeom prst="rect">
              <a:avLst/>
            </a:prstGeom>
          </p:spPr>
        </p:pic>
        <p:pic>
          <p:nvPicPr>
            <p:cNvPr id="93" name="object 9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04495" y="5505437"/>
              <a:ext cx="92893" cy="66720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6611" y="3829049"/>
              <a:ext cx="2413527" cy="28574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285749" y="6038849"/>
              <a:ext cx="2476500" cy="2076450"/>
            </a:xfrm>
            <a:custGeom>
              <a:avLst/>
              <a:gdLst/>
              <a:ahLst/>
              <a:cxnLst/>
              <a:rect l="l" t="t" r="r" b="b"/>
              <a:pathLst>
                <a:path w="2476500" h="2076450">
                  <a:moveTo>
                    <a:pt x="2381249" y="2076449"/>
                  </a:moveTo>
                  <a:lnTo>
                    <a:pt x="95249" y="2076449"/>
                  </a:lnTo>
                  <a:lnTo>
                    <a:pt x="85866" y="2075996"/>
                  </a:lnTo>
                  <a:lnTo>
                    <a:pt x="42321" y="2060412"/>
                  </a:lnTo>
                  <a:lnTo>
                    <a:pt x="11259" y="2026145"/>
                  </a:lnTo>
                  <a:lnTo>
                    <a:pt x="0" y="19811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6195" y="11259"/>
                  </a:lnTo>
                  <a:lnTo>
                    <a:pt x="2460461" y="42321"/>
                  </a:lnTo>
                  <a:lnTo>
                    <a:pt x="2476046" y="85866"/>
                  </a:lnTo>
                  <a:lnTo>
                    <a:pt x="2476499" y="95249"/>
                  </a:lnTo>
                  <a:lnTo>
                    <a:pt x="2476499" y="1981199"/>
                  </a:lnTo>
                  <a:lnTo>
                    <a:pt x="2465239" y="2026145"/>
                  </a:lnTo>
                  <a:lnTo>
                    <a:pt x="2434177" y="2060412"/>
                  </a:lnTo>
                  <a:lnTo>
                    <a:pt x="2390632" y="2075996"/>
                  </a:lnTo>
                  <a:lnTo>
                    <a:pt x="2381249" y="2076449"/>
                  </a:lnTo>
                  <a:close/>
                </a:path>
              </a:pathLst>
            </a:custGeom>
            <a:solidFill>
              <a:srgbClr val="0D1729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85749" y="6038849"/>
              <a:ext cx="2476500" cy="2076450"/>
            </a:xfrm>
            <a:custGeom>
              <a:avLst/>
              <a:gdLst/>
              <a:ahLst/>
              <a:cxnLst/>
              <a:rect l="l" t="t" r="r" b="b"/>
              <a:pathLst>
                <a:path w="2476500" h="2076450">
                  <a:moveTo>
                    <a:pt x="2381249" y="2076449"/>
                  </a:moveTo>
                  <a:lnTo>
                    <a:pt x="95249" y="2076449"/>
                  </a:lnTo>
                  <a:lnTo>
                    <a:pt x="85866" y="2075996"/>
                  </a:lnTo>
                  <a:lnTo>
                    <a:pt x="42321" y="2060412"/>
                  </a:lnTo>
                  <a:lnTo>
                    <a:pt x="11259" y="2026145"/>
                  </a:lnTo>
                  <a:lnTo>
                    <a:pt x="0" y="19811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25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986827"/>
                  </a:lnTo>
                  <a:lnTo>
                    <a:pt x="20845" y="2024143"/>
                  </a:lnTo>
                  <a:lnTo>
                    <a:pt x="52303" y="2055603"/>
                  </a:lnTo>
                  <a:lnTo>
                    <a:pt x="89621" y="2066924"/>
                  </a:lnTo>
                  <a:lnTo>
                    <a:pt x="2422521" y="2066924"/>
                  </a:lnTo>
                  <a:lnTo>
                    <a:pt x="2417700" y="2069199"/>
                  </a:lnTo>
                  <a:lnTo>
                    <a:pt x="2408858" y="2072371"/>
                  </a:lnTo>
                  <a:lnTo>
                    <a:pt x="2399835" y="2074637"/>
                  </a:lnTo>
                  <a:lnTo>
                    <a:pt x="2390632" y="2075996"/>
                  </a:lnTo>
                  <a:lnTo>
                    <a:pt x="2381249" y="2076449"/>
                  </a:lnTo>
                  <a:close/>
                </a:path>
                <a:path w="2476500" h="2076450">
                  <a:moveTo>
                    <a:pt x="2422521" y="2066924"/>
                  </a:moveTo>
                  <a:lnTo>
                    <a:pt x="2386878" y="2066924"/>
                  </a:lnTo>
                  <a:lnTo>
                    <a:pt x="2392452" y="2066374"/>
                  </a:lnTo>
                  <a:lnTo>
                    <a:pt x="2403494" y="2064178"/>
                  </a:lnTo>
                  <a:lnTo>
                    <a:pt x="2437886" y="2045795"/>
                  </a:lnTo>
                  <a:lnTo>
                    <a:pt x="2462602" y="2008803"/>
                  </a:lnTo>
                  <a:lnTo>
                    <a:pt x="2466974" y="1986827"/>
                  </a:lnTo>
                  <a:lnTo>
                    <a:pt x="2466974" y="89620"/>
                  </a:lnTo>
                  <a:lnTo>
                    <a:pt x="2455654" y="52302"/>
                  </a:lnTo>
                  <a:lnTo>
                    <a:pt x="2424195" y="20843"/>
                  </a:lnTo>
                  <a:lnTo>
                    <a:pt x="2386878" y="9524"/>
                  </a:lnTo>
                  <a:lnTo>
                    <a:pt x="2422519" y="9524"/>
                  </a:lnTo>
                  <a:lnTo>
                    <a:pt x="2454916" y="34853"/>
                  </a:lnTo>
                  <a:lnTo>
                    <a:pt x="2474687" y="76664"/>
                  </a:lnTo>
                  <a:lnTo>
                    <a:pt x="2476499" y="1981199"/>
                  </a:lnTo>
                  <a:lnTo>
                    <a:pt x="2476046" y="1990582"/>
                  </a:lnTo>
                  <a:lnTo>
                    <a:pt x="2460462" y="2034127"/>
                  </a:lnTo>
                  <a:lnTo>
                    <a:pt x="2426195" y="2065189"/>
                  </a:lnTo>
                  <a:lnTo>
                    <a:pt x="2422521" y="20669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485774" y="6257924"/>
              <a:ext cx="333375" cy="381000"/>
            </a:xfrm>
            <a:custGeom>
              <a:avLst/>
              <a:gdLst/>
              <a:ahLst/>
              <a:cxnLst/>
              <a:rect l="l" t="t" r="r" b="b"/>
              <a:pathLst>
                <a:path w="333375" h="381000">
                  <a:moveTo>
                    <a:pt x="238124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" y="0"/>
                  </a:lnTo>
                  <a:lnTo>
                    <a:pt x="283070" y="11259"/>
                  </a:lnTo>
                  <a:lnTo>
                    <a:pt x="317337" y="42321"/>
                  </a:lnTo>
                  <a:lnTo>
                    <a:pt x="332921" y="85866"/>
                  </a:lnTo>
                  <a:lnTo>
                    <a:pt x="333374" y="95249"/>
                  </a:lnTo>
                  <a:lnTo>
                    <a:pt x="333374" y="285749"/>
                  </a:lnTo>
                  <a:lnTo>
                    <a:pt x="322115" y="330695"/>
                  </a:lnTo>
                  <a:lnTo>
                    <a:pt x="291052" y="364962"/>
                  </a:lnTo>
                  <a:lnTo>
                    <a:pt x="247508" y="380546"/>
                  </a:lnTo>
                  <a:lnTo>
                    <a:pt x="238124" y="38099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85774" y="6257924"/>
              <a:ext cx="333375" cy="381000"/>
            </a:xfrm>
            <a:custGeom>
              <a:avLst/>
              <a:gdLst/>
              <a:ahLst/>
              <a:cxnLst/>
              <a:rect l="l" t="t" r="r" b="b"/>
              <a:pathLst>
                <a:path w="333375" h="381000">
                  <a:moveTo>
                    <a:pt x="238124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" y="0"/>
                  </a:lnTo>
                  <a:lnTo>
                    <a:pt x="279394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2"/>
                  </a:lnTo>
                  <a:lnTo>
                    <a:pt x="9524" y="89621"/>
                  </a:lnTo>
                  <a:lnTo>
                    <a:pt x="9524" y="291378"/>
                  </a:lnTo>
                  <a:lnTo>
                    <a:pt x="20845" y="328694"/>
                  </a:lnTo>
                  <a:lnTo>
                    <a:pt x="52303" y="360153"/>
                  </a:lnTo>
                  <a:lnTo>
                    <a:pt x="89621" y="371474"/>
                  </a:lnTo>
                  <a:lnTo>
                    <a:pt x="279396" y="371474"/>
                  </a:lnTo>
                  <a:lnTo>
                    <a:pt x="274575" y="373749"/>
                  </a:lnTo>
                  <a:lnTo>
                    <a:pt x="265733" y="376921"/>
                  </a:lnTo>
                  <a:lnTo>
                    <a:pt x="256710" y="379187"/>
                  </a:lnTo>
                  <a:lnTo>
                    <a:pt x="247508" y="380546"/>
                  </a:lnTo>
                  <a:lnTo>
                    <a:pt x="238124" y="380999"/>
                  </a:lnTo>
                  <a:close/>
                </a:path>
                <a:path w="333375" h="381000">
                  <a:moveTo>
                    <a:pt x="279396" y="371474"/>
                  </a:moveTo>
                  <a:lnTo>
                    <a:pt x="243753" y="371474"/>
                  </a:lnTo>
                  <a:lnTo>
                    <a:pt x="249328" y="370925"/>
                  </a:lnTo>
                  <a:lnTo>
                    <a:pt x="260369" y="368728"/>
                  </a:lnTo>
                  <a:lnTo>
                    <a:pt x="294761" y="350345"/>
                  </a:lnTo>
                  <a:lnTo>
                    <a:pt x="319478" y="313353"/>
                  </a:lnTo>
                  <a:lnTo>
                    <a:pt x="323849" y="291378"/>
                  </a:lnTo>
                  <a:lnTo>
                    <a:pt x="323849" y="89621"/>
                  </a:lnTo>
                  <a:lnTo>
                    <a:pt x="312529" y="52302"/>
                  </a:lnTo>
                  <a:lnTo>
                    <a:pt x="281071" y="20843"/>
                  </a:lnTo>
                  <a:lnTo>
                    <a:pt x="243753" y="9524"/>
                  </a:lnTo>
                  <a:lnTo>
                    <a:pt x="279394" y="9524"/>
                  </a:lnTo>
                  <a:lnTo>
                    <a:pt x="311791" y="34853"/>
                  </a:lnTo>
                  <a:lnTo>
                    <a:pt x="331562" y="76664"/>
                  </a:lnTo>
                  <a:lnTo>
                    <a:pt x="333374" y="285749"/>
                  </a:lnTo>
                  <a:lnTo>
                    <a:pt x="332921" y="295133"/>
                  </a:lnTo>
                  <a:lnTo>
                    <a:pt x="317337" y="338677"/>
                  </a:lnTo>
                  <a:lnTo>
                    <a:pt x="283070" y="369740"/>
                  </a:lnTo>
                  <a:lnTo>
                    <a:pt x="279396" y="37147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9" name="object 9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61974" y="6372224"/>
              <a:ext cx="190499" cy="152399"/>
            </a:xfrm>
            <a:prstGeom prst="rect">
              <a:avLst/>
            </a:prstGeom>
          </p:spPr>
        </p:pic>
      </p:grpSp>
      <p:sp>
        <p:nvSpPr>
          <p:cNvPr id="100" name="object 100"/>
          <p:cNvSpPr txBox="1"/>
          <p:nvPr/>
        </p:nvSpPr>
        <p:spPr>
          <a:xfrm>
            <a:off x="3261816" y="4990769"/>
            <a:ext cx="944244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5" dirty="0">
                <a:solidFill>
                  <a:srgbClr val="E2E7F0"/>
                </a:solidFill>
                <a:latin typeface="Calibri"/>
                <a:cs typeface="Calibri"/>
              </a:rPr>
              <a:t>ZK-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SNARKs</a:t>
            </a:r>
            <a:r>
              <a:rPr sz="950" spc="3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Protocol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261816" y="5219369"/>
            <a:ext cx="931544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Selective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Disclosure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261816" y="5447969"/>
            <a:ext cx="896619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Instant</a:t>
            </a:r>
            <a:r>
              <a:rPr sz="950" spc="-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Verification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922982" y="6193106"/>
            <a:ext cx="1153160" cy="39687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330"/>
              </a:spcBef>
            </a:pPr>
            <a:r>
              <a:rPr sz="1300" b="1" spc="-100" dirty="0">
                <a:solidFill>
                  <a:srgbClr val="FFFFFF"/>
                </a:solidFill>
                <a:latin typeface="Verdana"/>
                <a:cs typeface="Verdana"/>
              </a:rPr>
              <a:t>Decentralized </a:t>
            </a:r>
            <a:r>
              <a:rPr sz="1300" b="1" spc="-10" dirty="0">
                <a:solidFill>
                  <a:srgbClr val="FFFFFF"/>
                </a:solidFill>
                <a:latin typeface="Verdana"/>
                <a:cs typeface="Verdana"/>
              </a:rPr>
              <a:t>Registry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473075" y="6728234"/>
            <a:ext cx="1620520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1000" spc="-45" dirty="0">
                <a:solidFill>
                  <a:srgbClr val="A0AEBF"/>
                </a:solidFill>
                <a:latin typeface="Calibri"/>
                <a:cs typeface="Calibri"/>
              </a:rPr>
              <a:t>Global,</a:t>
            </a:r>
            <a:r>
              <a:rPr sz="100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A0AEBF"/>
                </a:solidFill>
                <a:latin typeface="Calibri"/>
                <a:cs typeface="Calibri"/>
              </a:rPr>
              <a:t>permissionless</a:t>
            </a:r>
            <a:r>
              <a:rPr sz="100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A0AEBF"/>
                </a:solidFill>
                <a:latin typeface="Calibri"/>
                <a:cs typeface="Calibri"/>
              </a:rPr>
              <a:t>credential</a:t>
            </a:r>
            <a:r>
              <a:rPr sz="1000" spc="50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A0AEBF"/>
                </a:solidFill>
                <a:latin typeface="Calibri"/>
                <a:cs typeface="Calibri"/>
              </a:rPr>
              <a:t>verification</a:t>
            </a:r>
            <a:r>
              <a:rPr sz="1000" spc="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Calibri"/>
                <a:cs typeface="Calibri"/>
              </a:rPr>
              <a:t>network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317236" y="6038849"/>
            <a:ext cx="5064760" cy="2076450"/>
            <a:chOff x="317236" y="6038849"/>
            <a:chExt cx="5064760" cy="2076450"/>
          </a:xfrm>
        </p:grpSpPr>
        <p:pic>
          <p:nvPicPr>
            <p:cNvPr id="106" name="object 10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120" y="7267562"/>
              <a:ext cx="92893" cy="66720"/>
            </a:xfrm>
            <a:prstGeom prst="rect">
              <a:avLst/>
            </a:prstGeom>
          </p:spPr>
        </p:pic>
        <p:pic>
          <p:nvPicPr>
            <p:cNvPr id="107" name="object 10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120" y="7496162"/>
              <a:ext cx="92893" cy="66720"/>
            </a:xfrm>
            <a:prstGeom prst="rect">
              <a:avLst/>
            </a:prstGeom>
          </p:spPr>
        </p:pic>
        <p:pic>
          <p:nvPicPr>
            <p:cNvPr id="108" name="object 10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5120" y="7724762"/>
              <a:ext cx="92893" cy="66720"/>
            </a:xfrm>
            <a:prstGeom prst="rect">
              <a:avLst/>
            </a:prstGeom>
          </p:spPr>
        </p:pic>
        <p:pic>
          <p:nvPicPr>
            <p:cNvPr id="109" name="object 10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17236" y="6048374"/>
              <a:ext cx="2413527" cy="28574"/>
            </a:xfrm>
            <a:prstGeom prst="rect">
              <a:avLst/>
            </a:prstGeom>
          </p:spPr>
        </p:pic>
        <p:sp>
          <p:nvSpPr>
            <p:cNvPr id="110" name="object 110"/>
            <p:cNvSpPr/>
            <p:nvPr/>
          </p:nvSpPr>
          <p:spPr>
            <a:xfrm>
              <a:off x="2905124" y="6038849"/>
              <a:ext cx="2476500" cy="2076450"/>
            </a:xfrm>
            <a:custGeom>
              <a:avLst/>
              <a:gdLst/>
              <a:ahLst/>
              <a:cxnLst/>
              <a:rect l="l" t="t" r="r" b="b"/>
              <a:pathLst>
                <a:path w="2476500" h="2076450">
                  <a:moveTo>
                    <a:pt x="2381249" y="2076449"/>
                  </a:moveTo>
                  <a:lnTo>
                    <a:pt x="95249" y="2076449"/>
                  </a:lnTo>
                  <a:lnTo>
                    <a:pt x="85866" y="2075996"/>
                  </a:lnTo>
                  <a:lnTo>
                    <a:pt x="42321" y="2060412"/>
                  </a:lnTo>
                  <a:lnTo>
                    <a:pt x="11259" y="2026145"/>
                  </a:lnTo>
                  <a:lnTo>
                    <a:pt x="0" y="19811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6195" y="11259"/>
                  </a:lnTo>
                  <a:lnTo>
                    <a:pt x="2460461" y="42321"/>
                  </a:lnTo>
                  <a:lnTo>
                    <a:pt x="2476046" y="85866"/>
                  </a:lnTo>
                  <a:lnTo>
                    <a:pt x="2476499" y="95249"/>
                  </a:lnTo>
                  <a:lnTo>
                    <a:pt x="2476499" y="1981199"/>
                  </a:lnTo>
                  <a:lnTo>
                    <a:pt x="2465239" y="2026145"/>
                  </a:lnTo>
                  <a:lnTo>
                    <a:pt x="2434177" y="2060412"/>
                  </a:lnTo>
                  <a:lnTo>
                    <a:pt x="2390632" y="2075996"/>
                  </a:lnTo>
                  <a:lnTo>
                    <a:pt x="2381249" y="2076449"/>
                  </a:lnTo>
                  <a:close/>
                </a:path>
              </a:pathLst>
            </a:custGeom>
            <a:solidFill>
              <a:srgbClr val="0D1729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2905124" y="6038849"/>
              <a:ext cx="2476500" cy="2076450"/>
            </a:xfrm>
            <a:custGeom>
              <a:avLst/>
              <a:gdLst/>
              <a:ahLst/>
              <a:cxnLst/>
              <a:rect l="l" t="t" r="r" b="b"/>
              <a:pathLst>
                <a:path w="2476500" h="2076450">
                  <a:moveTo>
                    <a:pt x="2381249" y="2076449"/>
                  </a:moveTo>
                  <a:lnTo>
                    <a:pt x="95249" y="2076449"/>
                  </a:lnTo>
                  <a:lnTo>
                    <a:pt x="85866" y="2075996"/>
                  </a:lnTo>
                  <a:lnTo>
                    <a:pt x="42321" y="2060412"/>
                  </a:lnTo>
                  <a:lnTo>
                    <a:pt x="11259" y="2026145"/>
                  </a:lnTo>
                  <a:lnTo>
                    <a:pt x="0" y="19811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381249" y="0"/>
                  </a:lnTo>
                  <a:lnTo>
                    <a:pt x="2422519" y="9524"/>
                  </a:lnTo>
                  <a:lnTo>
                    <a:pt x="89620" y="9524"/>
                  </a:lnTo>
                  <a:lnTo>
                    <a:pt x="84046" y="10073"/>
                  </a:lnTo>
                  <a:lnTo>
                    <a:pt x="42942" y="27098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1986827"/>
                  </a:lnTo>
                  <a:lnTo>
                    <a:pt x="20844" y="2024143"/>
                  </a:lnTo>
                  <a:lnTo>
                    <a:pt x="52303" y="2055603"/>
                  </a:lnTo>
                  <a:lnTo>
                    <a:pt x="89620" y="2066924"/>
                  </a:lnTo>
                  <a:lnTo>
                    <a:pt x="2422521" y="2066924"/>
                  </a:lnTo>
                  <a:lnTo>
                    <a:pt x="2417700" y="2069199"/>
                  </a:lnTo>
                  <a:lnTo>
                    <a:pt x="2408857" y="2072371"/>
                  </a:lnTo>
                  <a:lnTo>
                    <a:pt x="2399835" y="2074637"/>
                  </a:lnTo>
                  <a:lnTo>
                    <a:pt x="2390632" y="2075996"/>
                  </a:lnTo>
                  <a:lnTo>
                    <a:pt x="2381249" y="2076449"/>
                  </a:lnTo>
                  <a:close/>
                </a:path>
                <a:path w="2476500" h="2076450">
                  <a:moveTo>
                    <a:pt x="2422521" y="2066924"/>
                  </a:moveTo>
                  <a:lnTo>
                    <a:pt x="2386877" y="2066924"/>
                  </a:lnTo>
                  <a:lnTo>
                    <a:pt x="2392452" y="2066374"/>
                  </a:lnTo>
                  <a:lnTo>
                    <a:pt x="2403493" y="2064178"/>
                  </a:lnTo>
                  <a:lnTo>
                    <a:pt x="2437886" y="2045795"/>
                  </a:lnTo>
                  <a:lnTo>
                    <a:pt x="2462602" y="2008803"/>
                  </a:lnTo>
                  <a:lnTo>
                    <a:pt x="2466974" y="1986827"/>
                  </a:lnTo>
                  <a:lnTo>
                    <a:pt x="2466974" y="89620"/>
                  </a:lnTo>
                  <a:lnTo>
                    <a:pt x="2455653" y="52302"/>
                  </a:lnTo>
                  <a:lnTo>
                    <a:pt x="2424195" y="20843"/>
                  </a:lnTo>
                  <a:lnTo>
                    <a:pt x="2386877" y="9524"/>
                  </a:lnTo>
                  <a:lnTo>
                    <a:pt x="2422519" y="9524"/>
                  </a:lnTo>
                  <a:lnTo>
                    <a:pt x="2454915" y="34853"/>
                  </a:lnTo>
                  <a:lnTo>
                    <a:pt x="2474687" y="76664"/>
                  </a:lnTo>
                  <a:lnTo>
                    <a:pt x="2476499" y="1981199"/>
                  </a:lnTo>
                  <a:lnTo>
                    <a:pt x="2476046" y="1990582"/>
                  </a:lnTo>
                  <a:lnTo>
                    <a:pt x="2460461" y="2034127"/>
                  </a:lnTo>
                  <a:lnTo>
                    <a:pt x="2426195" y="2065189"/>
                  </a:lnTo>
                  <a:lnTo>
                    <a:pt x="2422521" y="20669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3105149" y="62388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49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1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85749" y="0"/>
                  </a:lnTo>
                  <a:lnTo>
                    <a:pt x="330695" y="11259"/>
                  </a:lnTo>
                  <a:lnTo>
                    <a:pt x="364962" y="42321"/>
                  </a:lnTo>
                  <a:lnTo>
                    <a:pt x="380546" y="85866"/>
                  </a:lnTo>
                  <a:lnTo>
                    <a:pt x="380999" y="95249"/>
                  </a:lnTo>
                  <a:lnTo>
                    <a:pt x="380999" y="285749"/>
                  </a:lnTo>
                  <a:lnTo>
                    <a:pt x="369740" y="330695"/>
                  </a:lnTo>
                  <a:lnTo>
                    <a:pt x="338677" y="364962"/>
                  </a:lnTo>
                  <a:lnTo>
                    <a:pt x="295133" y="380546"/>
                  </a:lnTo>
                  <a:lnTo>
                    <a:pt x="285749" y="38099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3105149" y="62388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285749" y="380999"/>
                  </a:moveTo>
                  <a:lnTo>
                    <a:pt x="95249" y="380999"/>
                  </a:lnTo>
                  <a:lnTo>
                    <a:pt x="85866" y="380546"/>
                  </a:lnTo>
                  <a:lnTo>
                    <a:pt x="42322" y="364962"/>
                  </a:lnTo>
                  <a:lnTo>
                    <a:pt x="11259" y="330695"/>
                  </a:lnTo>
                  <a:lnTo>
                    <a:pt x="0" y="2857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85749" y="0"/>
                  </a:lnTo>
                  <a:lnTo>
                    <a:pt x="327019" y="9524"/>
                  </a:lnTo>
                  <a:lnTo>
                    <a:pt x="89620" y="9524"/>
                  </a:lnTo>
                  <a:lnTo>
                    <a:pt x="84046" y="10073"/>
                  </a:lnTo>
                  <a:lnTo>
                    <a:pt x="42942" y="27098"/>
                  </a:lnTo>
                  <a:lnTo>
                    <a:pt x="18203" y="57242"/>
                  </a:lnTo>
                  <a:lnTo>
                    <a:pt x="9524" y="89621"/>
                  </a:lnTo>
                  <a:lnTo>
                    <a:pt x="9524" y="291377"/>
                  </a:lnTo>
                  <a:lnTo>
                    <a:pt x="20844" y="328694"/>
                  </a:lnTo>
                  <a:lnTo>
                    <a:pt x="52303" y="360153"/>
                  </a:lnTo>
                  <a:lnTo>
                    <a:pt x="89620" y="371474"/>
                  </a:lnTo>
                  <a:lnTo>
                    <a:pt x="327021" y="371474"/>
                  </a:lnTo>
                  <a:lnTo>
                    <a:pt x="322200" y="373749"/>
                  </a:lnTo>
                  <a:lnTo>
                    <a:pt x="313358" y="376921"/>
                  </a:lnTo>
                  <a:lnTo>
                    <a:pt x="304335" y="379187"/>
                  </a:lnTo>
                  <a:lnTo>
                    <a:pt x="295133" y="380546"/>
                  </a:lnTo>
                  <a:lnTo>
                    <a:pt x="285749" y="380999"/>
                  </a:lnTo>
                  <a:close/>
                </a:path>
                <a:path w="381000" h="381000">
                  <a:moveTo>
                    <a:pt x="327021" y="371474"/>
                  </a:moveTo>
                  <a:lnTo>
                    <a:pt x="291378" y="371474"/>
                  </a:lnTo>
                  <a:lnTo>
                    <a:pt x="296953" y="370924"/>
                  </a:lnTo>
                  <a:lnTo>
                    <a:pt x="307994" y="368728"/>
                  </a:lnTo>
                  <a:lnTo>
                    <a:pt x="342386" y="350345"/>
                  </a:lnTo>
                  <a:lnTo>
                    <a:pt x="367103" y="313353"/>
                  </a:lnTo>
                  <a:lnTo>
                    <a:pt x="371474" y="291377"/>
                  </a:lnTo>
                  <a:lnTo>
                    <a:pt x="371474" y="89621"/>
                  </a:lnTo>
                  <a:lnTo>
                    <a:pt x="360154" y="52302"/>
                  </a:lnTo>
                  <a:lnTo>
                    <a:pt x="328695" y="20844"/>
                  </a:lnTo>
                  <a:lnTo>
                    <a:pt x="291378" y="9524"/>
                  </a:lnTo>
                  <a:lnTo>
                    <a:pt x="327019" y="9524"/>
                  </a:lnTo>
                  <a:lnTo>
                    <a:pt x="359416" y="34853"/>
                  </a:lnTo>
                  <a:lnTo>
                    <a:pt x="379187" y="76664"/>
                  </a:lnTo>
                  <a:lnTo>
                    <a:pt x="380999" y="285749"/>
                  </a:lnTo>
                  <a:lnTo>
                    <a:pt x="380546" y="295133"/>
                  </a:lnTo>
                  <a:lnTo>
                    <a:pt x="364962" y="338677"/>
                  </a:lnTo>
                  <a:lnTo>
                    <a:pt x="330695" y="369740"/>
                  </a:lnTo>
                  <a:lnTo>
                    <a:pt x="327021" y="37147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37696" y="6352371"/>
              <a:ext cx="115907" cy="154007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642441" y="7210094"/>
            <a:ext cx="110236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IPFS</a:t>
            </a:r>
            <a:r>
              <a:rPr sz="95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Metadata</a:t>
            </a:r>
            <a:r>
              <a:rPr sz="95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Storage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642441" y="7438694"/>
            <a:ext cx="119380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25" dirty="0">
                <a:solidFill>
                  <a:srgbClr val="E2E7F0"/>
                </a:solidFill>
                <a:latin typeface="Calibri"/>
                <a:cs typeface="Calibri"/>
              </a:rPr>
              <a:t>Cross-chain</a:t>
            </a:r>
            <a:r>
              <a:rPr sz="950" spc="3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Compatibility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642441" y="7667294"/>
            <a:ext cx="88900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50" dirty="0">
                <a:solidFill>
                  <a:srgbClr val="E2E7F0"/>
                </a:solidFill>
                <a:latin typeface="Calibri"/>
                <a:cs typeface="Calibri"/>
              </a:rPr>
              <a:t>Global</a:t>
            </a:r>
            <a:r>
              <a:rPr sz="950" spc="3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5" dirty="0">
                <a:solidFill>
                  <a:srgbClr val="E2E7F0"/>
                </a:solidFill>
                <a:latin typeface="Calibri"/>
                <a:cs typeface="Calibri"/>
              </a:rPr>
              <a:t>Accessibility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3587750" y="6259781"/>
            <a:ext cx="1375410" cy="225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300" b="1" spc="-114" dirty="0">
                <a:solidFill>
                  <a:srgbClr val="FFFFFF"/>
                </a:solidFill>
                <a:latin typeface="Verdana"/>
                <a:cs typeface="Verdana"/>
              </a:rPr>
              <a:t>Smart</a:t>
            </a:r>
            <a:r>
              <a:rPr sz="1300" b="1" spc="-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00" b="1" spc="-60" dirty="0">
                <a:solidFill>
                  <a:srgbClr val="FFFFFF"/>
                </a:solidFill>
                <a:latin typeface="Verdana"/>
                <a:cs typeface="Verdana"/>
              </a:rPr>
              <a:t>Contracts</a:t>
            </a:r>
            <a:endParaRPr sz="1300">
              <a:latin typeface="Verdana"/>
              <a:cs typeface="Verdan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3092449" y="6690134"/>
            <a:ext cx="1763395" cy="368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5"/>
              </a:spcBef>
            </a:pPr>
            <a:r>
              <a:rPr sz="1000" spc="-35" dirty="0">
                <a:solidFill>
                  <a:srgbClr val="A0AEBF"/>
                </a:solidFill>
                <a:latin typeface="Calibri"/>
                <a:cs typeface="Calibri"/>
              </a:rPr>
              <a:t>Automated</a:t>
            </a:r>
            <a:r>
              <a:rPr sz="1000" spc="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A0AEBF"/>
                </a:solidFill>
                <a:latin typeface="Calibri"/>
                <a:cs typeface="Calibri"/>
              </a:rPr>
              <a:t>credential</a:t>
            </a:r>
            <a:r>
              <a:rPr sz="1000" spc="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20" dirty="0">
                <a:solidFill>
                  <a:srgbClr val="A0AEBF"/>
                </a:solidFill>
                <a:latin typeface="Calibri"/>
                <a:cs typeface="Calibri"/>
              </a:rPr>
              <a:t>issuance</a:t>
            </a:r>
            <a:r>
              <a:rPr sz="1000" spc="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25" dirty="0">
                <a:solidFill>
                  <a:srgbClr val="A0AEBF"/>
                </a:solidFill>
                <a:latin typeface="Calibri"/>
                <a:cs typeface="Calibri"/>
              </a:rPr>
              <a:t>and</a:t>
            </a:r>
            <a:r>
              <a:rPr sz="1000" spc="50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30" dirty="0">
                <a:solidFill>
                  <a:srgbClr val="A0AEBF"/>
                </a:solidFill>
                <a:latin typeface="Calibri"/>
                <a:cs typeface="Calibri"/>
              </a:rPr>
              <a:t>verification</a:t>
            </a:r>
            <a:r>
              <a:rPr sz="1000" spc="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A0AEBF"/>
                </a:solidFill>
                <a:latin typeface="Calibri"/>
                <a:cs typeface="Calibri"/>
              </a:rPr>
              <a:t>logic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2936611" y="6048374"/>
            <a:ext cx="2413635" cy="1697355"/>
            <a:chOff x="2936611" y="6048374"/>
            <a:chExt cx="2413635" cy="1697355"/>
          </a:xfrm>
        </p:grpSpPr>
        <p:pic>
          <p:nvPicPr>
            <p:cNvPr id="121" name="object 1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4484" y="7220261"/>
              <a:ext cx="94476" cy="67857"/>
            </a:xfrm>
            <a:prstGeom prst="rect">
              <a:avLst/>
            </a:prstGeom>
          </p:spPr>
        </p:pic>
        <p:pic>
          <p:nvPicPr>
            <p:cNvPr id="122" name="object 12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4484" y="7448861"/>
              <a:ext cx="94476" cy="67857"/>
            </a:xfrm>
            <a:prstGeom prst="rect">
              <a:avLst/>
            </a:prstGeom>
          </p:spPr>
        </p:pic>
        <p:pic>
          <p:nvPicPr>
            <p:cNvPr id="123" name="object 1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4484" y="7677461"/>
              <a:ext cx="94476" cy="67857"/>
            </a:xfrm>
            <a:prstGeom prst="rect">
              <a:avLst/>
            </a:prstGeom>
          </p:spPr>
        </p:pic>
        <p:pic>
          <p:nvPicPr>
            <p:cNvPr id="124" name="object 12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936611" y="6048374"/>
              <a:ext cx="2413527" cy="28574"/>
            </a:xfrm>
            <a:prstGeom prst="rect">
              <a:avLst/>
            </a:prstGeom>
          </p:spPr>
        </p:pic>
      </p:grpSp>
      <p:sp>
        <p:nvSpPr>
          <p:cNvPr id="125" name="object 125"/>
          <p:cNvSpPr txBox="1"/>
          <p:nvPr/>
        </p:nvSpPr>
        <p:spPr>
          <a:xfrm>
            <a:off x="3261816" y="7171994"/>
            <a:ext cx="1026160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40" dirty="0">
                <a:solidFill>
                  <a:srgbClr val="E2E7F0"/>
                </a:solidFill>
                <a:latin typeface="Calibri"/>
                <a:cs typeface="Calibri"/>
              </a:rPr>
              <a:t>Automated</a:t>
            </a:r>
            <a:r>
              <a:rPr sz="950" spc="3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Validation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8" name="object 128"/>
          <p:cNvSpPr txBox="1"/>
          <p:nvPr/>
        </p:nvSpPr>
        <p:spPr>
          <a:xfrm>
            <a:off x="273050" y="12967695"/>
            <a:ext cx="102933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0"/>
              </a:lnSpc>
            </a:pP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ACADEMIA</a:t>
            </a:r>
            <a:r>
              <a:rPr sz="100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2.0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5245694" y="12967679"/>
            <a:ext cx="148590" cy="1041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15"/>
              </a:lnSpc>
            </a:pPr>
            <a:r>
              <a:rPr sz="950" spc="-25" dirty="0">
                <a:solidFill>
                  <a:srgbClr val="64738B"/>
                </a:solidFill>
                <a:latin typeface="Calibri"/>
                <a:cs typeface="Calibri"/>
              </a:rPr>
              <a:t>03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261816" y="7400594"/>
            <a:ext cx="9658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Programmable</a:t>
            </a:r>
            <a:r>
              <a:rPr sz="9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Logic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27" name="object 127"/>
          <p:cNvSpPr txBox="1"/>
          <p:nvPr/>
        </p:nvSpPr>
        <p:spPr>
          <a:xfrm>
            <a:off x="3261816" y="7629194"/>
            <a:ext cx="686435" cy="170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Gas-</a:t>
            </a:r>
            <a:r>
              <a:rPr sz="950" spc="-45" dirty="0">
                <a:solidFill>
                  <a:srgbClr val="E2E7F0"/>
                </a:solidFill>
                <a:latin typeface="Calibri"/>
                <a:cs typeface="Calibri"/>
              </a:rPr>
              <a:t>Optimized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67375" cy="9582150"/>
            <a:chOff x="0" y="0"/>
            <a:chExt cx="5667375" cy="958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67374" cy="95821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756507" y="843922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613" y="3135"/>
                  </a:moveTo>
                  <a:lnTo>
                    <a:pt x="522" y="3135"/>
                  </a:lnTo>
                  <a:lnTo>
                    <a:pt x="0" y="2613"/>
                  </a:lnTo>
                  <a:lnTo>
                    <a:pt x="0" y="522"/>
                  </a:lnTo>
                  <a:lnTo>
                    <a:pt x="522" y="0"/>
                  </a:lnTo>
                  <a:lnTo>
                    <a:pt x="2613" y="0"/>
                  </a:lnTo>
                  <a:lnTo>
                    <a:pt x="3135" y="522"/>
                  </a:lnTo>
                  <a:lnTo>
                    <a:pt x="3135" y="1567"/>
                  </a:lnTo>
                  <a:lnTo>
                    <a:pt x="3135" y="2613"/>
                  </a:lnTo>
                  <a:lnTo>
                    <a:pt x="2613" y="3135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4589" y="8550287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642" y="1877"/>
                  </a:moveTo>
                  <a:lnTo>
                    <a:pt x="234" y="1877"/>
                  </a:lnTo>
                  <a:lnTo>
                    <a:pt x="0" y="1642"/>
                  </a:lnTo>
                  <a:lnTo>
                    <a:pt x="0" y="1173"/>
                  </a:lnTo>
                  <a:lnTo>
                    <a:pt x="0" y="234"/>
                  </a:lnTo>
                  <a:lnTo>
                    <a:pt x="234" y="0"/>
                  </a:lnTo>
                  <a:lnTo>
                    <a:pt x="1642" y="0"/>
                  </a:lnTo>
                  <a:lnTo>
                    <a:pt x="1877" y="234"/>
                  </a:lnTo>
                  <a:lnTo>
                    <a:pt x="1877" y="1642"/>
                  </a:lnTo>
                  <a:lnTo>
                    <a:pt x="1642" y="1877"/>
                  </a:lnTo>
                  <a:close/>
                </a:path>
              </a:pathLst>
            </a:custGeom>
            <a:solidFill>
              <a:srgbClr val="FF007E">
                <a:alpha val="5913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96046" y="8546819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75" y="1890"/>
                  </a:moveTo>
                  <a:lnTo>
                    <a:pt x="315" y="1890"/>
                  </a:lnTo>
                  <a:lnTo>
                    <a:pt x="0" y="1575"/>
                  </a:lnTo>
                  <a:lnTo>
                    <a:pt x="0" y="315"/>
                  </a:lnTo>
                  <a:lnTo>
                    <a:pt x="315" y="0"/>
                  </a:lnTo>
                  <a:lnTo>
                    <a:pt x="1575" y="0"/>
                  </a:lnTo>
                  <a:lnTo>
                    <a:pt x="1890" y="315"/>
                  </a:lnTo>
                  <a:lnTo>
                    <a:pt x="1890" y="945"/>
                  </a:lnTo>
                  <a:lnTo>
                    <a:pt x="1890" y="1575"/>
                  </a:lnTo>
                  <a:lnTo>
                    <a:pt x="1575" y="1890"/>
                  </a:lnTo>
                  <a:close/>
                </a:path>
              </a:pathLst>
            </a:custGeom>
            <a:solidFill>
              <a:srgbClr val="FF007E">
                <a:alpha val="5954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203593" y="8731439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40">
                  <a:moveTo>
                    <a:pt x="1960" y="2342"/>
                  </a:moveTo>
                  <a:lnTo>
                    <a:pt x="382" y="2342"/>
                  </a:lnTo>
                  <a:lnTo>
                    <a:pt x="0" y="1960"/>
                  </a:lnTo>
                  <a:lnTo>
                    <a:pt x="0" y="1195"/>
                  </a:lnTo>
                  <a:lnTo>
                    <a:pt x="0" y="382"/>
                  </a:lnTo>
                  <a:lnTo>
                    <a:pt x="382" y="0"/>
                  </a:lnTo>
                  <a:lnTo>
                    <a:pt x="1960" y="0"/>
                  </a:lnTo>
                  <a:lnTo>
                    <a:pt x="2342" y="382"/>
                  </a:lnTo>
                  <a:lnTo>
                    <a:pt x="2342" y="1960"/>
                  </a:lnTo>
                  <a:lnTo>
                    <a:pt x="1960" y="2342"/>
                  </a:lnTo>
                  <a:close/>
                </a:path>
              </a:pathLst>
            </a:custGeom>
            <a:solidFill>
              <a:srgbClr val="FF007E">
                <a:alpha val="4918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7042" y="8907605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591" y="1861"/>
                  </a:moveTo>
                  <a:lnTo>
                    <a:pt x="269" y="1861"/>
                  </a:lnTo>
                  <a:lnTo>
                    <a:pt x="0" y="1591"/>
                  </a:lnTo>
                  <a:lnTo>
                    <a:pt x="0" y="1051"/>
                  </a:lnTo>
                  <a:lnTo>
                    <a:pt x="0" y="269"/>
                  </a:lnTo>
                  <a:lnTo>
                    <a:pt x="269" y="0"/>
                  </a:lnTo>
                  <a:lnTo>
                    <a:pt x="1591" y="0"/>
                  </a:lnTo>
                  <a:lnTo>
                    <a:pt x="1861" y="269"/>
                  </a:lnTo>
                  <a:lnTo>
                    <a:pt x="1861" y="1591"/>
                  </a:lnTo>
                  <a:lnTo>
                    <a:pt x="1591" y="1861"/>
                  </a:lnTo>
                  <a:close/>
                </a:path>
              </a:pathLst>
            </a:custGeom>
            <a:solidFill>
              <a:srgbClr val="FF007E">
                <a:alpha val="39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2384" y="9153552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69" h="1270">
                  <a:moveTo>
                    <a:pt x="666" y="790"/>
                  </a:moveTo>
                  <a:lnTo>
                    <a:pt x="123" y="790"/>
                  </a:lnTo>
                  <a:lnTo>
                    <a:pt x="0" y="419"/>
                  </a:lnTo>
                  <a:lnTo>
                    <a:pt x="0" y="123"/>
                  </a:lnTo>
                  <a:lnTo>
                    <a:pt x="666" y="0"/>
                  </a:lnTo>
                  <a:lnTo>
                    <a:pt x="790" y="666"/>
                  </a:lnTo>
                  <a:close/>
                </a:path>
              </a:pathLst>
            </a:custGeom>
            <a:solidFill>
              <a:srgbClr val="FF007E">
                <a:alpha val="2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37612" y="928217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69" y="558"/>
                  </a:moveTo>
                  <a:lnTo>
                    <a:pt x="88" y="558"/>
                  </a:lnTo>
                  <a:lnTo>
                    <a:pt x="0" y="292"/>
                  </a:lnTo>
                  <a:lnTo>
                    <a:pt x="0" y="88"/>
                  </a:lnTo>
                  <a:lnTo>
                    <a:pt x="469" y="0"/>
                  </a:lnTo>
                  <a:lnTo>
                    <a:pt x="558" y="469"/>
                  </a:lnTo>
                  <a:close/>
                </a:path>
              </a:pathLst>
            </a:custGeom>
            <a:solidFill>
              <a:srgbClr val="FF007E">
                <a:alpha val="175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35952" y="9474158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80" y="216"/>
                  </a:moveTo>
                  <a:lnTo>
                    <a:pt x="36" y="216"/>
                  </a:lnTo>
                  <a:lnTo>
                    <a:pt x="0" y="36"/>
                  </a:lnTo>
                  <a:lnTo>
                    <a:pt x="180" y="0"/>
                  </a:lnTo>
                  <a:lnTo>
                    <a:pt x="216" y="180"/>
                  </a:lnTo>
                  <a:close/>
                </a:path>
              </a:pathLst>
            </a:custGeom>
            <a:solidFill>
              <a:srgbClr val="FF007E">
                <a:alpha val="6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637" y="147637"/>
              <a:ext cx="5372100" cy="9286875"/>
            </a:xfrm>
            <a:custGeom>
              <a:avLst/>
              <a:gdLst/>
              <a:ahLst/>
              <a:cxnLst/>
              <a:rect l="l" t="t" r="r" b="b"/>
              <a:pathLst>
                <a:path w="5372100" h="9286875">
                  <a:moveTo>
                    <a:pt x="0" y="0"/>
                  </a:moveTo>
                  <a:lnTo>
                    <a:pt x="5372099" y="0"/>
                  </a:lnTo>
                  <a:lnTo>
                    <a:pt x="5372099" y="9286874"/>
                  </a:lnTo>
                  <a:lnTo>
                    <a:pt x="0" y="92868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90499" y="7572374"/>
              <a:ext cx="5286375" cy="1295400"/>
            </a:xfrm>
            <a:custGeom>
              <a:avLst/>
              <a:gdLst/>
              <a:ahLst/>
              <a:cxnLst/>
              <a:rect l="l" t="t" r="r" b="b"/>
              <a:pathLst>
                <a:path w="5286375" h="1295400">
                  <a:moveTo>
                    <a:pt x="5191124" y="1295399"/>
                  </a:moveTo>
                  <a:lnTo>
                    <a:pt x="95249" y="1295399"/>
                  </a:lnTo>
                  <a:lnTo>
                    <a:pt x="85866" y="1294946"/>
                  </a:lnTo>
                  <a:lnTo>
                    <a:pt x="42321" y="1279360"/>
                  </a:lnTo>
                  <a:lnTo>
                    <a:pt x="11259" y="1245095"/>
                  </a:lnTo>
                  <a:lnTo>
                    <a:pt x="0" y="1200149"/>
                  </a:lnTo>
                  <a:lnTo>
                    <a:pt x="0" y="95249"/>
                  </a:lnTo>
                  <a:lnTo>
                    <a:pt x="11259" y="50302"/>
                  </a:lnTo>
                  <a:lnTo>
                    <a:pt x="42321" y="16036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191124" y="0"/>
                  </a:lnTo>
                  <a:lnTo>
                    <a:pt x="5236070" y="11259"/>
                  </a:lnTo>
                  <a:lnTo>
                    <a:pt x="5270336" y="42320"/>
                  </a:lnTo>
                  <a:lnTo>
                    <a:pt x="5285921" y="85866"/>
                  </a:lnTo>
                  <a:lnTo>
                    <a:pt x="5286374" y="95249"/>
                  </a:lnTo>
                  <a:lnTo>
                    <a:pt x="5286374" y="1200149"/>
                  </a:lnTo>
                  <a:lnTo>
                    <a:pt x="5275114" y="1245095"/>
                  </a:lnTo>
                  <a:lnTo>
                    <a:pt x="5244052" y="1279360"/>
                  </a:lnTo>
                  <a:lnTo>
                    <a:pt x="5200507" y="1294946"/>
                  </a:lnTo>
                  <a:lnTo>
                    <a:pt x="5191124" y="129539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90499" y="7572374"/>
              <a:ext cx="5286375" cy="1295400"/>
            </a:xfrm>
            <a:custGeom>
              <a:avLst/>
              <a:gdLst/>
              <a:ahLst/>
              <a:cxnLst/>
              <a:rect l="l" t="t" r="r" b="b"/>
              <a:pathLst>
                <a:path w="5286375" h="1295400">
                  <a:moveTo>
                    <a:pt x="5191124" y="1295399"/>
                  </a:moveTo>
                  <a:lnTo>
                    <a:pt x="95249" y="1295399"/>
                  </a:lnTo>
                  <a:lnTo>
                    <a:pt x="85866" y="1294946"/>
                  </a:lnTo>
                  <a:lnTo>
                    <a:pt x="42321" y="1279361"/>
                  </a:lnTo>
                  <a:lnTo>
                    <a:pt x="11259" y="1245095"/>
                  </a:lnTo>
                  <a:lnTo>
                    <a:pt x="0" y="1200149"/>
                  </a:lnTo>
                  <a:lnTo>
                    <a:pt x="0" y="95249"/>
                  </a:lnTo>
                  <a:lnTo>
                    <a:pt x="11259" y="50302"/>
                  </a:lnTo>
                  <a:lnTo>
                    <a:pt x="42321" y="16036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191124" y="0"/>
                  </a:lnTo>
                  <a:lnTo>
                    <a:pt x="5232395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7"/>
                  </a:lnTo>
                  <a:lnTo>
                    <a:pt x="18204" y="57242"/>
                  </a:lnTo>
                  <a:lnTo>
                    <a:pt x="9524" y="89620"/>
                  </a:lnTo>
                  <a:lnTo>
                    <a:pt x="9524" y="1205777"/>
                  </a:lnTo>
                  <a:lnTo>
                    <a:pt x="20845" y="1243095"/>
                  </a:lnTo>
                  <a:lnTo>
                    <a:pt x="52303" y="1274554"/>
                  </a:lnTo>
                  <a:lnTo>
                    <a:pt x="89621" y="1285873"/>
                  </a:lnTo>
                  <a:lnTo>
                    <a:pt x="5232393" y="1285873"/>
                  </a:lnTo>
                  <a:lnTo>
                    <a:pt x="5227574" y="1288148"/>
                  </a:lnTo>
                  <a:lnTo>
                    <a:pt x="5218732" y="1291320"/>
                  </a:lnTo>
                  <a:lnTo>
                    <a:pt x="5209710" y="1293586"/>
                  </a:lnTo>
                  <a:lnTo>
                    <a:pt x="5200507" y="1294946"/>
                  </a:lnTo>
                  <a:lnTo>
                    <a:pt x="5191124" y="1295399"/>
                  </a:lnTo>
                  <a:close/>
                </a:path>
                <a:path w="5286375" h="1295400">
                  <a:moveTo>
                    <a:pt x="5232393" y="1285873"/>
                  </a:moveTo>
                  <a:lnTo>
                    <a:pt x="5196752" y="1285873"/>
                  </a:lnTo>
                  <a:lnTo>
                    <a:pt x="5202327" y="1285325"/>
                  </a:lnTo>
                  <a:lnTo>
                    <a:pt x="5213368" y="1283128"/>
                  </a:lnTo>
                  <a:lnTo>
                    <a:pt x="5247759" y="1264746"/>
                  </a:lnTo>
                  <a:lnTo>
                    <a:pt x="5272477" y="1227754"/>
                  </a:lnTo>
                  <a:lnTo>
                    <a:pt x="5276848" y="1205777"/>
                  </a:lnTo>
                  <a:lnTo>
                    <a:pt x="5276848" y="89620"/>
                  </a:lnTo>
                  <a:lnTo>
                    <a:pt x="5265528" y="52302"/>
                  </a:lnTo>
                  <a:lnTo>
                    <a:pt x="5234070" y="20843"/>
                  </a:lnTo>
                  <a:lnTo>
                    <a:pt x="5196752" y="9524"/>
                  </a:lnTo>
                  <a:lnTo>
                    <a:pt x="5232395" y="9524"/>
                  </a:lnTo>
                  <a:lnTo>
                    <a:pt x="5264790" y="34852"/>
                  </a:lnTo>
                  <a:lnTo>
                    <a:pt x="5284561" y="76663"/>
                  </a:lnTo>
                  <a:lnTo>
                    <a:pt x="5286374" y="1200149"/>
                  </a:lnTo>
                  <a:lnTo>
                    <a:pt x="5285921" y="1209533"/>
                  </a:lnTo>
                  <a:lnTo>
                    <a:pt x="5270336" y="1253077"/>
                  </a:lnTo>
                  <a:lnTo>
                    <a:pt x="5236070" y="1284138"/>
                  </a:lnTo>
                  <a:lnTo>
                    <a:pt x="5232393" y="1285873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58489" y="7716458"/>
            <a:ext cx="4750435" cy="9791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150" spc="-40" dirty="0">
                <a:solidFill>
                  <a:srgbClr val="FF007E"/>
                </a:solidFill>
                <a:latin typeface="Arial Black"/>
                <a:cs typeface="Arial Black"/>
              </a:rPr>
              <a:t>TECHNOLOGICAL</a:t>
            </a:r>
            <a:r>
              <a:rPr sz="1150" spc="-3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150" spc="-10" dirty="0">
                <a:solidFill>
                  <a:srgbClr val="FF007E"/>
                </a:solidFill>
                <a:latin typeface="Arial Black"/>
                <a:cs typeface="Arial Black"/>
              </a:rPr>
              <a:t>SYNERGY</a:t>
            </a:r>
            <a:endParaRPr sz="11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1050">
              <a:latin typeface="Arial Black"/>
              <a:cs typeface="Arial Black"/>
            </a:endParaRPr>
          </a:p>
          <a:p>
            <a:pPr marL="12700" marR="5080" indent="-635" algn="ctr">
              <a:lnSpc>
                <a:spcPct val="111800"/>
              </a:lnSpc>
            </a:pP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These</a:t>
            </a:r>
            <a:r>
              <a:rPr sz="9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40" dirty="0">
                <a:solidFill>
                  <a:srgbClr val="E2E7F0"/>
                </a:solidFill>
                <a:latin typeface="Calibri"/>
                <a:cs typeface="Calibri"/>
              </a:rPr>
              <a:t>four</a:t>
            </a:r>
            <a:r>
              <a:rPr sz="9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5" dirty="0">
                <a:solidFill>
                  <a:srgbClr val="E2E7F0"/>
                </a:solidFill>
                <a:latin typeface="Calibri"/>
                <a:cs typeface="Calibri"/>
              </a:rPr>
              <a:t>pillars</a:t>
            </a:r>
            <a:r>
              <a:rPr sz="95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create</a:t>
            </a:r>
            <a:r>
              <a:rPr sz="9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a</a:t>
            </a:r>
            <a:r>
              <a:rPr sz="9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unified</a:t>
            </a:r>
            <a:r>
              <a:rPr sz="9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5" dirty="0">
                <a:solidFill>
                  <a:srgbClr val="E2E7F0"/>
                </a:solidFill>
                <a:latin typeface="Calibri"/>
                <a:cs typeface="Calibri"/>
              </a:rPr>
              <a:t>ecosystem</a:t>
            </a:r>
            <a:r>
              <a:rPr sz="95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45" dirty="0">
                <a:solidFill>
                  <a:srgbClr val="E2E7F0"/>
                </a:solidFill>
                <a:latin typeface="Calibri"/>
                <a:cs typeface="Calibri"/>
              </a:rPr>
              <a:t>where</a:t>
            </a:r>
            <a:r>
              <a:rPr sz="9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AI</a:t>
            </a:r>
            <a:r>
              <a:rPr sz="9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5" dirty="0">
                <a:solidFill>
                  <a:srgbClr val="E2E7F0"/>
                </a:solidFill>
                <a:latin typeface="Calibri"/>
                <a:cs typeface="Calibri"/>
              </a:rPr>
              <a:t>personalizes</a:t>
            </a:r>
            <a:r>
              <a:rPr sz="95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learning,</a:t>
            </a:r>
            <a:r>
              <a:rPr sz="9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40" dirty="0">
                <a:solidFill>
                  <a:srgbClr val="E2E7F0"/>
                </a:solidFill>
                <a:latin typeface="Calibri"/>
                <a:cs typeface="Calibri"/>
              </a:rPr>
              <a:t>blockchain</a:t>
            </a:r>
            <a:r>
              <a:rPr sz="9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secures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achievements,</a:t>
            </a:r>
            <a:r>
              <a:rPr sz="95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gamification</a:t>
            </a:r>
            <a:r>
              <a:rPr sz="95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drives</a:t>
            </a:r>
            <a:r>
              <a:rPr sz="9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engagement,</a:t>
            </a:r>
            <a:r>
              <a:rPr sz="9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and</a:t>
            </a:r>
            <a:r>
              <a:rPr sz="95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105" dirty="0">
                <a:solidFill>
                  <a:srgbClr val="E2E7F0"/>
                </a:solidFill>
                <a:latin typeface="Calibri"/>
                <a:cs typeface="Calibri"/>
              </a:rPr>
              <a:t>DAO</a:t>
            </a:r>
            <a:r>
              <a:rPr sz="95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governance</a:t>
            </a:r>
            <a:r>
              <a:rPr sz="9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ensures</a:t>
            </a:r>
            <a:r>
              <a:rPr sz="95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45" dirty="0">
                <a:solidFill>
                  <a:srgbClr val="E2E7F0"/>
                </a:solidFill>
                <a:latin typeface="Calibri"/>
                <a:cs typeface="Calibri"/>
              </a:rPr>
              <a:t>community</a:t>
            </a:r>
            <a:r>
              <a:rPr sz="9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85" dirty="0">
                <a:solidFill>
                  <a:srgbClr val="E2E7F0"/>
                </a:solidFill>
                <a:latin typeface="Calibri"/>
                <a:cs typeface="Calibri"/>
              </a:rPr>
              <a:t>evolution—</a:t>
            </a:r>
            <a:r>
              <a:rPr sz="950" spc="-25" dirty="0">
                <a:solidFill>
                  <a:srgbClr val="E2E7F0"/>
                </a:solidFill>
                <a:latin typeface="Calibri"/>
                <a:cs typeface="Calibri"/>
              </a:rPr>
              <a:t>all</a:t>
            </a:r>
            <a:r>
              <a:rPr sz="950" spc="5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working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5" dirty="0">
                <a:solidFill>
                  <a:srgbClr val="E2E7F0"/>
                </a:solidFill>
                <a:latin typeface="Calibri"/>
                <a:cs typeface="Calibri"/>
              </a:rPr>
              <a:t>together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to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forge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the</a:t>
            </a:r>
            <a:r>
              <a:rPr sz="950" spc="-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0" dirty="0">
                <a:solidFill>
                  <a:srgbClr val="E2E7F0"/>
                </a:solidFill>
                <a:latin typeface="Calibri"/>
                <a:cs typeface="Calibri"/>
              </a:rPr>
              <a:t>future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dirty="0">
                <a:solidFill>
                  <a:srgbClr val="E2E7F0"/>
                </a:solidFill>
                <a:latin typeface="Calibri"/>
                <a:cs typeface="Calibri"/>
              </a:rPr>
              <a:t>of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35" dirty="0">
                <a:solidFill>
                  <a:srgbClr val="E2E7F0"/>
                </a:solidFill>
                <a:latin typeface="Calibri"/>
                <a:cs typeface="Calibri"/>
              </a:rPr>
              <a:t>verifiable</a:t>
            </a:r>
            <a:r>
              <a:rPr sz="9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950" spc="-10" dirty="0">
                <a:solidFill>
                  <a:srgbClr val="E2E7F0"/>
                </a:solidFill>
                <a:latin typeface="Calibri"/>
                <a:cs typeface="Calibri"/>
              </a:rPr>
              <a:t>education.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90499" y="9010649"/>
            <a:ext cx="5286375" cy="9525"/>
          </a:xfrm>
          <a:custGeom>
            <a:avLst/>
            <a:gdLst/>
            <a:ahLst/>
            <a:cxnLst/>
            <a:rect l="l" t="t" r="r" b="b"/>
            <a:pathLst>
              <a:path w="5286375" h="9525">
                <a:moveTo>
                  <a:pt x="5286374" y="9524"/>
                </a:moveTo>
                <a:lnTo>
                  <a:pt x="0" y="9524"/>
                </a:lnTo>
                <a:lnTo>
                  <a:pt x="0" y="0"/>
                </a:lnTo>
                <a:lnTo>
                  <a:pt x="5286374" y="0"/>
                </a:lnTo>
                <a:lnTo>
                  <a:pt x="5286374" y="9524"/>
                </a:lnTo>
                <a:close/>
              </a:path>
            </a:pathLst>
          </a:custGeom>
          <a:solidFill>
            <a:srgbClr val="FF007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03882" y="204727"/>
            <a:ext cx="4650105" cy="81661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209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THE</a:t>
            </a:r>
            <a:r>
              <a:rPr sz="1800" spc="9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CORE</a:t>
            </a:r>
            <a:r>
              <a:rPr sz="1800" spc="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PILLARS:</a:t>
            </a:r>
            <a:endParaRPr sz="1800">
              <a:latin typeface="Arial Black"/>
              <a:cs typeface="Arial Black"/>
            </a:endParaRPr>
          </a:p>
          <a:p>
            <a:pPr marL="12700" marR="5080" algn="ctr">
              <a:lnSpc>
                <a:spcPts val="2030"/>
              </a:lnSpc>
              <a:spcBef>
                <a:spcPts val="110"/>
              </a:spcBef>
            </a:pP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OUR</a:t>
            </a:r>
            <a:r>
              <a:rPr sz="1800" spc="-3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FFFFFF"/>
                </a:solidFill>
                <a:latin typeface="Arial Black"/>
                <a:cs typeface="Arial Black"/>
              </a:rPr>
              <a:t>INTEGRATED</a:t>
            </a:r>
            <a:r>
              <a:rPr sz="180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Black"/>
                <a:cs typeface="Arial Black"/>
              </a:rPr>
              <a:t>TECHNOLOGICAL SYNERGY</a:t>
            </a:r>
            <a:endParaRPr sz="1800">
              <a:latin typeface="Arial Black"/>
              <a:cs typeface="Arial Black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90499" y="1057274"/>
            <a:ext cx="4762500" cy="3190875"/>
            <a:chOff x="190499" y="1057274"/>
            <a:chExt cx="4762500" cy="31908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1057274"/>
              <a:ext cx="4229099" cy="2857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0499" y="1390650"/>
              <a:ext cx="2571750" cy="2857500"/>
            </a:xfrm>
            <a:custGeom>
              <a:avLst/>
              <a:gdLst/>
              <a:ahLst/>
              <a:cxnLst/>
              <a:rect l="l" t="t" r="r" b="b"/>
              <a:pathLst>
                <a:path w="2571750" h="2857500">
                  <a:moveTo>
                    <a:pt x="2457449" y="2857499"/>
                  </a:moveTo>
                  <a:lnTo>
                    <a:pt x="114299" y="2857499"/>
                  </a:lnTo>
                  <a:lnTo>
                    <a:pt x="103040" y="2856955"/>
                  </a:lnTo>
                  <a:lnTo>
                    <a:pt x="60364" y="2843987"/>
                  </a:lnTo>
                  <a:lnTo>
                    <a:pt x="25900" y="2815675"/>
                  </a:lnTo>
                  <a:lnTo>
                    <a:pt x="4894" y="2776329"/>
                  </a:lnTo>
                  <a:lnTo>
                    <a:pt x="0" y="27431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2457449" y="0"/>
                  </a:lnTo>
                  <a:lnTo>
                    <a:pt x="2501190" y="8700"/>
                  </a:lnTo>
                  <a:lnTo>
                    <a:pt x="2538271" y="33477"/>
                  </a:lnTo>
                  <a:lnTo>
                    <a:pt x="2563048" y="70559"/>
                  </a:lnTo>
                  <a:lnTo>
                    <a:pt x="2571749" y="114299"/>
                  </a:lnTo>
                  <a:lnTo>
                    <a:pt x="2571749" y="2743199"/>
                  </a:lnTo>
                  <a:lnTo>
                    <a:pt x="2563048" y="2786940"/>
                  </a:lnTo>
                  <a:lnTo>
                    <a:pt x="2538271" y="2824021"/>
                  </a:lnTo>
                  <a:lnTo>
                    <a:pt x="2501190" y="2848798"/>
                  </a:lnTo>
                  <a:lnTo>
                    <a:pt x="2457449" y="2857499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0499" y="1390650"/>
              <a:ext cx="2571750" cy="2857500"/>
            </a:xfrm>
            <a:custGeom>
              <a:avLst/>
              <a:gdLst/>
              <a:ahLst/>
              <a:cxnLst/>
              <a:rect l="l" t="t" r="r" b="b"/>
              <a:pathLst>
                <a:path w="2571750" h="2857500">
                  <a:moveTo>
                    <a:pt x="2457449" y="2857499"/>
                  </a:moveTo>
                  <a:lnTo>
                    <a:pt x="114299" y="2857499"/>
                  </a:lnTo>
                  <a:lnTo>
                    <a:pt x="103040" y="2856955"/>
                  </a:lnTo>
                  <a:lnTo>
                    <a:pt x="60364" y="2843987"/>
                  </a:lnTo>
                  <a:lnTo>
                    <a:pt x="25900" y="2815675"/>
                  </a:lnTo>
                  <a:lnTo>
                    <a:pt x="4894" y="2776329"/>
                  </a:lnTo>
                  <a:lnTo>
                    <a:pt x="0" y="27431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2457449" y="0"/>
                  </a:lnTo>
                  <a:lnTo>
                    <a:pt x="2501190" y="8700"/>
                  </a:lnTo>
                  <a:lnTo>
                    <a:pt x="2502937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2750079"/>
                  </a:lnTo>
                  <a:lnTo>
                    <a:pt x="20133" y="2789650"/>
                  </a:lnTo>
                  <a:lnTo>
                    <a:pt x="45077" y="2822150"/>
                  </a:lnTo>
                  <a:lnTo>
                    <a:pt x="80560" y="2842631"/>
                  </a:lnTo>
                  <a:lnTo>
                    <a:pt x="107420" y="2847974"/>
                  </a:lnTo>
                  <a:lnTo>
                    <a:pt x="2502937" y="2847974"/>
                  </a:lnTo>
                  <a:lnTo>
                    <a:pt x="2501190" y="2848798"/>
                  </a:lnTo>
                  <a:lnTo>
                    <a:pt x="2490579" y="2852605"/>
                  </a:lnTo>
                  <a:lnTo>
                    <a:pt x="2479752" y="2855324"/>
                  </a:lnTo>
                  <a:lnTo>
                    <a:pt x="2468709" y="2856955"/>
                  </a:lnTo>
                  <a:lnTo>
                    <a:pt x="2457449" y="2857499"/>
                  </a:lnTo>
                  <a:close/>
                </a:path>
                <a:path w="2571750" h="2857500">
                  <a:moveTo>
                    <a:pt x="2502937" y="2847974"/>
                  </a:moveTo>
                  <a:lnTo>
                    <a:pt x="2464329" y="2847974"/>
                  </a:lnTo>
                  <a:lnTo>
                    <a:pt x="2471142" y="2847303"/>
                  </a:lnTo>
                  <a:lnTo>
                    <a:pt x="2484637" y="2844618"/>
                  </a:lnTo>
                  <a:lnTo>
                    <a:pt x="2521379" y="2826494"/>
                  </a:lnTo>
                  <a:lnTo>
                    <a:pt x="2548388" y="2795688"/>
                  </a:lnTo>
                  <a:lnTo>
                    <a:pt x="2561553" y="2756892"/>
                  </a:lnTo>
                  <a:lnTo>
                    <a:pt x="2562224" y="2750079"/>
                  </a:lnTo>
                  <a:lnTo>
                    <a:pt x="2562224" y="107420"/>
                  </a:lnTo>
                  <a:lnTo>
                    <a:pt x="2551616" y="67848"/>
                  </a:lnTo>
                  <a:lnTo>
                    <a:pt x="2526672" y="35348"/>
                  </a:lnTo>
                  <a:lnTo>
                    <a:pt x="2491189" y="14867"/>
                  </a:lnTo>
                  <a:lnTo>
                    <a:pt x="2464329" y="9524"/>
                  </a:lnTo>
                  <a:lnTo>
                    <a:pt x="2502937" y="9524"/>
                  </a:lnTo>
                  <a:lnTo>
                    <a:pt x="2538271" y="33477"/>
                  </a:lnTo>
                  <a:lnTo>
                    <a:pt x="2563049" y="70559"/>
                  </a:lnTo>
                  <a:lnTo>
                    <a:pt x="2571749" y="114299"/>
                  </a:lnTo>
                  <a:lnTo>
                    <a:pt x="2571749" y="2743199"/>
                  </a:lnTo>
                  <a:lnTo>
                    <a:pt x="2571206" y="2754459"/>
                  </a:lnTo>
                  <a:lnTo>
                    <a:pt x="2558237" y="2797134"/>
                  </a:lnTo>
                  <a:lnTo>
                    <a:pt x="2529925" y="2831599"/>
                  </a:lnTo>
                  <a:lnTo>
                    <a:pt x="2511384" y="2843987"/>
                  </a:lnTo>
                  <a:lnTo>
                    <a:pt x="2502937" y="284797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06896" y="1506015"/>
            <a:ext cx="1317625" cy="5867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105410">
              <a:lnSpc>
                <a:spcPts val="1280"/>
              </a:lnSpc>
              <a:spcBef>
                <a:spcPts val="315"/>
              </a:spcBef>
            </a:pPr>
            <a:r>
              <a:rPr sz="1250" spc="-75" dirty="0">
                <a:solidFill>
                  <a:srgbClr val="FFFFFF"/>
                </a:solidFill>
                <a:latin typeface="Arial Black"/>
                <a:cs typeface="Arial Black"/>
              </a:rPr>
              <a:t>AI-</a:t>
            </a:r>
            <a:r>
              <a:rPr sz="1250" spc="-10" dirty="0">
                <a:solidFill>
                  <a:srgbClr val="FFFFFF"/>
                </a:solidFill>
                <a:latin typeface="Arial Black"/>
                <a:cs typeface="Arial Black"/>
              </a:rPr>
              <a:t>Powered </a:t>
            </a:r>
            <a:r>
              <a:rPr sz="1250" spc="-90" dirty="0">
                <a:solidFill>
                  <a:srgbClr val="FFFFFF"/>
                </a:solidFill>
                <a:latin typeface="Arial Black"/>
                <a:cs typeface="Arial Black"/>
              </a:rPr>
              <a:t>Personalization</a:t>
            </a:r>
            <a:endParaRPr sz="12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900" b="1" dirty="0">
                <a:solidFill>
                  <a:srgbClr val="FF007E"/>
                </a:solidFill>
                <a:latin typeface="Arial Narrow"/>
                <a:cs typeface="Arial Narrow"/>
              </a:rPr>
              <a:t>&amp;</a:t>
            </a:r>
            <a:r>
              <a:rPr sz="900" b="1" spc="9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900" b="1" spc="-30" dirty="0">
                <a:solidFill>
                  <a:srgbClr val="FF007E"/>
                </a:solidFill>
                <a:latin typeface="Arial Narrow"/>
                <a:cs typeface="Arial Narrow"/>
              </a:rPr>
              <a:t>METAVER</a:t>
            </a:r>
            <a:r>
              <a:rPr sz="900" b="1" spc="-6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900" b="1" dirty="0">
                <a:solidFill>
                  <a:srgbClr val="FF007E"/>
                </a:solidFill>
                <a:latin typeface="Arial Narrow"/>
                <a:cs typeface="Arial Narrow"/>
              </a:rPr>
              <a:t>SE</a:t>
            </a:r>
            <a:r>
              <a:rPr sz="900" b="1" spc="9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900" b="1" dirty="0">
                <a:solidFill>
                  <a:srgbClr val="FF007E"/>
                </a:solidFill>
                <a:latin typeface="Arial Narrow"/>
                <a:cs typeface="Arial Narrow"/>
              </a:rPr>
              <a:t>IMMER</a:t>
            </a:r>
            <a:r>
              <a:rPr sz="900" b="1" spc="-6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900" b="1" spc="-20" dirty="0">
                <a:solidFill>
                  <a:srgbClr val="FF007E"/>
                </a:solidFill>
                <a:latin typeface="Arial Narrow"/>
                <a:cs typeface="Arial Narrow"/>
              </a:rPr>
              <a:t>SION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30199" y="2276833"/>
            <a:ext cx="224091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600"/>
              </a:lnSpc>
              <a:spcBef>
                <a:spcPts val="90"/>
              </a:spcBef>
            </a:pPr>
            <a:r>
              <a:rPr sz="850" spc="-35" dirty="0">
                <a:solidFill>
                  <a:srgbClr val="A0AEBF"/>
                </a:solidFill>
                <a:latin typeface="Calibri"/>
                <a:cs typeface="Calibri"/>
              </a:rPr>
              <a:t>Hyper-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efficient</a:t>
            </a:r>
            <a:r>
              <a:rPr sz="850" spc="1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adaptive</a:t>
            </a:r>
            <a:r>
              <a:rPr sz="850" spc="2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learning</a:t>
            </a:r>
            <a:r>
              <a:rPr sz="850" spc="1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journeys</a:t>
            </a:r>
            <a:r>
              <a:rPr sz="850" spc="2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driven</a:t>
            </a:r>
            <a:r>
              <a:rPr sz="850" spc="1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by</a:t>
            </a:r>
            <a:r>
              <a:rPr sz="850" spc="50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sophisticated</a:t>
            </a:r>
            <a:r>
              <a:rPr sz="850" spc="-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AI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algorithms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and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 24/7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AI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A0AEBF"/>
                </a:solidFill>
                <a:latin typeface="Calibri"/>
                <a:cs typeface="Calibri"/>
              </a:rPr>
              <a:t>Mentors</a:t>
            </a:r>
            <a:r>
              <a:rPr sz="850" spc="-1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in</a:t>
            </a:r>
            <a:r>
              <a:rPr sz="850" spc="50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high-fidelity,</a:t>
            </a:r>
            <a:r>
              <a:rPr sz="85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interactive</a:t>
            </a:r>
            <a:r>
              <a:rPr sz="85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3D/VR</a:t>
            </a:r>
            <a:r>
              <a:rPr sz="850" spc="3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environments.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42355" y="2920946"/>
            <a:ext cx="2267585" cy="1175385"/>
            <a:chOff x="342355" y="2920946"/>
            <a:chExt cx="2267585" cy="1175385"/>
          </a:xfrm>
        </p:grpSpPr>
        <p:sp>
          <p:nvSpPr>
            <p:cNvPr id="25" name="object 25"/>
            <p:cNvSpPr/>
            <p:nvPr/>
          </p:nvSpPr>
          <p:spPr>
            <a:xfrm>
              <a:off x="342353" y="2920948"/>
              <a:ext cx="77470" cy="675005"/>
            </a:xfrm>
            <a:custGeom>
              <a:avLst/>
              <a:gdLst/>
              <a:ahLst/>
              <a:cxnLst/>
              <a:rect l="l" t="t" r="r" b="b"/>
              <a:pathLst>
                <a:path w="77470" h="675004">
                  <a:moveTo>
                    <a:pt x="76034" y="423037"/>
                  </a:moveTo>
                  <a:lnTo>
                    <a:pt x="73939" y="420941"/>
                  </a:lnTo>
                  <a:lnTo>
                    <a:pt x="71869" y="418846"/>
                  </a:lnTo>
                  <a:lnTo>
                    <a:pt x="68465" y="418846"/>
                  </a:lnTo>
                  <a:lnTo>
                    <a:pt x="27317" y="459981"/>
                  </a:lnTo>
                  <a:lnTo>
                    <a:pt x="7581" y="440270"/>
                  </a:lnTo>
                  <a:lnTo>
                    <a:pt x="4191" y="440270"/>
                  </a:lnTo>
                  <a:lnTo>
                    <a:pt x="0" y="444449"/>
                  </a:lnTo>
                  <a:lnTo>
                    <a:pt x="0" y="447852"/>
                  </a:lnTo>
                  <a:lnTo>
                    <a:pt x="25603" y="473456"/>
                  </a:lnTo>
                  <a:lnTo>
                    <a:pt x="29006" y="473456"/>
                  </a:lnTo>
                  <a:lnTo>
                    <a:pt x="76034" y="426427"/>
                  </a:lnTo>
                  <a:lnTo>
                    <a:pt x="76034" y="423037"/>
                  </a:lnTo>
                  <a:close/>
                </a:path>
                <a:path w="77470" h="675004">
                  <a:moveTo>
                    <a:pt x="77266" y="623379"/>
                  </a:moveTo>
                  <a:lnTo>
                    <a:pt x="75145" y="621258"/>
                  </a:lnTo>
                  <a:lnTo>
                    <a:pt x="73037" y="619125"/>
                  </a:lnTo>
                  <a:lnTo>
                    <a:pt x="69583" y="619125"/>
                  </a:lnTo>
                  <a:lnTo>
                    <a:pt x="27749" y="660933"/>
                  </a:lnTo>
                  <a:lnTo>
                    <a:pt x="7696" y="640905"/>
                  </a:lnTo>
                  <a:lnTo>
                    <a:pt x="4241" y="640905"/>
                  </a:lnTo>
                  <a:lnTo>
                    <a:pt x="0" y="645147"/>
                  </a:lnTo>
                  <a:lnTo>
                    <a:pt x="0" y="648601"/>
                  </a:lnTo>
                  <a:lnTo>
                    <a:pt x="26022" y="674624"/>
                  </a:lnTo>
                  <a:lnTo>
                    <a:pt x="29476" y="674624"/>
                  </a:lnTo>
                  <a:lnTo>
                    <a:pt x="77266" y="626833"/>
                  </a:lnTo>
                  <a:lnTo>
                    <a:pt x="77266" y="623379"/>
                  </a:lnTo>
                  <a:close/>
                </a:path>
                <a:path w="77470" h="675004">
                  <a:moveTo>
                    <a:pt x="77266" y="213804"/>
                  </a:moveTo>
                  <a:lnTo>
                    <a:pt x="75145" y="211683"/>
                  </a:lnTo>
                  <a:lnTo>
                    <a:pt x="73037" y="209550"/>
                  </a:lnTo>
                  <a:lnTo>
                    <a:pt x="69583" y="209550"/>
                  </a:lnTo>
                  <a:lnTo>
                    <a:pt x="27749" y="251358"/>
                  </a:lnTo>
                  <a:lnTo>
                    <a:pt x="7696" y="231330"/>
                  </a:lnTo>
                  <a:lnTo>
                    <a:pt x="4241" y="231330"/>
                  </a:lnTo>
                  <a:lnTo>
                    <a:pt x="0" y="235572"/>
                  </a:lnTo>
                  <a:lnTo>
                    <a:pt x="0" y="239026"/>
                  </a:lnTo>
                  <a:lnTo>
                    <a:pt x="26022" y="265049"/>
                  </a:lnTo>
                  <a:lnTo>
                    <a:pt x="29476" y="265049"/>
                  </a:lnTo>
                  <a:lnTo>
                    <a:pt x="77266" y="217258"/>
                  </a:lnTo>
                  <a:lnTo>
                    <a:pt x="77266" y="213804"/>
                  </a:lnTo>
                  <a:close/>
                </a:path>
                <a:path w="77470" h="675004">
                  <a:moveTo>
                    <a:pt x="77266" y="4254"/>
                  </a:moveTo>
                  <a:lnTo>
                    <a:pt x="75145" y="2133"/>
                  </a:lnTo>
                  <a:lnTo>
                    <a:pt x="73037" y="0"/>
                  </a:lnTo>
                  <a:lnTo>
                    <a:pt x="69583" y="0"/>
                  </a:lnTo>
                  <a:lnTo>
                    <a:pt x="27749" y="41808"/>
                  </a:lnTo>
                  <a:lnTo>
                    <a:pt x="7696" y="21780"/>
                  </a:lnTo>
                  <a:lnTo>
                    <a:pt x="4241" y="21780"/>
                  </a:lnTo>
                  <a:lnTo>
                    <a:pt x="0" y="26022"/>
                  </a:lnTo>
                  <a:lnTo>
                    <a:pt x="0" y="29476"/>
                  </a:lnTo>
                  <a:lnTo>
                    <a:pt x="26022" y="55499"/>
                  </a:lnTo>
                  <a:lnTo>
                    <a:pt x="29476" y="55499"/>
                  </a:lnTo>
                  <a:lnTo>
                    <a:pt x="77266" y="7708"/>
                  </a:lnTo>
                  <a:lnTo>
                    <a:pt x="77266" y="4254"/>
                  </a:lnTo>
                  <a:close/>
                </a:path>
              </a:pathLst>
            </a:custGeom>
            <a:solidFill>
              <a:srgbClr val="FF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2899" y="3790950"/>
              <a:ext cx="2266950" cy="304800"/>
            </a:xfrm>
            <a:custGeom>
              <a:avLst/>
              <a:gdLst/>
              <a:ahLst/>
              <a:cxnLst/>
              <a:rect l="l" t="t" r="r" b="b"/>
              <a:pathLst>
                <a:path w="2266950" h="304800">
                  <a:moveTo>
                    <a:pt x="2217378" y="304799"/>
                  </a:moveTo>
                  <a:lnTo>
                    <a:pt x="49571" y="304799"/>
                  </a:lnTo>
                  <a:lnTo>
                    <a:pt x="42281" y="303349"/>
                  </a:lnTo>
                  <a:lnTo>
                    <a:pt x="7250" y="276521"/>
                  </a:lnTo>
                  <a:lnTo>
                    <a:pt x="0" y="255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217378" y="0"/>
                  </a:lnTo>
                  <a:lnTo>
                    <a:pt x="2255569" y="22097"/>
                  </a:lnTo>
                  <a:lnTo>
                    <a:pt x="2266949" y="49571"/>
                  </a:lnTo>
                  <a:lnTo>
                    <a:pt x="2266949" y="255228"/>
                  </a:lnTo>
                  <a:lnTo>
                    <a:pt x="2244851" y="293419"/>
                  </a:lnTo>
                  <a:lnTo>
                    <a:pt x="2217378" y="304799"/>
                  </a:lnTo>
                  <a:close/>
                </a:path>
              </a:pathLst>
            </a:custGeom>
            <a:solidFill>
              <a:srgbClr val="FF007E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42899" y="3790950"/>
              <a:ext cx="2266950" cy="304800"/>
            </a:xfrm>
            <a:custGeom>
              <a:avLst/>
              <a:gdLst/>
              <a:ahLst/>
              <a:cxnLst/>
              <a:rect l="l" t="t" r="r" b="b"/>
              <a:pathLst>
                <a:path w="2266950" h="304800">
                  <a:moveTo>
                    <a:pt x="2217378" y="304799"/>
                  </a:moveTo>
                  <a:lnTo>
                    <a:pt x="49571" y="304799"/>
                  </a:lnTo>
                  <a:lnTo>
                    <a:pt x="42281" y="303349"/>
                  </a:lnTo>
                  <a:lnTo>
                    <a:pt x="7250" y="276521"/>
                  </a:lnTo>
                  <a:lnTo>
                    <a:pt x="0" y="255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217378" y="0"/>
                  </a:lnTo>
                  <a:lnTo>
                    <a:pt x="2224668" y="1449"/>
                  </a:lnTo>
                  <a:lnTo>
                    <a:pt x="2238671" y="7250"/>
                  </a:lnTo>
                  <a:lnTo>
                    <a:pt x="2242075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9"/>
                  </a:lnTo>
                  <a:lnTo>
                    <a:pt x="9524" y="50834"/>
                  </a:lnTo>
                  <a:lnTo>
                    <a:pt x="9524" y="253964"/>
                  </a:lnTo>
                  <a:lnTo>
                    <a:pt x="33089" y="289232"/>
                  </a:lnTo>
                  <a:lnTo>
                    <a:pt x="50834" y="295274"/>
                  </a:lnTo>
                  <a:lnTo>
                    <a:pt x="2242076" y="295274"/>
                  </a:lnTo>
                  <a:lnTo>
                    <a:pt x="2238671" y="297549"/>
                  </a:lnTo>
                  <a:lnTo>
                    <a:pt x="2224668" y="303349"/>
                  </a:lnTo>
                  <a:lnTo>
                    <a:pt x="2217378" y="304799"/>
                  </a:lnTo>
                  <a:close/>
                </a:path>
                <a:path w="2266950" h="304800">
                  <a:moveTo>
                    <a:pt x="2242076" y="295274"/>
                  </a:moveTo>
                  <a:lnTo>
                    <a:pt x="2216115" y="295274"/>
                  </a:lnTo>
                  <a:lnTo>
                    <a:pt x="2222190" y="294065"/>
                  </a:lnTo>
                  <a:lnTo>
                    <a:pt x="2233859" y="289232"/>
                  </a:lnTo>
                  <a:lnTo>
                    <a:pt x="2257424" y="253964"/>
                  </a:lnTo>
                  <a:lnTo>
                    <a:pt x="2257424" y="50834"/>
                  </a:lnTo>
                  <a:lnTo>
                    <a:pt x="2233859" y="15566"/>
                  </a:lnTo>
                  <a:lnTo>
                    <a:pt x="2216115" y="9524"/>
                  </a:lnTo>
                  <a:lnTo>
                    <a:pt x="2242075" y="9524"/>
                  </a:lnTo>
                  <a:lnTo>
                    <a:pt x="2265499" y="42280"/>
                  </a:lnTo>
                  <a:lnTo>
                    <a:pt x="2266949" y="49571"/>
                  </a:lnTo>
                  <a:lnTo>
                    <a:pt x="2266949" y="255228"/>
                  </a:lnTo>
                  <a:lnTo>
                    <a:pt x="2265499" y="262518"/>
                  </a:lnTo>
                  <a:lnTo>
                    <a:pt x="2259699" y="276521"/>
                  </a:lnTo>
                  <a:lnTo>
                    <a:pt x="2255569" y="282701"/>
                  </a:lnTo>
                  <a:lnTo>
                    <a:pt x="2244851" y="293419"/>
                  </a:lnTo>
                  <a:lnTo>
                    <a:pt x="2242076" y="29527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67270" y="2863775"/>
            <a:ext cx="127254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0" dirty="0">
                <a:solidFill>
                  <a:srgbClr val="E2E7F0"/>
                </a:solidFill>
                <a:latin typeface="Calibri"/>
                <a:cs typeface="Calibri"/>
              </a:rPr>
              <a:t>Multi-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Agent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AI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Tutoring</a:t>
            </a:r>
            <a:r>
              <a:rPr sz="80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System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7270" y="3073325"/>
            <a:ext cx="145986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Real-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time</a:t>
            </a:r>
            <a:r>
              <a:rPr sz="80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Learning</a:t>
            </a:r>
            <a:r>
              <a:rPr sz="80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Path</a:t>
            </a:r>
            <a:r>
              <a:rPr sz="80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Adaptation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7270" y="3273349"/>
            <a:ext cx="11239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35" dirty="0">
                <a:solidFill>
                  <a:srgbClr val="E2E7F0"/>
                </a:solidFill>
                <a:latin typeface="Calibri"/>
                <a:cs typeface="Calibri"/>
              </a:rPr>
              <a:t>Unity3D</a:t>
            </a:r>
            <a:r>
              <a:rPr sz="80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Metaverse</a:t>
            </a:r>
            <a:r>
              <a:rPr sz="80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Campus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7270" y="3482899"/>
            <a:ext cx="128651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35" dirty="0">
                <a:solidFill>
                  <a:srgbClr val="E2E7F0"/>
                </a:solidFill>
                <a:latin typeface="Calibri"/>
                <a:cs typeface="Calibri"/>
              </a:rPr>
              <a:t>AI-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Generated</a:t>
            </a:r>
            <a:r>
              <a:rPr sz="80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Puzzle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Challenges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57646" y="3870128"/>
            <a:ext cx="123761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-20" dirty="0">
                <a:solidFill>
                  <a:srgbClr val="FF007E"/>
                </a:solidFill>
                <a:latin typeface="Arial Black"/>
                <a:cs typeface="Arial Black"/>
              </a:rPr>
              <a:t>UNITY3D</a:t>
            </a:r>
            <a:r>
              <a:rPr sz="750" spc="-3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750" spc="-180" dirty="0">
                <a:solidFill>
                  <a:srgbClr val="FF007E"/>
                </a:solidFill>
                <a:latin typeface="Arial Black"/>
                <a:cs typeface="Arial Black"/>
              </a:rPr>
              <a:t>+</a:t>
            </a:r>
            <a:r>
              <a:rPr sz="750" spc="-3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750" spc="-75" dirty="0">
                <a:solidFill>
                  <a:srgbClr val="FF007E"/>
                </a:solidFill>
                <a:latin typeface="Arial Black"/>
                <a:cs typeface="Arial Black"/>
              </a:rPr>
              <a:t>AI</a:t>
            </a:r>
            <a:r>
              <a:rPr sz="750" spc="-2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750" spc="-10" dirty="0">
                <a:solidFill>
                  <a:srgbClr val="FF007E"/>
                </a:solidFill>
                <a:latin typeface="Arial Black"/>
                <a:cs typeface="Arial Black"/>
              </a:rPr>
              <a:t>MENTORS</a:t>
            </a:r>
            <a:endParaRPr sz="750">
              <a:latin typeface="Arial Black"/>
              <a:cs typeface="Arial Black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33040" y="1400175"/>
            <a:ext cx="2487295" cy="685800"/>
            <a:chOff x="233040" y="1400175"/>
            <a:chExt cx="2487295" cy="685800"/>
          </a:xfrm>
        </p:grpSpPr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40" y="1400175"/>
              <a:ext cx="2486669" cy="2857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42899" y="1657350"/>
              <a:ext cx="361950" cy="428625"/>
            </a:xfrm>
            <a:custGeom>
              <a:avLst/>
              <a:gdLst/>
              <a:ahLst/>
              <a:cxnLst/>
              <a:rect l="l" t="t" r="r" b="b"/>
              <a:pathLst>
                <a:path w="361950" h="428625">
                  <a:moveTo>
                    <a:pt x="266699" y="428624"/>
                  </a:moveTo>
                  <a:lnTo>
                    <a:pt x="95249" y="428624"/>
                  </a:lnTo>
                  <a:lnTo>
                    <a:pt x="85866" y="428171"/>
                  </a:lnTo>
                  <a:lnTo>
                    <a:pt x="42321" y="412587"/>
                  </a:lnTo>
                  <a:lnTo>
                    <a:pt x="11259" y="378320"/>
                  </a:lnTo>
                  <a:lnTo>
                    <a:pt x="0" y="3333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66699" y="0"/>
                  </a:lnTo>
                  <a:lnTo>
                    <a:pt x="311645" y="11259"/>
                  </a:lnTo>
                  <a:lnTo>
                    <a:pt x="345912" y="42321"/>
                  </a:lnTo>
                  <a:lnTo>
                    <a:pt x="361496" y="85866"/>
                  </a:lnTo>
                  <a:lnTo>
                    <a:pt x="361949" y="95249"/>
                  </a:lnTo>
                  <a:lnTo>
                    <a:pt x="361949" y="333374"/>
                  </a:lnTo>
                  <a:lnTo>
                    <a:pt x="350690" y="378320"/>
                  </a:lnTo>
                  <a:lnTo>
                    <a:pt x="319627" y="412587"/>
                  </a:lnTo>
                  <a:lnTo>
                    <a:pt x="276083" y="428171"/>
                  </a:lnTo>
                  <a:lnTo>
                    <a:pt x="266699" y="428624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2899" y="1657350"/>
              <a:ext cx="361950" cy="428625"/>
            </a:xfrm>
            <a:custGeom>
              <a:avLst/>
              <a:gdLst/>
              <a:ahLst/>
              <a:cxnLst/>
              <a:rect l="l" t="t" r="r" b="b"/>
              <a:pathLst>
                <a:path w="361950" h="428625">
                  <a:moveTo>
                    <a:pt x="266699" y="428624"/>
                  </a:moveTo>
                  <a:lnTo>
                    <a:pt x="95249" y="428624"/>
                  </a:lnTo>
                  <a:lnTo>
                    <a:pt x="85866" y="428171"/>
                  </a:lnTo>
                  <a:lnTo>
                    <a:pt x="42321" y="412587"/>
                  </a:lnTo>
                  <a:lnTo>
                    <a:pt x="11259" y="378320"/>
                  </a:lnTo>
                  <a:lnTo>
                    <a:pt x="0" y="3333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66699" y="0"/>
                  </a:lnTo>
                  <a:lnTo>
                    <a:pt x="307970" y="9525"/>
                  </a:lnTo>
                  <a:lnTo>
                    <a:pt x="89621" y="9525"/>
                  </a:lnTo>
                  <a:lnTo>
                    <a:pt x="84046" y="10074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1"/>
                  </a:lnTo>
                  <a:lnTo>
                    <a:pt x="9524" y="339003"/>
                  </a:lnTo>
                  <a:lnTo>
                    <a:pt x="20845" y="376320"/>
                  </a:lnTo>
                  <a:lnTo>
                    <a:pt x="52303" y="407779"/>
                  </a:lnTo>
                  <a:lnTo>
                    <a:pt x="89621" y="419099"/>
                  </a:lnTo>
                  <a:lnTo>
                    <a:pt x="307969" y="419099"/>
                  </a:lnTo>
                  <a:lnTo>
                    <a:pt x="303150" y="421374"/>
                  </a:lnTo>
                  <a:lnTo>
                    <a:pt x="294308" y="424546"/>
                  </a:lnTo>
                  <a:lnTo>
                    <a:pt x="285285" y="426812"/>
                  </a:lnTo>
                  <a:lnTo>
                    <a:pt x="276083" y="428171"/>
                  </a:lnTo>
                  <a:lnTo>
                    <a:pt x="266699" y="428624"/>
                  </a:lnTo>
                  <a:close/>
                </a:path>
                <a:path w="361950" h="428625">
                  <a:moveTo>
                    <a:pt x="307969" y="419099"/>
                  </a:moveTo>
                  <a:lnTo>
                    <a:pt x="272328" y="419099"/>
                  </a:lnTo>
                  <a:lnTo>
                    <a:pt x="277904" y="418550"/>
                  </a:lnTo>
                  <a:lnTo>
                    <a:pt x="288944" y="416354"/>
                  </a:lnTo>
                  <a:lnTo>
                    <a:pt x="323336" y="397971"/>
                  </a:lnTo>
                  <a:lnTo>
                    <a:pt x="348053" y="360980"/>
                  </a:lnTo>
                  <a:lnTo>
                    <a:pt x="352424" y="339003"/>
                  </a:lnTo>
                  <a:lnTo>
                    <a:pt x="352424" y="89621"/>
                  </a:lnTo>
                  <a:lnTo>
                    <a:pt x="341104" y="52303"/>
                  </a:lnTo>
                  <a:lnTo>
                    <a:pt x="309645" y="20844"/>
                  </a:lnTo>
                  <a:lnTo>
                    <a:pt x="272328" y="9525"/>
                  </a:lnTo>
                  <a:lnTo>
                    <a:pt x="307970" y="9525"/>
                  </a:lnTo>
                  <a:lnTo>
                    <a:pt x="340366" y="34853"/>
                  </a:lnTo>
                  <a:lnTo>
                    <a:pt x="360137" y="76664"/>
                  </a:lnTo>
                  <a:lnTo>
                    <a:pt x="361949" y="333374"/>
                  </a:lnTo>
                  <a:lnTo>
                    <a:pt x="361496" y="342758"/>
                  </a:lnTo>
                  <a:lnTo>
                    <a:pt x="345912" y="386302"/>
                  </a:lnTo>
                  <a:lnTo>
                    <a:pt x="311645" y="417364"/>
                  </a:lnTo>
                  <a:lnTo>
                    <a:pt x="307969" y="419099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4" y="1647825"/>
              <a:ext cx="266699" cy="30479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95560" y="1643910"/>
            <a:ext cx="6731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37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05124" y="1390650"/>
            <a:ext cx="2571750" cy="2857500"/>
            <a:chOff x="2905124" y="1390650"/>
            <a:chExt cx="2571750" cy="2857500"/>
          </a:xfrm>
        </p:grpSpPr>
        <p:sp>
          <p:nvSpPr>
            <p:cNvPr id="40" name="object 40"/>
            <p:cNvSpPr/>
            <p:nvPr/>
          </p:nvSpPr>
          <p:spPr>
            <a:xfrm>
              <a:off x="2905124" y="1390650"/>
              <a:ext cx="2571750" cy="2857500"/>
            </a:xfrm>
            <a:custGeom>
              <a:avLst/>
              <a:gdLst/>
              <a:ahLst/>
              <a:cxnLst/>
              <a:rect l="l" t="t" r="r" b="b"/>
              <a:pathLst>
                <a:path w="2571750" h="2857500">
                  <a:moveTo>
                    <a:pt x="2457449" y="2857499"/>
                  </a:moveTo>
                  <a:lnTo>
                    <a:pt x="114299" y="2857499"/>
                  </a:lnTo>
                  <a:lnTo>
                    <a:pt x="103040" y="2856955"/>
                  </a:lnTo>
                  <a:lnTo>
                    <a:pt x="60364" y="2843987"/>
                  </a:lnTo>
                  <a:lnTo>
                    <a:pt x="25900" y="2815675"/>
                  </a:lnTo>
                  <a:lnTo>
                    <a:pt x="4894" y="2776329"/>
                  </a:lnTo>
                  <a:lnTo>
                    <a:pt x="0" y="27431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2457449" y="0"/>
                  </a:lnTo>
                  <a:lnTo>
                    <a:pt x="2501190" y="8700"/>
                  </a:lnTo>
                  <a:lnTo>
                    <a:pt x="2538271" y="33477"/>
                  </a:lnTo>
                  <a:lnTo>
                    <a:pt x="2563048" y="70559"/>
                  </a:lnTo>
                  <a:lnTo>
                    <a:pt x="2571749" y="114299"/>
                  </a:lnTo>
                  <a:lnTo>
                    <a:pt x="2571749" y="2743199"/>
                  </a:lnTo>
                  <a:lnTo>
                    <a:pt x="2563048" y="2786940"/>
                  </a:lnTo>
                  <a:lnTo>
                    <a:pt x="2538271" y="2824021"/>
                  </a:lnTo>
                  <a:lnTo>
                    <a:pt x="2501190" y="2848798"/>
                  </a:lnTo>
                  <a:lnTo>
                    <a:pt x="2457449" y="2857499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905124" y="1390650"/>
              <a:ext cx="2571750" cy="2857500"/>
            </a:xfrm>
            <a:custGeom>
              <a:avLst/>
              <a:gdLst/>
              <a:ahLst/>
              <a:cxnLst/>
              <a:rect l="l" t="t" r="r" b="b"/>
              <a:pathLst>
                <a:path w="2571750" h="2857500">
                  <a:moveTo>
                    <a:pt x="2457449" y="2857499"/>
                  </a:moveTo>
                  <a:lnTo>
                    <a:pt x="114299" y="2857499"/>
                  </a:lnTo>
                  <a:lnTo>
                    <a:pt x="103040" y="2856955"/>
                  </a:lnTo>
                  <a:lnTo>
                    <a:pt x="60364" y="2843987"/>
                  </a:lnTo>
                  <a:lnTo>
                    <a:pt x="25900" y="2815675"/>
                  </a:lnTo>
                  <a:lnTo>
                    <a:pt x="4894" y="2776329"/>
                  </a:lnTo>
                  <a:lnTo>
                    <a:pt x="0" y="27431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2457449" y="0"/>
                  </a:lnTo>
                  <a:lnTo>
                    <a:pt x="2501190" y="8700"/>
                  </a:lnTo>
                  <a:lnTo>
                    <a:pt x="2502937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79" y="87111"/>
                  </a:lnTo>
                  <a:lnTo>
                    <a:pt x="9524" y="107420"/>
                  </a:lnTo>
                  <a:lnTo>
                    <a:pt x="9524" y="2750079"/>
                  </a:lnTo>
                  <a:lnTo>
                    <a:pt x="20132" y="2789650"/>
                  </a:lnTo>
                  <a:lnTo>
                    <a:pt x="45076" y="2822150"/>
                  </a:lnTo>
                  <a:lnTo>
                    <a:pt x="80559" y="2842631"/>
                  </a:lnTo>
                  <a:lnTo>
                    <a:pt x="107420" y="2847974"/>
                  </a:lnTo>
                  <a:lnTo>
                    <a:pt x="2502937" y="2847974"/>
                  </a:lnTo>
                  <a:lnTo>
                    <a:pt x="2501190" y="2848798"/>
                  </a:lnTo>
                  <a:lnTo>
                    <a:pt x="2490579" y="2852605"/>
                  </a:lnTo>
                  <a:lnTo>
                    <a:pt x="2479752" y="2855324"/>
                  </a:lnTo>
                  <a:lnTo>
                    <a:pt x="2468709" y="2856955"/>
                  </a:lnTo>
                  <a:lnTo>
                    <a:pt x="2457449" y="2857499"/>
                  </a:lnTo>
                  <a:close/>
                </a:path>
                <a:path w="2571750" h="2857500">
                  <a:moveTo>
                    <a:pt x="2502937" y="2847974"/>
                  </a:moveTo>
                  <a:lnTo>
                    <a:pt x="2464328" y="2847974"/>
                  </a:lnTo>
                  <a:lnTo>
                    <a:pt x="2471141" y="2847303"/>
                  </a:lnTo>
                  <a:lnTo>
                    <a:pt x="2484636" y="2844618"/>
                  </a:lnTo>
                  <a:lnTo>
                    <a:pt x="2521379" y="2826494"/>
                  </a:lnTo>
                  <a:lnTo>
                    <a:pt x="2548387" y="2795688"/>
                  </a:lnTo>
                  <a:lnTo>
                    <a:pt x="2561553" y="2756892"/>
                  </a:lnTo>
                  <a:lnTo>
                    <a:pt x="2562224" y="2750079"/>
                  </a:lnTo>
                  <a:lnTo>
                    <a:pt x="2562224" y="107420"/>
                  </a:lnTo>
                  <a:lnTo>
                    <a:pt x="2551615" y="67848"/>
                  </a:lnTo>
                  <a:lnTo>
                    <a:pt x="2526672" y="35348"/>
                  </a:lnTo>
                  <a:lnTo>
                    <a:pt x="2491188" y="14867"/>
                  </a:lnTo>
                  <a:lnTo>
                    <a:pt x="2464328" y="9524"/>
                  </a:lnTo>
                  <a:lnTo>
                    <a:pt x="2502937" y="9524"/>
                  </a:lnTo>
                  <a:lnTo>
                    <a:pt x="2538271" y="33477"/>
                  </a:lnTo>
                  <a:lnTo>
                    <a:pt x="2563048" y="70559"/>
                  </a:lnTo>
                  <a:lnTo>
                    <a:pt x="2571749" y="114299"/>
                  </a:lnTo>
                  <a:lnTo>
                    <a:pt x="2571749" y="2743199"/>
                  </a:lnTo>
                  <a:lnTo>
                    <a:pt x="2571205" y="2754459"/>
                  </a:lnTo>
                  <a:lnTo>
                    <a:pt x="2558237" y="2797134"/>
                  </a:lnTo>
                  <a:lnTo>
                    <a:pt x="2529925" y="2831599"/>
                  </a:lnTo>
                  <a:lnTo>
                    <a:pt x="2511384" y="2843987"/>
                  </a:lnTo>
                  <a:lnTo>
                    <a:pt x="2502937" y="284797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580457" y="1506015"/>
            <a:ext cx="1475740" cy="5867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75945">
              <a:lnSpc>
                <a:spcPts val="1280"/>
              </a:lnSpc>
              <a:spcBef>
                <a:spcPts val="315"/>
              </a:spcBef>
            </a:pPr>
            <a:r>
              <a:rPr sz="1250" spc="-85" dirty="0">
                <a:solidFill>
                  <a:srgbClr val="FFFFFF"/>
                </a:solidFill>
                <a:latin typeface="Arial Black"/>
                <a:cs typeface="Arial Black"/>
              </a:rPr>
              <a:t>Blockchain </a:t>
            </a:r>
            <a:r>
              <a:rPr sz="1250" spc="-95" dirty="0">
                <a:solidFill>
                  <a:srgbClr val="FFFFFF"/>
                </a:solidFill>
                <a:latin typeface="Arial Black"/>
                <a:cs typeface="Arial Black"/>
              </a:rPr>
              <a:t>Credentials</a:t>
            </a:r>
            <a:endParaRPr sz="12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900" b="1" dirty="0">
                <a:solidFill>
                  <a:srgbClr val="13B8A6"/>
                </a:solidFill>
                <a:latin typeface="Arial Narrow"/>
                <a:cs typeface="Arial Narrow"/>
              </a:rPr>
              <a:t>&amp;</a:t>
            </a:r>
            <a:r>
              <a:rPr sz="900" b="1" spc="80" dirty="0">
                <a:solidFill>
                  <a:srgbClr val="13B8A6"/>
                </a:solidFill>
                <a:latin typeface="Arial Narrow"/>
                <a:cs typeface="Arial Narrow"/>
              </a:rPr>
              <a:t> </a:t>
            </a:r>
            <a:r>
              <a:rPr sz="900" b="1" dirty="0">
                <a:solidFill>
                  <a:srgbClr val="13B8A6"/>
                </a:solidFill>
                <a:latin typeface="Arial Narrow"/>
                <a:cs typeface="Arial Narrow"/>
              </a:rPr>
              <a:t>EVOLVING</a:t>
            </a:r>
            <a:r>
              <a:rPr sz="900" b="1" spc="80" dirty="0">
                <a:solidFill>
                  <a:srgbClr val="13B8A6"/>
                </a:solidFill>
                <a:latin typeface="Arial Narrow"/>
                <a:cs typeface="Arial Narrow"/>
              </a:rPr>
              <a:t> </a:t>
            </a:r>
            <a:r>
              <a:rPr sz="900" b="1" spc="-50" dirty="0">
                <a:solidFill>
                  <a:srgbClr val="13B8A6"/>
                </a:solidFill>
                <a:latin typeface="Arial Narrow"/>
                <a:cs typeface="Arial Narrow"/>
              </a:rPr>
              <a:t>SK</a:t>
            </a:r>
            <a:r>
              <a:rPr sz="900" b="1" spc="-95" dirty="0">
                <a:solidFill>
                  <a:srgbClr val="13B8A6"/>
                </a:solidFill>
                <a:latin typeface="Arial Narrow"/>
                <a:cs typeface="Arial Narrow"/>
              </a:rPr>
              <a:t> </a:t>
            </a:r>
            <a:r>
              <a:rPr sz="900" b="1" dirty="0">
                <a:solidFill>
                  <a:srgbClr val="13B8A6"/>
                </a:solidFill>
                <a:latin typeface="Arial Narrow"/>
                <a:cs typeface="Arial Narrow"/>
              </a:rPr>
              <a:t>ILL</a:t>
            </a:r>
            <a:r>
              <a:rPr sz="900" b="1" spc="80" dirty="0">
                <a:solidFill>
                  <a:srgbClr val="13B8A6"/>
                </a:solidFill>
                <a:latin typeface="Arial Narrow"/>
                <a:cs typeface="Arial Narrow"/>
              </a:rPr>
              <a:t> </a:t>
            </a:r>
            <a:r>
              <a:rPr sz="900" b="1" spc="-20" dirty="0">
                <a:solidFill>
                  <a:srgbClr val="13B8A6"/>
                </a:solidFill>
                <a:latin typeface="Arial Narrow"/>
                <a:cs typeface="Arial Narrow"/>
              </a:rPr>
              <a:t>PASSPOR</a:t>
            </a:r>
            <a:r>
              <a:rPr sz="900" b="1" spc="-70" dirty="0">
                <a:solidFill>
                  <a:srgbClr val="13B8A6"/>
                </a:solidFill>
                <a:latin typeface="Arial Narrow"/>
                <a:cs typeface="Arial Narrow"/>
              </a:rPr>
              <a:t> </a:t>
            </a:r>
            <a:r>
              <a:rPr sz="900" b="1" spc="-50" dirty="0">
                <a:solidFill>
                  <a:srgbClr val="13B8A6"/>
                </a:solidFill>
                <a:latin typeface="Arial Narrow"/>
                <a:cs typeface="Arial Narrow"/>
              </a:rPr>
              <a:t>T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044824" y="2276833"/>
            <a:ext cx="228663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600"/>
              </a:lnSpc>
              <a:spcBef>
                <a:spcPts val="90"/>
              </a:spcBef>
            </a:pP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Immutable,</a:t>
            </a:r>
            <a:r>
              <a:rPr sz="850" spc="1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granular</a:t>
            </a:r>
            <a:r>
              <a:rPr sz="850" spc="1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40" dirty="0">
                <a:solidFill>
                  <a:srgbClr val="A0AEBF"/>
                </a:solidFill>
                <a:latin typeface="Calibri"/>
                <a:cs typeface="Calibri"/>
              </a:rPr>
              <a:t>proof-</a:t>
            </a:r>
            <a:r>
              <a:rPr sz="850" spc="-30" dirty="0">
                <a:solidFill>
                  <a:srgbClr val="A0AEBF"/>
                </a:solidFill>
                <a:latin typeface="Calibri"/>
                <a:cs typeface="Calibri"/>
              </a:rPr>
              <a:t>of-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skill</a:t>
            </a:r>
            <a:r>
              <a:rPr sz="850" spc="1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via</a:t>
            </a:r>
            <a:r>
              <a:rPr sz="850" spc="2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Cardano-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based</a:t>
            </a:r>
            <a:r>
              <a:rPr sz="850" spc="50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NFTs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forming</a:t>
            </a:r>
            <a:r>
              <a:rPr sz="850" spc="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an</a:t>
            </a:r>
            <a:r>
              <a:rPr sz="850" spc="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A0AEBF"/>
                </a:solidFill>
                <a:latin typeface="Calibri"/>
                <a:cs typeface="Calibri"/>
              </a:rPr>
              <a:t>ever-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evolving</a:t>
            </a:r>
            <a:r>
              <a:rPr sz="850" spc="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3D</a:t>
            </a:r>
            <a:r>
              <a:rPr sz="850" spc="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A0AEBF"/>
                </a:solidFill>
                <a:latin typeface="Calibri"/>
                <a:cs typeface="Calibri"/>
              </a:rPr>
              <a:t>"Brain"</a:t>
            </a:r>
            <a:r>
              <a:rPr sz="850" spc="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knowledge</a:t>
            </a:r>
            <a:r>
              <a:rPr sz="850" spc="50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graph for</a:t>
            </a:r>
            <a:r>
              <a:rPr sz="850" spc="-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total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recruiter</a:t>
            </a:r>
            <a:r>
              <a:rPr sz="850" spc="-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transparency.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056980" y="2920946"/>
            <a:ext cx="2267585" cy="1175385"/>
            <a:chOff x="3056980" y="2920946"/>
            <a:chExt cx="2267585" cy="1175385"/>
          </a:xfrm>
        </p:grpSpPr>
        <p:sp>
          <p:nvSpPr>
            <p:cNvPr id="45" name="object 45"/>
            <p:cNvSpPr/>
            <p:nvPr/>
          </p:nvSpPr>
          <p:spPr>
            <a:xfrm>
              <a:off x="3056978" y="2920948"/>
              <a:ext cx="77470" cy="675005"/>
            </a:xfrm>
            <a:custGeom>
              <a:avLst/>
              <a:gdLst/>
              <a:ahLst/>
              <a:cxnLst/>
              <a:rect l="l" t="t" r="r" b="b"/>
              <a:pathLst>
                <a:path w="77469" h="675004">
                  <a:moveTo>
                    <a:pt x="76034" y="423037"/>
                  </a:moveTo>
                  <a:lnTo>
                    <a:pt x="73939" y="420941"/>
                  </a:lnTo>
                  <a:lnTo>
                    <a:pt x="71869" y="418846"/>
                  </a:lnTo>
                  <a:lnTo>
                    <a:pt x="68465" y="418846"/>
                  </a:lnTo>
                  <a:lnTo>
                    <a:pt x="27317" y="459981"/>
                  </a:lnTo>
                  <a:lnTo>
                    <a:pt x="7581" y="440270"/>
                  </a:lnTo>
                  <a:lnTo>
                    <a:pt x="4191" y="440270"/>
                  </a:lnTo>
                  <a:lnTo>
                    <a:pt x="0" y="444449"/>
                  </a:lnTo>
                  <a:lnTo>
                    <a:pt x="0" y="447852"/>
                  </a:lnTo>
                  <a:lnTo>
                    <a:pt x="25603" y="473456"/>
                  </a:lnTo>
                  <a:lnTo>
                    <a:pt x="29006" y="473456"/>
                  </a:lnTo>
                  <a:lnTo>
                    <a:pt x="76034" y="426427"/>
                  </a:lnTo>
                  <a:lnTo>
                    <a:pt x="76034" y="423037"/>
                  </a:lnTo>
                  <a:close/>
                </a:path>
                <a:path w="77469" h="675004">
                  <a:moveTo>
                    <a:pt x="77266" y="623379"/>
                  </a:moveTo>
                  <a:lnTo>
                    <a:pt x="75145" y="621258"/>
                  </a:lnTo>
                  <a:lnTo>
                    <a:pt x="73037" y="619125"/>
                  </a:lnTo>
                  <a:lnTo>
                    <a:pt x="69583" y="619125"/>
                  </a:lnTo>
                  <a:lnTo>
                    <a:pt x="27749" y="660933"/>
                  </a:lnTo>
                  <a:lnTo>
                    <a:pt x="7696" y="640905"/>
                  </a:lnTo>
                  <a:lnTo>
                    <a:pt x="4241" y="640905"/>
                  </a:lnTo>
                  <a:lnTo>
                    <a:pt x="0" y="645147"/>
                  </a:lnTo>
                  <a:lnTo>
                    <a:pt x="0" y="648601"/>
                  </a:lnTo>
                  <a:lnTo>
                    <a:pt x="26022" y="674624"/>
                  </a:lnTo>
                  <a:lnTo>
                    <a:pt x="29476" y="674624"/>
                  </a:lnTo>
                  <a:lnTo>
                    <a:pt x="77266" y="626833"/>
                  </a:lnTo>
                  <a:lnTo>
                    <a:pt x="77266" y="623379"/>
                  </a:lnTo>
                  <a:close/>
                </a:path>
                <a:path w="77469" h="675004">
                  <a:moveTo>
                    <a:pt x="77266" y="213804"/>
                  </a:moveTo>
                  <a:lnTo>
                    <a:pt x="75145" y="211683"/>
                  </a:lnTo>
                  <a:lnTo>
                    <a:pt x="73037" y="209550"/>
                  </a:lnTo>
                  <a:lnTo>
                    <a:pt x="69583" y="209550"/>
                  </a:lnTo>
                  <a:lnTo>
                    <a:pt x="27749" y="251358"/>
                  </a:lnTo>
                  <a:lnTo>
                    <a:pt x="7696" y="231330"/>
                  </a:lnTo>
                  <a:lnTo>
                    <a:pt x="4241" y="231330"/>
                  </a:lnTo>
                  <a:lnTo>
                    <a:pt x="0" y="235572"/>
                  </a:lnTo>
                  <a:lnTo>
                    <a:pt x="0" y="239026"/>
                  </a:lnTo>
                  <a:lnTo>
                    <a:pt x="26022" y="265049"/>
                  </a:lnTo>
                  <a:lnTo>
                    <a:pt x="29476" y="265049"/>
                  </a:lnTo>
                  <a:lnTo>
                    <a:pt x="77266" y="217258"/>
                  </a:lnTo>
                  <a:lnTo>
                    <a:pt x="77266" y="213804"/>
                  </a:lnTo>
                  <a:close/>
                </a:path>
                <a:path w="77469" h="675004">
                  <a:moveTo>
                    <a:pt x="77266" y="4254"/>
                  </a:moveTo>
                  <a:lnTo>
                    <a:pt x="75145" y="2133"/>
                  </a:lnTo>
                  <a:lnTo>
                    <a:pt x="73037" y="0"/>
                  </a:lnTo>
                  <a:lnTo>
                    <a:pt x="69583" y="0"/>
                  </a:lnTo>
                  <a:lnTo>
                    <a:pt x="27749" y="41808"/>
                  </a:lnTo>
                  <a:lnTo>
                    <a:pt x="7696" y="21780"/>
                  </a:lnTo>
                  <a:lnTo>
                    <a:pt x="4241" y="21780"/>
                  </a:lnTo>
                  <a:lnTo>
                    <a:pt x="0" y="26022"/>
                  </a:lnTo>
                  <a:lnTo>
                    <a:pt x="0" y="29476"/>
                  </a:lnTo>
                  <a:lnTo>
                    <a:pt x="26022" y="55499"/>
                  </a:lnTo>
                  <a:lnTo>
                    <a:pt x="29476" y="55499"/>
                  </a:lnTo>
                  <a:lnTo>
                    <a:pt x="77266" y="7708"/>
                  </a:lnTo>
                  <a:lnTo>
                    <a:pt x="77266" y="4254"/>
                  </a:lnTo>
                  <a:close/>
                </a:path>
              </a:pathLst>
            </a:custGeom>
            <a:solidFill>
              <a:srgbClr val="13B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57524" y="3790950"/>
              <a:ext cx="2266950" cy="304800"/>
            </a:xfrm>
            <a:custGeom>
              <a:avLst/>
              <a:gdLst/>
              <a:ahLst/>
              <a:cxnLst/>
              <a:rect l="l" t="t" r="r" b="b"/>
              <a:pathLst>
                <a:path w="2266950" h="304800">
                  <a:moveTo>
                    <a:pt x="2217378" y="304799"/>
                  </a:moveTo>
                  <a:lnTo>
                    <a:pt x="49571" y="304799"/>
                  </a:lnTo>
                  <a:lnTo>
                    <a:pt x="42281" y="303349"/>
                  </a:lnTo>
                  <a:lnTo>
                    <a:pt x="7250" y="276521"/>
                  </a:lnTo>
                  <a:lnTo>
                    <a:pt x="0" y="255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217378" y="0"/>
                  </a:lnTo>
                  <a:lnTo>
                    <a:pt x="2255569" y="22097"/>
                  </a:lnTo>
                  <a:lnTo>
                    <a:pt x="2266949" y="49571"/>
                  </a:lnTo>
                  <a:lnTo>
                    <a:pt x="2266949" y="255228"/>
                  </a:lnTo>
                  <a:lnTo>
                    <a:pt x="2244851" y="293419"/>
                  </a:lnTo>
                  <a:lnTo>
                    <a:pt x="2217378" y="304799"/>
                  </a:lnTo>
                  <a:close/>
                </a:path>
              </a:pathLst>
            </a:custGeom>
            <a:solidFill>
              <a:srgbClr val="13B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057524" y="3790950"/>
              <a:ext cx="2266950" cy="304800"/>
            </a:xfrm>
            <a:custGeom>
              <a:avLst/>
              <a:gdLst/>
              <a:ahLst/>
              <a:cxnLst/>
              <a:rect l="l" t="t" r="r" b="b"/>
              <a:pathLst>
                <a:path w="2266950" h="304800">
                  <a:moveTo>
                    <a:pt x="2217378" y="304799"/>
                  </a:moveTo>
                  <a:lnTo>
                    <a:pt x="49571" y="304799"/>
                  </a:lnTo>
                  <a:lnTo>
                    <a:pt x="42281" y="303349"/>
                  </a:lnTo>
                  <a:lnTo>
                    <a:pt x="7250" y="276521"/>
                  </a:lnTo>
                  <a:lnTo>
                    <a:pt x="0" y="2552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217378" y="0"/>
                  </a:lnTo>
                  <a:lnTo>
                    <a:pt x="2224668" y="1449"/>
                  </a:lnTo>
                  <a:lnTo>
                    <a:pt x="2238671" y="7250"/>
                  </a:lnTo>
                  <a:lnTo>
                    <a:pt x="2242075" y="9524"/>
                  </a:lnTo>
                  <a:lnTo>
                    <a:pt x="50834" y="9524"/>
                  </a:lnTo>
                  <a:lnTo>
                    <a:pt x="44758" y="10733"/>
                  </a:lnTo>
                  <a:lnTo>
                    <a:pt x="10732" y="44759"/>
                  </a:lnTo>
                  <a:lnTo>
                    <a:pt x="9524" y="50834"/>
                  </a:lnTo>
                  <a:lnTo>
                    <a:pt x="9524" y="253964"/>
                  </a:lnTo>
                  <a:lnTo>
                    <a:pt x="33089" y="289232"/>
                  </a:lnTo>
                  <a:lnTo>
                    <a:pt x="50834" y="295274"/>
                  </a:lnTo>
                  <a:lnTo>
                    <a:pt x="2242075" y="295274"/>
                  </a:lnTo>
                  <a:lnTo>
                    <a:pt x="2238671" y="297549"/>
                  </a:lnTo>
                  <a:lnTo>
                    <a:pt x="2224668" y="303349"/>
                  </a:lnTo>
                  <a:lnTo>
                    <a:pt x="2217378" y="304799"/>
                  </a:lnTo>
                  <a:close/>
                </a:path>
                <a:path w="2266950" h="304800">
                  <a:moveTo>
                    <a:pt x="2242075" y="295274"/>
                  </a:moveTo>
                  <a:lnTo>
                    <a:pt x="2216114" y="295274"/>
                  </a:lnTo>
                  <a:lnTo>
                    <a:pt x="2222190" y="294065"/>
                  </a:lnTo>
                  <a:lnTo>
                    <a:pt x="2233858" y="289232"/>
                  </a:lnTo>
                  <a:lnTo>
                    <a:pt x="2257424" y="253964"/>
                  </a:lnTo>
                  <a:lnTo>
                    <a:pt x="2257424" y="50834"/>
                  </a:lnTo>
                  <a:lnTo>
                    <a:pt x="2233858" y="15566"/>
                  </a:lnTo>
                  <a:lnTo>
                    <a:pt x="2216114" y="9524"/>
                  </a:lnTo>
                  <a:lnTo>
                    <a:pt x="2242075" y="9524"/>
                  </a:lnTo>
                  <a:lnTo>
                    <a:pt x="2265499" y="42280"/>
                  </a:lnTo>
                  <a:lnTo>
                    <a:pt x="2266949" y="49571"/>
                  </a:lnTo>
                  <a:lnTo>
                    <a:pt x="2266949" y="255228"/>
                  </a:lnTo>
                  <a:lnTo>
                    <a:pt x="2265499" y="262518"/>
                  </a:lnTo>
                  <a:lnTo>
                    <a:pt x="2259699" y="276521"/>
                  </a:lnTo>
                  <a:lnTo>
                    <a:pt x="2255569" y="282701"/>
                  </a:lnTo>
                  <a:lnTo>
                    <a:pt x="2244851" y="293419"/>
                  </a:lnTo>
                  <a:lnTo>
                    <a:pt x="2242075" y="29527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181895" y="2863775"/>
            <a:ext cx="861694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CIP-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68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Dynamic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NFTs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81895" y="3073325"/>
            <a:ext cx="10864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3D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Brain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Knowledge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Graph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81895" y="3273349"/>
            <a:ext cx="115189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Cardano</a:t>
            </a:r>
            <a:r>
              <a:rPr sz="80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Blockchain</a:t>
            </a:r>
            <a:r>
              <a:rPr sz="80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Security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181895" y="3482899"/>
            <a:ext cx="112966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Total</a:t>
            </a:r>
            <a:r>
              <a:rPr sz="80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Recruiter</a:t>
            </a:r>
            <a:r>
              <a:rPr sz="80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Clairvoyance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524944" y="3870072"/>
            <a:ext cx="133223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-10" dirty="0">
                <a:solidFill>
                  <a:srgbClr val="13B8A6"/>
                </a:solidFill>
                <a:latin typeface="Arial Black"/>
                <a:cs typeface="Arial Black"/>
              </a:rPr>
              <a:t>CARDANO</a:t>
            </a:r>
            <a:r>
              <a:rPr sz="750" spc="-30" dirty="0">
                <a:solidFill>
                  <a:srgbClr val="13B8A6"/>
                </a:solidFill>
                <a:latin typeface="Arial Black"/>
                <a:cs typeface="Arial Black"/>
              </a:rPr>
              <a:t> </a:t>
            </a:r>
            <a:r>
              <a:rPr sz="750" spc="-180" dirty="0">
                <a:solidFill>
                  <a:srgbClr val="13B8A6"/>
                </a:solidFill>
                <a:latin typeface="Arial Black"/>
                <a:cs typeface="Arial Black"/>
              </a:rPr>
              <a:t>+</a:t>
            </a:r>
            <a:r>
              <a:rPr sz="750" spc="-30" dirty="0">
                <a:solidFill>
                  <a:srgbClr val="13B8A6"/>
                </a:solidFill>
                <a:latin typeface="Arial Black"/>
                <a:cs typeface="Arial Black"/>
              </a:rPr>
              <a:t> </a:t>
            </a:r>
            <a:r>
              <a:rPr sz="750" spc="-10" dirty="0">
                <a:solidFill>
                  <a:srgbClr val="13B8A6"/>
                </a:solidFill>
                <a:latin typeface="Arial Black"/>
                <a:cs typeface="Arial Black"/>
              </a:rPr>
              <a:t>CIP-</a:t>
            </a:r>
            <a:r>
              <a:rPr sz="750" spc="95" dirty="0">
                <a:solidFill>
                  <a:srgbClr val="13B8A6"/>
                </a:solidFill>
                <a:latin typeface="Arial Black"/>
                <a:cs typeface="Arial Black"/>
              </a:rPr>
              <a:t>68</a:t>
            </a:r>
            <a:r>
              <a:rPr sz="750" spc="-30" dirty="0">
                <a:solidFill>
                  <a:srgbClr val="13B8A6"/>
                </a:solidFill>
                <a:latin typeface="Arial Black"/>
                <a:cs typeface="Arial Black"/>
              </a:rPr>
              <a:t> </a:t>
            </a:r>
            <a:r>
              <a:rPr sz="750" spc="-20" dirty="0">
                <a:solidFill>
                  <a:srgbClr val="13B8A6"/>
                </a:solidFill>
                <a:latin typeface="Arial Black"/>
                <a:cs typeface="Arial Black"/>
              </a:rPr>
              <a:t>NFTS</a:t>
            </a:r>
            <a:endParaRPr sz="750">
              <a:latin typeface="Arial Black"/>
              <a:cs typeface="Arial Black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2947665" y="1400175"/>
            <a:ext cx="2487295" cy="685800"/>
            <a:chOff x="2947665" y="1400175"/>
            <a:chExt cx="2487295" cy="685800"/>
          </a:xfrm>
        </p:grpSpPr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47665" y="1400175"/>
              <a:ext cx="2486669" cy="2857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057524" y="1657350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323849" y="428624"/>
                  </a:moveTo>
                  <a:lnTo>
                    <a:pt x="95249" y="428624"/>
                  </a:lnTo>
                  <a:lnTo>
                    <a:pt x="85866" y="428171"/>
                  </a:lnTo>
                  <a:lnTo>
                    <a:pt x="42321" y="412587"/>
                  </a:lnTo>
                  <a:lnTo>
                    <a:pt x="11259" y="378320"/>
                  </a:lnTo>
                  <a:lnTo>
                    <a:pt x="0" y="3333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323849" y="0"/>
                  </a:lnTo>
                  <a:lnTo>
                    <a:pt x="368795" y="11259"/>
                  </a:lnTo>
                  <a:lnTo>
                    <a:pt x="403062" y="42321"/>
                  </a:lnTo>
                  <a:lnTo>
                    <a:pt x="418646" y="85866"/>
                  </a:lnTo>
                  <a:lnTo>
                    <a:pt x="419099" y="95249"/>
                  </a:lnTo>
                  <a:lnTo>
                    <a:pt x="419099" y="333374"/>
                  </a:lnTo>
                  <a:lnTo>
                    <a:pt x="407840" y="378320"/>
                  </a:lnTo>
                  <a:lnTo>
                    <a:pt x="376777" y="412587"/>
                  </a:lnTo>
                  <a:lnTo>
                    <a:pt x="333233" y="428171"/>
                  </a:lnTo>
                  <a:lnTo>
                    <a:pt x="323849" y="428624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57524" y="1657350"/>
              <a:ext cx="419100" cy="428625"/>
            </a:xfrm>
            <a:custGeom>
              <a:avLst/>
              <a:gdLst/>
              <a:ahLst/>
              <a:cxnLst/>
              <a:rect l="l" t="t" r="r" b="b"/>
              <a:pathLst>
                <a:path w="419100" h="428625">
                  <a:moveTo>
                    <a:pt x="323849" y="428624"/>
                  </a:moveTo>
                  <a:lnTo>
                    <a:pt x="95249" y="428624"/>
                  </a:lnTo>
                  <a:lnTo>
                    <a:pt x="85866" y="428171"/>
                  </a:lnTo>
                  <a:lnTo>
                    <a:pt x="42321" y="412587"/>
                  </a:lnTo>
                  <a:lnTo>
                    <a:pt x="11259" y="378320"/>
                  </a:lnTo>
                  <a:lnTo>
                    <a:pt x="0" y="3333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323849" y="0"/>
                  </a:lnTo>
                  <a:lnTo>
                    <a:pt x="365120" y="9525"/>
                  </a:lnTo>
                  <a:lnTo>
                    <a:pt x="89621" y="9525"/>
                  </a:lnTo>
                  <a:lnTo>
                    <a:pt x="84046" y="10074"/>
                  </a:lnTo>
                  <a:lnTo>
                    <a:pt x="42942" y="27099"/>
                  </a:lnTo>
                  <a:lnTo>
                    <a:pt x="18203" y="57243"/>
                  </a:lnTo>
                  <a:lnTo>
                    <a:pt x="9524" y="89621"/>
                  </a:lnTo>
                  <a:lnTo>
                    <a:pt x="9524" y="339003"/>
                  </a:lnTo>
                  <a:lnTo>
                    <a:pt x="20844" y="376320"/>
                  </a:lnTo>
                  <a:lnTo>
                    <a:pt x="52303" y="407779"/>
                  </a:lnTo>
                  <a:lnTo>
                    <a:pt x="89621" y="419099"/>
                  </a:lnTo>
                  <a:lnTo>
                    <a:pt x="365119" y="419099"/>
                  </a:lnTo>
                  <a:lnTo>
                    <a:pt x="360300" y="421374"/>
                  </a:lnTo>
                  <a:lnTo>
                    <a:pt x="351458" y="424546"/>
                  </a:lnTo>
                  <a:lnTo>
                    <a:pt x="342435" y="426812"/>
                  </a:lnTo>
                  <a:lnTo>
                    <a:pt x="333233" y="428171"/>
                  </a:lnTo>
                  <a:lnTo>
                    <a:pt x="323849" y="428624"/>
                  </a:lnTo>
                  <a:close/>
                </a:path>
                <a:path w="419100" h="428625">
                  <a:moveTo>
                    <a:pt x="365119" y="419099"/>
                  </a:moveTo>
                  <a:lnTo>
                    <a:pt x="329478" y="419099"/>
                  </a:lnTo>
                  <a:lnTo>
                    <a:pt x="335054" y="418550"/>
                  </a:lnTo>
                  <a:lnTo>
                    <a:pt x="346094" y="416354"/>
                  </a:lnTo>
                  <a:lnTo>
                    <a:pt x="380485" y="397971"/>
                  </a:lnTo>
                  <a:lnTo>
                    <a:pt x="405203" y="360980"/>
                  </a:lnTo>
                  <a:lnTo>
                    <a:pt x="409574" y="339003"/>
                  </a:lnTo>
                  <a:lnTo>
                    <a:pt x="409574" y="89621"/>
                  </a:lnTo>
                  <a:lnTo>
                    <a:pt x="398254" y="52303"/>
                  </a:lnTo>
                  <a:lnTo>
                    <a:pt x="366795" y="20844"/>
                  </a:lnTo>
                  <a:lnTo>
                    <a:pt x="329478" y="9525"/>
                  </a:lnTo>
                  <a:lnTo>
                    <a:pt x="365120" y="9525"/>
                  </a:lnTo>
                  <a:lnTo>
                    <a:pt x="397516" y="34853"/>
                  </a:lnTo>
                  <a:lnTo>
                    <a:pt x="417287" y="76664"/>
                  </a:lnTo>
                  <a:lnTo>
                    <a:pt x="419099" y="333374"/>
                  </a:lnTo>
                  <a:lnTo>
                    <a:pt x="418646" y="342758"/>
                  </a:lnTo>
                  <a:lnTo>
                    <a:pt x="403062" y="386302"/>
                  </a:lnTo>
                  <a:lnTo>
                    <a:pt x="368795" y="417364"/>
                  </a:lnTo>
                  <a:lnTo>
                    <a:pt x="365119" y="419099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90428" y="1647825"/>
              <a:ext cx="295721" cy="305245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3345606" y="1643910"/>
            <a:ext cx="11430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190499" y="4391025"/>
            <a:ext cx="2571750" cy="2847975"/>
            <a:chOff x="190499" y="4391025"/>
            <a:chExt cx="2571750" cy="2847975"/>
          </a:xfrm>
        </p:grpSpPr>
        <p:sp>
          <p:nvSpPr>
            <p:cNvPr id="60" name="object 60"/>
            <p:cNvSpPr/>
            <p:nvPr/>
          </p:nvSpPr>
          <p:spPr>
            <a:xfrm>
              <a:off x="190499" y="4391025"/>
              <a:ext cx="2571750" cy="2847975"/>
            </a:xfrm>
            <a:custGeom>
              <a:avLst/>
              <a:gdLst/>
              <a:ahLst/>
              <a:cxnLst/>
              <a:rect l="l" t="t" r="r" b="b"/>
              <a:pathLst>
                <a:path w="2571750" h="2847975">
                  <a:moveTo>
                    <a:pt x="2457449" y="2847974"/>
                  </a:moveTo>
                  <a:lnTo>
                    <a:pt x="114299" y="2847974"/>
                  </a:lnTo>
                  <a:lnTo>
                    <a:pt x="103040" y="2847430"/>
                  </a:lnTo>
                  <a:lnTo>
                    <a:pt x="60364" y="2834462"/>
                  </a:lnTo>
                  <a:lnTo>
                    <a:pt x="25900" y="2806150"/>
                  </a:lnTo>
                  <a:lnTo>
                    <a:pt x="4894" y="2766804"/>
                  </a:lnTo>
                  <a:lnTo>
                    <a:pt x="0" y="27336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2457449" y="0"/>
                  </a:lnTo>
                  <a:lnTo>
                    <a:pt x="2501190" y="8700"/>
                  </a:lnTo>
                  <a:lnTo>
                    <a:pt x="2538271" y="33477"/>
                  </a:lnTo>
                  <a:lnTo>
                    <a:pt x="2563048" y="70559"/>
                  </a:lnTo>
                  <a:lnTo>
                    <a:pt x="2571749" y="114299"/>
                  </a:lnTo>
                  <a:lnTo>
                    <a:pt x="2571749" y="2733674"/>
                  </a:lnTo>
                  <a:lnTo>
                    <a:pt x="2563048" y="2777415"/>
                  </a:lnTo>
                  <a:lnTo>
                    <a:pt x="2538271" y="2814496"/>
                  </a:lnTo>
                  <a:lnTo>
                    <a:pt x="2501190" y="2839273"/>
                  </a:lnTo>
                  <a:lnTo>
                    <a:pt x="2457449" y="284797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0499" y="4391025"/>
              <a:ext cx="2571750" cy="2847975"/>
            </a:xfrm>
            <a:custGeom>
              <a:avLst/>
              <a:gdLst/>
              <a:ahLst/>
              <a:cxnLst/>
              <a:rect l="l" t="t" r="r" b="b"/>
              <a:pathLst>
                <a:path w="2571750" h="2847975">
                  <a:moveTo>
                    <a:pt x="2457449" y="2847974"/>
                  </a:moveTo>
                  <a:lnTo>
                    <a:pt x="114299" y="2847974"/>
                  </a:lnTo>
                  <a:lnTo>
                    <a:pt x="103040" y="2847430"/>
                  </a:lnTo>
                  <a:lnTo>
                    <a:pt x="60364" y="2834462"/>
                  </a:lnTo>
                  <a:lnTo>
                    <a:pt x="25900" y="2806150"/>
                  </a:lnTo>
                  <a:lnTo>
                    <a:pt x="4894" y="2766804"/>
                  </a:lnTo>
                  <a:lnTo>
                    <a:pt x="0" y="27336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2457449" y="0"/>
                  </a:lnTo>
                  <a:lnTo>
                    <a:pt x="2501190" y="8700"/>
                  </a:lnTo>
                  <a:lnTo>
                    <a:pt x="2502936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59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2740554"/>
                  </a:lnTo>
                  <a:lnTo>
                    <a:pt x="20133" y="2780125"/>
                  </a:lnTo>
                  <a:lnTo>
                    <a:pt x="45077" y="2812625"/>
                  </a:lnTo>
                  <a:lnTo>
                    <a:pt x="80560" y="2833106"/>
                  </a:lnTo>
                  <a:lnTo>
                    <a:pt x="107420" y="2838449"/>
                  </a:lnTo>
                  <a:lnTo>
                    <a:pt x="2502936" y="2838449"/>
                  </a:lnTo>
                  <a:lnTo>
                    <a:pt x="2501190" y="2839273"/>
                  </a:lnTo>
                  <a:lnTo>
                    <a:pt x="2490579" y="2843080"/>
                  </a:lnTo>
                  <a:lnTo>
                    <a:pt x="2479752" y="2845799"/>
                  </a:lnTo>
                  <a:lnTo>
                    <a:pt x="2468709" y="2847430"/>
                  </a:lnTo>
                  <a:lnTo>
                    <a:pt x="2457449" y="2847974"/>
                  </a:lnTo>
                  <a:close/>
                </a:path>
                <a:path w="2571750" h="2847975">
                  <a:moveTo>
                    <a:pt x="2502936" y="2838449"/>
                  </a:moveTo>
                  <a:lnTo>
                    <a:pt x="2464329" y="2838449"/>
                  </a:lnTo>
                  <a:lnTo>
                    <a:pt x="2471142" y="2837778"/>
                  </a:lnTo>
                  <a:lnTo>
                    <a:pt x="2484637" y="2835093"/>
                  </a:lnTo>
                  <a:lnTo>
                    <a:pt x="2521379" y="2816968"/>
                  </a:lnTo>
                  <a:lnTo>
                    <a:pt x="2548388" y="2786163"/>
                  </a:lnTo>
                  <a:lnTo>
                    <a:pt x="2561553" y="2747367"/>
                  </a:lnTo>
                  <a:lnTo>
                    <a:pt x="2562224" y="2740554"/>
                  </a:lnTo>
                  <a:lnTo>
                    <a:pt x="2562224" y="107420"/>
                  </a:lnTo>
                  <a:lnTo>
                    <a:pt x="2551616" y="67847"/>
                  </a:lnTo>
                  <a:lnTo>
                    <a:pt x="2526672" y="35347"/>
                  </a:lnTo>
                  <a:lnTo>
                    <a:pt x="2491189" y="14867"/>
                  </a:lnTo>
                  <a:lnTo>
                    <a:pt x="2464329" y="9524"/>
                  </a:lnTo>
                  <a:lnTo>
                    <a:pt x="2502936" y="9524"/>
                  </a:lnTo>
                  <a:lnTo>
                    <a:pt x="2538271" y="33477"/>
                  </a:lnTo>
                  <a:lnTo>
                    <a:pt x="2563049" y="70559"/>
                  </a:lnTo>
                  <a:lnTo>
                    <a:pt x="2571749" y="114299"/>
                  </a:lnTo>
                  <a:lnTo>
                    <a:pt x="2571749" y="2733674"/>
                  </a:lnTo>
                  <a:lnTo>
                    <a:pt x="2571206" y="2744934"/>
                  </a:lnTo>
                  <a:lnTo>
                    <a:pt x="2558237" y="2787609"/>
                  </a:lnTo>
                  <a:lnTo>
                    <a:pt x="2529925" y="2822074"/>
                  </a:lnTo>
                  <a:lnTo>
                    <a:pt x="2511384" y="2834462"/>
                  </a:lnTo>
                  <a:lnTo>
                    <a:pt x="2502936" y="2838449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873125" y="4402594"/>
            <a:ext cx="1595755" cy="5289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250" spc="-140" dirty="0">
                <a:solidFill>
                  <a:srgbClr val="FFFFFF"/>
                </a:solidFill>
                <a:latin typeface="Arial Black"/>
                <a:cs typeface="Arial Black"/>
              </a:rPr>
              <a:t>Gamified</a:t>
            </a:r>
            <a:r>
              <a:rPr sz="125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Arial Black"/>
                <a:cs typeface="Arial Black"/>
              </a:rPr>
              <a:t>Learning</a:t>
            </a:r>
            <a:endParaRPr sz="12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900" b="1" dirty="0">
                <a:solidFill>
                  <a:srgbClr val="FF007E"/>
                </a:solidFill>
                <a:latin typeface="Arial Narrow"/>
                <a:cs typeface="Arial Narrow"/>
              </a:rPr>
              <a:t>&amp;</a:t>
            </a:r>
            <a:r>
              <a:rPr sz="900" b="1" spc="9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900" b="1" spc="-45" dirty="0">
                <a:solidFill>
                  <a:srgbClr val="FF007E"/>
                </a:solidFill>
                <a:latin typeface="Arial Narrow"/>
                <a:cs typeface="Arial Narrow"/>
              </a:rPr>
              <a:t>COLLABOR</a:t>
            </a:r>
            <a:r>
              <a:rPr sz="900" b="1" spc="-6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900" b="1" dirty="0">
                <a:solidFill>
                  <a:srgbClr val="FF007E"/>
                </a:solidFill>
                <a:latin typeface="Arial Narrow"/>
                <a:cs typeface="Arial Narrow"/>
              </a:rPr>
              <a:t>ATIVE</a:t>
            </a:r>
            <a:r>
              <a:rPr sz="900" b="1" spc="9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900" b="1" spc="-10" dirty="0">
                <a:solidFill>
                  <a:srgbClr val="FF007E"/>
                </a:solidFill>
                <a:latin typeface="Arial Narrow"/>
                <a:cs typeface="Arial Narrow"/>
              </a:rPr>
              <a:t>CHALLENGES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330199" y="5115282"/>
            <a:ext cx="2283460" cy="625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14"/>
              </a:spcBef>
            </a:pP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Transform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learning</a:t>
            </a:r>
            <a:r>
              <a:rPr sz="850" spc="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into</a:t>
            </a:r>
            <a:r>
              <a:rPr sz="850" spc="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engaging</a:t>
            </a:r>
            <a:r>
              <a:rPr sz="850" spc="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"quest"</a:t>
            </a:r>
            <a:r>
              <a:rPr sz="850" spc="50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architecture</a:t>
            </a:r>
            <a:r>
              <a:rPr sz="850" spc="-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with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dynamic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skill</a:t>
            </a:r>
            <a:r>
              <a:rPr sz="850" spc="-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trees,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 XP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progression,</a:t>
            </a:r>
            <a:r>
              <a:rPr sz="850" spc="50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and</a:t>
            </a:r>
            <a:r>
              <a:rPr sz="850" spc="-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A0AEBF"/>
                </a:solidFill>
                <a:latin typeface="Calibri"/>
                <a:cs typeface="Calibri"/>
              </a:rPr>
              <a:t>multi-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player</a:t>
            </a:r>
            <a:r>
              <a:rPr sz="850" spc="-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cooperative</a:t>
            </a:r>
            <a:r>
              <a:rPr sz="850" spc="-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challenges</a:t>
            </a:r>
            <a:r>
              <a:rPr sz="850" spc="-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in</a:t>
            </a:r>
            <a:r>
              <a:rPr sz="850" spc="-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shared</a:t>
            </a:r>
            <a:r>
              <a:rPr sz="850" spc="50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VR</a:t>
            </a:r>
            <a:r>
              <a:rPr sz="850" spc="-4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labs.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42355" y="5911796"/>
            <a:ext cx="2267585" cy="1175385"/>
            <a:chOff x="342355" y="5911796"/>
            <a:chExt cx="2267585" cy="1175385"/>
          </a:xfrm>
        </p:grpSpPr>
        <p:sp>
          <p:nvSpPr>
            <p:cNvPr id="65" name="object 65"/>
            <p:cNvSpPr/>
            <p:nvPr/>
          </p:nvSpPr>
          <p:spPr>
            <a:xfrm>
              <a:off x="342353" y="5911798"/>
              <a:ext cx="77470" cy="675005"/>
            </a:xfrm>
            <a:custGeom>
              <a:avLst/>
              <a:gdLst/>
              <a:ahLst/>
              <a:cxnLst/>
              <a:rect l="l" t="t" r="r" b="b"/>
              <a:pathLst>
                <a:path w="77470" h="675004">
                  <a:moveTo>
                    <a:pt x="76034" y="213487"/>
                  </a:moveTo>
                  <a:lnTo>
                    <a:pt x="73939" y="211391"/>
                  </a:lnTo>
                  <a:lnTo>
                    <a:pt x="71869" y="209296"/>
                  </a:lnTo>
                  <a:lnTo>
                    <a:pt x="68465" y="209296"/>
                  </a:lnTo>
                  <a:lnTo>
                    <a:pt x="27317" y="250431"/>
                  </a:lnTo>
                  <a:lnTo>
                    <a:pt x="7581" y="230720"/>
                  </a:lnTo>
                  <a:lnTo>
                    <a:pt x="4191" y="230720"/>
                  </a:lnTo>
                  <a:lnTo>
                    <a:pt x="0" y="234899"/>
                  </a:lnTo>
                  <a:lnTo>
                    <a:pt x="0" y="238302"/>
                  </a:lnTo>
                  <a:lnTo>
                    <a:pt x="25603" y="263906"/>
                  </a:lnTo>
                  <a:lnTo>
                    <a:pt x="29006" y="263906"/>
                  </a:lnTo>
                  <a:lnTo>
                    <a:pt x="76034" y="216877"/>
                  </a:lnTo>
                  <a:lnTo>
                    <a:pt x="76034" y="213487"/>
                  </a:lnTo>
                  <a:close/>
                </a:path>
                <a:path w="77470" h="675004">
                  <a:moveTo>
                    <a:pt x="77266" y="623379"/>
                  </a:moveTo>
                  <a:lnTo>
                    <a:pt x="75145" y="621258"/>
                  </a:lnTo>
                  <a:lnTo>
                    <a:pt x="73037" y="619125"/>
                  </a:lnTo>
                  <a:lnTo>
                    <a:pt x="69583" y="619125"/>
                  </a:lnTo>
                  <a:lnTo>
                    <a:pt x="27749" y="660933"/>
                  </a:lnTo>
                  <a:lnTo>
                    <a:pt x="7696" y="640905"/>
                  </a:lnTo>
                  <a:lnTo>
                    <a:pt x="4241" y="640905"/>
                  </a:lnTo>
                  <a:lnTo>
                    <a:pt x="0" y="645147"/>
                  </a:lnTo>
                  <a:lnTo>
                    <a:pt x="0" y="648601"/>
                  </a:lnTo>
                  <a:lnTo>
                    <a:pt x="26022" y="674624"/>
                  </a:lnTo>
                  <a:lnTo>
                    <a:pt x="29476" y="674624"/>
                  </a:lnTo>
                  <a:lnTo>
                    <a:pt x="77266" y="626833"/>
                  </a:lnTo>
                  <a:lnTo>
                    <a:pt x="77266" y="623379"/>
                  </a:lnTo>
                  <a:close/>
                </a:path>
                <a:path w="77470" h="675004">
                  <a:moveTo>
                    <a:pt x="77266" y="413829"/>
                  </a:moveTo>
                  <a:lnTo>
                    <a:pt x="75145" y="411708"/>
                  </a:lnTo>
                  <a:lnTo>
                    <a:pt x="73037" y="409575"/>
                  </a:lnTo>
                  <a:lnTo>
                    <a:pt x="69583" y="409575"/>
                  </a:lnTo>
                  <a:lnTo>
                    <a:pt x="27749" y="451383"/>
                  </a:lnTo>
                  <a:lnTo>
                    <a:pt x="7696" y="431355"/>
                  </a:lnTo>
                  <a:lnTo>
                    <a:pt x="4241" y="431355"/>
                  </a:lnTo>
                  <a:lnTo>
                    <a:pt x="0" y="435597"/>
                  </a:lnTo>
                  <a:lnTo>
                    <a:pt x="0" y="439051"/>
                  </a:lnTo>
                  <a:lnTo>
                    <a:pt x="26022" y="465074"/>
                  </a:lnTo>
                  <a:lnTo>
                    <a:pt x="29476" y="465074"/>
                  </a:lnTo>
                  <a:lnTo>
                    <a:pt x="77266" y="417283"/>
                  </a:lnTo>
                  <a:lnTo>
                    <a:pt x="77266" y="413829"/>
                  </a:lnTo>
                  <a:close/>
                </a:path>
                <a:path w="77470" h="675004">
                  <a:moveTo>
                    <a:pt x="77266" y="4254"/>
                  </a:moveTo>
                  <a:lnTo>
                    <a:pt x="75145" y="2133"/>
                  </a:lnTo>
                  <a:lnTo>
                    <a:pt x="73037" y="0"/>
                  </a:lnTo>
                  <a:lnTo>
                    <a:pt x="69583" y="0"/>
                  </a:lnTo>
                  <a:lnTo>
                    <a:pt x="27749" y="41808"/>
                  </a:lnTo>
                  <a:lnTo>
                    <a:pt x="7696" y="21780"/>
                  </a:lnTo>
                  <a:lnTo>
                    <a:pt x="4241" y="21780"/>
                  </a:lnTo>
                  <a:lnTo>
                    <a:pt x="0" y="26022"/>
                  </a:lnTo>
                  <a:lnTo>
                    <a:pt x="0" y="29476"/>
                  </a:lnTo>
                  <a:lnTo>
                    <a:pt x="26022" y="55499"/>
                  </a:lnTo>
                  <a:lnTo>
                    <a:pt x="29476" y="55499"/>
                  </a:lnTo>
                  <a:lnTo>
                    <a:pt x="77266" y="7708"/>
                  </a:lnTo>
                  <a:lnTo>
                    <a:pt x="77266" y="4254"/>
                  </a:lnTo>
                  <a:close/>
                </a:path>
              </a:pathLst>
            </a:custGeom>
            <a:solidFill>
              <a:srgbClr val="FF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42899" y="6772274"/>
              <a:ext cx="2266950" cy="314325"/>
            </a:xfrm>
            <a:custGeom>
              <a:avLst/>
              <a:gdLst/>
              <a:ahLst/>
              <a:cxnLst/>
              <a:rect l="l" t="t" r="r" b="b"/>
              <a:pathLst>
                <a:path w="2266950" h="314325">
                  <a:moveTo>
                    <a:pt x="2217378" y="314324"/>
                  </a:moveTo>
                  <a:lnTo>
                    <a:pt x="49571" y="314324"/>
                  </a:lnTo>
                  <a:lnTo>
                    <a:pt x="42281" y="312874"/>
                  </a:lnTo>
                  <a:lnTo>
                    <a:pt x="7250" y="286046"/>
                  </a:lnTo>
                  <a:lnTo>
                    <a:pt x="0" y="26475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217378" y="0"/>
                  </a:lnTo>
                  <a:lnTo>
                    <a:pt x="2255569" y="22097"/>
                  </a:lnTo>
                  <a:lnTo>
                    <a:pt x="2266949" y="49571"/>
                  </a:lnTo>
                  <a:lnTo>
                    <a:pt x="2266949" y="264753"/>
                  </a:lnTo>
                  <a:lnTo>
                    <a:pt x="2244851" y="302944"/>
                  </a:lnTo>
                  <a:lnTo>
                    <a:pt x="2217378" y="314324"/>
                  </a:lnTo>
                  <a:close/>
                </a:path>
              </a:pathLst>
            </a:custGeom>
            <a:solidFill>
              <a:srgbClr val="FF007E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342899" y="6772275"/>
              <a:ext cx="2266950" cy="314325"/>
            </a:xfrm>
            <a:custGeom>
              <a:avLst/>
              <a:gdLst/>
              <a:ahLst/>
              <a:cxnLst/>
              <a:rect l="l" t="t" r="r" b="b"/>
              <a:pathLst>
                <a:path w="2266950" h="314325">
                  <a:moveTo>
                    <a:pt x="2217378" y="314324"/>
                  </a:moveTo>
                  <a:lnTo>
                    <a:pt x="49571" y="314324"/>
                  </a:lnTo>
                  <a:lnTo>
                    <a:pt x="42281" y="312874"/>
                  </a:lnTo>
                  <a:lnTo>
                    <a:pt x="7250" y="286046"/>
                  </a:lnTo>
                  <a:lnTo>
                    <a:pt x="0" y="26475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217378" y="0"/>
                  </a:lnTo>
                  <a:lnTo>
                    <a:pt x="2224668" y="1450"/>
                  </a:lnTo>
                  <a:lnTo>
                    <a:pt x="2238671" y="7250"/>
                  </a:lnTo>
                  <a:lnTo>
                    <a:pt x="2242075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3" y="44758"/>
                  </a:lnTo>
                  <a:lnTo>
                    <a:pt x="9524" y="50833"/>
                  </a:lnTo>
                  <a:lnTo>
                    <a:pt x="9524" y="263489"/>
                  </a:lnTo>
                  <a:lnTo>
                    <a:pt x="33089" y="298757"/>
                  </a:lnTo>
                  <a:lnTo>
                    <a:pt x="50834" y="304799"/>
                  </a:lnTo>
                  <a:lnTo>
                    <a:pt x="2242076" y="304799"/>
                  </a:lnTo>
                  <a:lnTo>
                    <a:pt x="2238671" y="307074"/>
                  </a:lnTo>
                  <a:lnTo>
                    <a:pt x="2224668" y="312874"/>
                  </a:lnTo>
                  <a:lnTo>
                    <a:pt x="2217378" y="314324"/>
                  </a:lnTo>
                  <a:close/>
                </a:path>
                <a:path w="2266950" h="314325">
                  <a:moveTo>
                    <a:pt x="2242076" y="304799"/>
                  </a:moveTo>
                  <a:lnTo>
                    <a:pt x="2216115" y="304799"/>
                  </a:lnTo>
                  <a:lnTo>
                    <a:pt x="2222190" y="303590"/>
                  </a:lnTo>
                  <a:lnTo>
                    <a:pt x="2233859" y="298757"/>
                  </a:lnTo>
                  <a:lnTo>
                    <a:pt x="2257424" y="263489"/>
                  </a:lnTo>
                  <a:lnTo>
                    <a:pt x="2257424" y="50833"/>
                  </a:lnTo>
                  <a:lnTo>
                    <a:pt x="2233859" y="15565"/>
                  </a:lnTo>
                  <a:lnTo>
                    <a:pt x="2216115" y="9524"/>
                  </a:lnTo>
                  <a:lnTo>
                    <a:pt x="2242075" y="9524"/>
                  </a:lnTo>
                  <a:lnTo>
                    <a:pt x="2265499" y="42281"/>
                  </a:lnTo>
                  <a:lnTo>
                    <a:pt x="2266949" y="49571"/>
                  </a:lnTo>
                  <a:lnTo>
                    <a:pt x="2266949" y="264753"/>
                  </a:lnTo>
                  <a:lnTo>
                    <a:pt x="2265499" y="272043"/>
                  </a:lnTo>
                  <a:lnTo>
                    <a:pt x="2259699" y="286046"/>
                  </a:lnTo>
                  <a:lnTo>
                    <a:pt x="2255569" y="292226"/>
                  </a:lnTo>
                  <a:lnTo>
                    <a:pt x="2244851" y="302944"/>
                  </a:lnTo>
                  <a:lnTo>
                    <a:pt x="2242076" y="304799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67270" y="5854624"/>
            <a:ext cx="12261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XP-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Based</a:t>
            </a:r>
            <a:r>
              <a:rPr sz="80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Progression</a:t>
            </a:r>
            <a:r>
              <a:rPr sz="80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System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7270" y="6064174"/>
            <a:ext cx="918844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Dynamic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3D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Skill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 Trees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67270" y="6264199"/>
            <a:ext cx="8413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0" dirty="0">
                <a:solidFill>
                  <a:srgbClr val="E2E7F0"/>
                </a:solidFill>
                <a:latin typeface="Calibri"/>
                <a:cs typeface="Calibri"/>
              </a:rPr>
              <a:t>Multi-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Player</a:t>
            </a:r>
            <a:r>
              <a:rPr sz="80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VR</a:t>
            </a:r>
            <a:r>
              <a:rPr sz="80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Labs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67270" y="6473749"/>
            <a:ext cx="98679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AI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40" dirty="0">
                <a:solidFill>
                  <a:srgbClr val="E2E7F0"/>
                </a:solidFill>
                <a:latin typeface="Calibri"/>
                <a:cs typeface="Calibri"/>
              </a:rPr>
              <a:t>Game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Master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System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849312" y="6851453"/>
            <a:ext cx="125412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dirty="0">
                <a:solidFill>
                  <a:srgbClr val="FF007E"/>
                </a:solidFill>
                <a:latin typeface="Arial Black"/>
                <a:cs typeface="Arial Black"/>
              </a:rPr>
              <a:t>QUEST</a:t>
            </a:r>
            <a:r>
              <a:rPr sz="750" spc="-2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750" spc="-10" dirty="0">
                <a:solidFill>
                  <a:srgbClr val="FF007E"/>
                </a:solidFill>
                <a:latin typeface="Arial Black"/>
                <a:cs typeface="Arial Black"/>
              </a:rPr>
              <a:t>ARCHITECTURE</a:t>
            </a:r>
            <a:endParaRPr sz="750">
              <a:latin typeface="Arial Black"/>
              <a:cs typeface="Arial Black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233040" y="4400550"/>
            <a:ext cx="2487295" cy="609600"/>
            <a:chOff x="233040" y="4400550"/>
            <a:chExt cx="2487295" cy="609600"/>
          </a:xfrm>
        </p:grpSpPr>
        <p:pic>
          <p:nvPicPr>
            <p:cNvPr id="74" name="object 7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040" y="4400550"/>
              <a:ext cx="2486668" cy="28574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342899" y="4581524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333374" y="428624"/>
                  </a:moveTo>
                  <a:lnTo>
                    <a:pt x="95249" y="428624"/>
                  </a:lnTo>
                  <a:lnTo>
                    <a:pt x="85866" y="428171"/>
                  </a:lnTo>
                  <a:lnTo>
                    <a:pt x="42321" y="412587"/>
                  </a:lnTo>
                  <a:lnTo>
                    <a:pt x="11259" y="378320"/>
                  </a:lnTo>
                  <a:lnTo>
                    <a:pt x="0" y="3333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333374" y="0"/>
                  </a:lnTo>
                  <a:lnTo>
                    <a:pt x="378320" y="11259"/>
                  </a:lnTo>
                  <a:lnTo>
                    <a:pt x="412587" y="42321"/>
                  </a:lnTo>
                  <a:lnTo>
                    <a:pt x="428171" y="85866"/>
                  </a:lnTo>
                  <a:lnTo>
                    <a:pt x="428624" y="95249"/>
                  </a:lnTo>
                  <a:lnTo>
                    <a:pt x="428624" y="333374"/>
                  </a:lnTo>
                  <a:lnTo>
                    <a:pt x="417365" y="378320"/>
                  </a:lnTo>
                  <a:lnTo>
                    <a:pt x="386302" y="412587"/>
                  </a:lnTo>
                  <a:lnTo>
                    <a:pt x="342758" y="428171"/>
                  </a:lnTo>
                  <a:lnTo>
                    <a:pt x="333374" y="428624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42899" y="4581525"/>
              <a:ext cx="428625" cy="428625"/>
            </a:xfrm>
            <a:custGeom>
              <a:avLst/>
              <a:gdLst/>
              <a:ahLst/>
              <a:cxnLst/>
              <a:rect l="l" t="t" r="r" b="b"/>
              <a:pathLst>
                <a:path w="428625" h="428625">
                  <a:moveTo>
                    <a:pt x="333374" y="428624"/>
                  </a:moveTo>
                  <a:lnTo>
                    <a:pt x="95249" y="428624"/>
                  </a:lnTo>
                  <a:lnTo>
                    <a:pt x="85866" y="428171"/>
                  </a:lnTo>
                  <a:lnTo>
                    <a:pt x="42321" y="412587"/>
                  </a:lnTo>
                  <a:lnTo>
                    <a:pt x="11259" y="378320"/>
                  </a:lnTo>
                  <a:lnTo>
                    <a:pt x="0" y="3333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333374" y="0"/>
                  </a:lnTo>
                  <a:lnTo>
                    <a:pt x="374644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339002"/>
                  </a:lnTo>
                  <a:lnTo>
                    <a:pt x="20845" y="376320"/>
                  </a:lnTo>
                  <a:lnTo>
                    <a:pt x="52303" y="407779"/>
                  </a:lnTo>
                  <a:lnTo>
                    <a:pt x="89621" y="419099"/>
                  </a:lnTo>
                  <a:lnTo>
                    <a:pt x="374646" y="419099"/>
                  </a:lnTo>
                  <a:lnTo>
                    <a:pt x="369825" y="421374"/>
                  </a:lnTo>
                  <a:lnTo>
                    <a:pt x="360983" y="424546"/>
                  </a:lnTo>
                  <a:lnTo>
                    <a:pt x="351960" y="426812"/>
                  </a:lnTo>
                  <a:lnTo>
                    <a:pt x="342758" y="428171"/>
                  </a:lnTo>
                  <a:lnTo>
                    <a:pt x="333374" y="428624"/>
                  </a:lnTo>
                  <a:close/>
                </a:path>
                <a:path w="428625" h="428625">
                  <a:moveTo>
                    <a:pt x="374646" y="419099"/>
                  </a:moveTo>
                  <a:lnTo>
                    <a:pt x="339003" y="419099"/>
                  </a:lnTo>
                  <a:lnTo>
                    <a:pt x="344578" y="418550"/>
                  </a:lnTo>
                  <a:lnTo>
                    <a:pt x="355619" y="416354"/>
                  </a:lnTo>
                  <a:lnTo>
                    <a:pt x="390011" y="397971"/>
                  </a:lnTo>
                  <a:lnTo>
                    <a:pt x="414728" y="360979"/>
                  </a:lnTo>
                  <a:lnTo>
                    <a:pt x="419099" y="339002"/>
                  </a:lnTo>
                  <a:lnTo>
                    <a:pt x="419099" y="89620"/>
                  </a:lnTo>
                  <a:lnTo>
                    <a:pt x="407779" y="52303"/>
                  </a:lnTo>
                  <a:lnTo>
                    <a:pt x="376320" y="20844"/>
                  </a:lnTo>
                  <a:lnTo>
                    <a:pt x="339003" y="9524"/>
                  </a:lnTo>
                  <a:lnTo>
                    <a:pt x="374644" y="9524"/>
                  </a:lnTo>
                  <a:lnTo>
                    <a:pt x="407041" y="34853"/>
                  </a:lnTo>
                  <a:lnTo>
                    <a:pt x="426812" y="76664"/>
                  </a:lnTo>
                  <a:lnTo>
                    <a:pt x="428624" y="333374"/>
                  </a:lnTo>
                  <a:lnTo>
                    <a:pt x="428171" y="342758"/>
                  </a:lnTo>
                  <a:lnTo>
                    <a:pt x="412587" y="386302"/>
                  </a:lnTo>
                  <a:lnTo>
                    <a:pt x="378320" y="417365"/>
                  </a:lnTo>
                  <a:lnTo>
                    <a:pt x="374646" y="419099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6724" y="4571999"/>
              <a:ext cx="314324" cy="285750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638571" y="4568085"/>
            <a:ext cx="113664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79" name="object 79"/>
          <p:cNvGrpSpPr/>
          <p:nvPr/>
        </p:nvGrpSpPr>
        <p:grpSpPr>
          <a:xfrm>
            <a:off x="2905124" y="4391025"/>
            <a:ext cx="2571750" cy="2847975"/>
            <a:chOff x="2905124" y="4391025"/>
            <a:chExt cx="2571750" cy="2847975"/>
          </a:xfrm>
        </p:grpSpPr>
        <p:sp>
          <p:nvSpPr>
            <p:cNvPr id="80" name="object 80"/>
            <p:cNvSpPr/>
            <p:nvPr/>
          </p:nvSpPr>
          <p:spPr>
            <a:xfrm>
              <a:off x="2905124" y="4391025"/>
              <a:ext cx="2571750" cy="2847975"/>
            </a:xfrm>
            <a:custGeom>
              <a:avLst/>
              <a:gdLst/>
              <a:ahLst/>
              <a:cxnLst/>
              <a:rect l="l" t="t" r="r" b="b"/>
              <a:pathLst>
                <a:path w="2571750" h="2847975">
                  <a:moveTo>
                    <a:pt x="2457449" y="2847974"/>
                  </a:moveTo>
                  <a:lnTo>
                    <a:pt x="114299" y="2847974"/>
                  </a:lnTo>
                  <a:lnTo>
                    <a:pt x="103040" y="2847430"/>
                  </a:lnTo>
                  <a:lnTo>
                    <a:pt x="60364" y="2834462"/>
                  </a:lnTo>
                  <a:lnTo>
                    <a:pt x="25900" y="2806150"/>
                  </a:lnTo>
                  <a:lnTo>
                    <a:pt x="4894" y="2766804"/>
                  </a:lnTo>
                  <a:lnTo>
                    <a:pt x="0" y="27336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2457449" y="0"/>
                  </a:lnTo>
                  <a:lnTo>
                    <a:pt x="2501190" y="8700"/>
                  </a:lnTo>
                  <a:lnTo>
                    <a:pt x="2538271" y="33477"/>
                  </a:lnTo>
                  <a:lnTo>
                    <a:pt x="2563048" y="70559"/>
                  </a:lnTo>
                  <a:lnTo>
                    <a:pt x="2571749" y="114299"/>
                  </a:lnTo>
                  <a:lnTo>
                    <a:pt x="2571749" y="2733674"/>
                  </a:lnTo>
                  <a:lnTo>
                    <a:pt x="2563048" y="2777415"/>
                  </a:lnTo>
                  <a:lnTo>
                    <a:pt x="2538271" y="2814496"/>
                  </a:lnTo>
                  <a:lnTo>
                    <a:pt x="2501190" y="2839273"/>
                  </a:lnTo>
                  <a:lnTo>
                    <a:pt x="2457449" y="284797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905124" y="4391025"/>
              <a:ext cx="2571750" cy="2847975"/>
            </a:xfrm>
            <a:custGeom>
              <a:avLst/>
              <a:gdLst/>
              <a:ahLst/>
              <a:cxnLst/>
              <a:rect l="l" t="t" r="r" b="b"/>
              <a:pathLst>
                <a:path w="2571750" h="2847975">
                  <a:moveTo>
                    <a:pt x="2457449" y="2847974"/>
                  </a:moveTo>
                  <a:lnTo>
                    <a:pt x="114299" y="2847974"/>
                  </a:lnTo>
                  <a:lnTo>
                    <a:pt x="103040" y="2847430"/>
                  </a:lnTo>
                  <a:lnTo>
                    <a:pt x="60364" y="2834462"/>
                  </a:lnTo>
                  <a:lnTo>
                    <a:pt x="25900" y="2806150"/>
                  </a:lnTo>
                  <a:lnTo>
                    <a:pt x="4894" y="2766804"/>
                  </a:lnTo>
                  <a:lnTo>
                    <a:pt x="0" y="273367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2457449" y="0"/>
                  </a:lnTo>
                  <a:lnTo>
                    <a:pt x="2501190" y="8700"/>
                  </a:lnTo>
                  <a:lnTo>
                    <a:pt x="2502936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09" y="23359"/>
                  </a:lnTo>
                  <a:lnTo>
                    <a:pt x="31004" y="50369"/>
                  </a:lnTo>
                  <a:lnTo>
                    <a:pt x="12879" y="87111"/>
                  </a:lnTo>
                  <a:lnTo>
                    <a:pt x="9524" y="107420"/>
                  </a:lnTo>
                  <a:lnTo>
                    <a:pt x="9524" y="2740554"/>
                  </a:lnTo>
                  <a:lnTo>
                    <a:pt x="20132" y="2780125"/>
                  </a:lnTo>
                  <a:lnTo>
                    <a:pt x="45076" y="2812625"/>
                  </a:lnTo>
                  <a:lnTo>
                    <a:pt x="80559" y="2833106"/>
                  </a:lnTo>
                  <a:lnTo>
                    <a:pt x="107420" y="2838449"/>
                  </a:lnTo>
                  <a:lnTo>
                    <a:pt x="2502936" y="2838449"/>
                  </a:lnTo>
                  <a:lnTo>
                    <a:pt x="2501190" y="2839273"/>
                  </a:lnTo>
                  <a:lnTo>
                    <a:pt x="2490579" y="2843080"/>
                  </a:lnTo>
                  <a:lnTo>
                    <a:pt x="2479752" y="2845799"/>
                  </a:lnTo>
                  <a:lnTo>
                    <a:pt x="2468709" y="2847430"/>
                  </a:lnTo>
                  <a:lnTo>
                    <a:pt x="2457449" y="2847974"/>
                  </a:lnTo>
                  <a:close/>
                </a:path>
                <a:path w="2571750" h="2847975">
                  <a:moveTo>
                    <a:pt x="2502936" y="2838449"/>
                  </a:moveTo>
                  <a:lnTo>
                    <a:pt x="2464328" y="2838449"/>
                  </a:lnTo>
                  <a:lnTo>
                    <a:pt x="2471141" y="2837778"/>
                  </a:lnTo>
                  <a:lnTo>
                    <a:pt x="2484636" y="2835093"/>
                  </a:lnTo>
                  <a:lnTo>
                    <a:pt x="2521379" y="2816968"/>
                  </a:lnTo>
                  <a:lnTo>
                    <a:pt x="2548387" y="2786163"/>
                  </a:lnTo>
                  <a:lnTo>
                    <a:pt x="2561553" y="2747367"/>
                  </a:lnTo>
                  <a:lnTo>
                    <a:pt x="2562224" y="2740554"/>
                  </a:lnTo>
                  <a:lnTo>
                    <a:pt x="2562224" y="107420"/>
                  </a:lnTo>
                  <a:lnTo>
                    <a:pt x="2551615" y="67847"/>
                  </a:lnTo>
                  <a:lnTo>
                    <a:pt x="2526672" y="35347"/>
                  </a:lnTo>
                  <a:lnTo>
                    <a:pt x="2491188" y="14867"/>
                  </a:lnTo>
                  <a:lnTo>
                    <a:pt x="2464328" y="9524"/>
                  </a:lnTo>
                  <a:lnTo>
                    <a:pt x="2502936" y="9524"/>
                  </a:lnTo>
                  <a:lnTo>
                    <a:pt x="2538271" y="33477"/>
                  </a:lnTo>
                  <a:lnTo>
                    <a:pt x="2563048" y="70559"/>
                  </a:lnTo>
                  <a:lnTo>
                    <a:pt x="2571749" y="114299"/>
                  </a:lnTo>
                  <a:lnTo>
                    <a:pt x="2571749" y="2733674"/>
                  </a:lnTo>
                  <a:lnTo>
                    <a:pt x="2571205" y="2744934"/>
                  </a:lnTo>
                  <a:lnTo>
                    <a:pt x="2558237" y="2787609"/>
                  </a:lnTo>
                  <a:lnTo>
                    <a:pt x="2529925" y="2822074"/>
                  </a:lnTo>
                  <a:lnTo>
                    <a:pt x="2511384" y="2834462"/>
                  </a:lnTo>
                  <a:lnTo>
                    <a:pt x="2502936" y="28384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3587750" y="4402594"/>
            <a:ext cx="1452245" cy="52895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250" spc="-105" dirty="0">
                <a:solidFill>
                  <a:srgbClr val="FFFFFF"/>
                </a:solidFill>
                <a:latin typeface="Arial Black"/>
                <a:cs typeface="Arial Black"/>
              </a:rPr>
              <a:t>DAO</a:t>
            </a:r>
            <a:r>
              <a:rPr sz="1250" spc="-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250" spc="-10" dirty="0">
                <a:solidFill>
                  <a:srgbClr val="FFFFFF"/>
                </a:solidFill>
                <a:latin typeface="Arial Black"/>
                <a:cs typeface="Arial Black"/>
              </a:rPr>
              <a:t>Governance</a:t>
            </a:r>
            <a:endParaRPr sz="12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900" b="1" dirty="0">
                <a:solidFill>
                  <a:srgbClr val="13B8A6"/>
                </a:solidFill>
                <a:latin typeface="Arial Narrow"/>
                <a:cs typeface="Arial Narrow"/>
              </a:rPr>
              <a:t>&amp;</a:t>
            </a:r>
            <a:r>
              <a:rPr sz="900" b="1" spc="90" dirty="0">
                <a:solidFill>
                  <a:srgbClr val="13B8A6"/>
                </a:solidFill>
                <a:latin typeface="Arial Narrow"/>
                <a:cs typeface="Arial Narrow"/>
              </a:rPr>
              <a:t> </a:t>
            </a:r>
            <a:r>
              <a:rPr sz="900" b="1" spc="-160" dirty="0">
                <a:solidFill>
                  <a:srgbClr val="13B8A6"/>
                </a:solidFill>
                <a:latin typeface="Arial Narrow"/>
                <a:cs typeface="Arial Narrow"/>
              </a:rPr>
              <a:t>R</a:t>
            </a:r>
            <a:r>
              <a:rPr sz="900" b="1" spc="-65" dirty="0">
                <a:solidFill>
                  <a:srgbClr val="13B8A6"/>
                </a:solidFill>
                <a:latin typeface="Arial Narrow"/>
                <a:cs typeface="Arial Narrow"/>
              </a:rPr>
              <a:t> </a:t>
            </a:r>
            <a:r>
              <a:rPr sz="900" b="1" dirty="0">
                <a:solidFill>
                  <a:srgbClr val="13B8A6"/>
                </a:solidFill>
                <a:latin typeface="Arial Narrow"/>
                <a:cs typeface="Arial Narrow"/>
              </a:rPr>
              <a:t>EAL-</a:t>
            </a:r>
            <a:r>
              <a:rPr sz="900" b="1" spc="-55" dirty="0">
                <a:solidFill>
                  <a:srgbClr val="13B8A6"/>
                </a:solidFill>
                <a:latin typeface="Arial Narrow"/>
                <a:cs typeface="Arial Narrow"/>
              </a:rPr>
              <a:t>WOR</a:t>
            </a:r>
            <a:r>
              <a:rPr sz="900" b="1" spc="-65" dirty="0">
                <a:solidFill>
                  <a:srgbClr val="13B8A6"/>
                </a:solidFill>
                <a:latin typeface="Arial Narrow"/>
                <a:cs typeface="Arial Narrow"/>
              </a:rPr>
              <a:t> </a:t>
            </a:r>
            <a:r>
              <a:rPr sz="900" b="1" dirty="0">
                <a:solidFill>
                  <a:srgbClr val="13B8A6"/>
                </a:solidFill>
                <a:latin typeface="Arial Narrow"/>
                <a:cs typeface="Arial Narrow"/>
              </a:rPr>
              <a:t>LD</a:t>
            </a:r>
            <a:r>
              <a:rPr sz="900" b="1" spc="95" dirty="0">
                <a:solidFill>
                  <a:srgbClr val="13B8A6"/>
                </a:solidFill>
                <a:latin typeface="Arial Narrow"/>
                <a:cs typeface="Arial Narrow"/>
              </a:rPr>
              <a:t> </a:t>
            </a:r>
            <a:r>
              <a:rPr sz="900" b="1" spc="-35" dirty="0">
                <a:solidFill>
                  <a:srgbClr val="13B8A6"/>
                </a:solidFill>
                <a:latin typeface="Arial Narrow"/>
                <a:cs typeface="Arial Narrow"/>
              </a:rPr>
              <a:t>INTEGR</a:t>
            </a:r>
            <a:r>
              <a:rPr sz="900" b="1" spc="-65" dirty="0">
                <a:solidFill>
                  <a:srgbClr val="13B8A6"/>
                </a:solidFill>
                <a:latin typeface="Arial Narrow"/>
                <a:cs typeface="Arial Narrow"/>
              </a:rPr>
              <a:t> </a:t>
            </a:r>
            <a:r>
              <a:rPr sz="900" b="1" spc="-20" dirty="0">
                <a:solidFill>
                  <a:srgbClr val="13B8A6"/>
                </a:solidFill>
                <a:latin typeface="Arial Narrow"/>
                <a:cs typeface="Arial Narrow"/>
              </a:rPr>
              <a:t>ATION</a:t>
            </a:r>
            <a:endParaRPr sz="900">
              <a:latin typeface="Arial Narrow"/>
              <a:cs typeface="Arial Narrow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044824" y="5115282"/>
            <a:ext cx="2152015" cy="625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5199"/>
              </a:lnSpc>
              <a:spcBef>
                <a:spcPts val="114"/>
              </a:spcBef>
            </a:pP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Robust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65" dirty="0">
                <a:solidFill>
                  <a:srgbClr val="A0AEBF"/>
                </a:solidFill>
                <a:latin typeface="Calibri"/>
                <a:cs typeface="Calibri"/>
              </a:rPr>
              <a:t>DAO</a:t>
            </a:r>
            <a:r>
              <a:rPr sz="850" spc="2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structure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empowering</a:t>
            </a:r>
            <a:r>
              <a:rPr sz="850" spc="-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community-</a:t>
            </a:r>
            <a:r>
              <a:rPr sz="850" spc="50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driven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A0AEBF"/>
                </a:solidFill>
                <a:latin typeface="Calibri"/>
                <a:cs typeface="Calibri"/>
              </a:rPr>
              <a:t>curriculum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A0AEBF"/>
                </a:solidFill>
                <a:latin typeface="Calibri"/>
                <a:cs typeface="Calibri"/>
              </a:rPr>
              <a:t>evolution</a:t>
            </a:r>
            <a:r>
              <a:rPr sz="850" spc="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with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integrated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talent</a:t>
            </a:r>
            <a:r>
              <a:rPr sz="850" spc="50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marketplace</a:t>
            </a:r>
            <a:r>
              <a:rPr sz="850" spc="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and</a:t>
            </a:r>
            <a:r>
              <a:rPr sz="850" spc="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skill</a:t>
            </a:r>
            <a:r>
              <a:rPr sz="850" spc="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bounty</a:t>
            </a:r>
            <a:r>
              <a:rPr sz="850" spc="1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systems</a:t>
            </a:r>
            <a:r>
              <a:rPr sz="850" spc="1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bridging</a:t>
            </a:r>
            <a:r>
              <a:rPr sz="850" spc="500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A0AEBF"/>
                </a:solidFill>
                <a:latin typeface="Calibri"/>
                <a:cs typeface="Calibri"/>
              </a:rPr>
              <a:t>virtual</a:t>
            </a:r>
            <a:r>
              <a:rPr sz="850" spc="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A0AEBF"/>
                </a:solidFill>
                <a:latin typeface="Calibri"/>
                <a:cs typeface="Calibri"/>
              </a:rPr>
              <a:t>to</a:t>
            </a:r>
            <a:r>
              <a:rPr sz="850" spc="5" dirty="0">
                <a:solidFill>
                  <a:srgbClr val="A0AEBF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A0AEBF"/>
                </a:solidFill>
                <a:latin typeface="Calibri"/>
                <a:cs typeface="Calibri"/>
              </a:rPr>
              <a:t>real.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3056980" y="5911796"/>
            <a:ext cx="2267585" cy="1175385"/>
            <a:chOff x="3056980" y="5911796"/>
            <a:chExt cx="2267585" cy="1175385"/>
          </a:xfrm>
        </p:grpSpPr>
        <p:sp>
          <p:nvSpPr>
            <p:cNvPr id="85" name="object 85"/>
            <p:cNvSpPr/>
            <p:nvPr/>
          </p:nvSpPr>
          <p:spPr>
            <a:xfrm>
              <a:off x="3056978" y="5911798"/>
              <a:ext cx="77470" cy="675005"/>
            </a:xfrm>
            <a:custGeom>
              <a:avLst/>
              <a:gdLst/>
              <a:ahLst/>
              <a:cxnLst/>
              <a:rect l="l" t="t" r="r" b="b"/>
              <a:pathLst>
                <a:path w="77469" h="675004">
                  <a:moveTo>
                    <a:pt x="76034" y="213487"/>
                  </a:moveTo>
                  <a:lnTo>
                    <a:pt x="73939" y="211391"/>
                  </a:lnTo>
                  <a:lnTo>
                    <a:pt x="71869" y="209296"/>
                  </a:lnTo>
                  <a:lnTo>
                    <a:pt x="68465" y="209296"/>
                  </a:lnTo>
                  <a:lnTo>
                    <a:pt x="27317" y="250431"/>
                  </a:lnTo>
                  <a:lnTo>
                    <a:pt x="7581" y="230720"/>
                  </a:lnTo>
                  <a:lnTo>
                    <a:pt x="4191" y="230720"/>
                  </a:lnTo>
                  <a:lnTo>
                    <a:pt x="0" y="234899"/>
                  </a:lnTo>
                  <a:lnTo>
                    <a:pt x="0" y="238302"/>
                  </a:lnTo>
                  <a:lnTo>
                    <a:pt x="25603" y="263906"/>
                  </a:lnTo>
                  <a:lnTo>
                    <a:pt x="29006" y="263906"/>
                  </a:lnTo>
                  <a:lnTo>
                    <a:pt x="76034" y="216877"/>
                  </a:lnTo>
                  <a:lnTo>
                    <a:pt x="76034" y="213487"/>
                  </a:lnTo>
                  <a:close/>
                </a:path>
                <a:path w="77469" h="675004">
                  <a:moveTo>
                    <a:pt x="77266" y="623379"/>
                  </a:moveTo>
                  <a:lnTo>
                    <a:pt x="75145" y="621258"/>
                  </a:lnTo>
                  <a:lnTo>
                    <a:pt x="73037" y="619125"/>
                  </a:lnTo>
                  <a:lnTo>
                    <a:pt x="69583" y="619125"/>
                  </a:lnTo>
                  <a:lnTo>
                    <a:pt x="27749" y="660933"/>
                  </a:lnTo>
                  <a:lnTo>
                    <a:pt x="7696" y="640905"/>
                  </a:lnTo>
                  <a:lnTo>
                    <a:pt x="4241" y="640905"/>
                  </a:lnTo>
                  <a:lnTo>
                    <a:pt x="0" y="645147"/>
                  </a:lnTo>
                  <a:lnTo>
                    <a:pt x="0" y="648601"/>
                  </a:lnTo>
                  <a:lnTo>
                    <a:pt x="26022" y="674624"/>
                  </a:lnTo>
                  <a:lnTo>
                    <a:pt x="29476" y="674624"/>
                  </a:lnTo>
                  <a:lnTo>
                    <a:pt x="77266" y="626833"/>
                  </a:lnTo>
                  <a:lnTo>
                    <a:pt x="77266" y="623379"/>
                  </a:lnTo>
                  <a:close/>
                </a:path>
                <a:path w="77469" h="675004">
                  <a:moveTo>
                    <a:pt x="77266" y="413829"/>
                  </a:moveTo>
                  <a:lnTo>
                    <a:pt x="75145" y="411708"/>
                  </a:lnTo>
                  <a:lnTo>
                    <a:pt x="73037" y="409575"/>
                  </a:lnTo>
                  <a:lnTo>
                    <a:pt x="69583" y="409575"/>
                  </a:lnTo>
                  <a:lnTo>
                    <a:pt x="27749" y="451383"/>
                  </a:lnTo>
                  <a:lnTo>
                    <a:pt x="7696" y="431355"/>
                  </a:lnTo>
                  <a:lnTo>
                    <a:pt x="4241" y="431355"/>
                  </a:lnTo>
                  <a:lnTo>
                    <a:pt x="0" y="435597"/>
                  </a:lnTo>
                  <a:lnTo>
                    <a:pt x="0" y="439051"/>
                  </a:lnTo>
                  <a:lnTo>
                    <a:pt x="26022" y="465074"/>
                  </a:lnTo>
                  <a:lnTo>
                    <a:pt x="29476" y="465074"/>
                  </a:lnTo>
                  <a:lnTo>
                    <a:pt x="77266" y="417283"/>
                  </a:lnTo>
                  <a:lnTo>
                    <a:pt x="77266" y="413829"/>
                  </a:lnTo>
                  <a:close/>
                </a:path>
                <a:path w="77469" h="675004">
                  <a:moveTo>
                    <a:pt x="77266" y="4254"/>
                  </a:moveTo>
                  <a:lnTo>
                    <a:pt x="75145" y="2133"/>
                  </a:lnTo>
                  <a:lnTo>
                    <a:pt x="73037" y="0"/>
                  </a:lnTo>
                  <a:lnTo>
                    <a:pt x="69583" y="0"/>
                  </a:lnTo>
                  <a:lnTo>
                    <a:pt x="27749" y="41808"/>
                  </a:lnTo>
                  <a:lnTo>
                    <a:pt x="7696" y="21780"/>
                  </a:lnTo>
                  <a:lnTo>
                    <a:pt x="4241" y="21780"/>
                  </a:lnTo>
                  <a:lnTo>
                    <a:pt x="0" y="26022"/>
                  </a:lnTo>
                  <a:lnTo>
                    <a:pt x="0" y="29476"/>
                  </a:lnTo>
                  <a:lnTo>
                    <a:pt x="26022" y="55499"/>
                  </a:lnTo>
                  <a:lnTo>
                    <a:pt x="29476" y="55499"/>
                  </a:lnTo>
                  <a:lnTo>
                    <a:pt x="77266" y="7708"/>
                  </a:lnTo>
                  <a:lnTo>
                    <a:pt x="77266" y="4254"/>
                  </a:lnTo>
                  <a:close/>
                </a:path>
              </a:pathLst>
            </a:custGeom>
            <a:solidFill>
              <a:srgbClr val="13B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3057524" y="6772274"/>
              <a:ext cx="2266950" cy="314325"/>
            </a:xfrm>
            <a:custGeom>
              <a:avLst/>
              <a:gdLst/>
              <a:ahLst/>
              <a:cxnLst/>
              <a:rect l="l" t="t" r="r" b="b"/>
              <a:pathLst>
                <a:path w="2266950" h="314325">
                  <a:moveTo>
                    <a:pt x="2217378" y="314324"/>
                  </a:moveTo>
                  <a:lnTo>
                    <a:pt x="49571" y="314324"/>
                  </a:lnTo>
                  <a:lnTo>
                    <a:pt x="42281" y="312874"/>
                  </a:lnTo>
                  <a:lnTo>
                    <a:pt x="7250" y="286046"/>
                  </a:lnTo>
                  <a:lnTo>
                    <a:pt x="0" y="26475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217378" y="0"/>
                  </a:lnTo>
                  <a:lnTo>
                    <a:pt x="2255569" y="22097"/>
                  </a:lnTo>
                  <a:lnTo>
                    <a:pt x="2266949" y="49571"/>
                  </a:lnTo>
                  <a:lnTo>
                    <a:pt x="2266949" y="264753"/>
                  </a:lnTo>
                  <a:lnTo>
                    <a:pt x="2244851" y="302944"/>
                  </a:lnTo>
                  <a:lnTo>
                    <a:pt x="2217378" y="314324"/>
                  </a:lnTo>
                  <a:close/>
                </a:path>
              </a:pathLst>
            </a:custGeom>
            <a:solidFill>
              <a:srgbClr val="13B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057524" y="6772275"/>
              <a:ext cx="2266950" cy="314325"/>
            </a:xfrm>
            <a:custGeom>
              <a:avLst/>
              <a:gdLst/>
              <a:ahLst/>
              <a:cxnLst/>
              <a:rect l="l" t="t" r="r" b="b"/>
              <a:pathLst>
                <a:path w="2266950" h="314325">
                  <a:moveTo>
                    <a:pt x="2217378" y="314324"/>
                  </a:moveTo>
                  <a:lnTo>
                    <a:pt x="49571" y="314324"/>
                  </a:lnTo>
                  <a:lnTo>
                    <a:pt x="42281" y="312874"/>
                  </a:lnTo>
                  <a:lnTo>
                    <a:pt x="7250" y="286046"/>
                  </a:lnTo>
                  <a:lnTo>
                    <a:pt x="0" y="26475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217378" y="0"/>
                  </a:lnTo>
                  <a:lnTo>
                    <a:pt x="2224668" y="1450"/>
                  </a:lnTo>
                  <a:lnTo>
                    <a:pt x="2238671" y="7250"/>
                  </a:lnTo>
                  <a:lnTo>
                    <a:pt x="2242075" y="9524"/>
                  </a:lnTo>
                  <a:lnTo>
                    <a:pt x="50834" y="9524"/>
                  </a:lnTo>
                  <a:lnTo>
                    <a:pt x="44758" y="10732"/>
                  </a:lnTo>
                  <a:lnTo>
                    <a:pt x="10732" y="44758"/>
                  </a:lnTo>
                  <a:lnTo>
                    <a:pt x="9524" y="50833"/>
                  </a:lnTo>
                  <a:lnTo>
                    <a:pt x="9524" y="263489"/>
                  </a:lnTo>
                  <a:lnTo>
                    <a:pt x="33089" y="298757"/>
                  </a:lnTo>
                  <a:lnTo>
                    <a:pt x="50834" y="304799"/>
                  </a:lnTo>
                  <a:lnTo>
                    <a:pt x="2242076" y="304799"/>
                  </a:lnTo>
                  <a:lnTo>
                    <a:pt x="2238671" y="307074"/>
                  </a:lnTo>
                  <a:lnTo>
                    <a:pt x="2224668" y="312874"/>
                  </a:lnTo>
                  <a:lnTo>
                    <a:pt x="2217378" y="314324"/>
                  </a:lnTo>
                  <a:close/>
                </a:path>
                <a:path w="2266950" h="314325">
                  <a:moveTo>
                    <a:pt x="2242076" y="304799"/>
                  </a:moveTo>
                  <a:lnTo>
                    <a:pt x="2216114" y="304799"/>
                  </a:lnTo>
                  <a:lnTo>
                    <a:pt x="2222190" y="303590"/>
                  </a:lnTo>
                  <a:lnTo>
                    <a:pt x="2233858" y="298757"/>
                  </a:lnTo>
                  <a:lnTo>
                    <a:pt x="2257424" y="263489"/>
                  </a:lnTo>
                  <a:lnTo>
                    <a:pt x="2257424" y="50833"/>
                  </a:lnTo>
                  <a:lnTo>
                    <a:pt x="2233858" y="15565"/>
                  </a:lnTo>
                  <a:lnTo>
                    <a:pt x="2216114" y="9524"/>
                  </a:lnTo>
                  <a:lnTo>
                    <a:pt x="2242075" y="9524"/>
                  </a:lnTo>
                  <a:lnTo>
                    <a:pt x="2265499" y="42281"/>
                  </a:lnTo>
                  <a:lnTo>
                    <a:pt x="2266949" y="49571"/>
                  </a:lnTo>
                  <a:lnTo>
                    <a:pt x="2266949" y="264753"/>
                  </a:lnTo>
                  <a:lnTo>
                    <a:pt x="2265499" y="272043"/>
                  </a:lnTo>
                  <a:lnTo>
                    <a:pt x="2259699" y="286046"/>
                  </a:lnTo>
                  <a:lnTo>
                    <a:pt x="2255569" y="292226"/>
                  </a:lnTo>
                  <a:lnTo>
                    <a:pt x="2244851" y="302944"/>
                  </a:lnTo>
                  <a:lnTo>
                    <a:pt x="2242076" y="3047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3181895" y="5854624"/>
            <a:ext cx="115824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Quadratic</a:t>
            </a:r>
            <a:r>
              <a:rPr sz="80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Voting</a:t>
            </a:r>
            <a:r>
              <a:rPr sz="80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Mechanism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3181895" y="6064174"/>
            <a:ext cx="124841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Talent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5" dirty="0">
                <a:solidFill>
                  <a:srgbClr val="E2E7F0"/>
                </a:solidFill>
                <a:latin typeface="Calibri"/>
                <a:cs typeface="Calibri"/>
              </a:rPr>
              <a:t>Marketplace</a:t>
            </a:r>
            <a:r>
              <a:rPr sz="800" spc="3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Integration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181895" y="6264199"/>
            <a:ext cx="8255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Skill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Bounty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System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3181895" y="6473749"/>
            <a:ext cx="114935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35" dirty="0">
                <a:solidFill>
                  <a:srgbClr val="E2E7F0"/>
                </a:solidFill>
                <a:latin typeface="Calibri"/>
                <a:cs typeface="Calibri"/>
              </a:rPr>
              <a:t>Community-Driven</a:t>
            </a:r>
            <a:r>
              <a:rPr sz="800" spc="7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Evolution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2" name="object 92"/>
          <p:cNvSpPr txBox="1"/>
          <p:nvPr/>
        </p:nvSpPr>
        <p:spPr>
          <a:xfrm>
            <a:off x="3609627" y="6851397"/>
            <a:ext cx="1162685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-10" dirty="0">
                <a:solidFill>
                  <a:srgbClr val="13B8A6"/>
                </a:solidFill>
                <a:latin typeface="Arial Black"/>
                <a:cs typeface="Arial Black"/>
              </a:rPr>
              <a:t>DAO</a:t>
            </a:r>
            <a:r>
              <a:rPr sz="750" spc="-40" dirty="0">
                <a:solidFill>
                  <a:srgbClr val="13B8A6"/>
                </a:solidFill>
                <a:latin typeface="Arial Black"/>
                <a:cs typeface="Arial Black"/>
              </a:rPr>
              <a:t> </a:t>
            </a:r>
            <a:r>
              <a:rPr sz="750" spc="-180" dirty="0">
                <a:solidFill>
                  <a:srgbClr val="13B8A6"/>
                </a:solidFill>
                <a:latin typeface="Arial Black"/>
                <a:cs typeface="Arial Black"/>
              </a:rPr>
              <a:t>+</a:t>
            </a:r>
            <a:r>
              <a:rPr sz="750" spc="-40" dirty="0">
                <a:solidFill>
                  <a:srgbClr val="13B8A6"/>
                </a:solidFill>
                <a:latin typeface="Arial Black"/>
                <a:cs typeface="Arial Black"/>
              </a:rPr>
              <a:t> </a:t>
            </a:r>
            <a:r>
              <a:rPr sz="750" spc="-10" dirty="0">
                <a:solidFill>
                  <a:srgbClr val="13B8A6"/>
                </a:solidFill>
                <a:latin typeface="Arial Black"/>
                <a:cs typeface="Arial Black"/>
              </a:rPr>
              <a:t>MARKETPLACE</a:t>
            </a:r>
            <a:endParaRPr sz="750">
              <a:latin typeface="Arial Black"/>
              <a:cs typeface="Arial Black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2947665" y="4400550"/>
            <a:ext cx="2487295" cy="609600"/>
            <a:chOff x="2947665" y="4400550"/>
            <a:chExt cx="2487295" cy="609600"/>
          </a:xfrm>
        </p:grpSpPr>
        <p:pic>
          <p:nvPicPr>
            <p:cNvPr id="94" name="object 9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7665" y="4400550"/>
              <a:ext cx="2486668" cy="28574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7524" y="4571999"/>
              <a:ext cx="438149" cy="438150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3358257" y="4568085"/>
            <a:ext cx="10350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2559723" y="8008424"/>
            <a:ext cx="567055" cy="137795"/>
            <a:chOff x="2559723" y="8008424"/>
            <a:chExt cx="567055" cy="137795"/>
          </a:xfrm>
        </p:grpSpPr>
        <p:pic>
          <p:nvPicPr>
            <p:cNvPr id="98" name="object 9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59723" y="8016917"/>
              <a:ext cx="139309" cy="120563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59527" y="8008424"/>
              <a:ext cx="158937" cy="137550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70490" y="8009656"/>
              <a:ext cx="156090" cy="135087"/>
            </a:xfrm>
            <a:prstGeom prst="rect">
              <a:avLst/>
            </a:prstGeom>
          </p:spPr>
        </p:pic>
      </p:grpSp>
      <p:sp>
        <p:nvSpPr>
          <p:cNvPr id="101" name="object 101"/>
          <p:cNvSpPr txBox="1"/>
          <p:nvPr/>
        </p:nvSpPr>
        <p:spPr>
          <a:xfrm>
            <a:off x="177799" y="9195795"/>
            <a:ext cx="102933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0"/>
              </a:lnSpc>
            </a:pP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ACADEMIA</a:t>
            </a:r>
            <a:r>
              <a:rPr sz="100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2.0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dirty="0"/>
              <a:t>Page</a:t>
            </a:r>
            <a:r>
              <a:rPr spc="95" dirty="0"/>
              <a:t> </a:t>
            </a: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67375" cy="8143875"/>
            <a:chOff x="0" y="0"/>
            <a:chExt cx="5667375" cy="81438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67374" cy="814387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80708" y="6882362"/>
              <a:ext cx="4445" cy="4445"/>
            </a:xfrm>
            <a:custGeom>
              <a:avLst/>
              <a:gdLst/>
              <a:ahLst/>
              <a:cxnLst/>
              <a:rect l="l" t="t" r="r" b="b"/>
              <a:pathLst>
                <a:path w="4445" h="4445">
                  <a:moveTo>
                    <a:pt x="3358" y="4030"/>
                  </a:moveTo>
                  <a:lnTo>
                    <a:pt x="671" y="4030"/>
                  </a:lnTo>
                  <a:lnTo>
                    <a:pt x="0" y="3358"/>
                  </a:lnTo>
                  <a:lnTo>
                    <a:pt x="0" y="671"/>
                  </a:lnTo>
                  <a:lnTo>
                    <a:pt x="671" y="0"/>
                  </a:lnTo>
                  <a:lnTo>
                    <a:pt x="3358" y="0"/>
                  </a:lnTo>
                  <a:lnTo>
                    <a:pt x="4030" y="671"/>
                  </a:lnTo>
                  <a:lnTo>
                    <a:pt x="4030" y="2015"/>
                  </a:lnTo>
                  <a:lnTo>
                    <a:pt x="4030" y="3358"/>
                  </a:lnTo>
                  <a:lnTo>
                    <a:pt x="3358" y="4030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62673" y="746383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219" y="1463"/>
                  </a:moveTo>
                  <a:lnTo>
                    <a:pt x="243" y="1463"/>
                  </a:lnTo>
                  <a:lnTo>
                    <a:pt x="0" y="1219"/>
                  </a:lnTo>
                  <a:lnTo>
                    <a:pt x="0" y="243"/>
                  </a:lnTo>
                  <a:lnTo>
                    <a:pt x="243" y="0"/>
                  </a:lnTo>
                  <a:lnTo>
                    <a:pt x="1219" y="0"/>
                  </a:lnTo>
                  <a:lnTo>
                    <a:pt x="1463" y="243"/>
                  </a:lnTo>
                  <a:lnTo>
                    <a:pt x="1463" y="731"/>
                  </a:lnTo>
                  <a:lnTo>
                    <a:pt x="1463" y="1219"/>
                  </a:lnTo>
                  <a:lnTo>
                    <a:pt x="1219" y="1463"/>
                  </a:lnTo>
                  <a:close/>
                </a:path>
              </a:pathLst>
            </a:custGeom>
            <a:solidFill>
              <a:srgbClr val="FF007E">
                <a:alpha val="4608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99539" y="722791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455" y="2946"/>
                  </a:moveTo>
                  <a:lnTo>
                    <a:pt x="491" y="2946"/>
                  </a:lnTo>
                  <a:lnTo>
                    <a:pt x="0" y="2455"/>
                  </a:lnTo>
                  <a:lnTo>
                    <a:pt x="0" y="491"/>
                  </a:lnTo>
                  <a:lnTo>
                    <a:pt x="491" y="0"/>
                  </a:lnTo>
                  <a:lnTo>
                    <a:pt x="2455" y="0"/>
                  </a:lnTo>
                  <a:lnTo>
                    <a:pt x="2946" y="491"/>
                  </a:lnTo>
                  <a:lnTo>
                    <a:pt x="2946" y="1473"/>
                  </a:lnTo>
                  <a:lnTo>
                    <a:pt x="2946" y="2455"/>
                  </a:lnTo>
                  <a:lnTo>
                    <a:pt x="2455" y="2946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307" y="7457916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40">
                  <a:moveTo>
                    <a:pt x="1861" y="2222"/>
                  </a:moveTo>
                  <a:lnTo>
                    <a:pt x="360" y="2222"/>
                  </a:lnTo>
                  <a:lnTo>
                    <a:pt x="0" y="1861"/>
                  </a:lnTo>
                  <a:lnTo>
                    <a:pt x="0" y="1140"/>
                  </a:lnTo>
                  <a:lnTo>
                    <a:pt x="0" y="360"/>
                  </a:lnTo>
                  <a:lnTo>
                    <a:pt x="360" y="0"/>
                  </a:lnTo>
                  <a:lnTo>
                    <a:pt x="1861" y="0"/>
                  </a:lnTo>
                  <a:lnTo>
                    <a:pt x="2222" y="360"/>
                  </a:lnTo>
                  <a:lnTo>
                    <a:pt x="2222" y="1861"/>
                  </a:lnTo>
                  <a:lnTo>
                    <a:pt x="1861" y="2222"/>
                  </a:lnTo>
                  <a:close/>
                </a:path>
              </a:pathLst>
            </a:custGeom>
            <a:solidFill>
              <a:srgbClr val="FF007E">
                <a:alpha val="4667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55236" y="7625913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40">
                  <a:moveTo>
                    <a:pt x="1920" y="2277"/>
                  </a:moveTo>
                  <a:lnTo>
                    <a:pt x="357" y="2277"/>
                  </a:lnTo>
                  <a:lnTo>
                    <a:pt x="0" y="1920"/>
                  </a:lnTo>
                  <a:lnTo>
                    <a:pt x="0" y="1205"/>
                  </a:lnTo>
                  <a:lnTo>
                    <a:pt x="0" y="357"/>
                  </a:lnTo>
                  <a:lnTo>
                    <a:pt x="357" y="0"/>
                  </a:lnTo>
                  <a:lnTo>
                    <a:pt x="1920" y="0"/>
                  </a:lnTo>
                  <a:lnTo>
                    <a:pt x="2277" y="357"/>
                  </a:lnTo>
                  <a:lnTo>
                    <a:pt x="2277" y="1920"/>
                  </a:lnTo>
                  <a:lnTo>
                    <a:pt x="1920" y="2277"/>
                  </a:lnTo>
                  <a:close/>
                </a:path>
              </a:pathLst>
            </a:custGeom>
            <a:solidFill>
              <a:srgbClr val="FF007E">
                <a:alpha val="3586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89608" y="778261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1016" y="1203"/>
                  </a:moveTo>
                  <a:lnTo>
                    <a:pt x="187" y="1203"/>
                  </a:lnTo>
                  <a:lnTo>
                    <a:pt x="0" y="1016"/>
                  </a:lnTo>
                  <a:lnTo>
                    <a:pt x="0" y="642"/>
                  </a:lnTo>
                  <a:lnTo>
                    <a:pt x="0" y="187"/>
                  </a:lnTo>
                  <a:lnTo>
                    <a:pt x="187" y="0"/>
                  </a:lnTo>
                  <a:lnTo>
                    <a:pt x="1016" y="0"/>
                  </a:lnTo>
                  <a:lnTo>
                    <a:pt x="1203" y="187"/>
                  </a:lnTo>
                  <a:lnTo>
                    <a:pt x="1203" y="1016"/>
                  </a:lnTo>
                  <a:lnTo>
                    <a:pt x="1016" y="1203"/>
                  </a:lnTo>
                  <a:close/>
                </a:path>
              </a:pathLst>
            </a:custGeom>
            <a:solidFill>
              <a:srgbClr val="FF007E">
                <a:alpha val="2527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41961" y="791778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659" y="779"/>
                  </a:moveTo>
                  <a:lnTo>
                    <a:pt x="119" y="779"/>
                  </a:lnTo>
                  <a:lnTo>
                    <a:pt x="0" y="420"/>
                  </a:lnTo>
                  <a:lnTo>
                    <a:pt x="0" y="119"/>
                  </a:lnTo>
                  <a:lnTo>
                    <a:pt x="659" y="0"/>
                  </a:lnTo>
                  <a:lnTo>
                    <a:pt x="779" y="659"/>
                  </a:lnTo>
                  <a:close/>
                </a:path>
              </a:pathLst>
            </a:custGeom>
            <a:solidFill>
              <a:srgbClr val="FF007E">
                <a:alpha val="1636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80891" y="812753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155" y="184"/>
                  </a:moveTo>
                  <a:lnTo>
                    <a:pt x="0" y="155"/>
                  </a:lnTo>
                  <a:lnTo>
                    <a:pt x="29" y="0"/>
                  </a:lnTo>
                  <a:lnTo>
                    <a:pt x="184" y="29"/>
                  </a:lnTo>
                  <a:lnTo>
                    <a:pt x="155" y="184"/>
                  </a:lnTo>
                  <a:close/>
                </a:path>
              </a:pathLst>
            </a:custGeom>
            <a:solidFill>
              <a:srgbClr val="FF007E">
                <a:alpha val="29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637" y="147637"/>
              <a:ext cx="5372100" cy="7848600"/>
            </a:xfrm>
            <a:custGeom>
              <a:avLst/>
              <a:gdLst/>
              <a:ahLst/>
              <a:cxnLst/>
              <a:rect l="l" t="t" r="r" b="b"/>
              <a:pathLst>
                <a:path w="5372100" h="7848600">
                  <a:moveTo>
                    <a:pt x="0" y="0"/>
                  </a:moveTo>
                  <a:lnTo>
                    <a:pt x="5372099" y="0"/>
                  </a:lnTo>
                  <a:lnTo>
                    <a:pt x="5372099" y="7848599"/>
                  </a:lnTo>
                  <a:lnTo>
                    <a:pt x="0" y="78485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01068" y="3537762"/>
            <a:ext cx="2065020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10" dirty="0">
                <a:solidFill>
                  <a:srgbClr val="FF007E"/>
                </a:solidFill>
                <a:latin typeface="Arial Black"/>
                <a:cs typeface="Arial Black"/>
              </a:rPr>
              <a:t>REVENUE</a:t>
            </a:r>
            <a:r>
              <a:rPr sz="1300" spc="-9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300" spc="-30" dirty="0">
                <a:solidFill>
                  <a:srgbClr val="FF007E"/>
                </a:solidFill>
                <a:latin typeface="Arial Black"/>
                <a:cs typeface="Arial Black"/>
              </a:rPr>
              <a:t>ECOSYSTEM</a:t>
            </a:r>
            <a:endParaRPr sz="1300">
              <a:latin typeface="Arial Black"/>
              <a:cs typeface="Arial Black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499" y="3867150"/>
            <a:ext cx="2609850" cy="628650"/>
            <a:chOff x="190499" y="3867150"/>
            <a:chExt cx="2609850" cy="628650"/>
          </a:xfrm>
        </p:grpSpPr>
        <p:sp>
          <p:nvSpPr>
            <p:cNvPr id="15" name="object 15"/>
            <p:cNvSpPr/>
            <p:nvPr/>
          </p:nvSpPr>
          <p:spPr>
            <a:xfrm>
              <a:off x="190499" y="3867150"/>
              <a:ext cx="2609850" cy="628650"/>
            </a:xfrm>
            <a:custGeom>
              <a:avLst/>
              <a:gdLst/>
              <a:ahLst/>
              <a:cxnLst/>
              <a:rect l="l" t="t" r="r" b="b"/>
              <a:pathLst>
                <a:path w="2609850" h="628650">
                  <a:moveTo>
                    <a:pt x="2533649" y="628649"/>
                  </a:moveTo>
                  <a:lnTo>
                    <a:pt x="76199" y="628649"/>
                  </a:lnTo>
                  <a:lnTo>
                    <a:pt x="68693" y="628287"/>
                  </a:lnTo>
                  <a:lnTo>
                    <a:pt x="27882" y="611382"/>
                  </a:lnTo>
                  <a:lnTo>
                    <a:pt x="3262" y="574536"/>
                  </a:lnTo>
                  <a:lnTo>
                    <a:pt x="0" y="552449"/>
                  </a:lnTo>
                  <a:lnTo>
                    <a:pt x="0" y="76199"/>
                  </a:lnTo>
                  <a:lnTo>
                    <a:pt x="12830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2533649" y="0"/>
                  </a:lnTo>
                  <a:lnTo>
                    <a:pt x="2575991" y="12829"/>
                  </a:lnTo>
                  <a:lnTo>
                    <a:pt x="2604049" y="47038"/>
                  </a:lnTo>
                  <a:lnTo>
                    <a:pt x="2609849" y="76199"/>
                  </a:lnTo>
                  <a:lnTo>
                    <a:pt x="2609849" y="552449"/>
                  </a:lnTo>
                  <a:lnTo>
                    <a:pt x="2597019" y="594791"/>
                  </a:lnTo>
                  <a:lnTo>
                    <a:pt x="2562809" y="622849"/>
                  </a:lnTo>
                  <a:lnTo>
                    <a:pt x="2533649" y="62864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499" y="3867150"/>
              <a:ext cx="2609850" cy="628650"/>
            </a:xfrm>
            <a:custGeom>
              <a:avLst/>
              <a:gdLst/>
              <a:ahLst/>
              <a:cxnLst/>
              <a:rect l="l" t="t" r="r" b="b"/>
              <a:pathLst>
                <a:path w="2609850" h="628650">
                  <a:moveTo>
                    <a:pt x="2533649" y="628649"/>
                  </a:moveTo>
                  <a:lnTo>
                    <a:pt x="76199" y="628649"/>
                  </a:lnTo>
                  <a:lnTo>
                    <a:pt x="68693" y="628287"/>
                  </a:lnTo>
                  <a:lnTo>
                    <a:pt x="27882" y="611382"/>
                  </a:lnTo>
                  <a:lnTo>
                    <a:pt x="3262" y="574536"/>
                  </a:lnTo>
                  <a:lnTo>
                    <a:pt x="0" y="552449"/>
                  </a:lnTo>
                  <a:lnTo>
                    <a:pt x="0" y="76199"/>
                  </a:lnTo>
                  <a:lnTo>
                    <a:pt x="12830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2533649" y="0"/>
                  </a:lnTo>
                  <a:lnTo>
                    <a:pt x="2570470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556827"/>
                  </a:lnTo>
                  <a:lnTo>
                    <a:pt x="9833" y="559956"/>
                  </a:lnTo>
                  <a:lnTo>
                    <a:pt x="9952" y="561163"/>
                  </a:lnTo>
                  <a:lnTo>
                    <a:pt x="25957" y="596500"/>
                  </a:lnTo>
                  <a:lnTo>
                    <a:pt x="58898" y="616988"/>
                  </a:lnTo>
                  <a:lnTo>
                    <a:pt x="71822" y="619124"/>
                  </a:lnTo>
                  <a:lnTo>
                    <a:pt x="2570470" y="619124"/>
                  </a:lnTo>
                  <a:lnTo>
                    <a:pt x="2569606" y="619641"/>
                  </a:lnTo>
                  <a:lnTo>
                    <a:pt x="2562810" y="622849"/>
                  </a:lnTo>
                  <a:lnTo>
                    <a:pt x="2555736" y="625386"/>
                  </a:lnTo>
                  <a:lnTo>
                    <a:pt x="2548518" y="627199"/>
                  </a:lnTo>
                  <a:lnTo>
                    <a:pt x="2541156" y="628287"/>
                  </a:lnTo>
                  <a:lnTo>
                    <a:pt x="2533649" y="628649"/>
                  </a:lnTo>
                  <a:close/>
                </a:path>
                <a:path w="2609850" h="628650">
                  <a:moveTo>
                    <a:pt x="2570470" y="619124"/>
                  </a:moveTo>
                  <a:lnTo>
                    <a:pt x="2538027" y="619124"/>
                  </a:lnTo>
                  <a:lnTo>
                    <a:pt x="2542363" y="618697"/>
                  </a:lnTo>
                  <a:lnTo>
                    <a:pt x="2550951" y="616988"/>
                  </a:lnTo>
                  <a:lnTo>
                    <a:pt x="2583891" y="596500"/>
                  </a:lnTo>
                  <a:lnTo>
                    <a:pt x="2599897" y="561163"/>
                  </a:lnTo>
                  <a:lnTo>
                    <a:pt x="2600324" y="556827"/>
                  </a:lnTo>
                  <a:lnTo>
                    <a:pt x="2600324" y="71821"/>
                  </a:lnTo>
                  <a:lnTo>
                    <a:pt x="2600016" y="68693"/>
                  </a:lnTo>
                  <a:lnTo>
                    <a:pt x="2599897" y="67485"/>
                  </a:lnTo>
                  <a:lnTo>
                    <a:pt x="2583891" y="32148"/>
                  </a:lnTo>
                  <a:lnTo>
                    <a:pt x="2550951" y="11659"/>
                  </a:lnTo>
                  <a:lnTo>
                    <a:pt x="2538027" y="9524"/>
                  </a:lnTo>
                  <a:lnTo>
                    <a:pt x="2570470" y="9524"/>
                  </a:lnTo>
                  <a:lnTo>
                    <a:pt x="2600841" y="40242"/>
                  </a:lnTo>
                  <a:lnTo>
                    <a:pt x="2609849" y="552449"/>
                  </a:lnTo>
                  <a:lnTo>
                    <a:pt x="2609487" y="559956"/>
                  </a:lnTo>
                  <a:lnTo>
                    <a:pt x="2592582" y="600766"/>
                  </a:lnTo>
                  <a:lnTo>
                    <a:pt x="2576120" y="615723"/>
                  </a:lnTo>
                  <a:lnTo>
                    <a:pt x="2570470" y="6191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77180" y="3968979"/>
            <a:ext cx="631825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10" dirty="0">
                <a:solidFill>
                  <a:srgbClr val="FF007E"/>
                </a:solidFill>
                <a:latin typeface="Verdana"/>
                <a:cs typeface="Verdana"/>
              </a:rPr>
              <a:t>€2.5M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34467" y="4243440"/>
            <a:ext cx="71755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Individual</a:t>
            </a:r>
            <a:r>
              <a:rPr sz="750" spc="7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Learners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76549" y="3867150"/>
            <a:ext cx="2600325" cy="628650"/>
            <a:chOff x="2876549" y="3867150"/>
            <a:chExt cx="2600325" cy="628650"/>
          </a:xfrm>
        </p:grpSpPr>
        <p:sp>
          <p:nvSpPr>
            <p:cNvPr id="20" name="object 20"/>
            <p:cNvSpPr/>
            <p:nvPr/>
          </p:nvSpPr>
          <p:spPr>
            <a:xfrm>
              <a:off x="2876549" y="3867150"/>
              <a:ext cx="2600325" cy="628650"/>
            </a:xfrm>
            <a:custGeom>
              <a:avLst/>
              <a:gdLst/>
              <a:ahLst/>
              <a:cxnLst/>
              <a:rect l="l" t="t" r="r" b="b"/>
              <a:pathLst>
                <a:path w="2600325" h="628650">
                  <a:moveTo>
                    <a:pt x="2524124" y="628649"/>
                  </a:moveTo>
                  <a:lnTo>
                    <a:pt x="76199" y="628649"/>
                  </a:lnTo>
                  <a:lnTo>
                    <a:pt x="68693" y="628287"/>
                  </a:lnTo>
                  <a:lnTo>
                    <a:pt x="27882" y="611382"/>
                  </a:lnTo>
                  <a:lnTo>
                    <a:pt x="3262" y="574536"/>
                  </a:lnTo>
                  <a:lnTo>
                    <a:pt x="0" y="5524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2524124" y="0"/>
                  </a:lnTo>
                  <a:lnTo>
                    <a:pt x="2566466" y="12829"/>
                  </a:lnTo>
                  <a:lnTo>
                    <a:pt x="2594523" y="47038"/>
                  </a:lnTo>
                  <a:lnTo>
                    <a:pt x="2600324" y="76199"/>
                  </a:lnTo>
                  <a:lnTo>
                    <a:pt x="2600324" y="552449"/>
                  </a:lnTo>
                  <a:lnTo>
                    <a:pt x="2587494" y="594791"/>
                  </a:lnTo>
                  <a:lnTo>
                    <a:pt x="2553284" y="622849"/>
                  </a:lnTo>
                  <a:lnTo>
                    <a:pt x="2524124" y="62864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76549" y="3867150"/>
              <a:ext cx="2600325" cy="628650"/>
            </a:xfrm>
            <a:custGeom>
              <a:avLst/>
              <a:gdLst/>
              <a:ahLst/>
              <a:cxnLst/>
              <a:rect l="l" t="t" r="r" b="b"/>
              <a:pathLst>
                <a:path w="2600325" h="628650">
                  <a:moveTo>
                    <a:pt x="2524124" y="628649"/>
                  </a:moveTo>
                  <a:lnTo>
                    <a:pt x="76199" y="628649"/>
                  </a:lnTo>
                  <a:lnTo>
                    <a:pt x="68693" y="628287"/>
                  </a:lnTo>
                  <a:lnTo>
                    <a:pt x="27882" y="611382"/>
                  </a:lnTo>
                  <a:lnTo>
                    <a:pt x="3262" y="574536"/>
                  </a:lnTo>
                  <a:lnTo>
                    <a:pt x="0" y="5524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2524124" y="0"/>
                  </a:lnTo>
                  <a:lnTo>
                    <a:pt x="2560945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556827"/>
                  </a:lnTo>
                  <a:lnTo>
                    <a:pt x="23193" y="593132"/>
                  </a:lnTo>
                  <a:lnTo>
                    <a:pt x="54728" y="615723"/>
                  </a:lnTo>
                  <a:lnTo>
                    <a:pt x="71821" y="619124"/>
                  </a:lnTo>
                  <a:lnTo>
                    <a:pt x="2560945" y="619124"/>
                  </a:lnTo>
                  <a:lnTo>
                    <a:pt x="2560081" y="619641"/>
                  </a:lnTo>
                  <a:lnTo>
                    <a:pt x="2553284" y="622849"/>
                  </a:lnTo>
                  <a:lnTo>
                    <a:pt x="2546211" y="625386"/>
                  </a:lnTo>
                  <a:lnTo>
                    <a:pt x="2538993" y="627199"/>
                  </a:lnTo>
                  <a:lnTo>
                    <a:pt x="2531631" y="628287"/>
                  </a:lnTo>
                  <a:lnTo>
                    <a:pt x="2524124" y="628649"/>
                  </a:lnTo>
                  <a:close/>
                </a:path>
                <a:path w="2600325" h="628650">
                  <a:moveTo>
                    <a:pt x="2560945" y="619124"/>
                  </a:moveTo>
                  <a:lnTo>
                    <a:pt x="2528502" y="619124"/>
                  </a:lnTo>
                  <a:lnTo>
                    <a:pt x="2532838" y="618697"/>
                  </a:lnTo>
                  <a:lnTo>
                    <a:pt x="2541425" y="616988"/>
                  </a:lnTo>
                  <a:lnTo>
                    <a:pt x="2574366" y="596500"/>
                  </a:lnTo>
                  <a:lnTo>
                    <a:pt x="2590371" y="561163"/>
                  </a:lnTo>
                  <a:lnTo>
                    <a:pt x="2590799" y="556827"/>
                  </a:lnTo>
                  <a:lnTo>
                    <a:pt x="2590799" y="71821"/>
                  </a:lnTo>
                  <a:lnTo>
                    <a:pt x="2590490" y="68693"/>
                  </a:lnTo>
                  <a:lnTo>
                    <a:pt x="2590371" y="67485"/>
                  </a:lnTo>
                  <a:lnTo>
                    <a:pt x="2574366" y="32148"/>
                  </a:lnTo>
                  <a:lnTo>
                    <a:pt x="2541425" y="11659"/>
                  </a:lnTo>
                  <a:lnTo>
                    <a:pt x="2528502" y="9524"/>
                  </a:lnTo>
                  <a:lnTo>
                    <a:pt x="2560945" y="9524"/>
                  </a:lnTo>
                  <a:lnTo>
                    <a:pt x="2591316" y="40242"/>
                  </a:lnTo>
                  <a:lnTo>
                    <a:pt x="2600324" y="552449"/>
                  </a:lnTo>
                  <a:lnTo>
                    <a:pt x="2599962" y="559956"/>
                  </a:lnTo>
                  <a:lnTo>
                    <a:pt x="2583057" y="600766"/>
                  </a:lnTo>
                  <a:lnTo>
                    <a:pt x="2566595" y="615723"/>
                  </a:lnTo>
                  <a:lnTo>
                    <a:pt x="2560945" y="6191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58170" y="3968979"/>
            <a:ext cx="63246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10" dirty="0">
                <a:solidFill>
                  <a:srgbClr val="FF007E"/>
                </a:solidFill>
                <a:latin typeface="Verdana"/>
                <a:cs typeface="Verdana"/>
              </a:rPr>
              <a:t>€8.5M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47008" y="4243440"/>
            <a:ext cx="65468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Corporate</a:t>
            </a:r>
            <a:r>
              <a:rPr sz="750" spc="8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Teams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90499" y="4571999"/>
            <a:ext cx="2609850" cy="638175"/>
            <a:chOff x="190499" y="4571999"/>
            <a:chExt cx="2609850" cy="638175"/>
          </a:xfrm>
        </p:grpSpPr>
        <p:sp>
          <p:nvSpPr>
            <p:cNvPr id="25" name="object 25"/>
            <p:cNvSpPr/>
            <p:nvPr/>
          </p:nvSpPr>
          <p:spPr>
            <a:xfrm>
              <a:off x="190499" y="4571999"/>
              <a:ext cx="2609850" cy="638175"/>
            </a:xfrm>
            <a:custGeom>
              <a:avLst/>
              <a:gdLst/>
              <a:ahLst/>
              <a:cxnLst/>
              <a:rect l="l" t="t" r="r" b="b"/>
              <a:pathLst>
                <a:path w="2609850" h="638175">
                  <a:moveTo>
                    <a:pt x="2533649" y="638174"/>
                  </a:moveTo>
                  <a:lnTo>
                    <a:pt x="76199" y="638174"/>
                  </a:lnTo>
                  <a:lnTo>
                    <a:pt x="68693" y="637812"/>
                  </a:lnTo>
                  <a:lnTo>
                    <a:pt x="27882" y="620907"/>
                  </a:lnTo>
                  <a:lnTo>
                    <a:pt x="3262" y="584061"/>
                  </a:lnTo>
                  <a:lnTo>
                    <a:pt x="0" y="5619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2533649" y="0"/>
                  </a:lnTo>
                  <a:lnTo>
                    <a:pt x="2575991" y="12829"/>
                  </a:lnTo>
                  <a:lnTo>
                    <a:pt x="2604049" y="47038"/>
                  </a:lnTo>
                  <a:lnTo>
                    <a:pt x="2609849" y="76199"/>
                  </a:lnTo>
                  <a:lnTo>
                    <a:pt x="2609849" y="561974"/>
                  </a:lnTo>
                  <a:lnTo>
                    <a:pt x="2597019" y="604316"/>
                  </a:lnTo>
                  <a:lnTo>
                    <a:pt x="2562809" y="632373"/>
                  </a:lnTo>
                  <a:lnTo>
                    <a:pt x="2533649" y="6381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90499" y="4571999"/>
              <a:ext cx="2609850" cy="638175"/>
            </a:xfrm>
            <a:custGeom>
              <a:avLst/>
              <a:gdLst/>
              <a:ahLst/>
              <a:cxnLst/>
              <a:rect l="l" t="t" r="r" b="b"/>
              <a:pathLst>
                <a:path w="2609850" h="638175">
                  <a:moveTo>
                    <a:pt x="2533649" y="638174"/>
                  </a:moveTo>
                  <a:lnTo>
                    <a:pt x="76199" y="638174"/>
                  </a:lnTo>
                  <a:lnTo>
                    <a:pt x="68693" y="637812"/>
                  </a:lnTo>
                  <a:lnTo>
                    <a:pt x="27882" y="620907"/>
                  </a:lnTo>
                  <a:lnTo>
                    <a:pt x="3262" y="584061"/>
                  </a:lnTo>
                  <a:lnTo>
                    <a:pt x="0" y="5619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2533649" y="0"/>
                  </a:lnTo>
                  <a:lnTo>
                    <a:pt x="2570470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566352"/>
                  </a:lnTo>
                  <a:lnTo>
                    <a:pt x="9833" y="569481"/>
                  </a:lnTo>
                  <a:lnTo>
                    <a:pt x="9952" y="570688"/>
                  </a:lnTo>
                  <a:lnTo>
                    <a:pt x="25957" y="606024"/>
                  </a:lnTo>
                  <a:lnTo>
                    <a:pt x="58898" y="626514"/>
                  </a:lnTo>
                  <a:lnTo>
                    <a:pt x="71822" y="628649"/>
                  </a:lnTo>
                  <a:lnTo>
                    <a:pt x="2570469" y="628649"/>
                  </a:lnTo>
                  <a:lnTo>
                    <a:pt x="2569606" y="629166"/>
                  </a:lnTo>
                  <a:lnTo>
                    <a:pt x="2562810" y="632373"/>
                  </a:lnTo>
                  <a:lnTo>
                    <a:pt x="2555736" y="634911"/>
                  </a:lnTo>
                  <a:lnTo>
                    <a:pt x="2548518" y="636724"/>
                  </a:lnTo>
                  <a:lnTo>
                    <a:pt x="2541156" y="637812"/>
                  </a:lnTo>
                  <a:lnTo>
                    <a:pt x="2533649" y="638174"/>
                  </a:lnTo>
                  <a:close/>
                </a:path>
                <a:path w="2609850" h="638175">
                  <a:moveTo>
                    <a:pt x="2570469" y="628649"/>
                  </a:moveTo>
                  <a:lnTo>
                    <a:pt x="2538027" y="628649"/>
                  </a:lnTo>
                  <a:lnTo>
                    <a:pt x="2542363" y="628222"/>
                  </a:lnTo>
                  <a:lnTo>
                    <a:pt x="2550951" y="626514"/>
                  </a:lnTo>
                  <a:lnTo>
                    <a:pt x="2583891" y="606024"/>
                  </a:lnTo>
                  <a:lnTo>
                    <a:pt x="2599897" y="570688"/>
                  </a:lnTo>
                  <a:lnTo>
                    <a:pt x="2600324" y="566352"/>
                  </a:lnTo>
                  <a:lnTo>
                    <a:pt x="2600324" y="71821"/>
                  </a:lnTo>
                  <a:lnTo>
                    <a:pt x="2586655" y="35516"/>
                  </a:lnTo>
                  <a:lnTo>
                    <a:pt x="2554807" y="12829"/>
                  </a:lnTo>
                  <a:lnTo>
                    <a:pt x="2538027" y="9524"/>
                  </a:lnTo>
                  <a:lnTo>
                    <a:pt x="2570470" y="9524"/>
                  </a:lnTo>
                  <a:lnTo>
                    <a:pt x="2600841" y="40242"/>
                  </a:lnTo>
                  <a:lnTo>
                    <a:pt x="2609849" y="561974"/>
                  </a:lnTo>
                  <a:lnTo>
                    <a:pt x="2609487" y="569481"/>
                  </a:lnTo>
                  <a:lnTo>
                    <a:pt x="2592582" y="610291"/>
                  </a:lnTo>
                  <a:lnTo>
                    <a:pt x="2576119" y="625249"/>
                  </a:lnTo>
                  <a:lnTo>
                    <a:pt x="2570469" y="6286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77478" y="4673828"/>
            <a:ext cx="63119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10" dirty="0">
                <a:solidFill>
                  <a:srgbClr val="FF007E"/>
                </a:solidFill>
                <a:latin typeface="Verdana"/>
                <a:cs typeface="Verdana"/>
              </a:rPr>
              <a:t>€3.2M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46360" y="4957815"/>
            <a:ext cx="893444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Educational</a:t>
            </a:r>
            <a:r>
              <a:rPr sz="750" spc="5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Institutions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76549" y="4571999"/>
            <a:ext cx="2600325" cy="638175"/>
            <a:chOff x="2876549" y="4571999"/>
            <a:chExt cx="2600325" cy="638175"/>
          </a:xfrm>
        </p:grpSpPr>
        <p:sp>
          <p:nvSpPr>
            <p:cNvPr id="30" name="object 30"/>
            <p:cNvSpPr/>
            <p:nvPr/>
          </p:nvSpPr>
          <p:spPr>
            <a:xfrm>
              <a:off x="2876549" y="4571999"/>
              <a:ext cx="2600325" cy="638175"/>
            </a:xfrm>
            <a:custGeom>
              <a:avLst/>
              <a:gdLst/>
              <a:ahLst/>
              <a:cxnLst/>
              <a:rect l="l" t="t" r="r" b="b"/>
              <a:pathLst>
                <a:path w="2600325" h="638175">
                  <a:moveTo>
                    <a:pt x="2524124" y="638174"/>
                  </a:moveTo>
                  <a:lnTo>
                    <a:pt x="76199" y="638174"/>
                  </a:lnTo>
                  <a:lnTo>
                    <a:pt x="68693" y="637812"/>
                  </a:lnTo>
                  <a:lnTo>
                    <a:pt x="27882" y="620907"/>
                  </a:lnTo>
                  <a:lnTo>
                    <a:pt x="3262" y="584061"/>
                  </a:lnTo>
                  <a:lnTo>
                    <a:pt x="0" y="5619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2524124" y="0"/>
                  </a:lnTo>
                  <a:lnTo>
                    <a:pt x="2566466" y="12829"/>
                  </a:lnTo>
                  <a:lnTo>
                    <a:pt x="2594523" y="47038"/>
                  </a:lnTo>
                  <a:lnTo>
                    <a:pt x="2600324" y="76199"/>
                  </a:lnTo>
                  <a:lnTo>
                    <a:pt x="2600324" y="561974"/>
                  </a:lnTo>
                  <a:lnTo>
                    <a:pt x="2587494" y="604316"/>
                  </a:lnTo>
                  <a:lnTo>
                    <a:pt x="2553284" y="632373"/>
                  </a:lnTo>
                  <a:lnTo>
                    <a:pt x="2524124" y="6381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76549" y="4571999"/>
              <a:ext cx="2600325" cy="638175"/>
            </a:xfrm>
            <a:custGeom>
              <a:avLst/>
              <a:gdLst/>
              <a:ahLst/>
              <a:cxnLst/>
              <a:rect l="l" t="t" r="r" b="b"/>
              <a:pathLst>
                <a:path w="2600325" h="638175">
                  <a:moveTo>
                    <a:pt x="2524124" y="638174"/>
                  </a:moveTo>
                  <a:lnTo>
                    <a:pt x="76199" y="638174"/>
                  </a:lnTo>
                  <a:lnTo>
                    <a:pt x="68693" y="637812"/>
                  </a:lnTo>
                  <a:lnTo>
                    <a:pt x="27882" y="620907"/>
                  </a:lnTo>
                  <a:lnTo>
                    <a:pt x="3262" y="584061"/>
                  </a:lnTo>
                  <a:lnTo>
                    <a:pt x="0" y="5619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2524124" y="0"/>
                  </a:lnTo>
                  <a:lnTo>
                    <a:pt x="2560945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566352"/>
                  </a:lnTo>
                  <a:lnTo>
                    <a:pt x="23193" y="602657"/>
                  </a:lnTo>
                  <a:lnTo>
                    <a:pt x="54729" y="625249"/>
                  </a:lnTo>
                  <a:lnTo>
                    <a:pt x="71821" y="628649"/>
                  </a:lnTo>
                  <a:lnTo>
                    <a:pt x="2560944" y="628649"/>
                  </a:lnTo>
                  <a:lnTo>
                    <a:pt x="2560081" y="629166"/>
                  </a:lnTo>
                  <a:lnTo>
                    <a:pt x="2553284" y="632373"/>
                  </a:lnTo>
                  <a:lnTo>
                    <a:pt x="2546211" y="634911"/>
                  </a:lnTo>
                  <a:lnTo>
                    <a:pt x="2538993" y="636724"/>
                  </a:lnTo>
                  <a:lnTo>
                    <a:pt x="2531631" y="637812"/>
                  </a:lnTo>
                  <a:lnTo>
                    <a:pt x="2524124" y="638174"/>
                  </a:lnTo>
                  <a:close/>
                </a:path>
                <a:path w="2600325" h="638175">
                  <a:moveTo>
                    <a:pt x="2560944" y="628649"/>
                  </a:moveTo>
                  <a:lnTo>
                    <a:pt x="2528502" y="628649"/>
                  </a:lnTo>
                  <a:lnTo>
                    <a:pt x="2532838" y="628222"/>
                  </a:lnTo>
                  <a:lnTo>
                    <a:pt x="2541425" y="626514"/>
                  </a:lnTo>
                  <a:lnTo>
                    <a:pt x="2574366" y="606024"/>
                  </a:lnTo>
                  <a:lnTo>
                    <a:pt x="2590371" y="570688"/>
                  </a:lnTo>
                  <a:lnTo>
                    <a:pt x="2590799" y="566352"/>
                  </a:lnTo>
                  <a:lnTo>
                    <a:pt x="2590799" y="71821"/>
                  </a:lnTo>
                  <a:lnTo>
                    <a:pt x="2577130" y="35516"/>
                  </a:lnTo>
                  <a:lnTo>
                    <a:pt x="2545282" y="12829"/>
                  </a:lnTo>
                  <a:lnTo>
                    <a:pt x="2528502" y="9524"/>
                  </a:lnTo>
                  <a:lnTo>
                    <a:pt x="2560945" y="9524"/>
                  </a:lnTo>
                  <a:lnTo>
                    <a:pt x="2591316" y="40242"/>
                  </a:lnTo>
                  <a:lnTo>
                    <a:pt x="2600324" y="561974"/>
                  </a:lnTo>
                  <a:lnTo>
                    <a:pt x="2599962" y="569481"/>
                  </a:lnTo>
                  <a:lnTo>
                    <a:pt x="2583057" y="610291"/>
                  </a:lnTo>
                  <a:lnTo>
                    <a:pt x="2566594" y="625249"/>
                  </a:lnTo>
                  <a:lnTo>
                    <a:pt x="2560944" y="6286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858170" y="4673828"/>
            <a:ext cx="632460" cy="2425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spc="-10" dirty="0">
                <a:solidFill>
                  <a:srgbClr val="FF007E"/>
                </a:solidFill>
                <a:latin typeface="Verdana"/>
                <a:cs typeface="Verdana"/>
              </a:rPr>
              <a:t>€5.8M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42543" y="4957815"/>
            <a:ext cx="66357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Talent</a:t>
            </a:r>
            <a:r>
              <a:rPr sz="750" spc="3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Placement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76809" y="6766737"/>
            <a:ext cx="2113915" cy="222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00" spc="-50" dirty="0">
                <a:solidFill>
                  <a:srgbClr val="FF007E"/>
                </a:solidFill>
                <a:latin typeface="Arial Black"/>
                <a:cs typeface="Arial Black"/>
              </a:rPr>
              <a:t>ACHIEVEMENT</a:t>
            </a:r>
            <a:r>
              <a:rPr sz="1300" spc="-2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300" spc="-10" dirty="0">
                <a:solidFill>
                  <a:srgbClr val="FF007E"/>
                </a:solidFill>
                <a:latin typeface="Arial Black"/>
                <a:cs typeface="Arial Black"/>
              </a:rPr>
              <a:t>SYSTEM</a:t>
            </a:r>
            <a:endParaRPr sz="1300">
              <a:latin typeface="Arial Black"/>
              <a:cs typeface="Arial Blac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33399" y="7096124"/>
            <a:ext cx="333375" cy="333375"/>
            <a:chOff x="533399" y="7096124"/>
            <a:chExt cx="333375" cy="333375"/>
          </a:xfrm>
        </p:grpSpPr>
        <p:sp>
          <p:nvSpPr>
            <p:cNvPr id="36" name="object 36"/>
            <p:cNvSpPr/>
            <p:nvPr/>
          </p:nvSpPr>
          <p:spPr>
            <a:xfrm>
              <a:off x="542924" y="7105649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4"/>
                  </a:moveTo>
                  <a:lnTo>
                    <a:pt x="118965" y="309613"/>
                  </a:lnTo>
                  <a:lnTo>
                    <a:pt x="83075" y="295768"/>
                  </a:lnTo>
                  <a:lnTo>
                    <a:pt x="51624" y="273618"/>
                  </a:lnTo>
                  <a:lnTo>
                    <a:pt x="26486" y="244476"/>
                  </a:lnTo>
                  <a:lnTo>
                    <a:pt x="9182" y="210099"/>
                  </a:lnTo>
                  <a:lnTo>
                    <a:pt x="754" y="172566"/>
                  </a:lnTo>
                  <a:lnTo>
                    <a:pt x="0" y="157162"/>
                  </a:lnTo>
                  <a:lnTo>
                    <a:pt x="188" y="149441"/>
                  </a:lnTo>
                  <a:lnTo>
                    <a:pt x="6765" y="111538"/>
                  </a:lnTo>
                  <a:lnTo>
                    <a:pt x="22353" y="76371"/>
                  </a:lnTo>
                  <a:lnTo>
                    <a:pt x="46031" y="46031"/>
                  </a:lnTo>
                  <a:lnTo>
                    <a:pt x="76372" y="22353"/>
                  </a:lnTo>
                  <a:lnTo>
                    <a:pt x="111540" y="6765"/>
                  </a:lnTo>
                  <a:lnTo>
                    <a:pt x="149441" y="188"/>
                  </a:lnTo>
                  <a:lnTo>
                    <a:pt x="157162" y="0"/>
                  </a:lnTo>
                  <a:lnTo>
                    <a:pt x="164883" y="188"/>
                  </a:lnTo>
                  <a:lnTo>
                    <a:pt x="202784" y="6764"/>
                  </a:lnTo>
                  <a:lnTo>
                    <a:pt x="237952" y="22353"/>
                  </a:lnTo>
                  <a:lnTo>
                    <a:pt x="268293" y="46031"/>
                  </a:lnTo>
                  <a:lnTo>
                    <a:pt x="291970" y="76371"/>
                  </a:lnTo>
                  <a:lnTo>
                    <a:pt x="307559" y="111539"/>
                  </a:lnTo>
                  <a:lnTo>
                    <a:pt x="314136" y="149441"/>
                  </a:lnTo>
                  <a:lnTo>
                    <a:pt x="314324" y="157162"/>
                  </a:lnTo>
                  <a:lnTo>
                    <a:pt x="314136" y="164883"/>
                  </a:lnTo>
                  <a:lnTo>
                    <a:pt x="307559" y="202784"/>
                  </a:lnTo>
                  <a:lnTo>
                    <a:pt x="291970" y="237952"/>
                  </a:lnTo>
                  <a:lnTo>
                    <a:pt x="268293" y="268292"/>
                  </a:lnTo>
                  <a:lnTo>
                    <a:pt x="237952" y="291970"/>
                  </a:lnTo>
                  <a:lnTo>
                    <a:pt x="202784" y="307558"/>
                  </a:lnTo>
                  <a:lnTo>
                    <a:pt x="164883" y="314136"/>
                  </a:lnTo>
                  <a:lnTo>
                    <a:pt x="157162" y="314324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924" y="7105649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4324" y="157162"/>
                  </a:moveTo>
                  <a:lnTo>
                    <a:pt x="309613" y="195358"/>
                  </a:lnTo>
                  <a:lnTo>
                    <a:pt x="295769" y="231248"/>
                  </a:lnTo>
                  <a:lnTo>
                    <a:pt x="273619" y="262699"/>
                  </a:lnTo>
                  <a:lnTo>
                    <a:pt x="244477" y="287837"/>
                  </a:lnTo>
                  <a:lnTo>
                    <a:pt x="210100" y="305141"/>
                  </a:lnTo>
                  <a:lnTo>
                    <a:pt x="172567" y="313569"/>
                  </a:lnTo>
                  <a:lnTo>
                    <a:pt x="157162" y="314324"/>
                  </a:lnTo>
                  <a:lnTo>
                    <a:pt x="149441" y="314136"/>
                  </a:lnTo>
                  <a:lnTo>
                    <a:pt x="111540" y="307558"/>
                  </a:lnTo>
                  <a:lnTo>
                    <a:pt x="76372" y="291970"/>
                  </a:lnTo>
                  <a:lnTo>
                    <a:pt x="46031" y="268292"/>
                  </a:lnTo>
                  <a:lnTo>
                    <a:pt x="22353" y="237952"/>
                  </a:lnTo>
                  <a:lnTo>
                    <a:pt x="6765" y="202783"/>
                  </a:lnTo>
                  <a:lnTo>
                    <a:pt x="188" y="164883"/>
                  </a:lnTo>
                  <a:lnTo>
                    <a:pt x="0" y="157162"/>
                  </a:lnTo>
                  <a:lnTo>
                    <a:pt x="188" y="149441"/>
                  </a:lnTo>
                  <a:lnTo>
                    <a:pt x="6765" y="111538"/>
                  </a:lnTo>
                  <a:lnTo>
                    <a:pt x="22353" y="76371"/>
                  </a:lnTo>
                  <a:lnTo>
                    <a:pt x="46031" y="46031"/>
                  </a:lnTo>
                  <a:lnTo>
                    <a:pt x="76372" y="22353"/>
                  </a:lnTo>
                  <a:lnTo>
                    <a:pt x="111540" y="6765"/>
                  </a:lnTo>
                  <a:lnTo>
                    <a:pt x="149441" y="188"/>
                  </a:lnTo>
                  <a:lnTo>
                    <a:pt x="157162" y="0"/>
                  </a:lnTo>
                  <a:lnTo>
                    <a:pt x="164883" y="188"/>
                  </a:lnTo>
                  <a:lnTo>
                    <a:pt x="202784" y="6764"/>
                  </a:lnTo>
                  <a:lnTo>
                    <a:pt x="237952" y="22353"/>
                  </a:lnTo>
                  <a:lnTo>
                    <a:pt x="268293" y="46031"/>
                  </a:lnTo>
                  <a:lnTo>
                    <a:pt x="291970" y="76371"/>
                  </a:lnTo>
                  <a:lnTo>
                    <a:pt x="307559" y="111539"/>
                  </a:lnTo>
                  <a:lnTo>
                    <a:pt x="314136" y="149441"/>
                  </a:lnTo>
                  <a:lnTo>
                    <a:pt x="314324" y="157162"/>
                  </a:lnTo>
                  <a:close/>
                </a:path>
              </a:pathLst>
            </a:custGeom>
            <a:ln w="19049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62681" y="7168326"/>
            <a:ext cx="6731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330" dirty="0">
                <a:solidFill>
                  <a:srgbClr val="FF007E"/>
                </a:solidFill>
                <a:latin typeface="Arial Black"/>
                <a:cs typeface="Arial Black"/>
              </a:rPr>
              <a:t>1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1600199" y="7096124"/>
            <a:ext cx="1400175" cy="333375"/>
            <a:chOff x="1600199" y="7096124"/>
            <a:chExt cx="1400175" cy="333375"/>
          </a:xfrm>
        </p:grpSpPr>
        <p:sp>
          <p:nvSpPr>
            <p:cNvPr id="40" name="object 40"/>
            <p:cNvSpPr/>
            <p:nvPr/>
          </p:nvSpPr>
          <p:spPr>
            <a:xfrm>
              <a:off x="1609724" y="7105649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4"/>
                  </a:moveTo>
                  <a:lnTo>
                    <a:pt x="118965" y="309613"/>
                  </a:lnTo>
                  <a:lnTo>
                    <a:pt x="83075" y="295768"/>
                  </a:lnTo>
                  <a:lnTo>
                    <a:pt x="51624" y="273618"/>
                  </a:lnTo>
                  <a:lnTo>
                    <a:pt x="26486" y="244476"/>
                  </a:lnTo>
                  <a:lnTo>
                    <a:pt x="9182" y="210099"/>
                  </a:lnTo>
                  <a:lnTo>
                    <a:pt x="754" y="172566"/>
                  </a:lnTo>
                  <a:lnTo>
                    <a:pt x="0" y="157162"/>
                  </a:lnTo>
                  <a:lnTo>
                    <a:pt x="188" y="149441"/>
                  </a:lnTo>
                  <a:lnTo>
                    <a:pt x="6765" y="111538"/>
                  </a:lnTo>
                  <a:lnTo>
                    <a:pt x="22353" y="76371"/>
                  </a:lnTo>
                  <a:lnTo>
                    <a:pt x="46031" y="46031"/>
                  </a:lnTo>
                  <a:lnTo>
                    <a:pt x="76372" y="22353"/>
                  </a:lnTo>
                  <a:lnTo>
                    <a:pt x="111539" y="6765"/>
                  </a:lnTo>
                  <a:lnTo>
                    <a:pt x="149441" y="188"/>
                  </a:lnTo>
                  <a:lnTo>
                    <a:pt x="157162" y="0"/>
                  </a:lnTo>
                  <a:lnTo>
                    <a:pt x="164883" y="188"/>
                  </a:lnTo>
                  <a:lnTo>
                    <a:pt x="202784" y="6764"/>
                  </a:lnTo>
                  <a:lnTo>
                    <a:pt x="237952" y="22353"/>
                  </a:lnTo>
                  <a:lnTo>
                    <a:pt x="268293" y="46031"/>
                  </a:lnTo>
                  <a:lnTo>
                    <a:pt x="291970" y="76371"/>
                  </a:lnTo>
                  <a:lnTo>
                    <a:pt x="307559" y="111539"/>
                  </a:lnTo>
                  <a:lnTo>
                    <a:pt x="314136" y="149441"/>
                  </a:lnTo>
                  <a:lnTo>
                    <a:pt x="314324" y="157162"/>
                  </a:lnTo>
                  <a:lnTo>
                    <a:pt x="314136" y="164883"/>
                  </a:lnTo>
                  <a:lnTo>
                    <a:pt x="307559" y="202784"/>
                  </a:lnTo>
                  <a:lnTo>
                    <a:pt x="291970" y="237952"/>
                  </a:lnTo>
                  <a:lnTo>
                    <a:pt x="268293" y="268292"/>
                  </a:lnTo>
                  <a:lnTo>
                    <a:pt x="237952" y="291970"/>
                  </a:lnTo>
                  <a:lnTo>
                    <a:pt x="202784" y="307558"/>
                  </a:lnTo>
                  <a:lnTo>
                    <a:pt x="164883" y="314136"/>
                  </a:lnTo>
                  <a:lnTo>
                    <a:pt x="157162" y="314324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09724" y="7105649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4324" y="157162"/>
                  </a:moveTo>
                  <a:lnTo>
                    <a:pt x="309613" y="195358"/>
                  </a:lnTo>
                  <a:lnTo>
                    <a:pt x="295768" y="231248"/>
                  </a:lnTo>
                  <a:lnTo>
                    <a:pt x="273619" y="262699"/>
                  </a:lnTo>
                  <a:lnTo>
                    <a:pt x="244477" y="287837"/>
                  </a:lnTo>
                  <a:lnTo>
                    <a:pt x="210100" y="305141"/>
                  </a:lnTo>
                  <a:lnTo>
                    <a:pt x="172567" y="313569"/>
                  </a:lnTo>
                  <a:lnTo>
                    <a:pt x="157162" y="314324"/>
                  </a:lnTo>
                  <a:lnTo>
                    <a:pt x="149441" y="314136"/>
                  </a:lnTo>
                  <a:lnTo>
                    <a:pt x="111539" y="307558"/>
                  </a:lnTo>
                  <a:lnTo>
                    <a:pt x="76371" y="291970"/>
                  </a:lnTo>
                  <a:lnTo>
                    <a:pt x="46031" y="268292"/>
                  </a:lnTo>
                  <a:lnTo>
                    <a:pt x="22353" y="237952"/>
                  </a:lnTo>
                  <a:lnTo>
                    <a:pt x="6765" y="202783"/>
                  </a:lnTo>
                  <a:lnTo>
                    <a:pt x="188" y="164883"/>
                  </a:lnTo>
                  <a:lnTo>
                    <a:pt x="0" y="157162"/>
                  </a:lnTo>
                  <a:lnTo>
                    <a:pt x="188" y="149441"/>
                  </a:lnTo>
                  <a:lnTo>
                    <a:pt x="6765" y="111538"/>
                  </a:lnTo>
                  <a:lnTo>
                    <a:pt x="22353" y="76371"/>
                  </a:lnTo>
                  <a:lnTo>
                    <a:pt x="46031" y="46031"/>
                  </a:lnTo>
                  <a:lnTo>
                    <a:pt x="76372" y="22353"/>
                  </a:lnTo>
                  <a:lnTo>
                    <a:pt x="111539" y="6765"/>
                  </a:lnTo>
                  <a:lnTo>
                    <a:pt x="149441" y="188"/>
                  </a:lnTo>
                  <a:lnTo>
                    <a:pt x="157162" y="0"/>
                  </a:lnTo>
                  <a:lnTo>
                    <a:pt x="164883" y="188"/>
                  </a:lnTo>
                  <a:lnTo>
                    <a:pt x="202784" y="6764"/>
                  </a:lnTo>
                  <a:lnTo>
                    <a:pt x="237952" y="22353"/>
                  </a:lnTo>
                  <a:lnTo>
                    <a:pt x="268293" y="46031"/>
                  </a:lnTo>
                  <a:lnTo>
                    <a:pt x="291970" y="76371"/>
                  </a:lnTo>
                  <a:lnTo>
                    <a:pt x="307559" y="111539"/>
                  </a:lnTo>
                  <a:lnTo>
                    <a:pt x="314136" y="149441"/>
                  </a:lnTo>
                  <a:lnTo>
                    <a:pt x="314324" y="157162"/>
                  </a:lnTo>
                  <a:close/>
                </a:path>
              </a:pathLst>
            </a:custGeom>
            <a:ln w="19049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676524" y="7105649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157162" y="314324"/>
                  </a:moveTo>
                  <a:lnTo>
                    <a:pt x="118965" y="309613"/>
                  </a:lnTo>
                  <a:lnTo>
                    <a:pt x="83075" y="295768"/>
                  </a:lnTo>
                  <a:lnTo>
                    <a:pt x="51624" y="273618"/>
                  </a:lnTo>
                  <a:lnTo>
                    <a:pt x="26486" y="244476"/>
                  </a:lnTo>
                  <a:lnTo>
                    <a:pt x="9182" y="210099"/>
                  </a:lnTo>
                  <a:lnTo>
                    <a:pt x="755" y="172566"/>
                  </a:lnTo>
                  <a:lnTo>
                    <a:pt x="0" y="157162"/>
                  </a:lnTo>
                  <a:lnTo>
                    <a:pt x="188" y="149441"/>
                  </a:lnTo>
                  <a:lnTo>
                    <a:pt x="6765" y="111538"/>
                  </a:lnTo>
                  <a:lnTo>
                    <a:pt x="22353" y="76371"/>
                  </a:lnTo>
                  <a:lnTo>
                    <a:pt x="46031" y="46031"/>
                  </a:lnTo>
                  <a:lnTo>
                    <a:pt x="76371" y="22353"/>
                  </a:lnTo>
                  <a:lnTo>
                    <a:pt x="111539" y="6765"/>
                  </a:lnTo>
                  <a:lnTo>
                    <a:pt x="149441" y="188"/>
                  </a:lnTo>
                  <a:lnTo>
                    <a:pt x="157162" y="0"/>
                  </a:lnTo>
                  <a:lnTo>
                    <a:pt x="164883" y="188"/>
                  </a:lnTo>
                  <a:lnTo>
                    <a:pt x="202784" y="6764"/>
                  </a:lnTo>
                  <a:lnTo>
                    <a:pt x="237951" y="22353"/>
                  </a:lnTo>
                  <a:lnTo>
                    <a:pt x="268292" y="46031"/>
                  </a:lnTo>
                  <a:lnTo>
                    <a:pt x="291970" y="76371"/>
                  </a:lnTo>
                  <a:lnTo>
                    <a:pt x="307558" y="111539"/>
                  </a:lnTo>
                  <a:lnTo>
                    <a:pt x="314136" y="149441"/>
                  </a:lnTo>
                  <a:lnTo>
                    <a:pt x="314324" y="157162"/>
                  </a:lnTo>
                  <a:lnTo>
                    <a:pt x="314136" y="164883"/>
                  </a:lnTo>
                  <a:lnTo>
                    <a:pt x="307558" y="202784"/>
                  </a:lnTo>
                  <a:lnTo>
                    <a:pt x="291970" y="237952"/>
                  </a:lnTo>
                  <a:lnTo>
                    <a:pt x="268292" y="268292"/>
                  </a:lnTo>
                  <a:lnTo>
                    <a:pt x="237951" y="291970"/>
                  </a:lnTo>
                  <a:lnTo>
                    <a:pt x="202784" y="307558"/>
                  </a:lnTo>
                  <a:lnTo>
                    <a:pt x="164883" y="314136"/>
                  </a:lnTo>
                  <a:lnTo>
                    <a:pt x="157162" y="314324"/>
                  </a:lnTo>
                  <a:close/>
                </a:path>
              </a:pathLst>
            </a:custGeom>
            <a:solidFill>
              <a:srgbClr val="FF007E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676524" y="7105649"/>
              <a:ext cx="314325" cy="314325"/>
            </a:xfrm>
            <a:custGeom>
              <a:avLst/>
              <a:gdLst/>
              <a:ahLst/>
              <a:cxnLst/>
              <a:rect l="l" t="t" r="r" b="b"/>
              <a:pathLst>
                <a:path w="314325" h="314325">
                  <a:moveTo>
                    <a:pt x="314324" y="157162"/>
                  </a:moveTo>
                  <a:lnTo>
                    <a:pt x="309613" y="195358"/>
                  </a:lnTo>
                  <a:lnTo>
                    <a:pt x="295768" y="231248"/>
                  </a:lnTo>
                  <a:lnTo>
                    <a:pt x="273619" y="262699"/>
                  </a:lnTo>
                  <a:lnTo>
                    <a:pt x="244476" y="287837"/>
                  </a:lnTo>
                  <a:lnTo>
                    <a:pt x="210099" y="305141"/>
                  </a:lnTo>
                  <a:lnTo>
                    <a:pt x="172567" y="313569"/>
                  </a:lnTo>
                  <a:lnTo>
                    <a:pt x="157162" y="314324"/>
                  </a:lnTo>
                  <a:lnTo>
                    <a:pt x="149441" y="314136"/>
                  </a:lnTo>
                  <a:lnTo>
                    <a:pt x="111539" y="307558"/>
                  </a:lnTo>
                  <a:lnTo>
                    <a:pt x="76371" y="291970"/>
                  </a:lnTo>
                  <a:lnTo>
                    <a:pt x="46031" y="268292"/>
                  </a:lnTo>
                  <a:lnTo>
                    <a:pt x="22353" y="237952"/>
                  </a:lnTo>
                  <a:lnTo>
                    <a:pt x="6765" y="202783"/>
                  </a:lnTo>
                  <a:lnTo>
                    <a:pt x="188" y="164883"/>
                  </a:lnTo>
                  <a:lnTo>
                    <a:pt x="0" y="157162"/>
                  </a:lnTo>
                  <a:lnTo>
                    <a:pt x="188" y="149441"/>
                  </a:lnTo>
                  <a:lnTo>
                    <a:pt x="6765" y="111538"/>
                  </a:lnTo>
                  <a:lnTo>
                    <a:pt x="22353" y="76371"/>
                  </a:lnTo>
                  <a:lnTo>
                    <a:pt x="46031" y="46031"/>
                  </a:lnTo>
                  <a:lnTo>
                    <a:pt x="76371" y="22353"/>
                  </a:lnTo>
                  <a:lnTo>
                    <a:pt x="111539" y="6765"/>
                  </a:lnTo>
                  <a:lnTo>
                    <a:pt x="149441" y="188"/>
                  </a:lnTo>
                  <a:lnTo>
                    <a:pt x="157162" y="0"/>
                  </a:lnTo>
                  <a:lnTo>
                    <a:pt x="164883" y="188"/>
                  </a:lnTo>
                  <a:lnTo>
                    <a:pt x="202784" y="6764"/>
                  </a:lnTo>
                  <a:lnTo>
                    <a:pt x="237951" y="22353"/>
                  </a:lnTo>
                  <a:lnTo>
                    <a:pt x="268292" y="46031"/>
                  </a:lnTo>
                  <a:lnTo>
                    <a:pt x="291970" y="76371"/>
                  </a:lnTo>
                  <a:lnTo>
                    <a:pt x="307558" y="111539"/>
                  </a:lnTo>
                  <a:lnTo>
                    <a:pt x="314136" y="149441"/>
                  </a:lnTo>
                  <a:lnTo>
                    <a:pt x="314324" y="157162"/>
                  </a:lnTo>
                  <a:close/>
                </a:path>
              </a:pathLst>
            </a:custGeom>
            <a:ln w="19049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707753" y="7168326"/>
            <a:ext cx="118300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1405" algn="l"/>
              </a:tabLst>
            </a:pPr>
            <a:r>
              <a:rPr sz="900" spc="40" dirty="0">
                <a:solidFill>
                  <a:srgbClr val="FF007E"/>
                </a:solidFill>
                <a:latin typeface="Arial Black"/>
                <a:cs typeface="Arial Black"/>
              </a:rPr>
              <a:t>2</a:t>
            </a:r>
            <a:r>
              <a:rPr sz="900" dirty="0">
                <a:solidFill>
                  <a:srgbClr val="FF007E"/>
                </a:solidFill>
                <a:latin typeface="Arial Black"/>
                <a:cs typeface="Arial Black"/>
              </a:rPr>
              <a:t>	</a:t>
            </a:r>
            <a:r>
              <a:rPr sz="900" spc="30" dirty="0">
                <a:solidFill>
                  <a:srgbClr val="FF007E"/>
                </a:solidFill>
                <a:latin typeface="Arial Black"/>
                <a:cs typeface="Arial Black"/>
              </a:rPr>
              <a:t>3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33799" y="7096124"/>
            <a:ext cx="333375" cy="333375"/>
            <a:chOff x="3733799" y="7096124"/>
            <a:chExt cx="333375" cy="333375"/>
          </a:xfrm>
        </p:grpSpPr>
        <p:sp>
          <p:nvSpPr>
            <p:cNvPr id="46" name="object 46"/>
            <p:cNvSpPr/>
            <p:nvPr/>
          </p:nvSpPr>
          <p:spPr>
            <a:xfrm>
              <a:off x="3733799" y="7096124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18372" y="326236"/>
                  </a:lnTo>
                  <a:lnTo>
                    <a:pt x="74063" y="305308"/>
                  </a:lnTo>
                  <a:lnTo>
                    <a:pt x="37771" y="272380"/>
                  </a:lnTo>
                  <a:lnTo>
                    <a:pt x="12687" y="230475"/>
                  </a:lnTo>
                  <a:lnTo>
                    <a:pt x="792" y="183107"/>
                  </a:lnTo>
                  <a:lnTo>
                    <a:pt x="0" y="166687"/>
                  </a:lnTo>
                  <a:lnTo>
                    <a:pt x="792" y="150266"/>
                  </a:lnTo>
                  <a:lnTo>
                    <a:pt x="12687" y="102897"/>
                  </a:lnTo>
                  <a:lnTo>
                    <a:pt x="37771" y="60992"/>
                  </a:lnTo>
                  <a:lnTo>
                    <a:pt x="74063" y="28065"/>
                  </a:lnTo>
                  <a:lnTo>
                    <a:pt x="118372" y="7137"/>
                  </a:lnTo>
                  <a:lnTo>
                    <a:pt x="166687" y="0"/>
                  </a:lnTo>
                  <a:lnTo>
                    <a:pt x="183107" y="793"/>
                  </a:lnTo>
                  <a:lnTo>
                    <a:pt x="230475" y="12688"/>
                  </a:lnTo>
                  <a:lnTo>
                    <a:pt x="272381" y="37770"/>
                  </a:lnTo>
                  <a:lnTo>
                    <a:pt x="305308" y="74062"/>
                  </a:lnTo>
                  <a:lnTo>
                    <a:pt x="326237" y="118371"/>
                  </a:lnTo>
                  <a:lnTo>
                    <a:pt x="333374" y="166687"/>
                  </a:lnTo>
                  <a:lnTo>
                    <a:pt x="332581" y="183107"/>
                  </a:lnTo>
                  <a:lnTo>
                    <a:pt x="320686" y="230475"/>
                  </a:lnTo>
                  <a:lnTo>
                    <a:pt x="295603" y="272380"/>
                  </a:lnTo>
                  <a:lnTo>
                    <a:pt x="259311" y="305308"/>
                  </a:lnTo>
                  <a:lnTo>
                    <a:pt x="215001" y="326236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733799" y="7096124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18372" y="326237"/>
                  </a:lnTo>
                  <a:lnTo>
                    <a:pt x="74063" y="305308"/>
                  </a:lnTo>
                  <a:lnTo>
                    <a:pt x="37771" y="272380"/>
                  </a:lnTo>
                  <a:lnTo>
                    <a:pt x="12687" y="230475"/>
                  </a:lnTo>
                  <a:lnTo>
                    <a:pt x="792" y="183107"/>
                  </a:lnTo>
                  <a:lnTo>
                    <a:pt x="0" y="166687"/>
                  </a:lnTo>
                  <a:lnTo>
                    <a:pt x="698" y="152215"/>
                  </a:lnTo>
                  <a:lnTo>
                    <a:pt x="12687" y="102897"/>
                  </a:lnTo>
                  <a:lnTo>
                    <a:pt x="37771" y="60992"/>
                  </a:lnTo>
                  <a:lnTo>
                    <a:pt x="74063" y="28065"/>
                  </a:lnTo>
                  <a:lnTo>
                    <a:pt x="118372" y="7137"/>
                  </a:lnTo>
                  <a:lnTo>
                    <a:pt x="166687" y="0"/>
                  </a:lnTo>
                  <a:lnTo>
                    <a:pt x="183107" y="793"/>
                  </a:lnTo>
                  <a:lnTo>
                    <a:pt x="199212" y="3172"/>
                  </a:lnTo>
                  <a:lnTo>
                    <a:pt x="215001" y="7137"/>
                  </a:lnTo>
                  <a:lnTo>
                    <a:pt x="230475" y="12688"/>
                  </a:lnTo>
                  <a:lnTo>
                    <a:pt x="243954" y="19049"/>
                  </a:lnTo>
                  <a:lnTo>
                    <a:pt x="166687" y="19049"/>
                  </a:lnTo>
                  <a:lnTo>
                    <a:pt x="159434" y="19226"/>
                  </a:lnTo>
                  <a:lnTo>
                    <a:pt x="152952" y="19704"/>
                  </a:lnTo>
                  <a:lnTo>
                    <a:pt x="152655" y="19704"/>
                  </a:lnTo>
                  <a:lnTo>
                    <a:pt x="145032" y="20645"/>
                  </a:lnTo>
                  <a:lnTo>
                    <a:pt x="103555" y="33226"/>
                  </a:lnTo>
                  <a:lnTo>
                    <a:pt x="67545" y="57287"/>
                  </a:lnTo>
                  <a:lnTo>
                    <a:pt x="40048" y="90792"/>
                  </a:lnTo>
                  <a:lnTo>
                    <a:pt x="23475" y="130804"/>
                  </a:lnTo>
                  <a:lnTo>
                    <a:pt x="19049" y="166687"/>
                  </a:lnTo>
                  <a:lnTo>
                    <a:pt x="19226" y="173939"/>
                  </a:lnTo>
                  <a:lnTo>
                    <a:pt x="27675" y="216416"/>
                  </a:lnTo>
                  <a:lnTo>
                    <a:pt x="48107" y="254642"/>
                  </a:lnTo>
                  <a:lnTo>
                    <a:pt x="78731" y="285266"/>
                  </a:lnTo>
                  <a:lnTo>
                    <a:pt x="116957" y="305698"/>
                  </a:lnTo>
                  <a:lnTo>
                    <a:pt x="159434" y="314146"/>
                  </a:lnTo>
                  <a:lnTo>
                    <a:pt x="166687" y="314324"/>
                  </a:lnTo>
                  <a:lnTo>
                    <a:pt x="243954" y="314324"/>
                  </a:lnTo>
                  <a:lnTo>
                    <a:pt x="230475" y="320685"/>
                  </a:lnTo>
                  <a:lnTo>
                    <a:pt x="215001" y="326237"/>
                  </a:lnTo>
                  <a:lnTo>
                    <a:pt x="199212" y="330202"/>
                  </a:lnTo>
                  <a:lnTo>
                    <a:pt x="183107" y="332581"/>
                  </a:lnTo>
                  <a:lnTo>
                    <a:pt x="166687" y="333374"/>
                  </a:lnTo>
                  <a:close/>
                </a:path>
                <a:path w="333375" h="333375">
                  <a:moveTo>
                    <a:pt x="243954" y="314324"/>
                  </a:moveTo>
                  <a:lnTo>
                    <a:pt x="166687" y="314324"/>
                  </a:lnTo>
                  <a:lnTo>
                    <a:pt x="173940" y="314146"/>
                  </a:lnTo>
                  <a:lnTo>
                    <a:pt x="181158" y="313614"/>
                  </a:lnTo>
                  <a:lnTo>
                    <a:pt x="223185" y="303086"/>
                  </a:lnTo>
                  <a:lnTo>
                    <a:pt x="260348" y="280813"/>
                  </a:lnTo>
                  <a:lnTo>
                    <a:pt x="289442" y="248709"/>
                  </a:lnTo>
                  <a:lnTo>
                    <a:pt x="307968" y="209544"/>
                  </a:lnTo>
                  <a:lnTo>
                    <a:pt x="314324" y="166687"/>
                  </a:lnTo>
                  <a:lnTo>
                    <a:pt x="314147" y="159433"/>
                  </a:lnTo>
                  <a:lnTo>
                    <a:pt x="305697" y="116956"/>
                  </a:lnTo>
                  <a:lnTo>
                    <a:pt x="285265" y="78731"/>
                  </a:lnTo>
                  <a:lnTo>
                    <a:pt x="254641" y="48107"/>
                  </a:lnTo>
                  <a:lnTo>
                    <a:pt x="216416" y="27675"/>
                  </a:lnTo>
                  <a:lnTo>
                    <a:pt x="180718" y="19704"/>
                  </a:lnTo>
                  <a:lnTo>
                    <a:pt x="180421" y="19704"/>
                  </a:lnTo>
                  <a:lnTo>
                    <a:pt x="173940" y="19226"/>
                  </a:lnTo>
                  <a:lnTo>
                    <a:pt x="166687" y="19049"/>
                  </a:lnTo>
                  <a:lnTo>
                    <a:pt x="243954" y="19049"/>
                  </a:lnTo>
                  <a:lnTo>
                    <a:pt x="284553" y="48820"/>
                  </a:lnTo>
                  <a:lnTo>
                    <a:pt x="313669" y="88030"/>
                  </a:lnTo>
                  <a:lnTo>
                    <a:pt x="330202" y="134161"/>
                  </a:lnTo>
                  <a:lnTo>
                    <a:pt x="333374" y="166687"/>
                  </a:lnTo>
                  <a:lnTo>
                    <a:pt x="332675" y="181157"/>
                  </a:lnTo>
                  <a:lnTo>
                    <a:pt x="320686" y="230475"/>
                  </a:lnTo>
                  <a:lnTo>
                    <a:pt x="295603" y="272380"/>
                  </a:lnTo>
                  <a:lnTo>
                    <a:pt x="259311" y="305308"/>
                  </a:lnTo>
                  <a:lnTo>
                    <a:pt x="245434" y="313614"/>
                  </a:lnTo>
                  <a:lnTo>
                    <a:pt x="243954" y="31432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850282" y="7168410"/>
            <a:ext cx="10350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0" dirty="0">
                <a:solidFill>
                  <a:srgbClr val="64738B"/>
                </a:solidFill>
                <a:latin typeface="Verdana"/>
                <a:cs typeface="Verdana"/>
              </a:rPr>
              <a:t>4</a:t>
            </a:r>
            <a:endParaRPr sz="900">
              <a:latin typeface="Verdana"/>
              <a:cs typeface="Verdan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800599" y="7096124"/>
            <a:ext cx="333375" cy="333375"/>
            <a:chOff x="4800599" y="7096124"/>
            <a:chExt cx="333375" cy="333375"/>
          </a:xfrm>
        </p:grpSpPr>
        <p:sp>
          <p:nvSpPr>
            <p:cNvPr id="50" name="object 50"/>
            <p:cNvSpPr/>
            <p:nvPr/>
          </p:nvSpPr>
          <p:spPr>
            <a:xfrm>
              <a:off x="4800599" y="7096124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18372" y="326236"/>
                  </a:lnTo>
                  <a:lnTo>
                    <a:pt x="74062" y="305308"/>
                  </a:lnTo>
                  <a:lnTo>
                    <a:pt x="37770" y="272380"/>
                  </a:lnTo>
                  <a:lnTo>
                    <a:pt x="12687" y="230475"/>
                  </a:lnTo>
                  <a:lnTo>
                    <a:pt x="792" y="183107"/>
                  </a:lnTo>
                  <a:lnTo>
                    <a:pt x="0" y="166687"/>
                  </a:lnTo>
                  <a:lnTo>
                    <a:pt x="792" y="150266"/>
                  </a:lnTo>
                  <a:lnTo>
                    <a:pt x="12687" y="102897"/>
                  </a:lnTo>
                  <a:lnTo>
                    <a:pt x="37770" y="60992"/>
                  </a:lnTo>
                  <a:lnTo>
                    <a:pt x="74062" y="28065"/>
                  </a:lnTo>
                  <a:lnTo>
                    <a:pt x="118372" y="7137"/>
                  </a:lnTo>
                  <a:lnTo>
                    <a:pt x="166687" y="0"/>
                  </a:lnTo>
                  <a:lnTo>
                    <a:pt x="183107" y="793"/>
                  </a:lnTo>
                  <a:lnTo>
                    <a:pt x="230475" y="12688"/>
                  </a:lnTo>
                  <a:lnTo>
                    <a:pt x="272381" y="37770"/>
                  </a:lnTo>
                  <a:lnTo>
                    <a:pt x="305308" y="74062"/>
                  </a:lnTo>
                  <a:lnTo>
                    <a:pt x="326237" y="118371"/>
                  </a:lnTo>
                  <a:lnTo>
                    <a:pt x="333374" y="166687"/>
                  </a:lnTo>
                  <a:lnTo>
                    <a:pt x="332581" y="183107"/>
                  </a:lnTo>
                  <a:lnTo>
                    <a:pt x="320686" y="230475"/>
                  </a:lnTo>
                  <a:lnTo>
                    <a:pt x="295603" y="272380"/>
                  </a:lnTo>
                  <a:lnTo>
                    <a:pt x="259310" y="305308"/>
                  </a:lnTo>
                  <a:lnTo>
                    <a:pt x="215001" y="326236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800599" y="7096124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18372" y="326237"/>
                  </a:lnTo>
                  <a:lnTo>
                    <a:pt x="74062" y="305308"/>
                  </a:lnTo>
                  <a:lnTo>
                    <a:pt x="37770" y="272380"/>
                  </a:lnTo>
                  <a:lnTo>
                    <a:pt x="12687" y="230475"/>
                  </a:lnTo>
                  <a:lnTo>
                    <a:pt x="792" y="183107"/>
                  </a:lnTo>
                  <a:lnTo>
                    <a:pt x="0" y="166687"/>
                  </a:lnTo>
                  <a:lnTo>
                    <a:pt x="698" y="152215"/>
                  </a:lnTo>
                  <a:lnTo>
                    <a:pt x="792" y="150266"/>
                  </a:lnTo>
                  <a:lnTo>
                    <a:pt x="12687" y="102897"/>
                  </a:lnTo>
                  <a:lnTo>
                    <a:pt x="37770" y="60992"/>
                  </a:lnTo>
                  <a:lnTo>
                    <a:pt x="74062" y="28065"/>
                  </a:lnTo>
                  <a:lnTo>
                    <a:pt x="118372" y="7137"/>
                  </a:lnTo>
                  <a:lnTo>
                    <a:pt x="166687" y="0"/>
                  </a:lnTo>
                  <a:lnTo>
                    <a:pt x="183107" y="793"/>
                  </a:lnTo>
                  <a:lnTo>
                    <a:pt x="199212" y="3172"/>
                  </a:lnTo>
                  <a:lnTo>
                    <a:pt x="215001" y="7137"/>
                  </a:lnTo>
                  <a:lnTo>
                    <a:pt x="230475" y="12688"/>
                  </a:lnTo>
                  <a:lnTo>
                    <a:pt x="243954" y="19049"/>
                  </a:lnTo>
                  <a:lnTo>
                    <a:pt x="166687" y="19049"/>
                  </a:lnTo>
                  <a:lnTo>
                    <a:pt x="159434" y="19226"/>
                  </a:lnTo>
                  <a:lnTo>
                    <a:pt x="152952" y="19704"/>
                  </a:lnTo>
                  <a:lnTo>
                    <a:pt x="152655" y="19704"/>
                  </a:lnTo>
                  <a:lnTo>
                    <a:pt x="145032" y="20645"/>
                  </a:lnTo>
                  <a:lnTo>
                    <a:pt x="103555" y="33226"/>
                  </a:lnTo>
                  <a:lnTo>
                    <a:pt x="67545" y="57287"/>
                  </a:lnTo>
                  <a:lnTo>
                    <a:pt x="40048" y="90792"/>
                  </a:lnTo>
                  <a:lnTo>
                    <a:pt x="23474" y="130804"/>
                  </a:lnTo>
                  <a:lnTo>
                    <a:pt x="19049" y="166687"/>
                  </a:lnTo>
                  <a:lnTo>
                    <a:pt x="19226" y="173939"/>
                  </a:lnTo>
                  <a:lnTo>
                    <a:pt x="27675" y="216416"/>
                  </a:lnTo>
                  <a:lnTo>
                    <a:pt x="48107" y="254642"/>
                  </a:lnTo>
                  <a:lnTo>
                    <a:pt x="78731" y="285266"/>
                  </a:lnTo>
                  <a:lnTo>
                    <a:pt x="116956" y="305698"/>
                  </a:lnTo>
                  <a:lnTo>
                    <a:pt x="159434" y="314146"/>
                  </a:lnTo>
                  <a:lnTo>
                    <a:pt x="166687" y="314324"/>
                  </a:lnTo>
                  <a:lnTo>
                    <a:pt x="243954" y="314324"/>
                  </a:lnTo>
                  <a:lnTo>
                    <a:pt x="230475" y="320685"/>
                  </a:lnTo>
                  <a:lnTo>
                    <a:pt x="215001" y="326237"/>
                  </a:lnTo>
                  <a:lnTo>
                    <a:pt x="199212" y="330202"/>
                  </a:lnTo>
                  <a:lnTo>
                    <a:pt x="183107" y="332581"/>
                  </a:lnTo>
                  <a:lnTo>
                    <a:pt x="166687" y="333374"/>
                  </a:lnTo>
                  <a:close/>
                </a:path>
                <a:path w="333375" h="333375">
                  <a:moveTo>
                    <a:pt x="243954" y="314324"/>
                  </a:moveTo>
                  <a:lnTo>
                    <a:pt x="166687" y="314324"/>
                  </a:lnTo>
                  <a:lnTo>
                    <a:pt x="173940" y="314146"/>
                  </a:lnTo>
                  <a:lnTo>
                    <a:pt x="181158" y="313614"/>
                  </a:lnTo>
                  <a:lnTo>
                    <a:pt x="223184" y="303086"/>
                  </a:lnTo>
                  <a:lnTo>
                    <a:pt x="260347" y="280813"/>
                  </a:lnTo>
                  <a:lnTo>
                    <a:pt x="289442" y="248709"/>
                  </a:lnTo>
                  <a:lnTo>
                    <a:pt x="307968" y="209544"/>
                  </a:lnTo>
                  <a:lnTo>
                    <a:pt x="314324" y="166687"/>
                  </a:lnTo>
                  <a:lnTo>
                    <a:pt x="314146" y="159433"/>
                  </a:lnTo>
                  <a:lnTo>
                    <a:pt x="305697" y="116956"/>
                  </a:lnTo>
                  <a:lnTo>
                    <a:pt x="285265" y="78731"/>
                  </a:lnTo>
                  <a:lnTo>
                    <a:pt x="254641" y="48107"/>
                  </a:lnTo>
                  <a:lnTo>
                    <a:pt x="216415" y="27675"/>
                  </a:lnTo>
                  <a:lnTo>
                    <a:pt x="180718" y="19704"/>
                  </a:lnTo>
                  <a:lnTo>
                    <a:pt x="180421" y="19704"/>
                  </a:lnTo>
                  <a:lnTo>
                    <a:pt x="173940" y="19226"/>
                  </a:lnTo>
                  <a:lnTo>
                    <a:pt x="166687" y="19049"/>
                  </a:lnTo>
                  <a:lnTo>
                    <a:pt x="243954" y="19049"/>
                  </a:lnTo>
                  <a:lnTo>
                    <a:pt x="284553" y="48820"/>
                  </a:lnTo>
                  <a:lnTo>
                    <a:pt x="313669" y="88030"/>
                  </a:lnTo>
                  <a:lnTo>
                    <a:pt x="330202" y="134161"/>
                  </a:lnTo>
                  <a:lnTo>
                    <a:pt x="333374" y="166687"/>
                  </a:lnTo>
                  <a:lnTo>
                    <a:pt x="332675" y="181157"/>
                  </a:lnTo>
                  <a:lnTo>
                    <a:pt x="320686" y="230475"/>
                  </a:lnTo>
                  <a:lnTo>
                    <a:pt x="295603" y="272380"/>
                  </a:lnTo>
                  <a:lnTo>
                    <a:pt x="259310" y="305308"/>
                  </a:lnTo>
                  <a:lnTo>
                    <a:pt x="245433" y="313614"/>
                  </a:lnTo>
                  <a:lnTo>
                    <a:pt x="243954" y="31432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913510" y="7168410"/>
            <a:ext cx="11430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b="1" spc="-50" dirty="0">
                <a:solidFill>
                  <a:srgbClr val="64738B"/>
                </a:solidFill>
                <a:latin typeface="Verdana"/>
                <a:cs typeface="Verdana"/>
              </a:rPr>
              <a:t>5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90499" y="7572374"/>
            <a:ext cx="5286375" cy="9525"/>
          </a:xfrm>
          <a:custGeom>
            <a:avLst/>
            <a:gdLst/>
            <a:ahLst/>
            <a:cxnLst/>
            <a:rect l="l" t="t" r="r" b="b"/>
            <a:pathLst>
              <a:path w="5286375" h="9525">
                <a:moveTo>
                  <a:pt x="5286374" y="9524"/>
                </a:moveTo>
                <a:lnTo>
                  <a:pt x="0" y="9524"/>
                </a:lnTo>
                <a:lnTo>
                  <a:pt x="0" y="0"/>
                </a:lnTo>
                <a:lnTo>
                  <a:pt x="5286374" y="0"/>
                </a:lnTo>
                <a:lnTo>
                  <a:pt x="5286374" y="9524"/>
                </a:lnTo>
                <a:close/>
              </a:path>
            </a:pathLst>
          </a:custGeom>
          <a:solidFill>
            <a:srgbClr val="FF007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3237" rIns="0" bIns="0" rtlCol="0">
            <a:spAutoFit/>
          </a:bodyPr>
          <a:lstStyle/>
          <a:p>
            <a:pPr marL="544195" marR="5080" indent="-374650">
              <a:lnSpc>
                <a:spcPts val="2400"/>
              </a:lnSpc>
              <a:spcBef>
                <a:spcPts val="509"/>
              </a:spcBef>
            </a:pPr>
            <a:r>
              <a:rPr sz="2300" dirty="0"/>
              <a:t>VIRTUAL</a:t>
            </a:r>
            <a:r>
              <a:rPr sz="2300" spc="85" dirty="0"/>
              <a:t> </a:t>
            </a:r>
            <a:r>
              <a:rPr sz="2300" dirty="0"/>
              <a:t>LEARNING</a:t>
            </a:r>
            <a:r>
              <a:rPr sz="2300" spc="85" dirty="0"/>
              <a:t> WORLDS </a:t>
            </a:r>
            <a:r>
              <a:rPr sz="2300" dirty="0"/>
              <a:t>&amp;</a:t>
            </a:r>
            <a:r>
              <a:rPr sz="2300" spc="185" dirty="0"/>
              <a:t> </a:t>
            </a:r>
            <a:r>
              <a:rPr sz="2300" dirty="0"/>
              <a:t>TALENT</a:t>
            </a:r>
            <a:r>
              <a:rPr sz="2300" spc="185" dirty="0"/>
              <a:t> </a:t>
            </a:r>
            <a:r>
              <a:rPr sz="2300" spc="35" dirty="0"/>
              <a:t>ECOSYSTEMS</a:t>
            </a:r>
            <a:endParaRPr sz="2300"/>
          </a:p>
        </p:txBody>
      </p:sp>
      <p:grpSp>
        <p:nvGrpSpPr>
          <p:cNvPr id="55" name="object 55"/>
          <p:cNvGrpSpPr/>
          <p:nvPr/>
        </p:nvGrpSpPr>
        <p:grpSpPr>
          <a:xfrm>
            <a:off x="190499" y="885825"/>
            <a:ext cx="4762500" cy="2371725"/>
            <a:chOff x="190499" y="885825"/>
            <a:chExt cx="4762500" cy="2371725"/>
          </a:xfrm>
        </p:grpSpPr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885825"/>
              <a:ext cx="4229099" cy="2857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90499" y="1123950"/>
              <a:ext cx="1695450" cy="2133600"/>
            </a:xfrm>
            <a:custGeom>
              <a:avLst/>
              <a:gdLst/>
              <a:ahLst/>
              <a:cxnLst/>
              <a:rect l="l" t="t" r="r" b="b"/>
              <a:pathLst>
                <a:path w="1695450" h="2133600">
                  <a:moveTo>
                    <a:pt x="1581149" y="2133599"/>
                  </a:moveTo>
                  <a:lnTo>
                    <a:pt x="114299" y="2133599"/>
                  </a:lnTo>
                  <a:lnTo>
                    <a:pt x="103040" y="2133056"/>
                  </a:lnTo>
                  <a:lnTo>
                    <a:pt x="60364" y="2120087"/>
                  </a:lnTo>
                  <a:lnTo>
                    <a:pt x="25900" y="2091775"/>
                  </a:lnTo>
                  <a:lnTo>
                    <a:pt x="4894" y="2052429"/>
                  </a:lnTo>
                  <a:lnTo>
                    <a:pt x="0" y="20192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1581149" y="0"/>
                  </a:lnTo>
                  <a:lnTo>
                    <a:pt x="1624890" y="8700"/>
                  </a:lnTo>
                  <a:lnTo>
                    <a:pt x="1661972" y="33477"/>
                  </a:lnTo>
                  <a:lnTo>
                    <a:pt x="1686749" y="70559"/>
                  </a:lnTo>
                  <a:lnTo>
                    <a:pt x="1695449" y="114299"/>
                  </a:lnTo>
                  <a:lnTo>
                    <a:pt x="1695449" y="2019299"/>
                  </a:lnTo>
                  <a:lnTo>
                    <a:pt x="1686749" y="2063040"/>
                  </a:lnTo>
                  <a:lnTo>
                    <a:pt x="1661972" y="2100122"/>
                  </a:lnTo>
                  <a:lnTo>
                    <a:pt x="1624890" y="2124899"/>
                  </a:lnTo>
                  <a:lnTo>
                    <a:pt x="1581149" y="2133599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0499" y="1123950"/>
              <a:ext cx="1695450" cy="2133600"/>
            </a:xfrm>
            <a:custGeom>
              <a:avLst/>
              <a:gdLst/>
              <a:ahLst/>
              <a:cxnLst/>
              <a:rect l="l" t="t" r="r" b="b"/>
              <a:pathLst>
                <a:path w="1695450" h="2133600">
                  <a:moveTo>
                    <a:pt x="1581149" y="2133599"/>
                  </a:moveTo>
                  <a:lnTo>
                    <a:pt x="114299" y="2133599"/>
                  </a:lnTo>
                  <a:lnTo>
                    <a:pt x="103040" y="2133056"/>
                  </a:lnTo>
                  <a:lnTo>
                    <a:pt x="60364" y="2120087"/>
                  </a:lnTo>
                  <a:lnTo>
                    <a:pt x="25900" y="2091775"/>
                  </a:lnTo>
                  <a:lnTo>
                    <a:pt x="4894" y="2052429"/>
                  </a:lnTo>
                  <a:lnTo>
                    <a:pt x="0" y="20192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1581149" y="0"/>
                  </a:lnTo>
                  <a:lnTo>
                    <a:pt x="1624890" y="8700"/>
                  </a:lnTo>
                  <a:lnTo>
                    <a:pt x="1626637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2026179"/>
                  </a:lnTo>
                  <a:lnTo>
                    <a:pt x="20133" y="2065751"/>
                  </a:lnTo>
                  <a:lnTo>
                    <a:pt x="45077" y="2098251"/>
                  </a:lnTo>
                  <a:lnTo>
                    <a:pt x="80560" y="2118731"/>
                  </a:lnTo>
                  <a:lnTo>
                    <a:pt x="107420" y="2124074"/>
                  </a:lnTo>
                  <a:lnTo>
                    <a:pt x="1626637" y="2124074"/>
                  </a:lnTo>
                  <a:lnTo>
                    <a:pt x="1624890" y="2124899"/>
                  </a:lnTo>
                  <a:lnTo>
                    <a:pt x="1614279" y="2128705"/>
                  </a:lnTo>
                  <a:lnTo>
                    <a:pt x="1603452" y="2131424"/>
                  </a:lnTo>
                  <a:lnTo>
                    <a:pt x="1592409" y="2133056"/>
                  </a:lnTo>
                  <a:lnTo>
                    <a:pt x="1581149" y="2133599"/>
                  </a:lnTo>
                  <a:close/>
                </a:path>
                <a:path w="1695450" h="2133600">
                  <a:moveTo>
                    <a:pt x="1626637" y="2124074"/>
                  </a:moveTo>
                  <a:lnTo>
                    <a:pt x="1588029" y="2124074"/>
                  </a:lnTo>
                  <a:lnTo>
                    <a:pt x="1594842" y="2123403"/>
                  </a:lnTo>
                  <a:lnTo>
                    <a:pt x="1608337" y="2120719"/>
                  </a:lnTo>
                  <a:lnTo>
                    <a:pt x="1645080" y="2102594"/>
                  </a:lnTo>
                  <a:lnTo>
                    <a:pt x="1672089" y="2071788"/>
                  </a:lnTo>
                  <a:lnTo>
                    <a:pt x="1685253" y="2032992"/>
                  </a:lnTo>
                  <a:lnTo>
                    <a:pt x="1685924" y="2026179"/>
                  </a:lnTo>
                  <a:lnTo>
                    <a:pt x="1685924" y="107420"/>
                  </a:lnTo>
                  <a:lnTo>
                    <a:pt x="1675316" y="67848"/>
                  </a:lnTo>
                  <a:lnTo>
                    <a:pt x="1650372" y="35348"/>
                  </a:lnTo>
                  <a:lnTo>
                    <a:pt x="1614889" y="14867"/>
                  </a:lnTo>
                  <a:lnTo>
                    <a:pt x="1588029" y="9524"/>
                  </a:lnTo>
                  <a:lnTo>
                    <a:pt x="1626637" y="9524"/>
                  </a:lnTo>
                  <a:lnTo>
                    <a:pt x="1661972" y="33477"/>
                  </a:lnTo>
                  <a:lnTo>
                    <a:pt x="1686749" y="70559"/>
                  </a:lnTo>
                  <a:lnTo>
                    <a:pt x="1695449" y="114299"/>
                  </a:lnTo>
                  <a:lnTo>
                    <a:pt x="1695449" y="2019299"/>
                  </a:lnTo>
                  <a:lnTo>
                    <a:pt x="1694906" y="2030559"/>
                  </a:lnTo>
                  <a:lnTo>
                    <a:pt x="1681937" y="2073235"/>
                  </a:lnTo>
                  <a:lnTo>
                    <a:pt x="1653625" y="2107699"/>
                  </a:lnTo>
                  <a:lnTo>
                    <a:pt x="1635084" y="2120087"/>
                  </a:lnTo>
                  <a:lnTo>
                    <a:pt x="1626637" y="212407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42974" y="1343025"/>
              <a:ext cx="190499" cy="166687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942974" y="1343025"/>
              <a:ext cx="190500" cy="167005"/>
            </a:xfrm>
            <a:custGeom>
              <a:avLst/>
              <a:gdLst/>
              <a:ahLst/>
              <a:cxnLst/>
              <a:rect l="l" t="t" r="r" b="b"/>
              <a:pathLst>
                <a:path w="190500" h="167005">
                  <a:moveTo>
                    <a:pt x="38100" y="0"/>
                  </a:moveTo>
                  <a:lnTo>
                    <a:pt x="152399" y="0"/>
                  </a:lnTo>
                  <a:lnTo>
                    <a:pt x="157452" y="0"/>
                  </a:lnTo>
                  <a:lnTo>
                    <a:pt x="162312" y="966"/>
                  </a:lnTo>
                  <a:lnTo>
                    <a:pt x="166980" y="2900"/>
                  </a:lnTo>
                  <a:lnTo>
                    <a:pt x="171647" y="4833"/>
                  </a:lnTo>
                  <a:lnTo>
                    <a:pt x="175768" y="7586"/>
                  </a:lnTo>
                  <a:lnTo>
                    <a:pt x="179340" y="11159"/>
                  </a:lnTo>
                  <a:lnTo>
                    <a:pt x="182913" y="14731"/>
                  </a:lnTo>
                  <a:lnTo>
                    <a:pt x="185666" y="18851"/>
                  </a:lnTo>
                  <a:lnTo>
                    <a:pt x="187599" y="23519"/>
                  </a:lnTo>
                  <a:lnTo>
                    <a:pt x="189533" y="28187"/>
                  </a:lnTo>
                  <a:lnTo>
                    <a:pt x="190499" y="33047"/>
                  </a:lnTo>
                  <a:lnTo>
                    <a:pt x="190499" y="38099"/>
                  </a:lnTo>
                  <a:lnTo>
                    <a:pt x="190499" y="128587"/>
                  </a:lnTo>
                  <a:lnTo>
                    <a:pt x="190499" y="133639"/>
                  </a:lnTo>
                  <a:lnTo>
                    <a:pt x="189533" y="138499"/>
                  </a:lnTo>
                  <a:lnTo>
                    <a:pt x="187599" y="143167"/>
                  </a:lnTo>
                  <a:lnTo>
                    <a:pt x="185666" y="147835"/>
                  </a:lnTo>
                  <a:lnTo>
                    <a:pt x="166980" y="163787"/>
                  </a:lnTo>
                  <a:lnTo>
                    <a:pt x="162312" y="165720"/>
                  </a:lnTo>
                  <a:lnTo>
                    <a:pt x="157452" y="166687"/>
                  </a:lnTo>
                  <a:lnTo>
                    <a:pt x="152399" y="166687"/>
                  </a:lnTo>
                  <a:lnTo>
                    <a:pt x="38100" y="166687"/>
                  </a:lnTo>
                  <a:lnTo>
                    <a:pt x="33047" y="166687"/>
                  </a:lnTo>
                  <a:lnTo>
                    <a:pt x="28187" y="165720"/>
                  </a:lnTo>
                  <a:lnTo>
                    <a:pt x="23519" y="163787"/>
                  </a:lnTo>
                  <a:lnTo>
                    <a:pt x="18851" y="161853"/>
                  </a:lnTo>
                  <a:lnTo>
                    <a:pt x="0" y="133639"/>
                  </a:lnTo>
                  <a:lnTo>
                    <a:pt x="0" y="128587"/>
                  </a:lnTo>
                  <a:lnTo>
                    <a:pt x="0" y="38099"/>
                  </a:lnTo>
                  <a:lnTo>
                    <a:pt x="11159" y="11159"/>
                  </a:lnTo>
                  <a:lnTo>
                    <a:pt x="14731" y="7586"/>
                  </a:lnTo>
                  <a:lnTo>
                    <a:pt x="18851" y="4833"/>
                  </a:lnTo>
                  <a:lnTo>
                    <a:pt x="23519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76299" y="1400174"/>
              <a:ext cx="123825" cy="66675"/>
            </a:xfrm>
            <a:custGeom>
              <a:avLst/>
              <a:gdLst/>
              <a:ahLst/>
              <a:cxnLst/>
              <a:rect l="l" t="t" r="r" b="b"/>
              <a:pathLst>
                <a:path w="123825" h="66675">
                  <a:moveTo>
                    <a:pt x="28575" y="12395"/>
                  </a:moveTo>
                  <a:lnTo>
                    <a:pt x="16192" y="0"/>
                  </a:lnTo>
                  <a:lnTo>
                    <a:pt x="12395" y="0"/>
                  </a:lnTo>
                  <a:lnTo>
                    <a:pt x="0" y="12395"/>
                  </a:lnTo>
                  <a:lnTo>
                    <a:pt x="0" y="16192"/>
                  </a:lnTo>
                  <a:lnTo>
                    <a:pt x="12395" y="28575"/>
                  </a:lnTo>
                  <a:lnTo>
                    <a:pt x="16192" y="28575"/>
                  </a:lnTo>
                  <a:lnTo>
                    <a:pt x="28575" y="16192"/>
                  </a:lnTo>
                  <a:lnTo>
                    <a:pt x="28575" y="14287"/>
                  </a:lnTo>
                  <a:lnTo>
                    <a:pt x="28575" y="12395"/>
                  </a:lnTo>
                  <a:close/>
                </a:path>
                <a:path w="123825" h="66675">
                  <a:moveTo>
                    <a:pt x="85725" y="54521"/>
                  </a:moveTo>
                  <a:lnTo>
                    <a:pt x="84797" y="52285"/>
                  </a:lnTo>
                  <a:lnTo>
                    <a:pt x="81076" y="48564"/>
                  </a:lnTo>
                  <a:lnTo>
                    <a:pt x="78841" y="47625"/>
                  </a:lnTo>
                  <a:lnTo>
                    <a:pt x="47625" y="47625"/>
                  </a:lnTo>
                  <a:lnTo>
                    <a:pt x="44996" y="47625"/>
                  </a:lnTo>
                  <a:lnTo>
                    <a:pt x="42760" y="48564"/>
                  </a:lnTo>
                  <a:lnTo>
                    <a:pt x="39039" y="52285"/>
                  </a:lnTo>
                  <a:lnTo>
                    <a:pt x="38100" y="54521"/>
                  </a:lnTo>
                  <a:lnTo>
                    <a:pt x="38100" y="59791"/>
                  </a:lnTo>
                  <a:lnTo>
                    <a:pt x="39039" y="62026"/>
                  </a:lnTo>
                  <a:lnTo>
                    <a:pt x="42760" y="65747"/>
                  </a:lnTo>
                  <a:lnTo>
                    <a:pt x="44996" y="66675"/>
                  </a:lnTo>
                  <a:lnTo>
                    <a:pt x="78841" y="66675"/>
                  </a:lnTo>
                  <a:lnTo>
                    <a:pt x="81076" y="65747"/>
                  </a:lnTo>
                  <a:lnTo>
                    <a:pt x="84797" y="62026"/>
                  </a:lnTo>
                  <a:lnTo>
                    <a:pt x="85725" y="59791"/>
                  </a:lnTo>
                  <a:lnTo>
                    <a:pt x="85725" y="54521"/>
                  </a:lnTo>
                  <a:close/>
                </a:path>
                <a:path w="123825" h="66675">
                  <a:moveTo>
                    <a:pt x="123825" y="12395"/>
                  </a:moveTo>
                  <a:lnTo>
                    <a:pt x="111442" y="0"/>
                  </a:lnTo>
                  <a:lnTo>
                    <a:pt x="107645" y="0"/>
                  </a:lnTo>
                  <a:lnTo>
                    <a:pt x="95250" y="12395"/>
                  </a:lnTo>
                  <a:lnTo>
                    <a:pt x="95250" y="16192"/>
                  </a:lnTo>
                  <a:lnTo>
                    <a:pt x="107645" y="28575"/>
                  </a:lnTo>
                  <a:lnTo>
                    <a:pt x="111442" y="28575"/>
                  </a:lnTo>
                  <a:lnTo>
                    <a:pt x="123825" y="16192"/>
                  </a:lnTo>
                  <a:lnTo>
                    <a:pt x="123825" y="14287"/>
                  </a:lnTo>
                  <a:lnTo>
                    <a:pt x="123825" y="12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19162" y="1533524"/>
              <a:ext cx="238124" cy="119062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919162" y="1533524"/>
              <a:ext cx="238125" cy="119380"/>
            </a:xfrm>
            <a:custGeom>
              <a:avLst/>
              <a:gdLst/>
              <a:ahLst/>
              <a:cxnLst/>
              <a:rect l="l" t="t" r="r" b="b"/>
              <a:pathLst>
                <a:path w="238125" h="119380">
                  <a:moveTo>
                    <a:pt x="28575" y="0"/>
                  </a:moveTo>
                  <a:lnTo>
                    <a:pt x="209549" y="0"/>
                  </a:lnTo>
                  <a:lnTo>
                    <a:pt x="213339" y="0"/>
                  </a:lnTo>
                  <a:lnTo>
                    <a:pt x="216984" y="725"/>
                  </a:lnTo>
                  <a:lnTo>
                    <a:pt x="220485" y="2175"/>
                  </a:lnTo>
                  <a:lnTo>
                    <a:pt x="223985" y="3625"/>
                  </a:lnTo>
                  <a:lnTo>
                    <a:pt x="227076" y="5689"/>
                  </a:lnTo>
                  <a:lnTo>
                    <a:pt x="238124" y="28574"/>
                  </a:lnTo>
                  <a:lnTo>
                    <a:pt x="238124" y="90487"/>
                  </a:lnTo>
                  <a:lnTo>
                    <a:pt x="238124" y="94276"/>
                  </a:lnTo>
                  <a:lnTo>
                    <a:pt x="237399" y="97921"/>
                  </a:lnTo>
                  <a:lnTo>
                    <a:pt x="235949" y="101422"/>
                  </a:lnTo>
                  <a:lnTo>
                    <a:pt x="234499" y="104923"/>
                  </a:lnTo>
                  <a:lnTo>
                    <a:pt x="220485" y="116887"/>
                  </a:lnTo>
                  <a:lnTo>
                    <a:pt x="216984" y="118337"/>
                  </a:lnTo>
                  <a:lnTo>
                    <a:pt x="213339" y="119062"/>
                  </a:lnTo>
                  <a:lnTo>
                    <a:pt x="209549" y="119062"/>
                  </a:lnTo>
                  <a:lnTo>
                    <a:pt x="28575" y="119062"/>
                  </a:lnTo>
                  <a:lnTo>
                    <a:pt x="2175" y="101422"/>
                  </a:lnTo>
                  <a:lnTo>
                    <a:pt x="725" y="97921"/>
                  </a:lnTo>
                  <a:lnTo>
                    <a:pt x="0" y="94276"/>
                  </a:lnTo>
                  <a:lnTo>
                    <a:pt x="0" y="90487"/>
                  </a:lnTo>
                  <a:lnTo>
                    <a:pt x="0" y="28574"/>
                  </a:lnTo>
                  <a:lnTo>
                    <a:pt x="8369" y="8369"/>
                  </a:lnTo>
                  <a:lnTo>
                    <a:pt x="11048" y="5689"/>
                  </a:lnTo>
                  <a:lnTo>
                    <a:pt x="14138" y="3625"/>
                  </a:lnTo>
                  <a:lnTo>
                    <a:pt x="17639" y="2175"/>
                  </a:lnTo>
                  <a:lnTo>
                    <a:pt x="21140" y="725"/>
                  </a:lnTo>
                  <a:lnTo>
                    <a:pt x="24785" y="0"/>
                  </a:lnTo>
                  <a:lnTo>
                    <a:pt x="28575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66774" y="1571624"/>
              <a:ext cx="142875" cy="14604"/>
            </a:xfrm>
            <a:custGeom>
              <a:avLst/>
              <a:gdLst/>
              <a:ahLst/>
              <a:cxnLst/>
              <a:rect l="l" t="t" r="r" b="b"/>
              <a:pathLst>
                <a:path w="142875" h="14605">
                  <a:moveTo>
                    <a:pt x="38100" y="0"/>
                  </a:moveTo>
                  <a:lnTo>
                    <a:pt x="0" y="0"/>
                  </a:lnTo>
                  <a:lnTo>
                    <a:pt x="0" y="14287"/>
                  </a:lnTo>
                  <a:lnTo>
                    <a:pt x="38100" y="14287"/>
                  </a:lnTo>
                  <a:lnTo>
                    <a:pt x="38100" y="0"/>
                  </a:lnTo>
                  <a:close/>
                </a:path>
                <a:path w="142875" h="14605">
                  <a:moveTo>
                    <a:pt x="95250" y="0"/>
                  </a:moveTo>
                  <a:lnTo>
                    <a:pt x="57150" y="0"/>
                  </a:lnTo>
                  <a:lnTo>
                    <a:pt x="57150" y="14287"/>
                  </a:lnTo>
                  <a:lnTo>
                    <a:pt x="95250" y="14287"/>
                  </a:lnTo>
                  <a:lnTo>
                    <a:pt x="95250" y="0"/>
                  </a:lnTo>
                  <a:close/>
                </a:path>
                <a:path w="142875" h="14605">
                  <a:moveTo>
                    <a:pt x="142875" y="0"/>
                  </a:moveTo>
                  <a:lnTo>
                    <a:pt x="104775" y="0"/>
                  </a:lnTo>
                  <a:lnTo>
                    <a:pt x="104775" y="14287"/>
                  </a:lnTo>
                  <a:lnTo>
                    <a:pt x="142875" y="14287"/>
                  </a:lnTo>
                  <a:lnTo>
                    <a:pt x="1428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544066" y="1767651"/>
            <a:ext cx="991869" cy="2876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86055" marR="5080" indent="-173990">
              <a:lnSpc>
                <a:spcPts val="980"/>
              </a:lnSpc>
              <a:spcBef>
                <a:spcPts val="220"/>
              </a:spcBef>
            </a:pPr>
            <a:r>
              <a:rPr sz="900" spc="-100" dirty="0">
                <a:solidFill>
                  <a:srgbClr val="FF007E"/>
                </a:solidFill>
                <a:latin typeface="Arial Black"/>
                <a:cs typeface="Arial Black"/>
              </a:rPr>
              <a:t>AI</a:t>
            </a:r>
            <a:r>
              <a:rPr sz="900" spc="-3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900" spc="-65" dirty="0">
                <a:solidFill>
                  <a:srgbClr val="FF007E"/>
                </a:solidFill>
                <a:latin typeface="Arial Black"/>
                <a:cs typeface="Arial Black"/>
              </a:rPr>
              <a:t>ENGINEERING </a:t>
            </a:r>
            <a:r>
              <a:rPr sz="900" spc="-10" dirty="0">
                <a:solidFill>
                  <a:srgbClr val="FF007E"/>
                </a:solidFill>
                <a:latin typeface="Arial Black"/>
                <a:cs typeface="Arial Black"/>
              </a:rPr>
              <a:t>ACADEMY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10908" y="2281063"/>
            <a:ext cx="1160145" cy="62230"/>
            <a:chOff x="410908" y="2281063"/>
            <a:chExt cx="1160145" cy="62230"/>
          </a:xfrm>
        </p:grpSpPr>
        <p:sp>
          <p:nvSpPr>
            <p:cNvPr id="67" name="object 67"/>
            <p:cNvSpPr/>
            <p:nvPr/>
          </p:nvSpPr>
          <p:spPr>
            <a:xfrm>
              <a:off x="420433" y="2290588"/>
              <a:ext cx="1141095" cy="33655"/>
            </a:xfrm>
            <a:custGeom>
              <a:avLst/>
              <a:gdLst/>
              <a:ahLst/>
              <a:cxnLst/>
              <a:rect l="l" t="t" r="r" b="b"/>
              <a:pathLst>
                <a:path w="1141095" h="33655">
                  <a:moveTo>
                    <a:pt x="0" y="33265"/>
                  </a:moveTo>
                  <a:lnTo>
                    <a:pt x="47522" y="18711"/>
                  </a:lnTo>
                  <a:lnTo>
                    <a:pt x="95044" y="8316"/>
                  </a:lnTo>
                  <a:lnTo>
                    <a:pt x="142567" y="2079"/>
                  </a:lnTo>
                  <a:lnTo>
                    <a:pt x="190089" y="0"/>
                  </a:lnTo>
                  <a:lnTo>
                    <a:pt x="237612" y="2079"/>
                  </a:lnTo>
                  <a:lnTo>
                    <a:pt x="285134" y="8316"/>
                  </a:lnTo>
                  <a:lnTo>
                    <a:pt x="332656" y="18711"/>
                  </a:lnTo>
                  <a:lnTo>
                    <a:pt x="380179" y="33265"/>
                  </a:lnTo>
                  <a:lnTo>
                    <a:pt x="427701" y="18711"/>
                  </a:lnTo>
                  <a:lnTo>
                    <a:pt x="475224" y="8316"/>
                  </a:lnTo>
                  <a:lnTo>
                    <a:pt x="522746" y="2079"/>
                  </a:lnTo>
                  <a:lnTo>
                    <a:pt x="570268" y="0"/>
                  </a:lnTo>
                  <a:lnTo>
                    <a:pt x="617791" y="2079"/>
                  </a:lnTo>
                  <a:lnTo>
                    <a:pt x="665313" y="8316"/>
                  </a:lnTo>
                  <a:lnTo>
                    <a:pt x="712836" y="18711"/>
                  </a:lnTo>
                  <a:lnTo>
                    <a:pt x="760358" y="33265"/>
                  </a:lnTo>
                  <a:lnTo>
                    <a:pt x="807880" y="18711"/>
                  </a:lnTo>
                  <a:lnTo>
                    <a:pt x="855403" y="8316"/>
                  </a:lnTo>
                  <a:lnTo>
                    <a:pt x="902925" y="2079"/>
                  </a:lnTo>
                  <a:lnTo>
                    <a:pt x="950448" y="0"/>
                  </a:lnTo>
                  <a:lnTo>
                    <a:pt x="997970" y="2079"/>
                  </a:lnTo>
                  <a:lnTo>
                    <a:pt x="1045493" y="8316"/>
                  </a:lnTo>
                  <a:lnTo>
                    <a:pt x="1093015" y="18711"/>
                  </a:lnTo>
                  <a:lnTo>
                    <a:pt x="1140537" y="33265"/>
                  </a:lnTo>
                </a:path>
              </a:pathLst>
            </a:custGeom>
            <a:ln w="19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496469" y="230484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29" y="38017"/>
                  </a:moveTo>
                  <a:lnTo>
                    <a:pt x="16488" y="38017"/>
                  </a:lnTo>
                  <a:lnTo>
                    <a:pt x="14063" y="37535"/>
                  </a:lnTo>
                  <a:lnTo>
                    <a:pt x="0" y="21529"/>
                  </a:lnTo>
                  <a:lnTo>
                    <a:pt x="0" y="16488"/>
                  </a:lnTo>
                  <a:lnTo>
                    <a:pt x="16488" y="0"/>
                  </a:lnTo>
                  <a:lnTo>
                    <a:pt x="21529" y="0"/>
                  </a:lnTo>
                  <a:lnTo>
                    <a:pt x="38017" y="19008"/>
                  </a:lnTo>
                  <a:lnTo>
                    <a:pt x="38017" y="21529"/>
                  </a:lnTo>
                  <a:lnTo>
                    <a:pt x="21529" y="38017"/>
                  </a:lnTo>
                  <a:close/>
                </a:path>
              </a:pathLst>
            </a:custGeom>
            <a:solidFill>
              <a:srgbClr val="FF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781603" y="228583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29" y="38017"/>
                  </a:moveTo>
                  <a:lnTo>
                    <a:pt x="16488" y="38017"/>
                  </a:lnTo>
                  <a:lnTo>
                    <a:pt x="14063" y="37535"/>
                  </a:lnTo>
                  <a:lnTo>
                    <a:pt x="0" y="21529"/>
                  </a:lnTo>
                  <a:lnTo>
                    <a:pt x="0" y="16488"/>
                  </a:lnTo>
                  <a:lnTo>
                    <a:pt x="16488" y="0"/>
                  </a:lnTo>
                  <a:lnTo>
                    <a:pt x="21529" y="0"/>
                  </a:lnTo>
                  <a:lnTo>
                    <a:pt x="38017" y="19008"/>
                  </a:lnTo>
                  <a:lnTo>
                    <a:pt x="38017" y="21529"/>
                  </a:lnTo>
                  <a:lnTo>
                    <a:pt x="21529" y="38017"/>
                  </a:lnTo>
                  <a:close/>
                </a:path>
              </a:pathLst>
            </a:custGeom>
            <a:solidFill>
              <a:srgbClr val="13B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066738" y="230484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29" y="38017"/>
                  </a:moveTo>
                  <a:lnTo>
                    <a:pt x="16488" y="38017"/>
                  </a:lnTo>
                  <a:lnTo>
                    <a:pt x="14063" y="37535"/>
                  </a:lnTo>
                  <a:lnTo>
                    <a:pt x="0" y="21529"/>
                  </a:lnTo>
                  <a:lnTo>
                    <a:pt x="0" y="16488"/>
                  </a:lnTo>
                  <a:lnTo>
                    <a:pt x="16488" y="0"/>
                  </a:lnTo>
                  <a:lnTo>
                    <a:pt x="21529" y="0"/>
                  </a:lnTo>
                  <a:lnTo>
                    <a:pt x="38018" y="19008"/>
                  </a:lnTo>
                  <a:lnTo>
                    <a:pt x="38017" y="21529"/>
                  </a:lnTo>
                  <a:lnTo>
                    <a:pt x="21529" y="38017"/>
                  </a:lnTo>
                  <a:close/>
                </a:path>
              </a:pathLst>
            </a:custGeom>
            <a:solidFill>
              <a:srgbClr val="FF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351872" y="2285835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29" y="38017"/>
                  </a:moveTo>
                  <a:lnTo>
                    <a:pt x="16488" y="38017"/>
                  </a:lnTo>
                  <a:lnTo>
                    <a:pt x="14063" y="37535"/>
                  </a:lnTo>
                  <a:lnTo>
                    <a:pt x="0" y="21529"/>
                  </a:lnTo>
                  <a:lnTo>
                    <a:pt x="0" y="16488"/>
                  </a:lnTo>
                  <a:lnTo>
                    <a:pt x="16488" y="0"/>
                  </a:lnTo>
                  <a:lnTo>
                    <a:pt x="21529" y="0"/>
                  </a:lnTo>
                  <a:lnTo>
                    <a:pt x="38018" y="19008"/>
                  </a:lnTo>
                  <a:lnTo>
                    <a:pt x="38017" y="21529"/>
                  </a:lnTo>
                  <a:lnTo>
                    <a:pt x="21529" y="38017"/>
                  </a:lnTo>
                  <a:close/>
                </a:path>
              </a:pathLst>
            </a:custGeom>
            <a:solidFill>
              <a:srgbClr val="13B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373211" y="2509890"/>
            <a:ext cx="1332865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Learning</a:t>
            </a:r>
            <a:r>
              <a:rPr sz="750" spc="1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Progress:</a:t>
            </a:r>
            <a:r>
              <a:rPr sz="750" spc="1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25" dirty="0">
                <a:solidFill>
                  <a:srgbClr val="A0AEBF"/>
                </a:solidFill>
                <a:latin typeface="Arial Narrow"/>
                <a:cs typeface="Arial Narrow"/>
              </a:rPr>
              <a:t>78%</a:t>
            </a:r>
            <a:endParaRPr sz="7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700">
              <a:latin typeface="Arial Narrow"/>
              <a:cs typeface="Arial Narrow"/>
            </a:endParaRPr>
          </a:p>
          <a:p>
            <a:pPr marL="45720">
              <a:lnSpc>
                <a:spcPct val="100000"/>
              </a:lnSpc>
              <a:tabLst>
                <a:tab pos="512445" algn="l"/>
                <a:tab pos="1061085" algn="l"/>
              </a:tabLst>
            </a:pPr>
            <a:r>
              <a:rPr sz="1000" spc="-25" dirty="0">
                <a:solidFill>
                  <a:srgbClr val="13B8A6"/>
                </a:solidFill>
                <a:latin typeface="Arial Black"/>
                <a:cs typeface="Arial Black"/>
              </a:rPr>
              <a:t>156</a:t>
            </a:r>
            <a:r>
              <a:rPr sz="1000" dirty="0">
                <a:solidFill>
                  <a:srgbClr val="13B8A6"/>
                </a:solidFill>
                <a:latin typeface="Arial Black"/>
                <a:cs typeface="Arial Black"/>
              </a:rPr>
              <a:t>	</a:t>
            </a:r>
            <a:r>
              <a:rPr sz="1000" spc="-25" dirty="0">
                <a:solidFill>
                  <a:srgbClr val="13B8A6"/>
                </a:solidFill>
                <a:latin typeface="Arial Black"/>
                <a:cs typeface="Arial Black"/>
              </a:rPr>
              <a:t>94%</a:t>
            </a:r>
            <a:r>
              <a:rPr sz="1000" dirty="0">
                <a:solidFill>
                  <a:srgbClr val="13B8A6"/>
                </a:solidFill>
                <a:latin typeface="Arial Black"/>
                <a:cs typeface="Arial Black"/>
              </a:rPr>
              <a:t>	</a:t>
            </a:r>
            <a:r>
              <a:rPr sz="1000" spc="95" dirty="0">
                <a:solidFill>
                  <a:srgbClr val="13B8A6"/>
                </a:solidFill>
                <a:latin typeface="Arial Black"/>
                <a:cs typeface="Arial Black"/>
              </a:rPr>
              <a:t>28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508634" algn="l"/>
                <a:tab pos="993140" algn="l"/>
              </a:tabLst>
            </a:pPr>
            <a:r>
              <a:rPr sz="600" spc="-10" dirty="0">
                <a:solidFill>
                  <a:srgbClr val="A0AEBF"/>
                </a:solidFill>
                <a:latin typeface="Arial Narrow"/>
                <a:cs typeface="Arial Narrow"/>
              </a:rPr>
              <a:t>STUDENTS</a:t>
            </a:r>
            <a:r>
              <a:rPr sz="600" dirty="0">
                <a:solidFill>
                  <a:srgbClr val="A0AEBF"/>
                </a:solidFill>
                <a:latin typeface="Arial Narrow"/>
                <a:cs typeface="Arial Narrow"/>
              </a:rPr>
              <a:t>	</a:t>
            </a:r>
            <a:r>
              <a:rPr sz="600" spc="-10" dirty="0">
                <a:solidFill>
                  <a:srgbClr val="A0AEBF"/>
                </a:solidFill>
                <a:latin typeface="Arial Narrow"/>
                <a:cs typeface="Arial Narrow"/>
              </a:rPr>
              <a:t>SUCCESS</a:t>
            </a:r>
            <a:r>
              <a:rPr sz="600" dirty="0">
                <a:solidFill>
                  <a:srgbClr val="A0AEBF"/>
                </a:solidFill>
                <a:latin typeface="Arial Narrow"/>
                <a:cs typeface="Arial Narrow"/>
              </a:rPr>
              <a:t>	</a:t>
            </a:r>
            <a:r>
              <a:rPr sz="600" spc="-10" dirty="0">
                <a:solidFill>
                  <a:srgbClr val="A0AEBF"/>
                </a:solidFill>
                <a:latin typeface="Arial Narrow"/>
                <a:cs typeface="Arial Narrow"/>
              </a:rPr>
              <a:t>PROJECTS</a:t>
            </a:r>
            <a:endParaRPr sz="600">
              <a:latin typeface="Arial Narrow"/>
              <a:cs typeface="Arial Narrow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14324" y="1123950"/>
            <a:ext cx="3371850" cy="2133600"/>
            <a:chOff x="314324" y="1123950"/>
            <a:chExt cx="3371850" cy="2133600"/>
          </a:xfrm>
        </p:grpSpPr>
        <p:sp>
          <p:nvSpPr>
            <p:cNvPr id="74" name="object 74"/>
            <p:cNvSpPr/>
            <p:nvPr/>
          </p:nvSpPr>
          <p:spPr>
            <a:xfrm>
              <a:off x="314324" y="2695574"/>
              <a:ext cx="1447800" cy="57150"/>
            </a:xfrm>
            <a:custGeom>
              <a:avLst/>
              <a:gdLst/>
              <a:ahLst/>
              <a:cxnLst/>
              <a:rect l="l" t="t" r="r" b="b"/>
              <a:pathLst>
                <a:path w="1447800" h="57150">
                  <a:moveTo>
                    <a:pt x="1423013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1423013" y="0"/>
                  </a:lnTo>
                  <a:lnTo>
                    <a:pt x="1447799" y="24785"/>
                  </a:lnTo>
                  <a:lnTo>
                    <a:pt x="1447799" y="32364"/>
                  </a:lnTo>
                  <a:lnTo>
                    <a:pt x="1426659" y="56424"/>
                  </a:lnTo>
                  <a:lnTo>
                    <a:pt x="1423013" y="5714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4324" y="2695574"/>
              <a:ext cx="1133474" cy="57149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981199" y="1123950"/>
              <a:ext cx="1704975" cy="2133600"/>
            </a:xfrm>
            <a:custGeom>
              <a:avLst/>
              <a:gdLst/>
              <a:ahLst/>
              <a:cxnLst/>
              <a:rect l="l" t="t" r="r" b="b"/>
              <a:pathLst>
                <a:path w="1704975" h="2133600">
                  <a:moveTo>
                    <a:pt x="1590674" y="2133599"/>
                  </a:moveTo>
                  <a:lnTo>
                    <a:pt x="114299" y="2133599"/>
                  </a:lnTo>
                  <a:lnTo>
                    <a:pt x="103040" y="2133056"/>
                  </a:lnTo>
                  <a:lnTo>
                    <a:pt x="60364" y="2120087"/>
                  </a:lnTo>
                  <a:lnTo>
                    <a:pt x="25900" y="2091775"/>
                  </a:lnTo>
                  <a:lnTo>
                    <a:pt x="4894" y="2052429"/>
                  </a:lnTo>
                  <a:lnTo>
                    <a:pt x="0" y="20192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1590674" y="0"/>
                  </a:lnTo>
                  <a:lnTo>
                    <a:pt x="1634415" y="8700"/>
                  </a:lnTo>
                  <a:lnTo>
                    <a:pt x="1671497" y="33477"/>
                  </a:lnTo>
                  <a:lnTo>
                    <a:pt x="1696274" y="70559"/>
                  </a:lnTo>
                  <a:lnTo>
                    <a:pt x="1704974" y="114299"/>
                  </a:lnTo>
                  <a:lnTo>
                    <a:pt x="1704974" y="2019299"/>
                  </a:lnTo>
                  <a:lnTo>
                    <a:pt x="1696274" y="2063040"/>
                  </a:lnTo>
                  <a:lnTo>
                    <a:pt x="1671497" y="2100122"/>
                  </a:lnTo>
                  <a:lnTo>
                    <a:pt x="1634415" y="2124899"/>
                  </a:lnTo>
                  <a:lnTo>
                    <a:pt x="1590674" y="2133599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981199" y="1123950"/>
              <a:ext cx="1704975" cy="2133600"/>
            </a:xfrm>
            <a:custGeom>
              <a:avLst/>
              <a:gdLst/>
              <a:ahLst/>
              <a:cxnLst/>
              <a:rect l="l" t="t" r="r" b="b"/>
              <a:pathLst>
                <a:path w="1704975" h="2133600">
                  <a:moveTo>
                    <a:pt x="1590674" y="2133599"/>
                  </a:moveTo>
                  <a:lnTo>
                    <a:pt x="114299" y="2133599"/>
                  </a:lnTo>
                  <a:lnTo>
                    <a:pt x="103040" y="2133056"/>
                  </a:lnTo>
                  <a:lnTo>
                    <a:pt x="60364" y="2120087"/>
                  </a:lnTo>
                  <a:lnTo>
                    <a:pt x="25900" y="2091775"/>
                  </a:lnTo>
                  <a:lnTo>
                    <a:pt x="4894" y="2052429"/>
                  </a:lnTo>
                  <a:lnTo>
                    <a:pt x="0" y="20192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1590674" y="0"/>
                  </a:lnTo>
                  <a:lnTo>
                    <a:pt x="1634415" y="8700"/>
                  </a:lnTo>
                  <a:lnTo>
                    <a:pt x="1636162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2026179"/>
                  </a:lnTo>
                  <a:lnTo>
                    <a:pt x="20132" y="2065751"/>
                  </a:lnTo>
                  <a:lnTo>
                    <a:pt x="45077" y="2098251"/>
                  </a:lnTo>
                  <a:lnTo>
                    <a:pt x="80559" y="2118731"/>
                  </a:lnTo>
                  <a:lnTo>
                    <a:pt x="107420" y="2124074"/>
                  </a:lnTo>
                  <a:lnTo>
                    <a:pt x="1636163" y="2124074"/>
                  </a:lnTo>
                  <a:lnTo>
                    <a:pt x="1634415" y="2124899"/>
                  </a:lnTo>
                  <a:lnTo>
                    <a:pt x="1623804" y="2128705"/>
                  </a:lnTo>
                  <a:lnTo>
                    <a:pt x="1612977" y="2131424"/>
                  </a:lnTo>
                  <a:lnTo>
                    <a:pt x="1601934" y="2133056"/>
                  </a:lnTo>
                  <a:lnTo>
                    <a:pt x="1590674" y="2133599"/>
                  </a:lnTo>
                  <a:close/>
                </a:path>
                <a:path w="1704975" h="2133600">
                  <a:moveTo>
                    <a:pt x="1636163" y="2124074"/>
                  </a:moveTo>
                  <a:lnTo>
                    <a:pt x="1597554" y="2124074"/>
                  </a:lnTo>
                  <a:lnTo>
                    <a:pt x="1604367" y="2123403"/>
                  </a:lnTo>
                  <a:lnTo>
                    <a:pt x="1617862" y="2120719"/>
                  </a:lnTo>
                  <a:lnTo>
                    <a:pt x="1654604" y="2102594"/>
                  </a:lnTo>
                  <a:lnTo>
                    <a:pt x="1681613" y="2071788"/>
                  </a:lnTo>
                  <a:lnTo>
                    <a:pt x="1694778" y="2032992"/>
                  </a:lnTo>
                  <a:lnTo>
                    <a:pt x="1695449" y="2026179"/>
                  </a:lnTo>
                  <a:lnTo>
                    <a:pt x="1695449" y="107420"/>
                  </a:lnTo>
                  <a:lnTo>
                    <a:pt x="1684841" y="67848"/>
                  </a:lnTo>
                  <a:lnTo>
                    <a:pt x="1659897" y="35348"/>
                  </a:lnTo>
                  <a:lnTo>
                    <a:pt x="1624414" y="14867"/>
                  </a:lnTo>
                  <a:lnTo>
                    <a:pt x="1597554" y="9524"/>
                  </a:lnTo>
                  <a:lnTo>
                    <a:pt x="1636162" y="9524"/>
                  </a:lnTo>
                  <a:lnTo>
                    <a:pt x="1671497" y="33477"/>
                  </a:lnTo>
                  <a:lnTo>
                    <a:pt x="1696274" y="70559"/>
                  </a:lnTo>
                  <a:lnTo>
                    <a:pt x="1704974" y="114299"/>
                  </a:lnTo>
                  <a:lnTo>
                    <a:pt x="1704974" y="2019299"/>
                  </a:lnTo>
                  <a:lnTo>
                    <a:pt x="1704431" y="2030559"/>
                  </a:lnTo>
                  <a:lnTo>
                    <a:pt x="1691462" y="2073235"/>
                  </a:lnTo>
                  <a:lnTo>
                    <a:pt x="1663150" y="2107699"/>
                  </a:lnTo>
                  <a:lnTo>
                    <a:pt x="1644610" y="2120087"/>
                  </a:lnTo>
                  <a:lnTo>
                    <a:pt x="1636163" y="212407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33674" y="1319212"/>
              <a:ext cx="190499" cy="309562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2733674" y="1319212"/>
              <a:ext cx="190500" cy="309880"/>
            </a:xfrm>
            <a:custGeom>
              <a:avLst/>
              <a:gdLst/>
              <a:ahLst/>
              <a:cxnLst/>
              <a:rect l="l" t="t" r="r" b="b"/>
              <a:pathLst>
                <a:path w="190500" h="309880">
                  <a:moveTo>
                    <a:pt x="95249" y="0"/>
                  </a:moveTo>
                  <a:lnTo>
                    <a:pt x="190499" y="47624"/>
                  </a:lnTo>
                  <a:lnTo>
                    <a:pt x="190499" y="190499"/>
                  </a:lnTo>
                  <a:lnTo>
                    <a:pt x="184546" y="224730"/>
                  </a:lnTo>
                  <a:lnTo>
                    <a:pt x="166687" y="255984"/>
                  </a:lnTo>
                  <a:lnTo>
                    <a:pt x="136921" y="284261"/>
                  </a:lnTo>
                  <a:lnTo>
                    <a:pt x="95249" y="309562"/>
                  </a:lnTo>
                  <a:lnTo>
                    <a:pt x="53578" y="284261"/>
                  </a:lnTo>
                  <a:lnTo>
                    <a:pt x="23812" y="255984"/>
                  </a:lnTo>
                  <a:lnTo>
                    <a:pt x="5953" y="224730"/>
                  </a:lnTo>
                  <a:lnTo>
                    <a:pt x="0" y="190499"/>
                  </a:lnTo>
                  <a:lnTo>
                    <a:pt x="0" y="47624"/>
                  </a:lnTo>
                  <a:lnTo>
                    <a:pt x="95249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0" name="object 8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74156" y="1373981"/>
              <a:ext cx="109537" cy="154781"/>
            </a:xfrm>
            <a:prstGeom prst="rect">
              <a:avLst/>
            </a:prstGeom>
          </p:spPr>
        </p:pic>
      </p:grpSp>
      <p:sp>
        <p:nvSpPr>
          <p:cNvPr id="81" name="object 81"/>
          <p:cNvSpPr txBox="1"/>
          <p:nvPr/>
        </p:nvSpPr>
        <p:spPr>
          <a:xfrm>
            <a:off x="2476450" y="1767651"/>
            <a:ext cx="715010" cy="2876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38430" marR="5080" indent="-126364">
              <a:lnSpc>
                <a:spcPts val="980"/>
              </a:lnSpc>
              <a:spcBef>
                <a:spcPts val="220"/>
              </a:spcBef>
            </a:pPr>
            <a:r>
              <a:rPr sz="900" spc="-10" dirty="0">
                <a:solidFill>
                  <a:srgbClr val="FF007E"/>
                </a:solidFill>
                <a:latin typeface="Arial Black"/>
                <a:cs typeface="Arial Black"/>
              </a:rPr>
              <a:t>CYBERSEC ARENA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82" name="object 82"/>
          <p:cNvGrpSpPr/>
          <p:nvPr/>
        </p:nvGrpSpPr>
        <p:grpSpPr>
          <a:xfrm>
            <a:off x="2249462" y="2285999"/>
            <a:ext cx="1162050" cy="47625"/>
            <a:chOff x="2249462" y="2285999"/>
            <a:chExt cx="1162050" cy="47625"/>
          </a:xfrm>
        </p:grpSpPr>
        <p:sp>
          <p:nvSpPr>
            <p:cNvPr id="83" name="object 83"/>
            <p:cNvSpPr/>
            <p:nvPr/>
          </p:nvSpPr>
          <p:spPr>
            <a:xfrm>
              <a:off x="2258987" y="2305049"/>
              <a:ext cx="1143000" cy="19050"/>
            </a:xfrm>
            <a:custGeom>
              <a:avLst/>
              <a:gdLst/>
              <a:ahLst/>
              <a:cxnLst/>
              <a:rect l="l" t="t" r="r" b="b"/>
              <a:pathLst>
                <a:path w="1143000" h="19050">
                  <a:moveTo>
                    <a:pt x="0" y="19050"/>
                  </a:moveTo>
                  <a:lnTo>
                    <a:pt x="47624" y="10715"/>
                  </a:lnTo>
                  <a:lnTo>
                    <a:pt x="95249" y="4762"/>
                  </a:lnTo>
                  <a:lnTo>
                    <a:pt x="142874" y="1190"/>
                  </a:lnTo>
                  <a:lnTo>
                    <a:pt x="190499" y="0"/>
                  </a:lnTo>
                  <a:lnTo>
                    <a:pt x="238124" y="1190"/>
                  </a:lnTo>
                  <a:lnTo>
                    <a:pt x="285749" y="4762"/>
                  </a:lnTo>
                  <a:lnTo>
                    <a:pt x="333374" y="10715"/>
                  </a:lnTo>
                  <a:lnTo>
                    <a:pt x="380999" y="19050"/>
                  </a:lnTo>
                  <a:lnTo>
                    <a:pt x="428624" y="10715"/>
                  </a:lnTo>
                  <a:lnTo>
                    <a:pt x="476249" y="4762"/>
                  </a:lnTo>
                  <a:lnTo>
                    <a:pt x="523874" y="1190"/>
                  </a:lnTo>
                  <a:lnTo>
                    <a:pt x="571499" y="0"/>
                  </a:lnTo>
                  <a:lnTo>
                    <a:pt x="619124" y="1190"/>
                  </a:lnTo>
                  <a:lnTo>
                    <a:pt x="666749" y="4762"/>
                  </a:lnTo>
                  <a:lnTo>
                    <a:pt x="714374" y="10715"/>
                  </a:lnTo>
                  <a:lnTo>
                    <a:pt x="761999" y="19050"/>
                  </a:lnTo>
                  <a:lnTo>
                    <a:pt x="809624" y="10715"/>
                  </a:lnTo>
                  <a:lnTo>
                    <a:pt x="857249" y="4762"/>
                  </a:lnTo>
                  <a:lnTo>
                    <a:pt x="904874" y="1190"/>
                  </a:lnTo>
                  <a:lnTo>
                    <a:pt x="952499" y="0"/>
                  </a:lnTo>
                  <a:lnTo>
                    <a:pt x="1000124" y="1190"/>
                  </a:lnTo>
                  <a:lnTo>
                    <a:pt x="1047749" y="4762"/>
                  </a:lnTo>
                  <a:lnTo>
                    <a:pt x="1095374" y="10715"/>
                  </a:lnTo>
                  <a:lnTo>
                    <a:pt x="1142999" y="1905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335187" y="22955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13B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620937" y="22859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FF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906687" y="229552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13B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192437" y="2285999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76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1576" y="0"/>
                  </a:lnTo>
                  <a:lnTo>
                    <a:pt x="38100" y="19049"/>
                  </a:lnTo>
                  <a:lnTo>
                    <a:pt x="38099" y="21576"/>
                  </a:lnTo>
                  <a:lnTo>
                    <a:pt x="21576" y="38099"/>
                  </a:lnTo>
                  <a:close/>
                </a:path>
              </a:pathLst>
            </a:custGeom>
            <a:solidFill>
              <a:srgbClr val="FF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2145754" y="2509890"/>
            <a:ext cx="135890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6510" algn="ctr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Security</a:t>
            </a:r>
            <a:r>
              <a:rPr sz="750" spc="8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Mastery:</a:t>
            </a:r>
            <a:r>
              <a:rPr sz="750" spc="8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25" dirty="0">
                <a:solidFill>
                  <a:srgbClr val="A0AEBF"/>
                </a:solidFill>
                <a:latin typeface="Arial Narrow"/>
                <a:cs typeface="Arial Narrow"/>
              </a:rPr>
              <a:t>85%</a:t>
            </a:r>
            <a:endParaRPr sz="7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700">
              <a:latin typeface="Arial Narrow"/>
              <a:cs typeface="Arial Narrow"/>
            </a:endParaRPr>
          </a:p>
          <a:p>
            <a:pPr marL="45720">
              <a:lnSpc>
                <a:spcPct val="100000"/>
              </a:lnSpc>
              <a:tabLst>
                <a:tab pos="537845" algn="l"/>
                <a:tab pos="1109345" algn="l"/>
              </a:tabLst>
            </a:pPr>
            <a:r>
              <a:rPr sz="1000" spc="60" dirty="0">
                <a:solidFill>
                  <a:srgbClr val="13B8A6"/>
                </a:solidFill>
                <a:latin typeface="Arial Black"/>
                <a:cs typeface="Arial Black"/>
              </a:rPr>
              <a:t>243</a:t>
            </a:r>
            <a:r>
              <a:rPr sz="1000" dirty="0">
                <a:solidFill>
                  <a:srgbClr val="13B8A6"/>
                </a:solidFill>
                <a:latin typeface="Arial Black"/>
                <a:cs typeface="Arial Black"/>
              </a:rPr>
              <a:t>	</a:t>
            </a:r>
            <a:r>
              <a:rPr sz="1000" spc="-25" dirty="0">
                <a:solidFill>
                  <a:srgbClr val="13B8A6"/>
                </a:solidFill>
                <a:latin typeface="Arial Black"/>
                <a:cs typeface="Arial Black"/>
              </a:rPr>
              <a:t>97%</a:t>
            </a:r>
            <a:r>
              <a:rPr sz="1000" dirty="0">
                <a:solidFill>
                  <a:srgbClr val="13B8A6"/>
                </a:solidFill>
                <a:latin typeface="Arial Black"/>
                <a:cs typeface="Arial Black"/>
              </a:rPr>
              <a:t>	</a:t>
            </a:r>
            <a:r>
              <a:rPr sz="1000" spc="-25" dirty="0">
                <a:solidFill>
                  <a:srgbClr val="13B8A6"/>
                </a:solidFill>
                <a:latin typeface="Arial Black"/>
                <a:cs typeface="Arial Black"/>
              </a:rPr>
              <a:t>19</a:t>
            </a:r>
            <a:endParaRPr sz="1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529590" algn="l"/>
                <a:tab pos="1009015" algn="l"/>
              </a:tabLst>
            </a:pPr>
            <a:r>
              <a:rPr sz="600" spc="-10" dirty="0">
                <a:solidFill>
                  <a:srgbClr val="A0AEBF"/>
                </a:solidFill>
                <a:latin typeface="Arial Narrow"/>
                <a:cs typeface="Arial Narrow"/>
              </a:rPr>
              <a:t>DEFENDERS</a:t>
            </a:r>
            <a:r>
              <a:rPr sz="600" dirty="0">
                <a:solidFill>
                  <a:srgbClr val="A0AEBF"/>
                </a:solidFill>
                <a:latin typeface="Arial Narrow"/>
                <a:cs typeface="Arial Narrow"/>
              </a:rPr>
              <a:t>	</a:t>
            </a:r>
            <a:r>
              <a:rPr sz="600" spc="-10" dirty="0">
                <a:solidFill>
                  <a:srgbClr val="A0AEBF"/>
                </a:solidFill>
                <a:latin typeface="Arial Narrow"/>
                <a:cs typeface="Arial Narrow"/>
              </a:rPr>
              <a:t>SECURITY</a:t>
            </a:r>
            <a:r>
              <a:rPr sz="600" dirty="0">
                <a:solidFill>
                  <a:srgbClr val="A0AEBF"/>
                </a:solidFill>
                <a:latin typeface="Arial Narrow"/>
                <a:cs typeface="Arial Narrow"/>
              </a:rPr>
              <a:t>	</a:t>
            </a:r>
            <a:r>
              <a:rPr sz="600" spc="-10" dirty="0">
                <a:solidFill>
                  <a:srgbClr val="A0AEBF"/>
                </a:solidFill>
                <a:latin typeface="Arial Narrow"/>
                <a:cs typeface="Arial Narrow"/>
              </a:rPr>
              <a:t>BREACHES</a:t>
            </a:r>
            <a:endParaRPr sz="600">
              <a:latin typeface="Arial Narrow"/>
              <a:cs typeface="Arial Narrow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105024" y="1123950"/>
            <a:ext cx="3371850" cy="2133600"/>
            <a:chOff x="2105024" y="1123950"/>
            <a:chExt cx="3371850" cy="2133600"/>
          </a:xfrm>
        </p:grpSpPr>
        <p:sp>
          <p:nvSpPr>
            <p:cNvPr id="90" name="object 90"/>
            <p:cNvSpPr/>
            <p:nvPr/>
          </p:nvSpPr>
          <p:spPr>
            <a:xfrm>
              <a:off x="2105024" y="2695574"/>
              <a:ext cx="1457325" cy="57150"/>
            </a:xfrm>
            <a:custGeom>
              <a:avLst/>
              <a:gdLst/>
              <a:ahLst/>
              <a:cxnLst/>
              <a:rect l="l" t="t" r="r" b="b"/>
              <a:pathLst>
                <a:path w="1457325" h="57150">
                  <a:moveTo>
                    <a:pt x="1432539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1432539" y="0"/>
                  </a:lnTo>
                  <a:lnTo>
                    <a:pt x="1457324" y="24785"/>
                  </a:lnTo>
                  <a:lnTo>
                    <a:pt x="1457324" y="32364"/>
                  </a:lnTo>
                  <a:lnTo>
                    <a:pt x="1436184" y="56424"/>
                  </a:lnTo>
                  <a:lnTo>
                    <a:pt x="1432539" y="5714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5024" y="2695574"/>
              <a:ext cx="1238249" cy="57149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3781424" y="1123950"/>
              <a:ext cx="1695450" cy="2133600"/>
            </a:xfrm>
            <a:custGeom>
              <a:avLst/>
              <a:gdLst/>
              <a:ahLst/>
              <a:cxnLst/>
              <a:rect l="l" t="t" r="r" b="b"/>
              <a:pathLst>
                <a:path w="1695450" h="2133600">
                  <a:moveTo>
                    <a:pt x="1581149" y="2133599"/>
                  </a:moveTo>
                  <a:lnTo>
                    <a:pt x="114299" y="2133599"/>
                  </a:lnTo>
                  <a:lnTo>
                    <a:pt x="103040" y="2133056"/>
                  </a:lnTo>
                  <a:lnTo>
                    <a:pt x="60364" y="2120087"/>
                  </a:lnTo>
                  <a:lnTo>
                    <a:pt x="25900" y="2091775"/>
                  </a:lnTo>
                  <a:lnTo>
                    <a:pt x="4894" y="2052429"/>
                  </a:lnTo>
                  <a:lnTo>
                    <a:pt x="0" y="20192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1581149" y="0"/>
                  </a:lnTo>
                  <a:lnTo>
                    <a:pt x="1624890" y="8700"/>
                  </a:lnTo>
                  <a:lnTo>
                    <a:pt x="1661971" y="33477"/>
                  </a:lnTo>
                  <a:lnTo>
                    <a:pt x="1686749" y="70559"/>
                  </a:lnTo>
                  <a:lnTo>
                    <a:pt x="1695449" y="114299"/>
                  </a:lnTo>
                  <a:lnTo>
                    <a:pt x="1695449" y="2019299"/>
                  </a:lnTo>
                  <a:lnTo>
                    <a:pt x="1686749" y="2063040"/>
                  </a:lnTo>
                  <a:lnTo>
                    <a:pt x="1661971" y="2100122"/>
                  </a:lnTo>
                  <a:lnTo>
                    <a:pt x="1624890" y="2124899"/>
                  </a:lnTo>
                  <a:lnTo>
                    <a:pt x="1581149" y="2133599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3781424" y="1123950"/>
              <a:ext cx="1695450" cy="2133600"/>
            </a:xfrm>
            <a:custGeom>
              <a:avLst/>
              <a:gdLst/>
              <a:ahLst/>
              <a:cxnLst/>
              <a:rect l="l" t="t" r="r" b="b"/>
              <a:pathLst>
                <a:path w="1695450" h="2133600">
                  <a:moveTo>
                    <a:pt x="1581149" y="2133599"/>
                  </a:moveTo>
                  <a:lnTo>
                    <a:pt x="114299" y="2133599"/>
                  </a:lnTo>
                  <a:lnTo>
                    <a:pt x="103040" y="2133056"/>
                  </a:lnTo>
                  <a:lnTo>
                    <a:pt x="60364" y="2120087"/>
                  </a:lnTo>
                  <a:lnTo>
                    <a:pt x="25900" y="2091775"/>
                  </a:lnTo>
                  <a:lnTo>
                    <a:pt x="4894" y="2052429"/>
                  </a:lnTo>
                  <a:lnTo>
                    <a:pt x="0" y="20192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1581149" y="0"/>
                  </a:lnTo>
                  <a:lnTo>
                    <a:pt x="1624890" y="8700"/>
                  </a:lnTo>
                  <a:lnTo>
                    <a:pt x="1626637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09" y="23360"/>
                  </a:lnTo>
                  <a:lnTo>
                    <a:pt x="31004" y="50369"/>
                  </a:lnTo>
                  <a:lnTo>
                    <a:pt x="12879" y="87111"/>
                  </a:lnTo>
                  <a:lnTo>
                    <a:pt x="9524" y="107420"/>
                  </a:lnTo>
                  <a:lnTo>
                    <a:pt x="9524" y="2026179"/>
                  </a:lnTo>
                  <a:lnTo>
                    <a:pt x="20132" y="2065751"/>
                  </a:lnTo>
                  <a:lnTo>
                    <a:pt x="45076" y="2098251"/>
                  </a:lnTo>
                  <a:lnTo>
                    <a:pt x="80559" y="2118731"/>
                  </a:lnTo>
                  <a:lnTo>
                    <a:pt x="107420" y="2124074"/>
                  </a:lnTo>
                  <a:lnTo>
                    <a:pt x="1626637" y="2124074"/>
                  </a:lnTo>
                  <a:lnTo>
                    <a:pt x="1624890" y="2124899"/>
                  </a:lnTo>
                  <a:lnTo>
                    <a:pt x="1614279" y="2128705"/>
                  </a:lnTo>
                  <a:lnTo>
                    <a:pt x="1603452" y="2131424"/>
                  </a:lnTo>
                  <a:lnTo>
                    <a:pt x="1592409" y="2133056"/>
                  </a:lnTo>
                  <a:lnTo>
                    <a:pt x="1581149" y="2133599"/>
                  </a:lnTo>
                  <a:close/>
                </a:path>
                <a:path w="1695450" h="2133600">
                  <a:moveTo>
                    <a:pt x="1626637" y="2124074"/>
                  </a:moveTo>
                  <a:lnTo>
                    <a:pt x="1588028" y="2124074"/>
                  </a:lnTo>
                  <a:lnTo>
                    <a:pt x="1594841" y="2123403"/>
                  </a:lnTo>
                  <a:lnTo>
                    <a:pt x="1608336" y="2120719"/>
                  </a:lnTo>
                  <a:lnTo>
                    <a:pt x="1645079" y="2102594"/>
                  </a:lnTo>
                  <a:lnTo>
                    <a:pt x="1672087" y="2071788"/>
                  </a:lnTo>
                  <a:lnTo>
                    <a:pt x="1685253" y="2032992"/>
                  </a:lnTo>
                  <a:lnTo>
                    <a:pt x="1685924" y="2026179"/>
                  </a:lnTo>
                  <a:lnTo>
                    <a:pt x="1685924" y="107420"/>
                  </a:lnTo>
                  <a:lnTo>
                    <a:pt x="1675315" y="67848"/>
                  </a:lnTo>
                  <a:lnTo>
                    <a:pt x="1650372" y="35348"/>
                  </a:lnTo>
                  <a:lnTo>
                    <a:pt x="1614888" y="14867"/>
                  </a:lnTo>
                  <a:lnTo>
                    <a:pt x="1588028" y="9524"/>
                  </a:lnTo>
                  <a:lnTo>
                    <a:pt x="1626637" y="9524"/>
                  </a:lnTo>
                  <a:lnTo>
                    <a:pt x="1661971" y="33477"/>
                  </a:lnTo>
                  <a:lnTo>
                    <a:pt x="1686749" y="70559"/>
                  </a:lnTo>
                  <a:lnTo>
                    <a:pt x="1695449" y="114299"/>
                  </a:lnTo>
                  <a:lnTo>
                    <a:pt x="1695449" y="2019299"/>
                  </a:lnTo>
                  <a:lnTo>
                    <a:pt x="1694906" y="2030559"/>
                  </a:lnTo>
                  <a:lnTo>
                    <a:pt x="1681937" y="2073235"/>
                  </a:lnTo>
                  <a:lnTo>
                    <a:pt x="1653625" y="2107699"/>
                  </a:lnTo>
                  <a:lnTo>
                    <a:pt x="1635084" y="2120087"/>
                  </a:lnTo>
                  <a:lnTo>
                    <a:pt x="1626637" y="212407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533899" y="1319212"/>
              <a:ext cx="190499" cy="47625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4533899" y="1319212"/>
              <a:ext cx="190500" cy="47625"/>
            </a:xfrm>
            <a:custGeom>
              <a:avLst/>
              <a:gdLst/>
              <a:ahLst/>
              <a:cxnLst/>
              <a:rect l="l" t="t" r="r" b="b"/>
              <a:pathLst>
                <a:path w="190500" h="47625">
                  <a:moveTo>
                    <a:pt x="0" y="23812"/>
                  </a:moveTo>
                  <a:lnTo>
                    <a:pt x="47624" y="5953"/>
                  </a:lnTo>
                  <a:lnTo>
                    <a:pt x="95249" y="0"/>
                  </a:lnTo>
                  <a:lnTo>
                    <a:pt x="142874" y="5953"/>
                  </a:lnTo>
                  <a:lnTo>
                    <a:pt x="190499" y="23812"/>
                  </a:lnTo>
                  <a:lnTo>
                    <a:pt x="142874" y="41671"/>
                  </a:lnTo>
                  <a:lnTo>
                    <a:pt x="95249" y="47625"/>
                  </a:lnTo>
                  <a:lnTo>
                    <a:pt x="47624" y="41671"/>
                  </a:lnTo>
                  <a:lnTo>
                    <a:pt x="0" y="23812"/>
                  </a:lnTo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7712" y="1390649"/>
              <a:ext cx="142874" cy="47625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4557712" y="1390649"/>
              <a:ext cx="142875" cy="47625"/>
            </a:xfrm>
            <a:custGeom>
              <a:avLst/>
              <a:gdLst/>
              <a:ahLst/>
              <a:cxnLst/>
              <a:rect l="l" t="t" r="r" b="b"/>
              <a:pathLst>
                <a:path w="142875" h="47625">
                  <a:moveTo>
                    <a:pt x="0" y="23812"/>
                  </a:moveTo>
                  <a:lnTo>
                    <a:pt x="35718" y="5953"/>
                  </a:lnTo>
                  <a:lnTo>
                    <a:pt x="71437" y="0"/>
                  </a:lnTo>
                  <a:lnTo>
                    <a:pt x="107156" y="5953"/>
                  </a:lnTo>
                  <a:lnTo>
                    <a:pt x="142874" y="23812"/>
                  </a:lnTo>
                  <a:lnTo>
                    <a:pt x="107156" y="41671"/>
                  </a:lnTo>
                  <a:lnTo>
                    <a:pt x="71437" y="47625"/>
                  </a:lnTo>
                  <a:lnTo>
                    <a:pt x="35718" y="41671"/>
                  </a:lnTo>
                  <a:lnTo>
                    <a:pt x="0" y="23812"/>
                  </a:lnTo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581524" y="1462087"/>
              <a:ext cx="95249" cy="47625"/>
            </a:xfrm>
            <a:prstGeom prst="rect">
              <a:avLst/>
            </a:prstGeom>
          </p:spPr>
        </p:pic>
        <p:sp>
          <p:nvSpPr>
            <p:cNvPr id="99" name="object 99"/>
            <p:cNvSpPr/>
            <p:nvPr/>
          </p:nvSpPr>
          <p:spPr>
            <a:xfrm>
              <a:off x="4581524" y="1462087"/>
              <a:ext cx="95250" cy="47625"/>
            </a:xfrm>
            <a:custGeom>
              <a:avLst/>
              <a:gdLst/>
              <a:ahLst/>
              <a:cxnLst/>
              <a:rect l="l" t="t" r="r" b="b"/>
              <a:pathLst>
                <a:path w="95250" h="47625">
                  <a:moveTo>
                    <a:pt x="0" y="23812"/>
                  </a:moveTo>
                  <a:lnTo>
                    <a:pt x="23812" y="5953"/>
                  </a:lnTo>
                  <a:lnTo>
                    <a:pt x="47624" y="0"/>
                  </a:lnTo>
                  <a:lnTo>
                    <a:pt x="71437" y="5953"/>
                  </a:lnTo>
                  <a:lnTo>
                    <a:pt x="95249" y="23812"/>
                  </a:lnTo>
                  <a:lnTo>
                    <a:pt x="71437" y="41671"/>
                  </a:lnTo>
                  <a:lnTo>
                    <a:pt x="47624" y="47625"/>
                  </a:lnTo>
                  <a:lnTo>
                    <a:pt x="23812" y="41671"/>
                  </a:lnTo>
                  <a:lnTo>
                    <a:pt x="0" y="23812"/>
                  </a:lnTo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591037" y="1400174"/>
              <a:ext cx="76200" cy="28575"/>
            </a:xfrm>
            <a:custGeom>
              <a:avLst/>
              <a:gdLst/>
              <a:ahLst/>
              <a:cxnLst/>
              <a:rect l="l" t="t" r="r" b="b"/>
              <a:pathLst>
                <a:path w="76200" h="28575">
                  <a:moveTo>
                    <a:pt x="28575" y="12395"/>
                  </a:moveTo>
                  <a:lnTo>
                    <a:pt x="16192" y="0"/>
                  </a:lnTo>
                  <a:lnTo>
                    <a:pt x="12395" y="0"/>
                  </a:lnTo>
                  <a:lnTo>
                    <a:pt x="0" y="12395"/>
                  </a:lnTo>
                  <a:lnTo>
                    <a:pt x="0" y="16192"/>
                  </a:lnTo>
                  <a:lnTo>
                    <a:pt x="12395" y="28575"/>
                  </a:lnTo>
                  <a:lnTo>
                    <a:pt x="16192" y="28575"/>
                  </a:lnTo>
                  <a:lnTo>
                    <a:pt x="28575" y="16192"/>
                  </a:lnTo>
                  <a:lnTo>
                    <a:pt x="28575" y="14287"/>
                  </a:lnTo>
                  <a:lnTo>
                    <a:pt x="28575" y="12395"/>
                  </a:lnTo>
                  <a:close/>
                </a:path>
                <a:path w="76200" h="28575">
                  <a:moveTo>
                    <a:pt x="76200" y="12395"/>
                  </a:moveTo>
                  <a:lnTo>
                    <a:pt x="63817" y="0"/>
                  </a:lnTo>
                  <a:lnTo>
                    <a:pt x="60020" y="0"/>
                  </a:lnTo>
                  <a:lnTo>
                    <a:pt x="47625" y="12395"/>
                  </a:lnTo>
                  <a:lnTo>
                    <a:pt x="47625" y="16192"/>
                  </a:lnTo>
                  <a:lnTo>
                    <a:pt x="60020" y="28575"/>
                  </a:lnTo>
                  <a:lnTo>
                    <a:pt x="63817" y="28575"/>
                  </a:lnTo>
                  <a:lnTo>
                    <a:pt x="76200" y="16192"/>
                  </a:lnTo>
                  <a:lnTo>
                    <a:pt x="76200" y="14287"/>
                  </a:lnTo>
                  <a:lnTo>
                    <a:pt x="76200" y="1239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4130526" y="1767651"/>
            <a:ext cx="994410" cy="28765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21945" marR="5080" indent="-309880">
              <a:lnSpc>
                <a:spcPts val="980"/>
              </a:lnSpc>
              <a:spcBef>
                <a:spcPts val="220"/>
              </a:spcBef>
            </a:pPr>
            <a:r>
              <a:rPr sz="900" spc="-35" dirty="0">
                <a:solidFill>
                  <a:srgbClr val="FF007E"/>
                </a:solidFill>
                <a:latin typeface="Arial Black"/>
                <a:cs typeface="Arial Black"/>
              </a:rPr>
              <a:t>ARCHITECTURE </a:t>
            </a:r>
            <a:r>
              <a:rPr sz="900" spc="-20" dirty="0">
                <a:solidFill>
                  <a:srgbClr val="FF007E"/>
                </a:solidFill>
                <a:latin typeface="Arial Black"/>
                <a:cs typeface="Arial Black"/>
              </a:rPr>
              <a:t>LABS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102" name="object 102"/>
          <p:cNvGrpSpPr/>
          <p:nvPr/>
        </p:nvGrpSpPr>
        <p:grpSpPr>
          <a:xfrm>
            <a:off x="4001833" y="2304844"/>
            <a:ext cx="1160145" cy="57150"/>
            <a:chOff x="4001833" y="2304844"/>
            <a:chExt cx="1160145" cy="57150"/>
          </a:xfrm>
        </p:grpSpPr>
        <p:sp>
          <p:nvSpPr>
            <p:cNvPr id="103" name="object 103"/>
            <p:cNvSpPr/>
            <p:nvPr/>
          </p:nvSpPr>
          <p:spPr>
            <a:xfrm>
              <a:off x="4011358" y="2319101"/>
              <a:ext cx="1141095" cy="33655"/>
            </a:xfrm>
            <a:custGeom>
              <a:avLst/>
              <a:gdLst/>
              <a:ahLst/>
              <a:cxnLst/>
              <a:rect l="l" t="t" r="r" b="b"/>
              <a:pathLst>
                <a:path w="1141095" h="33655">
                  <a:moveTo>
                    <a:pt x="0" y="33265"/>
                  </a:moveTo>
                  <a:lnTo>
                    <a:pt x="47522" y="18711"/>
                  </a:lnTo>
                  <a:lnTo>
                    <a:pt x="95044" y="8316"/>
                  </a:lnTo>
                  <a:lnTo>
                    <a:pt x="142567" y="2079"/>
                  </a:lnTo>
                  <a:lnTo>
                    <a:pt x="190089" y="0"/>
                  </a:lnTo>
                  <a:lnTo>
                    <a:pt x="237612" y="2079"/>
                  </a:lnTo>
                  <a:lnTo>
                    <a:pt x="285134" y="8316"/>
                  </a:lnTo>
                  <a:lnTo>
                    <a:pt x="332656" y="18711"/>
                  </a:lnTo>
                  <a:lnTo>
                    <a:pt x="380179" y="33265"/>
                  </a:lnTo>
                  <a:lnTo>
                    <a:pt x="427701" y="18711"/>
                  </a:lnTo>
                  <a:lnTo>
                    <a:pt x="475224" y="8316"/>
                  </a:lnTo>
                  <a:lnTo>
                    <a:pt x="522746" y="2079"/>
                  </a:lnTo>
                  <a:lnTo>
                    <a:pt x="570268" y="0"/>
                  </a:lnTo>
                  <a:lnTo>
                    <a:pt x="617791" y="2079"/>
                  </a:lnTo>
                  <a:lnTo>
                    <a:pt x="665313" y="8316"/>
                  </a:lnTo>
                  <a:lnTo>
                    <a:pt x="712836" y="18711"/>
                  </a:lnTo>
                  <a:lnTo>
                    <a:pt x="760358" y="33265"/>
                  </a:lnTo>
                  <a:lnTo>
                    <a:pt x="807880" y="18711"/>
                  </a:lnTo>
                  <a:lnTo>
                    <a:pt x="855403" y="8316"/>
                  </a:lnTo>
                  <a:lnTo>
                    <a:pt x="902925" y="2079"/>
                  </a:lnTo>
                  <a:lnTo>
                    <a:pt x="950448" y="0"/>
                  </a:lnTo>
                  <a:lnTo>
                    <a:pt x="997970" y="2079"/>
                  </a:lnTo>
                  <a:lnTo>
                    <a:pt x="1045493" y="8316"/>
                  </a:lnTo>
                  <a:lnTo>
                    <a:pt x="1093015" y="18711"/>
                  </a:lnTo>
                  <a:lnTo>
                    <a:pt x="1140537" y="33265"/>
                  </a:lnTo>
                </a:path>
              </a:pathLst>
            </a:custGeom>
            <a:ln w="19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4087394" y="232385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29" y="38017"/>
                  </a:moveTo>
                  <a:lnTo>
                    <a:pt x="16488" y="38017"/>
                  </a:lnTo>
                  <a:lnTo>
                    <a:pt x="14063" y="37535"/>
                  </a:lnTo>
                  <a:lnTo>
                    <a:pt x="0" y="21529"/>
                  </a:lnTo>
                  <a:lnTo>
                    <a:pt x="0" y="16488"/>
                  </a:lnTo>
                  <a:lnTo>
                    <a:pt x="16488" y="0"/>
                  </a:lnTo>
                  <a:lnTo>
                    <a:pt x="21529" y="0"/>
                  </a:lnTo>
                  <a:lnTo>
                    <a:pt x="38017" y="19008"/>
                  </a:lnTo>
                  <a:lnTo>
                    <a:pt x="38017" y="21529"/>
                  </a:lnTo>
                  <a:lnTo>
                    <a:pt x="21529" y="38017"/>
                  </a:lnTo>
                  <a:close/>
                </a:path>
              </a:pathLst>
            </a:custGeom>
            <a:solidFill>
              <a:srgbClr val="FF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4372528" y="230484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29" y="38017"/>
                  </a:moveTo>
                  <a:lnTo>
                    <a:pt x="16488" y="38017"/>
                  </a:lnTo>
                  <a:lnTo>
                    <a:pt x="14063" y="37535"/>
                  </a:lnTo>
                  <a:lnTo>
                    <a:pt x="0" y="21529"/>
                  </a:lnTo>
                  <a:lnTo>
                    <a:pt x="0" y="16488"/>
                  </a:lnTo>
                  <a:lnTo>
                    <a:pt x="16488" y="0"/>
                  </a:lnTo>
                  <a:lnTo>
                    <a:pt x="21529" y="0"/>
                  </a:lnTo>
                  <a:lnTo>
                    <a:pt x="38017" y="19008"/>
                  </a:lnTo>
                  <a:lnTo>
                    <a:pt x="38017" y="21529"/>
                  </a:lnTo>
                  <a:lnTo>
                    <a:pt x="21529" y="38017"/>
                  </a:lnTo>
                  <a:close/>
                </a:path>
              </a:pathLst>
            </a:custGeom>
            <a:solidFill>
              <a:srgbClr val="13B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657663" y="2323853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29" y="38017"/>
                  </a:moveTo>
                  <a:lnTo>
                    <a:pt x="16488" y="38017"/>
                  </a:lnTo>
                  <a:lnTo>
                    <a:pt x="14063" y="37535"/>
                  </a:lnTo>
                  <a:lnTo>
                    <a:pt x="0" y="21529"/>
                  </a:lnTo>
                  <a:lnTo>
                    <a:pt x="0" y="16488"/>
                  </a:lnTo>
                  <a:lnTo>
                    <a:pt x="16488" y="0"/>
                  </a:lnTo>
                  <a:lnTo>
                    <a:pt x="21529" y="0"/>
                  </a:lnTo>
                  <a:lnTo>
                    <a:pt x="38018" y="19008"/>
                  </a:lnTo>
                  <a:lnTo>
                    <a:pt x="38017" y="21529"/>
                  </a:lnTo>
                  <a:lnTo>
                    <a:pt x="21529" y="38017"/>
                  </a:lnTo>
                  <a:close/>
                </a:path>
              </a:pathLst>
            </a:custGeom>
            <a:solidFill>
              <a:srgbClr val="FF00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4942797" y="2304844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21529" y="38017"/>
                  </a:moveTo>
                  <a:lnTo>
                    <a:pt x="16488" y="38017"/>
                  </a:lnTo>
                  <a:lnTo>
                    <a:pt x="14063" y="37535"/>
                  </a:lnTo>
                  <a:lnTo>
                    <a:pt x="0" y="21529"/>
                  </a:lnTo>
                  <a:lnTo>
                    <a:pt x="0" y="16488"/>
                  </a:lnTo>
                  <a:lnTo>
                    <a:pt x="16488" y="0"/>
                  </a:lnTo>
                  <a:lnTo>
                    <a:pt x="21529" y="0"/>
                  </a:lnTo>
                  <a:lnTo>
                    <a:pt x="38018" y="19008"/>
                  </a:lnTo>
                  <a:lnTo>
                    <a:pt x="38017" y="21529"/>
                  </a:lnTo>
                  <a:lnTo>
                    <a:pt x="21529" y="38017"/>
                  </a:lnTo>
                  <a:close/>
                </a:path>
              </a:pathLst>
            </a:custGeom>
            <a:solidFill>
              <a:srgbClr val="13B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8"/>
          <p:cNvSpPr txBox="1"/>
          <p:nvPr/>
        </p:nvSpPr>
        <p:spPr>
          <a:xfrm>
            <a:off x="3984525" y="2509890"/>
            <a:ext cx="1360170" cy="6146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System</a:t>
            </a:r>
            <a:r>
              <a:rPr sz="750" spc="7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Design:</a:t>
            </a:r>
            <a:r>
              <a:rPr sz="750" spc="7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25" dirty="0">
                <a:solidFill>
                  <a:srgbClr val="A0AEBF"/>
                </a:solidFill>
                <a:latin typeface="Arial Narrow"/>
                <a:cs typeface="Arial Narrow"/>
              </a:rPr>
              <a:t>92%</a:t>
            </a:r>
            <a:endParaRPr sz="7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700">
              <a:latin typeface="Arial Narrow"/>
              <a:cs typeface="Arial Narrow"/>
            </a:endParaRPr>
          </a:p>
          <a:p>
            <a:pPr marL="50800">
              <a:lnSpc>
                <a:spcPct val="100000"/>
              </a:lnSpc>
              <a:tabLst>
                <a:tab pos="418465" algn="l"/>
              </a:tabLst>
            </a:pPr>
            <a:r>
              <a:rPr sz="1000" spc="45" dirty="0">
                <a:solidFill>
                  <a:srgbClr val="13B8A6"/>
                </a:solidFill>
                <a:latin typeface="Arial Black"/>
                <a:cs typeface="Arial Black"/>
              </a:rPr>
              <a:t>42</a:t>
            </a:r>
            <a:r>
              <a:rPr sz="1000" dirty="0">
                <a:solidFill>
                  <a:srgbClr val="13B8A6"/>
                </a:solidFill>
                <a:latin typeface="Arial Black"/>
                <a:cs typeface="Arial Black"/>
              </a:rPr>
              <a:t>	99.9%</a:t>
            </a:r>
            <a:r>
              <a:rPr sz="1000" spc="204" dirty="0">
                <a:solidFill>
                  <a:srgbClr val="13B8A6"/>
                </a:solidFill>
                <a:latin typeface="Arial Black"/>
                <a:cs typeface="Arial Black"/>
              </a:rPr>
              <a:t>  </a:t>
            </a:r>
            <a:r>
              <a:rPr sz="1000" spc="-25" dirty="0">
                <a:solidFill>
                  <a:srgbClr val="13B8A6"/>
                </a:solidFill>
                <a:latin typeface="Arial Black"/>
                <a:cs typeface="Arial Black"/>
              </a:rPr>
              <a:t>34%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  <a:tabLst>
                <a:tab pos="532130" algn="l"/>
                <a:tab pos="930910" algn="l"/>
              </a:tabLst>
            </a:pPr>
            <a:r>
              <a:rPr sz="600" spc="-10" dirty="0">
                <a:solidFill>
                  <a:srgbClr val="A0AEBF"/>
                </a:solidFill>
                <a:latin typeface="Arial Narrow"/>
                <a:cs typeface="Arial Narrow"/>
              </a:rPr>
              <a:t>DESIGNS</a:t>
            </a:r>
            <a:r>
              <a:rPr sz="600" dirty="0">
                <a:solidFill>
                  <a:srgbClr val="A0AEBF"/>
                </a:solidFill>
                <a:latin typeface="Arial Narrow"/>
                <a:cs typeface="Arial Narrow"/>
              </a:rPr>
              <a:t>	</a:t>
            </a:r>
            <a:r>
              <a:rPr sz="600" spc="-10" dirty="0">
                <a:solidFill>
                  <a:srgbClr val="A0AEBF"/>
                </a:solidFill>
                <a:latin typeface="Arial Narrow"/>
                <a:cs typeface="Arial Narrow"/>
              </a:rPr>
              <a:t>UPTIME</a:t>
            </a:r>
            <a:r>
              <a:rPr sz="600" dirty="0">
                <a:solidFill>
                  <a:srgbClr val="A0AEBF"/>
                </a:solidFill>
                <a:latin typeface="Arial Narrow"/>
                <a:cs typeface="Arial Narrow"/>
              </a:rPr>
              <a:t>	</a:t>
            </a:r>
            <a:r>
              <a:rPr sz="600" spc="-20" dirty="0">
                <a:solidFill>
                  <a:srgbClr val="A0AEBF"/>
                </a:solidFill>
                <a:latin typeface="Arial Narrow"/>
                <a:cs typeface="Arial Narrow"/>
              </a:rPr>
              <a:t>OPTIMIZATION</a:t>
            </a:r>
            <a:endParaRPr sz="600">
              <a:latin typeface="Arial Narrow"/>
              <a:cs typeface="Arial Narrow"/>
            </a:endParaRPr>
          </a:p>
        </p:txBody>
      </p:sp>
      <p:grpSp>
        <p:nvGrpSpPr>
          <p:cNvPr id="109" name="object 109"/>
          <p:cNvGrpSpPr/>
          <p:nvPr/>
        </p:nvGrpSpPr>
        <p:grpSpPr>
          <a:xfrm>
            <a:off x="190499" y="2695574"/>
            <a:ext cx="5162550" cy="3790950"/>
            <a:chOff x="190499" y="2695574"/>
            <a:chExt cx="5162550" cy="3790950"/>
          </a:xfrm>
        </p:grpSpPr>
        <p:sp>
          <p:nvSpPr>
            <p:cNvPr id="110" name="object 110"/>
            <p:cNvSpPr/>
            <p:nvPr/>
          </p:nvSpPr>
          <p:spPr>
            <a:xfrm>
              <a:off x="3905249" y="2695574"/>
              <a:ext cx="1447800" cy="57150"/>
            </a:xfrm>
            <a:custGeom>
              <a:avLst/>
              <a:gdLst/>
              <a:ahLst/>
              <a:cxnLst/>
              <a:rect l="l" t="t" r="r" b="b"/>
              <a:pathLst>
                <a:path w="1447800" h="57150">
                  <a:moveTo>
                    <a:pt x="1423013" y="57149"/>
                  </a:moveTo>
                  <a:lnTo>
                    <a:pt x="24785" y="57149"/>
                  </a:lnTo>
                  <a:lnTo>
                    <a:pt x="21140" y="56424"/>
                  </a:lnTo>
                  <a:lnTo>
                    <a:pt x="0" y="32364"/>
                  </a:lnTo>
                  <a:lnTo>
                    <a:pt x="0" y="285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1423013" y="0"/>
                  </a:lnTo>
                  <a:lnTo>
                    <a:pt x="1447799" y="24785"/>
                  </a:lnTo>
                  <a:lnTo>
                    <a:pt x="1447799" y="32364"/>
                  </a:lnTo>
                  <a:lnTo>
                    <a:pt x="1426658" y="56424"/>
                  </a:lnTo>
                  <a:lnTo>
                    <a:pt x="1423013" y="5714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1" name="object 11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05249" y="2695574"/>
              <a:ext cx="1333499" cy="57149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190499" y="5495924"/>
              <a:ext cx="2600325" cy="990600"/>
            </a:xfrm>
            <a:custGeom>
              <a:avLst/>
              <a:gdLst/>
              <a:ahLst/>
              <a:cxnLst/>
              <a:rect l="l" t="t" r="r" b="b"/>
              <a:pathLst>
                <a:path w="2600325" h="990600">
                  <a:moveTo>
                    <a:pt x="2505074" y="990599"/>
                  </a:moveTo>
                  <a:lnTo>
                    <a:pt x="95249" y="990599"/>
                  </a:lnTo>
                  <a:lnTo>
                    <a:pt x="85866" y="990146"/>
                  </a:lnTo>
                  <a:lnTo>
                    <a:pt x="42321" y="974561"/>
                  </a:lnTo>
                  <a:lnTo>
                    <a:pt x="11259" y="940294"/>
                  </a:lnTo>
                  <a:lnTo>
                    <a:pt x="0" y="8953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50020" y="11259"/>
                  </a:lnTo>
                  <a:lnTo>
                    <a:pt x="2584286" y="42321"/>
                  </a:lnTo>
                  <a:lnTo>
                    <a:pt x="2599871" y="85866"/>
                  </a:lnTo>
                  <a:lnTo>
                    <a:pt x="2600324" y="95249"/>
                  </a:lnTo>
                  <a:lnTo>
                    <a:pt x="2600324" y="895349"/>
                  </a:lnTo>
                  <a:lnTo>
                    <a:pt x="2589064" y="940294"/>
                  </a:lnTo>
                  <a:lnTo>
                    <a:pt x="2558002" y="974561"/>
                  </a:lnTo>
                  <a:lnTo>
                    <a:pt x="2514457" y="990146"/>
                  </a:lnTo>
                  <a:lnTo>
                    <a:pt x="2505074" y="99059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190499" y="5495925"/>
              <a:ext cx="2600325" cy="990600"/>
            </a:xfrm>
            <a:custGeom>
              <a:avLst/>
              <a:gdLst/>
              <a:ahLst/>
              <a:cxnLst/>
              <a:rect l="l" t="t" r="r" b="b"/>
              <a:pathLst>
                <a:path w="2600325" h="990600">
                  <a:moveTo>
                    <a:pt x="2505074" y="990599"/>
                  </a:moveTo>
                  <a:lnTo>
                    <a:pt x="95249" y="990599"/>
                  </a:lnTo>
                  <a:lnTo>
                    <a:pt x="85866" y="990146"/>
                  </a:lnTo>
                  <a:lnTo>
                    <a:pt x="42321" y="974561"/>
                  </a:lnTo>
                  <a:lnTo>
                    <a:pt x="11259" y="940294"/>
                  </a:lnTo>
                  <a:lnTo>
                    <a:pt x="0" y="8953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46344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900978"/>
                  </a:lnTo>
                  <a:lnTo>
                    <a:pt x="20845" y="938294"/>
                  </a:lnTo>
                  <a:lnTo>
                    <a:pt x="52303" y="969753"/>
                  </a:lnTo>
                  <a:lnTo>
                    <a:pt x="89621" y="981074"/>
                  </a:lnTo>
                  <a:lnTo>
                    <a:pt x="2546343" y="981074"/>
                  </a:lnTo>
                  <a:lnTo>
                    <a:pt x="2541525" y="983348"/>
                  </a:lnTo>
                  <a:lnTo>
                    <a:pt x="2532682" y="986520"/>
                  </a:lnTo>
                  <a:lnTo>
                    <a:pt x="2523660" y="988786"/>
                  </a:lnTo>
                  <a:lnTo>
                    <a:pt x="2514457" y="990146"/>
                  </a:lnTo>
                  <a:lnTo>
                    <a:pt x="2505074" y="990599"/>
                  </a:lnTo>
                  <a:close/>
                </a:path>
                <a:path w="2600325" h="990600">
                  <a:moveTo>
                    <a:pt x="2546343" y="981074"/>
                  </a:moveTo>
                  <a:lnTo>
                    <a:pt x="2510703" y="981074"/>
                  </a:lnTo>
                  <a:lnTo>
                    <a:pt x="2516277" y="980525"/>
                  </a:lnTo>
                  <a:lnTo>
                    <a:pt x="2527319" y="978328"/>
                  </a:lnTo>
                  <a:lnTo>
                    <a:pt x="2561710" y="959946"/>
                  </a:lnTo>
                  <a:lnTo>
                    <a:pt x="2586428" y="922954"/>
                  </a:lnTo>
                  <a:lnTo>
                    <a:pt x="2590799" y="900978"/>
                  </a:lnTo>
                  <a:lnTo>
                    <a:pt x="2590799" y="89620"/>
                  </a:lnTo>
                  <a:lnTo>
                    <a:pt x="2579479" y="52302"/>
                  </a:lnTo>
                  <a:lnTo>
                    <a:pt x="2548020" y="20843"/>
                  </a:lnTo>
                  <a:lnTo>
                    <a:pt x="2510703" y="9524"/>
                  </a:lnTo>
                  <a:lnTo>
                    <a:pt x="2546344" y="9524"/>
                  </a:lnTo>
                  <a:lnTo>
                    <a:pt x="2578740" y="34852"/>
                  </a:lnTo>
                  <a:lnTo>
                    <a:pt x="2598512" y="76663"/>
                  </a:lnTo>
                  <a:lnTo>
                    <a:pt x="2600324" y="895349"/>
                  </a:lnTo>
                  <a:lnTo>
                    <a:pt x="2599871" y="904732"/>
                  </a:lnTo>
                  <a:lnTo>
                    <a:pt x="2584286" y="948277"/>
                  </a:lnTo>
                  <a:lnTo>
                    <a:pt x="2550020" y="979339"/>
                  </a:lnTo>
                  <a:lnTo>
                    <a:pt x="2546343" y="98107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4" name="object 114"/>
            <p:cNvSpPr/>
            <p:nvPr/>
          </p:nvSpPr>
          <p:spPr>
            <a:xfrm>
              <a:off x="1343024" y="5667374"/>
              <a:ext cx="285750" cy="303530"/>
            </a:xfrm>
            <a:custGeom>
              <a:avLst/>
              <a:gdLst/>
              <a:ahLst/>
              <a:cxnLst/>
              <a:rect l="l" t="t" r="r" b="b"/>
              <a:pathLst>
                <a:path w="285750" h="303529">
                  <a:moveTo>
                    <a:pt x="142874" y="303133"/>
                  </a:moveTo>
                  <a:lnTo>
                    <a:pt x="82144" y="270592"/>
                  </a:lnTo>
                  <a:lnTo>
                    <a:pt x="48670" y="234800"/>
                  </a:lnTo>
                  <a:lnTo>
                    <a:pt x="25226" y="195180"/>
                  </a:lnTo>
                  <a:lnTo>
                    <a:pt x="10305" y="154732"/>
                  </a:lnTo>
                  <a:lnTo>
                    <a:pt x="2399" y="116454"/>
                  </a:lnTo>
                  <a:lnTo>
                    <a:pt x="0" y="83343"/>
                  </a:lnTo>
                  <a:lnTo>
                    <a:pt x="1695" y="72221"/>
                  </a:lnTo>
                  <a:lnTo>
                    <a:pt x="6466" y="62545"/>
                  </a:lnTo>
                  <a:lnTo>
                    <a:pt x="13704" y="54754"/>
                  </a:lnTo>
                  <a:lnTo>
                    <a:pt x="22800" y="49291"/>
                  </a:lnTo>
                  <a:lnTo>
                    <a:pt x="134957" y="1726"/>
                  </a:lnTo>
                  <a:lnTo>
                    <a:pt x="137398" y="595"/>
                  </a:lnTo>
                  <a:lnTo>
                    <a:pt x="140136" y="0"/>
                  </a:lnTo>
                  <a:lnTo>
                    <a:pt x="145613" y="0"/>
                  </a:lnTo>
                  <a:lnTo>
                    <a:pt x="148351" y="595"/>
                  </a:lnTo>
                  <a:lnTo>
                    <a:pt x="150852" y="1726"/>
                  </a:lnTo>
                  <a:lnTo>
                    <a:pt x="240501" y="39766"/>
                  </a:lnTo>
                  <a:lnTo>
                    <a:pt x="142874" y="39766"/>
                  </a:lnTo>
                  <a:lnTo>
                    <a:pt x="142874" y="264794"/>
                  </a:lnTo>
                  <a:lnTo>
                    <a:pt x="209027" y="264794"/>
                  </a:lnTo>
                  <a:lnTo>
                    <a:pt x="203605" y="270592"/>
                  </a:lnTo>
                  <a:lnTo>
                    <a:pt x="158591" y="299561"/>
                  </a:lnTo>
                  <a:lnTo>
                    <a:pt x="150883" y="302240"/>
                  </a:lnTo>
                  <a:lnTo>
                    <a:pt x="142874" y="303133"/>
                  </a:lnTo>
                  <a:close/>
                </a:path>
                <a:path w="285750" h="303529">
                  <a:moveTo>
                    <a:pt x="209027" y="264794"/>
                  </a:moveTo>
                  <a:lnTo>
                    <a:pt x="142874" y="264794"/>
                  </a:lnTo>
                  <a:lnTo>
                    <a:pt x="185266" y="235809"/>
                  </a:lnTo>
                  <a:lnTo>
                    <a:pt x="215091" y="199245"/>
                  </a:lnTo>
                  <a:lnTo>
                    <a:pt x="234197" y="159113"/>
                  </a:lnTo>
                  <a:lnTo>
                    <a:pt x="244434" y="119420"/>
                  </a:lnTo>
                  <a:lnTo>
                    <a:pt x="247649" y="84177"/>
                  </a:lnTo>
                  <a:lnTo>
                    <a:pt x="142874" y="39766"/>
                  </a:lnTo>
                  <a:lnTo>
                    <a:pt x="240501" y="39766"/>
                  </a:lnTo>
                  <a:lnTo>
                    <a:pt x="279283" y="62545"/>
                  </a:lnTo>
                  <a:lnTo>
                    <a:pt x="285749" y="83343"/>
                  </a:lnTo>
                  <a:lnTo>
                    <a:pt x="283350" y="116454"/>
                  </a:lnTo>
                  <a:lnTo>
                    <a:pt x="275444" y="154732"/>
                  </a:lnTo>
                  <a:lnTo>
                    <a:pt x="260523" y="195180"/>
                  </a:lnTo>
                  <a:lnTo>
                    <a:pt x="237079" y="234800"/>
                  </a:lnTo>
                  <a:lnTo>
                    <a:pt x="209027" y="26479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5" name="object 115"/>
          <p:cNvSpPr txBox="1"/>
          <p:nvPr/>
        </p:nvSpPr>
        <p:spPr>
          <a:xfrm>
            <a:off x="661193" y="6117972"/>
            <a:ext cx="1654810" cy="1441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750" spc="-10" dirty="0">
                <a:solidFill>
                  <a:srgbClr val="FFFFFF"/>
                </a:solidFill>
                <a:latin typeface="Arial Black"/>
                <a:cs typeface="Arial Black"/>
              </a:rPr>
              <a:t>EU</a:t>
            </a:r>
            <a:r>
              <a:rPr sz="75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750" spc="-40" dirty="0">
                <a:solidFill>
                  <a:srgbClr val="FFFFFF"/>
                </a:solidFill>
                <a:latin typeface="Arial Black"/>
                <a:cs typeface="Arial Black"/>
              </a:rPr>
              <a:t>HORIZON</a:t>
            </a:r>
            <a:r>
              <a:rPr sz="75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750" spc="95" dirty="0">
                <a:solidFill>
                  <a:srgbClr val="FFFFFF"/>
                </a:solidFill>
                <a:latin typeface="Arial Black"/>
                <a:cs typeface="Arial Black"/>
              </a:rPr>
              <a:t>2030</a:t>
            </a:r>
            <a:r>
              <a:rPr sz="75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750" spc="-10" dirty="0">
                <a:solidFill>
                  <a:srgbClr val="FFFFFF"/>
                </a:solidFill>
                <a:latin typeface="Arial Black"/>
                <a:cs typeface="Arial Black"/>
              </a:rPr>
              <a:t>COMPLIANT</a:t>
            </a:r>
            <a:endParaRPr sz="750">
              <a:latin typeface="Arial Black"/>
              <a:cs typeface="Arial Black"/>
            </a:endParaRPr>
          </a:p>
        </p:txBody>
      </p:sp>
      <p:grpSp>
        <p:nvGrpSpPr>
          <p:cNvPr id="116" name="object 116"/>
          <p:cNvGrpSpPr/>
          <p:nvPr/>
        </p:nvGrpSpPr>
        <p:grpSpPr>
          <a:xfrm>
            <a:off x="2886074" y="5495924"/>
            <a:ext cx="2590800" cy="990600"/>
            <a:chOff x="2886074" y="5495924"/>
            <a:chExt cx="2590800" cy="990600"/>
          </a:xfrm>
        </p:grpSpPr>
        <p:sp>
          <p:nvSpPr>
            <p:cNvPr id="117" name="object 117"/>
            <p:cNvSpPr/>
            <p:nvPr/>
          </p:nvSpPr>
          <p:spPr>
            <a:xfrm>
              <a:off x="2886074" y="5495924"/>
              <a:ext cx="2590800" cy="990600"/>
            </a:xfrm>
            <a:custGeom>
              <a:avLst/>
              <a:gdLst/>
              <a:ahLst/>
              <a:cxnLst/>
              <a:rect l="l" t="t" r="r" b="b"/>
              <a:pathLst>
                <a:path w="2590800" h="990600">
                  <a:moveTo>
                    <a:pt x="2495549" y="990599"/>
                  </a:moveTo>
                  <a:lnTo>
                    <a:pt x="95249" y="990599"/>
                  </a:lnTo>
                  <a:lnTo>
                    <a:pt x="85866" y="990146"/>
                  </a:lnTo>
                  <a:lnTo>
                    <a:pt x="42321" y="974561"/>
                  </a:lnTo>
                  <a:lnTo>
                    <a:pt x="11259" y="940294"/>
                  </a:lnTo>
                  <a:lnTo>
                    <a:pt x="0" y="8953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495549" y="0"/>
                  </a:lnTo>
                  <a:lnTo>
                    <a:pt x="2540495" y="11259"/>
                  </a:lnTo>
                  <a:lnTo>
                    <a:pt x="2574761" y="42321"/>
                  </a:lnTo>
                  <a:lnTo>
                    <a:pt x="2590346" y="85866"/>
                  </a:lnTo>
                  <a:lnTo>
                    <a:pt x="2590799" y="95249"/>
                  </a:lnTo>
                  <a:lnTo>
                    <a:pt x="2590799" y="895349"/>
                  </a:lnTo>
                  <a:lnTo>
                    <a:pt x="2579539" y="940294"/>
                  </a:lnTo>
                  <a:lnTo>
                    <a:pt x="2548477" y="974561"/>
                  </a:lnTo>
                  <a:lnTo>
                    <a:pt x="2504932" y="990146"/>
                  </a:lnTo>
                  <a:lnTo>
                    <a:pt x="2495549" y="99059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886074" y="5495924"/>
              <a:ext cx="2590800" cy="990600"/>
            </a:xfrm>
            <a:custGeom>
              <a:avLst/>
              <a:gdLst/>
              <a:ahLst/>
              <a:cxnLst/>
              <a:rect l="l" t="t" r="r" b="b"/>
              <a:pathLst>
                <a:path w="2590800" h="990600">
                  <a:moveTo>
                    <a:pt x="2495549" y="990599"/>
                  </a:moveTo>
                  <a:lnTo>
                    <a:pt x="95249" y="990599"/>
                  </a:lnTo>
                  <a:lnTo>
                    <a:pt x="85866" y="990146"/>
                  </a:lnTo>
                  <a:lnTo>
                    <a:pt x="42321" y="974561"/>
                  </a:lnTo>
                  <a:lnTo>
                    <a:pt x="11259" y="940294"/>
                  </a:lnTo>
                  <a:lnTo>
                    <a:pt x="0" y="8953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495549" y="0"/>
                  </a:lnTo>
                  <a:lnTo>
                    <a:pt x="25368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2" y="27098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900978"/>
                  </a:lnTo>
                  <a:lnTo>
                    <a:pt x="20844" y="938294"/>
                  </a:lnTo>
                  <a:lnTo>
                    <a:pt x="52303" y="969753"/>
                  </a:lnTo>
                  <a:lnTo>
                    <a:pt x="89621" y="981074"/>
                  </a:lnTo>
                  <a:lnTo>
                    <a:pt x="2536817" y="981074"/>
                  </a:lnTo>
                  <a:lnTo>
                    <a:pt x="2532000" y="983348"/>
                  </a:lnTo>
                  <a:lnTo>
                    <a:pt x="2523157" y="986520"/>
                  </a:lnTo>
                  <a:lnTo>
                    <a:pt x="2514135" y="988786"/>
                  </a:lnTo>
                  <a:lnTo>
                    <a:pt x="2504932" y="990146"/>
                  </a:lnTo>
                  <a:lnTo>
                    <a:pt x="2495549" y="990599"/>
                  </a:lnTo>
                  <a:close/>
                </a:path>
                <a:path w="2590800" h="990600">
                  <a:moveTo>
                    <a:pt x="2536817" y="981074"/>
                  </a:moveTo>
                  <a:lnTo>
                    <a:pt x="2501177" y="981074"/>
                  </a:lnTo>
                  <a:lnTo>
                    <a:pt x="2506752" y="980525"/>
                  </a:lnTo>
                  <a:lnTo>
                    <a:pt x="2517793" y="978328"/>
                  </a:lnTo>
                  <a:lnTo>
                    <a:pt x="2552185" y="959946"/>
                  </a:lnTo>
                  <a:lnTo>
                    <a:pt x="2576902" y="922954"/>
                  </a:lnTo>
                  <a:lnTo>
                    <a:pt x="2581274" y="900978"/>
                  </a:lnTo>
                  <a:lnTo>
                    <a:pt x="2581274" y="89620"/>
                  </a:lnTo>
                  <a:lnTo>
                    <a:pt x="2569953" y="52302"/>
                  </a:lnTo>
                  <a:lnTo>
                    <a:pt x="2538495" y="20843"/>
                  </a:lnTo>
                  <a:lnTo>
                    <a:pt x="2501177" y="9524"/>
                  </a:lnTo>
                  <a:lnTo>
                    <a:pt x="2536819" y="9524"/>
                  </a:lnTo>
                  <a:lnTo>
                    <a:pt x="2569215" y="34852"/>
                  </a:lnTo>
                  <a:lnTo>
                    <a:pt x="2588986" y="76663"/>
                  </a:lnTo>
                  <a:lnTo>
                    <a:pt x="2590799" y="895349"/>
                  </a:lnTo>
                  <a:lnTo>
                    <a:pt x="2590346" y="904732"/>
                  </a:lnTo>
                  <a:lnTo>
                    <a:pt x="2574761" y="948277"/>
                  </a:lnTo>
                  <a:lnTo>
                    <a:pt x="2540495" y="979339"/>
                  </a:lnTo>
                  <a:lnTo>
                    <a:pt x="2536817" y="98107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3028949" y="5714999"/>
              <a:ext cx="542925" cy="247650"/>
            </a:xfrm>
            <a:custGeom>
              <a:avLst/>
              <a:gdLst/>
              <a:ahLst/>
              <a:cxnLst/>
              <a:rect l="l" t="t" r="r" b="b"/>
              <a:pathLst>
                <a:path w="542925" h="247650">
                  <a:moveTo>
                    <a:pt x="493353" y="247649"/>
                  </a:moveTo>
                  <a:lnTo>
                    <a:pt x="49571" y="247649"/>
                  </a:lnTo>
                  <a:lnTo>
                    <a:pt x="42281" y="246199"/>
                  </a:lnTo>
                  <a:lnTo>
                    <a:pt x="7250" y="219371"/>
                  </a:lnTo>
                  <a:lnTo>
                    <a:pt x="0" y="198078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493353" y="0"/>
                  </a:lnTo>
                  <a:lnTo>
                    <a:pt x="531544" y="22096"/>
                  </a:lnTo>
                  <a:lnTo>
                    <a:pt x="542924" y="49570"/>
                  </a:lnTo>
                  <a:lnTo>
                    <a:pt x="542924" y="198078"/>
                  </a:lnTo>
                  <a:lnTo>
                    <a:pt x="520827" y="236269"/>
                  </a:lnTo>
                  <a:lnTo>
                    <a:pt x="493353" y="24764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3028949" y="5714999"/>
              <a:ext cx="542925" cy="247650"/>
            </a:xfrm>
            <a:custGeom>
              <a:avLst/>
              <a:gdLst/>
              <a:ahLst/>
              <a:cxnLst/>
              <a:rect l="l" t="t" r="r" b="b"/>
              <a:pathLst>
                <a:path w="542925" h="247650">
                  <a:moveTo>
                    <a:pt x="493353" y="247649"/>
                  </a:moveTo>
                  <a:lnTo>
                    <a:pt x="49571" y="247649"/>
                  </a:lnTo>
                  <a:lnTo>
                    <a:pt x="42281" y="246199"/>
                  </a:lnTo>
                  <a:lnTo>
                    <a:pt x="7250" y="219371"/>
                  </a:lnTo>
                  <a:lnTo>
                    <a:pt x="0" y="198078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493353" y="0"/>
                  </a:lnTo>
                  <a:lnTo>
                    <a:pt x="500643" y="1449"/>
                  </a:lnTo>
                  <a:lnTo>
                    <a:pt x="514647" y="7249"/>
                  </a:lnTo>
                  <a:lnTo>
                    <a:pt x="518051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3" y="44758"/>
                  </a:lnTo>
                  <a:lnTo>
                    <a:pt x="9524" y="50833"/>
                  </a:lnTo>
                  <a:lnTo>
                    <a:pt x="9524" y="196814"/>
                  </a:lnTo>
                  <a:lnTo>
                    <a:pt x="33089" y="232081"/>
                  </a:lnTo>
                  <a:lnTo>
                    <a:pt x="50834" y="238124"/>
                  </a:lnTo>
                  <a:lnTo>
                    <a:pt x="518050" y="238124"/>
                  </a:lnTo>
                  <a:lnTo>
                    <a:pt x="514647" y="240398"/>
                  </a:lnTo>
                  <a:lnTo>
                    <a:pt x="500643" y="246199"/>
                  </a:lnTo>
                  <a:lnTo>
                    <a:pt x="493353" y="247649"/>
                  </a:lnTo>
                  <a:close/>
                </a:path>
                <a:path w="542925" h="247650">
                  <a:moveTo>
                    <a:pt x="518050" y="238124"/>
                  </a:moveTo>
                  <a:lnTo>
                    <a:pt x="492090" y="238124"/>
                  </a:lnTo>
                  <a:lnTo>
                    <a:pt x="498165" y="236916"/>
                  </a:lnTo>
                  <a:lnTo>
                    <a:pt x="509834" y="232081"/>
                  </a:lnTo>
                  <a:lnTo>
                    <a:pt x="533399" y="196814"/>
                  </a:lnTo>
                  <a:lnTo>
                    <a:pt x="533399" y="50833"/>
                  </a:lnTo>
                  <a:lnTo>
                    <a:pt x="509834" y="15566"/>
                  </a:lnTo>
                  <a:lnTo>
                    <a:pt x="492090" y="9524"/>
                  </a:lnTo>
                  <a:lnTo>
                    <a:pt x="518051" y="9524"/>
                  </a:lnTo>
                  <a:lnTo>
                    <a:pt x="541474" y="42280"/>
                  </a:lnTo>
                  <a:lnTo>
                    <a:pt x="542924" y="49570"/>
                  </a:lnTo>
                  <a:lnTo>
                    <a:pt x="542924" y="198078"/>
                  </a:lnTo>
                  <a:lnTo>
                    <a:pt x="541474" y="205368"/>
                  </a:lnTo>
                  <a:lnTo>
                    <a:pt x="535673" y="219371"/>
                  </a:lnTo>
                  <a:lnTo>
                    <a:pt x="531544" y="225551"/>
                  </a:lnTo>
                  <a:lnTo>
                    <a:pt x="520827" y="236269"/>
                  </a:lnTo>
                  <a:lnTo>
                    <a:pt x="518050" y="23812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3159422" y="5767110"/>
            <a:ext cx="278765" cy="1308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spc="-20" dirty="0">
                <a:solidFill>
                  <a:srgbClr val="13B8A6"/>
                </a:solidFill>
                <a:latin typeface="Arial Black"/>
                <a:cs typeface="Arial Black"/>
              </a:rPr>
              <a:t>Agent</a:t>
            </a:r>
            <a:endParaRPr sz="650">
              <a:latin typeface="Arial Black"/>
              <a:cs typeface="Arial Black"/>
            </a:endParaRPr>
          </a:p>
        </p:txBody>
      </p:sp>
      <p:grpSp>
        <p:nvGrpSpPr>
          <p:cNvPr id="122" name="object 122"/>
          <p:cNvGrpSpPr/>
          <p:nvPr/>
        </p:nvGrpSpPr>
        <p:grpSpPr>
          <a:xfrm>
            <a:off x="3609974" y="5714999"/>
            <a:ext cx="552450" cy="247650"/>
            <a:chOff x="3609974" y="5714999"/>
            <a:chExt cx="552450" cy="247650"/>
          </a:xfrm>
        </p:grpSpPr>
        <p:sp>
          <p:nvSpPr>
            <p:cNvPr id="123" name="object 123"/>
            <p:cNvSpPr/>
            <p:nvPr/>
          </p:nvSpPr>
          <p:spPr>
            <a:xfrm>
              <a:off x="3609974" y="5714999"/>
              <a:ext cx="552450" cy="247650"/>
            </a:xfrm>
            <a:custGeom>
              <a:avLst/>
              <a:gdLst/>
              <a:ahLst/>
              <a:cxnLst/>
              <a:rect l="l" t="t" r="r" b="b"/>
              <a:pathLst>
                <a:path w="552450" h="247650">
                  <a:moveTo>
                    <a:pt x="502878" y="247649"/>
                  </a:moveTo>
                  <a:lnTo>
                    <a:pt x="49571" y="247649"/>
                  </a:lnTo>
                  <a:lnTo>
                    <a:pt x="42281" y="246199"/>
                  </a:lnTo>
                  <a:lnTo>
                    <a:pt x="7250" y="219371"/>
                  </a:lnTo>
                  <a:lnTo>
                    <a:pt x="0" y="198078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02878" y="0"/>
                  </a:lnTo>
                  <a:lnTo>
                    <a:pt x="541069" y="22096"/>
                  </a:lnTo>
                  <a:lnTo>
                    <a:pt x="552449" y="49570"/>
                  </a:lnTo>
                  <a:lnTo>
                    <a:pt x="552449" y="198078"/>
                  </a:lnTo>
                  <a:lnTo>
                    <a:pt x="530351" y="236269"/>
                  </a:lnTo>
                  <a:lnTo>
                    <a:pt x="502878" y="24764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609974" y="5714999"/>
              <a:ext cx="552450" cy="247650"/>
            </a:xfrm>
            <a:custGeom>
              <a:avLst/>
              <a:gdLst/>
              <a:ahLst/>
              <a:cxnLst/>
              <a:rect l="l" t="t" r="r" b="b"/>
              <a:pathLst>
                <a:path w="552450" h="247650">
                  <a:moveTo>
                    <a:pt x="502878" y="247649"/>
                  </a:moveTo>
                  <a:lnTo>
                    <a:pt x="49571" y="247649"/>
                  </a:lnTo>
                  <a:lnTo>
                    <a:pt x="42281" y="246199"/>
                  </a:lnTo>
                  <a:lnTo>
                    <a:pt x="7250" y="219371"/>
                  </a:lnTo>
                  <a:lnTo>
                    <a:pt x="0" y="198078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02878" y="0"/>
                  </a:lnTo>
                  <a:lnTo>
                    <a:pt x="510168" y="1449"/>
                  </a:lnTo>
                  <a:lnTo>
                    <a:pt x="524171" y="7249"/>
                  </a:lnTo>
                  <a:lnTo>
                    <a:pt x="527576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3" y="44758"/>
                  </a:lnTo>
                  <a:lnTo>
                    <a:pt x="9524" y="50833"/>
                  </a:lnTo>
                  <a:lnTo>
                    <a:pt x="9524" y="196814"/>
                  </a:lnTo>
                  <a:lnTo>
                    <a:pt x="33089" y="232081"/>
                  </a:lnTo>
                  <a:lnTo>
                    <a:pt x="50834" y="238124"/>
                  </a:lnTo>
                  <a:lnTo>
                    <a:pt x="527575" y="238124"/>
                  </a:lnTo>
                  <a:lnTo>
                    <a:pt x="524171" y="240398"/>
                  </a:lnTo>
                  <a:lnTo>
                    <a:pt x="510168" y="246199"/>
                  </a:lnTo>
                  <a:lnTo>
                    <a:pt x="502878" y="247649"/>
                  </a:lnTo>
                  <a:close/>
                </a:path>
                <a:path w="552450" h="247650">
                  <a:moveTo>
                    <a:pt x="527575" y="238124"/>
                  </a:moveTo>
                  <a:lnTo>
                    <a:pt x="501615" y="238124"/>
                  </a:lnTo>
                  <a:lnTo>
                    <a:pt x="507690" y="236916"/>
                  </a:lnTo>
                  <a:lnTo>
                    <a:pt x="519359" y="232081"/>
                  </a:lnTo>
                  <a:lnTo>
                    <a:pt x="542925" y="196814"/>
                  </a:lnTo>
                  <a:lnTo>
                    <a:pt x="542925" y="50833"/>
                  </a:lnTo>
                  <a:lnTo>
                    <a:pt x="519359" y="15566"/>
                  </a:lnTo>
                  <a:lnTo>
                    <a:pt x="501615" y="9524"/>
                  </a:lnTo>
                  <a:lnTo>
                    <a:pt x="527576" y="9524"/>
                  </a:lnTo>
                  <a:lnTo>
                    <a:pt x="550999" y="42280"/>
                  </a:lnTo>
                  <a:lnTo>
                    <a:pt x="552449" y="49570"/>
                  </a:lnTo>
                  <a:lnTo>
                    <a:pt x="552449" y="198078"/>
                  </a:lnTo>
                  <a:lnTo>
                    <a:pt x="550999" y="205368"/>
                  </a:lnTo>
                  <a:lnTo>
                    <a:pt x="545199" y="219371"/>
                  </a:lnTo>
                  <a:lnTo>
                    <a:pt x="541069" y="225551"/>
                  </a:lnTo>
                  <a:lnTo>
                    <a:pt x="530351" y="236269"/>
                  </a:lnTo>
                  <a:lnTo>
                    <a:pt x="527575" y="23812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3785542" y="5767110"/>
            <a:ext cx="200025" cy="1308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spc="-25" dirty="0">
                <a:solidFill>
                  <a:srgbClr val="13B8A6"/>
                </a:solidFill>
                <a:latin typeface="Arial Black"/>
                <a:cs typeface="Arial Black"/>
              </a:rPr>
              <a:t>TEE</a:t>
            </a:r>
            <a:endParaRPr sz="650">
              <a:latin typeface="Arial Black"/>
              <a:cs typeface="Arial Black"/>
            </a:endParaRPr>
          </a:p>
        </p:txBody>
      </p:sp>
      <p:grpSp>
        <p:nvGrpSpPr>
          <p:cNvPr id="126" name="object 126"/>
          <p:cNvGrpSpPr/>
          <p:nvPr/>
        </p:nvGrpSpPr>
        <p:grpSpPr>
          <a:xfrm>
            <a:off x="4200524" y="5714999"/>
            <a:ext cx="542925" cy="247650"/>
            <a:chOff x="4200524" y="5714999"/>
            <a:chExt cx="542925" cy="247650"/>
          </a:xfrm>
        </p:grpSpPr>
        <p:sp>
          <p:nvSpPr>
            <p:cNvPr id="127" name="object 127"/>
            <p:cNvSpPr/>
            <p:nvPr/>
          </p:nvSpPr>
          <p:spPr>
            <a:xfrm>
              <a:off x="4200524" y="5714999"/>
              <a:ext cx="542925" cy="247650"/>
            </a:xfrm>
            <a:custGeom>
              <a:avLst/>
              <a:gdLst/>
              <a:ahLst/>
              <a:cxnLst/>
              <a:rect l="l" t="t" r="r" b="b"/>
              <a:pathLst>
                <a:path w="542925" h="247650">
                  <a:moveTo>
                    <a:pt x="493353" y="247649"/>
                  </a:moveTo>
                  <a:lnTo>
                    <a:pt x="49571" y="247649"/>
                  </a:lnTo>
                  <a:lnTo>
                    <a:pt x="42281" y="246199"/>
                  </a:lnTo>
                  <a:lnTo>
                    <a:pt x="7250" y="219371"/>
                  </a:lnTo>
                  <a:lnTo>
                    <a:pt x="0" y="198078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493353" y="0"/>
                  </a:lnTo>
                  <a:lnTo>
                    <a:pt x="531545" y="22096"/>
                  </a:lnTo>
                  <a:lnTo>
                    <a:pt x="542924" y="49570"/>
                  </a:lnTo>
                  <a:lnTo>
                    <a:pt x="542924" y="198078"/>
                  </a:lnTo>
                  <a:lnTo>
                    <a:pt x="520827" y="236269"/>
                  </a:lnTo>
                  <a:lnTo>
                    <a:pt x="493353" y="24764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4200524" y="5714999"/>
              <a:ext cx="542925" cy="247650"/>
            </a:xfrm>
            <a:custGeom>
              <a:avLst/>
              <a:gdLst/>
              <a:ahLst/>
              <a:cxnLst/>
              <a:rect l="l" t="t" r="r" b="b"/>
              <a:pathLst>
                <a:path w="542925" h="247650">
                  <a:moveTo>
                    <a:pt x="493353" y="247649"/>
                  </a:moveTo>
                  <a:lnTo>
                    <a:pt x="49571" y="247649"/>
                  </a:lnTo>
                  <a:lnTo>
                    <a:pt x="42281" y="246199"/>
                  </a:lnTo>
                  <a:lnTo>
                    <a:pt x="7250" y="219371"/>
                  </a:lnTo>
                  <a:lnTo>
                    <a:pt x="0" y="198078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493353" y="0"/>
                  </a:lnTo>
                  <a:lnTo>
                    <a:pt x="500643" y="1449"/>
                  </a:lnTo>
                  <a:lnTo>
                    <a:pt x="514647" y="7249"/>
                  </a:lnTo>
                  <a:lnTo>
                    <a:pt x="518051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2" y="44758"/>
                  </a:lnTo>
                  <a:lnTo>
                    <a:pt x="9524" y="50833"/>
                  </a:lnTo>
                  <a:lnTo>
                    <a:pt x="9524" y="196814"/>
                  </a:lnTo>
                  <a:lnTo>
                    <a:pt x="33089" y="232081"/>
                  </a:lnTo>
                  <a:lnTo>
                    <a:pt x="50834" y="238124"/>
                  </a:lnTo>
                  <a:lnTo>
                    <a:pt x="518050" y="238124"/>
                  </a:lnTo>
                  <a:lnTo>
                    <a:pt x="514647" y="240398"/>
                  </a:lnTo>
                  <a:lnTo>
                    <a:pt x="500643" y="246199"/>
                  </a:lnTo>
                  <a:lnTo>
                    <a:pt x="493353" y="247649"/>
                  </a:lnTo>
                  <a:close/>
                </a:path>
                <a:path w="542925" h="247650">
                  <a:moveTo>
                    <a:pt x="518050" y="238124"/>
                  </a:moveTo>
                  <a:lnTo>
                    <a:pt x="492090" y="238124"/>
                  </a:lnTo>
                  <a:lnTo>
                    <a:pt x="498165" y="236916"/>
                  </a:lnTo>
                  <a:lnTo>
                    <a:pt x="509834" y="232081"/>
                  </a:lnTo>
                  <a:lnTo>
                    <a:pt x="533399" y="196814"/>
                  </a:lnTo>
                  <a:lnTo>
                    <a:pt x="533399" y="50833"/>
                  </a:lnTo>
                  <a:lnTo>
                    <a:pt x="509834" y="15566"/>
                  </a:lnTo>
                  <a:lnTo>
                    <a:pt x="492090" y="9524"/>
                  </a:lnTo>
                  <a:lnTo>
                    <a:pt x="518051" y="9524"/>
                  </a:lnTo>
                  <a:lnTo>
                    <a:pt x="541475" y="42280"/>
                  </a:lnTo>
                  <a:lnTo>
                    <a:pt x="542924" y="49570"/>
                  </a:lnTo>
                  <a:lnTo>
                    <a:pt x="542924" y="198078"/>
                  </a:lnTo>
                  <a:lnTo>
                    <a:pt x="541475" y="205368"/>
                  </a:lnTo>
                  <a:lnTo>
                    <a:pt x="535674" y="219371"/>
                  </a:lnTo>
                  <a:lnTo>
                    <a:pt x="531545" y="225551"/>
                  </a:lnTo>
                  <a:lnTo>
                    <a:pt x="520827" y="236269"/>
                  </a:lnTo>
                  <a:lnTo>
                    <a:pt x="518050" y="23812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9" name="object 129"/>
          <p:cNvSpPr txBox="1"/>
          <p:nvPr/>
        </p:nvSpPr>
        <p:spPr>
          <a:xfrm>
            <a:off x="4311798" y="5767110"/>
            <a:ext cx="321945" cy="1308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spc="-10" dirty="0">
                <a:solidFill>
                  <a:srgbClr val="13B8A6"/>
                </a:solidFill>
                <a:latin typeface="Arial Black"/>
                <a:cs typeface="Arial Black"/>
              </a:rPr>
              <a:t>Solana</a:t>
            </a:r>
            <a:endParaRPr sz="650">
              <a:latin typeface="Arial Black"/>
              <a:cs typeface="Arial Black"/>
            </a:endParaRPr>
          </a:p>
        </p:txBody>
      </p:sp>
      <p:grpSp>
        <p:nvGrpSpPr>
          <p:cNvPr id="130" name="object 130"/>
          <p:cNvGrpSpPr/>
          <p:nvPr/>
        </p:nvGrpSpPr>
        <p:grpSpPr>
          <a:xfrm>
            <a:off x="4781549" y="5714999"/>
            <a:ext cx="552450" cy="247650"/>
            <a:chOff x="4781549" y="5714999"/>
            <a:chExt cx="552450" cy="247650"/>
          </a:xfrm>
        </p:grpSpPr>
        <p:sp>
          <p:nvSpPr>
            <p:cNvPr id="131" name="object 131"/>
            <p:cNvSpPr/>
            <p:nvPr/>
          </p:nvSpPr>
          <p:spPr>
            <a:xfrm>
              <a:off x="4781549" y="5714999"/>
              <a:ext cx="552450" cy="247650"/>
            </a:xfrm>
            <a:custGeom>
              <a:avLst/>
              <a:gdLst/>
              <a:ahLst/>
              <a:cxnLst/>
              <a:rect l="l" t="t" r="r" b="b"/>
              <a:pathLst>
                <a:path w="552450" h="247650">
                  <a:moveTo>
                    <a:pt x="502878" y="247649"/>
                  </a:moveTo>
                  <a:lnTo>
                    <a:pt x="49571" y="247649"/>
                  </a:lnTo>
                  <a:lnTo>
                    <a:pt x="42281" y="246199"/>
                  </a:lnTo>
                  <a:lnTo>
                    <a:pt x="7250" y="219371"/>
                  </a:lnTo>
                  <a:lnTo>
                    <a:pt x="0" y="198078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02878" y="0"/>
                  </a:lnTo>
                  <a:lnTo>
                    <a:pt x="541069" y="22096"/>
                  </a:lnTo>
                  <a:lnTo>
                    <a:pt x="552450" y="49570"/>
                  </a:lnTo>
                  <a:lnTo>
                    <a:pt x="552450" y="198078"/>
                  </a:lnTo>
                  <a:lnTo>
                    <a:pt x="530352" y="236269"/>
                  </a:lnTo>
                  <a:lnTo>
                    <a:pt x="502878" y="24764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4781549" y="5714999"/>
              <a:ext cx="552450" cy="247650"/>
            </a:xfrm>
            <a:custGeom>
              <a:avLst/>
              <a:gdLst/>
              <a:ahLst/>
              <a:cxnLst/>
              <a:rect l="l" t="t" r="r" b="b"/>
              <a:pathLst>
                <a:path w="552450" h="247650">
                  <a:moveTo>
                    <a:pt x="502878" y="247649"/>
                  </a:moveTo>
                  <a:lnTo>
                    <a:pt x="49571" y="247649"/>
                  </a:lnTo>
                  <a:lnTo>
                    <a:pt x="42281" y="246199"/>
                  </a:lnTo>
                  <a:lnTo>
                    <a:pt x="7250" y="219371"/>
                  </a:lnTo>
                  <a:lnTo>
                    <a:pt x="0" y="198078"/>
                  </a:lnTo>
                  <a:lnTo>
                    <a:pt x="0" y="49570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02878" y="0"/>
                  </a:lnTo>
                  <a:lnTo>
                    <a:pt x="510168" y="1449"/>
                  </a:lnTo>
                  <a:lnTo>
                    <a:pt x="524171" y="7249"/>
                  </a:lnTo>
                  <a:lnTo>
                    <a:pt x="527576" y="9524"/>
                  </a:lnTo>
                  <a:lnTo>
                    <a:pt x="50834" y="9524"/>
                  </a:lnTo>
                  <a:lnTo>
                    <a:pt x="44758" y="10732"/>
                  </a:lnTo>
                  <a:lnTo>
                    <a:pt x="10732" y="44758"/>
                  </a:lnTo>
                  <a:lnTo>
                    <a:pt x="9524" y="50833"/>
                  </a:lnTo>
                  <a:lnTo>
                    <a:pt x="9524" y="196814"/>
                  </a:lnTo>
                  <a:lnTo>
                    <a:pt x="33089" y="232081"/>
                  </a:lnTo>
                  <a:lnTo>
                    <a:pt x="50834" y="238124"/>
                  </a:lnTo>
                  <a:lnTo>
                    <a:pt x="527575" y="238124"/>
                  </a:lnTo>
                  <a:lnTo>
                    <a:pt x="524171" y="240398"/>
                  </a:lnTo>
                  <a:lnTo>
                    <a:pt x="510168" y="246199"/>
                  </a:lnTo>
                  <a:lnTo>
                    <a:pt x="502878" y="247649"/>
                  </a:lnTo>
                  <a:close/>
                </a:path>
                <a:path w="552450" h="247650">
                  <a:moveTo>
                    <a:pt x="527575" y="238124"/>
                  </a:moveTo>
                  <a:lnTo>
                    <a:pt x="501615" y="238124"/>
                  </a:lnTo>
                  <a:lnTo>
                    <a:pt x="507689" y="236916"/>
                  </a:lnTo>
                  <a:lnTo>
                    <a:pt x="519359" y="232081"/>
                  </a:lnTo>
                  <a:lnTo>
                    <a:pt x="542925" y="196814"/>
                  </a:lnTo>
                  <a:lnTo>
                    <a:pt x="542925" y="50833"/>
                  </a:lnTo>
                  <a:lnTo>
                    <a:pt x="519359" y="15566"/>
                  </a:lnTo>
                  <a:lnTo>
                    <a:pt x="501615" y="9524"/>
                  </a:lnTo>
                  <a:lnTo>
                    <a:pt x="527576" y="9524"/>
                  </a:lnTo>
                  <a:lnTo>
                    <a:pt x="550999" y="42280"/>
                  </a:lnTo>
                  <a:lnTo>
                    <a:pt x="552450" y="49570"/>
                  </a:lnTo>
                  <a:lnTo>
                    <a:pt x="552450" y="198078"/>
                  </a:lnTo>
                  <a:lnTo>
                    <a:pt x="550999" y="205368"/>
                  </a:lnTo>
                  <a:lnTo>
                    <a:pt x="545199" y="219371"/>
                  </a:lnTo>
                  <a:lnTo>
                    <a:pt x="541069" y="225551"/>
                  </a:lnTo>
                  <a:lnTo>
                    <a:pt x="530352" y="236269"/>
                  </a:lnTo>
                  <a:lnTo>
                    <a:pt x="527575" y="238124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3" name="object 133"/>
          <p:cNvSpPr txBox="1"/>
          <p:nvPr/>
        </p:nvSpPr>
        <p:spPr>
          <a:xfrm>
            <a:off x="4928840" y="5767110"/>
            <a:ext cx="261620" cy="1308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650" spc="-10" dirty="0">
                <a:solidFill>
                  <a:srgbClr val="13B8A6"/>
                </a:solidFill>
                <a:latin typeface="Arial Black"/>
                <a:cs typeface="Arial Black"/>
              </a:rPr>
              <a:t>Proof</a:t>
            </a:r>
            <a:endParaRPr sz="650">
              <a:latin typeface="Arial Black"/>
              <a:cs typeface="Arial Black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177799" y="7757520"/>
            <a:ext cx="102933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0"/>
              </a:lnSpc>
            </a:pP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ACADEMIA</a:t>
            </a:r>
            <a:r>
              <a:rPr sz="100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2.0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5126037" y="7757504"/>
            <a:ext cx="401955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950" dirty="0">
                <a:solidFill>
                  <a:srgbClr val="64738B"/>
                </a:solidFill>
                <a:latin typeface="Calibri"/>
                <a:cs typeface="Calibri"/>
              </a:rPr>
              <a:t>Page</a:t>
            </a:r>
            <a:r>
              <a:rPr sz="950" spc="95" dirty="0">
                <a:solidFill>
                  <a:srgbClr val="64738B"/>
                </a:solidFill>
                <a:latin typeface="Calibri"/>
                <a:cs typeface="Calibri"/>
              </a:rPr>
              <a:t> </a:t>
            </a:r>
            <a:fld id="{81D60167-4931-47E6-BA6A-407CBD079E47}" type="slidenum">
              <a:rPr sz="950" spc="-50" dirty="0">
                <a:solidFill>
                  <a:srgbClr val="64738B"/>
                </a:solidFill>
                <a:latin typeface="Calibri"/>
                <a:cs typeface="Calibri"/>
              </a:rPr>
              <a:t>5</a:t>
            </a:fld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67375" cy="8020050"/>
            <a:chOff x="0" y="0"/>
            <a:chExt cx="5667375" cy="8020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67374" cy="8020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043571" y="6729996"/>
              <a:ext cx="5715" cy="5715"/>
            </a:xfrm>
            <a:custGeom>
              <a:avLst/>
              <a:gdLst/>
              <a:ahLst/>
              <a:cxnLst/>
              <a:rect l="l" t="t" r="r" b="b"/>
              <a:pathLst>
                <a:path w="5714" h="5715">
                  <a:moveTo>
                    <a:pt x="4723" y="5538"/>
                  </a:moveTo>
                  <a:lnTo>
                    <a:pt x="814" y="5538"/>
                  </a:lnTo>
                  <a:lnTo>
                    <a:pt x="0" y="4723"/>
                  </a:lnTo>
                  <a:lnTo>
                    <a:pt x="0" y="3094"/>
                  </a:lnTo>
                  <a:lnTo>
                    <a:pt x="0" y="814"/>
                  </a:lnTo>
                  <a:lnTo>
                    <a:pt x="814" y="0"/>
                  </a:lnTo>
                  <a:lnTo>
                    <a:pt x="4723" y="0"/>
                  </a:lnTo>
                  <a:lnTo>
                    <a:pt x="5538" y="814"/>
                  </a:lnTo>
                  <a:lnTo>
                    <a:pt x="5538" y="4723"/>
                  </a:lnTo>
                  <a:lnTo>
                    <a:pt x="4723" y="5538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253" y="7135066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632" y="1894"/>
                  </a:moveTo>
                  <a:lnTo>
                    <a:pt x="261" y="1894"/>
                  </a:lnTo>
                  <a:lnTo>
                    <a:pt x="0" y="1632"/>
                  </a:lnTo>
                  <a:lnTo>
                    <a:pt x="0" y="1109"/>
                  </a:lnTo>
                  <a:lnTo>
                    <a:pt x="0" y="261"/>
                  </a:lnTo>
                  <a:lnTo>
                    <a:pt x="261" y="0"/>
                  </a:lnTo>
                  <a:lnTo>
                    <a:pt x="1632" y="0"/>
                  </a:lnTo>
                  <a:lnTo>
                    <a:pt x="1894" y="261"/>
                  </a:lnTo>
                  <a:lnTo>
                    <a:pt x="1894" y="1632"/>
                  </a:lnTo>
                  <a:lnTo>
                    <a:pt x="1632" y="1894"/>
                  </a:lnTo>
                  <a:close/>
                </a:path>
              </a:pathLst>
            </a:custGeom>
            <a:solidFill>
              <a:srgbClr val="FF007E">
                <a:alpha val="5965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4815" y="734264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482" y="2947"/>
                  </a:moveTo>
                  <a:lnTo>
                    <a:pt x="464" y="2947"/>
                  </a:lnTo>
                  <a:lnTo>
                    <a:pt x="0" y="2482"/>
                  </a:lnTo>
                  <a:lnTo>
                    <a:pt x="0" y="1554"/>
                  </a:lnTo>
                  <a:lnTo>
                    <a:pt x="0" y="464"/>
                  </a:lnTo>
                  <a:lnTo>
                    <a:pt x="464" y="0"/>
                  </a:lnTo>
                  <a:lnTo>
                    <a:pt x="2482" y="0"/>
                  </a:lnTo>
                  <a:lnTo>
                    <a:pt x="2947" y="464"/>
                  </a:lnTo>
                  <a:lnTo>
                    <a:pt x="2947" y="2482"/>
                  </a:lnTo>
                  <a:lnTo>
                    <a:pt x="2482" y="2947"/>
                  </a:lnTo>
                  <a:close/>
                </a:path>
              </a:pathLst>
            </a:custGeom>
            <a:solidFill>
              <a:srgbClr val="FF007E">
                <a:alpha val="4640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86526" y="7355582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592" y="710"/>
                  </a:moveTo>
                  <a:lnTo>
                    <a:pt x="118" y="710"/>
                  </a:lnTo>
                  <a:lnTo>
                    <a:pt x="0" y="118"/>
                  </a:lnTo>
                  <a:lnTo>
                    <a:pt x="592" y="0"/>
                  </a:lnTo>
                  <a:lnTo>
                    <a:pt x="710" y="355"/>
                  </a:lnTo>
                  <a:lnTo>
                    <a:pt x="710" y="592"/>
                  </a:lnTo>
                  <a:close/>
                </a:path>
              </a:pathLst>
            </a:custGeom>
            <a:solidFill>
              <a:srgbClr val="FF007E">
                <a:alpha val="4477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4718" y="752171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5" h="1904">
                  <a:moveTo>
                    <a:pt x="1361" y="1633"/>
                  </a:moveTo>
                  <a:lnTo>
                    <a:pt x="272" y="1633"/>
                  </a:lnTo>
                  <a:lnTo>
                    <a:pt x="0" y="1361"/>
                  </a:lnTo>
                  <a:lnTo>
                    <a:pt x="0" y="272"/>
                  </a:lnTo>
                  <a:lnTo>
                    <a:pt x="272" y="0"/>
                  </a:lnTo>
                  <a:lnTo>
                    <a:pt x="1361" y="0"/>
                  </a:lnTo>
                  <a:lnTo>
                    <a:pt x="1633" y="272"/>
                  </a:lnTo>
                  <a:lnTo>
                    <a:pt x="1633" y="816"/>
                  </a:lnTo>
                  <a:lnTo>
                    <a:pt x="1633" y="1361"/>
                  </a:lnTo>
                  <a:lnTo>
                    <a:pt x="1361" y="1633"/>
                  </a:lnTo>
                  <a:close/>
                </a:path>
              </a:pathLst>
            </a:custGeom>
            <a:solidFill>
              <a:srgbClr val="FF007E">
                <a:alpha val="343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0196" y="763352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459" y="1708"/>
                  </a:moveTo>
                  <a:lnTo>
                    <a:pt x="249" y="1708"/>
                  </a:lnTo>
                  <a:lnTo>
                    <a:pt x="0" y="1459"/>
                  </a:lnTo>
                  <a:lnTo>
                    <a:pt x="0" y="961"/>
                  </a:lnTo>
                  <a:lnTo>
                    <a:pt x="0" y="249"/>
                  </a:lnTo>
                  <a:lnTo>
                    <a:pt x="249" y="0"/>
                  </a:lnTo>
                  <a:lnTo>
                    <a:pt x="1459" y="0"/>
                  </a:lnTo>
                  <a:lnTo>
                    <a:pt x="1708" y="249"/>
                  </a:lnTo>
                  <a:lnTo>
                    <a:pt x="1708" y="1459"/>
                  </a:lnTo>
                  <a:lnTo>
                    <a:pt x="1459" y="1708"/>
                  </a:lnTo>
                  <a:close/>
                </a:path>
              </a:pathLst>
            </a:custGeom>
            <a:solidFill>
              <a:srgbClr val="FF007E">
                <a:alpha val="269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9922" y="777080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457" y="548"/>
                  </a:moveTo>
                  <a:lnTo>
                    <a:pt x="91" y="548"/>
                  </a:lnTo>
                  <a:lnTo>
                    <a:pt x="0" y="91"/>
                  </a:lnTo>
                  <a:lnTo>
                    <a:pt x="457" y="0"/>
                  </a:lnTo>
                  <a:lnTo>
                    <a:pt x="548" y="274"/>
                  </a:lnTo>
                  <a:lnTo>
                    <a:pt x="548" y="457"/>
                  </a:lnTo>
                  <a:close/>
                </a:path>
              </a:pathLst>
            </a:custGeom>
            <a:solidFill>
              <a:srgbClr val="FF007E">
                <a:alpha val="1729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69821" y="793788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4">
                  <a:moveTo>
                    <a:pt x="357" y="421"/>
                  </a:moveTo>
                  <a:lnTo>
                    <a:pt x="63" y="421"/>
                  </a:lnTo>
                  <a:lnTo>
                    <a:pt x="0" y="229"/>
                  </a:lnTo>
                  <a:lnTo>
                    <a:pt x="0" y="63"/>
                  </a:lnTo>
                  <a:lnTo>
                    <a:pt x="357" y="0"/>
                  </a:lnTo>
                  <a:lnTo>
                    <a:pt x="421" y="357"/>
                  </a:lnTo>
                  <a:close/>
                </a:path>
              </a:pathLst>
            </a:custGeom>
            <a:solidFill>
              <a:srgbClr val="FF007E">
                <a:alpha val="664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7637" y="147637"/>
              <a:ext cx="5372100" cy="7724775"/>
            </a:xfrm>
            <a:custGeom>
              <a:avLst/>
              <a:gdLst/>
              <a:ahLst/>
              <a:cxnLst/>
              <a:rect l="l" t="t" r="r" b="b"/>
              <a:pathLst>
                <a:path w="5372100" h="7724775">
                  <a:moveTo>
                    <a:pt x="0" y="0"/>
                  </a:moveTo>
                  <a:lnTo>
                    <a:pt x="5372099" y="0"/>
                  </a:lnTo>
                  <a:lnTo>
                    <a:pt x="5372099" y="7724774"/>
                  </a:lnTo>
                  <a:lnTo>
                    <a:pt x="0" y="772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98228" y="5487608"/>
            <a:ext cx="227076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5" dirty="0">
                <a:solidFill>
                  <a:srgbClr val="FF007E"/>
                </a:solidFill>
                <a:latin typeface="Arial Black"/>
                <a:cs typeface="Arial Black"/>
              </a:rPr>
              <a:t>IMPLEMENTATION</a:t>
            </a:r>
            <a:r>
              <a:rPr sz="1150" spc="-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150" spc="-10" dirty="0">
                <a:solidFill>
                  <a:srgbClr val="FF007E"/>
                </a:solidFill>
                <a:latin typeface="Arial Black"/>
                <a:cs typeface="Arial Black"/>
              </a:rPr>
              <a:t>ROADMAP</a:t>
            </a:r>
            <a:endParaRPr sz="115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42764" y="6205590"/>
            <a:ext cx="44005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Foundation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351" y="6348465"/>
            <a:ext cx="47498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Basic</a:t>
            </a:r>
            <a:r>
              <a:rPr sz="750" spc="-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Voting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688976" y="6205590"/>
            <a:ext cx="28956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Growth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06947" y="6348465"/>
            <a:ext cx="85344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Advanced</a:t>
            </a:r>
            <a:r>
              <a:rPr sz="750" spc="-3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Mechanisms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37260" y="6205590"/>
            <a:ext cx="334645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Maturity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28318" y="6348465"/>
            <a:ext cx="552450" cy="141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Full</a:t>
            </a:r>
            <a:r>
              <a:rPr sz="750" spc="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Autonomy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90499" y="6638924"/>
            <a:ext cx="5286375" cy="9525"/>
          </a:xfrm>
          <a:custGeom>
            <a:avLst/>
            <a:gdLst/>
            <a:ahLst/>
            <a:cxnLst/>
            <a:rect l="l" t="t" r="r" b="b"/>
            <a:pathLst>
              <a:path w="5286375" h="9525">
                <a:moveTo>
                  <a:pt x="5286374" y="9524"/>
                </a:moveTo>
                <a:lnTo>
                  <a:pt x="0" y="9524"/>
                </a:lnTo>
                <a:lnTo>
                  <a:pt x="0" y="0"/>
                </a:lnTo>
                <a:lnTo>
                  <a:pt x="5286374" y="0"/>
                </a:lnTo>
                <a:lnTo>
                  <a:pt x="5286374" y="9524"/>
                </a:lnTo>
                <a:close/>
              </a:path>
            </a:pathLst>
          </a:custGeom>
          <a:solidFill>
            <a:srgbClr val="FF007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77799" y="6780479"/>
            <a:ext cx="102933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ACADEMIA</a:t>
            </a:r>
            <a:r>
              <a:rPr sz="100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2.0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24251" y="6781816"/>
            <a:ext cx="36576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64738B"/>
                </a:solidFill>
                <a:latin typeface="Calibri"/>
                <a:cs typeface="Calibri"/>
              </a:rPr>
              <a:t>Page</a:t>
            </a:r>
            <a:r>
              <a:rPr sz="950" spc="95" dirty="0">
                <a:solidFill>
                  <a:srgbClr val="64738B"/>
                </a:solidFill>
                <a:latin typeface="Calibri"/>
                <a:cs typeface="Calibri"/>
              </a:rPr>
              <a:t> </a:t>
            </a:r>
            <a:r>
              <a:rPr sz="950" spc="-50" dirty="0">
                <a:solidFill>
                  <a:srgbClr val="64738B"/>
                </a:solidFill>
                <a:latin typeface="Calibri"/>
                <a:cs typeface="Calibri"/>
              </a:rPr>
              <a:t>6</a:t>
            </a:r>
            <a:endParaRPr sz="95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539" rIns="0" bIns="0" rtlCol="0">
            <a:spAutoFit/>
          </a:bodyPr>
          <a:lstStyle/>
          <a:p>
            <a:pPr marL="532130" marR="5080" indent="859155">
              <a:lnSpc>
                <a:spcPts val="2100"/>
              </a:lnSpc>
              <a:spcBef>
                <a:spcPts val="490"/>
              </a:spcBef>
            </a:pPr>
            <a:r>
              <a:rPr sz="2050" dirty="0"/>
              <a:t>GOVERNANCE</a:t>
            </a:r>
            <a:r>
              <a:rPr sz="2050" spc="405" dirty="0"/>
              <a:t> </a:t>
            </a:r>
            <a:r>
              <a:rPr sz="2050" spc="-50" dirty="0"/>
              <a:t>&amp; </a:t>
            </a:r>
            <a:r>
              <a:rPr sz="2050" dirty="0"/>
              <a:t>DECENTRALIZED</a:t>
            </a:r>
            <a:r>
              <a:rPr sz="2050" spc="495" dirty="0"/>
              <a:t> </a:t>
            </a:r>
            <a:r>
              <a:rPr sz="2050" spc="-10" dirty="0"/>
              <a:t>ACADEMIA</a:t>
            </a:r>
            <a:endParaRPr sz="2050"/>
          </a:p>
        </p:txBody>
      </p:sp>
      <p:grpSp>
        <p:nvGrpSpPr>
          <p:cNvPr id="24" name="object 24"/>
          <p:cNvGrpSpPr/>
          <p:nvPr/>
        </p:nvGrpSpPr>
        <p:grpSpPr>
          <a:xfrm>
            <a:off x="190499" y="819150"/>
            <a:ext cx="4762500" cy="895350"/>
            <a:chOff x="190499" y="819150"/>
            <a:chExt cx="4762500" cy="89535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819150"/>
              <a:ext cx="4229099" cy="2857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90499" y="1057274"/>
              <a:ext cx="1266825" cy="657225"/>
            </a:xfrm>
            <a:custGeom>
              <a:avLst/>
              <a:gdLst/>
              <a:ahLst/>
              <a:cxnLst/>
              <a:rect l="l" t="t" r="r" b="b"/>
              <a:pathLst>
                <a:path w="1266825" h="657225">
                  <a:moveTo>
                    <a:pt x="1190624" y="657224"/>
                  </a:moveTo>
                  <a:lnTo>
                    <a:pt x="76199" y="657224"/>
                  </a:lnTo>
                  <a:lnTo>
                    <a:pt x="68693" y="656862"/>
                  </a:lnTo>
                  <a:lnTo>
                    <a:pt x="27882" y="639957"/>
                  </a:lnTo>
                  <a:lnTo>
                    <a:pt x="3262" y="603111"/>
                  </a:lnTo>
                  <a:lnTo>
                    <a:pt x="0" y="58102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90624" y="0"/>
                  </a:lnTo>
                  <a:lnTo>
                    <a:pt x="1232967" y="12829"/>
                  </a:lnTo>
                  <a:lnTo>
                    <a:pt x="1261024" y="47039"/>
                  </a:lnTo>
                  <a:lnTo>
                    <a:pt x="1266824" y="76199"/>
                  </a:lnTo>
                  <a:lnTo>
                    <a:pt x="1266824" y="581024"/>
                  </a:lnTo>
                  <a:lnTo>
                    <a:pt x="1253994" y="623367"/>
                  </a:lnTo>
                  <a:lnTo>
                    <a:pt x="1219785" y="651424"/>
                  </a:lnTo>
                  <a:lnTo>
                    <a:pt x="1190624" y="65722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0499" y="1057274"/>
              <a:ext cx="1266825" cy="657225"/>
            </a:xfrm>
            <a:custGeom>
              <a:avLst/>
              <a:gdLst/>
              <a:ahLst/>
              <a:cxnLst/>
              <a:rect l="l" t="t" r="r" b="b"/>
              <a:pathLst>
                <a:path w="1266825" h="657225">
                  <a:moveTo>
                    <a:pt x="1190624" y="657224"/>
                  </a:moveTo>
                  <a:lnTo>
                    <a:pt x="76199" y="657224"/>
                  </a:lnTo>
                  <a:lnTo>
                    <a:pt x="68693" y="656862"/>
                  </a:lnTo>
                  <a:lnTo>
                    <a:pt x="27882" y="639957"/>
                  </a:lnTo>
                  <a:lnTo>
                    <a:pt x="3262" y="603111"/>
                  </a:lnTo>
                  <a:lnTo>
                    <a:pt x="0" y="58102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90624" y="0"/>
                  </a:lnTo>
                  <a:lnTo>
                    <a:pt x="1227445" y="9524"/>
                  </a:lnTo>
                  <a:lnTo>
                    <a:pt x="71822" y="9524"/>
                  </a:lnTo>
                  <a:lnTo>
                    <a:pt x="67486" y="9952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585402"/>
                  </a:lnTo>
                  <a:lnTo>
                    <a:pt x="9833" y="588531"/>
                  </a:lnTo>
                  <a:lnTo>
                    <a:pt x="9952" y="589738"/>
                  </a:lnTo>
                  <a:lnTo>
                    <a:pt x="25957" y="625075"/>
                  </a:lnTo>
                  <a:lnTo>
                    <a:pt x="58898" y="645564"/>
                  </a:lnTo>
                  <a:lnTo>
                    <a:pt x="71822" y="647699"/>
                  </a:lnTo>
                  <a:lnTo>
                    <a:pt x="1227445" y="647699"/>
                  </a:lnTo>
                  <a:lnTo>
                    <a:pt x="1226581" y="648216"/>
                  </a:lnTo>
                  <a:lnTo>
                    <a:pt x="1219785" y="651424"/>
                  </a:lnTo>
                  <a:lnTo>
                    <a:pt x="1212711" y="653961"/>
                  </a:lnTo>
                  <a:lnTo>
                    <a:pt x="1205493" y="655774"/>
                  </a:lnTo>
                  <a:lnTo>
                    <a:pt x="1198131" y="656862"/>
                  </a:lnTo>
                  <a:lnTo>
                    <a:pt x="1190624" y="657224"/>
                  </a:lnTo>
                  <a:close/>
                </a:path>
                <a:path w="1266825" h="657225">
                  <a:moveTo>
                    <a:pt x="1227445" y="647699"/>
                  </a:moveTo>
                  <a:lnTo>
                    <a:pt x="1195002" y="647699"/>
                  </a:lnTo>
                  <a:lnTo>
                    <a:pt x="1199338" y="647272"/>
                  </a:lnTo>
                  <a:lnTo>
                    <a:pt x="1207926" y="645564"/>
                  </a:lnTo>
                  <a:lnTo>
                    <a:pt x="1240866" y="625075"/>
                  </a:lnTo>
                  <a:lnTo>
                    <a:pt x="1256872" y="589738"/>
                  </a:lnTo>
                  <a:lnTo>
                    <a:pt x="1257299" y="585402"/>
                  </a:lnTo>
                  <a:lnTo>
                    <a:pt x="1257299" y="71821"/>
                  </a:lnTo>
                  <a:lnTo>
                    <a:pt x="1256991" y="68693"/>
                  </a:lnTo>
                  <a:lnTo>
                    <a:pt x="1256872" y="67486"/>
                  </a:lnTo>
                  <a:lnTo>
                    <a:pt x="1240866" y="32149"/>
                  </a:lnTo>
                  <a:lnTo>
                    <a:pt x="1207926" y="11660"/>
                  </a:lnTo>
                  <a:lnTo>
                    <a:pt x="1195002" y="9524"/>
                  </a:lnTo>
                  <a:lnTo>
                    <a:pt x="1227445" y="9524"/>
                  </a:lnTo>
                  <a:lnTo>
                    <a:pt x="1257816" y="40243"/>
                  </a:lnTo>
                  <a:lnTo>
                    <a:pt x="1266824" y="581024"/>
                  </a:lnTo>
                  <a:lnTo>
                    <a:pt x="1266462" y="588531"/>
                  </a:lnTo>
                  <a:lnTo>
                    <a:pt x="1249557" y="629342"/>
                  </a:lnTo>
                  <a:lnTo>
                    <a:pt x="1233094" y="644299"/>
                  </a:lnTo>
                  <a:lnTo>
                    <a:pt x="1227445" y="6476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4414" y="1152019"/>
            <a:ext cx="6965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0" spc="-70" dirty="0">
                <a:solidFill>
                  <a:srgbClr val="FF007E"/>
                </a:solidFill>
                <a:latin typeface="Arial Black"/>
                <a:cs typeface="Arial Black"/>
              </a:rPr>
              <a:t>12,847</a:t>
            </a:r>
            <a:endParaRPr sz="1550">
              <a:latin typeface="Arial Black"/>
              <a:cs typeface="Arial Black"/>
            </a:endParaRPr>
          </a:p>
          <a:p>
            <a:pPr marL="72390">
              <a:lnSpc>
                <a:spcPct val="100000"/>
              </a:lnSpc>
              <a:spcBef>
                <a:spcPts val="590"/>
              </a:spcBef>
            </a:pPr>
            <a:r>
              <a:rPr sz="750" spc="-60" dirty="0">
                <a:solidFill>
                  <a:srgbClr val="A0AEBF"/>
                </a:solidFill>
                <a:latin typeface="Arial Narrow"/>
                <a:cs typeface="Arial Narrow"/>
              </a:rPr>
              <a:t>ACTIVE</a:t>
            </a:r>
            <a:r>
              <a:rPr sz="750" spc="5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VOTERS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409699" y="1057274"/>
            <a:ext cx="1390650" cy="657225"/>
            <a:chOff x="1409699" y="1057274"/>
            <a:chExt cx="1390650" cy="657225"/>
          </a:xfrm>
        </p:grpSpPr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09699" y="1073319"/>
              <a:ext cx="38100" cy="62513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533524" y="1057274"/>
              <a:ext cx="1266825" cy="657225"/>
            </a:xfrm>
            <a:custGeom>
              <a:avLst/>
              <a:gdLst/>
              <a:ahLst/>
              <a:cxnLst/>
              <a:rect l="l" t="t" r="r" b="b"/>
              <a:pathLst>
                <a:path w="1266825" h="657225">
                  <a:moveTo>
                    <a:pt x="1190624" y="657224"/>
                  </a:moveTo>
                  <a:lnTo>
                    <a:pt x="76199" y="657224"/>
                  </a:lnTo>
                  <a:lnTo>
                    <a:pt x="68693" y="656862"/>
                  </a:lnTo>
                  <a:lnTo>
                    <a:pt x="27882" y="639957"/>
                  </a:lnTo>
                  <a:lnTo>
                    <a:pt x="3262" y="603111"/>
                  </a:lnTo>
                  <a:lnTo>
                    <a:pt x="0" y="58102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90624" y="0"/>
                  </a:lnTo>
                  <a:lnTo>
                    <a:pt x="1232966" y="12829"/>
                  </a:lnTo>
                  <a:lnTo>
                    <a:pt x="1261024" y="47039"/>
                  </a:lnTo>
                  <a:lnTo>
                    <a:pt x="1266824" y="76199"/>
                  </a:lnTo>
                  <a:lnTo>
                    <a:pt x="1266824" y="581024"/>
                  </a:lnTo>
                  <a:lnTo>
                    <a:pt x="1253994" y="623367"/>
                  </a:lnTo>
                  <a:lnTo>
                    <a:pt x="1219785" y="651424"/>
                  </a:lnTo>
                  <a:lnTo>
                    <a:pt x="1190624" y="65722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533524" y="1057274"/>
              <a:ext cx="1266825" cy="657225"/>
            </a:xfrm>
            <a:custGeom>
              <a:avLst/>
              <a:gdLst/>
              <a:ahLst/>
              <a:cxnLst/>
              <a:rect l="l" t="t" r="r" b="b"/>
              <a:pathLst>
                <a:path w="1266825" h="657225">
                  <a:moveTo>
                    <a:pt x="1190624" y="657224"/>
                  </a:moveTo>
                  <a:lnTo>
                    <a:pt x="76199" y="657224"/>
                  </a:lnTo>
                  <a:lnTo>
                    <a:pt x="68693" y="656862"/>
                  </a:lnTo>
                  <a:lnTo>
                    <a:pt x="27882" y="639957"/>
                  </a:lnTo>
                  <a:lnTo>
                    <a:pt x="3262" y="603111"/>
                  </a:lnTo>
                  <a:lnTo>
                    <a:pt x="0" y="58102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90624" y="0"/>
                  </a:lnTo>
                  <a:lnTo>
                    <a:pt x="1227445" y="9524"/>
                  </a:lnTo>
                  <a:lnTo>
                    <a:pt x="71821" y="9524"/>
                  </a:lnTo>
                  <a:lnTo>
                    <a:pt x="67485" y="9952"/>
                  </a:lnTo>
                  <a:lnTo>
                    <a:pt x="32149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585402"/>
                  </a:lnTo>
                  <a:lnTo>
                    <a:pt x="23193" y="621707"/>
                  </a:lnTo>
                  <a:lnTo>
                    <a:pt x="54728" y="644299"/>
                  </a:lnTo>
                  <a:lnTo>
                    <a:pt x="71821" y="647699"/>
                  </a:lnTo>
                  <a:lnTo>
                    <a:pt x="1227445" y="647699"/>
                  </a:lnTo>
                  <a:lnTo>
                    <a:pt x="1226581" y="648216"/>
                  </a:lnTo>
                  <a:lnTo>
                    <a:pt x="1219785" y="651424"/>
                  </a:lnTo>
                  <a:lnTo>
                    <a:pt x="1212711" y="653961"/>
                  </a:lnTo>
                  <a:lnTo>
                    <a:pt x="1205493" y="655774"/>
                  </a:lnTo>
                  <a:lnTo>
                    <a:pt x="1198131" y="656862"/>
                  </a:lnTo>
                  <a:lnTo>
                    <a:pt x="1190624" y="657224"/>
                  </a:lnTo>
                  <a:close/>
                </a:path>
                <a:path w="1266825" h="657225">
                  <a:moveTo>
                    <a:pt x="1227445" y="647699"/>
                  </a:moveTo>
                  <a:lnTo>
                    <a:pt x="1195002" y="647699"/>
                  </a:lnTo>
                  <a:lnTo>
                    <a:pt x="1199338" y="647272"/>
                  </a:lnTo>
                  <a:lnTo>
                    <a:pt x="1207926" y="645564"/>
                  </a:lnTo>
                  <a:lnTo>
                    <a:pt x="1240866" y="625075"/>
                  </a:lnTo>
                  <a:lnTo>
                    <a:pt x="1256872" y="589738"/>
                  </a:lnTo>
                  <a:lnTo>
                    <a:pt x="1257299" y="585402"/>
                  </a:lnTo>
                  <a:lnTo>
                    <a:pt x="1257299" y="71821"/>
                  </a:lnTo>
                  <a:lnTo>
                    <a:pt x="1243630" y="35517"/>
                  </a:lnTo>
                  <a:lnTo>
                    <a:pt x="1211782" y="12829"/>
                  </a:lnTo>
                  <a:lnTo>
                    <a:pt x="1195002" y="9524"/>
                  </a:lnTo>
                  <a:lnTo>
                    <a:pt x="1227445" y="9524"/>
                  </a:lnTo>
                  <a:lnTo>
                    <a:pt x="1257816" y="40243"/>
                  </a:lnTo>
                  <a:lnTo>
                    <a:pt x="1266824" y="581024"/>
                  </a:lnTo>
                  <a:lnTo>
                    <a:pt x="1266462" y="588531"/>
                  </a:lnTo>
                  <a:lnTo>
                    <a:pt x="1249557" y="629342"/>
                  </a:lnTo>
                  <a:lnTo>
                    <a:pt x="1233094" y="644299"/>
                  </a:lnTo>
                  <a:lnTo>
                    <a:pt x="1227445" y="6476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771153" y="1152019"/>
            <a:ext cx="7848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50" spc="-25" dirty="0">
                <a:solidFill>
                  <a:srgbClr val="FF007E"/>
                </a:solidFill>
                <a:latin typeface="Arial Black"/>
                <a:cs typeface="Arial Black"/>
              </a:rPr>
              <a:t>94%</a:t>
            </a:r>
            <a:endParaRPr sz="15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750" spc="-60" dirty="0">
                <a:solidFill>
                  <a:srgbClr val="A0AEBF"/>
                </a:solidFill>
                <a:latin typeface="Arial Narrow"/>
                <a:cs typeface="Arial Narrow"/>
              </a:rPr>
              <a:t>PROPOSAL</a:t>
            </a:r>
            <a:r>
              <a:rPr sz="750" spc="7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SUCCESS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752724" y="1057274"/>
            <a:ext cx="1381125" cy="657225"/>
            <a:chOff x="2752724" y="1057274"/>
            <a:chExt cx="1381125" cy="657225"/>
          </a:xfrm>
        </p:grpSpPr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52724" y="1073319"/>
              <a:ext cx="38100" cy="62513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2876549" y="1057274"/>
              <a:ext cx="1257300" cy="657225"/>
            </a:xfrm>
            <a:custGeom>
              <a:avLst/>
              <a:gdLst/>
              <a:ahLst/>
              <a:cxnLst/>
              <a:rect l="l" t="t" r="r" b="b"/>
              <a:pathLst>
                <a:path w="1257300" h="657225">
                  <a:moveTo>
                    <a:pt x="1181099" y="657224"/>
                  </a:moveTo>
                  <a:lnTo>
                    <a:pt x="76199" y="657224"/>
                  </a:lnTo>
                  <a:lnTo>
                    <a:pt x="68693" y="656862"/>
                  </a:lnTo>
                  <a:lnTo>
                    <a:pt x="27882" y="639957"/>
                  </a:lnTo>
                  <a:lnTo>
                    <a:pt x="3262" y="603111"/>
                  </a:lnTo>
                  <a:lnTo>
                    <a:pt x="0" y="58102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81099" y="0"/>
                  </a:lnTo>
                  <a:lnTo>
                    <a:pt x="1223442" y="12829"/>
                  </a:lnTo>
                  <a:lnTo>
                    <a:pt x="1251499" y="47039"/>
                  </a:lnTo>
                  <a:lnTo>
                    <a:pt x="1257299" y="76199"/>
                  </a:lnTo>
                  <a:lnTo>
                    <a:pt x="1257299" y="581024"/>
                  </a:lnTo>
                  <a:lnTo>
                    <a:pt x="1244469" y="623367"/>
                  </a:lnTo>
                  <a:lnTo>
                    <a:pt x="1210260" y="651424"/>
                  </a:lnTo>
                  <a:lnTo>
                    <a:pt x="1181099" y="65722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876549" y="1057274"/>
              <a:ext cx="1257300" cy="657225"/>
            </a:xfrm>
            <a:custGeom>
              <a:avLst/>
              <a:gdLst/>
              <a:ahLst/>
              <a:cxnLst/>
              <a:rect l="l" t="t" r="r" b="b"/>
              <a:pathLst>
                <a:path w="1257300" h="657225">
                  <a:moveTo>
                    <a:pt x="1181099" y="657224"/>
                  </a:moveTo>
                  <a:lnTo>
                    <a:pt x="76199" y="657224"/>
                  </a:lnTo>
                  <a:lnTo>
                    <a:pt x="68693" y="656862"/>
                  </a:lnTo>
                  <a:lnTo>
                    <a:pt x="27882" y="639957"/>
                  </a:lnTo>
                  <a:lnTo>
                    <a:pt x="3262" y="603111"/>
                  </a:lnTo>
                  <a:lnTo>
                    <a:pt x="0" y="58102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81099" y="0"/>
                  </a:lnTo>
                  <a:lnTo>
                    <a:pt x="1217920" y="9524"/>
                  </a:lnTo>
                  <a:lnTo>
                    <a:pt x="71821" y="9524"/>
                  </a:lnTo>
                  <a:lnTo>
                    <a:pt x="67485" y="9952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585402"/>
                  </a:lnTo>
                  <a:lnTo>
                    <a:pt x="23193" y="621707"/>
                  </a:lnTo>
                  <a:lnTo>
                    <a:pt x="54729" y="644299"/>
                  </a:lnTo>
                  <a:lnTo>
                    <a:pt x="71821" y="647699"/>
                  </a:lnTo>
                  <a:lnTo>
                    <a:pt x="1217920" y="647699"/>
                  </a:lnTo>
                  <a:lnTo>
                    <a:pt x="1217056" y="648216"/>
                  </a:lnTo>
                  <a:lnTo>
                    <a:pt x="1210260" y="651424"/>
                  </a:lnTo>
                  <a:lnTo>
                    <a:pt x="1203186" y="653961"/>
                  </a:lnTo>
                  <a:lnTo>
                    <a:pt x="1195968" y="655774"/>
                  </a:lnTo>
                  <a:lnTo>
                    <a:pt x="1188606" y="656862"/>
                  </a:lnTo>
                  <a:lnTo>
                    <a:pt x="1181099" y="657224"/>
                  </a:lnTo>
                  <a:close/>
                </a:path>
                <a:path w="1257300" h="657225">
                  <a:moveTo>
                    <a:pt x="1217920" y="647699"/>
                  </a:moveTo>
                  <a:lnTo>
                    <a:pt x="1185477" y="647699"/>
                  </a:lnTo>
                  <a:lnTo>
                    <a:pt x="1189813" y="647272"/>
                  </a:lnTo>
                  <a:lnTo>
                    <a:pt x="1198400" y="645564"/>
                  </a:lnTo>
                  <a:lnTo>
                    <a:pt x="1231341" y="625075"/>
                  </a:lnTo>
                  <a:lnTo>
                    <a:pt x="1247347" y="589738"/>
                  </a:lnTo>
                  <a:lnTo>
                    <a:pt x="1247774" y="585402"/>
                  </a:lnTo>
                  <a:lnTo>
                    <a:pt x="1247774" y="71821"/>
                  </a:lnTo>
                  <a:lnTo>
                    <a:pt x="1234105" y="35517"/>
                  </a:lnTo>
                  <a:lnTo>
                    <a:pt x="1202257" y="12829"/>
                  </a:lnTo>
                  <a:lnTo>
                    <a:pt x="1185477" y="9524"/>
                  </a:lnTo>
                  <a:lnTo>
                    <a:pt x="1217920" y="9524"/>
                  </a:lnTo>
                  <a:lnTo>
                    <a:pt x="1248291" y="40243"/>
                  </a:lnTo>
                  <a:lnTo>
                    <a:pt x="1257299" y="581024"/>
                  </a:lnTo>
                  <a:lnTo>
                    <a:pt x="1256937" y="588531"/>
                  </a:lnTo>
                  <a:lnTo>
                    <a:pt x="1240032" y="629342"/>
                  </a:lnTo>
                  <a:lnTo>
                    <a:pt x="1223569" y="644299"/>
                  </a:lnTo>
                  <a:lnTo>
                    <a:pt x="1217920" y="6476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3161357" y="1152019"/>
            <a:ext cx="6858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50" spc="-10" dirty="0">
                <a:solidFill>
                  <a:srgbClr val="FF007E"/>
                </a:solidFill>
                <a:latin typeface="Arial Black"/>
                <a:cs typeface="Arial Black"/>
              </a:rPr>
              <a:t>€2.3M</a:t>
            </a:r>
            <a:endParaRPr sz="155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TREASURY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095749" y="1057274"/>
            <a:ext cx="1381125" cy="657225"/>
            <a:chOff x="4095749" y="1057274"/>
            <a:chExt cx="1381125" cy="657225"/>
          </a:xfrm>
        </p:grpSpPr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95749" y="1078806"/>
              <a:ext cx="28575" cy="61416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210049" y="1057274"/>
              <a:ext cx="1266825" cy="657225"/>
            </a:xfrm>
            <a:custGeom>
              <a:avLst/>
              <a:gdLst/>
              <a:ahLst/>
              <a:cxnLst/>
              <a:rect l="l" t="t" r="r" b="b"/>
              <a:pathLst>
                <a:path w="1266825" h="657225">
                  <a:moveTo>
                    <a:pt x="1190624" y="657224"/>
                  </a:moveTo>
                  <a:lnTo>
                    <a:pt x="76199" y="657224"/>
                  </a:lnTo>
                  <a:lnTo>
                    <a:pt x="68693" y="656862"/>
                  </a:lnTo>
                  <a:lnTo>
                    <a:pt x="27881" y="639957"/>
                  </a:lnTo>
                  <a:lnTo>
                    <a:pt x="3261" y="603111"/>
                  </a:lnTo>
                  <a:lnTo>
                    <a:pt x="0" y="58102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1190624" y="0"/>
                  </a:lnTo>
                  <a:lnTo>
                    <a:pt x="1232966" y="12829"/>
                  </a:lnTo>
                  <a:lnTo>
                    <a:pt x="1261023" y="47039"/>
                  </a:lnTo>
                  <a:lnTo>
                    <a:pt x="1266824" y="76199"/>
                  </a:lnTo>
                  <a:lnTo>
                    <a:pt x="1266824" y="581024"/>
                  </a:lnTo>
                  <a:lnTo>
                    <a:pt x="1253994" y="623367"/>
                  </a:lnTo>
                  <a:lnTo>
                    <a:pt x="1219784" y="651424"/>
                  </a:lnTo>
                  <a:lnTo>
                    <a:pt x="1190624" y="65722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210049" y="1057274"/>
              <a:ext cx="1266825" cy="657225"/>
            </a:xfrm>
            <a:custGeom>
              <a:avLst/>
              <a:gdLst/>
              <a:ahLst/>
              <a:cxnLst/>
              <a:rect l="l" t="t" r="r" b="b"/>
              <a:pathLst>
                <a:path w="1266825" h="657225">
                  <a:moveTo>
                    <a:pt x="1190624" y="657224"/>
                  </a:moveTo>
                  <a:lnTo>
                    <a:pt x="76199" y="657224"/>
                  </a:lnTo>
                  <a:lnTo>
                    <a:pt x="68693" y="656862"/>
                  </a:lnTo>
                  <a:lnTo>
                    <a:pt x="27881" y="639957"/>
                  </a:lnTo>
                  <a:lnTo>
                    <a:pt x="3261" y="603111"/>
                  </a:lnTo>
                  <a:lnTo>
                    <a:pt x="0" y="58102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1190624" y="0"/>
                  </a:lnTo>
                  <a:lnTo>
                    <a:pt x="1227445" y="9524"/>
                  </a:lnTo>
                  <a:lnTo>
                    <a:pt x="71821" y="9524"/>
                  </a:lnTo>
                  <a:lnTo>
                    <a:pt x="67485" y="9952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585402"/>
                  </a:lnTo>
                  <a:lnTo>
                    <a:pt x="23193" y="621707"/>
                  </a:lnTo>
                  <a:lnTo>
                    <a:pt x="54728" y="644299"/>
                  </a:lnTo>
                  <a:lnTo>
                    <a:pt x="71821" y="647699"/>
                  </a:lnTo>
                  <a:lnTo>
                    <a:pt x="1227445" y="647699"/>
                  </a:lnTo>
                  <a:lnTo>
                    <a:pt x="1226581" y="648216"/>
                  </a:lnTo>
                  <a:lnTo>
                    <a:pt x="1219784" y="651424"/>
                  </a:lnTo>
                  <a:lnTo>
                    <a:pt x="1212711" y="653961"/>
                  </a:lnTo>
                  <a:lnTo>
                    <a:pt x="1205493" y="655774"/>
                  </a:lnTo>
                  <a:lnTo>
                    <a:pt x="1198131" y="656862"/>
                  </a:lnTo>
                  <a:lnTo>
                    <a:pt x="1190624" y="657224"/>
                  </a:lnTo>
                  <a:close/>
                </a:path>
                <a:path w="1266825" h="657225">
                  <a:moveTo>
                    <a:pt x="1227445" y="647699"/>
                  </a:moveTo>
                  <a:lnTo>
                    <a:pt x="1195002" y="647699"/>
                  </a:lnTo>
                  <a:lnTo>
                    <a:pt x="1199338" y="647272"/>
                  </a:lnTo>
                  <a:lnTo>
                    <a:pt x="1207925" y="645564"/>
                  </a:lnTo>
                  <a:lnTo>
                    <a:pt x="1240866" y="625075"/>
                  </a:lnTo>
                  <a:lnTo>
                    <a:pt x="1256871" y="589738"/>
                  </a:lnTo>
                  <a:lnTo>
                    <a:pt x="1257299" y="585402"/>
                  </a:lnTo>
                  <a:lnTo>
                    <a:pt x="1257299" y="71821"/>
                  </a:lnTo>
                  <a:lnTo>
                    <a:pt x="1256990" y="68693"/>
                  </a:lnTo>
                  <a:lnTo>
                    <a:pt x="1256871" y="67486"/>
                  </a:lnTo>
                  <a:lnTo>
                    <a:pt x="1240866" y="32149"/>
                  </a:lnTo>
                  <a:lnTo>
                    <a:pt x="1207925" y="11660"/>
                  </a:lnTo>
                  <a:lnTo>
                    <a:pt x="1195002" y="9524"/>
                  </a:lnTo>
                  <a:lnTo>
                    <a:pt x="1227445" y="9524"/>
                  </a:lnTo>
                  <a:lnTo>
                    <a:pt x="1257816" y="40243"/>
                  </a:lnTo>
                  <a:lnTo>
                    <a:pt x="1266824" y="581024"/>
                  </a:lnTo>
                  <a:lnTo>
                    <a:pt x="1266462" y="588531"/>
                  </a:lnTo>
                  <a:lnTo>
                    <a:pt x="1249557" y="629342"/>
                  </a:lnTo>
                  <a:lnTo>
                    <a:pt x="1233094" y="644299"/>
                  </a:lnTo>
                  <a:lnTo>
                    <a:pt x="1227445" y="6476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4612729" y="1152019"/>
            <a:ext cx="4641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00"/>
              </a:spcBef>
            </a:pPr>
            <a:r>
              <a:rPr sz="1550" spc="-25" dirty="0">
                <a:solidFill>
                  <a:srgbClr val="FF007E"/>
                </a:solidFill>
                <a:latin typeface="Arial Black"/>
                <a:cs typeface="Arial Black"/>
              </a:rPr>
              <a:t>156</a:t>
            </a:r>
            <a:endParaRPr sz="15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750" spc="-40" dirty="0">
                <a:solidFill>
                  <a:srgbClr val="A0AEBF"/>
                </a:solidFill>
                <a:latin typeface="Arial Narrow"/>
                <a:cs typeface="Arial Narrow"/>
              </a:rPr>
              <a:t>PROPOSALS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190499" y="1073319"/>
            <a:ext cx="5276850" cy="2917825"/>
            <a:chOff x="190499" y="1073319"/>
            <a:chExt cx="5276850" cy="2917825"/>
          </a:xfrm>
        </p:grpSpPr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9249" y="1073319"/>
              <a:ext cx="38100" cy="62513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90499" y="2000249"/>
              <a:ext cx="2600325" cy="1990725"/>
            </a:xfrm>
            <a:custGeom>
              <a:avLst/>
              <a:gdLst/>
              <a:ahLst/>
              <a:cxnLst/>
              <a:rect l="l" t="t" r="r" b="b"/>
              <a:pathLst>
                <a:path w="2600325" h="1990725">
                  <a:moveTo>
                    <a:pt x="2505074" y="1990724"/>
                  </a:moveTo>
                  <a:lnTo>
                    <a:pt x="95249" y="1990724"/>
                  </a:lnTo>
                  <a:lnTo>
                    <a:pt x="85866" y="1990271"/>
                  </a:lnTo>
                  <a:lnTo>
                    <a:pt x="42321" y="1974686"/>
                  </a:lnTo>
                  <a:lnTo>
                    <a:pt x="11259" y="1940420"/>
                  </a:lnTo>
                  <a:lnTo>
                    <a:pt x="0" y="18954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50020" y="11259"/>
                  </a:lnTo>
                  <a:lnTo>
                    <a:pt x="2584286" y="42321"/>
                  </a:lnTo>
                  <a:lnTo>
                    <a:pt x="2599871" y="85866"/>
                  </a:lnTo>
                  <a:lnTo>
                    <a:pt x="2600324" y="95249"/>
                  </a:lnTo>
                  <a:lnTo>
                    <a:pt x="2600324" y="1895474"/>
                  </a:lnTo>
                  <a:lnTo>
                    <a:pt x="2589064" y="1940420"/>
                  </a:lnTo>
                  <a:lnTo>
                    <a:pt x="2558002" y="1974686"/>
                  </a:lnTo>
                  <a:lnTo>
                    <a:pt x="2514457" y="1990271"/>
                  </a:lnTo>
                  <a:lnTo>
                    <a:pt x="2505074" y="199072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90499" y="2000249"/>
              <a:ext cx="2600325" cy="1990725"/>
            </a:xfrm>
            <a:custGeom>
              <a:avLst/>
              <a:gdLst/>
              <a:ahLst/>
              <a:cxnLst/>
              <a:rect l="l" t="t" r="r" b="b"/>
              <a:pathLst>
                <a:path w="2600325" h="1990725">
                  <a:moveTo>
                    <a:pt x="2505074" y="1990724"/>
                  </a:moveTo>
                  <a:lnTo>
                    <a:pt x="95249" y="1990724"/>
                  </a:lnTo>
                  <a:lnTo>
                    <a:pt x="85866" y="1990271"/>
                  </a:lnTo>
                  <a:lnTo>
                    <a:pt x="42321" y="1974686"/>
                  </a:lnTo>
                  <a:lnTo>
                    <a:pt x="11259" y="1940420"/>
                  </a:lnTo>
                  <a:lnTo>
                    <a:pt x="0" y="189547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46344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901103"/>
                  </a:lnTo>
                  <a:lnTo>
                    <a:pt x="20845" y="1938420"/>
                  </a:lnTo>
                  <a:lnTo>
                    <a:pt x="52303" y="1969878"/>
                  </a:lnTo>
                  <a:lnTo>
                    <a:pt x="89621" y="1981199"/>
                  </a:lnTo>
                  <a:lnTo>
                    <a:pt x="2546344" y="1981199"/>
                  </a:lnTo>
                  <a:lnTo>
                    <a:pt x="2541525" y="1983474"/>
                  </a:lnTo>
                  <a:lnTo>
                    <a:pt x="2532682" y="1986646"/>
                  </a:lnTo>
                  <a:lnTo>
                    <a:pt x="2523660" y="1988911"/>
                  </a:lnTo>
                  <a:lnTo>
                    <a:pt x="2514457" y="1990271"/>
                  </a:lnTo>
                  <a:lnTo>
                    <a:pt x="2505074" y="1990724"/>
                  </a:lnTo>
                  <a:close/>
                </a:path>
                <a:path w="2600325" h="1990725">
                  <a:moveTo>
                    <a:pt x="2546344" y="1981199"/>
                  </a:moveTo>
                  <a:lnTo>
                    <a:pt x="2510703" y="1981199"/>
                  </a:lnTo>
                  <a:lnTo>
                    <a:pt x="2516277" y="1980650"/>
                  </a:lnTo>
                  <a:lnTo>
                    <a:pt x="2527319" y="1978453"/>
                  </a:lnTo>
                  <a:lnTo>
                    <a:pt x="2561710" y="1960071"/>
                  </a:lnTo>
                  <a:lnTo>
                    <a:pt x="2586428" y="1923079"/>
                  </a:lnTo>
                  <a:lnTo>
                    <a:pt x="2590799" y="1901103"/>
                  </a:lnTo>
                  <a:lnTo>
                    <a:pt x="2590799" y="89620"/>
                  </a:lnTo>
                  <a:lnTo>
                    <a:pt x="2579479" y="52303"/>
                  </a:lnTo>
                  <a:lnTo>
                    <a:pt x="2548020" y="20844"/>
                  </a:lnTo>
                  <a:lnTo>
                    <a:pt x="2510703" y="9524"/>
                  </a:lnTo>
                  <a:lnTo>
                    <a:pt x="2546344" y="9524"/>
                  </a:lnTo>
                  <a:lnTo>
                    <a:pt x="2578740" y="34853"/>
                  </a:lnTo>
                  <a:lnTo>
                    <a:pt x="2598512" y="76663"/>
                  </a:lnTo>
                  <a:lnTo>
                    <a:pt x="2600324" y="1895474"/>
                  </a:lnTo>
                  <a:lnTo>
                    <a:pt x="2599871" y="1904857"/>
                  </a:lnTo>
                  <a:lnTo>
                    <a:pt x="2584286" y="1948402"/>
                  </a:lnTo>
                  <a:lnTo>
                    <a:pt x="2550020" y="1979464"/>
                  </a:lnTo>
                  <a:lnTo>
                    <a:pt x="2546344" y="198119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14324" y="2590799"/>
              <a:ext cx="2352675" cy="295275"/>
            </a:xfrm>
            <a:custGeom>
              <a:avLst/>
              <a:gdLst/>
              <a:ahLst/>
              <a:cxnLst/>
              <a:rect l="l" t="t" r="r" b="b"/>
              <a:pathLst>
                <a:path w="2352675" h="295275">
                  <a:moveTo>
                    <a:pt x="2303103" y="295274"/>
                  </a:moveTo>
                  <a:lnTo>
                    <a:pt x="49571" y="295274"/>
                  </a:lnTo>
                  <a:lnTo>
                    <a:pt x="42281" y="293824"/>
                  </a:lnTo>
                  <a:lnTo>
                    <a:pt x="7250" y="266996"/>
                  </a:lnTo>
                  <a:lnTo>
                    <a:pt x="0" y="24570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03103" y="0"/>
                  </a:lnTo>
                  <a:lnTo>
                    <a:pt x="2341294" y="22097"/>
                  </a:lnTo>
                  <a:lnTo>
                    <a:pt x="2352674" y="49571"/>
                  </a:lnTo>
                  <a:lnTo>
                    <a:pt x="2352674" y="245703"/>
                  </a:lnTo>
                  <a:lnTo>
                    <a:pt x="2330576" y="283894"/>
                  </a:lnTo>
                  <a:lnTo>
                    <a:pt x="2303103" y="295274"/>
                  </a:lnTo>
                  <a:close/>
                </a:path>
              </a:pathLst>
            </a:custGeom>
            <a:solidFill>
              <a:srgbClr val="13B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14324" y="2590799"/>
              <a:ext cx="2352675" cy="295275"/>
            </a:xfrm>
            <a:custGeom>
              <a:avLst/>
              <a:gdLst/>
              <a:ahLst/>
              <a:cxnLst/>
              <a:rect l="l" t="t" r="r" b="b"/>
              <a:pathLst>
                <a:path w="2352675" h="295275">
                  <a:moveTo>
                    <a:pt x="2303103" y="295274"/>
                  </a:moveTo>
                  <a:lnTo>
                    <a:pt x="49571" y="295274"/>
                  </a:lnTo>
                  <a:lnTo>
                    <a:pt x="42281" y="293824"/>
                  </a:lnTo>
                  <a:lnTo>
                    <a:pt x="7250" y="266996"/>
                  </a:lnTo>
                  <a:lnTo>
                    <a:pt x="0" y="24570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03103" y="0"/>
                  </a:lnTo>
                  <a:lnTo>
                    <a:pt x="2310393" y="1449"/>
                  </a:lnTo>
                  <a:lnTo>
                    <a:pt x="2324396" y="7250"/>
                  </a:lnTo>
                  <a:lnTo>
                    <a:pt x="2327800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9"/>
                  </a:lnTo>
                  <a:lnTo>
                    <a:pt x="9524" y="50834"/>
                  </a:lnTo>
                  <a:lnTo>
                    <a:pt x="9524" y="244440"/>
                  </a:lnTo>
                  <a:lnTo>
                    <a:pt x="33089" y="279707"/>
                  </a:lnTo>
                  <a:lnTo>
                    <a:pt x="50834" y="285749"/>
                  </a:lnTo>
                  <a:lnTo>
                    <a:pt x="2327800" y="285749"/>
                  </a:lnTo>
                  <a:lnTo>
                    <a:pt x="2324396" y="288024"/>
                  </a:lnTo>
                  <a:lnTo>
                    <a:pt x="2310393" y="293824"/>
                  </a:lnTo>
                  <a:lnTo>
                    <a:pt x="2303103" y="295274"/>
                  </a:lnTo>
                  <a:close/>
                </a:path>
                <a:path w="2352675" h="295275">
                  <a:moveTo>
                    <a:pt x="2327800" y="285749"/>
                  </a:moveTo>
                  <a:lnTo>
                    <a:pt x="2301840" y="285749"/>
                  </a:lnTo>
                  <a:lnTo>
                    <a:pt x="2307915" y="284541"/>
                  </a:lnTo>
                  <a:lnTo>
                    <a:pt x="2319584" y="279707"/>
                  </a:lnTo>
                  <a:lnTo>
                    <a:pt x="2343149" y="244440"/>
                  </a:lnTo>
                  <a:lnTo>
                    <a:pt x="2343149" y="50834"/>
                  </a:lnTo>
                  <a:lnTo>
                    <a:pt x="2319584" y="15566"/>
                  </a:lnTo>
                  <a:lnTo>
                    <a:pt x="2301840" y="9524"/>
                  </a:lnTo>
                  <a:lnTo>
                    <a:pt x="2327800" y="9524"/>
                  </a:lnTo>
                  <a:lnTo>
                    <a:pt x="2351224" y="42281"/>
                  </a:lnTo>
                  <a:lnTo>
                    <a:pt x="2352674" y="49571"/>
                  </a:lnTo>
                  <a:lnTo>
                    <a:pt x="2352674" y="245703"/>
                  </a:lnTo>
                  <a:lnTo>
                    <a:pt x="2351224" y="252993"/>
                  </a:lnTo>
                  <a:lnTo>
                    <a:pt x="2345424" y="266996"/>
                  </a:lnTo>
                  <a:lnTo>
                    <a:pt x="2341294" y="273176"/>
                  </a:lnTo>
                  <a:lnTo>
                    <a:pt x="2330576" y="283894"/>
                  </a:lnTo>
                  <a:lnTo>
                    <a:pt x="2327800" y="2857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14324" y="2962274"/>
              <a:ext cx="2352675" cy="38100"/>
            </a:xfrm>
            <a:custGeom>
              <a:avLst/>
              <a:gdLst/>
              <a:ahLst/>
              <a:cxnLst/>
              <a:rect l="l" t="t" r="r" b="b"/>
              <a:pathLst>
                <a:path w="2352675" h="38100">
                  <a:moveTo>
                    <a:pt x="2336150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336150" y="0"/>
                  </a:lnTo>
                  <a:lnTo>
                    <a:pt x="2352674" y="16523"/>
                  </a:lnTo>
                  <a:lnTo>
                    <a:pt x="2352674" y="21576"/>
                  </a:lnTo>
                  <a:lnTo>
                    <a:pt x="2338580" y="37616"/>
                  </a:lnTo>
                  <a:lnTo>
                    <a:pt x="2336150" y="3809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14324" y="3076574"/>
              <a:ext cx="2352675" cy="285750"/>
            </a:xfrm>
            <a:custGeom>
              <a:avLst/>
              <a:gdLst/>
              <a:ahLst/>
              <a:cxnLst/>
              <a:rect l="l" t="t" r="r" b="b"/>
              <a:pathLst>
                <a:path w="2352675" h="285750">
                  <a:moveTo>
                    <a:pt x="2303103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03103" y="0"/>
                  </a:lnTo>
                  <a:lnTo>
                    <a:pt x="2341294" y="22097"/>
                  </a:lnTo>
                  <a:lnTo>
                    <a:pt x="2352674" y="49571"/>
                  </a:lnTo>
                  <a:lnTo>
                    <a:pt x="2352674" y="236178"/>
                  </a:lnTo>
                  <a:lnTo>
                    <a:pt x="2330576" y="274369"/>
                  </a:lnTo>
                  <a:lnTo>
                    <a:pt x="2303103" y="285749"/>
                  </a:lnTo>
                  <a:close/>
                </a:path>
              </a:pathLst>
            </a:custGeom>
            <a:solidFill>
              <a:srgbClr val="13B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4324" y="3076574"/>
              <a:ext cx="2352675" cy="285750"/>
            </a:xfrm>
            <a:custGeom>
              <a:avLst/>
              <a:gdLst/>
              <a:ahLst/>
              <a:cxnLst/>
              <a:rect l="l" t="t" r="r" b="b"/>
              <a:pathLst>
                <a:path w="2352675" h="285750">
                  <a:moveTo>
                    <a:pt x="2303103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03103" y="0"/>
                  </a:lnTo>
                  <a:lnTo>
                    <a:pt x="2310393" y="1450"/>
                  </a:lnTo>
                  <a:lnTo>
                    <a:pt x="2324396" y="7250"/>
                  </a:lnTo>
                  <a:lnTo>
                    <a:pt x="2327801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9"/>
                  </a:lnTo>
                  <a:lnTo>
                    <a:pt x="9524" y="50834"/>
                  </a:lnTo>
                  <a:lnTo>
                    <a:pt x="9524" y="234915"/>
                  </a:lnTo>
                  <a:lnTo>
                    <a:pt x="33089" y="270182"/>
                  </a:lnTo>
                  <a:lnTo>
                    <a:pt x="50834" y="276224"/>
                  </a:lnTo>
                  <a:lnTo>
                    <a:pt x="2327800" y="276224"/>
                  </a:lnTo>
                  <a:lnTo>
                    <a:pt x="2324396" y="278499"/>
                  </a:lnTo>
                  <a:lnTo>
                    <a:pt x="2310393" y="284299"/>
                  </a:lnTo>
                  <a:lnTo>
                    <a:pt x="2303103" y="285749"/>
                  </a:lnTo>
                  <a:close/>
                </a:path>
                <a:path w="2352675" h="285750">
                  <a:moveTo>
                    <a:pt x="2327800" y="276224"/>
                  </a:moveTo>
                  <a:lnTo>
                    <a:pt x="2301840" y="276224"/>
                  </a:lnTo>
                  <a:lnTo>
                    <a:pt x="2307915" y="275016"/>
                  </a:lnTo>
                  <a:lnTo>
                    <a:pt x="2319584" y="270182"/>
                  </a:lnTo>
                  <a:lnTo>
                    <a:pt x="2343149" y="234915"/>
                  </a:lnTo>
                  <a:lnTo>
                    <a:pt x="2343149" y="50834"/>
                  </a:lnTo>
                  <a:lnTo>
                    <a:pt x="2319584" y="15566"/>
                  </a:lnTo>
                  <a:lnTo>
                    <a:pt x="2301840" y="9524"/>
                  </a:lnTo>
                  <a:lnTo>
                    <a:pt x="2327801" y="9524"/>
                  </a:lnTo>
                  <a:lnTo>
                    <a:pt x="2351224" y="42280"/>
                  </a:lnTo>
                  <a:lnTo>
                    <a:pt x="2352674" y="49571"/>
                  </a:lnTo>
                  <a:lnTo>
                    <a:pt x="2352674" y="236178"/>
                  </a:lnTo>
                  <a:lnTo>
                    <a:pt x="2351224" y="243468"/>
                  </a:lnTo>
                  <a:lnTo>
                    <a:pt x="2345424" y="257471"/>
                  </a:lnTo>
                  <a:lnTo>
                    <a:pt x="2341294" y="263651"/>
                  </a:lnTo>
                  <a:lnTo>
                    <a:pt x="2330576" y="274369"/>
                  </a:lnTo>
                  <a:lnTo>
                    <a:pt x="2327800" y="2762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14324" y="3438524"/>
              <a:ext cx="2352675" cy="38100"/>
            </a:xfrm>
            <a:custGeom>
              <a:avLst/>
              <a:gdLst/>
              <a:ahLst/>
              <a:cxnLst/>
              <a:rect l="l" t="t" r="r" b="b"/>
              <a:pathLst>
                <a:path w="2352675" h="38100">
                  <a:moveTo>
                    <a:pt x="2336150" y="38099"/>
                  </a:moveTo>
                  <a:lnTo>
                    <a:pt x="16523" y="38099"/>
                  </a:lnTo>
                  <a:lnTo>
                    <a:pt x="14093" y="37616"/>
                  </a:lnTo>
                  <a:lnTo>
                    <a:pt x="0" y="21576"/>
                  </a:lnTo>
                  <a:lnTo>
                    <a:pt x="0" y="1904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336150" y="0"/>
                  </a:lnTo>
                  <a:lnTo>
                    <a:pt x="2352674" y="16523"/>
                  </a:lnTo>
                  <a:lnTo>
                    <a:pt x="2352674" y="21576"/>
                  </a:lnTo>
                  <a:lnTo>
                    <a:pt x="2338580" y="37616"/>
                  </a:lnTo>
                  <a:lnTo>
                    <a:pt x="2336150" y="38099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14324" y="2181224"/>
              <a:ext cx="228600" cy="266700"/>
            </a:xfrm>
            <a:custGeom>
              <a:avLst/>
              <a:gdLst/>
              <a:ahLst/>
              <a:cxnLst/>
              <a:rect l="l" t="t" r="r" b="b"/>
              <a:pathLst>
                <a:path w="228600" h="266700">
                  <a:moveTo>
                    <a:pt x="179028" y="266699"/>
                  </a:moveTo>
                  <a:lnTo>
                    <a:pt x="49571" y="266699"/>
                  </a:lnTo>
                  <a:lnTo>
                    <a:pt x="42281" y="265249"/>
                  </a:lnTo>
                  <a:lnTo>
                    <a:pt x="7250" y="238421"/>
                  </a:lnTo>
                  <a:lnTo>
                    <a:pt x="0" y="2171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79028" y="0"/>
                  </a:lnTo>
                  <a:lnTo>
                    <a:pt x="217219" y="22097"/>
                  </a:lnTo>
                  <a:lnTo>
                    <a:pt x="228599" y="49571"/>
                  </a:lnTo>
                  <a:lnTo>
                    <a:pt x="228599" y="217128"/>
                  </a:lnTo>
                  <a:lnTo>
                    <a:pt x="206502" y="255319"/>
                  </a:lnTo>
                  <a:lnTo>
                    <a:pt x="179028" y="266699"/>
                  </a:lnTo>
                  <a:close/>
                </a:path>
              </a:pathLst>
            </a:custGeom>
            <a:solidFill>
              <a:srgbClr val="13B8A6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14324" y="2181224"/>
              <a:ext cx="228600" cy="266700"/>
            </a:xfrm>
            <a:custGeom>
              <a:avLst/>
              <a:gdLst/>
              <a:ahLst/>
              <a:cxnLst/>
              <a:rect l="l" t="t" r="r" b="b"/>
              <a:pathLst>
                <a:path w="228600" h="266700">
                  <a:moveTo>
                    <a:pt x="179028" y="266699"/>
                  </a:moveTo>
                  <a:lnTo>
                    <a:pt x="49571" y="266699"/>
                  </a:lnTo>
                  <a:lnTo>
                    <a:pt x="42281" y="265249"/>
                  </a:lnTo>
                  <a:lnTo>
                    <a:pt x="7250" y="238421"/>
                  </a:lnTo>
                  <a:lnTo>
                    <a:pt x="0" y="21712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179028" y="0"/>
                  </a:lnTo>
                  <a:lnTo>
                    <a:pt x="186318" y="1450"/>
                  </a:lnTo>
                  <a:lnTo>
                    <a:pt x="200321" y="7250"/>
                  </a:lnTo>
                  <a:lnTo>
                    <a:pt x="203725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8"/>
                  </a:lnTo>
                  <a:lnTo>
                    <a:pt x="9524" y="50834"/>
                  </a:lnTo>
                  <a:lnTo>
                    <a:pt x="9524" y="215865"/>
                  </a:lnTo>
                  <a:lnTo>
                    <a:pt x="33089" y="251132"/>
                  </a:lnTo>
                  <a:lnTo>
                    <a:pt x="50834" y="257174"/>
                  </a:lnTo>
                  <a:lnTo>
                    <a:pt x="203726" y="257174"/>
                  </a:lnTo>
                  <a:lnTo>
                    <a:pt x="200321" y="259449"/>
                  </a:lnTo>
                  <a:lnTo>
                    <a:pt x="186318" y="265249"/>
                  </a:lnTo>
                  <a:lnTo>
                    <a:pt x="179028" y="266699"/>
                  </a:lnTo>
                  <a:close/>
                </a:path>
                <a:path w="228600" h="266700">
                  <a:moveTo>
                    <a:pt x="203726" y="257174"/>
                  </a:moveTo>
                  <a:lnTo>
                    <a:pt x="177765" y="257174"/>
                  </a:lnTo>
                  <a:lnTo>
                    <a:pt x="183840" y="255966"/>
                  </a:lnTo>
                  <a:lnTo>
                    <a:pt x="195509" y="251132"/>
                  </a:lnTo>
                  <a:lnTo>
                    <a:pt x="219074" y="215865"/>
                  </a:lnTo>
                  <a:lnTo>
                    <a:pt x="219074" y="50834"/>
                  </a:lnTo>
                  <a:lnTo>
                    <a:pt x="195509" y="15566"/>
                  </a:lnTo>
                  <a:lnTo>
                    <a:pt x="177765" y="9524"/>
                  </a:lnTo>
                  <a:lnTo>
                    <a:pt x="203725" y="9524"/>
                  </a:lnTo>
                  <a:lnTo>
                    <a:pt x="227149" y="42281"/>
                  </a:lnTo>
                  <a:lnTo>
                    <a:pt x="228599" y="49571"/>
                  </a:lnTo>
                  <a:lnTo>
                    <a:pt x="228599" y="217128"/>
                  </a:lnTo>
                  <a:lnTo>
                    <a:pt x="227149" y="224418"/>
                  </a:lnTo>
                  <a:lnTo>
                    <a:pt x="221349" y="238421"/>
                  </a:lnTo>
                  <a:lnTo>
                    <a:pt x="217219" y="244602"/>
                  </a:lnTo>
                  <a:lnTo>
                    <a:pt x="206502" y="255319"/>
                  </a:lnTo>
                  <a:lnTo>
                    <a:pt x="203726" y="257174"/>
                  </a:lnTo>
                  <a:close/>
                </a:path>
              </a:pathLst>
            </a:custGeom>
            <a:solidFill>
              <a:srgbClr val="13B8A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1950" y="2255332"/>
              <a:ext cx="133349" cy="103716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606424" y="2082285"/>
            <a:ext cx="191579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100"/>
              </a:spcBef>
            </a:pPr>
            <a:r>
              <a:rPr sz="1100" spc="-60" dirty="0">
                <a:solidFill>
                  <a:srgbClr val="FFFFFF"/>
                </a:solidFill>
                <a:latin typeface="Arial Black"/>
                <a:cs typeface="Arial Black"/>
              </a:rPr>
              <a:t>Current</a:t>
            </a: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75" dirty="0">
                <a:solidFill>
                  <a:srgbClr val="FFFFFF"/>
                </a:solidFill>
                <a:latin typeface="Arial Black"/>
                <a:cs typeface="Arial Black"/>
              </a:rPr>
              <a:t>Vote:</a:t>
            </a:r>
            <a:r>
              <a:rPr sz="1100" spc="-5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145" dirty="0">
                <a:solidFill>
                  <a:srgbClr val="FFFFFF"/>
                </a:solidFill>
                <a:latin typeface="Arial Black"/>
                <a:cs typeface="Arial Black"/>
              </a:rPr>
              <a:t>AI</a:t>
            </a: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65" dirty="0">
                <a:solidFill>
                  <a:srgbClr val="FFFFFF"/>
                </a:solidFill>
                <a:latin typeface="Arial Black"/>
                <a:cs typeface="Arial Black"/>
              </a:rPr>
              <a:t>Curriculum </a:t>
            </a:r>
            <a:r>
              <a:rPr sz="1100" spc="-10" dirty="0">
                <a:solidFill>
                  <a:srgbClr val="FFFFFF"/>
                </a:solidFill>
                <a:latin typeface="Arial Black"/>
                <a:cs typeface="Arial Black"/>
              </a:rPr>
              <a:t>Update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87349" y="2635175"/>
            <a:ext cx="12096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Approve</a:t>
            </a:r>
            <a:r>
              <a:rPr sz="800" spc="6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Advanced</a:t>
            </a:r>
            <a:r>
              <a:rPr sz="800" spc="6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ML</a:t>
            </a:r>
            <a:r>
              <a:rPr sz="800" spc="6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Module</a:t>
            </a:r>
            <a:endParaRPr sz="800">
              <a:latin typeface="Arial Narrow"/>
              <a:cs typeface="Arial Narro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301577" y="2643951"/>
            <a:ext cx="28765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25" dirty="0">
                <a:solidFill>
                  <a:srgbClr val="13B8A6"/>
                </a:solidFill>
                <a:latin typeface="Arial Black"/>
                <a:cs typeface="Arial Black"/>
              </a:rPr>
              <a:t>78%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387349" y="3120950"/>
            <a:ext cx="6254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Needs</a:t>
            </a:r>
            <a:r>
              <a:rPr sz="800" spc="5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Revision</a:t>
            </a:r>
            <a:endParaRPr sz="800">
              <a:latin typeface="Arial Narrow"/>
              <a:cs typeface="Arial Narro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283866" y="3129726"/>
            <a:ext cx="3054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25" dirty="0">
                <a:solidFill>
                  <a:srgbClr val="13B8A6"/>
                </a:solidFill>
                <a:latin typeface="Arial Black"/>
                <a:cs typeface="Arial Black"/>
              </a:rPr>
              <a:t>22%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21985" y="2000249"/>
            <a:ext cx="5255260" cy="1990725"/>
            <a:chOff x="221985" y="2000249"/>
            <a:chExt cx="5255260" cy="1990725"/>
          </a:xfrm>
        </p:grpSpPr>
        <p:pic>
          <p:nvPicPr>
            <p:cNvPr id="63" name="object 6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1985" y="2009774"/>
              <a:ext cx="2537352" cy="28574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4324" y="2962274"/>
              <a:ext cx="1828799" cy="3810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4324" y="3438524"/>
              <a:ext cx="514349" cy="38100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886074" y="2000249"/>
              <a:ext cx="2590800" cy="1990725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3335337" y="2152045"/>
            <a:ext cx="138049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5" dirty="0">
                <a:solidFill>
                  <a:srgbClr val="FFFFFF"/>
                </a:solidFill>
                <a:latin typeface="Arial Black"/>
                <a:cs typeface="Arial Black"/>
              </a:rPr>
              <a:t>Treasury</a:t>
            </a:r>
            <a:r>
              <a:rPr sz="1100" spc="-2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Arial Black"/>
                <a:cs typeface="Arial Black"/>
              </a:rPr>
              <a:t>Allocation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78162" y="2539925"/>
            <a:ext cx="6762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Research</a:t>
            </a:r>
            <a:r>
              <a:rPr sz="800" spc="3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Grants</a:t>
            </a:r>
            <a:endParaRPr sz="800">
              <a:latin typeface="Arial Narrow"/>
              <a:cs typeface="Arial Narrow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985394" y="2539176"/>
            <a:ext cx="29527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25" dirty="0">
                <a:solidFill>
                  <a:srgbClr val="13B8A6"/>
                </a:solidFill>
                <a:latin typeface="Arial Black"/>
                <a:cs typeface="Arial Black"/>
              </a:rPr>
              <a:t>45%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78162" y="3025700"/>
            <a:ext cx="9175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Platform</a:t>
            </a:r>
            <a:r>
              <a:rPr sz="800" spc="23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Development</a:t>
            </a:r>
            <a:endParaRPr sz="800">
              <a:latin typeface="Arial Narrow"/>
              <a:cs typeface="Arial Narrow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75125" y="3024951"/>
            <a:ext cx="3054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25" dirty="0">
                <a:solidFill>
                  <a:srgbClr val="13B8A6"/>
                </a:solidFill>
                <a:latin typeface="Arial Black"/>
                <a:cs typeface="Arial Black"/>
              </a:rPr>
              <a:t>35%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078162" y="3511474"/>
            <a:ext cx="85026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Community</a:t>
            </a:r>
            <a:r>
              <a:rPr sz="800" spc="14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Rewards</a:t>
            </a:r>
            <a:endParaRPr sz="800">
              <a:latin typeface="Arial Narrow"/>
              <a:cs typeface="Arial Narro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974232" y="3510726"/>
            <a:ext cx="30607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25" dirty="0">
                <a:solidFill>
                  <a:srgbClr val="13B8A6"/>
                </a:solidFill>
                <a:latin typeface="Arial Black"/>
                <a:cs typeface="Arial Black"/>
              </a:rPr>
              <a:t>20%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90499" y="2009774"/>
            <a:ext cx="5255260" cy="3200400"/>
            <a:chOff x="190499" y="2009774"/>
            <a:chExt cx="5255260" cy="3200400"/>
          </a:xfrm>
        </p:grpSpPr>
        <p:pic>
          <p:nvPicPr>
            <p:cNvPr id="75" name="object 7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7560" y="2009774"/>
              <a:ext cx="2527827" cy="28574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09899" y="2857499"/>
              <a:ext cx="1047750" cy="38100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009899" y="3343274"/>
              <a:ext cx="819149" cy="38099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09899" y="3829049"/>
              <a:ext cx="466725" cy="38099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190499" y="4276724"/>
              <a:ext cx="1714500" cy="933450"/>
            </a:xfrm>
            <a:custGeom>
              <a:avLst/>
              <a:gdLst/>
              <a:ahLst/>
              <a:cxnLst/>
              <a:rect l="l" t="t" r="r" b="b"/>
              <a:pathLst>
                <a:path w="1714500" h="933450">
                  <a:moveTo>
                    <a:pt x="1638299" y="933449"/>
                  </a:moveTo>
                  <a:lnTo>
                    <a:pt x="76199" y="933449"/>
                  </a:lnTo>
                  <a:lnTo>
                    <a:pt x="68693" y="933087"/>
                  </a:lnTo>
                  <a:lnTo>
                    <a:pt x="27882" y="916182"/>
                  </a:lnTo>
                  <a:lnTo>
                    <a:pt x="3262" y="879336"/>
                  </a:lnTo>
                  <a:lnTo>
                    <a:pt x="0" y="857249"/>
                  </a:lnTo>
                  <a:lnTo>
                    <a:pt x="0" y="76199"/>
                  </a:lnTo>
                  <a:lnTo>
                    <a:pt x="12830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638299" y="0"/>
                  </a:lnTo>
                  <a:lnTo>
                    <a:pt x="1680642" y="12829"/>
                  </a:lnTo>
                  <a:lnTo>
                    <a:pt x="1708699" y="47038"/>
                  </a:lnTo>
                  <a:lnTo>
                    <a:pt x="1714499" y="76199"/>
                  </a:lnTo>
                  <a:lnTo>
                    <a:pt x="1714499" y="857249"/>
                  </a:lnTo>
                  <a:lnTo>
                    <a:pt x="1701669" y="899591"/>
                  </a:lnTo>
                  <a:lnTo>
                    <a:pt x="1667460" y="927648"/>
                  </a:lnTo>
                  <a:lnTo>
                    <a:pt x="1638299" y="933449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90499" y="4276724"/>
              <a:ext cx="1714500" cy="933450"/>
            </a:xfrm>
            <a:custGeom>
              <a:avLst/>
              <a:gdLst/>
              <a:ahLst/>
              <a:cxnLst/>
              <a:rect l="l" t="t" r="r" b="b"/>
              <a:pathLst>
                <a:path w="1714500" h="933450">
                  <a:moveTo>
                    <a:pt x="1638299" y="933449"/>
                  </a:moveTo>
                  <a:lnTo>
                    <a:pt x="76199" y="933449"/>
                  </a:lnTo>
                  <a:lnTo>
                    <a:pt x="68693" y="933087"/>
                  </a:lnTo>
                  <a:lnTo>
                    <a:pt x="27882" y="916182"/>
                  </a:lnTo>
                  <a:lnTo>
                    <a:pt x="3262" y="879336"/>
                  </a:lnTo>
                  <a:lnTo>
                    <a:pt x="0" y="857249"/>
                  </a:lnTo>
                  <a:lnTo>
                    <a:pt x="0" y="76199"/>
                  </a:lnTo>
                  <a:lnTo>
                    <a:pt x="12830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638299" y="0"/>
                  </a:lnTo>
                  <a:lnTo>
                    <a:pt x="1675121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861627"/>
                  </a:lnTo>
                  <a:lnTo>
                    <a:pt x="23193" y="897932"/>
                  </a:lnTo>
                  <a:lnTo>
                    <a:pt x="54729" y="920524"/>
                  </a:lnTo>
                  <a:lnTo>
                    <a:pt x="71822" y="923924"/>
                  </a:lnTo>
                  <a:lnTo>
                    <a:pt x="1675119" y="923924"/>
                  </a:lnTo>
                  <a:lnTo>
                    <a:pt x="1674256" y="924441"/>
                  </a:lnTo>
                  <a:lnTo>
                    <a:pt x="1667460" y="927648"/>
                  </a:lnTo>
                  <a:lnTo>
                    <a:pt x="1660386" y="930186"/>
                  </a:lnTo>
                  <a:lnTo>
                    <a:pt x="1653168" y="931999"/>
                  </a:lnTo>
                  <a:lnTo>
                    <a:pt x="1645806" y="933087"/>
                  </a:lnTo>
                  <a:lnTo>
                    <a:pt x="1638299" y="933449"/>
                  </a:lnTo>
                  <a:close/>
                </a:path>
                <a:path w="1714500" h="933450">
                  <a:moveTo>
                    <a:pt x="1675119" y="923924"/>
                  </a:moveTo>
                  <a:lnTo>
                    <a:pt x="1642677" y="923924"/>
                  </a:lnTo>
                  <a:lnTo>
                    <a:pt x="1647013" y="923497"/>
                  </a:lnTo>
                  <a:lnTo>
                    <a:pt x="1655601" y="921789"/>
                  </a:lnTo>
                  <a:lnTo>
                    <a:pt x="1688541" y="901299"/>
                  </a:lnTo>
                  <a:lnTo>
                    <a:pt x="1704547" y="865963"/>
                  </a:lnTo>
                  <a:lnTo>
                    <a:pt x="1704974" y="861627"/>
                  </a:lnTo>
                  <a:lnTo>
                    <a:pt x="1704974" y="71821"/>
                  </a:lnTo>
                  <a:lnTo>
                    <a:pt x="1704666" y="68693"/>
                  </a:lnTo>
                  <a:lnTo>
                    <a:pt x="1704547" y="67485"/>
                  </a:lnTo>
                  <a:lnTo>
                    <a:pt x="1688541" y="32148"/>
                  </a:lnTo>
                  <a:lnTo>
                    <a:pt x="1655601" y="11659"/>
                  </a:lnTo>
                  <a:lnTo>
                    <a:pt x="1642677" y="9524"/>
                  </a:lnTo>
                  <a:lnTo>
                    <a:pt x="1675121" y="9524"/>
                  </a:lnTo>
                  <a:lnTo>
                    <a:pt x="1705491" y="40242"/>
                  </a:lnTo>
                  <a:lnTo>
                    <a:pt x="1714499" y="857249"/>
                  </a:lnTo>
                  <a:lnTo>
                    <a:pt x="1714137" y="864756"/>
                  </a:lnTo>
                  <a:lnTo>
                    <a:pt x="1697232" y="905566"/>
                  </a:lnTo>
                  <a:lnTo>
                    <a:pt x="1680769" y="920524"/>
                  </a:lnTo>
                  <a:lnTo>
                    <a:pt x="1675119" y="92392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1993" y="4400549"/>
              <a:ext cx="191184" cy="152399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526355" y="4646083"/>
            <a:ext cx="104013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75" dirty="0">
                <a:solidFill>
                  <a:srgbClr val="FF007E"/>
                </a:solidFill>
                <a:latin typeface="Verdana"/>
                <a:cs typeface="Verdana"/>
              </a:rPr>
              <a:t>Quadratic</a:t>
            </a:r>
            <a:r>
              <a:rPr sz="950" b="1" spc="-40" dirty="0">
                <a:solidFill>
                  <a:srgbClr val="FF007E"/>
                </a:solidFill>
                <a:latin typeface="Verdana"/>
                <a:cs typeface="Verdana"/>
              </a:rPr>
              <a:t> </a:t>
            </a:r>
            <a:r>
              <a:rPr sz="950" b="1" spc="-55" dirty="0">
                <a:solidFill>
                  <a:srgbClr val="FF007E"/>
                </a:solidFill>
                <a:latin typeface="Verdana"/>
                <a:cs typeface="Verdana"/>
              </a:rPr>
              <a:t>Voting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46124" y="4861105"/>
            <a:ext cx="1400175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7475" marR="5080" indent="-105410">
              <a:lnSpc>
                <a:spcPts val="830"/>
              </a:lnSpc>
              <a:spcBef>
                <a:spcPts val="135"/>
              </a:spcBef>
            </a:pPr>
            <a:r>
              <a:rPr sz="700" spc="-20" dirty="0">
                <a:solidFill>
                  <a:srgbClr val="E2E7F0"/>
                </a:solidFill>
                <a:latin typeface="Arial Narrow"/>
                <a:cs typeface="Arial Narrow"/>
              </a:rPr>
              <a:t>Token-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weighted</a:t>
            </a:r>
            <a:r>
              <a:rPr sz="700" spc="10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decisions</a:t>
            </a:r>
            <a:r>
              <a:rPr sz="700" spc="10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with</a:t>
            </a:r>
            <a:r>
              <a:rPr sz="700" spc="11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spc="-10" dirty="0">
                <a:solidFill>
                  <a:srgbClr val="E2E7F0"/>
                </a:solidFill>
                <a:latin typeface="Arial Narrow"/>
                <a:cs typeface="Arial Narrow"/>
              </a:rPr>
              <a:t>quadratic</a:t>
            </a:r>
            <a:r>
              <a:rPr sz="700" spc="50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cost</a:t>
            </a:r>
            <a:r>
              <a:rPr sz="700" spc="5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scaling</a:t>
            </a:r>
            <a:r>
              <a:rPr sz="700" spc="5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for</a:t>
            </a:r>
            <a:r>
              <a:rPr sz="700" spc="5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fair</a:t>
            </a:r>
            <a:r>
              <a:rPr sz="700" spc="5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spc="-10" dirty="0">
                <a:solidFill>
                  <a:srgbClr val="E2E7F0"/>
                </a:solidFill>
                <a:latin typeface="Arial Narrow"/>
                <a:cs typeface="Arial Narrow"/>
              </a:rPr>
              <a:t>representation</a:t>
            </a:r>
            <a:endParaRPr sz="700">
              <a:latin typeface="Arial Narrow"/>
              <a:cs typeface="Arial Narrow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220080" y="4276724"/>
            <a:ext cx="3466465" cy="933450"/>
            <a:chOff x="220080" y="4276724"/>
            <a:chExt cx="3466465" cy="933450"/>
          </a:xfrm>
        </p:grpSpPr>
        <p:pic>
          <p:nvPicPr>
            <p:cNvPr id="85" name="object 8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20080" y="4286249"/>
              <a:ext cx="1655338" cy="19049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1981199" y="4276724"/>
              <a:ext cx="1704975" cy="933450"/>
            </a:xfrm>
            <a:custGeom>
              <a:avLst/>
              <a:gdLst/>
              <a:ahLst/>
              <a:cxnLst/>
              <a:rect l="l" t="t" r="r" b="b"/>
              <a:pathLst>
                <a:path w="1704975" h="933450">
                  <a:moveTo>
                    <a:pt x="1628774" y="933449"/>
                  </a:moveTo>
                  <a:lnTo>
                    <a:pt x="76199" y="933449"/>
                  </a:lnTo>
                  <a:lnTo>
                    <a:pt x="68693" y="933087"/>
                  </a:lnTo>
                  <a:lnTo>
                    <a:pt x="27882" y="916182"/>
                  </a:lnTo>
                  <a:lnTo>
                    <a:pt x="3262" y="879336"/>
                  </a:lnTo>
                  <a:lnTo>
                    <a:pt x="0" y="8572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628774" y="0"/>
                  </a:lnTo>
                  <a:lnTo>
                    <a:pt x="1671116" y="12829"/>
                  </a:lnTo>
                  <a:lnTo>
                    <a:pt x="1699173" y="47038"/>
                  </a:lnTo>
                  <a:lnTo>
                    <a:pt x="1704974" y="76199"/>
                  </a:lnTo>
                  <a:lnTo>
                    <a:pt x="1704974" y="857249"/>
                  </a:lnTo>
                  <a:lnTo>
                    <a:pt x="1692144" y="899591"/>
                  </a:lnTo>
                  <a:lnTo>
                    <a:pt x="1657935" y="927648"/>
                  </a:lnTo>
                  <a:lnTo>
                    <a:pt x="1628774" y="933449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1981200" y="4276724"/>
              <a:ext cx="1704975" cy="933450"/>
            </a:xfrm>
            <a:custGeom>
              <a:avLst/>
              <a:gdLst/>
              <a:ahLst/>
              <a:cxnLst/>
              <a:rect l="l" t="t" r="r" b="b"/>
              <a:pathLst>
                <a:path w="1704975" h="933450">
                  <a:moveTo>
                    <a:pt x="1628774" y="933449"/>
                  </a:moveTo>
                  <a:lnTo>
                    <a:pt x="76199" y="933449"/>
                  </a:lnTo>
                  <a:lnTo>
                    <a:pt x="68693" y="933087"/>
                  </a:lnTo>
                  <a:lnTo>
                    <a:pt x="27882" y="916182"/>
                  </a:lnTo>
                  <a:lnTo>
                    <a:pt x="3262" y="879336"/>
                  </a:lnTo>
                  <a:lnTo>
                    <a:pt x="0" y="8572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628774" y="0"/>
                  </a:lnTo>
                  <a:lnTo>
                    <a:pt x="1665595" y="9524"/>
                  </a:lnTo>
                  <a:lnTo>
                    <a:pt x="71821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861627"/>
                  </a:lnTo>
                  <a:lnTo>
                    <a:pt x="23193" y="897932"/>
                  </a:lnTo>
                  <a:lnTo>
                    <a:pt x="54728" y="920524"/>
                  </a:lnTo>
                  <a:lnTo>
                    <a:pt x="71821" y="923924"/>
                  </a:lnTo>
                  <a:lnTo>
                    <a:pt x="1665594" y="923924"/>
                  </a:lnTo>
                  <a:lnTo>
                    <a:pt x="1664731" y="924441"/>
                  </a:lnTo>
                  <a:lnTo>
                    <a:pt x="1657935" y="927648"/>
                  </a:lnTo>
                  <a:lnTo>
                    <a:pt x="1650861" y="930186"/>
                  </a:lnTo>
                  <a:lnTo>
                    <a:pt x="1643643" y="931999"/>
                  </a:lnTo>
                  <a:lnTo>
                    <a:pt x="1636281" y="933087"/>
                  </a:lnTo>
                  <a:lnTo>
                    <a:pt x="1628774" y="933449"/>
                  </a:lnTo>
                  <a:close/>
                </a:path>
                <a:path w="1704975" h="933450">
                  <a:moveTo>
                    <a:pt x="1665594" y="923924"/>
                  </a:moveTo>
                  <a:lnTo>
                    <a:pt x="1633152" y="923924"/>
                  </a:lnTo>
                  <a:lnTo>
                    <a:pt x="1637488" y="923497"/>
                  </a:lnTo>
                  <a:lnTo>
                    <a:pt x="1646075" y="921789"/>
                  </a:lnTo>
                  <a:lnTo>
                    <a:pt x="1679016" y="901299"/>
                  </a:lnTo>
                  <a:lnTo>
                    <a:pt x="1695022" y="865963"/>
                  </a:lnTo>
                  <a:lnTo>
                    <a:pt x="1695449" y="861627"/>
                  </a:lnTo>
                  <a:lnTo>
                    <a:pt x="1695449" y="71821"/>
                  </a:lnTo>
                  <a:lnTo>
                    <a:pt x="1695141" y="68693"/>
                  </a:lnTo>
                  <a:lnTo>
                    <a:pt x="1695022" y="67485"/>
                  </a:lnTo>
                  <a:lnTo>
                    <a:pt x="1679016" y="32148"/>
                  </a:lnTo>
                  <a:lnTo>
                    <a:pt x="1646075" y="11659"/>
                  </a:lnTo>
                  <a:lnTo>
                    <a:pt x="1633152" y="9524"/>
                  </a:lnTo>
                  <a:lnTo>
                    <a:pt x="1665595" y="9524"/>
                  </a:lnTo>
                  <a:lnTo>
                    <a:pt x="1695966" y="40242"/>
                  </a:lnTo>
                  <a:lnTo>
                    <a:pt x="1704974" y="857249"/>
                  </a:lnTo>
                  <a:lnTo>
                    <a:pt x="1704612" y="864756"/>
                  </a:lnTo>
                  <a:lnTo>
                    <a:pt x="1687707" y="905566"/>
                  </a:lnTo>
                  <a:lnTo>
                    <a:pt x="1671244" y="920524"/>
                  </a:lnTo>
                  <a:lnTo>
                    <a:pt x="1665594" y="92392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8" name="object 8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733913" y="4400549"/>
              <a:ext cx="190232" cy="152340"/>
            </a:xfrm>
            <a:prstGeom prst="rect">
              <a:avLst/>
            </a:prstGeom>
          </p:spPr>
        </p:pic>
      </p:grpSp>
      <p:sp>
        <p:nvSpPr>
          <p:cNvPr id="89" name="object 89"/>
          <p:cNvSpPr txBox="1"/>
          <p:nvPr/>
        </p:nvSpPr>
        <p:spPr>
          <a:xfrm>
            <a:off x="2261393" y="4646083"/>
            <a:ext cx="114490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95" dirty="0">
                <a:solidFill>
                  <a:srgbClr val="FF007E"/>
                </a:solidFill>
                <a:latin typeface="Verdana"/>
                <a:cs typeface="Verdana"/>
              </a:rPr>
              <a:t>Delegation</a:t>
            </a:r>
            <a:r>
              <a:rPr sz="950" b="1" spc="-5" dirty="0">
                <a:solidFill>
                  <a:srgbClr val="FF007E"/>
                </a:solidFill>
                <a:latin typeface="Verdana"/>
                <a:cs typeface="Verdana"/>
              </a:rPr>
              <a:t> </a:t>
            </a:r>
            <a:r>
              <a:rPr sz="950" b="1" spc="-35" dirty="0">
                <a:solidFill>
                  <a:srgbClr val="FF007E"/>
                </a:solidFill>
                <a:latin typeface="Verdana"/>
                <a:cs typeface="Verdana"/>
              </a:rPr>
              <a:t>System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171948" y="4861105"/>
            <a:ext cx="132334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23215" marR="5080" indent="-311150">
              <a:lnSpc>
                <a:spcPts val="830"/>
              </a:lnSpc>
              <a:spcBef>
                <a:spcPts val="135"/>
              </a:spcBef>
            </a:pP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Expert</a:t>
            </a:r>
            <a:r>
              <a:rPr sz="700" spc="5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delegation</a:t>
            </a:r>
            <a:r>
              <a:rPr sz="700" spc="5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pools</a:t>
            </a:r>
            <a:r>
              <a:rPr sz="700" spc="5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for</a:t>
            </a:r>
            <a:r>
              <a:rPr sz="700" spc="5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spc="-10" dirty="0">
                <a:solidFill>
                  <a:srgbClr val="E2E7F0"/>
                </a:solidFill>
                <a:latin typeface="Arial Narrow"/>
                <a:cs typeface="Arial Narrow"/>
              </a:rPr>
              <a:t>specialized</a:t>
            </a:r>
            <a:r>
              <a:rPr sz="700" spc="50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curriculum</a:t>
            </a:r>
            <a:r>
              <a:rPr sz="700" spc="4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spc="-10" dirty="0">
                <a:solidFill>
                  <a:srgbClr val="E2E7F0"/>
                </a:solidFill>
                <a:latin typeface="Arial Narrow"/>
                <a:cs typeface="Arial Narrow"/>
              </a:rPr>
              <a:t>decisions</a:t>
            </a:r>
            <a:endParaRPr sz="700">
              <a:latin typeface="Arial Narrow"/>
              <a:cs typeface="Arial Narrow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2010780" y="4276724"/>
            <a:ext cx="3466465" cy="933450"/>
            <a:chOff x="2010780" y="4276724"/>
            <a:chExt cx="3466465" cy="933450"/>
          </a:xfrm>
        </p:grpSpPr>
        <p:pic>
          <p:nvPicPr>
            <p:cNvPr id="92" name="object 9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010780" y="4286249"/>
              <a:ext cx="1645812" cy="19049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3762374" y="4276724"/>
              <a:ext cx="1714500" cy="933450"/>
            </a:xfrm>
            <a:custGeom>
              <a:avLst/>
              <a:gdLst/>
              <a:ahLst/>
              <a:cxnLst/>
              <a:rect l="l" t="t" r="r" b="b"/>
              <a:pathLst>
                <a:path w="1714500" h="933450">
                  <a:moveTo>
                    <a:pt x="1638299" y="933449"/>
                  </a:moveTo>
                  <a:lnTo>
                    <a:pt x="76199" y="933449"/>
                  </a:lnTo>
                  <a:lnTo>
                    <a:pt x="68693" y="933087"/>
                  </a:lnTo>
                  <a:lnTo>
                    <a:pt x="27882" y="916182"/>
                  </a:lnTo>
                  <a:lnTo>
                    <a:pt x="3262" y="879336"/>
                  </a:lnTo>
                  <a:lnTo>
                    <a:pt x="0" y="8572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638299" y="0"/>
                  </a:lnTo>
                  <a:lnTo>
                    <a:pt x="1680641" y="12829"/>
                  </a:lnTo>
                  <a:lnTo>
                    <a:pt x="1708698" y="47038"/>
                  </a:lnTo>
                  <a:lnTo>
                    <a:pt x="1714499" y="76199"/>
                  </a:lnTo>
                  <a:lnTo>
                    <a:pt x="1714499" y="857249"/>
                  </a:lnTo>
                  <a:lnTo>
                    <a:pt x="1701669" y="899591"/>
                  </a:lnTo>
                  <a:lnTo>
                    <a:pt x="1667459" y="927648"/>
                  </a:lnTo>
                  <a:lnTo>
                    <a:pt x="1638299" y="933449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3762375" y="4276724"/>
              <a:ext cx="1714500" cy="933450"/>
            </a:xfrm>
            <a:custGeom>
              <a:avLst/>
              <a:gdLst/>
              <a:ahLst/>
              <a:cxnLst/>
              <a:rect l="l" t="t" r="r" b="b"/>
              <a:pathLst>
                <a:path w="1714500" h="933450">
                  <a:moveTo>
                    <a:pt x="1638299" y="933449"/>
                  </a:moveTo>
                  <a:lnTo>
                    <a:pt x="76199" y="933449"/>
                  </a:lnTo>
                  <a:lnTo>
                    <a:pt x="68693" y="933087"/>
                  </a:lnTo>
                  <a:lnTo>
                    <a:pt x="27882" y="916182"/>
                  </a:lnTo>
                  <a:lnTo>
                    <a:pt x="3262" y="879336"/>
                  </a:lnTo>
                  <a:lnTo>
                    <a:pt x="0" y="857249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638299" y="0"/>
                  </a:lnTo>
                  <a:lnTo>
                    <a:pt x="1675120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8"/>
                  </a:lnTo>
                  <a:lnTo>
                    <a:pt x="9524" y="71821"/>
                  </a:lnTo>
                  <a:lnTo>
                    <a:pt x="9524" y="861627"/>
                  </a:lnTo>
                  <a:lnTo>
                    <a:pt x="9832" y="864756"/>
                  </a:lnTo>
                  <a:lnTo>
                    <a:pt x="9951" y="865963"/>
                  </a:lnTo>
                  <a:lnTo>
                    <a:pt x="25957" y="901299"/>
                  </a:lnTo>
                  <a:lnTo>
                    <a:pt x="58898" y="921789"/>
                  </a:lnTo>
                  <a:lnTo>
                    <a:pt x="71821" y="923924"/>
                  </a:lnTo>
                  <a:lnTo>
                    <a:pt x="1675119" y="923924"/>
                  </a:lnTo>
                  <a:lnTo>
                    <a:pt x="1674256" y="924441"/>
                  </a:lnTo>
                  <a:lnTo>
                    <a:pt x="1667459" y="927648"/>
                  </a:lnTo>
                  <a:lnTo>
                    <a:pt x="1660386" y="930186"/>
                  </a:lnTo>
                  <a:lnTo>
                    <a:pt x="1653168" y="931999"/>
                  </a:lnTo>
                  <a:lnTo>
                    <a:pt x="1645806" y="933087"/>
                  </a:lnTo>
                  <a:lnTo>
                    <a:pt x="1638299" y="933449"/>
                  </a:lnTo>
                  <a:close/>
                </a:path>
                <a:path w="1714500" h="933450">
                  <a:moveTo>
                    <a:pt x="1675119" y="923924"/>
                  </a:moveTo>
                  <a:lnTo>
                    <a:pt x="1642677" y="923924"/>
                  </a:lnTo>
                  <a:lnTo>
                    <a:pt x="1647013" y="923497"/>
                  </a:lnTo>
                  <a:lnTo>
                    <a:pt x="1655600" y="921789"/>
                  </a:lnTo>
                  <a:lnTo>
                    <a:pt x="1688541" y="901299"/>
                  </a:lnTo>
                  <a:lnTo>
                    <a:pt x="1704546" y="865963"/>
                  </a:lnTo>
                  <a:lnTo>
                    <a:pt x="1704974" y="861627"/>
                  </a:lnTo>
                  <a:lnTo>
                    <a:pt x="1704974" y="71821"/>
                  </a:lnTo>
                  <a:lnTo>
                    <a:pt x="1691305" y="35516"/>
                  </a:lnTo>
                  <a:lnTo>
                    <a:pt x="1659458" y="12829"/>
                  </a:lnTo>
                  <a:lnTo>
                    <a:pt x="1642677" y="9524"/>
                  </a:lnTo>
                  <a:lnTo>
                    <a:pt x="1675120" y="9524"/>
                  </a:lnTo>
                  <a:lnTo>
                    <a:pt x="1705491" y="40242"/>
                  </a:lnTo>
                  <a:lnTo>
                    <a:pt x="1714499" y="857249"/>
                  </a:lnTo>
                  <a:lnTo>
                    <a:pt x="1714137" y="864756"/>
                  </a:lnTo>
                  <a:lnTo>
                    <a:pt x="1697232" y="905566"/>
                  </a:lnTo>
                  <a:lnTo>
                    <a:pt x="1680769" y="920524"/>
                  </a:lnTo>
                  <a:lnTo>
                    <a:pt x="1675119" y="92392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5" name="object 9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548157" y="4400549"/>
              <a:ext cx="142934" cy="152161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4044801" y="4646083"/>
            <a:ext cx="115316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-95" dirty="0">
                <a:solidFill>
                  <a:srgbClr val="FF007E"/>
                </a:solidFill>
                <a:latin typeface="Verdana"/>
                <a:cs typeface="Verdana"/>
              </a:rPr>
              <a:t>Reputation</a:t>
            </a:r>
            <a:r>
              <a:rPr sz="950" b="1" dirty="0">
                <a:solidFill>
                  <a:srgbClr val="FF007E"/>
                </a:solidFill>
                <a:latin typeface="Verdana"/>
                <a:cs typeface="Verdana"/>
              </a:rPr>
              <a:t> </a:t>
            </a:r>
            <a:r>
              <a:rPr sz="950" b="1" spc="-60" dirty="0">
                <a:solidFill>
                  <a:srgbClr val="FF007E"/>
                </a:solidFill>
                <a:latin typeface="Verdana"/>
                <a:cs typeface="Verdana"/>
              </a:rPr>
              <a:t>Staking</a:t>
            </a:r>
            <a:endParaRPr sz="950">
              <a:latin typeface="Verdana"/>
              <a:cs typeface="Verdana"/>
            </a:endParaRPr>
          </a:p>
        </p:txBody>
      </p:sp>
      <p:sp>
        <p:nvSpPr>
          <p:cNvPr id="97" name="object 97"/>
          <p:cNvSpPr txBox="1"/>
          <p:nvPr/>
        </p:nvSpPr>
        <p:spPr>
          <a:xfrm>
            <a:off x="3956397" y="4861105"/>
            <a:ext cx="1329690" cy="23685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36220" marR="5080" indent="-224154">
              <a:lnSpc>
                <a:spcPts val="830"/>
              </a:lnSpc>
              <a:spcBef>
                <a:spcPts val="135"/>
              </a:spcBef>
            </a:pP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Stake</a:t>
            </a:r>
            <a:r>
              <a:rPr sz="700" spc="7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reputation</a:t>
            </a:r>
            <a:r>
              <a:rPr sz="700" spc="7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on</a:t>
            </a:r>
            <a:r>
              <a:rPr sz="700" spc="7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proposals</a:t>
            </a:r>
            <a:r>
              <a:rPr sz="700" spc="8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to</a:t>
            </a:r>
            <a:r>
              <a:rPr sz="700" spc="7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spc="-20" dirty="0">
                <a:solidFill>
                  <a:srgbClr val="E2E7F0"/>
                </a:solidFill>
                <a:latin typeface="Arial Narrow"/>
                <a:cs typeface="Arial Narrow"/>
              </a:rPr>
              <a:t>align</a:t>
            </a:r>
            <a:r>
              <a:rPr sz="700" spc="50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incentives</a:t>
            </a:r>
            <a:r>
              <a:rPr sz="700" spc="9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dirty="0">
                <a:solidFill>
                  <a:srgbClr val="E2E7F0"/>
                </a:solidFill>
                <a:latin typeface="Arial Narrow"/>
                <a:cs typeface="Arial Narrow"/>
              </a:rPr>
              <a:t>with</a:t>
            </a:r>
            <a:r>
              <a:rPr sz="700" spc="10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700" spc="-10" dirty="0">
                <a:solidFill>
                  <a:srgbClr val="E2E7F0"/>
                </a:solidFill>
                <a:latin typeface="Arial Narrow"/>
                <a:cs typeface="Arial Narrow"/>
              </a:rPr>
              <a:t>outcomes</a:t>
            </a:r>
            <a:endParaRPr sz="700">
              <a:latin typeface="Arial Narrow"/>
              <a:cs typeface="Arial Narrow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190499" y="4286249"/>
            <a:ext cx="5257165" cy="1838325"/>
            <a:chOff x="190499" y="4286249"/>
            <a:chExt cx="5257165" cy="1838325"/>
          </a:xfrm>
        </p:grpSpPr>
        <p:pic>
          <p:nvPicPr>
            <p:cNvPr id="99" name="object 99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91955" y="4286249"/>
              <a:ext cx="1655338" cy="19049"/>
            </a:xfrm>
            <a:prstGeom prst="rect">
              <a:avLst/>
            </a:prstGeom>
          </p:spPr>
        </p:pic>
        <p:pic>
          <p:nvPicPr>
            <p:cNvPr id="100" name="object 10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09599" y="5953124"/>
              <a:ext cx="4448174" cy="19049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190499" y="5791199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18372" y="326237"/>
                  </a:lnTo>
                  <a:lnTo>
                    <a:pt x="74063" y="305308"/>
                  </a:lnTo>
                  <a:lnTo>
                    <a:pt x="37771" y="272381"/>
                  </a:lnTo>
                  <a:lnTo>
                    <a:pt x="12688" y="230475"/>
                  </a:lnTo>
                  <a:lnTo>
                    <a:pt x="793" y="183107"/>
                  </a:lnTo>
                  <a:lnTo>
                    <a:pt x="0" y="166687"/>
                  </a:lnTo>
                  <a:lnTo>
                    <a:pt x="793" y="150266"/>
                  </a:lnTo>
                  <a:lnTo>
                    <a:pt x="12688" y="102898"/>
                  </a:lnTo>
                  <a:lnTo>
                    <a:pt x="37771" y="60992"/>
                  </a:lnTo>
                  <a:lnTo>
                    <a:pt x="74063" y="28065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83107" y="793"/>
                  </a:lnTo>
                  <a:lnTo>
                    <a:pt x="230475" y="12687"/>
                  </a:lnTo>
                  <a:lnTo>
                    <a:pt x="272381" y="37770"/>
                  </a:lnTo>
                  <a:lnTo>
                    <a:pt x="305309" y="74062"/>
                  </a:lnTo>
                  <a:lnTo>
                    <a:pt x="326237" y="118372"/>
                  </a:lnTo>
                  <a:lnTo>
                    <a:pt x="333374" y="166687"/>
                  </a:lnTo>
                  <a:lnTo>
                    <a:pt x="332581" y="183107"/>
                  </a:lnTo>
                  <a:lnTo>
                    <a:pt x="320686" y="230475"/>
                  </a:lnTo>
                  <a:lnTo>
                    <a:pt x="295603" y="272381"/>
                  </a:lnTo>
                  <a:lnTo>
                    <a:pt x="259311" y="305308"/>
                  </a:lnTo>
                  <a:lnTo>
                    <a:pt x="215002" y="326237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190500" y="5791199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18372" y="326237"/>
                  </a:lnTo>
                  <a:lnTo>
                    <a:pt x="74063" y="305308"/>
                  </a:lnTo>
                  <a:lnTo>
                    <a:pt x="37771" y="272381"/>
                  </a:lnTo>
                  <a:lnTo>
                    <a:pt x="12688" y="230475"/>
                  </a:lnTo>
                  <a:lnTo>
                    <a:pt x="792" y="183107"/>
                  </a:lnTo>
                  <a:lnTo>
                    <a:pt x="0" y="166687"/>
                  </a:lnTo>
                  <a:lnTo>
                    <a:pt x="698" y="152215"/>
                  </a:lnTo>
                  <a:lnTo>
                    <a:pt x="12688" y="102898"/>
                  </a:lnTo>
                  <a:lnTo>
                    <a:pt x="37771" y="60992"/>
                  </a:lnTo>
                  <a:lnTo>
                    <a:pt x="74063" y="28065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83107" y="793"/>
                  </a:lnTo>
                  <a:lnTo>
                    <a:pt x="199212" y="3172"/>
                  </a:lnTo>
                  <a:lnTo>
                    <a:pt x="215002" y="7136"/>
                  </a:lnTo>
                  <a:lnTo>
                    <a:pt x="230475" y="12687"/>
                  </a:lnTo>
                  <a:lnTo>
                    <a:pt x="243955" y="19049"/>
                  </a:lnTo>
                  <a:lnTo>
                    <a:pt x="166687" y="19049"/>
                  </a:lnTo>
                  <a:lnTo>
                    <a:pt x="159434" y="19226"/>
                  </a:lnTo>
                  <a:lnTo>
                    <a:pt x="152954" y="19704"/>
                  </a:lnTo>
                  <a:lnTo>
                    <a:pt x="152657" y="19704"/>
                  </a:lnTo>
                  <a:lnTo>
                    <a:pt x="145033" y="20645"/>
                  </a:lnTo>
                  <a:lnTo>
                    <a:pt x="103555" y="33226"/>
                  </a:lnTo>
                  <a:lnTo>
                    <a:pt x="67546" y="57288"/>
                  </a:lnTo>
                  <a:lnTo>
                    <a:pt x="40049" y="90793"/>
                  </a:lnTo>
                  <a:lnTo>
                    <a:pt x="23475" y="130804"/>
                  </a:lnTo>
                  <a:lnTo>
                    <a:pt x="19049" y="166687"/>
                  </a:lnTo>
                  <a:lnTo>
                    <a:pt x="19227" y="173939"/>
                  </a:lnTo>
                  <a:lnTo>
                    <a:pt x="27676" y="216415"/>
                  </a:lnTo>
                  <a:lnTo>
                    <a:pt x="48108" y="254641"/>
                  </a:lnTo>
                  <a:lnTo>
                    <a:pt x="78731" y="285264"/>
                  </a:lnTo>
                  <a:lnTo>
                    <a:pt x="116957" y="305697"/>
                  </a:lnTo>
                  <a:lnTo>
                    <a:pt x="159434" y="314147"/>
                  </a:lnTo>
                  <a:lnTo>
                    <a:pt x="166687" y="314324"/>
                  </a:lnTo>
                  <a:lnTo>
                    <a:pt x="243955" y="314324"/>
                  </a:lnTo>
                  <a:lnTo>
                    <a:pt x="230475" y="320686"/>
                  </a:lnTo>
                  <a:lnTo>
                    <a:pt x="215002" y="326237"/>
                  </a:lnTo>
                  <a:lnTo>
                    <a:pt x="199212" y="330202"/>
                  </a:lnTo>
                  <a:lnTo>
                    <a:pt x="183107" y="332581"/>
                  </a:lnTo>
                  <a:lnTo>
                    <a:pt x="166687" y="333374"/>
                  </a:lnTo>
                  <a:close/>
                </a:path>
                <a:path w="333375" h="333375">
                  <a:moveTo>
                    <a:pt x="243955" y="314324"/>
                  </a:moveTo>
                  <a:lnTo>
                    <a:pt x="166687" y="314324"/>
                  </a:lnTo>
                  <a:lnTo>
                    <a:pt x="173940" y="314147"/>
                  </a:lnTo>
                  <a:lnTo>
                    <a:pt x="181158" y="313615"/>
                  </a:lnTo>
                  <a:lnTo>
                    <a:pt x="223185" y="303085"/>
                  </a:lnTo>
                  <a:lnTo>
                    <a:pt x="260348" y="280812"/>
                  </a:lnTo>
                  <a:lnTo>
                    <a:pt x="289443" y="248708"/>
                  </a:lnTo>
                  <a:lnTo>
                    <a:pt x="307969" y="209543"/>
                  </a:lnTo>
                  <a:lnTo>
                    <a:pt x="314324" y="166687"/>
                  </a:lnTo>
                  <a:lnTo>
                    <a:pt x="314147" y="159434"/>
                  </a:lnTo>
                  <a:lnTo>
                    <a:pt x="305698" y="116956"/>
                  </a:lnTo>
                  <a:lnTo>
                    <a:pt x="285266" y="78731"/>
                  </a:lnTo>
                  <a:lnTo>
                    <a:pt x="254642" y="48107"/>
                  </a:lnTo>
                  <a:lnTo>
                    <a:pt x="216416" y="27675"/>
                  </a:lnTo>
                  <a:lnTo>
                    <a:pt x="180717" y="19704"/>
                  </a:lnTo>
                  <a:lnTo>
                    <a:pt x="180420" y="19704"/>
                  </a:lnTo>
                  <a:lnTo>
                    <a:pt x="173940" y="19226"/>
                  </a:lnTo>
                  <a:lnTo>
                    <a:pt x="166687" y="19049"/>
                  </a:lnTo>
                  <a:lnTo>
                    <a:pt x="243955" y="19049"/>
                  </a:lnTo>
                  <a:lnTo>
                    <a:pt x="284553" y="48821"/>
                  </a:lnTo>
                  <a:lnTo>
                    <a:pt x="313670" y="88031"/>
                  </a:lnTo>
                  <a:lnTo>
                    <a:pt x="330202" y="134161"/>
                  </a:lnTo>
                  <a:lnTo>
                    <a:pt x="333374" y="166687"/>
                  </a:lnTo>
                  <a:lnTo>
                    <a:pt x="332676" y="181157"/>
                  </a:lnTo>
                  <a:lnTo>
                    <a:pt x="320686" y="230475"/>
                  </a:lnTo>
                  <a:lnTo>
                    <a:pt x="295603" y="272381"/>
                  </a:lnTo>
                  <a:lnTo>
                    <a:pt x="259311" y="305308"/>
                  </a:lnTo>
                  <a:lnTo>
                    <a:pt x="245433" y="313615"/>
                  </a:lnTo>
                  <a:lnTo>
                    <a:pt x="243955" y="314324"/>
                  </a:lnTo>
                  <a:close/>
                </a:path>
              </a:pathLst>
            </a:custGeom>
            <a:solidFill>
              <a:srgbClr val="13B8A6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276473" y="5863401"/>
            <a:ext cx="16192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20" dirty="0">
                <a:solidFill>
                  <a:srgbClr val="13B8A6"/>
                </a:solidFill>
                <a:latin typeface="Arial Black"/>
                <a:cs typeface="Arial Black"/>
              </a:rPr>
              <a:t>Q1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104" name="object 104"/>
          <p:cNvGrpSpPr/>
          <p:nvPr/>
        </p:nvGrpSpPr>
        <p:grpSpPr>
          <a:xfrm>
            <a:off x="2666999" y="5791199"/>
            <a:ext cx="333375" cy="333375"/>
            <a:chOff x="2666999" y="5791199"/>
            <a:chExt cx="333375" cy="333375"/>
          </a:xfrm>
        </p:grpSpPr>
        <p:sp>
          <p:nvSpPr>
            <p:cNvPr id="105" name="object 105"/>
            <p:cNvSpPr/>
            <p:nvPr/>
          </p:nvSpPr>
          <p:spPr>
            <a:xfrm>
              <a:off x="2666999" y="5791199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18372" y="326237"/>
                  </a:lnTo>
                  <a:lnTo>
                    <a:pt x="74063" y="305308"/>
                  </a:lnTo>
                  <a:lnTo>
                    <a:pt x="37771" y="272381"/>
                  </a:lnTo>
                  <a:lnTo>
                    <a:pt x="12687" y="230475"/>
                  </a:lnTo>
                  <a:lnTo>
                    <a:pt x="792" y="183107"/>
                  </a:lnTo>
                  <a:lnTo>
                    <a:pt x="0" y="166687"/>
                  </a:lnTo>
                  <a:lnTo>
                    <a:pt x="792" y="150266"/>
                  </a:lnTo>
                  <a:lnTo>
                    <a:pt x="12687" y="102898"/>
                  </a:lnTo>
                  <a:lnTo>
                    <a:pt x="37771" y="60992"/>
                  </a:lnTo>
                  <a:lnTo>
                    <a:pt x="74063" y="28065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83107" y="793"/>
                  </a:lnTo>
                  <a:lnTo>
                    <a:pt x="230475" y="12687"/>
                  </a:lnTo>
                  <a:lnTo>
                    <a:pt x="272381" y="37770"/>
                  </a:lnTo>
                  <a:lnTo>
                    <a:pt x="305308" y="74062"/>
                  </a:lnTo>
                  <a:lnTo>
                    <a:pt x="326237" y="118372"/>
                  </a:lnTo>
                  <a:lnTo>
                    <a:pt x="333374" y="166687"/>
                  </a:lnTo>
                  <a:lnTo>
                    <a:pt x="332581" y="183107"/>
                  </a:lnTo>
                  <a:lnTo>
                    <a:pt x="320686" y="230475"/>
                  </a:lnTo>
                  <a:lnTo>
                    <a:pt x="295603" y="272381"/>
                  </a:lnTo>
                  <a:lnTo>
                    <a:pt x="259311" y="305308"/>
                  </a:lnTo>
                  <a:lnTo>
                    <a:pt x="215001" y="326237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2666999" y="5791199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18372" y="326237"/>
                  </a:lnTo>
                  <a:lnTo>
                    <a:pt x="74063" y="305308"/>
                  </a:lnTo>
                  <a:lnTo>
                    <a:pt x="37771" y="272381"/>
                  </a:lnTo>
                  <a:lnTo>
                    <a:pt x="12687" y="230475"/>
                  </a:lnTo>
                  <a:lnTo>
                    <a:pt x="792" y="183107"/>
                  </a:lnTo>
                  <a:lnTo>
                    <a:pt x="0" y="166687"/>
                  </a:lnTo>
                  <a:lnTo>
                    <a:pt x="698" y="152215"/>
                  </a:lnTo>
                  <a:lnTo>
                    <a:pt x="792" y="150266"/>
                  </a:lnTo>
                  <a:lnTo>
                    <a:pt x="12687" y="102898"/>
                  </a:lnTo>
                  <a:lnTo>
                    <a:pt x="37771" y="60992"/>
                  </a:lnTo>
                  <a:lnTo>
                    <a:pt x="74063" y="28065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83107" y="793"/>
                  </a:lnTo>
                  <a:lnTo>
                    <a:pt x="199212" y="3172"/>
                  </a:lnTo>
                  <a:lnTo>
                    <a:pt x="215001" y="7136"/>
                  </a:lnTo>
                  <a:lnTo>
                    <a:pt x="230475" y="12687"/>
                  </a:lnTo>
                  <a:lnTo>
                    <a:pt x="243955" y="19049"/>
                  </a:lnTo>
                  <a:lnTo>
                    <a:pt x="166687" y="19049"/>
                  </a:lnTo>
                  <a:lnTo>
                    <a:pt x="159434" y="19226"/>
                  </a:lnTo>
                  <a:lnTo>
                    <a:pt x="152954" y="19704"/>
                  </a:lnTo>
                  <a:lnTo>
                    <a:pt x="152656" y="19704"/>
                  </a:lnTo>
                  <a:lnTo>
                    <a:pt x="145032" y="20645"/>
                  </a:lnTo>
                  <a:lnTo>
                    <a:pt x="103555" y="33226"/>
                  </a:lnTo>
                  <a:lnTo>
                    <a:pt x="67545" y="57288"/>
                  </a:lnTo>
                  <a:lnTo>
                    <a:pt x="40048" y="90793"/>
                  </a:lnTo>
                  <a:lnTo>
                    <a:pt x="23475" y="130804"/>
                  </a:lnTo>
                  <a:lnTo>
                    <a:pt x="19049" y="166687"/>
                  </a:lnTo>
                  <a:lnTo>
                    <a:pt x="19226" y="173939"/>
                  </a:lnTo>
                  <a:lnTo>
                    <a:pt x="27675" y="216415"/>
                  </a:lnTo>
                  <a:lnTo>
                    <a:pt x="48107" y="254641"/>
                  </a:lnTo>
                  <a:lnTo>
                    <a:pt x="78731" y="285264"/>
                  </a:lnTo>
                  <a:lnTo>
                    <a:pt x="116957" y="305697"/>
                  </a:lnTo>
                  <a:lnTo>
                    <a:pt x="159434" y="314147"/>
                  </a:lnTo>
                  <a:lnTo>
                    <a:pt x="166687" y="314324"/>
                  </a:lnTo>
                  <a:lnTo>
                    <a:pt x="243954" y="314324"/>
                  </a:lnTo>
                  <a:lnTo>
                    <a:pt x="230475" y="320686"/>
                  </a:lnTo>
                  <a:lnTo>
                    <a:pt x="215001" y="326237"/>
                  </a:lnTo>
                  <a:lnTo>
                    <a:pt x="199212" y="330202"/>
                  </a:lnTo>
                  <a:lnTo>
                    <a:pt x="183107" y="332581"/>
                  </a:lnTo>
                  <a:lnTo>
                    <a:pt x="166687" y="333374"/>
                  </a:lnTo>
                  <a:close/>
                </a:path>
                <a:path w="333375" h="333375">
                  <a:moveTo>
                    <a:pt x="243954" y="314324"/>
                  </a:moveTo>
                  <a:lnTo>
                    <a:pt x="166687" y="314324"/>
                  </a:lnTo>
                  <a:lnTo>
                    <a:pt x="173940" y="314147"/>
                  </a:lnTo>
                  <a:lnTo>
                    <a:pt x="181158" y="313615"/>
                  </a:lnTo>
                  <a:lnTo>
                    <a:pt x="223185" y="303085"/>
                  </a:lnTo>
                  <a:lnTo>
                    <a:pt x="260348" y="280812"/>
                  </a:lnTo>
                  <a:lnTo>
                    <a:pt x="289442" y="248708"/>
                  </a:lnTo>
                  <a:lnTo>
                    <a:pt x="307969" y="209543"/>
                  </a:lnTo>
                  <a:lnTo>
                    <a:pt x="314324" y="166687"/>
                  </a:lnTo>
                  <a:lnTo>
                    <a:pt x="314147" y="159434"/>
                  </a:lnTo>
                  <a:lnTo>
                    <a:pt x="305698" y="116956"/>
                  </a:lnTo>
                  <a:lnTo>
                    <a:pt x="285265" y="78731"/>
                  </a:lnTo>
                  <a:lnTo>
                    <a:pt x="254641" y="48107"/>
                  </a:lnTo>
                  <a:lnTo>
                    <a:pt x="216416" y="27675"/>
                  </a:lnTo>
                  <a:lnTo>
                    <a:pt x="180717" y="19704"/>
                  </a:lnTo>
                  <a:lnTo>
                    <a:pt x="180419" y="19704"/>
                  </a:lnTo>
                  <a:lnTo>
                    <a:pt x="173940" y="19226"/>
                  </a:lnTo>
                  <a:lnTo>
                    <a:pt x="166687" y="19049"/>
                  </a:lnTo>
                  <a:lnTo>
                    <a:pt x="243955" y="19049"/>
                  </a:lnTo>
                  <a:lnTo>
                    <a:pt x="284553" y="48821"/>
                  </a:lnTo>
                  <a:lnTo>
                    <a:pt x="313669" y="88031"/>
                  </a:lnTo>
                  <a:lnTo>
                    <a:pt x="330202" y="134161"/>
                  </a:lnTo>
                  <a:lnTo>
                    <a:pt x="333374" y="166687"/>
                  </a:lnTo>
                  <a:lnTo>
                    <a:pt x="332675" y="181157"/>
                  </a:lnTo>
                  <a:lnTo>
                    <a:pt x="320686" y="230475"/>
                  </a:lnTo>
                  <a:lnTo>
                    <a:pt x="295603" y="272381"/>
                  </a:lnTo>
                  <a:lnTo>
                    <a:pt x="259311" y="305308"/>
                  </a:lnTo>
                  <a:lnTo>
                    <a:pt x="245433" y="313615"/>
                  </a:lnTo>
                  <a:lnTo>
                    <a:pt x="243954" y="314324"/>
                  </a:lnTo>
                  <a:close/>
                </a:path>
              </a:pathLst>
            </a:custGeom>
            <a:solidFill>
              <a:srgbClr val="13B8A6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2729606" y="5863401"/>
            <a:ext cx="20827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25" dirty="0">
                <a:solidFill>
                  <a:srgbClr val="13B8A6"/>
                </a:solidFill>
                <a:latin typeface="Arial Black"/>
                <a:cs typeface="Arial Black"/>
              </a:rPr>
              <a:t>Q2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5143499" y="5791199"/>
            <a:ext cx="333375" cy="333375"/>
            <a:chOff x="5143499" y="5791199"/>
            <a:chExt cx="333375" cy="333375"/>
          </a:xfrm>
        </p:grpSpPr>
        <p:sp>
          <p:nvSpPr>
            <p:cNvPr id="109" name="object 109"/>
            <p:cNvSpPr/>
            <p:nvPr/>
          </p:nvSpPr>
          <p:spPr>
            <a:xfrm>
              <a:off x="5143499" y="5791199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18372" y="326237"/>
                  </a:lnTo>
                  <a:lnTo>
                    <a:pt x="74062" y="305308"/>
                  </a:lnTo>
                  <a:lnTo>
                    <a:pt x="37770" y="272381"/>
                  </a:lnTo>
                  <a:lnTo>
                    <a:pt x="12687" y="230475"/>
                  </a:lnTo>
                  <a:lnTo>
                    <a:pt x="792" y="183107"/>
                  </a:lnTo>
                  <a:lnTo>
                    <a:pt x="0" y="166687"/>
                  </a:lnTo>
                  <a:lnTo>
                    <a:pt x="792" y="150266"/>
                  </a:lnTo>
                  <a:lnTo>
                    <a:pt x="12687" y="102898"/>
                  </a:lnTo>
                  <a:lnTo>
                    <a:pt x="37770" y="60992"/>
                  </a:lnTo>
                  <a:lnTo>
                    <a:pt x="74062" y="28065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83107" y="793"/>
                  </a:lnTo>
                  <a:lnTo>
                    <a:pt x="230476" y="12687"/>
                  </a:lnTo>
                  <a:lnTo>
                    <a:pt x="272381" y="37770"/>
                  </a:lnTo>
                  <a:lnTo>
                    <a:pt x="305308" y="74062"/>
                  </a:lnTo>
                  <a:lnTo>
                    <a:pt x="326237" y="118372"/>
                  </a:lnTo>
                  <a:lnTo>
                    <a:pt x="333374" y="166687"/>
                  </a:lnTo>
                  <a:lnTo>
                    <a:pt x="332581" y="183107"/>
                  </a:lnTo>
                  <a:lnTo>
                    <a:pt x="320685" y="230475"/>
                  </a:lnTo>
                  <a:lnTo>
                    <a:pt x="295602" y="272381"/>
                  </a:lnTo>
                  <a:lnTo>
                    <a:pt x="259310" y="305308"/>
                  </a:lnTo>
                  <a:lnTo>
                    <a:pt x="215001" y="326237"/>
                  </a:lnTo>
                  <a:lnTo>
                    <a:pt x="166687" y="3333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5143499" y="5791199"/>
              <a:ext cx="333375" cy="333375"/>
            </a:xfrm>
            <a:custGeom>
              <a:avLst/>
              <a:gdLst/>
              <a:ahLst/>
              <a:cxnLst/>
              <a:rect l="l" t="t" r="r" b="b"/>
              <a:pathLst>
                <a:path w="333375" h="333375">
                  <a:moveTo>
                    <a:pt x="166687" y="333374"/>
                  </a:moveTo>
                  <a:lnTo>
                    <a:pt x="118372" y="326237"/>
                  </a:lnTo>
                  <a:lnTo>
                    <a:pt x="74062" y="305308"/>
                  </a:lnTo>
                  <a:lnTo>
                    <a:pt x="37770" y="272381"/>
                  </a:lnTo>
                  <a:lnTo>
                    <a:pt x="12687" y="230475"/>
                  </a:lnTo>
                  <a:lnTo>
                    <a:pt x="792" y="183107"/>
                  </a:lnTo>
                  <a:lnTo>
                    <a:pt x="0" y="166687"/>
                  </a:lnTo>
                  <a:lnTo>
                    <a:pt x="698" y="152215"/>
                  </a:lnTo>
                  <a:lnTo>
                    <a:pt x="12687" y="102898"/>
                  </a:lnTo>
                  <a:lnTo>
                    <a:pt x="37770" y="60992"/>
                  </a:lnTo>
                  <a:lnTo>
                    <a:pt x="74062" y="28065"/>
                  </a:lnTo>
                  <a:lnTo>
                    <a:pt x="118372" y="7136"/>
                  </a:lnTo>
                  <a:lnTo>
                    <a:pt x="166687" y="0"/>
                  </a:lnTo>
                  <a:lnTo>
                    <a:pt x="183107" y="793"/>
                  </a:lnTo>
                  <a:lnTo>
                    <a:pt x="199212" y="3172"/>
                  </a:lnTo>
                  <a:lnTo>
                    <a:pt x="215001" y="7136"/>
                  </a:lnTo>
                  <a:lnTo>
                    <a:pt x="230476" y="12687"/>
                  </a:lnTo>
                  <a:lnTo>
                    <a:pt x="243955" y="19049"/>
                  </a:lnTo>
                  <a:lnTo>
                    <a:pt x="166687" y="19049"/>
                  </a:lnTo>
                  <a:lnTo>
                    <a:pt x="159434" y="19226"/>
                  </a:lnTo>
                  <a:lnTo>
                    <a:pt x="152954" y="19704"/>
                  </a:lnTo>
                  <a:lnTo>
                    <a:pt x="152656" y="19704"/>
                  </a:lnTo>
                  <a:lnTo>
                    <a:pt x="145032" y="20645"/>
                  </a:lnTo>
                  <a:lnTo>
                    <a:pt x="103555" y="33226"/>
                  </a:lnTo>
                  <a:lnTo>
                    <a:pt x="67545" y="57288"/>
                  </a:lnTo>
                  <a:lnTo>
                    <a:pt x="40048" y="90793"/>
                  </a:lnTo>
                  <a:lnTo>
                    <a:pt x="23474" y="130804"/>
                  </a:lnTo>
                  <a:lnTo>
                    <a:pt x="19049" y="166687"/>
                  </a:lnTo>
                  <a:lnTo>
                    <a:pt x="19226" y="173939"/>
                  </a:lnTo>
                  <a:lnTo>
                    <a:pt x="27675" y="216415"/>
                  </a:lnTo>
                  <a:lnTo>
                    <a:pt x="48107" y="254641"/>
                  </a:lnTo>
                  <a:lnTo>
                    <a:pt x="78731" y="285264"/>
                  </a:lnTo>
                  <a:lnTo>
                    <a:pt x="116957" y="305697"/>
                  </a:lnTo>
                  <a:lnTo>
                    <a:pt x="159434" y="314147"/>
                  </a:lnTo>
                  <a:lnTo>
                    <a:pt x="166687" y="314324"/>
                  </a:lnTo>
                  <a:lnTo>
                    <a:pt x="243954" y="314324"/>
                  </a:lnTo>
                  <a:lnTo>
                    <a:pt x="230475" y="320686"/>
                  </a:lnTo>
                  <a:lnTo>
                    <a:pt x="215001" y="326237"/>
                  </a:lnTo>
                  <a:lnTo>
                    <a:pt x="199212" y="330202"/>
                  </a:lnTo>
                  <a:lnTo>
                    <a:pt x="183107" y="332581"/>
                  </a:lnTo>
                  <a:lnTo>
                    <a:pt x="166687" y="333374"/>
                  </a:lnTo>
                  <a:close/>
                </a:path>
                <a:path w="333375" h="333375">
                  <a:moveTo>
                    <a:pt x="243954" y="314324"/>
                  </a:moveTo>
                  <a:lnTo>
                    <a:pt x="166687" y="314324"/>
                  </a:lnTo>
                  <a:lnTo>
                    <a:pt x="173940" y="314147"/>
                  </a:lnTo>
                  <a:lnTo>
                    <a:pt x="181158" y="313615"/>
                  </a:lnTo>
                  <a:lnTo>
                    <a:pt x="223184" y="303085"/>
                  </a:lnTo>
                  <a:lnTo>
                    <a:pt x="260347" y="280812"/>
                  </a:lnTo>
                  <a:lnTo>
                    <a:pt x="289442" y="248708"/>
                  </a:lnTo>
                  <a:lnTo>
                    <a:pt x="307968" y="209543"/>
                  </a:lnTo>
                  <a:lnTo>
                    <a:pt x="314324" y="166687"/>
                  </a:lnTo>
                  <a:lnTo>
                    <a:pt x="314147" y="159434"/>
                  </a:lnTo>
                  <a:lnTo>
                    <a:pt x="305697" y="116956"/>
                  </a:lnTo>
                  <a:lnTo>
                    <a:pt x="285265" y="78731"/>
                  </a:lnTo>
                  <a:lnTo>
                    <a:pt x="254641" y="48107"/>
                  </a:lnTo>
                  <a:lnTo>
                    <a:pt x="216416" y="27675"/>
                  </a:lnTo>
                  <a:lnTo>
                    <a:pt x="180717" y="19704"/>
                  </a:lnTo>
                  <a:lnTo>
                    <a:pt x="180419" y="19704"/>
                  </a:lnTo>
                  <a:lnTo>
                    <a:pt x="173940" y="19226"/>
                  </a:lnTo>
                  <a:lnTo>
                    <a:pt x="166687" y="19049"/>
                  </a:lnTo>
                  <a:lnTo>
                    <a:pt x="243955" y="19049"/>
                  </a:lnTo>
                  <a:lnTo>
                    <a:pt x="284553" y="48821"/>
                  </a:lnTo>
                  <a:lnTo>
                    <a:pt x="313669" y="88031"/>
                  </a:lnTo>
                  <a:lnTo>
                    <a:pt x="330202" y="134161"/>
                  </a:lnTo>
                  <a:lnTo>
                    <a:pt x="333374" y="166687"/>
                  </a:lnTo>
                  <a:lnTo>
                    <a:pt x="332675" y="181157"/>
                  </a:lnTo>
                  <a:lnTo>
                    <a:pt x="320685" y="230475"/>
                  </a:lnTo>
                  <a:lnTo>
                    <a:pt x="295602" y="272381"/>
                  </a:lnTo>
                  <a:lnTo>
                    <a:pt x="259310" y="305308"/>
                  </a:lnTo>
                  <a:lnTo>
                    <a:pt x="245433" y="313615"/>
                  </a:lnTo>
                  <a:lnTo>
                    <a:pt x="243954" y="314324"/>
                  </a:lnTo>
                  <a:close/>
                </a:path>
              </a:pathLst>
            </a:custGeom>
            <a:solidFill>
              <a:srgbClr val="13B8A6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1" name="object 111"/>
          <p:cNvSpPr txBox="1"/>
          <p:nvPr/>
        </p:nvSpPr>
        <p:spPr>
          <a:xfrm>
            <a:off x="5206255" y="5863401"/>
            <a:ext cx="20827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25" dirty="0">
                <a:solidFill>
                  <a:srgbClr val="13B8A6"/>
                </a:solidFill>
                <a:latin typeface="Arial Black"/>
                <a:cs typeface="Arial Black"/>
              </a:rPr>
              <a:t>Q3</a:t>
            </a:r>
            <a:endParaRPr sz="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67375" cy="9582150"/>
            <a:chOff x="0" y="0"/>
            <a:chExt cx="5667375" cy="95821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67374" cy="95821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026043" y="8076920"/>
              <a:ext cx="1176020" cy="370840"/>
            </a:xfrm>
            <a:custGeom>
              <a:avLst/>
              <a:gdLst/>
              <a:ahLst/>
              <a:cxnLst/>
              <a:rect l="l" t="t" r="r" b="b"/>
              <a:pathLst>
                <a:path w="1176020" h="370840">
                  <a:moveTo>
                    <a:pt x="2743" y="368"/>
                  </a:moveTo>
                  <a:lnTo>
                    <a:pt x="2362" y="0"/>
                  </a:lnTo>
                  <a:lnTo>
                    <a:pt x="381" y="0"/>
                  </a:lnTo>
                  <a:lnTo>
                    <a:pt x="0" y="368"/>
                  </a:lnTo>
                  <a:lnTo>
                    <a:pt x="0" y="1600"/>
                  </a:lnTo>
                  <a:lnTo>
                    <a:pt x="0" y="2349"/>
                  </a:lnTo>
                  <a:lnTo>
                    <a:pt x="381" y="2730"/>
                  </a:lnTo>
                  <a:lnTo>
                    <a:pt x="2362" y="2730"/>
                  </a:lnTo>
                  <a:lnTo>
                    <a:pt x="2743" y="2349"/>
                  </a:lnTo>
                  <a:lnTo>
                    <a:pt x="2743" y="368"/>
                  </a:lnTo>
                  <a:close/>
                </a:path>
                <a:path w="1176020" h="370840">
                  <a:moveTo>
                    <a:pt x="1175588" y="368782"/>
                  </a:moveTo>
                  <a:lnTo>
                    <a:pt x="1175245" y="368439"/>
                  </a:lnTo>
                  <a:lnTo>
                    <a:pt x="1173861" y="368439"/>
                  </a:lnTo>
                  <a:lnTo>
                    <a:pt x="1173518" y="368782"/>
                  </a:lnTo>
                  <a:lnTo>
                    <a:pt x="1173518" y="370166"/>
                  </a:lnTo>
                  <a:lnTo>
                    <a:pt x="1173861" y="370509"/>
                  </a:lnTo>
                  <a:lnTo>
                    <a:pt x="1175245" y="370509"/>
                  </a:lnTo>
                  <a:lnTo>
                    <a:pt x="1175588" y="370166"/>
                  </a:lnTo>
                  <a:lnTo>
                    <a:pt x="1175588" y="369481"/>
                  </a:lnTo>
                  <a:lnTo>
                    <a:pt x="1175588" y="368782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28719" y="869839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69" h="1270">
                  <a:moveTo>
                    <a:pt x="669" y="803"/>
                  </a:moveTo>
                  <a:lnTo>
                    <a:pt x="133" y="803"/>
                  </a:lnTo>
                  <a:lnTo>
                    <a:pt x="0" y="669"/>
                  </a:lnTo>
                  <a:lnTo>
                    <a:pt x="0" y="133"/>
                  </a:lnTo>
                  <a:lnTo>
                    <a:pt x="133" y="0"/>
                  </a:lnTo>
                  <a:lnTo>
                    <a:pt x="669" y="0"/>
                  </a:lnTo>
                  <a:lnTo>
                    <a:pt x="803" y="133"/>
                  </a:lnTo>
                  <a:lnTo>
                    <a:pt x="803" y="401"/>
                  </a:lnTo>
                  <a:lnTo>
                    <a:pt x="803" y="669"/>
                  </a:lnTo>
                  <a:lnTo>
                    <a:pt x="669" y="803"/>
                  </a:lnTo>
                  <a:close/>
                </a:path>
              </a:pathLst>
            </a:custGeom>
            <a:solidFill>
              <a:srgbClr val="FF007E">
                <a:alpha val="506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68215" y="8799773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195" y="1434"/>
                  </a:moveTo>
                  <a:lnTo>
                    <a:pt x="239" y="1434"/>
                  </a:lnTo>
                  <a:lnTo>
                    <a:pt x="0" y="1195"/>
                  </a:lnTo>
                  <a:lnTo>
                    <a:pt x="0" y="239"/>
                  </a:lnTo>
                  <a:lnTo>
                    <a:pt x="239" y="0"/>
                  </a:lnTo>
                  <a:lnTo>
                    <a:pt x="1195" y="0"/>
                  </a:lnTo>
                  <a:lnTo>
                    <a:pt x="1434" y="239"/>
                  </a:lnTo>
                  <a:lnTo>
                    <a:pt x="1434" y="717"/>
                  </a:lnTo>
                  <a:lnTo>
                    <a:pt x="1434" y="1195"/>
                  </a:lnTo>
                  <a:lnTo>
                    <a:pt x="1195" y="1434"/>
                  </a:lnTo>
                  <a:close/>
                </a:path>
              </a:pathLst>
            </a:custGeom>
            <a:solidFill>
              <a:srgbClr val="FF007E">
                <a:alpha val="4516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5850" y="9080602"/>
              <a:ext cx="1905" cy="1905"/>
            </a:xfrm>
            <a:custGeom>
              <a:avLst/>
              <a:gdLst/>
              <a:ahLst/>
              <a:cxnLst/>
              <a:rect l="l" t="t" r="r" b="b"/>
              <a:pathLst>
                <a:path w="1904" h="1904">
                  <a:moveTo>
                    <a:pt x="1598" y="1871"/>
                  </a:moveTo>
                  <a:lnTo>
                    <a:pt x="272" y="1871"/>
                  </a:lnTo>
                  <a:lnTo>
                    <a:pt x="0" y="1598"/>
                  </a:lnTo>
                  <a:lnTo>
                    <a:pt x="0" y="1052"/>
                  </a:lnTo>
                  <a:lnTo>
                    <a:pt x="0" y="272"/>
                  </a:lnTo>
                  <a:lnTo>
                    <a:pt x="272" y="0"/>
                  </a:lnTo>
                  <a:lnTo>
                    <a:pt x="1598" y="0"/>
                  </a:lnTo>
                  <a:lnTo>
                    <a:pt x="1871" y="272"/>
                  </a:lnTo>
                  <a:lnTo>
                    <a:pt x="1871" y="1598"/>
                  </a:lnTo>
                  <a:lnTo>
                    <a:pt x="1598" y="1871"/>
                  </a:lnTo>
                  <a:close/>
                </a:path>
              </a:pathLst>
            </a:custGeom>
            <a:solidFill>
              <a:srgbClr val="FF007E">
                <a:alpha val="2946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324246" y="9218609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562" y="674"/>
                  </a:moveTo>
                  <a:lnTo>
                    <a:pt x="112" y="674"/>
                  </a:lnTo>
                  <a:lnTo>
                    <a:pt x="0" y="112"/>
                  </a:lnTo>
                  <a:lnTo>
                    <a:pt x="562" y="0"/>
                  </a:lnTo>
                  <a:lnTo>
                    <a:pt x="674" y="337"/>
                  </a:lnTo>
                  <a:lnTo>
                    <a:pt x="674" y="562"/>
                  </a:lnTo>
                  <a:close/>
                </a:path>
              </a:pathLst>
            </a:custGeom>
            <a:solidFill>
              <a:srgbClr val="FF007E">
                <a:alpha val="2125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78670" y="9340753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392" y="449"/>
                  </a:moveTo>
                  <a:lnTo>
                    <a:pt x="57" y="449"/>
                  </a:lnTo>
                  <a:lnTo>
                    <a:pt x="0" y="277"/>
                  </a:lnTo>
                  <a:lnTo>
                    <a:pt x="0" y="57"/>
                  </a:lnTo>
                  <a:lnTo>
                    <a:pt x="392" y="0"/>
                  </a:lnTo>
                  <a:lnTo>
                    <a:pt x="449" y="392"/>
                  </a:lnTo>
                  <a:close/>
                </a:path>
              </a:pathLst>
            </a:custGeom>
            <a:solidFill>
              <a:srgbClr val="FF007E">
                <a:alpha val="1415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0255" y="9515374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4">
                  <a:moveTo>
                    <a:pt x="55" y="66"/>
                  </a:moveTo>
                  <a:close/>
                </a:path>
              </a:pathLst>
            </a:custGeom>
            <a:solidFill>
              <a:srgbClr val="FF007E">
                <a:alpha val="416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7637" y="147637"/>
              <a:ext cx="5372100" cy="9286875"/>
            </a:xfrm>
            <a:custGeom>
              <a:avLst/>
              <a:gdLst/>
              <a:ahLst/>
              <a:cxnLst/>
              <a:rect l="l" t="t" r="r" b="b"/>
              <a:pathLst>
                <a:path w="5372100" h="9286875">
                  <a:moveTo>
                    <a:pt x="0" y="0"/>
                  </a:moveTo>
                  <a:lnTo>
                    <a:pt x="5372099" y="0"/>
                  </a:lnTo>
                  <a:lnTo>
                    <a:pt x="5372099" y="9286874"/>
                  </a:lnTo>
                  <a:lnTo>
                    <a:pt x="0" y="92868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628576" y="1096583"/>
            <a:ext cx="241046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dirty="0">
                <a:solidFill>
                  <a:srgbClr val="FF007E"/>
                </a:solidFill>
                <a:latin typeface="Arial Black"/>
                <a:cs typeface="Arial Black"/>
              </a:rPr>
              <a:t>DIVERSE</a:t>
            </a:r>
            <a:r>
              <a:rPr sz="1150" spc="-6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150" dirty="0">
                <a:solidFill>
                  <a:srgbClr val="FF007E"/>
                </a:solidFill>
                <a:latin typeface="Arial Black"/>
                <a:cs typeface="Arial Black"/>
              </a:rPr>
              <a:t>REVENUE</a:t>
            </a:r>
            <a:r>
              <a:rPr sz="1150" spc="-6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150" spc="-10" dirty="0">
                <a:solidFill>
                  <a:srgbClr val="FF007E"/>
                </a:solidFill>
                <a:latin typeface="Arial Black"/>
                <a:cs typeface="Arial Black"/>
              </a:rPr>
              <a:t>STREAMS</a:t>
            </a:r>
            <a:endParaRPr sz="115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0499" y="8486775"/>
            <a:ext cx="5286375" cy="447675"/>
            <a:chOff x="190499" y="8486775"/>
            <a:chExt cx="5286375" cy="447675"/>
          </a:xfrm>
        </p:grpSpPr>
        <p:sp>
          <p:nvSpPr>
            <p:cNvPr id="14" name="object 14"/>
            <p:cNvSpPr/>
            <p:nvPr/>
          </p:nvSpPr>
          <p:spPr>
            <a:xfrm>
              <a:off x="190499" y="8486775"/>
              <a:ext cx="5286375" cy="447675"/>
            </a:xfrm>
            <a:custGeom>
              <a:avLst/>
              <a:gdLst/>
              <a:ahLst/>
              <a:cxnLst/>
              <a:rect l="l" t="t" r="r" b="b"/>
              <a:pathLst>
                <a:path w="5286375" h="447675">
                  <a:moveTo>
                    <a:pt x="5191124" y="447674"/>
                  </a:moveTo>
                  <a:lnTo>
                    <a:pt x="95249" y="447674"/>
                  </a:lnTo>
                  <a:lnTo>
                    <a:pt x="85866" y="447221"/>
                  </a:lnTo>
                  <a:lnTo>
                    <a:pt x="42321" y="431637"/>
                  </a:lnTo>
                  <a:lnTo>
                    <a:pt x="11259" y="397370"/>
                  </a:lnTo>
                  <a:lnTo>
                    <a:pt x="0" y="3524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191124" y="0"/>
                  </a:lnTo>
                  <a:lnTo>
                    <a:pt x="5236070" y="11259"/>
                  </a:lnTo>
                  <a:lnTo>
                    <a:pt x="5270336" y="42321"/>
                  </a:lnTo>
                  <a:lnTo>
                    <a:pt x="5285921" y="85866"/>
                  </a:lnTo>
                  <a:lnTo>
                    <a:pt x="5286374" y="95249"/>
                  </a:lnTo>
                  <a:lnTo>
                    <a:pt x="5286374" y="352424"/>
                  </a:lnTo>
                  <a:lnTo>
                    <a:pt x="5275114" y="397370"/>
                  </a:lnTo>
                  <a:lnTo>
                    <a:pt x="5244052" y="431637"/>
                  </a:lnTo>
                  <a:lnTo>
                    <a:pt x="5200507" y="447221"/>
                  </a:lnTo>
                  <a:lnTo>
                    <a:pt x="5191124" y="447674"/>
                  </a:lnTo>
                  <a:close/>
                </a:path>
              </a:pathLst>
            </a:custGeom>
            <a:solidFill>
              <a:srgbClr val="0D1729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499" y="8486775"/>
              <a:ext cx="5286375" cy="447675"/>
            </a:xfrm>
            <a:custGeom>
              <a:avLst/>
              <a:gdLst/>
              <a:ahLst/>
              <a:cxnLst/>
              <a:rect l="l" t="t" r="r" b="b"/>
              <a:pathLst>
                <a:path w="5286375" h="447675">
                  <a:moveTo>
                    <a:pt x="5191124" y="447674"/>
                  </a:moveTo>
                  <a:lnTo>
                    <a:pt x="95249" y="447674"/>
                  </a:lnTo>
                  <a:lnTo>
                    <a:pt x="85866" y="447221"/>
                  </a:lnTo>
                  <a:lnTo>
                    <a:pt x="42321" y="431637"/>
                  </a:lnTo>
                  <a:lnTo>
                    <a:pt x="11259" y="397370"/>
                  </a:lnTo>
                  <a:lnTo>
                    <a:pt x="0" y="3524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191124" y="0"/>
                  </a:lnTo>
                  <a:lnTo>
                    <a:pt x="5232394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7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358053"/>
                  </a:lnTo>
                  <a:lnTo>
                    <a:pt x="20845" y="395368"/>
                  </a:lnTo>
                  <a:lnTo>
                    <a:pt x="52302" y="426828"/>
                  </a:lnTo>
                  <a:lnTo>
                    <a:pt x="89621" y="438148"/>
                  </a:lnTo>
                  <a:lnTo>
                    <a:pt x="5232396" y="438148"/>
                  </a:lnTo>
                  <a:lnTo>
                    <a:pt x="5227574" y="440424"/>
                  </a:lnTo>
                  <a:lnTo>
                    <a:pt x="5218732" y="443596"/>
                  </a:lnTo>
                  <a:lnTo>
                    <a:pt x="5209710" y="445862"/>
                  </a:lnTo>
                  <a:lnTo>
                    <a:pt x="5200507" y="447221"/>
                  </a:lnTo>
                  <a:lnTo>
                    <a:pt x="5191124" y="447674"/>
                  </a:lnTo>
                  <a:close/>
                </a:path>
                <a:path w="5286375" h="447675">
                  <a:moveTo>
                    <a:pt x="5232396" y="438148"/>
                  </a:moveTo>
                  <a:lnTo>
                    <a:pt x="5196752" y="438148"/>
                  </a:lnTo>
                  <a:lnTo>
                    <a:pt x="5202327" y="437599"/>
                  </a:lnTo>
                  <a:lnTo>
                    <a:pt x="5213368" y="435403"/>
                  </a:lnTo>
                  <a:lnTo>
                    <a:pt x="5247759" y="417021"/>
                  </a:lnTo>
                  <a:lnTo>
                    <a:pt x="5272477" y="380029"/>
                  </a:lnTo>
                  <a:lnTo>
                    <a:pt x="5276848" y="358053"/>
                  </a:lnTo>
                  <a:lnTo>
                    <a:pt x="5276848" y="89620"/>
                  </a:lnTo>
                  <a:lnTo>
                    <a:pt x="5265528" y="52302"/>
                  </a:lnTo>
                  <a:lnTo>
                    <a:pt x="5234070" y="20843"/>
                  </a:lnTo>
                  <a:lnTo>
                    <a:pt x="5196752" y="9524"/>
                  </a:lnTo>
                  <a:lnTo>
                    <a:pt x="5232394" y="9524"/>
                  </a:lnTo>
                  <a:lnTo>
                    <a:pt x="5264790" y="34852"/>
                  </a:lnTo>
                  <a:lnTo>
                    <a:pt x="5284561" y="76663"/>
                  </a:lnTo>
                  <a:lnTo>
                    <a:pt x="5286374" y="352424"/>
                  </a:lnTo>
                  <a:lnTo>
                    <a:pt x="5285921" y="361807"/>
                  </a:lnTo>
                  <a:lnTo>
                    <a:pt x="5270336" y="405352"/>
                  </a:lnTo>
                  <a:lnTo>
                    <a:pt x="5236070" y="436415"/>
                  </a:lnTo>
                  <a:lnTo>
                    <a:pt x="5232396" y="438148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4324" y="8591549"/>
              <a:ext cx="1076325" cy="238125"/>
            </a:xfrm>
            <a:custGeom>
              <a:avLst/>
              <a:gdLst/>
              <a:ahLst/>
              <a:cxnLst/>
              <a:rect l="l" t="t" r="r" b="b"/>
              <a:pathLst>
                <a:path w="1076325" h="238125">
                  <a:moveTo>
                    <a:pt x="1026753" y="238124"/>
                  </a:moveTo>
                  <a:lnTo>
                    <a:pt x="49571" y="238124"/>
                  </a:lnTo>
                  <a:lnTo>
                    <a:pt x="42281" y="236673"/>
                  </a:lnTo>
                  <a:lnTo>
                    <a:pt x="7250" y="209846"/>
                  </a:lnTo>
                  <a:lnTo>
                    <a:pt x="0" y="188552"/>
                  </a:lnTo>
                  <a:lnTo>
                    <a:pt x="0" y="49570"/>
                  </a:lnTo>
                  <a:lnTo>
                    <a:pt x="22097" y="11378"/>
                  </a:lnTo>
                  <a:lnTo>
                    <a:pt x="49571" y="0"/>
                  </a:lnTo>
                  <a:lnTo>
                    <a:pt x="1026753" y="0"/>
                  </a:lnTo>
                  <a:lnTo>
                    <a:pt x="1064944" y="22096"/>
                  </a:lnTo>
                  <a:lnTo>
                    <a:pt x="1076324" y="49570"/>
                  </a:lnTo>
                  <a:lnTo>
                    <a:pt x="1076324" y="188552"/>
                  </a:lnTo>
                  <a:lnTo>
                    <a:pt x="1054226" y="226743"/>
                  </a:lnTo>
                  <a:lnTo>
                    <a:pt x="1026753" y="238124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4324" y="8591550"/>
              <a:ext cx="1076325" cy="238125"/>
            </a:xfrm>
            <a:custGeom>
              <a:avLst/>
              <a:gdLst/>
              <a:ahLst/>
              <a:cxnLst/>
              <a:rect l="l" t="t" r="r" b="b"/>
              <a:pathLst>
                <a:path w="1076325" h="238125">
                  <a:moveTo>
                    <a:pt x="1026753" y="238124"/>
                  </a:moveTo>
                  <a:lnTo>
                    <a:pt x="49571" y="238124"/>
                  </a:lnTo>
                  <a:lnTo>
                    <a:pt x="42281" y="236673"/>
                  </a:lnTo>
                  <a:lnTo>
                    <a:pt x="7250" y="209846"/>
                  </a:lnTo>
                  <a:lnTo>
                    <a:pt x="0" y="188552"/>
                  </a:lnTo>
                  <a:lnTo>
                    <a:pt x="0" y="49570"/>
                  </a:lnTo>
                  <a:lnTo>
                    <a:pt x="22097" y="11378"/>
                  </a:lnTo>
                  <a:lnTo>
                    <a:pt x="49571" y="0"/>
                  </a:lnTo>
                  <a:lnTo>
                    <a:pt x="1026753" y="0"/>
                  </a:lnTo>
                  <a:lnTo>
                    <a:pt x="1034043" y="1449"/>
                  </a:lnTo>
                  <a:lnTo>
                    <a:pt x="1048046" y="7249"/>
                  </a:lnTo>
                  <a:lnTo>
                    <a:pt x="1051451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3" y="44757"/>
                  </a:lnTo>
                  <a:lnTo>
                    <a:pt x="9524" y="50833"/>
                  </a:lnTo>
                  <a:lnTo>
                    <a:pt x="9524" y="187289"/>
                  </a:lnTo>
                  <a:lnTo>
                    <a:pt x="33089" y="222556"/>
                  </a:lnTo>
                  <a:lnTo>
                    <a:pt x="50834" y="228598"/>
                  </a:lnTo>
                  <a:lnTo>
                    <a:pt x="1051449" y="228598"/>
                  </a:lnTo>
                  <a:lnTo>
                    <a:pt x="1048046" y="230872"/>
                  </a:lnTo>
                  <a:lnTo>
                    <a:pt x="1034043" y="236673"/>
                  </a:lnTo>
                  <a:lnTo>
                    <a:pt x="1026753" y="238124"/>
                  </a:lnTo>
                  <a:close/>
                </a:path>
                <a:path w="1076325" h="238125">
                  <a:moveTo>
                    <a:pt x="1051449" y="228598"/>
                  </a:moveTo>
                  <a:lnTo>
                    <a:pt x="1025490" y="228598"/>
                  </a:lnTo>
                  <a:lnTo>
                    <a:pt x="1031565" y="227390"/>
                  </a:lnTo>
                  <a:lnTo>
                    <a:pt x="1043234" y="222556"/>
                  </a:lnTo>
                  <a:lnTo>
                    <a:pt x="1066799" y="187289"/>
                  </a:lnTo>
                  <a:lnTo>
                    <a:pt x="1066799" y="50833"/>
                  </a:lnTo>
                  <a:lnTo>
                    <a:pt x="1043234" y="15565"/>
                  </a:lnTo>
                  <a:lnTo>
                    <a:pt x="1025490" y="9524"/>
                  </a:lnTo>
                  <a:lnTo>
                    <a:pt x="1051451" y="9524"/>
                  </a:lnTo>
                  <a:lnTo>
                    <a:pt x="1074874" y="42280"/>
                  </a:lnTo>
                  <a:lnTo>
                    <a:pt x="1076324" y="49570"/>
                  </a:lnTo>
                  <a:lnTo>
                    <a:pt x="1076324" y="188552"/>
                  </a:lnTo>
                  <a:lnTo>
                    <a:pt x="1074874" y="195842"/>
                  </a:lnTo>
                  <a:lnTo>
                    <a:pt x="1069073" y="209846"/>
                  </a:lnTo>
                  <a:lnTo>
                    <a:pt x="1064944" y="216026"/>
                  </a:lnTo>
                  <a:lnTo>
                    <a:pt x="1054226" y="226743"/>
                  </a:lnTo>
                  <a:lnTo>
                    <a:pt x="1051449" y="228598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38720" y="8624348"/>
            <a:ext cx="42545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solidFill>
                  <a:srgbClr val="13B8A6"/>
                </a:solidFill>
                <a:latin typeface="Arial Black"/>
                <a:cs typeface="Arial Black"/>
              </a:rPr>
              <a:t>LEARN</a:t>
            </a:r>
            <a:endParaRPr sz="850">
              <a:latin typeface="Arial Black"/>
              <a:cs typeface="Arial Black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38299" y="8591550"/>
            <a:ext cx="1076325" cy="238125"/>
            <a:chOff x="1638299" y="8591550"/>
            <a:chExt cx="1076325" cy="238125"/>
          </a:xfrm>
        </p:grpSpPr>
        <p:sp>
          <p:nvSpPr>
            <p:cNvPr id="20" name="object 20"/>
            <p:cNvSpPr/>
            <p:nvPr/>
          </p:nvSpPr>
          <p:spPr>
            <a:xfrm>
              <a:off x="1638299" y="8591550"/>
              <a:ext cx="1076325" cy="238125"/>
            </a:xfrm>
            <a:custGeom>
              <a:avLst/>
              <a:gdLst/>
              <a:ahLst/>
              <a:cxnLst/>
              <a:rect l="l" t="t" r="r" b="b"/>
              <a:pathLst>
                <a:path w="1076325" h="238125">
                  <a:moveTo>
                    <a:pt x="1026753" y="238124"/>
                  </a:moveTo>
                  <a:lnTo>
                    <a:pt x="49571" y="238124"/>
                  </a:lnTo>
                  <a:lnTo>
                    <a:pt x="42281" y="236673"/>
                  </a:lnTo>
                  <a:lnTo>
                    <a:pt x="7250" y="209846"/>
                  </a:lnTo>
                  <a:lnTo>
                    <a:pt x="0" y="188552"/>
                  </a:lnTo>
                  <a:lnTo>
                    <a:pt x="0" y="49570"/>
                  </a:lnTo>
                  <a:lnTo>
                    <a:pt x="22097" y="11378"/>
                  </a:lnTo>
                  <a:lnTo>
                    <a:pt x="49571" y="0"/>
                  </a:lnTo>
                  <a:lnTo>
                    <a:pt x="1026753" y="0"/>
                  </a:lnTo>
                  <a:lnTo>
                    <a:pt x="1064944" y="22096"/>
                  </a:lnTo>
                  <a:lnTo>
                    <a:pt x="1076324" y="49570"/>
                  </a:lnTo>
                  <a:lnTo>
                    <a:pt x="1076324" y="188552"/>
                  </a:lnTo>
                  <a:lnTo>
                    <a:pt x="1054227" y="226743"/>
                  </a:lnTo>
                  <a:lnTo>
                    <a:pt x="1026753" y="238124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38299" y="8591550"/>
              <a:ext cx="1076325" cy="238125"/>
            </a:xfrm>
            <a:custGeom>
              <a:avLst/>
              <a:gdLst/>
              <a:ahLst/>
              <a:cxnLst/>
              <a:rect l="l" t="t" r="r" b="b"/>
              <a:pathLst>
                <a:path w="1076325" h="238125">
                  <a:moveTo>
                    <a:pt x="1026753" y="238124"/>
                  </a:moveTo>
                  <a:lnTo>
                    <a:pt x="49571" y="238124"/>
                  </a:lnTo>
                  <a:lnTo>
                    <a:pt x="42281" y="236673"/>
                  </a:lnTo>
                  <a:lnTo>
                    <a:pt x="7250" y="209846"/>
                  </a:lnTo>
                  <a:lnTo>
                    <a:pt x="0" y="188552"/>
                  </a:lnTo>
                  <a:lnTo>
                    <a:pt x="0" y="49570"/>
                  </a:lnTo>
                  <a:lnTo>
                    <a:pt x="22097" y="11378"/>
                  </a:lnTo>
                  <a:lnTo>
                    <a:pt x="49571" y="0"/>
                  </a:lnTo>
                  <a:lnTo>
                    <a:pt x="1026753" y="0"/>
                  </a:lnTo>
                  <a:lnTo>
                    <a:pt x="1034043" y="1449"/>
                  </a:lnTo>
                  <a:lnTo>
                    <a:pt x="1048046" y="7249"/>
                  </a:lnTo>
                  <a:lnTo>
                    <a:pt x="1051451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3" y="44757"/>
                  </a:lnTo>
                  <a:lnTo>
                    <a:pt x="9524" y="50833"/>
                  </a:lnTo>
                  <a:lnTo>
                    <a:pt x="9524" y="187289"/>
                  </a:lnTo>
                  <a:lnTo>
                    <a:pt x="33089" y="222556"/>
                  </a:lnTo>
                  <a:lnTo>
                    <a:pt x="50834" y="228598"/>
                  </a:lnTo>
                  <a:lnTo>
                    <a:pt x="1051449" y="228598"/>
                  </a:lnTo>
                  <a:lnTo>
                    <a:pt x="1048046" y="230872"/>
                  </a:lnTo>
                  <a:lnTo>
                    <a:pt x="1034043" y="236673"/>
                  </a:lnTo>
                  <a:lnTo>
                    <a:pt x="1026753" y="238124"/>
                  </a:lnTo>
                  <a:close/>
                </a:path>
                <a:path w="1076325" h="238125">
                  <a:moveTo>
                    <a:pt x="1051449" y="228598"/>
                  </a:moveTo>
                  <a:lnTo>
                    <a:pt x="1025490" y="228598"/>
                  </a:lnTo>
                  <a:lnTo>
                    <a:pt x="1031565" y="227390"/>
                  </a:lnTo>
                  <a:lnTo>
                    <a:pt x="1043234" y="222556"/>
                  </a:lnTo>
                  <a:lnTo>
                    <a:pt x="1066799" y="187289"/>
                  </a:lnTo>
                  <a:lnTo>
                    <a:pt x="1066799" y="50833"/>
                  </a:lnTo>
                  <a:lnTo>
                    <a:pt x="1043234" y="15565"/>
                  </a:lnTo>
                  <a:lnTo>
                    <a:pt x="1025490" y="9524"/>
                  </a:lnTo>
                  <a:lnTo>
                    <a:pt x="1051451" y="9524"/>
                  </a:lnTo>
                  <a:lnTo>
                    <a:pt x="1074874" y="42280"/>
                  </a:lnTo>
                  <a:lnTo>
                    <a:pt x="1076324" y="49570"/>
                  </a:lnTo>
                  <a:lnTo>
                    <a:pt x="1076324" y="188552"/>
                  </a:lnTo>
                  <a:lnTo>
                    <a:pt x="1074874" y="195842"/>
                  </a:lnTo>
                  <a:lnTo>
                    <a:pt x="1069073" y="209846"/>
                  </a:lnTo>
                  <a:lnTo>
                    <a:pt x="1064944" y="216026"/>
                  </a:lnTo>
                  <a:lnTo>
                    <a:pt x="1054227" y="226743"/>
                  </a:lnTo>
                  <a:lnTo>
                    <a:pt x="1051449" y="228598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98860" y="8624348"/>
            <a:ext cx="34861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0" dirty="0">
                <a:solidFill>
                  <a:srgbClr val="13B8A6"/>
                </a:solidFill>
                <a:latin typeface="Arial Black"/>
                <a:cs typeface="Arial Black"/>
              </a:rPr>
              <a:t>EARN</a:t>
            </a:r>
            <a:endParaRPr sz="850">
              <a:latin typeface="Arial Black"/>
              <a:cs typeface="Arial Black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962274" y="8591550"/>
            <a:ext cx="1066800" cy="238125"/>
            <a:chOff x="2962274" y="8591550"/>
            <a:chExt cx="1066800" cy="238125"/>
          </a:xfrm>
        </p:grpSpPr>
        <p:sp>
          <p:nvSpPr>
            <p:cNvPr id="24" name="object 24"/>
            <p:cNvSpPr/>
            <p:nvPr/>
          </p:nvSpPr>
          <p:spPr>
            <a:xfrm>
              <a:off x="2962274" y="8591550"/>
              <a:ext cx="1066800" cy="238125"/>
            </a:xfrm>
            <a:custGeom>
              <a:avLst/>
              <a:gdLst/>
              <a:ahLst/>
              <a:cxnLst/>
              <a:rect l="l" t="t" r="r" b="b"/>
              <a:pathLst>
                <a:path w="1066800" h="238125">
                  <a:moveTo>
                    <a:pt x="1017228" y="238124"/>
                  </a:moveTo>
                  <a:lnTo>
                    <a:pt x="49571" y="238124"/>
                  </a:lnTo>
                  <a:lnTo>
                    <a:pt x="42281" y="236673"/>
                  </a:lnTo>
                  <a:lnTo>
                    <a:pt x="7250" y="209846"/>
                  </a:lnTo>
                  <a:lnTo>
                    <a:pt x="0" y="188552"/>
                  </a:lnTo>
                  <a:lnTo>
                    <a:pt x="0" y="49570"/>
                  </a:lnTo>
                  <a:lnTo>
                    <a:pt x="22097" y="11378"/>
                  </a:lnTo>
                  <a:lnTo>
                    <a:pt x="49571" y="0"/>
                  </a:lnTo>
                  <a:lnTo>
                    <a:pt x="1017228" y="0"/>
                  </a:lnTo>
                  <a:lnTo>
                    <a:pt x="1055419" y="22096"/>
                  </a:lnTo>
                  <a:lnTo>
                    <a:pt x="1066799" y="49570"/>
                  </a:lnTo>
                  <a:lnTo>
                    <a:pt x="1066799" y="188552"/>
                  </a:lnTo>
                  <a:lnTo>
                    <a:pt x="1044702" y="226743"/>
                  </a:lnTo>
                  <a:lnTo>
                    <a:pt x="1017228" y="238124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62274" y="8591550"/>
              <a:ext cx="1066800" cy="238125"/>
            </a:xfrm>
            <a:custGeom>
              <a:avLst/>
              <a:gdLst/>
              <a:ahLst/>
              <a:cxnLst/>
              <a:rect l="l" t="t" r="r" b="b"/>
              <a:pathLst>
                <a:path w="1066800" h="238125">
                  <a:moveTo>
                    <a:pt x="1017228" y="238124"/>
                  </a:moveTo>
                  <a:lnTo>
                    <a:pt x="49571" y="238124"/>
                  </a:lnTo>
                  <a:lnTo>
                    <a:pt x="42281" y="236673"/>
                  </a:lnTo>
                  <a:lnTo>
                    <a:pt x="7250" y="209846"/>
                  </a:lnTo>
                  <a:lnTo>
                    <a:pt x="0" y="188552"/>
                  </a:lnTo>
                  <a:lnTo>
                    <a:pt x="0" y="49570"/>
                  </a:lnTo>
                  <a:lnTo>
                    <a:pt x="22097" y="11378"/>
                  </a:lnTo>
                  <a:lnTo>
                    <a:pt x="49571" y="0"/>
                  </a:lnTo>
                  <a:lnTo>
                    <a:pt x="1017228" y="0"/>
                  </a:lnTo>
                  <a:lnTo>
                    <a:pt x="1024518" y="1449"/>
                  </a:lnTo>
                  <a:lnTo>
                    <a:pt x="1038521" y="7249"/>
                  </a:lnTo>
                  <a:lnTo>
                    <a:pt x="1041926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2" y="44757"/>
                  </a:lnTo>
                  <a:lnTo>
                    <a:pt x="9524" y="50833"/>
                  </a:lnTo>
                  <a:lnTo>
                    <a:pt x="9524" y="187289"/>
                  </a:lnTo>
                  <a:lnTo>
                    <a:pt x="33089" y="222556"/>
                  </a:lnTo>
                  <a:lnTo>
                    <a:pt x="50834" y="228598"/>
                  </a:lnTo>
                  <a:lnTo>
                    <a:pt x="1041924" y="228598"/>
                  </a:lnTo>
                  <a:lnTo>
                    <a:pt x="1038521" y="230872"/>
                  </a:lnTo>
                  <a:lnTo>
                    <a:pt x="1024518" y="236673"/>
                  </a:lnTo>
                  <a:lnTo>
                    <a:pt x="1017228" y="238124"/>
                  </a:lnTo>
                  <a:close/>
                </a:path>
                <a:path w="1066800" h="238125">
                  <a:moveTo>
                    <a:pt x="1041924" y="228598"/>
                  </a:moveTo>
                  <a:lnTo>
                    <a:pt x="1015964" y="228598"/>
                  </a:lnTo>
                  <a:lnTo>
                    <a:pt x="1022039" y="227390"/>
                  </a:lnTo>
                  <a:lnTo>
                    <a:pt x="1033709" y="222556"/>
                  </a:lnTo>
                  <a:lnTo>
                    <a:pt x="1057274" y="187289"/>
                  </a:lnTo>
                  <a:lnTo>
                    <a:pt x="1057274" y="50833"/>
                  </a:lnTo>
                  <a:lnTo>
                    <a:pt x="1033709" y="15565"/>
                  </a:lnTo>
                  <a:lnTo>
                    <a:pt x="1015964" y="9524"/>
                  </a:lnTo>
                  <a:lnTo>
                    <a:pt x="1041926" y="9524"/>
                  </a:lnTo>
                  <a:lnTo>
                    <a:pt x="1065349" y="42280"/>
                  </a:lnTo>
                  <a:lnTo>
                    <a:pt x="1066799" y="49570"/>
                  </a:lnTo>
                  <a:lnTo>
                    <a:pt x="1066799" y="188552"/>
                  </a:lnTo>
                  <a:lnTo>
                    <a:pt x="1065349" y="195842"/>
                  </a:lnTo>
                  <a:lnTo>
                    <a:pt x="1059548" y="209846"/>
                  </a:lnTo>
                  <a:lnTo>
                    <a:pt x="1055419" y="216026"/>
                  </a:lnTo>
                  <a:lnTo>
                    <a:pt x="1044702" y="226743"/>
                  </a:lnTo>
                  <a:lnTo>
                    <a:pt x="1041924" y="228598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3264048" y="8624348"/>
            <a:ext cx="461009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10" dirty="0">
                <a:solidFill>
                  <a:srgbClr val="13B8A6"/>
                </a:solidFill>
                <a:latin typeface="Arial Black"/>
                <a:cs typeface="Arial Black"/>
              </a:rPr>
              <a:t>INVEST</a:t>
            </a:r>
            <a:endParaRPr sz="850">
              <a:latin typeface="Arial Black"/>
              <a:cs typeface="Arial Black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276724" y="8591550"/>
            <a:ext cx="1076325" cy="238125"/>
            <a:chOff x="4276724" y="8591550"/>
            <a:chExt cx="1076325" cy="238125"/>
          </a:xfrm>
        </p:grpSpPr>
        <p:sp>
          <p:nvSpPr>
            <p:cNvPr id="28" name="object 28"/>
            <p:cNvSpPr/>
            <p:nvPr/>
          </p:nvSpPr>
          <p:spPr>
            <a:xfrm>
              <a:off x="4276724" y="8591550"/>
              <a:ext cx="1076325" cy="238125"/>
            </a:xfrm>
            <a:custGeom>
              <a:avLst/>
              <a:gdLst/>
              <a:ahLst/>
              <a:cxnLst/>
              <a:rect l="l" t="t" r="r" b="b"/>
              <a:pathLst>
                <a:path w="1076325" h="238125">
                  <a:moveTo>
                    <a:pt x="1026753" y="238124"/>
                  </a:moveTo>
                  <a:lnTo>
                    <a:pt x="49571" y="238124"/>
                  </a:lnTo>
                  <a:lnTo>
                    <a:pt x="42281" y="236673"/>
                  </a:lnTo>
                  <a:lnTo>
                    <a:pt x="7250" y="209846"/>
                  </a:lnTo>
                  <a:lnTo>
                    <a:pt x="0" y="188552"/>
                  </a:lnTo>
                  <a:lnTo>
                    <a:pt x="0" y="49570"/>
                  </a:lnTo>
                  <a:lnTo>
                    <a:pt x="22097" y="11378"/>
                  </a:lnTo>
                  <a:lnTo>
                    <a:pt x="49571" y="0"/>
                  </a:lnTo>
                  <a:lnTo>
                    <a:pt x="1026753" y="0"/>
                  </a:lnTo>
                  <a:lnTo>
                    <a:pt x="1064945" y="22096"/>
                  </a:lnTo>
                  <a:lnTo>
                    <a:pt x="1076324" y="49570"/>
                  </a:lnTo>
                  <a:lnTo>
                    <a:pt x="1076324" y="188552"/>
                  </a:lnTo>
                  <a:lnTo>
                    <a:pt x="1054227" y="226743"/>
                  </a:lnTo>
                  <a:lnTo>
                    <a:pt x="1026753" y="238124"/>
                  </a:lnTo>
                  <a:close/>
                </a:path>
              </a:pathLst>
            </a:custGeom>
            <a:solidFill>
              <a:srgbClr val="13B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76724" y="8591550"/>
              <a:ext cx="1076325" cy="238125"/>
            </a:xfrm>
            <a:custGeom>
              <a:avLst/>
              <a:gdLst/>
              <a:ahLst/>
              <a:cxnLst/>
              <a:rect l="l" t="t" r="r" b="b"/>
              <a:pathLst>
                <a:path w="1076325" h="238125">
                  <a:moveTo>
                    <a:pt x="1026753" y="238124"/>
                  </a:moveTo>
                  <a:lnTo>
                    <a:pt x="49571" y="238124"/>
                  </a:lnTo>
                  <a:lnTo>
                    <a:pt x="42281" y="236673"/>
                  </a:lnTo>
                  <a:lnTo>
                    <a:pt x="7250" y="209846"/>
                  </a:lnTo>
                  <a:lnTo>
                    <a:pt x="0" y="188552"/>
                  </a:lnTo>
                  <a:lnTo>
                    <a:pt x="0" y="49570"/>
                  </a:lnTo>
                  <a:lnTo>
                    <a:pt x="22097" y="11378"/>
                  </a:lnTo>
                  <a:lnTo>
                    <a:pt x="49571" y="0"/>
                  </a:lnTo>
                  <a:lnTo>
                    <a:pt x="1026753" y="0"/>
                  </a:lnTo>
                  <a:lnTo>
                    <a:pt x="1034043" y="1449"/>
                  </a:lnTo>
                  <a:lnTo>
                    <a:pt x="1048046" y="7249"/>
                  </a:lnTo>
                  <a:lnTo>
                    <a:pt x="1051452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3" y="44757"/>
                  </a:lnTo>
                  <a:lnTo>
                    <a:pt x="9524" y="50833"/>
                  </a:lnTo>
                  <a:lnTo>
                    <a:pt x="9524" y="187289"/>
                  </a:lnTo>
                  <a:lnTo>
                    <a:pt x="33089" y="222556"/>
                  </a:lnTo>
                  <a:lnTo>
                    <a:pt x="50834" y="228598"/>
                  </a:lnTo>
                  <a:lnTo>
                    <a:pt x="1051450" y="228598"/>
                  </a:lnTo>
                  <a:lnTo>
                    <a:pt x="1048046" y="230872"/>
                  </a:lnTo>
                  <a:lnTo>
                    <a:pt x="1034043" y="236673"/>
                  </a:lnTo>
                  <a:lnTo>
                    <a:pt x="1026753" y="238124"/>
                  </a:lnTo>
                  <a:close/>
                </a:path>
                <a:path w="1076325" h="238125">
                  <a:moveTo>
                    <a:pt x="1051450" y="228598"/>
                  </a:moveTo>
                  <a:lnTo>
                    <a:pt x="1025490" y="228598"/>
                  </a:lnTo>
                  <a:lnTo>
                    <a:pt x="1031564" y="227390"/>
                  </a:lnTo>
                  <a:lnTo>
                    <a:pt x="1043234" y="222556"/>
                  </a:lnTo>
                  <a:lnTo>
                    <a:pt x="1066799" y="187289"/>
                  </a:lnTo>
                  <a:lnTo>
                    <a:pt x="1066799" y="50833"/>
                  </a:lnTo>
                  <a:lnTo>
                    <a:pt x="1043234" y="15565"/>
                  </a:lnTo>
                  <a:lnTo>
                    <a:pt x="1025490" y="9524"/>
                  </a:lnTo>
                  <a:lnTo>
                    <a:pt x="1051452" y="9524"/>
                  </a:lnTo>
                  <a:lnTo>
                    <a:pt x="1074875" y="42280"/>
                  </a:lnTo>
                  <a:lnTo>
                    <a:pt x="1076325" y="49570"/>
                  </a:lnTo>
                  <a:lnTo>
                    <a:pt x="1076325" y="188552"/>
                  </a:lnTo>
                  <a:lnTo>
                    <a:pt x="1074874" y="195842"/>
                  </a:lnTo>
                  <a:lnTo>
                    <a:pt x="1069073" y="209846"/>
                  </a:lnTo>
                  <a:lnTo>
                    <a:pt x="1064945" y="216026"/>
                  </a:lnTo>
                  <a:lnTo>
                    <a:pt x="1054227" y="226743"/>
                  </a:lnTo>
                  <a:lnTo>
                    <a:pt x="1051450" y="228598"/>
                  </a:lnTo>
                  <a:close/>
                </a:path>
              </a:pathLst>
            </a:custGeom>
            <a:solidFill>
              <a:srgbClr val="13B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623593" y="8624348"/>
            <a:ext cx="38544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spc="-20" dirty="0">
                <a:solidFill>
                  <a:srgbClr val="13B8A6"/>
                </a:solidFill>
                <a:latin typeface="Arial Black"/>
                <a:cs typeface="Arial Black"/>
              </a:rPr>
              <a:t>GROW</a:t>
            </a:r>
            <a:endParaRPr sz="850">
              <a:latin typeface="Arial Black"/>
              <a:cs typeface="Arial Black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90499" y="9048749"/>
            <a:ext cx="5286375" cy="9525"/>
          </a:xfrm>
          <a:custGeom>
            <a:avLst/>
            <a:gdLst/>
            <a:ahLst/>
            <a:cxnLst/>
            <a:rect l="l" t="t" r="r" b="b"/>
            <a:pathLst>
              <a:path w="5286375" h="9525">
                <a:moveTo>
                  <a:pt x="5286374" y="9524"/>
                </a:moveTo>
                <a:lnTo>
                  <a:pt x="0" y="9524"/>
                </a:lnTo>
                <a:lnTo>
                  <a:pt x="0" y="0"/>
                </a:lnTo>
                <a:lnTo>
                  <a:pt x="5286374" y="0"/>
                </a:lnTo>
                <a:lnTo>
                  <a:pt x="5286374" y="9524"/>
                </a:lnTo>
                <a:close/>
              </a:path>
            </a:pathLst>
          </a:custGeom>
          <a:solidFill>
            <a:srgbClr val="FF007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77799" y="9142679"/>
            <a:ext cx="1029335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ACADEMIA</a:t>
            </a:r>
            <a:r>
              <a:rPr sz="100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2.0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38538" y="9144015"/>
            <a:ext cx="35115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64738B"/>
                </a:solidFill>
                <a:latin typeface="Arial Narrow"/>
                <a:cs typeface="Arial Narrow"/>
              </a:rPr>
              <a:t>Page</a:t>
            </a:r>
            <a:r>
              <a:rPr sz="950" spc="114" dirty="0">
                <a:solidFill>
                  <a:srgbClr val="64738B"/>
                </a:solidFill>
                <a:latin typeface="Arial Narrow"/>
                <a:cs typeface="Arial Narrow"/>
              </a:rPr>
              <a:t> </a:t>
            </a:r>
            <a:r>
              <a:rPr sz="950" spc="-50" dirty="0">
                <a:solidFill>
                  <a:srgbClr val="64738B"/>
                </a:solidFill>
                <a:latin typeface="Arial Narrow"/>
                <a:cs typeface="Arial Narrow"/>
              </a:rPr>
              <a:t>7</a:t>
            </a:r>
            <a:endParaRPr sz="950">
              <a:latin typeface="Arial Narrow"/>
              <a:cs typeface="Arial Narro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5947" y="188281"/>
            <a:ext cx="4946015" cy="826769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ctr">
              <a:lnSpc>
                <a:spcPts val="1950"/>
              </a:lnSpc>
              <a:spcBef>
                <a:spcPts val="480"/>
              </a:spcBef>
            </a:pPr>
            <a:r>
              <a:rPr sz="1950" dirty="0">
                <a:solidFill>
                  <a:srgbClr val="FFFFFF"/>
                </a:solidFill>
                <a:latin typeface="Arial Black"/>
                <a:cs typeface="Arial Black"/>
              </a:rPr>
              <a:t>SUSTAINABLE</a:t>
            </a:r>
            <a:r>
              <a:rPr sz="1950" spc="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dirty="0">
                <a:solidFill>
                  <a:srgbClr val="FFFFFF"/>
                </a:solidFill>
                <a:latin typeface="Arial Black"/>
                <a:cs typeface="Arial Black"/>
              </a:rPr>
              <a:t>GROWTH:</a:t>
            </a:r>
            <a:r>
              <a:rPr sz="1950" spc="8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Black"/>
                <a:cs typeface="Arial Black"/>
              </a:rPr>
              <a:t>BUSINESS MODEL</a:t>
            </a:r>
            <a:endParaRPr sz="1950">
              <a:latin typeface="Arial Black"/>
              <a:cs typeface="Arial Black"/>
            </a:endParaRPr>
          </a:p>
          <a:p>
            <a:pPr algn="ctr">
              <a:lnSpc>
                <a:spcPts val="2025"/>
              </a:lnSpc>
            </a:pPr>
            <a:r>
              <a:rPr sz="1950" dirty="0">
                <a:solidFill>
                  <a:srgbClr val="FFFFFF"/>
                </a:solidFill>
                <a:latin typeface="Arial Black"/>
                <a:cs typeface="Arial Black"/>
              </a:rPr>
              <a:t>&amp;</a:t>
            </a:r>
            <a:r>
              <a:rPr sz="1950" spc="1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65" dirty="0">
                <a:solidFill>
                  <a:srgbClr val="FFFFFF"/>
                </a:solidFill>
                <a:latin typeface="Arial Black"/>
                <a:cs typeface="Arial Black"/>
              </a:rPr>
              <a:t>FULL</a:t>
            </a:r>
            <a:r>
              <a:rPr sz="1950" spc="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dirty="0">
                <a:solidFill>
                  <a:srgbClr val="FFFFFF"/>
                </a:solidFill>
                <a:latin typeface="Arial Black"/>
                <a:cs typeface="Arial Black"/>
              </a:rPr>
              <a:t>REVENUE</a:t>
            </a:r>
            <a:r>
              <a:rPr sz="1950" spc="14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Arial Black"/>
                <a:cs typeface="Arial Black"/>
              </a:rPr>
              <a:t>ECOSYSTEM</a:t>
            </a:r>
            <a:endParaRPr sz="1950">
              <a:latin typeface="Arial Black"/>
              <a:cs typeface="Arial Black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90499" y="1019174"/>
            <a:ext cx="4762500" cy="1571625"/>
            <a:chOff x="190499" y="1019174"/>
            <a:chExt cx="4762500" cy="1571625"/>
          </a:xfrm>
        </p:grpSpPr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1019174"/>
              <a:ext cx="4229099" cy="2857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90499" y="1504950"/>
              <a:ext cx="2609850" cy="1085850"/>
            </a:xfrm>
            <a:custGeom>
              <a:avLst/>
              <a:gdLst/>
              <a:ahLst/>
              <a:cxnLst/>
              <a:rect l="l" t="t" r="r" b="b"/>
              <a:pathLst>
                <a:path w="2609850" h="1085850">
                  <a:moveTo>
                    <a:pt x="2514599" y="1085849"/>
                  </a:moveTo>
                  <a:lnTo>
                    <a:pt x="95249" y="1085849"/>
                  </a:lnTo>
                  <a:lnTo>
                    <a:pt x="85866" y="1085396"/>
                  </a:lnTo>
                  <a:lnTo>
                    <a:pt x="42321" y="1069812"/>
                  </a:lnTo>
                  <a:lnTo>
                    <a:pt x="11259" y="1035545"/>
                  </a:lnTo>
                  <a:lnTo>
                    <a:pt x="0" y="9905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14599" y="0"/>
                  </a:lnTo>
                  <a:lnTo>
                    <a:pt x="2559545" y="11259"/>
                  </a:lnTo>
                  <a:lnTo>
                    <a:pt x="2593811" y="42321"/>
                  </a:lnTo>
                  <a:lnTo>
                    <a:pt x="2609396" y="85866"/>
                  </a:lnTo>
                  <a:lnTo>
                    <a:pt x="2609849" y="95249"/>
                  </a:lnTo>
                  <a:lnTo>
                    <a:pt x="2609849" y="990599"/>
                  </a:lnTo>
                  <a:lnTo>
                    <a:pt x="2598589" y="1035545"/>
                  </a:lnTo>
                  <a:lnTo>
                    <a:pt x="2567527" y="1069812"/>
                  </a:lnTo>
                  <a:lnTo>
                    <a:pt x="2523982" y="1085396"/>
                  </a:lnTo>
                  <a:lnTo>
                    <a:pt x="2514599" y="108584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90499" y="1504950"/>
              <a:ext cx="2609850" cy="1085850"/>
            </a:xfrm>
            <a:custGeom>
              <a:avLst/>
              <a:gdLst/>
              <a:ahLst/>
              <a:cxnLst/>
              <a:rect l="l" t="t" r="r" b="b"/>
              <a:pathLst>
                <a:path w="2609850" h="1085850">
                  <a:moveTo>
                    <a:pt x="2514599" y="1085849"/>
                  </a:moveTo>
                  <a:lnTo>
                    <a:pt x="95249" y="1085849"/>
                  </a:lnTo>
                  <a:lnTo>
                    <a:pt x="85866" y="1085396"/>
                  </a:lnTo>
                  <a:lnTo>
                    <a:pt x="42321" y="1069812"/>
                  </a:lnTo>
                  <a:lnTo>
                    <a:pt x="11259" y="1035545"/>
                  </a:lnTo>
                  <a:lnTo>
                    <a:pt x="0" y="9905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14599" y="0"/>
                  </a:lnTo>
                  <a:lnTo>
                    <a:pt x="2555869" y="9525"/>
                  </a:lnTo>
                  <a:lnTo>
                    <a:pt x="89621" y="9525"/>
                  </a:lnTo>
                  <a:lnTo>
                    <a:pt x="84046" y="10074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1"/>
                  </a:lnTo>
                  <a:lnTo>
                    <a:pt x="9524" y="996228"/>
                  </a:lnTo>
                  <a:lnTo>
                    <a:pt x="20845" y="1033545"/>
                  </a:lnTo>
                  <a:lnTo>
                    <a:pt x="52303" y="1065004"/>
                  </a:lnTo>
                  <a:lnTo>
                    <a:pt x="89621" y="1076324"/>
                  </a:lnTo>
                  <a:lnTo>
                    <a:pt x="2555870" y="1076324"/>
                  </a:lnTo>
                  <a:lnTo>
                    <a:pt x="2551050" y="1078599"/>
                  </a:lnTo>
                  <a:lnTo>
                    <a:pt x="2542207" y="1081771"/>
                  </a:lnTo>
                  <a:lnTo>
                    <a:pt x="2533185" y="1084037"/>
                  </a:lnTo>
                  <a:lnTo>
                    <a:pt x="2523982" y="1085396"/>
                  </a:lnTo>
                  <a:lnTo>
                    <a:pt x="2514599" y="1085849"/>
                  </a:lnTo>
                  <a:close/>
                </a:path>
                <a:path w="2609850" h="1085850">
                  <a:moveTo>
                    <a:pt x="2555870" y="1076324"/>
                  </a:moveTo>
                  <a:lnTo>
                    <a:pt x="2520228" y="1076324"/>
                  </a:lnTo>
                  <a:lnTo>
                    <a:pt x="2525803" y="1075775"/>
                  </a:lnTo>
                  <a:lnTo>
                    <a:pt x="2536844" y="1073579"/>
                  </a:lnTo>
                  <a:lnTo>
                    <a:pt x="2571236" y="1055196"/>
                  </a:lnTo>
                  <a:lnTo>
                    <a:pt x="2595952" y="1018204"/>
                  </a:lnTo>
                  <a:lnTo>
                    <a:pt x="2600324" y="996228"/>
                  </a:lnTo>
                  <a:lnTo>
                    <a:pt x="2600324" y="89621"/>
                  </a:lnTo>
                  <a:lnTo>
                    <a:pt x="2589004" y="52303"/>
                  </a:lnTo>
                  <a:lnTo>
                    <a:pt x="2557545" y="20844"/>
                  </a:lnTo>
                  <a:lnTo>
                    <a:pt x="2520228" y="9525"/>
                  </a:lnTo>
                  <a:lnTo>
                    <a:pt x="2555869" y="9525"/>
                  </a:lnTo>
                  <a:lnTo>
                    <a:pt x="2588266" y="34853"/>
                  </a:lnTo>
                  <a:lnTo>
                    <a:pt x="2608037" y="76664"/>
                  </a:lnTo>
                  <a:lnTo>
                    <a:pt x="2609849" y="990599"/>
                  </a:lnTo>
                  <a:lnTo>
                    <a:pt x="2609396" y="999983"/>
                  </a:lnTo>
                  <a:lnTo>
                    <a:pt x="2593812" y="1043527"/>
                  </a:lnTo>
                  <a:lnTo>
                    <a:pt x="2559545" y="1074590"/>
                  </a:lnTo>
                  <a:lnTo>
                    <a:pt x="2555870" y="10763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95274" y="160972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74369" y="22097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63652" y="274369"/>
                  </a:lnTo>
                  <a:lnTo>
                    <a:pt x="236178" y="285749"/>
                  </a:lnTo>
                  <a:close/>
                </a:path>
              </a:pathLst>
            </a:custGeom>
            <a:solidFill>
              <a:srgbClr val="13B8A6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95274" y="160972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43468" y="1450"/>
                  </a:lnTo>
                  <a:lnTo>
                    <a:pt x="257471" y="7250"/>
                  </a:lnTo>
                  <a:lnTo>
                    <a:pt x="260875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9"/>
                  </a:lnTo>
                  <a:lnTo>
                    <a:pt x="9524" y="50834"/>
                  </a:lnTo>
                  <a:lnTo>
                    <a:pt x="9524" y="234915"/>
                  </a:lnTo>
                  <a:lnTo>
                    <a:pt x="33089" y="270182"/>
                  </a:lnTo>
                  <a:lnTo>
                    <a:pt x="50834" y="276224"/>
                  </a:lnTo>
                  <a:lnTo>
                    <a:pt x="260876" y="276224"/>
                  </a:lnTo>
                  <a:lnTo>
                    <a:pt x="257471" y="278499"/>
                  </a:lnTo>
                  <a:lnTo>
                    <a:pt x="243468" y="284299"/>
                  </a:lnTo>
                  <a:lnTo>
                    <a:pt x="236178" y="285749"/>
                  </a:lnTo>
                  <a:close/>
                </a:path>
                <a:path w="285750" h="285750">
                  <a:moveTo>
                    <a:pt x="260876" y="276224"/>
                  </a:moveTo>
                  <a:lnTo>
                    <a:pt x="234915" y="276224"/>
                  </a:lnTo>
                  <a:lnTo>
                    <a:pt x="240990" y="275016"/>
                  </a:lnTo>
                  <a:lnTo>
                    <a:pt x="252659" y="270182"/>
                  </a:lnTo>
                  <a:lnTo>
                    <a:pt x="276224" y="234915"/>
                  </a:lnTo>
                  <a:lnTo>
                    <a:pt x="276224" y="50834"/>
                  </a:lnTo>
                  <a:lnTo>
                    <a:pt x="252659" y="15566"/>
                  </a:lnTo>
                  <a:lnTo>
                    <a:pt x="234915" y="9524"/>
                  </a:lnTo>
                  <a:lnTo>
                    <a:pt x="260875" y="9524"/>
                  </a:lnTo>
                  <a:lnTo>
                    <a:pt x="284299" y="42281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84299" y="243468"/>
                  </a:lnTo>
                  <a:lnTo>
                    <a:pt x="278499" y="257471"/>
                  </a:lnTo>
                  <a:lnTo>
                    <a:pt x="274369" y="263652"/>
                  </a:lnTo>
                  <a:lnTo>
                    <a:pt x="263652" y="274369"/>
                  </a:lnTo>
                  <a:lnTo>
                    <a:pt x="260876" y="276224"/>
                  </a:lnTo>
                  <a:close/>
                </a:path>
              </a:pathLst>
            </a:custGeom>
            <a:solidFill>
              <a:srgbClr val="13B8A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1266" y="1676369"/>
              <a:ext cx="133558" cy="15242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644524" y="1579789"/>
            <a:ext cx="1255395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35"/>
              </a:spcBef>
            </a:pPr>
            <a:r>
              <a:rPr sz="1000" spc="-75" dirty="0">
                <a:solidFill>
                  <a:srgbClr val="FFFFFF"/>
                </a:solidFill>
                <a:latin typeface="Arial Black"/>
                <a:cs typeface="Arial Black"/>
              </a:rPr>
              <a:t>Individual</a:t>
            </a:r>
            <a:r>
              <a:rPr sz="1000" spc="-2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Black"/>
                <a:cs typeface="Arial Black"/>
              </a:rPr>
              <a:t>Learners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ts val="875"/>
              </a:lnSpc>
            </a:pPr>
            <a:r>
              <a:rPr sz="750" b="1" spc="-40" dirty="0">
                <a:solidFill>
                  <a:srgbClr val="FF007E"/>
                </a:solidFill>
                <a:latin typeface="Arial Narrow"/>
                <a:cs typeface="Arial Narrow"/>
              </a:rPr>
              <a:t>B2C</a:t>
            </a:r>
            <a:r>
              <a:rPr sz="750" b="1" spc="1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Premium</a:t>
            </a:r>
            <a:r>
              <a:rPr sz="750" b="1" spc="1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Certifications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82574" y="1939850"/>
            <a:ext cx="2294890" cy="275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110"/>
              </a:spcBef>
            </a:pP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Premium</a:t>
            </a:r>
            <a:r>
              <a:rPr sz="800" spc="14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45" dirty="0">
                <a:solidFill>
                  <a:srgbClr val="E2E7F0"/>
                </a:solidFill>
                <a:latin typeface="Arial Narrow"/>
                <a:cs typeface="Arial Narrow"/>
              </a:rPr>
              <a:t>NFT</a:t>
            </a:r>
            <a:r>
              <a:rPr sz="800" spc="15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certifications,</a:t>
            </a:r>
            <a:r>
              <a:rPr sz="800" spc="15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specialized</a:t>
            </a:r>
            <a:r>
              <a:rPr sz="800" spc="15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learning</a:t>
            </a:r>
            <a:r>
              <a:rPr sz="800" spc="14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journeys,</a:t>
            </a:r>
            <a:r>
              <a:rPr sz="800" spc="50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career</a:t>
            </a:r>
            <a:r>
              <a:rPr sz="800" spc="10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coaching</a:t>
            </a:r>
            <a:endParaRPr sz="800">
              <a:latin typeface="Arial Narrow"/>
              <a:cs typeface="Arial Narrow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82574" y="2277683"/>
            <a:ext cx="111252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80" dirty="0">
                <a:solidFill>
                  <a:srgbClr val="FF007E"/>
                </a:solidFill>
                <a:latin typeface="Verdana"/>
                <a:cs typeface="Verdana"/>
              </a:rPr>
              <a:t>€15-</a:t>
            </a:r>
            <a:r>
              <a:rPr sz="1150" b="1" dirty="0">
                <a:solidFill>
                  <a:srgbClr val="FF007E"/>
                </a:solidFill>
                <a:latin typeface="Verdana"/>
                <a:cs typeface="Verdana"/>
              </a:rPr>
              <a:t>25M </a:t>
            </a:r>
            <a:r>
              <a:rPr sz="1150" b="1" spc="-25" dirty="0">
                <a:solidFill>
                  <a:srgbClr val="FF007E"/>
                </a:solidFill>
                <a:latin typeface="Verdana"/>
                <a:cs typeface="Verdana"/>
              </a:rPr>
              <a:t>ARR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21986" y="1504950"/>
            <a:ext cx="5255260" cy="1085850"/>
            <a:chOff x="221986" y="1504950"/>
            <a:chExt cx="5255260" cy="1085850"/>
          </a:xfrm>
        </p:grpSpPr>
        <p:pic>
          <p:nvPicPr>
            <p:cNvPr id="46" name="object 4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986" y="1514475"/>
              <a:ext cx="2546877" cy="2857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876549" y="1504950"/>
              <a:ext cx="2600325" cy="1085850"/>
            </a:xfrm>
            <a:custGeom>
              <a:avLst/>
              <a:gdLst/>
              <a:ahLst/>
              <a:cxnLst/>
              <a:rect l="l" t="t" r="r" b="b"/>
              <a:pathLst>
                <a:path w="2600325" h="1085850">
                  <a:moveTo>
                    <a:pt x="2505074" y="1085849"/>
                  </a:moveTo>
                  <a:lnTo>
                    <a:pt x="95249" y="1085849"/>
                  </a:lnTo>
                  <a:lnTo>
                    <a:pt x="85866" y="1085396"/>
                  </a:lnTo>
                  <a:lnTo>
                    <a:pt x="42321" y="1069812"/>
                  </a:lnTo>
                  <a:lnTo>
                    <a:pt x="11259" y="1035545"/>
                  </a:lnTo>
                  <a:lnTo>
                    <a:pt x="0" y="9905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50020" y="11259"/>
                  </a:lnTo>
                  <a:lnTo>
                    <a:pt x="2584286" y="42321"/>
                  </a:lnTo>
                  <a:lnTo>
                    <a:pt x="2599871" y="85866"/>
                  </a:lnTo>
                  <a:lnTo>
                    <a:pt x="2600324" y="95249"/>
                  </a:lnTo>
                  <a:lnTo>
                    <a:pt x="2600324" y="990599"/>
                  </a:lnTo>
                  <a:lnTo>
                    <a:pt x="2589064" y="1035545"/>
                  </a:lnTo>
                  <a:lnTo>
                    <a:pt x="2558002" y="1069812"/>
                  </a:lnTo>
                  <a:lnTo>
                    <a:pt x="2514457" y="1085396"/>
                  </a:lnTo>
                  <a:lnTo>
                    <a:pt x="2505074" y="108584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876549" y="1504950"/>
              <a:ext cx="2600325" cy="1085850"/>
            </a:xfrm>
            <a:custGeom>
              <a:avLst/>
              <a:gdLst/>
              <a:ahLst/>
              <a:cxnLst/>
              <a:rect l="l" t="t" r="r" b="b"/>
              <a:pathLst>
                <a:path w="2600325" h="1085850">
                  <a:moveTo>
                    <a:pt x="2505074" y="1085849"/>
                  </a:moveTo>
                  <a:lnTo>
                    <a:pt x="95249" y="1085849"/>
                  </a:lnTo>
                  <a:lnTo>
                    <a:pt x="85866" y="1085396"/>
                  </a:lnTo>
                  <a:lnTo>
                    <a:pt x="42321" y="1069812"/>
                  </a:lnTo>
                  <a:lnTo>
                    <a:pt x="11259" y="1035545"/>
                  </a:lnTo>
                  <a:lnTo>
                    <a:pt x="0" y="9905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46344" y="9525"/>
                  </a:lnTo>
                  <a:lnTo>
                    <a:pt x="89621" y="9525"/>
                  </a:lnTo>
                  <a:lnTo>
                    <a:pt x="84046" y="10074"/>
                  </a:lnTo>
                  <a:lnTo>
                    <a:pt x="42943" y="27099"/>
                  </a:lnTo>
                  <a:lnTo>
                    <a:pt x="18203" y="57243"/>
                  </a:lnTo>
                  <a:lnTo>
                    <a:pt x="9524" y="89621"/>
                  </a:lnTo>
                  <a:lnTo>
                    <a:pt x="9524" y="996228"/>
                  </a:lnTo>
                  <a:lnTo>
                    <a:pt x="20844" y="1033545"/>
                  </a:lnTo>
                  <a:lnTo>
                    <a:pt x="52303" y="1065004"/>
                  </a:lnTo>
                  <a:lnTo>
                    <a:pt x="89621" y="1076324"/>
                  </a:lnTo>
                  <a:lnTo>
                    <a:pt x="2546345" y="1076324"/>
                  </a:lnTo>
                  <a:lnTo>
                    <a:pt x="2541525" y="1078599"/>
                  </a:lnTo>
                  <a:lnTo>
                    <a:pt x="2532682" y="1081771"/>
                  </a:lnTo>
                  <a:lnTo>
                    <a:pt x="2523660" y="1084037"/>
                  </a:lnTo>
                  <a:lnTo>
                    <a:pt x="2514457" y="1085396"/>
                  </a:lnTo>
                  <a:lnTo>
                    <a:pt x="2505074" y="1085849"/>
                  </a:lnTo>
                  <a:close/>
                </a:path>
                <a:path w="2600325" h="1085850">
                  <a:moveTo>
                    <a:pt x="2546345" y="1076324"/>
                  </a:moveTo>
                  <a:lnTo>
                    <a:pt x="2510702" y="1076324"/>
                  </a:lnTo>
                  <a:lnTo>
                    <a:pt x="2516277" y="1075775"/>
                  </a:lnTo>
                  <a:lnTo>
                    <a:pt x="2527318" y="1073579"/>
                  </a:lnTo>
                  <a:lnTo>
                    <a:pt x="2561710" y="1055196"/>
                  </a:lnTo>
                  <a:lnTo>
                    <a:pt x="2586427" y="1018204"/>
                  </a:lnTo>
                  <a:lnTo>
                    <a:pt x="2590799" y="996228"/>
                  </a:lnTo>
                  <a:lnTo>
                    <a:pt x="2590799" y="89621"/>
                  </a:lnTo>
                  <a:lnTo>
                    <a:pt x="2579478" y="52303"/>
                  </a:lnTo>
                  <a:lnTo>
                    <a:pt x="2548020" y="20844"/>
                  </a:lnTo>
                  <a:lnTo>
                    <a:pt x="2510702" y="9525"/>
                  </a:lnTo>
                  <a:lnTo>
                    <a:pt x="2546344" y="9525"/>
                  </a:lnTo>
                  <a:lnTo>
                    <a:pt x="2578741" y="34853"/>
                  </a:lnTo>
                  <a:lnTo>
                    <a:pt x="2598512" y="76664"/>
                  </a:lnTo>
                  <a:lnTo>
                    <a:pt x="2600324" y="990599"/>
                  </a:lnTo>
                  <a:lnTo>
                    <a:pt x="2599871" y="999983"/>
                  </a:lnTo>
                  <a:lnTo>
                    <a:pt x="2584287" y="1043527"/>
                  </a:lnTo>
                  <a:lnTo>
                    <a:pt x="2550020" y="1074590"/>
                  </a:lnTo>
                  <a:lnTo>
                    <a:pt x="2546345" y="10763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81324" y="160972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74369" y="22097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63652" y="274369"/>
                  </a:lnTo>
                  <a:lnTo>
                    <a:pt x="236178" y="285749"/>
                  </a:lnTo>
                  <a:close/>
                </a:path>
              </a:pathLst>
            </a:custGeom>
            <a:solidFill>
              <a:srgbClr val="13B8A6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981324" y="160972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43468" y="1450"/>
                  </a:lnTo>
                  <a:lnTo>
                    <a:pt x="257471" y="7250"/>
                  </a:lnTo>
                  <a:lnTo>
                    <a:pt x="260875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2" y="44759"/>
                  </a:lnTo>
                  <a:lnTo>
                    <a:pt x="9524" y="50834"/>
                  </a:lnTo>
                  <a:lnTo>
                    <a:pt x="9524" y="234915"/>
                  </a:lnTo>
                  <a:lnTo>
                    <a:pt x="33089" y="270182"/>
                  </a:lnTo>
                  <a:lnTo>
                    <a:pt x="50834" y="276224"/>
                  </a:lnTo>
                  <a:lnTo>
                    <a:pt x="260876" y="276224"/>
                  </a:lnTo>
                  <a:lnTo>
                    <a:pt x="257471" y="278499"/>
                  </a:lnTo>
                  <a:lnTo>
                    <a:pt x="243468" y="284299"/>
                  </a:lnTo>
                  <a:lnTo>
                    <a:pt x="236178" y="285749"/>
                  </a:lnTo>
                  <a:close/>
                </a:path>
                <a:path w="285750" h="285750">
                  <a:moveTo>
                    <a:pt x="260876" y="276224"/>
                  </a:moveTo>
                  <a:lnTo>
                    <a:pt x="234915" y="276224"/>
                  </a:lnTo>
                  <a:lnTo>
                    <a:pt x="240990" y="275016"/>
                  </a:lnTo>
                  <a:lnTo>
                    <a:pt x="252659" y="270182"/>
                  </a:lnTo>
                  <a:lnTo>
                    <a:pt x="276224" y="234915"/>
                  </a:lnTo>
                  <a:lnTo>
                    <a:pt x="276224" y="50834"/>
                  </a:lnTo>
                  <a:lnTo>
                    <a:pt x="252659" y="15566"/>
                  </a:lnTo>
                  <a:lnTo>
                    <a:pt x="234915" y="9524"/>
                  </a:lnTo>
                  <a:lnTo>
                    <a:pt x="260875" y="9524"/>
                  </a:lnTo>
                  <a:lnTo>
                    <a:pt x="284299" y="42281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84299" y="243468"/>
                  </a:lnTo>
                  <a:lnTo>
                    <a:pt x="278499" y="257471"/>
                  </a:lnTo>
                  <a:lnTo>
                    <a:pt x="274369" y="263652"/>
                  </a:lnTo>
                  <a:lnTo>
                    <a:pt x="263652" y="274369"/>
                  </a:lnTo>
                  <a:lnTo>
                    <a:pt x="260876" y="276224"/>
                  </a:lnTo>
                  <a:close/>
                </a:path>
              </a:pathLst>
            </a:custGeom>
            <a:solidFill>
              <a:srgbClr val="13B8A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67049" y="1676399"/>
              <a:ext cx="114299" cy="15239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325812" y="1579789"/>
            <a:ext cx="114554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35"/>
              </a:spcBef>
            </a:pPr>
            <a:r>
              <a:rPr sz="1000" spc="-40" dirty="0">
                <a:solidFill>
                  <a:srgbClr val="FFFFFF"/>
                </a:solidFill>
                <a:latin typeface="Arial Black"/>
                <a:cs typeface="Arial Black"/>
              </a:rPr>
              <a:t>Corporate Teams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ts val="875"/>
              </a:lnSpc>
            </a:pPr>
            <a:r>
              <a:rPr sz="750" b="1" spc="-40" dirty="0">
                <a:solidFill>
                  <a:srgbClr val="FF007E"/>
                </a:solidFill>
                <a:latin typeface="Arial Narrow"/>
                <a:cs typeface="Arial Narrow"/>
              </a:rPr>
              <a:t>B2B</a:t>
            </a:r>
            <a:r>
              <a:rPr sz="750" b="1" spc="-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Training</a:t>
            </a:r>
            <a:r>
              <a:rPr sz="750" b="1" spc="-1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Solutions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963862" y="1939850"/>
            <a:ext cx="2138680" cy="275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110"/>
              </a:spcBef>
            </a:pP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Corporate</a:t>
            </a:r>
            <a:r>
              <a:rPr sz="800" spc="8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AI</a:t>
            </a:r>
            <a:r>
              <a:rPr sz="800" spc="8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training</a:t>
            </a:r>
            <a:r>
              <a:rPr sz="800" spc="8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subscriptions,</a:t>
            </a:r>
            <a:r>
              <a:rPr sz="800" spc="8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custom</a:t>
            </a:r>
            <a:r>
              <a:rPr sz="800" spc="8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upskilling</a:t>
            </a:r>
            <a:r>
              <a:rPr sz="800" spc="50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programs,</a:t>
            </a:r>
            <a:r>
              <a:rPr sz="800" spc="27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white-labeled</a:t>
            </a:r>
            <a:r>
              <a:rPr sz="800" spc="27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environments</a:t>
            </a:r>
            <a:endParaRPr sz="800">
              <a:latin typeface="Arial Narrow"/>
              <a:cs typeface="Arial Narrow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2963862" y="2277683"/>
            <a:ext cx="117221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dirty="0">
                <a:solidFill>
                  <a:srgbClr val="FF007E"/>
                </a:solidFill>
                <a:latin typeface="Verdana"/>
                <a:cs typeface="Verdana"/>
              </a:rPr>
              <a:t>€35-50M</a:t>
            </a:r>
            <a:r>
              <a:rPr sz="1150" b="1" spc="145" dirty="0">
                <a:solidFill>
                  <a:srgbClr val="FF007E"/>
                </a:solidFill>
                <a:latin typeface="Verdana"/>
                <a:cs typeface="Verdana"/>
              </a:rPr>
              <a:t> </a:t>
            </a:r>
            <a:r>
              <a:rPr sz="1150" b="1" spc="-25" dirty="0">
                <a:solidFill>
                  <a:srgbClr val="FF007E"/>
                </a:solidFill>
                <a:latin typeface="Verdana"/>
                <a:cs typeface="Verdana"/>
              </a:rPr>
              <a:t>ARR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90499" y="1514475"/>
            <a:ext cx="5255260" cy="2247900"/>
            <a:chOff x="190499" y="1514475"/>
            <a:chExt cx="5255260" cy="2247900"/>
          </a:xfrm>
        </p:grpSpPr>
        <p:pic>
          <p:nvPicPr>
            <p:cNvPr id="56" name="object 5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8035" y="1514475"/>
              <a:ext cx="2537352" cy="2857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90499" y="2667000"/>
              <a:ext cx="2609850" cy="1095375"/>
            </a:xfrm>
            <a:custGeom>
              <a:avLst/>
              <a:gdLst/>
              <a:ahLst/>
              <a:cxnLst/>
              <a:rect l="l" t="t" r="r" b="b"/>
              <a:pathLst>
                <a:path w="2609850" h="1095375">
                  <a:moveTo>
                    <a:pt x="2514599" y="1095374"/>
                  </a:moveTo>
                  <a:lnTo>
                    <a:pt x="95249" y="1095374"/>
                  </a:lnTo>
                  <a:lnTo>
                    <a:pt x="85866" y="1094921"/>
                  </a:lnTo>
                  <a:lnTo>
                    <a:pt x="42321" y="1079337"/>
                  </a:lnTo>
                  <a:lnTo>
                    <a:pt x="11259" y="1045070"/>
                  </a:lnTo>
                  <a:lnTo>
                    <a:pt x="0" y="10001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14599" y="0"/>
                  </a:lnTo>
                  <a:lnTo>
                    <a:pt x="2559545" y="11259"/>
                  </a:lnTo>
                  <a:lnTo>
                    <a:pt x="2593811" y="42321"/>
                  </a:lnTo>
                  <a:lnTo>
                    <a:pt x="2609396" y="85866"/>
                  </a:lnTo>
                  <a:lnTo>
                    <a:pt x="2609849" y="95249"/>
                  </a:lnTo>
                  <a:lnTo>
                    <a:pt x="2609849" y="1000124"/>
                  </a:lnTo>
                  <a:lnTo>
                    <a:pt x="2598589" y="1045070"/>
                  </a:lnTo>
                  <a:lnTo>
                    <a:pt x="2567527" y="1079337"/>
                  </a:lnTo>
                  <a:lnTo>
                    <a:pt x="2523982" y="1094921"/>
                  </a:lnTo>
                  <a:lnTo>
                    <a:pt x="2514599" y="10953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0499" y="2667000"/>
              <a:ext cx="2609850" cy="1095375"/>
            </a:xfrm>
            <a:custGeom>
              <a:avLst/>
              <a:gdLst/>
              <a:ahLst/>
              <a:cxnLst/>
              <a:rect l="l" t="t" r="r" b="b"/>
              <a:pathLst>
                <a:path w="2609850" h="1095375">
                  <a:moveTo>
                    <a:pt x="2514599" y="1095374"/>
                  </a:moveTo>
                  <a:lnTo>
                    <a:pt x="95249" y="1095374"/>
                  </a:lnTo>
                  <a:lnTo>
                    <a:pt x="85866" y="1094921"/>
                  </a:lnTo>
                  <a:lnTo>
                    <a:pt x="42321" y="1079337"/>
                  </a:lnTo>
                  <a:lnTo>
                    <a:pt x="11259" y="1045070"/>
                  </a:lnTo>
                  <a:lnTo>
                    <a:pt x="0" y="10001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14599" y="0"/>
                  </a:lnTo>
                  <a:lnTo>
                    <a:pt x="2555869" y="9525"/>
                  </a:lnTo>
                  <a:lnTo>
                    <a:pt x="89621" y="9525"/>
                  </a:lnTo>
                  <a:lnTo>
                    <a:pt x="84046" y="10074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005753"/>
                  </a:lnTo>
                  <a:lnTo>
                    <a:pt x="20845" y="1043070"/>
                  </a:lnTo>
                  <a:lnTo>
                    <a:pt x="52303" y="1074529"/>
                  </a:lnTo>
                  <a:lnTo>
                    <a:pt x="89621" y="1085849"/>
                  </a:lnTo>
                  <a:lnTo>
                    <a:pt x="2555870" y="1085849"/>
                  </a:lnTo>
                  <a:lnTo>
                    <a:pt x="2551050" y="1088124"/>
                  </a:lnTo>
                  <a:lnTo>
                    <a:pt x="2542207" y="1091296"/>
                  </a:lnTo>
                  <a:lnTo>
                    <a:pt x="2533185" y="1093562"/>
                  </a:lnTo>
                  <a:lnTo>
                    <a:pt x="2523982" y="1094921"/>
                  </a:lnTo>
                  <a:lnTo>
                    <a:pt x="2514599" y="1095374"/>
                  </a:lnTo>
                  <a:close/>
                </a:path>
                <a:path w="2609850" h="1095375">
                  <a:moveTo>
                    <a:pt x="2555870" y="1085849"/>
                  </a:moveTo>
                  <a:lnTo>
                    <a:pt x="2520228" y="1085849"/>
                  </a:lnTo>
                  <a:lnTo>
                    <a:pt x="2525803" y="1085300"/>
                  </a:lnTo>
                  <a:lnTo>
                    <a:pt x="2536844" y="1083104"/>
                  </a:lnTo>
                  <a:lnTo>
                    <a:pt x="2571236" y="1064721"/>
                  </a:lnTo>
                  <a:lnTo>
                    <a:pt x="2595952" y="1027729"/>
                  </a:lnTo>
                  <a:lnTo>
                    <a:pt x="2600324" y="1005753"/>
                  </a:lnTo>
                  <a:lnTo>
                    <a:pt x="2600324" y="89620"/>
                  </a:lnTo>
                  <a:lnTo>
                    <a:pt x="2589004" y="52303"/>
                  </a:lnTo>
                  <a:lnTo>
                    <a:pt x="2557545" y="20844"/>
                  </a:lnTo>
                  <a:lnTo>
                    <a:pt x="2520228" y="9525"/>
                  </a:lnTo>
                  <a:lnTo>
                    <a:pt x="2555869" y="9525"/>
                  </a:lnTo>
                  <a:lnTo>
                    <a:pt x="2588266" y="34853"/>
                  </a:lnTo>
                  <a:lnTo>
                    <a:pt x="2608037" y="76664"/>
                  </a:lnTo>
                  <a:lnTo>
                    <a:pt x="2609849" y="1000124"/>
                  </a:lnTo>
                  <a:lnTo>
                    <a:pt x="2609396" y="1009507"/>
                  </a:lnTo>
                  <a:lnTo>
                    <a:pt x="2593812" y="1053052"/>
                  </a:lnTo>
                  <a:lnTo>
                    <a:pt x="2559545" y="1084115"/>
                  </a:lnTo>
                  <a:lnTo>
                    <a:pt x="2555870" y="10858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95274" y="277177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74369" y="22097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63652" y="274369"/>
                  </a:lnTo>
                  <a:lnTo>
                    <a:pt x="236178" y="285749"/>
                  </a:lnTo>
                  <a:close/>
                </a:path>
              </a:pathLst>
            </a:custGeom>
            <a:solidFill>
              <a:srgbClr val="13B8A6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95274" y="277177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43468" y="1450"/>
                  </a:lnTo>
                  <a:lnTo>
                    <a:pt x="257471" y="7250"/>
                  </a:lnTo>
                  <a:lnTo>
                    <a:pt x="260875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9"/>
                  </a:lnTo>
                  <a:lnTo>
                    <a:pt x="9524" y="50834"/>
                  </a:lnTo>
                  <a:lnTo>
                    <a:pt x="9524" y="234914"/>
                  </a:lnTo>
                  <a:lnTo>
                    <a:pt x="33089" y="270182"/>
                  </a:lnTo>
                  <a:lnTo>
                    <a:pt x="50834" y="276224"/>
                  </a:lnTo>
                  <a:lnTo>
                    <a:pt x="260876" y="276224"/>
                  </a:lnTo>
                  <a:lnTo>
                    <a:pt x="257471" y="278499"/>
                  </a:lnTo>
                  <a:lnTo>
                    <a:pt x="243468" y="284299"/>
                  </a:lnTo>
                  <a:lnTo>
                    <a:pt x="236178" y="285749"/>
                  </a:lnTo>
                  <a:close/>
                </a:path>
                <a:path w="285750" h="285750">
                  <a:moveTo>
                    <a:pt x="260876" y="276224"/>
                  </a:moveTo>
                  <a:lnTo>
                    <a:pt x="234915" y="276224"/>
                  </a:lnTo>
                  <a:lnTo>
                    <a:pt x="240990" y="275016"/>
                  </a:lnTo>
                  <a:lnTo>
                    <a:pt x="252659" y="270182"/>
                  </a:lnTo>
                  <a:lnTo>
                    <a:pt x="276224" y="234914"/>
                  </a:lnTo>
                  <a:lnTo>
                    <a:pt x="276224" y="50834"/>
                  </a:lnTo>
                  <a:lnTo>
                    <a:pt x="252659" y="15566"/>
                  </a:lnTo>
                  <a:lnTo>
                    <a:pt x="234915" y="9524"/>
                  </a:lnTo>
                  <a:lnTo>
                    <a:pt x="260875" y="9524"/>
                  </a:lnTo>
                  <a:lnTo>
                    <a:pt x="284299" y="42281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84299" y="243468"/>
                  </a:lnTo>
                  <a:lnTo>
                    <a:pt x="278499" y="257471"/>
                  </a:lnTo>
                  <a:lnTo>
                    <a:pt x="274369" y="263652"/>
                  </a:lnTo>
                  <a:lnTo>
                    <a:pt x="263652" y="274369"/>
                  </a:lnTo>
                  <a:lnTo>
                    <a:pt x="260876" y="276224"/>
                  </a:lnTo>
                  <a:close/>
                </a:path>
              </a:pathLst>
            </a:custGeom>
            <a:solidFill>
              <a:srgbClr val="13B8A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2900" y="2857499"/>
              <a:ext cx="190499" cy="115877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644524" y="2751364"/>
            <a:ext cx="126111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35"/>
              </a:spcBef>
            </a:pPr>
            <a:r>
              <a:rPr sz="1000" spc="-55" dirty="0">
                <a:solidFill>
                  <a:srgbClr val="FFFFFF"/>
                </a:solidFill>
                <a:latin typeface="Arial Black"/>
                <a:cs typeface="Arial Black"/>
              </a:rPr>
              <a:t>Talent</a:t>
            </a:r>
            <a:r>
              <a:rPr sz="100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Arial Black"/>
                <a:cs typeface="Arial Black"/>
              </a:rPr>
              <a:t>Marketplace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ts val="875"/>
              </a:lnSpc>
            </a:pPr>
            <a:r>
              <a:rPr sz="750" b="1" spc="-40" dirty="0">
                <a:solidFill>
                  <a:srgbClr val="FF007E"/>
                </a:solidFill>
                <a:latin typeface="Arial Narrow"/>
                <a:cs typeface="Arial Narrow"/>
              </a:rPr>
              <a:t>B2B</a:t>
            </a:r>
            <a:r>
              <a:rPr sz="750" b="1" spc="2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Placement</a:t>
            </a:r>
            <a:r>
              <a:rPr sz="750" b="1" spc="2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20" dirty="0">
                <a:solidFill>
                  <a:srgbClr val="FF007E"/>
                </a:solidFill>
                <a:latin typeface="Arial Narrow"/>
                <a:cs typeface="Arial Narrow"/>
              </a:rPr>
              <a:t>Fees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282574" y="3094370"/>
            <a:ext cx="2194560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AI</a:t>
            </a:r>
            <a:r>
              <a:rPr sz="800" spc="5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talent</a:t>
            </a:r>
            <a:r>
              <a:rPr sz="800" spc="6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marketplace</a:t>
            </a:r>
            <a:r>
              <a:rPr sz="800" spc="6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commissions,</a:t>
            </a:r>
            <a:r>
              <a:rPr sz="800" spc="6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successful</a:t>
            </a:r>
            <a:r>
              <a:rPr sz="800" spc="6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hires</a:t>
            </a:r>
            <a:r>
              <a:rPr sz="800" spc="6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Arial Narrow"/>
                <a:cs typeface="Arial Narrow"/>
              </a:rPr>
              <a:t>of</a:t>
            </a:r>
            <a:r>
              <a:rPr sz="800" spc="50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platform-certified</a:t>
            </a:r>
            <a:r>
              <a:rPr sz="800" spc="170" dirty="0">
                <a:solidFill>
                  <a:srgbClr val="E2E7F0"/>
                </a:solidFill>
                <a:latin typeface="Arial Narrow"/>
                <a:cs typeface="Arial Narrow"/>
              </a:rPr>
              <a:t> 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talent</a:t>
            </a:r>
            <a:endParaRPr sz="800">
              <a:latin typeface="Arial Narrow"/>
              <a:cs typeface="Arial Narro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282574" y="3439733"/>
            <a:ext cx="9988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dirty="0">
                <a:solidFill>
                  <a:srgbClr val="FF007E"/>
                </a:solidFill>
                <a:latin typeface="Verdana"/>
                <a:cs typeface="Verdana"/>
              </a:rPr>
              <a:t>€8-</a:t>
            </a:r>
            <a:r>
              <a:rPr sz="1150" b="1" spc="-150" dirty="0">
                <a:solidFill>
                  <a:srgbClr val="FF007E"/>
                </a:solidFill>
                <a:latin typeface="Verdana"/>
                <a:cs typeface="Verdana"/>
              </a:rPr>
              <a:t>12M</a:t>
            </a:r>
            <a:r>
              <a:rPr sz="1150" b="1" spc="65" dirty="0">
                <a:solidFill>
                  <a:srgbClr val="FF007E"/>
                </a:solidFill>
                <a:latin typeface="Verdana"/>
                <a:cs typeface="Verdana"/>
              </a:rPr>
              <a:t> </a:t>
            </a:r>
            <a:r>
              <a:rPr sz="1150" b="1" spc="-25" dirty="0">
                <a:solidFill>
                  <a:srgbClr val="FF007E"/>
                </a:solidFill>
                <a:latin typeface="Verdana"/>
                <a:cs typeface="Verdana"/>
              </a:rPr>
              <a:t>ARR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221986" y="2667000"/>
            <a:ext cx="5255260" cy="1095375"/>
            <a:chOff x="221986" y="2667000"/>
            <a:chExt cx="5255260" cy="1095375"/>
          </a:xfrm>
        </p:grpSpPr>
        <p:pic>
          <p:nvPicPr>
            <p:cNvPr id="66" name="object 6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986" y="2676525"/>
              <a:ext cx="2546877" cy="28574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2876549" y="2667000"/>
              <a:ext cx="2600325" cy="1095375"/>
            </a:xfrm>
            <a:custGeom>
              <a:avLst/>
              <a:gdLst/>
              <a:ahLst/>
              <a:cxnLst/>
              <a:rect l="l" t="t" r="r" b="b"/>
              <a:pathLst>
                <a:path w="2600325" h="1095375">
                  <a:moveTo>
                    <a:pt x="2505074" y="1095374"/>
                  </a:moveTo>
                  <a:lnTo>
                    <a:pt x="95249" y="1095374"/>
                  </a:lnTo>
                  <a:lnTo>
                    <a:pt x="85866" y="1094921"/>
                  </a:lnTo>
                  <a:lnTo>
                    <a:pt x="42321" y="1079337"/>
                  </a:lnTo>
                  <a:lnTo>
                    <a:pt x="11259" y="1045070"/>
                  </a:lnTo>
                  <a:lnTo>
                    <a:pt x="0" y="10001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50020" y="11259"/>
                  </a:lnTo>
                  <a:lnTo>
                    <a:pt x="2584286" y="42321"/>
                  </a:lnTo>
                  <a:lnTo>
                    <a:pt x="2599871" y="85866"/>
                  </a:lnTo>
                  <a:lnTo>
                    <a:pt x="2600324" y="95249"/>
                  </a:lnTo>
                  <a:lnTo>
                    <a:pt x="2600324" y="1000124"/>
                  </a:lnTo>
                  <a:lnTo>
                    <a:pt x="2589064" y="1045070"/>
                  </a:lnTo>
                  <a:lnTo>
                    <a:pt x="2558002" y="1079337"/>
                  </a:lnTo>
                  <a:lnTo>
                    <a:pt x="2514457" y="1094921"/>
                  </a:lnTo>
                  <a:lnTo>
                    <a:pt x="2505074" y="10953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876549" y="2667000"/>
              <a:ext cx="2600325" cy="1095375"/>
            </a:xfrm>
            <a:custGeom>
              <a:avLst/>
              <a:gdLst/>
              <a:ahLst/>
              <a:cxnLst/>
              <a:rect l="l" t="t" r="r" b="b"/>
              <a:pathLst>
                <a:path w="2600325" h="1095375">
                  <a:moveTo>
                    <a:pt x="2505074" y="1095374"/>
                  </a:moveTo>
                  <a:lnTo>
                    <a:pt x="95249" y="1095374"/>
                  </a:lnTo>
                  <a:lnTo>
                    <a:pt x="85866" y="1094921"/>
                  </a:lnTo>
                  <a:lnTo>
                    <a:pt x="42321" y="1079337"/>
                  </a:lnTo>
                  <a:lnTo>
                    <a:pt x="11259" y="1045070"/>
                  </a:lnTo>
                  <a:lnTo>
                    <a:pt x="0" y="10001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46344" y="9525"/>
                  </a:lnTo>
                  <a:lnTo>
                    <a:pt x="89621" y="9525"/>
                  </a:lnTo>
                  <a:lnTo>
                    <a:pt x="84046" y="10074"/>
                  </a:lnTo>
                  <a:lnTo>
                    <a:pt x="42943" y="27099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1005753"/>
                  </a:lnTo>
                  <a:lnTo>
                    <a:pt x="20844" y="1043070"/>
                  </a:lnTo>
                  <a:lnTo>
                    <a:pt x="52303" y="1074529"/>
                  </a:lnTo>
                  <a:lnTo>
                    <a:pt x="89621" y="1085849"/>
                  </a:lnTo>
                  <a:lnTo>
                    <a:pt x="2546345" y="1085849"/>
                  </a:lnTo>
                  <a:lnTo>
                    <a:pt x="2541525" y="1088124"/>
                  </a:lnTo>
                  <a:lnTo>
                    <a:pt x="2532682" y="1091296"/>
                  </a:lnTo>
                  <a:lnTo>
                    <a:pt x="2523660" y="1093562"/>
                  </a:lnTo>
                  <a:lnTo>
                    <a:pt x="2514457" y="1094921"/>
                  </a:lnTo>
                  <a:lnTo>
                    <a:pt x="2505074" y="1095374"/>
                  </a:lnTo>
                  <a:close/>
                </a:path>
                <a:path w="2600325" h="1095375">
                  <a:moveTo>
                    <a:pt x="2546345" y="1085849"/>
                  </a:moveTo>
                  <a:lnTo>
                    <a:pt x="2510702" y="1085849"/>
                  </a:lnTo>
                  <a:lnTo>
                    <a:pt x="2516277" y="1085300"/>
                  </a:lnTo>
                  <a:lnTo>
                    <a:pt x="2527318" y="1083104"/>
                  </a:lnTo>
                  <a:lnTo>
                    <a:pt x="2561710" y="1064721"/>
                  </a:lnTo>
                  <a:lnTo>
                    <a:pt x="2586427" y="1027729"/>
                  </a:lnTo>
                  <a:lnTo>
                    <a:pt x="2590799" y="1005753"/>
                  </a:lnTo>
                  <a:lnTo>
                    <a:pt x="2590799" y="89620"/>
                  </a:lnTo>
                  <a:lnTo>
                    <a:pt x="2579478" y="52303"/>
                  </a:lnTo>
                  <a:lnTo>
                    <a:pt x="2548020" y="20844"/>
                  </a:lnTo>
                  <a:lnTo>
                    <a:pt x="2510702" y="9525"/>
                  </a:lnTo>
                  <a:lnTo>
                    <a:pt x="2546344" y="9525"/>
                  </a:lnTo>
                  <a:lnTo>
                    <a:pt x="2578741" y="34853"/>
                  </a:lnTo>
                  <a:lnTo>
                    <a:pt x="2598512" y="76664"/>
                  </a:lnTo>
                  <a:lnTo>
                    <a:pt x="2600324" y="1000124"/>
                  </a:lnTo>
                  <a:lnTo>
                    <a:pt x="2599871" y="1009507"/>
                  </a:lnTo>
                  <a:lnTo>
                    <a:pt x="2584287" y="1053052"/>
                  </a:lnTo>
                  <a:lnTo>
                    <a:pt x="2550020" y="1084115"/>
                  </a:lnTo>
                  <a:lnTo>
                    <a:pt x="2546345" y="10858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981324" y="277177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74369" y="22097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63652" y="274369"/>
                  </a:lnTo>
                  <a:lnTo>
                    <a:pt x="236178" y="285749"/>
                  </a:lnTo>
                  <a:close/>
                </a:path>
              </a:pathLst>
            </a:custGeom>
            <a:solidFill>
              <a:srgbClr val="13B8A6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981324" y="277177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43468" y="1450"/>
                  </a:lnTo>
                  <a:lnTo>
                    <a:pt x="257471" y="7250"/>
                  </a:lnTo>
                  <a:lnTo>
                    <a:pt x="260875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2" y="44759"/>
                  </a:lnTo>
                  <a:lnTo>
                    <a:pt x="9524" y="50834"/>
                  </a:lnTo>
                  <a:lnTo>
                    <a:pt x="9524" y="234914"/>
                  </a:lnTo>
                  <a:lnTo>
                    <a:pt x="33089" y="270182"/>
                  </a:lnTo>
                  <a:lnTo>
                    <a:pt x="50834" y="276224"/>
                  </a:lnTo>
                  <a:lnTo>
                    <a:pt x="260876" y="276224"/>
                  </a:lnTo>
                  <a:lnTo>
                    <a:pt x="257471" y="278499"/>
                  </a:lnTo>
                  <a:lnTo>
                    <a:pt x="243468" y="284299"/>
                  </a:lnTo>
                  <a:lnTo>
                    <a:pt x="236178" y="285749"/>
                  </a:lnTo>
                  <a:close/>
                </a:path>
                <a:path w="285750" h="285750">
                  <a:moveTo>
                    <a:pt x="260876" y="276224"/>
                  </a:moveTo>
                  <a:lnTo>
                    <a:pt x="234915" y="276224"/>
                  </a:lnTo>
                  <a:lnTo>
                    <a:pt x="240990" y="275016"/>
                  </a:lnTo>
                  <a:lnTo>
                    <a:pt x="252659" y="270182"/>
                  </a:lnTo>
                  <a:lnTo>
                    <a:pt x="276224" y="234914"/>
                  </a:lnTo>
                  <a:lnTo>
                    <a:pt x="276224" y="50834"/>
                  </a:lnTo>
                  <a:lnTo>
                    <a:pt x="252659" y="15566"/>
                  </a:lnTo>
                  <a:lnTo>
                    <a:pt x="234915" y="9524"/>
                  </a:lnTo>
                  <a:lnTo>
                    <a:pt x="260875" y="9524"/>
                  </a:lnTo>
                  <a:lnTo>
                    <a:pt x="284299" y="42281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84299" y="243468"/>
                  </a:lnTo>
                  <a:lnTo>
                    <a:pt x="278499" y="257471"/>
                  </a:lnTo>
                  <a:lnTo>
                    <a:pt x="274369" y="263652"/>
                  </a:lnTo>
                  <a:lnTo>
                    <a:pt x="263652" y="274369"/>
                  </a:lnTo>
                  <a:lnTo>
                    <a:pt x="260876" y="276224"/>
                  </a:lnTo>
                  <a:close/>
                </a:path>
              </a:pathLst>
            </a:custGeom>
            <a:solidFill>
              <a:srgbClr val="13B8A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38474" y="2838449"/>
              <a:ext cx="171449" cy="152399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3325812" y="2751364"/>
            <a:ext cx="896619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35"/>
              </a:spcBef>
            </a:pPr>
            <a:r>
              <a:rPr sz="1000" spc="-55" dirty="0">
                <a:solidFill>
                  <a:srgbClr val="FFFFFF"/>
                </a:solidFill>
                <a:latin typeface="Arial Black"/>
                <a:cs typeface="Arial Black"/>
              </a:rPr>
              <a:t>Skill </a:t>
            </a:r>
            <a:r>
              <a:rPr sz="1000" spc="-50" dirty="0">
                <a:solidFill>
                  <a:srgbClr val="FFFFFF"/>
                </a:solidFill>
                <a:latin typeface="Arial Black"/>
                <a:cs typeface="Arial Black"/>
              </a:rPr>
              <a:t>Bounties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ts val="875"/>
              </a:lnSpc>
            </a:pP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Platform</a:t>
            </a:r>
            <a:r>
              <a:rPr sz="750" b="1" spc="2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Commission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963862" y="3094370"/>
            <a:ext cx="237299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Platform</a:t>
            </a:r>
            <a:r>
              <a:rPr sz="800" spc="16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commission</a:t>
            </a:r>
            <a:r>
              <a:rPr sz="800" spc="16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on</a:t>
            </a:r>
            <a:r>
              <a:rPr sz="800" spc="16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bounties</a:t>
            </a:r>
            <a:r>
              <a:rPr sz="800" spc="16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sponsored</a:t>
            </a:r>
            <a:r>
              <a:rPr sz="800" spc="16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by</a:t>
            </a:r>
            <a:r>
              <a:rPr sz="800" spc="16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companies</a:t>
            </a:r>
            <a:r>
              <a:rPr sz="800" spc="50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for</a:t>
            </a:r>
            <a:r>
              <a:rPr sz="800" spc="18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real-world</a:t>
            </a:r>
            <a:r>
              <a:rPr sz="800" spc="19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projects</a:t>
            </a:r>
            <a:endParaRPr sz="800">
              <a:latin typeface="Arial Narrow"/>
              <a:cs typeface="Arial Narrow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2963862" y="3439733"/>
            <a:ext cx="94551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dirty="0">
                <a:solidFill>
                  <a:srgbClr val="FF007E"/>
                </a:solidFill>
                <a:latin typeface="Verdana"/>
                <a:cs typeface="Verdana"/>
              </a:rPr>
              <a:t>€5-8M</a:t>
            </a:r>
            <a:r>
              <a:rPr sz="1150" b="1" spc="15" dirty="0">
                <a:solidFill>
                  <a:srgbClr val="FF007E"/>
                </a:solidFill>
                <a:latin typeface="Verdana"/>
                <a:cs typeface="Verdana"/>
              </a:rPr>
              <a:t> </a:t>
            </a:r>
            <a:r>
              <a:rPr sz="1150" b="1" spc="-25" dirty="0">
                <a:solidFill>
                  <a:srgbClr val="FF007E"/>
                </a:solidFill>
                <a:latin typeface="Verdana"/>
                <a:cs typeface="Verdana"/>
              </a:rPr>
              <a:t>ARR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90499" y="2676525"/>
            <a:ext cx="5255260" cy="2257425"/>
            <a:chOff x="190499" y="2676525"/>
            <a:chExt cx="5255260" cy="2257425"/>
          </a:xfrm>
        </p:grpSpPr>
        <p:pic>
          <p:nvPicPr>
            <p:cNvPr id="76" name="object 7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8035" y="2676525"/>
              <a:ext cx="2537352" cy="28574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90499" y="3838575"/>
              <a:ext cx="2609850" cy="1095375"/>
            </a:xfrm>
            <a:custGeom>
              <a:avLst/>
              <a:gdLst/>
              <a:ahLst/>
              <a:cxnLst/>
              <a:rect l="l" t="t" r="r" b="b"/>
              <a:pathLst>
                <a:path w="2609850" h="1095375">
                  <a:moveTo>
                    <a:pt x="2514599" y="1095374"/>
                  </a:moveTo>
                  <a:lnTo>
                    <a:pt x="95249" y="1095374"/>
                  </a:lnTo>
                  <a:lnTo>
                    <a:pt x="85867" y="1094921"/>
                  </a:lnTo>
                  <a:lnTo>
                    <a:pt x="42322" y="1079337"/>
                  </a:lnTo>
                  <a:lnTo>
                    <a:pt x="11259" y="1045070"/>
                  </a:lnTo>
                  <a:lnTo>
                    <a:pt x="0" y="10001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14599" y="0"/>
                  </a:lnTo>
                  <a:lnTo>
                    <a:pt x="2559545" y="11259"/>
                  </a:lnTo>
                  <a:lnTo>
                    <a:pt x="2593811" y="42321"/>
                  </a:lnTo>
                  <a:lnTo>
                    <a:pt x="2609396" y="85866"/>
                  </a:lnTo>
                  <a:lnTo>
                    <a:pt x="2609849" y="95249"/>
                  </a:lnTo>
                  <a:lnTo>
                    <a:pt x="2609849" y="1000124"/>
                  </a:lnTo>
                  <a:lnTo>
                    <a:pt x="2598589" y="1045070"/>
                  </a:lnTo>
                  <a:lnTo>
                    <a:pt x="2567527" y="1079337"/>
                  </a:lnTo>
                  <a:lnTo>
                    <a:pt x="2523982" y="1094921"/>
                  </a:lnTo>
                  <a:lnTo>
                    <a:pt x="2514599" y="10953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0499" y="3838575"/>
              <a:ext cx="2609850" cy="1095375"/>
            </a:xfrm>
            <a:custGeom>
              <a:avLst/>
              <a:gdLst/>
              <a:ahLst/>
              <a:cxnLst/>
              <a:rect l="l" t="t" r="r" b="b"/>
              <a:pathLst>
                <a:path w="2609850" h="1095375">
                  <a:moveTo>
                    <a:pt x="2514599" y="1095374"/>
                  </a:moveTo>
                  <a:lnTo>
                    <a:pt x="95249" y="1095374"/>
                  </a:lnTo>
                  <a:lnTo>
                    <a:pt x="85867" y="1094921"/>
                  </a:lnTo>
                  <a:lnTo>
                    <a:pt x="42322" y="1079337"/>
                  </a:lnTo>
                  <a:lnTo>
                    <a:pt x="11259" y="1045070"/>
                  </a:lnTo>
                  <a:lnTo>
                    <a:pt x="0" y="10001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14599" y="0"/>
                  </a:lnTo>
                  <a:lnTo>
                    <a:pt x="2555869" y="9525"/>
                  </a:lnTo>
                  <a:lnTo>
                    <a:pt x="89621" y="9525"/>
                  </a:lnTo>
                  <a:lnTo>
                    <a:pt x="84046" y="10074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005753"/>
                  </a:lnTo>
                  <a:lnTo>
                    <a:pt x="20845" y="1043070"/>
                  </a:lnTo>
                  <a:lnTo>
                    <a:pt x="52303" y="1074528"/>
                  </a:lnTo>
                  <a:lnTo>
                    <a:pt x="89621" y="1085849"/>
                  </a:lnTo>
                  <a:lnTo>
                    <a:pt x="2555869" y="1085849"/>
                  </a:lnTo>
                  <a:lnTo>
                    <a:pt x="2551050" y="1088124"/>
                  </a:lnTo>
                  <a:lnTo>
                    <a:pt x="2542207" y="1091296"/>
                  </a:lnTo>
                  <a:lnTo>
                    <a:pt x="2533185" y="1093562"/>
                  </a:lnTo>
                  <a:lnTo>
                    <a:pt x="2523982" y="1094921"/>
                  </a:lnTo>
                  <a:lnTo>
                    <a:pt x="2514599" y="1095374"/>
                  </a:lnTo>
                  <a:close/>
                </a:path>
                <a:path w="2609850" h="1095375">
                  <a:moveTo>
                    <a:pt x="2555869" y="1085849"/>
                  </a:moveTo>
                  <a:lnTo>
                    <a:pt x="2520228" y="1085849"/>
                  </a:lnTo>
                  <a:lnTo>
                    <a:pt x="2525803" y="1085300"/>
                  </a:lnTo>
                  <a:lnTo>
                    <a:pt x="2536844" y="1083104"/>
                  </a:lnTo>
                  <a:lnTo>
                    <a:pt x="2571236" y="1064721"/>
                  </a:lnTo>
                  <a:lnTo>
                    <a:pt x="2595952" y="1027729"/>
                  </a:lnTo>
                  <a:lnTo>
                    <a:pt x="2600324" y="1005753"/>
                  </a:lnTo>
                  <a:lnTo>
                    <a:pt x="2600324" y="89620"/>
                  </a:lnTo>
                  <a:lnTo>
                    <a:pt x="2589004" y="52303"/>
                  </a:lnTo>
                  <a:lnTo>
                    <a:pt x="2557545" y="20844"/>
                  </a:lnTo>
                  <a:lnTo>
                    <a:pt x="2520228" y="9525"/>
                  </a:lnTo>
                  <a:lnTo>
                    <a:pt x="2555869" y="9525"/>
                  </a:lnTo>
                  <a:lnTo>
                    <a:pt x="2588266" y="34853"/>
                  </a:lnTo>
                  <a:lnTo>
                    <a:pt x="2608037" y="76664"/>
                  </a:lnTo>
                  <a:lnTo>
                    <a:pt x="2609849" y="1000124"/>
                  </a:lnTo>
                  <a:lnTo>
                    <a:pt x="2609396" y="1009507"/>
                  </a:lnTo>
                  <a:lnTo>
                    <a:pt x="2593812" y="1053052"/>
                  </a:lnTo>
                  <a:lnTo>
                    <a:pt x="2559545" y="1084114"/>
                  </a:lnTo>
                  <a:lnTo>
                    <a:pt x="2555869" y="10858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95274" y="394335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74369" y="22097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63652" y="274369"/>
                  </a:lnTo>
                  <a:lnTo>
                    <a:pt x="236178" y="285749"/>
                  </a:lnTo>
                  <a:close/>
                </a:path>
              </a:pathLst>
            </a:custGeom>
            <a:solidFill>
              <a:srgbClr val="13B8A6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95274" y="394335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43468" y="1450"/>
                  </a:lnTo>
                  <a:lnTo>
                    <a:pt x="257471" y="7250"/>
                  </a:lnTo>
                  <a:lnTo>
                    <a:pt x="260875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3" y="44759"/>
                  </a:lnTo>
                  <a:lnTo>
                    <a:pt x="9524" y="50834"/>
                  </a:lnTo>
                  <a:lnTo>
                    <a:pt x="9524" y="234914"/>
                  </a:lnTo>
                  <a:lnTo>
                    <a:pt x="33089" y="270182"/>
                  </a:lnTo>
                  <a:lnTo>
                    <a:pt x="50834" y="276224"/>
                  </a:lnTo>
                  <a:lnTo>
                    <a:pt x="260876" y="276224"/>
                  </a:lnTo>
                  <a:lnTo>
                    <a:pt x="257471" y="278499"/>
                  </a:lnTo>
                  <a:lnTo>
                    <a:pt x="243468" y="284299"/>
                  </a:lnTo>
                  <a:lnTo>
                    <a:pt x="236178" y="285749"/>
                  </a:lnTo>
                  <a:close/>
                </a:path>
                <a:path w="285750" h="285750">
                  <a:moveTo>
                    <a:pt x="260876" y="276224"/>
                  </a:moveTo>
                  <a:lnTo>
                    <a:pt x="234915" y="276224"/>
                  </a:lnTo>
                  <a:lnTo>
                    <a:pt x="240990" y="275016"/>
                  </a:lnTo>
                  <a:lnTo>
                    <a:pt x="252659" y="270182"/>
                  </a:lnTo>
                  <a:lnTo>
                    <a:pt x="276224" y="234914"/>
                  </a:lnTo>
                  <a:lnTo>
                    <a:pt x="276224" y="50834"/>
                  </a:lnTo>
                  <a:lnTo>
                    <a:pt x="252659" y="15566"/>
                  </a:lnTo>
                  <a:lnTo>
                    <a:pt x="234915" y="9524"/>
                  </a:lnTo>
                  <a:lnTo>
                    <a:pt x="260875" y="9524"/>
                  </a:lnTo>
                  <a:lnTo>
                    <a:pt x="284299" y="42281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84299" y="243468"/>
                  </a:lnTo>
                  <a:lnTo>
                    <a:pt x="278499" y="257471"/>
                  </a:lnTo>
                  <a:lnTo>
                    <a:pt x="274369" y="263652"/>
                  </a:lnTo>
                  <a:lnTo>
                    <a:pt x="263652" y="274369"/>
                  </a:lnTo>
                  <a:lnTo>
                    <a:pt x="260876" y="276224"/>
                  </a:lnTo>
                  <a:close/>
                </a:path>
              </a:pathLst>
            </a:custGeom>
            <a:solidFill>
              <a:srgbClr val="13B8A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1592" y="4010044"/>
              <a:ext cx="152675" cy="152707"/>
            </a:xfrm>
            <a:prstGeom prst="rect">
              <a:avLst/>
            </a:prstGeom>
          </p:spPr>
        </p:pic>
      </p:grpSp>
      <p:sp>
        <p:nvSpPr>
          <p:cNvPr id="82" name="object 82"/>
          <p:cNvSpPr txBox="1"/>
          <p:nvPr/>
        </p:nvSpPr>
        <p:spPr>
          <a:xfrm>
            <a:off x="644524" y="3913414"/>
            <a:ext cx="118364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35"/>
              </a:spcBef>
            </a:pPr>
            <a:r>
              <a:rPr sz="1000" spc="-50" dirty="0">
                <a:solidFill>
                  <a:srgbClr val="FFFFFF"/>
                </a:solidFill>
                <a:latin typeface="Arial Black"/>
                <a:cs typeface="Arial Black"/>
              </a:rPr>
              <a:t>Student</a:t>
            </a:r>
            <a:r>
              <a:rPr sz="1000" spc="-3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Black"/>
                <a:cs typeface="Arial Black"/>
              </a:rPr>
              <a:t>Ventures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ts val="875"/>
              </a:lnSpc>
            </a:pPr>
            <a:r>
              <a:rPr sz="750" b="1" spc="-70" dirty="0">
                <a:solidFill>
                  <a:srgbClr val="FF007E"/>
                </a:solidFill>
                <a:latin typeface="Arial Narrow"/>
                <a:cs typeface="Arial Narrow"/>
              </a:rPr>
              <a:t>DAO</a:t>
            </a:r>
            <a:r>
              <a:rPr sz="750" b="1" spc="2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20" dirty="0">
                <a:solidFill>
                  <a:srgbClr val="FF007E"/>
                </a:solidFill>
                <a:latin typeface="Arial Narrow"/>
                <a:cs typeface="Arial Narrow"/>
              </a:rPr>
              <a:t>Treasury</a:t>
            </a:r>
            <a:r>
              <a:rPr sz="750" b="1" spc="2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25" dirty="0">
                <a:solidFill>
                  <a:srgbClr val="FF007E"/>
                </a:solidFill>
                <a:latin typeface="Arial Narrow"/>
                <a:cs typeface="Arial Narrow"/>
              </a:rPr>
              <a:t>ROI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82574" y="4265944"/>
            <a:ext cx="2127250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Returns</a:t>
            </a:r>
            <a:r>
              <a:rPr sz="800" spc="15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from</a:t>
            </a:r>
            <a:r>
              <a:rPr sz="800" spc="15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45" dirty="0">
                <a:solidFill>
                  <a:srgbClr val="E2E7F0"/>
                </a:solidFill>
                <a:latin typeface="Arial Narrow"/>
                <a:cs typeface="Arial Narrow"/>
              </a:rPr>
              <a:t>DAO</a:t>
            </a:r>
            <a:r>
              <a:rPr sz="800" spc="15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treasury</a:t>
            </a:r>
            <a:r>
              <a:rPr sz="800" spc="15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investments</a:t>
            </a:r>
            <a:r>
              <a:rPr sz="800" spc="15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in</a:t>
            </a:r>
            <a:r>
              <a:rPr sz="800" spc="15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promising</a:t>
            </a:r>
            <a:r>
              <a:rPr sz="800" spc="50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student-led</a:t>
            </a:r>
            <a:r>
              <a:rPr sz="800" spc="22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startups</a:t>
            </a:r>
            <a:r>
              <a:rPr sz="800" spc="229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&amp;</a:t>
            </a:r>
            <a:r>
              <a:rPr sz="800" spc="229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IP-</a:t>
            </a:r>
            <a:r>
              <a:rPr sz="800" spc="-20" dirty="0">
                <a:solidFill>
                  <a:srgbClr val="E2E7F0"/>
                </a:solidFill>
                <a:latin typeface="Arial Narrow"/>
                <a:cs typeface="Arial Narrow"/>
              </a:rPr>
              <a:t>NFTs</a:t>
            </a:r>
            <a:endParaRPr sz="800">
              <a:latin typeface="Arial Narrow"/>
              <a:cs typeface="Arial Narrow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82574" y="4611308"/>
            <a:ext cx="99758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dirty="0">
                <a:solidFill>
                  <a:srgbClr val="FF007E"/>
                </a:solidFill>
                <a:latin typeface="Verdana"/>
                <a:cs typeface="Verdana"/>
              </a:rPr>
              <a:t>€3-</a:t>
            </a:r>
            <a:r>
              <a:rPr sz="1150" b="1" spc="-150" dirty="0">
                <a:solidFill>
                  <a:srgbClr val="FF007E"/>
                </a:solidFill>
                <a:latin typeface="Verdana"/>
                <a:cs typeface="Verdana"/>
              </a:rPr>
              <a:t>15M</a:t>
            </a:r>
            <a:r>
              <a:rPr sz="1150" b="1" spc="55" dirty="0">
                <a:solidFill>
                  <a:srgbClr val="FF007E"/>
                </a:solidFill>
                <a:latin typeface="Verdana"/>
                <a:cs typeface="Verdana"/>
              </a:rPr>
              <a:t> </a:t>
            </a:r>
            <a:r>
              <a:rPr sz="1150" b="1" spc="-25" dirty="0">
                <a:solidFill>
                  <a:srgbClr val="FF007E"/>
                </a:solidFill>
                <a:latin typeface="Verdana"/>
                <a:cs typeface="Verdana"/>
              </a:rPr>
              <a:t>ARR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221986" y="3838575"/>
            <a:ext cx="5255260" cy="1095375"/>
            <a:chOff x="221986" y="3838575"/>
            <a:chExt cx="5255260" cy="1095375"/>
          </a:xfrm>
        </p:grpSpPr>
        <p:pic>
          <p:nvPicPr>
            <p:cNvPr id="86" name="object 8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986" y="3848100"/>
              <a:ext cx="2546877" cy="28574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2876549" y="3838575"/>
              <a:ext cx="2600325" cy="1095375"/>
            </a:xfrm>
            <a:custGeom>
              <a:avLst/>
              <a:gdLst/>
              <a:ahLst/>
              <a:cxnLst/>
              <a:rect l="l" t="t" r="r" b="b"/>
              <a:pathLst>
                <a:path w="2600325" h="1095375">
                  <a:moveTo>
                    <a:pt x="2505074" y="1095374"/>
                  </a:moveTo>
                  <a:lnTo>
                    <a:pt x="95249" y="1095374"/>
                  </a:lnTo>
                  <a:lnTo>
                    <a:pt x="85867" y="1094921"/>
                  </a:lnTo>
                  <a:lnTo>
                    <a:pt x="42322" y="1079337"/>
                  </a:lnTo>
                  <a:lnTo>
                    <a:pt x="11259" y="1045070"/>
                  </a:lnTo>
                  <a:lnTo>
                    <a:pt x="0" y="10001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50020" y="11259"/>
                  </a:lnTo>
                  <a:lnTo>
                    <a:pt x="2584286" y="42321"/>
                  </a:lnTo>
                  <a:lnTo>
                    <a:pt x="2599871" y="85866"/>
                  </a:lnTo>
                  <a:lnTo>
                    <a:pt x="2600324" y="95249"/>
                  </a:lnTo>
                  <a:lnTo>
                    <a:pt x="2600324" y="1000124"/>
                  </a:lnTo>
                  <a:lnTo>
                    <a:pt x="2589064" y="1045070"/>
                  </a:lnTo>
                  <a:lnTo>
                    <a:pt x="2558002" y="1079337"/>
                  </a:lnTo>
                  <a:lnTo>
                    <a:pt x="2514457" y="1094921"/>
                  </a:lnTo>
                  <a:lnTo>
                    <a:pt x="2505074" y="10953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876549" y="3838575"/>
              <a:ext cx="2600325" cy="1095375"/>
            </a:xfrm>
            <a:custGeom>
              <a:avLst/>
              <a:gdLst/>
              <a:ahLst/>
              <a:cxnLst/>
              <a:rect l="l" t="t" r="r" b="b"/>
              <a:pathLst>
                <a:path w="2600325" h="1095375">
                  <a:moveTo>
                    <a:pt x="2505074" y="1095374"/>
                  </a:moveTo>
                  <a:lnTo>
                    <a:pt x="95249" y="1095374"/>
                  </a:lnTo>
                  <a:lnTo>
                    <a:pt x="85867" y="1094921"/>
                  </a:lnTo>
                  <a:lnTo>
                    <a:pt x="42322" y="1079337"/>
                  </a:lnTo>
                  <a:lnTo>
                    <a:pt x="11259" y="1045070"/>
                  </a:lnTo>
                  <a:lnTo>
                    <a:pt x="0" y="10001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46344" y="9525"/>
                  </a:lnTo>
                  <a:lnTo>
                    <a:pt x="89621" y="9525"/>
                  </a:lnTo>
                  <a:lnTo>
                    <a:pt x="84046" y="10074"/>
                  </a:lnTo>
                  <a:lnTo>
                    <a:pt x="42943" y="27098"/>
                  </a:lnTo>
                  <a:lnTo>
                    <a:pt x="18203" y="57243"/>
                  </a:lnTo>
                  <a:lnTo>
                    <a:pt x="9524" y="89620"/>
                  </a:lnTo>
                  <a:lnTo>
                    <a:pt x="9524" y="1005753"/>
                  </a:lnTo>
                  <a:lnTo>
                    <a:pt x="20844" y="1043070"/>
                  </a:lnTo>
                  <a:lnTo>
                    <a:pt x="52303" y="1074528"/>
                  </a:lnTo>
                  <a:lnTo>
                    <a:pt x="89621" y="1085849"/>
                  </a:lnTo>
                  <a:lnTo>
                    <a:pt x="2546344" y="1085849"/>
                  </a:lnTo>
                  <a:lnTo>
                    <a:pt x="2541525" y="1088124"/>
                  </a:lnTo>
                  <a:lnTo>
                    <a:pt x="2532682" y="1091296"/>
                  </a:lnTo>
                  <a:lnTo>
                    <a:pt x="2523660" y="1093562"/>
                  </a:lnTo>
                  <a:lnTo>
                    <a:pt x="2514457" y="1094921"/>
                  </a:lnTo>
                  <a:lnTo>
                    <a:pt x="2505074" y="1095374"/>
                  </a:lnTo>
                  <a:close/>
                </a:path>
                <a:path w="2600325" h="1095375">
                  <a:moveTo>
                    <a:pt x="2546344" y="1085849"/>
                  </a:moveTo>
                  <a:lnTo>
                    <a:pt x="2510702" y="1085849"/>
                  </a:lnTo>
                  <a:lnTo>
                    <a:pt x="2516277" y="1085300"/>
                  </a:lnTo>
                  <a:lnTo>
                    <a:pt x="2527318" y="1083104"/>
                  </a:lnTo>
                  <a:lnTo>
                    <a:pt x="2561710" y="1064721"/>
                  </a:lnTo>
                  <a:lnTo>
                    <a:pt x="2586427" y="1027729"/>
                  </a:lnTo>
                  <a:lnTo>
                    <a:pt x="2590799" y="1005753"/>
                  </a:lnTo>
                  <a:lnTo>
                    <a:pt x="2590799" y="89620"/>
                  </a:lnTo>
                  <a:lnTo>
                    <a:pt x="2579478" y="52303"/>
                  </a:lnTo>
                  <a:lnTo>
                    <a:pt x="2548020" y="20844"/>
                  </a:lnTo>
                  <a:lnTo>
                    <a:pt x="2510702" y="9525"/>
                  </a:lnTo>
                  <a:lnTo>
                    <a:pt x="2546344" y="9525"/>
                  </a:lnTo>
                  <a:lnTo>
                    <a:pt x="2578741" y="34853"/>
                  </a:lnTo>
                  <a:lnTo>
                    <a:pt x="2598512" y="76664"/>
                  </a:lnTo>
                  <a:lnTo>
                    <a:pt x="2600324" y="1000124"/>
                  </a:lnTo>
                  <a:lnTo>
                    <a:pt x="2599871" y="1009507"/>
                  </a:lnTo>
                  <a:lnTo>
                    <a:pt x="2584287" y="1053052"/>
                  </a:lnTo>
                  <a:lnTo>
                    <a:pt x="2550020" y="1084114"/>
                  </a:lnTo>
                  <a:lnTo>
                    <a:pt x="2546344" y="10858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981324" y="394334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74369" y="22097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63652" y="274369"/>
                  </a:lnTo>
                  <a:lnTo>
                    <a:pt x="236178" y="285749"/>
                  </a:lnTo>
                  <a:close/>
                </a:path>
              </a:pathLst>
            </a:custGeom>
            <a:solidFill>
              <a:srgbClr val="13B8A6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2981324" y="3943350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43468" y="1450"/>
                  </a:lnTo>
                  <a:lnTo>
                    <a:pt x="257471" y="7250"/>
                  </a:lnTo>
                  <a:lnTo>
                    <a:pt x="260875" y="9524"/>
                  </a:lnTo>
                  <a:lnTo>
                    <a:pt x="50834" y="9524"/>
                  </a:lnTo>
                  <a:lnTo>
                    <a:pt x="44759" y="10733"/>
                  </a:lnTo>
                  <a:lnTo>
                    <a:pt x="10732" y="44759"/>
                  </a:lnTo>
                  <a:lnTo>
                    <a:pt x="9524" y="50834"/>
                  </a:lnTo>
                  <a:lnTo>
                    <a:pt x="9524" y="234914"/>
                  </a:lnTo>
                  <a:lnTo>
                    <a:pt x="33089" y="270182"/>
                  </a:lnTo>
                  <a:lnTo>
                    <a:pt x="50834" y="276224"/>
                  </a:lnTo>
                  <a:lnTo>
                    <a:pt x="260876" y="276224"/>
                  </a:lnTo>
                  <a:lnTo>
                    <a:pt x="257471" y="278499"/>
                  </a:lnTo>
                  <a:lnTo>
                    <a:pt x="243468" y="284299"/>
                  </a:lnTo>
                  <a:lnTo>
                    <a:pt x="236178" y="285749"/>
                  </a:lnTo>
                  <a:close/>
                </a:path>
                <a:path w="285750" h="285750">
                  <a:moveTo>
                    <a:pt x="260876" y="276224"/>
                  </a:moveTo>
                  <a:lnTo>
                    <a:pt x="234915" y="276224"/>
                  </a:lnTo>
                  <a:lnTo>
                    <a:pt x="240990" y="275016"/>
                  </a:lnTo>
                  <a:lnTo>
                    <a:pt x="252659" y="270182"/>
                  </a:lnTo>
                  <a:lnTo>
                    <a:pt x="276224" y="234914"/>
                  </a:lnTo>
                  <a:lnTo>
                    <a:pt x="276224" y="50834"/>
                  </a:lnTo>
                  <a:lnTo>
                    <a:pt x="252659" y="15566"/>
                  </a:lnTo>
                  <a:lnTo>
                    <a:pt x="234915" y="9524"/>
                  </a:lnTo>
                  <a:lnTo>
                    <a:pt x="260875" y="9524"/>
                  </a:lnTo>
                  <a:lnTo>
                    <a:pt x="284299" y="42281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84299" y="243468"/>
                  </a:lnTo>
                  <a:lnTo>
                    <a:pt x="278499" y="257471"/>
                  </a:lnTo>
                  <a:lnTo>
                    <a:pt x="274369" y="263652"/>
                  </a:lnTo>
                  <a:lnTo>
                    <a:pt x="263652" y="274369"/>
                  </a:lnTo>
                  <a:lnTo>
                    <a:pt x="260876" y="276224"/>
                  </a:lnTo>
                  <a:close/>
                </a:path>
              </a:pathLst>
            </a:custGeom>
            <a:solidFill>
              <a:srgbClr val="13B8A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57525" y="4010024"/>
              <a:ext cx="133349" cy="152399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3325812" y="3913414"/>
            <a:ext cx="1264285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35"/>
              </a:spcBef>
            </a:pPr>
            <a:r>
              <a:rPr sz="1000" spc="-70" dirty="0">
                <a:solidFill>
                  <a:srgbClr val="FFFFFF"/>
                </a:solidFill>
                <a:latin typeface="Arial Black"/>
                <a:cs typeface="Arial Black"/>
              </a:rPr>
              <a:t>Educational</a:t>
            </a:r>
            <a:r>
              <a:rPr sz="1000" spc="-10" dirty="0">
                <a:solidFill>
                  <a:srgbClr val="FFFFFF"/>
                </a:solidFill>
                <a:latin typeface="Arial Black"/>
                <a:cs typeface="Arial Black"/>
              </a:rPr>
              <a:t> Events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ts val="875"/>
              </a:lnSpc>
            </a:pPr>
            <a:r>
              <a:rPr sz="750" b="1" spc="-20" dirty="0">
                <a:solidFill>
                  <a:srgbClr val="FF007E"/>
                </a:solidFill>
                <a:latin typeface="Arial Narrow"/>
                <a:cs typeface="Arial Narrow"/>
              </a:rPr>
              <a:t>B2B/B2C</a:t>
            </a:r>
            <a:r>
              <a:rPr sz="750" b="1" spc="1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Workshops</a:t>
            </a:r>
            <a:endParaRPr sz="750">
              <a:latin typeface="Arial Narrow"/>
              <a:cs typeface="Arial Narrow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2963862" y="4265944"/>
            <a:ext cx="2181225" cy="292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400"/>
              </a:lnSpc>
              <a:spcBef>
                <a:spcPts val="95"/>
              </a:spcBef>
            </a:pP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Premium</a:t>
            </a:r>
            <a:r>
              <a:rPr sz="800" spc="13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conferences,</a:t>
            </a:r>
            <a:r>
              <a:rPr sz="800" spc="13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specialized</a:t>
            </a:r>
            <a:r>
              <a:rPr sz="800" spc="13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workshops,</a:t>
            </a:r>
            <a:r>
              <a:rPr sz="800" spc="13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industry</a:t>
            </a:r>
            <a:r>
              <a:rPr sz="800" spc="50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networking</a:t>
            </a:r>
            <a:r>
              <a:rPr sz="800" spc="11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events</a:t>
            </a:r>
            <a:r>
              <a:rPr sz="800" spc="114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in</a:t>
            </a:r>
            <a:r>
              <a:rPr sz="800" spc="11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metaverse</a:t>
            </a:r>
            <a:endParaRPr sz="800">
              <a:latin typeface="Arial Narrow"/>
              <a:cs typeface="Arial Narrow"/>
            </a:endParaRPr>
          </a:p>
        </p:txBody>
      </p:sp>
      <p:sp>
        <p:nvSpPr>
          <p:cNvPr id="94" name="object 94"/>
          <p:cNvSpPr txBox="1"/>
          <p:nvPr/>
        </p:nvSpPr>
        <p:spPr>
          <a:xfrm>
            <a:off x="2963862" y="4611308"/>
            <a:ext cx="9080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10" dirty="0">
                <a:solidFill>
                  <a:srgbClr val="FF007E"/>
                </a:solidFill>
                <a:latin typeface="Verdana"/>
                <a:cs typeface="Verdana"/>
              </a:rPr>
              <a:t>€4-</a:t>
            </a:r>
            <a:r>
              <a:rPr sz="1150" b="1" spc="-114" dirty="0">
                <a:solidFill>
                  <a:srgbClr val="FF007E"/>
                </a:solidFill>
                <a:latin typeface="Verdana"/>
                <a:cs typeface="Verdana"/>
              </a:rPr>
              <a:t>7M</a:t>
            </a:r>
            <a:r>
              <a:rPr sz="1150" b="1" spc="-25" dirty="0">
                <a:solidFill>
                  <a:srgbClr val="FF007E"/>
                </a:solidFill>
                <a:latin typeface="Verdana"/>
                <a:cs typeface="Verdana"/>
              </a:rPr>
              <a:t> ARR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95" name="object 95"/>
          <p:cNvGrpSpPr/>
          <p:nvPr/>
        </p:nvGrpSpPr>
        <p:grpSpPr>
          <a:xfrm>
            <a:off x="190499" y="3848100"/>
            <a:ext cx="5255260" cy="2247900"/>
            <a:chOff x="190499" y="3848100"/>
            <a:chExt cx="5255260" cy="2247900"/>
          </a:xfrm>
        </p:grpSpPr>
        <p:pic>
          <p:nvPicPr>
            <p:cNvPr id="96" name="object 9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8035" y="3848100"/>
              <a:ext cx="2537352" cy="28574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190499" y="5010149"/>
              <a:ext cx="2609850" cy="1085850"/>
            </a:xfrm>
            <a:custGeom>
              <a:avLst/>
              <a:gdLst/>
              <a:ahLst/>
              <a:cxnLst/>
              <a:rect l="l" t="t" r="r" b="b"/>
              <a:pathLst>
                <a:path w="2609850" h="1085850">
                  <a:moveTo>
                    <a:pt x="2514599" y="1085849"/>
                  </a:moveTo>
                  <a:lnTo>
                    <a:pt x="95249" y="1085849"/>
                  </a:lnTo>
                  <a:lnTo>
                    <a:pt x="85866" y="1085396"/>
                  </a:lnTo>
                  <a:lnTo>
                    <a:pt x="42321" y="1069812"/>
                  </a:lnTo>
                  <a:lnTo>
                    <a:pt x="11259" y="1035545"/>
                  </a:lnTo>
                  <a:lnTo>
                    <a:pt x="0" y="9905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14599" y="0"/>
                  </a:lnTo>
                  <a:lnTo>
                    <a:pt x="2559545" y="11259"/>
                  </a:lnTo>
                  <a:lnTo>
                    <a:pt x="2593811" y="42321"/>
                  </a:lnTo>
                  <a:lnTo>
                    <a:pt x="2609396" y="85866"/>
                  </a:lnTo>
                  <a:lnTo>
                    <a:pt x="2609849" y="95249"/>
                  </a:lnTo>
                  <a:lnTo>
                    <a:pt x="2609849" y="990599"/>
                  </a:lnTo>
                  <a:lnTo>
                    <a:pt x="2598589" y="1035545"/>
                  </a:lnTo>
                  <a:lnTo>
                    <a:pt x="2567527" y="1069812"/>
                  </a:lnTo>
                  <a:lnTo>
                    <a:pt x="2523982" y="1085396"/>
                  </a:lnTo>
                  <a:lnTo>
                    <a:pt x="2514599" y="108584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190499" y="5010150"/>
              <a:ext cx="2609850" cy="1085850"/>
            </a:xfrm>
            <a:custGeom>
              <a:avLst/>
              <a:gdLst/>
              <a:ahLst/>
              <a:cxnLst/>
              <a:rect l="l" t="t" r="r" b="b"/>
              <a:pathLst>
                <a:path w="2609850" h="1085850">
                  <a:moveTo>
                    <a:pt x="2514599" y="1085849"/>
                  </a:moveTo>
                  <a:lnTo>
                    <a:pt x="95249" y="1085849"/>
                  </a:lnTo>
                  <a:lnTo>
                    <a:pt x="85866" y="1085396"/>
                  </a:lnTo>
                  <a:lnTo>
                    <a:pt x="42321" y="1069812"/>
                  </a:lnTo>
                  <a:lnTo>
                    <a:pt x="11259" y="1035545"/>
                  </a:lnTo>
                  <a:lnTo>
                    <a:pt x="0" y="99059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14599" y="0"/>
                  </a:lnTo>
                  <a:lnTo>
                    <a:pt x="255586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996228"/>
                  </a:lnTo>
                  <a:lnTo>
                    <a:pt x="20845" y="1033544"/>
                  </a:lnTo>
                  <a:lnTo>
                    <a:pt x="52303" y="1065004"/>
                  </a:lnTo>
                  <a:lnTo>
                    <a:pt x="89621" y="1076324"/>
                  </a:lnTo>
                  <a:lnTo>
                    <a:pt x="2555871" y="1076324"/>
                  </a:lnTo>
                  <a:lnTo>
                    <a:pt x="2551050" y="1078599"/>
                  </a:lnTo>
                  <a:lnTo>
                    <a:pt x="2542207" y="1081771"/>
                  </a:lnTo>
                  <a:lnTo>
                    <a:pt x="2533185" y="1084037"/>
                  </a:lnTo>
                  <a:lnTo>
                    <a:pt x="2523982" y="1085396"/>
                  </a:lnTo>
                  <a:lnTo>
                    <a:pt x="2514599" y="1085849"/>
                  </a:lnTo>
                  <a:close/>
                </a:path>
                <a:path w="2609850" h="1085850">
                  <a:moveTo>
                    <a:pt x="2555871" y="1076324"/>
                  </a:moveTo>
                  <a:lnTo>
                    <a:pt x="2520228" y="1076324"/>
                  </a:lnTo>
                  <a:lnTo>
                    <a:pt x="2525803" y="1075775"/>
                  </a:lnTo>
                  <a:lnTo>
                    <a:pt x="2536844" y="1073578"/>
                  </a:lnTo>
                  <a:lnTo>
                    <a:pt x="2571236" y="1055196"/>
                  </a:lnTo>
                  <a:lnTo>
                    <a:pt x="2595952" y="1018203"/>
                  </a:lnTo>
                  <a:lnTo>
                    <a:pt x="2600324" y="996228"/>
                  </a:lnTo>
                  <a:lnTo>
                    <a:pt x="2600324" y="89620"/>
                  </a:lnTo>
                  <a:lnTo>
                    <a:pt x="2589004" y="52303"/>
                  </a:lnTo>
                  <a:lnTo>
                    <a:pt x="2557545" y="20844"/>
                  </a:lnTo>
                  <a:lnTo>
                    <a:pt x="2520228" y="9524"/>
                  </a:lnTo>
                  <a:lnTo>
                    <a:pt x="2555869" y="9524"/>
                  </a:lnTo>
                  <a:lnTo>
                    <a:pt x="2588266" y="34853"/>
                  </a:lnTo>
                  <a:lnTo>
                    <a:pt x="2608037" y="76664"/>
                  </a:lnTo>
                  <a:lnTo>
                    <a:pt x="2609849" y="990599"/>
                  </a:lnTo>
                  <a:lnTo>
                    <a:pt x="2609396" y="999983"/>
                  </a:lnTo>
                  <a:lnTo>
                    <a:pt x="2593812" y="1043527"/>
                  </a:lnTo>
                  <a:lnTo>
                    <a:pt x="2559545" y="1074590"/>
                  </a:lnTo>
                  <a:lnTo>
                    <a:pt x="2555871" y="107632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295274" y="5114924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74369" y="22097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63652" y="274369"/>
                  </a:lnTo>
                  <a:lnTo>
                    <a:pt x="236178" y="285749"/>
                  </a:lnTo>
                  <a:close/>
                </a:path>
              </a:pathLst>
            </a:custGeom>
            <a:solidFill>
              <a:srgbClr val="13B8A6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295274" y="5114925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236178" y="285749"/>
                  </a:moveTo>
                  <a:lnTo>
                    <a:pt x="49571" y="285749"/>
                  </a:lnTo>
                  <a:lnTo>
                    <a:pt x="42281" y="284299"/>
                  </a:lnTo>
                  <a:lnTo>
                    <a:pt x="7250" y="257471"/>
                  </a:lnTo>
                  <a:lnTo>
                    <a:pt x="0" y="2361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236178" y="0"/>
                  </a:lnTo>
                  <a:lnTo>
                    <a:pt x="243468" y="1450"/>
                  </a:lnTo>
                  <a:lnTo>
                    <a:pt x="257471" y="7250"/>
                  </a:lnTo>
                  <a:lnTo>
                    <a:pt x="260875" y="9524"/>
                  </a:lnTo>
                  <a:lnTo>
                    <a:pt x="50834" y="9524"/>
                  </a:lnTo>
                  <a:lnTo>
                    <a:pt x="44759" y="10732"/>
                  </a:lnTo>
                  <a:lnTo>
                    <a:pt x="10733" y="44758"/>
                  </a:lnTo>
                  <a:lnTo>
                    <a:pt x="9524" y="50833"/>
                  </a:lnTo>
                  <a:lnTo>
                    <a:pt x="9524" y="234915"/>
                  </a:lnTo>
                  <a:lnTo>
                    <a:pt x="33089" y="270181"/>
                  </a:lnTo>
                  <a:lnTo>
                    <a:pt x="50834" y="276224"/>
                  </a:lnTo>
                  <a:lnTo>
                    <a:pt x="260877" y="276224"/>
                  </a:lnTo>
                  <a:lnTo>
                    <a:pt x="257471" y="278499"/>
                  </a:lnTo>
                  <a:lnTo>
                    <a:pt x="243468" y="284299"/>
                  </a:lnTo>
                  <a:lnTo>
                    <a:pt x="236178" y="285749"/>
                  </a:lnTo>
                  <a:close/>
                </a:path>
                <a:path w="285750" h="285750">
                  <a:moveTo>
                    <a:pt x="260877" y="276224"/>
                  </a:moveTo>
                  <a:lnTo>
                    <a:pt x="234915" y="276224"/>
                  </a:lnTo>
                  <a:lnTo>
                    <a:pt x="240990" y="275015"/>
                  </a:lnTo>
                  <a:lnTo>
                    <a:pt x="252659" y="270181"/>
                  </a:lnTo>
                  <a:lnTo>
                    <a:pt x="276224" y="234915"/>
                  </a:lnTo>
                  <a:lnTo>
                    <a:pt x="276224" y="50833"/>
                  </a:lnTo>
                  <a:lnTo>
                    <a:pt x="252659" y="15566"/>
                  </a:lnTo>
                  <a:lnTo>
                    <a:pt x="234915" y="9524"/>
                  </a:lnTo>
                  <a:lnTo>
                    <a:pt x="260875" y="9524"/>
                  </a:lnTo>
                  <a:lnTo>
                    <a:pt x="284299" y="42281"/>
                  </a:lnTo>
                  <a:lnTo>
                    <a:pt x="285749" y="49571"/>
                  </a:lnTo>
                  <a:lnTo>
                    <a:pt x="285749" y="236178"/>
                  </a:lnTo>
                  <a:lnTo>
                    <a:pt x="284299" y="243468"/>
                  </a:lnTo>
                  <a:lnTo>
                    <a:pt x="278499" y="257471"/>
                  </a:lnTo>
                  <a:lnTo>
                    <a:pt x="274369" y="263652"/>
                  </a:lnTo>
                  <a:lnTo>
                    <a:pt x="263652" y="274369"/>
                  </a:lnTo>
                  <a:lnTo>
                    <a:pt x="260877" y="276224"/>
                  </a:lnTo>
                  <a:close/>
                </a:path>
              </a:pathLst>
            </a:custGeom>
            <a:solidFill>
              <a:srgbClr val="13B8A6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1" name="object 10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1475" y="5181600"/>
              <a:ext cx="133349" cy="152399"/>
            </a:xfrm>
            <a:prstGeom prst="rect">
              <a:avLst/>
            </a:prstGeom>
          </p:spPr>
        </p:pic>
      </p:grpSp>
      <p:sp>
        <p:nvSpPr>
          <p:cNvPr id="102" name="object 102"/>
          <p:cNvSpPr txBox="1"/>
          <p:nvPr/>
        </p:nvSpPr>
        <p:spPr>
          <a:xfrm>
            <a:off x="282574" y="5084989"/>
            <a:ext cx="2178050" cy="9010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74015">
              <a:lnSpc>
                <a:spcPts val="1175"/>
              </a:lnSpc>
              <a:spcBef>
                <a:spcPts val="135"/>
              </a:spcBef>
            </a:pPr>
            <a:r>
              <a:rPr sz="1000" spc="-45" dirty="0">
                <a:solidFill>
                  <a:srgbClr val="FFFFFF"/>
                </a:solidFill>
                <a:latin typeface="Arial Black"/>
                <a:cs typeface="Arial Black"/>
              </a:rPr>
              <a:t>Research</a:t>
            </a:r>
            <a:r>
              <a:rPr sz="1000" spc="-4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Black"/>
                <a:cs typeface="Arial Black"/>
              </a:rPr>
              <a:t>Grants</a:t>
            </a:r>
            <a:endParaRPr sz="1000">
              <a:latin typeface="Arial Black"/>
              <a:cs typeface="Arial Black"/>
            </a:endParaRPr>
          </a:p>
          <a:p>
            <a:pPr marL="374015">
              <a:lnSpc>
                <a:spcPts val="875"/>
              </a:lnSpc>
            </a:pP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Institutional</a:t>
            </a:r>
            <a:r>
              <a:rPr sz="750" b="1" spc="2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Funding</a:t>
            </a:r>
            <a:endParaRPr sz="750">
              <a:latin typeface="Arial Narrow"/>
              <a:cs typeface="Arial Narrow"/>
            </a:endParaRPr>
          </a:p>
          <a:p>
            <a:pPr marL="12700" marR="5080">
              <a:lnSpc>
                <a:spcPct val="101600"/>
              </a:lnSpc>
              <a:spcBef>
                <a:spcPts val="760"/>
              </a:spcBef>
            </a:pPr>
            <a:r>
              <a:rPr sz="800" spc="-55" dirty="0">
                <a:solidFill>
                  <a:srgbClr val="E2E7F0"/>
                </a:solidFill>
                <a:latin typeface="Arial Narrow"/>
                <a:cs typeface="Arial Narrow"/>
              </a:rPr>
              <a:t>EU</a:t>
            </a:r>
            <a:r>
              <a:rPr sz="800" spc="17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Horizon</a:t>
            </a:r>
            <a:r>
              <a:rPr sz="800" spc="17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grants,</a:t>
            </a:r>
            <a:r>
              <a:rPr sz="800" spc="17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educational</a:t>
            </a:r>
            <a:r>
              <a:rPr sz="800" spc="17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dirty="0">
                <a:solidFill>
                  <a:srgbClr val="E2E7F0"/>
                </a:solidFill>
                <a:latin typeface="Arial Narrow"/>
                <a:cs typeface="Arial Narrow"/>
              </a:rPr>
              <a:t>methodology</a:t>
            </a:r>
            <a:r>
              <a:rPr sz="800" spc="17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research,</a:t>
            </a:r>
            <a:r>
              <a:rPr sz="800" spc="50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workforce</a:t>
            </a:r>
            <a:r>
              <a:rPr sz="800" spc="140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10" dirty="0">
                <a:solidFill>
                  <a:srgbClr val="E2E7F0"/>
                </a:solidFill>
                <a:latin typeface="Arial Narrow"/>
                <a:cs typeface="Arial Narrow"/>
              </a:rPr>
              <a:t>development</a:t>
            </a:r>
            <a:r>
              <a:rPr sz="800" spc="145" dirty="0">
                <a:solidFill>
                  <a:srgbClr val="E2E7F0"/>
                </a:solidFill>
                <a:latin typeface="Arial Narrow"/>
                <a:cs typeface="Arial Narrow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Arial Narrow"/>
                <a:cs typeface="Arial Narrow"/>
              </a:rPr>
              <a:t>projects</a:t>
            </a:r>
            <a:endParaRPr sz="8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715"/>
              </a:spcBef>
            </a:pPr>
            <a:r>
              <a:rPr sz="1150" b="1" dirty="0">
                <a:solidFill>
                  <a:srgbClr val="FF007E"/>
                </a:solidFill>
                <a:latin typeface="Verdana"/>
                <a:cs typeface="Verdana"/>
              </a:rPr>
              <a:t>€2-5M</a:t>
            </a:r>
            <a:r>
              <a:rPr sz="1150" b="1" spc="15" dirty="0">
                <a:solidFill>
                  <a:srgbClr val="FF007E"/>
                </a:solidFill>
                <a:latin typeface="Verdana"/>
                <a:cs typeface="Verdana"/>
              </a:rPr>
              <a:t> </a:t>
            </a:r>
            <a:r>
              <a:rPr sz="1150" b="1" spc="-25" dirty="0">
                <a:solidFill>
                  <a:srgbClr val="FF007E"/>
                </a:solidFill>
                <a:latin typeface="Verdana"/>
                <a:cs typeface="Verdana"/>
              </a:rPr>
              <a:t>ARR</a:t>
            </a:r>
            <a:endParaRPr sz="1150">
              <a:latin typeface="Verdana"/>
              <a:cs typeface="Verdana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190499" y="5019675"/>
            <a:ext cx="5286375" cy="2447925"/>
            <a:chOff x="190499" y="5019675"/>
            <a:chExt cx="5286375" cy="2447925"/>
          </a:xfrm>
        </p:grpSpPr>
        <p:pic>
          <p:nvPicPr>
            <p:cNvPr id="104" name="object 10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1986" y="5019675"/>
              <a:ext cx="2546877" cy="28574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190499" y="6324599"/>
              <a:ext cx="5286375" cy="1143000"/>
            </a:xfrm>
            <a:custGeom>
              <a:avLst/>
              <a:gdLst/>
              <a:ahLst/>
              <a:cxnLst/>
              <a:rect l="l" t="t" r="r" b="b"/>
              <a:pathLst>
                <a:path w="5286375" h="1143000">
                  <a:moveTo>
                    <a:pt x="5172074" y="1142999"/>
                  </a:moveTo>
                  <a:lnTo>
                    <a:pt x="114299" y="1142999"/>
                  </a:lnTo>
                  <a:lnTo>
                    <a:pt x="103040" y="1142456"/>
                  </a:lnTo>
                  <a:lnTo>
                    <a:pt x="60364" y="1129487"/>
                  </a:lnTo>
                  <a:lnTo>
                    <a:pt x="25900" y="1101175"/>
                  </a:lnTo>
                  <a:lnTo>
                    <a:pt x="4894" y="1061829"/>
                  </a:lnTo>
                  <a:lnTo>
                    <a:pt x="0" y="10286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4" y="8700"/>
                  </a:lnTo>
                  <a:lnTo>
                    <a:pt x="5252895" y="33477"/>
                  </a:lnTo>
                  <a:lnTo>
                    <a:pt x="5277672" y="70559"/>
                  </a:lnTo>
                  <a:lnTo>
                    <a:pt x="5286374" y="114299"/>
                  </a:lnTo>
                  <a:lnTo>
                    <a:pt x="5286374" y="1028699"/>
                  </a:lnTo>
                  <a:lnTo>
                    <a:pt x="5277672" y="1072440"/>
                  </a:lnTo>
                  <a:lnTo>
                    <a:pt x="5252895" y="1109522"/>
                  </a:lnTo>
                  <a:lnTo>
                    <a:pt x="5215814" y="1134299"/>
                  </a:lnTo>
                  <a:lnTo>
                    <a:pt x="5172074" y="114299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190499" y="6324600"/>
              <a:ext cx="5286375" cy="1143000"/>
            </a:xfrm>
            <a:custGeom>
              <a:avLst/>
              <a:gdLst/>
              <a:ahLst/>
              <a:cxnLst/>
              <a:rect l="l" t="t" r="r" b="b"/>
              <a:pathLst>
                <a:path w="5286375" h="1143000">
                  <a:moveTo>
                    <a:pt x="5172074" y="1142999"/>
                  </a:moveTo>
                  <a:lnTo>
                    <a:pt x="114299" y="1142999"/>
                  </a:lnTo>
                  <a:lnTo>
                    <a:pt x="103040" y="1142456"/>
                  </a:lnTo>
                  <a:lnTo>
                    <a:pt x="60364" y="1129488"/>
                  </a:lnTo>
                  <a:lnTo>
                    <a:pt x="25900" y="1101175"/>
                  </a:lnTo>
                  <a:lnTo>
                    <a:pt x="4894" y="1061829"/>
                  </a:lnTo>
                  <a:lnTo>
                    <a:pt x="0" y="10286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4" y="8700"/>
                  </a:lnTo>
                  <a:lnTo>
                    <a:pt x="5217560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59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19"/>
                  </a:lnTo>
                  <a:lnTo>
                    <a:pt x="9524" y="1035578"/>
                  </a:lnTo>
                  <a:lnTo>
                    <a:pt x="20133" y="1075150"/>
                  </a:lnTo>
                  <a:lnTo>
                    <a:pt x="45077" y="1107650"/>
                  </a:lnTo>
                  <a:lnTo>
                    <a:pt x="80560" y="1128130"/>
                  </a:lnTo>
                  <a:lnTo>
                    <a:pt x="107420" y="1133474"/>
                  </a:lnTo>
                  <a:lnTo>
                    <a:pt x="5217562" y="1133474"/>
                  </a:lnTo>
                  <a:lnTo>
                    <a:pt x="5215814" y="1134299"/>
                  </a:lnTo>
                  <a:lnTo>
                    <a:pt x="5205203" y="1138105"/>
                  </a:lnTo>
                  <a:lnTo>
                    <a:pt x="5194377" y="1140824"/>
                  </a:lnTo>
                  <a:lnTo>
                    <a:pt x="5183334" y="1142456"/>
                  </a:lnTo>
                  <a:lnTo>
                    <a:pt x="5172074" y="1142999"/>
                  </a:lnTo>
                  <a:close/>
                </a:path>
                <a:path w="5286375" h="1143000">
                  <a:moveTo>
                    <a:pt x="5217562" y="1133474"/>
                  </a:moveTo>
                  <a:lnTo>
                    <a:pt x="5178953" y="1133474"/>
                  </a:lnTo>
                  <a:lnTo>
                    <a:pt x="5185766" y="1132803"/>
                  </a:lnTo>
                  <a:lnTo>
                    <a:pt x="5199261" y="1130118"/>
                  </a:lnTo>
                  <a:lnTo>
                    <a:pt x="5236004" y="1111993"/>
                  </a:lnTo>
                  <a:lnTo>
                    <a:pt x="5263012" y="1081188"/>
                  </a:lnTo>
                  <a:lnTo>
                    <a:pt x="5276178" y="1042391"/>
                  </a:lnTo>
                  <a:lnTo>
                    <a:pt x="5276848" y="1035578"/>
                  </a:lnTo>
                  <a:lnTo>
                    <a:pt x="5276848" y="107419"/>
                  </a:lnTo>
                  <a:lnTo>
                    <a:pt x="5266240" y="67847"/>
                  </a:lnTo>
                  <a:lnTo>
                    <a:pt x="5241297" y="35347"/>
                  </a:lnTo>
                  <a:lnTo>
                    <a:pt x="5205813" y="14866"/>
                  </a:lnTo>
                  <a:lnTo>
                    <a:pt x="5178953" y="9524"/>
                  </a:lnTo>
                  <a:lnTo>
                    <a:pt x="5217560" y="9524"/>
                  </a:lnTo>
                  <a:lnTo>
                    <a:pt x="5252896" y="33477"/>
                  </a:lnTo>
                  <a:lnTo>
                    <a:pt x="5277673" y="70559"/>
                  </a:lnTo>
                  <a:lnTo>
                    <a:pt x="5286374" y="114299"/>
                  </a:lnTo>
                  <a:lnTo>
                    <a:pt x="5286374" y="1028699"/>
                  </a:lnTo>
                  <a:lnTo>
                    <a:pt x="5285830" y="1039959"/>
                  </a:lnTo>
                  <a:lnTo>
                    <a:pt x="5272861" y="1082635"/>
                  </a:lnTo>
                  <a:lnTo>
                    <a:pt x="5244549" y="1117099"/>
                  </a:lnTo>
                  <a:lnTo>
                    <a:pt x="5226008" y="1129488"/>
                  </a:lnTo>
                  <a:lnTo>
                    <a:pt x="5217562" y="113347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7" name="object 107"/>
          <p:cNvSpPr txBox="1"/>
          <p:nvPr/>
        </p:nvSpPr>
        <p:spPr>
          <a:xfrm>
            <a:off x="1399678" y="6440108"/>
            <a:ext cx="286829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50" dirty="0">
                <a:solidFill>
                  <a:srgbClr val="FF007E"/>
                </a:solidFill>
                <a:latin typeface="Arial Black"/>
                <a:cs typeface="Arial Black"/>
              </a:rPr>
              <a:t>SELF-</a:t>
            </a:r>
            <a:r>
              <a:rPr sz="1150" spc="-70" dirty="0">
                <a:solidFill>
                  <a:srgbClr val="FF007E"/>
                </a:solidFill>
                <a:latin typeface="Arial Black"/>
                <a:cs typeface="Arial Black"/>
              </a:rPr>
              <a:t>SUSTAINING</a:t>
            </a:r>
            <a:r>
              <a:rPr sz="1150" spc="-1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150" spc="-75" dirty="0">
                <a:solidFill>
                  <a:srgbClr val="FF007E"/>
                </a:solidFill>
                <a:latin typeface="Arial Black"/>
                <a:cs typeface="Arial Black"/>
              </a:rPr>
              <a:t>ECONOMIC</a:t>
            </a:r>
            <a:r>
              <a:rPr sz="1150" spc="-1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150" spc="-20" dirty="0">
                <a:solidFill>
                  <a:srgbClr val="FF007E"/>
                </a:solidFill>
                <a:latin typeface="Arial Black"/>
                <a:cs typeface="Arial Black"/>
              </a:rPr>
              <a:t>FLOW</a:t>
            </a:r>
            <a:endParaRPr sz="1150">
              <a:latin typeface="Arial Black"/>
              <a:cs typeface="Arial Black"/>
            </a:endParaRPr>
          </a:p>
        </p:txBody>
      </p:sp>
      <p:grpSp>
        <p:nvGrpSpPr>
          <p:cNvPr id="108" name="object 108"/>
          <p:cNvGrpSpPr/>
          <p:nvPr/>
        </p:nvGrpSpPr>
        <p:grpSpPr>
          <a:xfrm>
            <a:off x="190499" y="6334125"/>
            <a:ext cx="5243830" cy="1924050"/>
            <a:chOff x="190499" y="6334125"/>
            <a:chExt cx="5243830" cy="1924050"/>
          </a:xfrm>
        </p:grpSpPr>
        <p:pic>
          <p:nvPicPr>
            <p:cNvPr id="109" name="object 10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33040" y="6334125"/>
              <a:ext cx="5201293" cy="28574"/>
            </a:xfrm>
            <a:prstGeom prst="rect">
              <a:avLst/>
            </a:prstGeom>
          </p:spPr>
        </p:pic>
        <p:pic>
          <p:nvPicPr>
            <p:cNvPr id="110" name="object 11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4324" y="6734174"/>
              <a:ext cx="5038724" cy="723899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190499" y="7696200"/>
              <a:ext cx="1276350" cy="561975"/>
            </a:xfrm>
            <a:custGeom>
              <a:avLst/>
              <a:gdLst/>
              <a:ahLst/>
              <a:cxnLst/>
              <a:rect l="l" t="t" r="r" b="b"/>
              <a:pathLst>
                <a:path w="1276350" h="561975">
                  <a:moveTo>
                    <a:pt x="1200149" y="561974"/>
                  </a:moveTo>
                  <a:lnTo>
                    <a:pt x="76199" y="561974"/>
                  </a:lnTo>
                  <a:lnTo>
                    <a:pt x="68693" y="561611"/>
                  </a:lnTo>
                  <a:lnTo>
                    <a:pt x="27882" y="544707"/>
                  </a:lnTo>
                  <a:lnTo>
                    <a:pt x="3262" y="507860"/>
                  </a:lnTo>
                  <a:lnTo>
                    <a:pt x="0" y="485774"/>
                  </a:lnTo>
                  <a:lnTo>
                    <a:pt x="0" y="76199"/>
                  </a:lnTo>
                  <a:lnTo>
                    <a:pt x="12830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200149" y="0"/>
                  </a:lnTo>
                  <a:lnTo>
                    <a:pt x="1242492" y="12829"/>
                  </a:lnTo>
                  <a:lnTo>
                    <a:pt x="1270549" y="47037"/>
                  </a:lnTo>
                  <a:lnTo>
                    <a:pt x="1276349" y="76199"/>
                  </a:lnTo>
                  <a:lnTo>
                    <a:pt x="1276349" y="485774"/>
                  </a:lnTo>
                  <a:lnTo>
                    <a:pt x="1263519" y="528116"/>
                  </a:lnTo>
                  <a:lnTo>
                    <a:pt x="1229310" y="556173"/>
                  </a:lnTo>
                  <a:lnTo>
                    <a:pt x="1200149" y="56197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90499" y="7696200"/>
              <a:ext cx="1276350" cy="561975"/>
            </a:xfrm>
            <a:custGeom>
              <a:avLst/>
              <a:gdLst/>
              <a:ahLst/>
              <a:cxnLst/>
              <a:rect l="l" t="t" r="r" b="b"/>
              <a:pathLst>
                <a:path w="1276350" h="561975">
                  <a:moveTo>
                    <a:pt x="1200149" y="561974"/>
                  </a:moveTo>
                  <a:lnTo>
                    <a:pt x="76199" y="561974"/>
                  </a:lnTo>
                  <a:lnTo>
                    <a:pt x="68693" y="561611"/>
                  </a:lnTo>
                  <a:lnTo>
                    <a:pt x="27882" y="544707"/>
                  </a:lnTo>
                  <a:lnTo>
                    <a:pt x="3262" y="507860"/>
                  </a:lnTo>
                  <a:lnTo>
                    <a:pt x="0" y="485774"/>
                  </a:lnTo>
                  <a:lnTo>
                    <a:pt x="0" y="76199"/>
                  </a:lnTo>
                  <a:lnTo>
                    <a:pt x="12830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200149" y="0"/>
                  </a:lnTo>
                  <a:lnTo>
                    <a:pt x="1236970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6"/>
                  </a:lnTo>
                  <a:lnTo>
                    <a:pt x="11660" y="58896"/>
                  </a:lnTo>
                  <a:lnTo>
                    <a:pt x="9524" y="71821"/>
                  </a:lnTo>
                  <a:lnTo>
                    <a:pt x="9524" y="490152"/>
                  </a:lnTo>
                  <a:lnTo>
                    <a:pt x="23193" y="526456"/>
                  </a:lnTo>
                  <a:lnTo>
                    <a:pt x="54729" y="549048"/>
                  </a:lnTo>
                  <a:lnTo>
                    <a:pt x="71822" y="552448"/>
                  </a:lnTo>
                  <a:lnTo>
                    <a:pt x="1236970" y="552448"/>
                  </a:lnTo>
                  <a:lnTo>
                    <a:pt x="1236106" y="552966"/>
                  </a:lnTo>
                  <a:lnTo>
                    <a:pt x="1229310" y="556173"/>
                  </a:lnTo>
                  <a:lnTo>
                    <a:pt x="1222236" y="558711"/>
                  </a:lnTo>
                  <a:lnTo>
                    <a:pt x="1215018" y="560524"/>
                  </a:lnTo>
                  <a:lnTo>
                    <a:pt x="1207656" y="561611"/>
                  </a:lnTo>
                  <a:lnTo>
                    <a:pt x="1200149" y="561974"/>
                  </a:lnTo>
                  <a:close/>
                </a:path>
                <a:path w="1276350" h="561975">
                  <a:moveTo>
                    <a:pt x="1236970" y="552448"/>
                  </a:moveTo>
                  <a:lnTo>
                    <a:pt x="1204527" y="552448"/>
                  </a:lnTo>
                  <a:lnTo>
                    <a:pt x="1208863" y="552021"/>
                  </a:lnTo>
                  <a:lnTo>
                    <a:pt x="1217451" y="550313"/>
                  </a:lnTo>
                  <a:lnTo>
                    <a:pt x="1250391" y="529824"/>
                  </a:lnTo>
                  <a:lnTo>
                    <a:pt x="1266397" y="494487"/>
                  </a:lnTo>
                  <a:lnTo>
                    <a:pt x="1266824" y="490152"/>
                  </a:lnTo>
                  <a:lnTo>
                    <a:pt x="1266824" y="71821"/>
                  </a:lnTo>
                  <a:lnTo>
                    <a:pt x="1266516" y="68692"/>
                  </a:lnTo>
                  <a:lnTo>
                    <a:pt x="1266397" y="67484"/>
                  </a:lnTo>
                  <a:lnTo>
                    <a:pt x="1250391" y="32148"/>
                  </a:lnTo>
                  <a:lnTo>
                    <a:pt x="1217451" y="11659"/>
                  </a:lnTo>
                  <a:lnTo>
                    <a:pt x="1204527" y="9524"/>
                  </a:lnTo>
                  <a:lnTo>
                    <a:pt x="1236970" y="9524"/>
                  </a:lnTo>
                  <a:lnTo>
                    <a:pt x="1267341" y="40241"/>
                  </a:lnTo>
                  <a:lnTo>
                    <a:pt x="1276349" y="485774"/>
                  </a:lnTo>
                  <a:lnTo>
                    <a:pt x="1275987" y="493281"/>
                  </a:lnTo>
                  <a:lnTo>
                    <a:pt x="1259082" y="534091"/>
                  </a:lnTo>
                  <a:lnTo>
                    <a:pt x="1242620" y="549048"/>
                  </a:lnTo>
                  <a:lnTo>
                    <a:pt x="1236970" y="552448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558651" y="7776212"/>
            <a:ext cx="54229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30" dirty="0">
                <a:solidFill>
                  <a:srgbClr val="FF007E"/>
                </a:solidFill>
                <a:latin typeface="Arial Black"/>
                <a:cs typeface="Arial Black"/>
              </a:rPr>
              <a:t>€85M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477242" y="8021649"/>
            <a:ext cx="705485" cy="13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solidFill>
                  <a:srgbClr val="A0AEBF"/>
                </a:solidFill>
                <a:latin typeface="Arial Narrow"/>
                <a:cs typeface="Arial Narrow"/>
              </a:rPr>
              <a:t>TOTAL</a:t>
            </a:r>
            <a:r>
              <a:rPr sz="700" spc="-10" dirty="0">
                <a:solidFill>
                  <a:srgbClr val="A0AEBF"/>
                </a:solidFill>
                <a:latin typeface="Arial Narrow"/>
                <a:cs typeface="Arial Narrow"/>
              </a:rPr>
              <a:t> ARR</a:t>
            </a:r>
            <a:r>
              <a:rPr sz="700" spc="-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00" spc="-30" dirty="0">
                <a:solidFill>
                  <a:srgbClr val="A0AEBF"/>
                </a:solidFill>
                <a:latin typeface="Arial Narrow"/>
                <a:cs typeface="Arial Narrow"/>
              </a:rPr>
              <a:t>TARGET</a:t>
            </a:r>
            <a:endParaRPr sz="700">
              <a:latin typeface="Arial Narrow"/>
              <a:cs typeface="Arial Narrow"/>
            </a:endParaRPr>
          </a:p>
        </p:txBody>
      </p:sp>
      <p:grpSp>
        <p:nvGrpSpPr>
          <p:cNvPr id="115" name="object 115"/>
          <p:cNvGrpSpPr/>
          <p:nvPr/>
        </p:nvGrpSpPr>
        <p:grpSpPr>
          <a:xfrm>
            <a:off x="1428749" y="7696200"/>
            <a:ext cx="1381125" cy="561975"/>
            <a:chOff x="1428749" y="7696200"/>
            <a:chExt cx="1381125" cy="561975"/>
          </a:xfrm>
        </p:grpSpPr>
        <p:pic>
          <p:nvPicPr>
            <p:cNvPr id="116" name="object 1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28749" y="7717731"/>
              <a:ext cx="28575" cy="518910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1523999" y="7696200"/>
              <a:ext cx="1285875" cy="561975"/>
            </a:xfrm>
            <a:custGeom>
              <a:avLst/>
              <a:gdLst/>
              <a:ahLst/>
              <a:cxnLst/>
              <a:rect l="l" t="t" r="r" b="b"/>
              <a:pathLst>
                <a:path w="1285875" h="561975">
                  <a:moveTo>
                    <a:pt x="1209674" y="561974"/>
                  </a:moveTo>
                  <a:lnTo>
                    <a:pt x="76199" y="561974"/>
                  </a:lnTo>
                  <a:lnTo>
                    <a:pt x="68693" y="561611"/>
                  </a:lnTo>
                  <a:lnTo>
                    <a:pt x="27882" y="544707"/>
                  </a:lnTo>
                  <a:lnTo>
                    <a:pt x="3262" y="507860"/>
                  </a:lnTo>
                  <a:lnTo>
                    <a:pt x="0" y="485774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209674" y="0"/>
                  </a:lnTo>
                  <a:lnTo>
                    <a:pt x="1252017" y="12829"/>
                  </a:lnTo>
                  <a:lnTo>
                    <a:pt x="1280074" y="47037"/>
                  </a:lnTo>
                  <a:lnTo>
                    <a:pt x="1285874" y="76199"/>
                  </a:lnTo>
                  <a:lnTo>
                    <a:pt x="1285874" y="485774"/>
                  </a:lnTo>
                  <a:lnTo>
                    <a:pt x="1273044" y="528116"/>
                  </a:lnTo>
                  <a:lnTo>
                    <a:pt x="1238835" y="556173"/>
                  </a:lnTo>
                  <a:lnTo>
                    <a:pt x="1209674" y="56197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523999" y="7696200"/>
              <a:ext cx="1285875" cy="561975"/>
            </a:xfrm>
            <a:custGeom>
              <a:avLst/>
              <a:gdLst/>
              <a:ahLst/>
              <a:cxnLst/>
              <a:rect l="l" t="t" r="r" b="b"/>
              <a:pathLst>
                <a:path w="1285875" h="561975">
                  <a:moveTo>
                    <a:pt x="1209674" y="561974"/>
                  </a:moveTo>
                  <a:lnTo>
                    <a:pt x="76199" y="561974"/>
                  </a:lnTo>
                  <a:lnTo>
                    <a:pt x="68693" y="561611"/>
                  </a:lnTo>
                  <a:lnTo>
                    <a:pt x="27882" y="544707"/>
                  </a:lnTo>
                  <a:lnTo>
                    <a:pt x="3262" y="507860"/>
                  </a:lnTo>
                  <a:lnTo>
                    <a:pt x="0" y="485774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209674" y="0"/>
                  </a:lnTo>
                  <a:lnTo>
                    <a:pt x="1246495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9" y="25956"/>
                  </a:lnTo>
                  <a:lnTo>
                    <a:pt x="11659" y="58896"/>
                  </a:lnTo>
                  <a:lnTo>
                    <a:pt x="9524" y="71821"/>
                  </a:lnTo>
                  <a:lnTo>
                    <a:pt x="9524" y="490152"/>
                  </a:lnTo>
                  <a:lnTo>
                    <a:pt x="9833" y="493281"/>
                  </a:lnTo>
                  <a:lnTo>
                    <a:pt x="9951" y="494487"/>
                  </a:lnTo>
                  <a:lnTo>
                    <a:pt x="25957" y="529824"/>
                  </a:lnTo>
                  <a:lnTo>
                    <a:pt x="58898" y="550313"/>
                  </a:lnTo>
                  <a:lnTo>
                    <a:pt x="71821" y="552448"/>
                  </a:lnTo>
                  <a:lnTo>
                    <a:pt x="1246495" y="552448"/>
                  </a:lnTo>
                  <a:lnTo>
                    <a:pt x="1245631" y="552966"/>
                  </a:lnTo>
                  <a:lnTo>
                    <a:pt x="1238835" y="556173"/>
                  </a:lnTo>
                  <a:lnTo>
                    <a:pt x="1231761" y="558711"/>
                  </a:lnTo>
                  <a:lnTo>
                    <a:pt x="1224543" y="560524"/>
                  </a:lnTo>
                  <a:lnTo>
                    <a:pt x="1217181" y="561611"/>
                  </a:lnTo>
                  <a:lnTo>
                    <a:pt x="1209674" y="561974"/>
                  </a:lnTo>
                  <a:close/>
                </a:path>
                <a:path w="1285875" h="561975">
                  <a:moveTo>
                    <a:pt x="1246495" y="552448"/>
                  </a:moveTo>
                  <a:lnTo>
                    <a:pt x="1214052" y="552448"/>
                  </a:lnTo>
                  <a:lnTo>
                    <a:pt x="1218388" y="552021"/>
                  </a:lnTo>
                  <a:lnTo>
                    <a:pt x="1226975" y="550313"/>
                  </a:lnTo>
                  <a:lnTo>
                    <a:pt x="1259916" y="529824"/>
                  </a:lnTo>
                  <a:lnTo>
                    <a:pt x="1275922" y="494487"/>
                  </a:lnTo>
                  <a:lnTo>
                    <a:pt x="1276349" y="490152"/>
                  </a:lnTo>
                  <a:lnTo>
                    <a:pt x="1276349" y="71821"/>
                  </a:lnTo>
                  <a:lnTo>
                    <a:pt x="1262680" y="35515"/>
                  </a:lnTo>
                  <a:lnTo>
                    <a:pt x="1230834" y="12829"/>
                  </a:lnTo>
                  <a:lnTo>
                    <a:pt x="1214052" y="9524"/>
                  </a:lnTo>
                  <a:lnTo>
                    <a:pt x="1246495" y="9524"/>
                  </a:lnTo>
                  <a:lnTo>
                    <a:pt x="1276866" y="40241"/>
                  </a:lnTo>
                  <a:lnTo>
                    <a:pt x="1285874" y="485774"/>
                  </a:lnTo>
                  <a:lnTo>
                    <a:pt x="1285512" y="493281"/>
                  </a:lnTo>
                  <a:lnTo>
                    <a:pt x="1268607" y="534091"/>
                  </a:lnTo>
                  <a:lnTo>
                    <a:pt x="1252145" y="549048"/>
                  </a:lnTo>
                  <a:lnTo>
                    <a:pt x="1246495" y="552448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9" name="object 119"/>
          <p:cNvSpPr txBox="1"/>
          <p:nvPr/>
        </p:nvSpPr>
        <p:spPr>
          <a:xfrm>
            <a:off x="1960165" y="7776212"/>
            <a:ext cx="411480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FF007E"/>
                </a:solidFill>
                <a:latin typeface="Arial Black"/>
                <a:cs typeface="Arial Black"/>
              </a:rPr>
              <a:t>40%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120" name="object 120"/>
          <p:cNvSpPr txBox="1"/>
          <p:nvPr/>
        </p:nvSpPr>
        <p:spPr>
          <a:xfrm>
            <a:off x="1872952" y="8021649"/>
            <a:ext cx="585470" cy="13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20" dirty="0">
                <a:solidFill>
                  <a:srgbClr val="A0AEBF"/>
                </a:solidFill>
                <a:latin typeface="Arial Narrow"/>
                <a:cs typeface="Arial Narrow"/>
              </a:rPr>
              <a:t>GROSS</a:t>
            </a:r>
            <a:r>
              <a:rPr sz="700" spc="-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00" spc="-10" dirty="0">
                <a:solidFill>
                  <a:srgbClr val="A0AEBF"/>
                </a:solidFill>
                <a:latin typeface="Arial Narrow"/>
                <a:cs typeface="Arial Narrow"/>
              </a:rPr>
              <a:t>MARGIN</a:t>
            </a:r>
            <a:endParaRPr sz="700">
              <a:latin typeface="Arial Narrow"/>
              <a:cs typeface="Arial Narrow"/>
            </a:endParaRPr>
          </a:p>
        </p:txBody>
      </p:sp>
      <p:grpSp>
        <p:nvGrpSpPr>
          <p:cNvPr id="121" name="object 121"/>
          <p:cNvGrpSpPr/>
          <p:nvPr/>
        </p:nvGrpSpPr>
        <p:grpSpPr>
          <a:xfrm>
            <a:off x="2762249" y="7696200"/>
            <a:ext cx="1381125" cy="561975"/>
            <a:chOff x="2762249" y="7696200"/>
            <a:chExt cx="1381125" cy="561975"/>
          </a:xfrm>
        </p:grpSpPr>
        <p:pic>
          <p:nvPicPr>
            <p:cNvPr id="122" name="object 1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762249" y="7712244"/>
              <a:ext cx="38100" cy="529884"/>
            </a:xfrm>
            <a:prstGeom prst="rect">
              <a:avLst/>
            </a:prstGeom>
          </p:spPr>
        </p:pic>
        <p:sp>
          <p:nvSpPr>
            <p:cNvPr id="123" name="object 123"/>
            <p:cNvSpPr/>
            <p:nvPr/>
          </p:nvSpPr>
          <p:spPr>
            <a:xfrm>
              <a:off x="2867024" y="7696200"/>
              <a:ext cx="1276350" cy="561975"/>
            </a:xfrm>
            <a:custGeom>
              <a:avLst/>
              <a:gdLst/>
              <a:ahLst/>
              <a:cxnLst/>
              <a:rect l="l" t="t" r="r" b="b"/>
              <a:pathLst>
                <a:path w="1276350" h="561975">
                  <a:moveTo>
                    <a:pt x="1200149" y="561974"/>
                  </a:moveTo>
                  <a:lnTo>
                    <a:pt x="76199" y="561974"/>
                  </a:lnTo>
                  <a:lnTo>
                    <a:pt x="68693" y="561611"/>
                  </a:lnTo>
                  <a:lnTo>
                    <a:pt x="27882" y="544707"/>
                  </a:lnTo>
                  <a:lnTo>
                    <a:pt x="3262" y="507860"/>
                  </a:lnTo>
                  <a:lnTo>
                    <a:pt x="0" y="485774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200149" y="0"/>
                  </a:lnTo>
                  <a:lnTo>
                    <a:pt x="1242491" y="12829"/>
                  </a:lnTo>
                  <a:lnTo>
                    <a:pt x="1270548" y="47037"/>
                  </a:lnTo>
                  <a:lnTo>
                    <a:pt x="1276349" y="76199"/>
                  </a:lnTo>
                  <a:lnTo>
                    <a:pt x="1276349" y="485774"/>
                  </a:lnTo>
                  <a:lnTo>
                    <a:pt x="1263518" y="528116"/>
                  </a:lnTo>
                  <a:lnTo>
                    <a:pt x="1229309" y="556173"/>
                  </a:lnTo>
                  <a:lnTo>
                    <a:pt x="1200149" y="56197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2867024" y="7696200"/>
              <a:ext cx="1276350" cy="561975"/>
            </a:xfrm>
            <a:custGeom>
              <a:avLst/>
              <a:gdLst/>
              <a:ahLst/>
              <a:cxnLst/>
              <a:rect l="l" t="t" r="r" b="b"/>
              <a:pathLst>
                <a:path w="1276350" h="561975">
                  <a:moveTo>
                    <a:pt x="1200149" y="561974"/>
                  </a:moveTo>
                  <a:lnTo>
                    <a:pt x="76199" y="561974"/>
                  </a:lnTo>
                  <a:lnTo>
                    <a:pt x="68693" y="561611"/>
                  </a:lnTo>
                  <a:lnTo>
                    <a:pt x="27882" y="544707"/>
                  </a:lnTo>
                  <a:lnTo>
                    <a:pt x="3262" y="507860"/>
                  </a:lnTo>
                  <a:lnTo>
                    <a:pt x="0" y="485774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1200149" y="0"/>
                  </a:lnTo>
                  <a:lnTo>
                    <a:pt x="1236970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6"/>
                  </a:lnTo>
                  <a:lnTo>
                    <a:pt x="11659" y="58896"/>
                  </a:lnTo>
                  <a:lnTo>
                    <a:pt x="9524" y="71821"/>
                  </a:lnTo>
                  <a:lnTo>
                    <a:pt x="9524" y="490152"/>
                  </a:lnTo>
                  <a:lnTo>
                    <a:pt x="9833" y="493281"/>
                  </a:lnTo>
                  <a:lnTo>
                    <a:pt x="9951" y="494487"/>
                  </a:lnTo>
                  <a:lnTo>
                    <a:pt x="25957" y="529824"/>
                  </a:lnTo>
                  <a:lnTo>
                    <a:pt x="58897" y="550313"/>
                  </a:lnTo>
                  <a:lnTo>
                    <a:pt x="71821" y="552448"/>
                  </a:lnTo>
                  <a:lnTo>
                    <a:pt x="1236970" y="552448"/>
                  </a:lnTo>
                  <a:lnTo>
                    <a:pt x="1236106" y="552966"/>
                  </a:lnTo>
                  <a:lnTo>
                    <a:pt x="1229309" y="556173"/>
                  </a:lnTo>
                  <a:lnTo>
                    <a:pt x="1222236" y="558711"/>
                  </a:lnTo>
                  <a:lnTo>
                    <a:pt x="1215018" y="560524"/>
                  </a:lnTo>
                  <a:lnTo>
                    <a:pt x="1207656" y="561611"/>
                  </a:lnTo>
                  <a:lnTo>
                    <a:pt x="1200149" y="561974"/>
                  </a:lnTo>
                  <a:close/>
                </a:path>
                <a:path w="1276350" h="561975">
                  <a:moveTo>
                    <a:pt x="1236970" y="552448"/>
                  </a:moveTo>
                  <a:lnTo>
                    <a:pt x="1204527" y="552448"/>
                  </a:lnTo>
                  <a:lnTo>
                    <a:pt x="1208863" y="552021"/>
                  </a:lnTo>
                  <a:lnTo>
                    <a:pt x="1217451" y="550313"/>
                  </a:lnTo>
                  <a:lnTo>
                    <a:pt x="1250391" y="529824"/>
                  </a:lnTo>
                  <a:lnTo>
                    <a:pt x="1266397" y="494487"/>
                  </a:lnTo>
                  <a:lnTo>
                    <a:pt x="1266824" y="490152"/>
                  </a:lnTo>
                  <a:lnTo>
                    <a:pt x="1266824" y="71821"/>
                  </a:lnTo>
                  <a:lnTo>
                    <a:pt x="1266516" y="68692"/>
                  </a:lnTo>
                  <a:lnTo>
                    <a:pt x="1266397" y="67484"/>
                  </a:lnTo>
                  <a:lnTo>
                    <a:pt x="1250391" y="32148"/>
                  </a:lnTo>
                  <a:lnTo>
                    <a:pt x="1217451" y="11659"/>
                  </a:lnTo>
                  <a:lnTo>
                    <a:pt x="1204527" y="9524"/>
                  </a:lnTo>
                  <a:lnTo>
                    <a:pt x="1236970" y="9524"/>
                  </a:lnTo>
                  <a:lnTo>
                    <a:pt x="1267341" y="40241"/>
                  </a:lnTo>
                  <a:lnTo>
                    <a:pt x="1276349" y="485774"/>
                  </a:lnTo>
                  <a:lnTo>
                    <a:pt x="1275987" y="493281"/>
                  </a:lnTo>
                  <a:lnTo>
                    <a:pt x="1259082" y="534091"/>
                  </a:lnTo>
                  <a:lnTo>
                    <a:pt x="1242620" y="549048"/>
                  </a:lnTo>
                  <a:lnTo>
                    <a:pt x="1236970" y="552448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5" name="object 125"/>
          <p:cNvSpPr txBox="1"/>
          <p:nvPr/>
        </p:nvSpPr>
        <p:spPr>
          <a:xfrm>
            <a:off x="3438624" y="7776212"/>
            <a:ext cx="126364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50" dirty="0">
                <a:solidFill>
                  <a:srgbClr val="FF007E"/>
                </a:solidFill>
                <a:latin typeface="Arial Black"/>
                <a:cs typeface="Arial Black"/>
              </a:rPr>
              <a:t>7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3138735" y="8021649"/>
            <a:ext cx="725805" cy="13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30" dirty="0">
                <a:solidFill>
                  <a:srgbClr val="A0AEBF"/>
                </a:solidFill>
                <a:latin typeface="Arial Narrow"/>
                <a:cs typeface="Arial Narrow"/>
              </a:rPr>
              <a:t>REVENUE</a:t>
            </a:r>
            <a:r>
              <a:rPr sz="700" spc="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00" spc="-10" dirty="0">
                <a:solidFill>
                  <a:srgbClr val="A0AEBF"/>
                </a:solidFill>
                <a:latin typeface="Arial Narrow"/>
                <a:cs typeface="Arial Narrow"/>
              </a:rPr>
              <a:t>STREAMS</a:t>
            </a:r>
            <a:endParaRPr sz="700">
              <a:latin typeface="Arial Narrow"/>
              <a:cs typeface="Arial Narrow"/>
            </a:endParaRPr>
          </a:p>
        </p:txBody>
      </p:sp>
      <p:grpSp>
        <p:nvGrpSpPr>
          <p:cNvPr id="127" name="object 127"/>
          <p:cNvGrpSpPr/>
          <p:nvPr/>
        </p:nvGrpSpPr>
        <p:grpSpPr>
          <a:xfrm>
            <a:off x="4095749" y="7696200"/>
            <a:ext cx="1381125" cy="561975"/>
            <a:chOff x="4095749" y="7696200"/>
            <a:chExt cx="1381125" cy="561975"/>
          </a:xfrm>
        </p:grpSpPr>
        <p:pic>
          <p:nvPicPr>
            <p:cNvPr id="128" name="object 12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95749" y="7712244"/>
              <a:ext cx="38100" cy="529884"/>
            </a:xfrm>
            <a:prstGeom prst="rect">
              <a:avLst/>
            </a:prstGeom>
          </p:spPr>
        </p:pic>
        <p:sp>
          <p:nvSpPr>
            <p:cNvPr id="129" name="object 129"/>
            <p:cNvSpPr/>
            <p:nvPr/>
          </p:nvSpPr>
          <p:spPr>
            <a:xfrm>
              <a:off x="4200524" y="7696200"/>
              <a:ext cx="1276350" cy="561975"/>
            </a:xfrm>
            <a:custGeom>
              <a:avLst/>
              <a:gdLst/>
              <a:ahLst/>
              <a:cxnLst/>
              <a:rect l="l" t="t" r="r" b="b"/>
              <a:pathLst>
                <a:path w="1276350" h="561975">
                  <a:moveTo>
                    <a:pt x="1200149" y="561974"/>
                  </a:moveTo>
                  <a:lnTo>
                    <a:pt x="76199" y="561974"/>
                  </a:lnTo>
                  <a:lnTo>
                    <a:pt x="68693" y="561611"/>
                  </a:lnTo>
                  <a:lnTo>
                    <a:pt x="27881" y="544707"/>
                  </a:lnTo>
                  <a:lnTo>
                    <a:pt x="3262" y="507860"/>
                  </a:lnTo>
                  <a:lnTo>
                    <a:pt x="0" y="485774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8" y="5799"/>
                  </a:lnTo>
                  <a:lnTo>
                    <a:pt x="76199" y="0"/>
                  </a:lnTo>
                  <a:lnTo>
                    <a:pt x="1200149" y="0"/>
                  </a:lnTo>
                  <a:lnTo>
                    <a:pt x="1242491" y="12829"/>
                  </a:lnTo>
                  <a:lnTo>
                    <a:pt x="1270548" y="47037"/>
                  </a:lnTo>
                  <a:lnTo>
                    <a:pt x="1276349" y="76199"/>
                  </a:lnTo>
                  <a:lnTo>
                    <a:pt x="1276349" y="485774"/>
                  </a:lnTo>
                  <a:lnTo>
                    <a:pt x="1263519" y="528116"/>
                  </a:lnTo>
                  <a:lnTo>
                    <a:pt x="1229309" y="556173"/>
                  </a:lnTo>
                  <a:lnTo>
                    <a:pt x="1200149" y="561974"/>
                  </a:lnTo>
                  <a:close/>
                </a:path>
              </a:pathLst>
            </a:custGeom>
            <a:solidFill>
              <a:srgbClr val="0D1729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200524" y="7696200"/>
              <a:ext cx="1276350" cy="561975"/>
            </a:xfrm>
            <a:custGeom>
              <a:avLst/>
              <a:gdLst/>
              <a:ahLst/>
              <a:cxnLst/>
              <a:rect l="l" t="t" r="r" b="b"/>
              <a:pathLst>
                <a:path w="1276350" h="561975">
                  <a:moveTo>
                    <a:pt x="1200149" y="561974"/>
                  </a:moveTo>
                  <a:lnTo>
                    <a:pt x="76199" y="561974"/>
                  </a:lnTo>
                  <a:lnTo>
                    <a:pt x="68693" y="561611"/>
                  </a:lnTo>
                  <a:lnTo>
                    <a:pt x="27881" y="544707"/>
                  </a:lnTo>
                  <a:lnTo>
                    <a:pt x="3262" y="507860"/>
                  </a:lnTo>
                  <a:lnTo>
                    <a:pt x="0" y="485774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8" y="5799"/>
                  </a:lnTo>
                  <a:lnTo>
                    <a:pt x="76199" y="0"/>
                  </a:lnTo>
                  <a:lnTo>
                    <a:pt x="1200149" y="0"/>
                  </a:lnTo>
                  <a:lnTo>
                    <a:pt x="1236970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6"/>
                  </a:lnTo>
                  <a:lnTo>
                    <a:pt x="11659" y="58896"/>
                  </a:lnTo>
                  <a:lnTo>
                    <a:pt x="9524" y="71821"/>
                  </a:lnTo>
                  <a:lnTo>
                    <a:pt x="9524" y="490152"/>
                  </a:lnTo>
                  <a:lnTo>
                    <a:pt x="9832" y="493281"/>
                  </a:lnTo>
                  <a:lnTo>
                    <a:pt x="9951" y="494487"/>
                  </a:lnTo>
                  <a:lnTo>
                    <a:pt x="25957" y="529824"/>
                  </a:lnTo>
                  <a:lnTo>
                    <a:pt x="58897" y="550313"/>
                  </a:lnTo>
                  <a:lnTo>
                    <a:pt x="71821" y="552448"/>
                  </a:lnTo>
                  <a:lnTo>
                    <a:pt x="1236970" y="552448"/>
                  </a:lnTo>
                  <a:lnTo>
                    <a:pt x="1236106" y="552966"/>
                  </a:lnTo>
                  <a:lnTo>
                    <a:pt x="1229309" y="556173"/>
                  </a:lnTo>
                  <a:lnTo>
                    <a:pt x="1222236" y="558711"/>
                  </a:lnTo>
                  <a:lnTo>
                    <a:pt x="1215018" y="560524"/>
                  </a:lnTo>
                  <a:lnTo>
                    <a:pt x="1207656" y="561611"/>
                  </a:lnTo>
                  <a:lnTo>
                    <a:pt x="1200149" y="561974"/>
                  </a:lnTo>
                  <a:close/>
                </a:path>
                <a:path w="1276350" h="561975">
                  <a:moveTo>
                    <a:pt x="1236970" y="552448"/>
                  </a:moveTo>
                  <a:lnTo>
                    <a:pt x="1204527" y="552448"/>
                  </a:lnTo>
                  <a:lnTo>
                    <a:pt x="1208863" y="552021"/>
                  </a:lnTo>
                  <a:lnTo>
                    <a:pt x="1217450" y="550313"/>
                  </a:lnTo>
                  <a:lnTo>
                    <a:pt x="1250391" y="529824"/>
                  </a:lnTo>
                  <a:lnTo>
                    <a:pt x="1266396" y="494487"/>
                  </a:lnTo>
                  <a:lnTo>
                    <a:pt x="1266824" y="490152"/>
                  </a:lnTo>
                  <a:lnTo>
                    <a:pt x="1266824" y="71821"/>
                  </a:lnTo>
                  <a:lnTo>
                    <a:pt x="1266515" y="68692"/>
                  </a:lnTo>
                  <a:lnTo>
                    <a:pt x="1266396" y="67484"/>
                  </a:lnTo>
                  <a:lnTo>
                    <a:pt x="1250391" y="32148"/>
                  </a:lnTo>
                  <a:lnTo>
                    <a:pt x="1217450" y="11659"/>
                  </a:lnTo>
                  <a:lnTo>
                    <a:pt x="1204527" y="9524"/>
                  </a:lnTo>
                  <a:lnTo>
                    <a:pt x="1236970" y="9524"/>
                  </a:lnTo>
                  <a:lnTo>
                    <a:pt x="1267341" y="40241"/>
                  </a:lnTo>
                  <a:lnTo>
                    <a:pt x="1276349" y="485774"/>
                  </a:lnTo>
                  <a:lnTo>
                    <a:pt x="1275987" y="493281"/>
                  </a:lnTo>
                  <a:lnTo>
                    <a:pt x="1259082" y="534091"/>
                  </a:lnTo>
                  <a:lnTo>
                    <a:pt x="1242620" y="549048"/>
                  </a:lnTo>
                  <a:lnTo>
                    <a:pt x="1236970" y="552448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1" name="object 131"/>
          <p:cNvSpPr txBox="1"/>
          <p:nvPr/>
        </p:nvSpPr>
        <p:spPr>
          <a:xfrm>
            <a:off x="4624635" y="7776212"/>
            <a:ext cx="426084" cy="222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25" dirty="0">
                <a:solidFill>
                  <a:srgbClr val="FF007E"/>
                </a:solidFill>
                <a:latin typeface="Arial Black"/>
                <a:cs typeface="Arial Black"/>
              </a:rPr>
              <a:t>25%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4586386" y="8021649"/>
            <a:ext cx="502284" cy="1339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00" spc="-40" dirty="0">
                <a:solidFill>
                  <a:srgbClr val="A0AEBF"/>
                </a:solidFill>
                <a:latin typeface="Arial Narrow"/>
                <a:cs typeface="Arial Narrow"/>
              </a:rPr>
              <a:t>YOY</a:t>
            </a:r>
            <a:r>
              <a:rPr sz="700" spc="1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00" spc="-25" dirty="0">
                <a:solidFill>
                  <a:srgbClr val="A0AEBF"/>
                </a:solidFill>
                <a:latin typeface="Arial Narrow"/>
                <a:cs typeface="Arial Narrow"/>
              </a:rPr>
              <a:t>GROWTH</a:t>
            </a:r>
            <a:endParaRPr sz="700">
              <a:latin typeface="Arial Narrow"/>
              <a:cs typeface="Arial Narrow"/>
            </a:endParaRPr>
          </a:p>
        </p:txBody>
      </p:sp>
      <p:grpSp>
        <p:nvGrpSpPr>
          <p:cNvPr id="133" name="object 133"/>
          <p:cNvGrpSpPr/>
          <p:nvPr/>
        </p:nvGrpSpPr>
        <p:grpSpPr>
          <a:xfrm>
            <a:off x="1447799" y="7712243"/>
            <a:ext cx="4019550" cy="1042669"/>
            <a:chOff x="1447799" y="7712243"/>
            <a:chExt cx="4019550" cy="1042669"/>
          </a:xfrm>
        </p:grpSpPr>
        <p:pic>
          <p:nvPicPr>
            <p:cNvPr id="134" name="object 13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429249" y="7712243"/>
              <a:ext cx="38100" cy="529884"/>
            </a:xfrm>
            <a:prstGeom prst="rect">
              <a:avLst/>
            </a:prstGeom>
          </p:spPr>
        </p:pic>
        <p:pic>
          <p:nvPicPr>
            <p:cNvPr id="135" name="object 13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47799" y="8638221"/>
              <a:ext cx="134272" cy="116204"/>
            </a:xfrm>
            <a:prstGeom prst="rect">
              <a:avLst/>
            </a:prstGeom>
          </p:spPr>
        </p:pic>
        <p:pic>
          <p:nvPicPr>
            <p:cNvPr id="136" name="object 13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771774" y="8638221"/>
              <a:ext cx="134272" cy="116204"/>
            </a:xfrm>
            <a:prstGeom prst="rect">
              <a:avLst/>
            </a:prstGeom>
          </p:spPr>
        </p:pic>
        <p:pic>
          <p:nvPicPr>
            <p:cNvPr id="137" name="object 13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086224" y="8638221"/>
              <a:ext cx="134272" cy="11620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67375" cy="8020050"/>
            <a:chOff x="0" y="0"/>
            <a:chExt cx="5667375" cy="8020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67374" cy="8020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65074" y="7059061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2609" y="3098"/>
                  </a:moveTo>
                  <a:lnTo>
                    <a:pt x="489" y="3098"/>
                  </a:lnTo>
                  <a:lnTo>
                    <a:pt x="0" y="2609"/>
                  </a:lnTo>
                  <a:lnTo>
                    <a:pt x="0" y="1630"/>
                  </a:lnTo>
                  <a:lnTo>
                    <a:pt x="0" y="489"/>
                  </a:lnTo>
                  <a:lnTo>
                    <a:pt x="489" y="0"/>
                  </a:lnTo>
                  <a:lnTo>
                    <a:pt x="2609" y="0"/>
                  </a:lnTo>
                  <a:lnTo>
                    <a:pt x="3098" y="489"/>
                  </a:lnTo>
                  <a:lnTo>
                    <a:pt x="3098" y="2609"/>
                  </a:lnTo>
                  <a:lnTo>
                    <a:pt x="2609" y="3098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15285" y="716794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69" h="1270">
                  <a:moveTo>
                    <a:pt x="758" y="910"/>
                  </a:moveTo>
                  <a:lnTo>
                    <a:pt x="151" y="910"/>
                  </a:lnTo>
                  <a:lnTo>
                    <a:pt x="0" y="758"/>
                  </a:lnTo>
                  <a:lnTo>
                    <a:pt x="0" y="455"/>
                  </a:lnTo>
                  <a:lnTo>
                    <a:pt x="0" y="151"/>
                  </a:lnTo>
                  <a:lnTo>
                    <a:pt x="151" y="0"/>
                  </a:lnTo>
                  <a:lnTo>
                    <a:pt x="758" y="0"/>
                  </a:lnTo>
                  <a:lnTo>
                    <a:pt x="910" y="151"/>
                  </a:lnTo>
                  <a:lnTo>
                    <a:pt x="910" y="758"/>
                  </a:lnTo>
                  <a:lnTo>
                    <a:pt x="758" y="910"/>
                  </a:lnTo>
                  <a:close/>
                </a:path>
              </a:pathLst>
            </a:custGeom>
            <a:solidFill>
              <a:srgbClr val="FF007E">
                <a:alpha val="5735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55871" y="7339564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39" h="2540">
                  <a:moveTo>
                    <a:pt x="1851" y="2207"/>
                  </a:moveTo>
                  <a:lnTo>
                    <a:pt x="356" y="2207"/>
                  </a:lnTo>
                  <a:lnTo>
                    <a:pt x="0" y="1851"/>
                  </a:lnTo>
                  <a:lnTo>
                    <a:pt x="0" y="1138"/>
                  </a:lnTo>
                  <a:lnTo>
                    <a:pt x="0" y="356"/>
                  </a:lnTo>
                  <a:lnTo>
                    <a:pt x="356" y="0"/>
                  </a:lnTo>
                  <a:lnTo>
                    <a:pt x="1851" y="0"/>
                  </a:lnTo>
                  <a:lnTo>
                    <a:pt x="2207" y="356"/>
                  </a:lnTo>
                  <a:lnTo>
                    <a:pt x="2207" y="1851"/>
                  </a:lnTo>
                  <a:lnTo>
                    <a:pt x="1851" y="2207"/>
                  </a:lnTo>
                  <a:close/>
                </a:path>
              </a:pathLst>
            </a:custGeom>
            <a:solidFill>
              <a:srgbClr val="FF007E">
                <a:alpha val="4635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20111" y="7209453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70" h="1270">
                  <a:moveTo>
                    <a:pt x="721" y="866"/>
                  </a:moveTo>
                  <a:lnTo>
                    <a:pt x="144" y="866"/>
                  </a:lnTo>
                  <a:lnTo>
                    <a:pt x="0" y="721"/>
                  </a:lnTo>
                  <a:lnTo>
                    <a:pt x="0" y="144"/>
                  </a:lnTo>
                  <a:lnTo>
                    <a:pt x="144" y="0"/>
                  </a:lnTo>
                  <a:lnTo>
                    <a:pt x="721" y="0"/>
                  </a:lnTo>
                  <a:lnTo>
                    <a:pt x="866" y="144"/>
                  </a:lnTo>
                  <a:lnTo>
                    <a:pt x="866" y="433"/>
                  </a:lnTo>
                  <a:lnTo>
                    <a:pt x="866" y="721"/>
                  </a:lnTo>
                  <a:lnTo>
                    <a:pt x="721" y="866"/>
                  </a:lnTo>
                  <a:close/>
                </a:path>
              </a:pathLst>
            </a:custGeom>
            <a:solidFill>
              <a:srgbClr val="FF007E">
                <a:alpha val="5456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42874" y="142875"/>
            <a:ext cx="5381625" cy="7734300"/>
            <a:chOff x="142874" y="142875"/>
            <a:chExt cx="5381625" cy="7734300"/>
          </a:xfrm>
        </p:grpSpPr>
        <p:sp>
          <p:nvSpPr>
            <p:cNvPr id="9" name="object 9"/>
            <p:cNvSpPr/>
            <p:nvPr/>
          </p:nvSpPr>
          <p:spPr>
            <a:xfrm>
              <a:off x="147637" y="147637"/>
              <a:ext cx="5372100" cy="7724775"/>
            </a:xfrm>
            <a:custGeom>
              <a:avLst/>
              <a:gdLst/>
              <a:ahLst/>
              <a:cxnLst/>
              <a:rect l="l" t="t" r="r" b="b"/>
              <a:pathLst>
                <a:path w="5372100" h="7724775">
                  <a:moveTo>
                    <a:pt x="0" y="0"/>
                  </a:moveTo>
                  <a:lnTo>
                    <a:pt x="5372099" y="0"/>
                  </a:lnTo>
                  <a:lnTo>
                    <a:pt x="5372099" y="7724774"/>
                  </a:lnTo>
                  <a:lnTo>
                    <a:pt x="0" y="7724774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499" y="6686549"/>
              <a:ext cx="5286375" cy="9525"/>
            </a:xfrm>
            <a:custGeom>
              <a:avLst/>
              <a:gdLst/>
              <a:ahLst/>
              <a:cxnLst/>
              <a:rect l="l" t="t" r="r" b="b"/>
              <a:pathLst>
                <a:path w="5286375" h="9525">
                  <a:moveTo>
                    <a:pt x="52863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286374" y="0"/>
                  </a:lnTo>
                  <a:lnTo>
                    <a:pt x="5286374" y="9524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87710" y="188503"/>
            <a:ext cx="3882390" cy="5689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716915" marR="5080" indent="-704850">
              <a:lnSpc>
                <a:spcPts val="1950"/>
              </a:lnSpc>
              <a:spcBef>
                <a:spcPts val="480"/>
              </a:spcBef>
            </a:pPr>
            <a:r>
              <a:rPr sz="1950" dirty="0"/>
              <a:t>FORECASTING</a:t>
            </a:r>
            <a:r>
              <a:rPr sz="1950" spc="-40" dirty="0"/>
              <a:t> </a:t>
            </a:r>
            <a:r>
              <a:rPr sz="1950" dirty="0"/>
              <a:t>THE</a:t>
            </a:r>
            <a:r>
              <a:rPr sz="1950" spc="-40" dirty="0"/>
              <a:t> </a:t>
            </a:r>
            <a:r>
              <a:rPr sz="1950" spc="-10" dirty="0"/>
              <a:t>FUTURE </a:t>
            </a:r>
            <a:r>
              <a:rPr sz="1950" dirty="0"/>
              <a:t>OF</a:t>
            </a:r>
            <a:r>
              <a:rPr sz="1950" spc="-55" dirty="0"/>
              <a:t> </a:t>
            </a:r>
            <a:r>
              <a:rPr sz="1950" spc="-10" dirty="0"/>
              <a:t>ACADEMIA</a:t>
            </a:r>
            <a:r>
              <a:rPr sz="1950" spc="-50" dirty="0"/>
              <a:t> </a:t>
            </a:r>
            <a:r>
              <a:rPr sz="1950" spc="70" dirty="0"/>
              <a:t>2.0</a:t>
            </a:r>
            <a:endParaRPr sz="1950"/>
          </a:p>
        </p:txBody>
      </p:sp>
      <p:grpSp>
        <p:nvGrpSpPr>
          <p:cNvPr id="12" name="object 12"/>
          <p:cNvGrpSpPr/>
          <p:nvPr/>
        </p:nvGrpSpPr>
        <p:grpSpPr>
          <a:xfrm>
            <a:off x="190499" y="771525"/>
            <a:ext cx="5286375" cy="2105025"/>
            <a:chOff x="190499" y="771525"/>
            <a:chExt cx="5286375" cy="2105025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771525"/>
              <a:ext cx="4229099" cy="2857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0499" y="971549"/>
              <a:ext cx="5286375" cy="1905000"/>
            </a:xfrm>
            <a:custGeom>
              <a:avLst/>
              <a:gdLst/>
              <a:ahLst/>
              <a:cxnLst/>
              <a:rect l="l" t="t" r="r" b="b"/>
              <a:pathLst>
                <a:path w="5286375" h="1905000">
                  <a:moveTo>
                    <a:pt x="5172074" y="1904999"/>
                  </a:moveTo>
                  <a:lnTo>
                    <a:pt x="114299" y="1904999"/>
                  </a:lnTo>
                  <a:lnTo>
                    <a:pt x="103040" y="1904455"/>
                  </a:lnTo>
                  <a:lnTo>
                    <a:pt x="60364" y="1891487"/>
                  </a:lnTo>
                  <a:lnTo>
                    <a:pt x="25900" y="1863175"/>
                  </a:lnTo>
                  <a:lnTo>
                    <a:pt x="4894" y="1823829"/>
                  </a:lnTo>
                  <a:lnTo>
                    <a:pt x="0" y="17906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4" y="8700"/>
                  </a:lnTo>
                  <a:lnTo>
                    <a:pt x="5252895" y="33477"/>
                  </a:lnTo>
                  <a:lnTo>
                    <a:pt x="5277672" y="70559"/>
                  </a:lnTo>
                  <a:lnTo>
                    <a:pt x="5286374" y="114299"/>
                  </a:lnTo>
                  <a:lnTo>
                    <a:pt x="5286374" y="1790699"/>
                  </a:lnTo>
                  <a:lnTo>
                    <a:pt x="5277672" y="1834440"/>
                  </a:lnTo>
                  <a:lnTo>
                    <a:pt x="5252895" y="1871522"/>
                  </a:lnTo>
                  <a:lnTo>
                    <a:pt x="5215814" y="1896299"/>
                  </a:lnTo>
                  <a:lnTo>
                    <a:pt x="5172074" y="190499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499" y="971549"/>
              <a:ext cx="5286375" cy="1905000"/>
            </a:xfrm>
            <a:custGeom>
              <a:avLst/>
              <a:gdLst/>
              <a:ahLst/>
              <a:cxnLst/>
              <a:rect l="l" t="t" r="r" b="b"/>
              <a:pathLst>
                <a:path w="5286375" h="1905000">
                  <a:moveTo>
                    <a:pt x="5172074" y="1904999"/>
                  </a:moveTo>
                  <a:lnTo>
                    <a:pt x="114299" y="1904999"/>
                  </a:lnTo>
                  <a:lnTo>
                    <a:pt x="103040" y="1904456"/>
                  </a:lnTo>
                  <a:lnTo>
                    <a:pt x="60364" y="1891487"/>
                  </a:lnTo>
                  <a:lnTo>
                    <a:pt x="25900" y="1863175"/>
                  </a:lnTo>
                  <a:lnTo>
                    <a:pt x="4894" y="1823829"/>
                  </a:lnTo>
                  <a:lnTo>
                    <a:pt x="0" y="17906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4" y="8700"/>
                  </a:lnTo>
                  <a:lnTo>
                    <a:pt x="5217561" y="9524"/>
                  </a:lnTo>
                  <a:lnTo>
                    <a:pt x="107420" y="9524"/>
                  </a:lnTo>
                  <a:lnTo>
                    <a:pt x="100606" y="10195"/>
                  </a:lnTo>
                  <a:lnTo>
                    <a:pt x="61810" y="23360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1797579"/>
                  </a:lnTo>
                  <a:lnTo>
                    <a:pt x="20133" y="1837151"/>
                  </a:lnTo>
                  <a:lnTo>
                    <a:pt x="45077" y="1869651"/>
                  </a:lnTo>
                  <a:lnTo>
                    <a:pt x="80560" y="1890131"/>
                  </a:lnTo>
                  <a:lnTo>
                    <a:pt x="107420" y="1895474"/>
                  </a:lnTo>
                  <a:lnTo>
                    <a:pt x="5217561" y="1895474"/>
                  </a:lnTo>
                  <a:lnTo>
                    <a:pt x="5215814" y="1896299"/>
                  </a:lnTo>
                  <a:lnTo>
                    <a:pt x="5205204" y="1900105"/>
                  </a:lnTo>
                  <a:lnTo>
                    <a:pt x="5194377" y="1902824"/>
                  </a:lnTo>
                  <a:lnTo>
                    <a:pt x="5183334" y="1904456"/>
                  </a:lnTo>
                  <a:lnTo>
                    <a:pt x="5172074" y="1904999"/>
                  </a:lnTo>
                  <a:close/>
                </a:path>
                <a:path w="5286375" h="1905000">
                  <a:moveTo>
                    <a:pt x="5217561" y="1895474"/>
                  </a:moveTo>
                  <a:lnTo>
                    <a:pt x="5178953" y="1895474"/>
                  </a:lnTo>
                  <a:lnTo>
                    <a:pt x="5185766" y="1894803"/>
                  </a:lnTo>
                  <a:lnTo>
                    <a:pt x="5199261" y="1892119"/>
                  </a:lnTo>
                  <a:lnTo>
                    <a:pt x="5236004" y="1873994"/>
                  </a:lnTo>
                  <a:lnTo>
                    <a:pt x="5263012" y="1843189"/>
                  </a:lnTo>
                  <a:lnTo>
                    <a:pt x="5276178" y="1804392"/>
                  </a:lnTo>
                  <a:lnTo>
                    <a:pt x="5276848" y="1797579"/>
                  </a:lnTo>
                  <a:lnTo>
                    <a:pt x="5276848" y="107420"/>
                  </a:lnTo>
                  <a:lnTo>
                    <a:pt x="5266240" y="67848"/>
                  </a:lnTo>
                  <a:lnTo>
                    <a:pt x="5241297" y="35348"/>
                  </a:lnTo>
                  <a:lnTo>
                    <a:pt x="5205813" y="14867"/>
                  </a:lnTo>
                  <a:lnTo>
                    <a:pt x="5178953" y="9524"/>
                  </a:lnTo>
                  <a:lnTo>
                    <a:pt x="5217561" y="9524"/>
                  </a:lnTo>
                  <a:lnTo>
                    <a:pt x="5252896" y="33477"/>
                  </a:lnTo>
                  <a:lnTo>
                    <a:pt x="5277673" y="70559"/>
                  </a:lnTo>
                  <a:lnTo>
                    <a:pt x="5286374" y="114299"/>
                  </a:lnTo>
                  <a:lnTo>
                    <a:pt x="5286374" y="1790699"/>
                  </a:lnTo>
                  <a:lnTo>
                    <a:pt x="5285830" y="1801959"/>
                  </a:lnTo>
                  <a:lnTo>
                    <a:pt x="5272861" y="1844634"/>
                  </a:lnTo>
                  <a:lnTo>
                    <a:pt x="5244549" y="1879099"/>
                  </a:lnTo>
                  <a:lnTo>
                    <a:pt x="5226008" y="1891487"/>
                  </a:lnTo>
                  <a:lnTo>
                    <a:pt x="5217561" y="189547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139229" y="1087058"/>
            <a:ext cx="338899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5" dirty="0">
                <a:solidFill>
                  <a:srgbClr val="FF007E"/>
                </a:solidFill>
                <a:latin typeface="Arial Black"/>
                <a:cs typeface="Arial Black"/>
              </a:rPr>
              <a:t>ADOPTION </a:t>
            </a:r>
            <a:r>
              <a:rPr sz="1150" dirty="0">
                <a:solidFill>
                  <a:srgbClr val="FF007E"/>
                </a:solidFill>
                <a:latin typeface="Arial Black"/>
                <a:cs typeface="Arial Black"/>
              </a:rPr>
              <a:t>CURVES:</a:t>
            </a:r>
            <a:r>
              <a:rPr sz="1150" spc="-6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150" spc="125" dirty="0">
                <a:solidFill>
                  <a:srgbClr val="FF007E"/>
                </a:solidFill>
                <a:latin typeface="Arial Black"/>
                <a:cs typeface="Arial Black"/>
              </a:rPr>
              <a:t>2023-</a:t>
            </a:r>
            <a:r>
              <a:rPr sz="1150" spc="120" dirty="0">
                <a:solidFill>
                  <a:srgbClr val="FF007E"/>
                </a:solidFill>
                <a:latin typeface="Arial Black"/>
                <a:cs typeface="Arial Black"/>
              </a:rPr>
              <a:t>2030</a:t>
            </a:r>
            <a:r>
              <a:rPr sz="1150" spc="-55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150" spc="-45" dirty="0">
                <a:solidFill>
                  <a:srgbClr val="FF007E"/>
                </a:solidFill>
                <a:latin typeface="Arial Black"/>
                <a:cs typeface="Arial Black"/>
              </a:rPr>
              <a:t>TIMELINE</a:t>
            </a:r>
            <a:endParaRPr sz="1150">
              <a:latin typeface="Arial Black"/>
              <a:cs typeface="Arial Black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90499" y="981074"/>
            <a:ext cx="5243830" cy="3257550"/>
            <a:chOff x="190499" y="981074"/>
            <a:chExt cx="5243830" cy="3257550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3040" y="981074"/>
              <a:ext cx="5201294" cy="2857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324" y="1371599"/>
              <a:ext cx="5038724" cy="14954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90499" y="3105149"/>
              <a:ext cx="1266825" cy="1133475"/>
            </a:xfrm>
            <a:custGeom>
              <a:avLst/>
              <a:gdLst/>
              <a:ahLst/>
              <a:cxnLst/>
              <a:rect l="l" t="t" r="r" b="b"/>
              <a:pathLst>
                <a:path w="1266825" h="1133475">
                  <a:moveTo>
                    <a:pt x="1190624" y="1133474"/>
                  </a:moveTo>
                  <a:lnTo>
                    <a:pt x="76199" y="1133474"/>
                  </a:lnTo>
                  <a:lnTo>
                    <a:pt x="68693" y="1133112"/>
                  </a:lnTo>
                  <a:lnTo>
                    <a:pt x="27882" y="1116207"/>
                  </a:lnTo>
                  <a:lnTo>
                    <a:pt x="3262" y="1079361"/>
                  </a:lnTo>
                  <a:lnTo>
                    <a:pt x="0" y="10572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90624" y="0"/>
                  </a:lnTo>
                  <a:lnTo>
                    <a:pt x="1232967" y="12829"/>
                  </a:lnTo>
                  <a:lnTo>
                    <a:pt x="1261024" y="47039"/>
                  </a:lnTo>
                  <a:lnTo>
                    <a:pt x="1266824" y="76199"/>
                  </a:lnTo>
                  <a:lnTo>
                    <a:pt x="1266824" y="1057274"/>
                  </a:lnTo>
                  <a:lnTo>
                    <a:pt x="1253994" y="1099616"/>
                  </a:lnTo>
                  <a:lnTo>
                    <a:pt x="1219785" y="1127673"/>
                  </a:lnTo>
                  <a:lnTo>
                    <a:pt x="1190624" y="11334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90499" y="3105149"/>
              <a:ext cx="1266825" cy="1133475"/>
            </a:xfrm>
            <a:custGeom>
              <a:avLst/>
              <a:gdLst/>
              <a:ahLst/>
              <a:cxnLst/>
              <a:rect l="l" t="t" r="r" b="b"/>
              <a:pathLst>
                <a:path w="1266825" h="1133475">
                  <a:moveTo>
                    <a:pt x="1190624" y="1133474"/>
                  </a:moveTo>
                  <a:lnTo>
                    <a:pt x="76199" y="1133474"/>
                  </a:lnTo>
                  <a:lnTo>
                    <a:pt x="68693" y="1133112"/>
                  </a:lnTo>
                  <a:lnTo>
                    <a:pt x="27882" y="1116207"/>
                  </a:lnTo>
                  <a:lnTo>
                    <a:pt x="3262" y="1079361"/>
                  </a:lnTo>
                  <a:lnTo>
                    <a:pt x="0" y="1057274"/>
                  </a:lnTo>
                  <a:lnTo>
                    <a:pt x="0" y="76199"/>
                  </a:lnTo>
                  <a:lnTo>
                    <a:pt x="12830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90624" y="0"/>
                  </a:lnTo>
                  <a:lnTo>
                    <a:pt x="1227445" y="9524"/>
                  </a:lnTo>
                  <a:lnTo>
                    <a:pt x="71822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061652"/>
                  </a:lnTo>
                  <a:lnTo>
                    <a:pt x="9833" y="1064781"/>
                  </a:lnTo>
                  <a:lnTo>
                    <a:pt x="9952" y="1065988"/>
                  </a:lnTo>
                  <a:lnTo>
                    <a:pt x="25957" y="1101325"/>
                  </a:lnTo>
                  <a:lnTo>
                    <a:pt x="58898" y="1121814"/>
                  </a:lnTo>
                  <a:lnTo>
                    <a:pt x="71822" y="1123949"/>
                  </a:lnTo>
                  <a:lnTo>
                    <a:pt x="1227445" y="1123949"/>
                  </a:lnTo>
                  <a:lnTo>
                    <a:pt x="1226581" y="1124466"/>
                  </a:lnTo>
                  <a:lnTo>
                    <a:pt x="1219785" y="1127674"/>
                  </a:lnTo>
                  <a:lnTo>
                    <a:pt x="1212711" y="1130211"/>
                  </a:lnTo>
                  <a:lnTo>
                    <a:pt x="1205493" y="1132024"/>
                  </a:lnTo>
                  <a:lnTo>
                    <a:pt x="1198131" y="1133112"/>
                  </a:lnTo>
                  <a:lnTo>
                    <a:pt x="1190624" y="1133474"/>
                  </a:lnTo>
                  <a:close/>
                </a:path>
                <a:path w="1266825" h="1133475">
                  <a:moveTo>
                    <a:pt x="1227445" y="1123949"/>
                  </a:moveTo>
                  <a:lnTo>
                    <a:pt x="1195002" y="1123949"/>
                  </a:lnTo>
                  <a:lnTo>
                    <a:pt x="1199338" y="1123522"/>
                  </a:lnTo>
                  <a:lnTo>
                    <a:pt x="1207926" y="1121814"/>
                  </a:lnTo>
                  <a:lnTo>
                    <a:pt x="1240866" y="1101325"/>
                  </a:lnTo>
                  <a:lnTo>
                    <a:pt x="1256872" y="1065988"/>
                  </a:lnTo>
                  <a:lnTo>
                    <a:pt x="1257299" y="1061652"/>
                  </a:lnTo>
                  <a:lnTo>
                    <a:pt x="1257299" y="71821"/>
                  </a:lnTo>
                  <a:lnTo>
                    <a:pt x="1256991" y="68693"/>
                  </a:lnTo>
                  <a:lnTo>
                    <a:pt x="1256872" y="67485"/>
                  </a:lnTo>
                  <a:lnTo>
                    <a:pt x="1240866" y="32148"/>
                  </a:lnTo>
                  <a:lnTo>
                    <a:pt x="1207926" y="11660"/>
                  </a:lnTo>
                  <a:lnTo>
                    <a:pt x="1195002" y="9524"/>
                  </a:lnTo>
                  <a:lnTo>
                    <a:pt x="1227445" y="9524"/>
                  </a:lnTo>
                  <a:lnTo>
                    <a:pt x="1257816" y="40242"/>
                  </a:lnTo>
                  <a:lnTo>
                    <a:pt x="1266824" y="1057274"/>
                  </a:lnTo>
                  <a:lnTo>
                    <a:pt x="1266462" y="1064781"/>
                  </a:lnTo>
                  <a:lnTo>
                    <a:pt x="1249557" y="1105591"/>
                  </a:lnTo>
                  <a:lnTo>
                    <a:pt x="1233095" y="1120549"/>
                  </a:lnTo>
                  <a:lnTo>
                    <a:pt x="1227445" y="11239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9607" y="3606866"/>
            <a:ext cx="46672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007E"/>
                </a:solidFill>
                <a:latin typeface="Arial Black"/>
                <a:cs typeface="Arial Black"/>
              </a:rPr>
              <a:t>85%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7258" y="3864528"/>
            <a:ext cx="911225" cy="273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91135">
              <a:lnSpc>
                <a:spcPct val="108300"/>
              </a:lnSpc>
              <a:spcBef>
                <a:spcPts val="95"/>
              </a:spcBef>
            </a:pP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BLOCKCHAIN</a:t>
            </a:r>
            <a:r>
              <a:rPr sz="750" spc="50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20" dirty="0">
                <a:solidFill>
                  <a:srgbClr val="A0AEBF"/>
                </a:solidFill>
                <a:latin typeface="Arial Narrow"/>
                <a:cs typeface="Arial Narrow"/>
              </a:rPr>
              <a:t>CREDENTIALS</a:t>
            </a:r>
            <a:r>
              <a:rPr sz="750" spc="2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BY</a:t>
            </a:r>
            <a:r>
              <a:rPr sz="750" spc="2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20" dirty="0">
                <a:solidFill>
                  <a:srgbClr val="A0AEBF"/>
                </a:solidFill>
                <a:latin typeface="Arial Narrow"/>
                <a:cs typeface="Arial Narrow"/>
              </a:rPr>
              <a:t>2030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96581" y="3105149"/>
            <a:ext cx="2104390" cy="1133475"/>
            <a:chOff x="696581" y="3105149"/>
            <a:chExt cx="2104390" cy="113347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6581" y="3238764"/>
              <a:ext cx="244678" cy="24467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533524" y="3105149"/>
              <a:ext cx="1266825" cy="1133475"/>
            </a:xfrm>
            <a:custGeom>
              <a:avLst/>
              <a:gdLst/>
              <a:ahLst/>
              <a:cxnLst/>
              <a:rect l="l" t="t" r="r" b="b"/>
              <a:pathLst>
                <a:path w="1266825" h="1133475">
                  <a:moveTo>
                    <a:pt x="1190624" y="1133474"/>
                  </a:moveTo>
                  <a:lnTo>
                    <a:pt x="76199" y="1133474"/>
                  </a:lnTo>
                  <a:lnTo>
                    <a:pt x="68693" y="1133112"/>
                  </a:lnTo>
                  <a:lnTo>
                    <a:pt x="27882" y="1116207"/>
                  </a:lnTo>
                  <a:lnTo>
                    <a:pt x="3262" y="1079361"/>
                  </a:lnTo>
                  <a:lnTo>
                    <a:pt x="0" y="10572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90624" y="0"/>
                  </a:lnTo>
                  <a:lnTo>
                    <a:pt x="1232966" y="12829"/>
                  </a:lnTo>
                  <a:lnTo>
                    <a:pt x="1261024" y="47039"/>
                  </a:lnTo>
                  <a:lnTo>
                    <a:pt x="1266824" y="76199"/>
                  </a:lnTo>
                  <a:lnTo>
                    <a:pt x="1266824" y="1057274"/>
                  </a:lnTo>
                  <a:lnTo>
                    <a:pt x="1253994" y="1099616"/>
                  </a:lnTo>
                  <a:lnTo>
                    <a:pt x="1219785" y="1127673"/>
                  </a:lnTo>
                  <a:lnTo>
                    <a:pt x="1190624" y="11334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533524" y="3105149"/>
              <a:ext cx="1266825" cy="1133475"/>
            </a:xfrm>
            <a:custGeom>
              <a:avLst/>
              <a:gdLst/>
              <a:ahLst/>
              <a:cxnLst/>
              <a:rect l="l" t="t" r="r" b="b"/>
              <a:pathLst>
                <a:path w="1266825" h="1133475">
                  <a:moveTo>
                    <a:pt x="1190624" y="1133474"/>
                  </a:moveTo>
                  <a:lnTo>
                    <a:pt x="76199" y="1133474"/>
                  </a:lnTo>
                  <a:lnTo>
                    <a:pt x="68693" y="1133112"/>
                  </a:lnTo>
                  <a:lnTo>
                    <a:pt x="27882" y="1116207"/>
                  </a:lnTo>
                  <a:lnTo>
                    <a:pt x="3262" y="1079361"/>
                  </a:lnTo>
                  <a:lnTo>
                    <a:pt x="0" y="10572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90624" y="0"/>
                  </a:lnTo>
                  <a:lnTo>
                    <a:pt x="1227445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9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1061652"/>
                  </a:lnTo>
                  <a:lnTo>
                    <a:pt x="9833" y="1064781"/>
                  </a:lnTo>
                  <a:lnTo>
                    <a:pt x="9951" y="1065988"/>
                  </a:lnTo>
                  <a:lnTo>
                    <a:pt x="25957" y="1101325"/>
                  </a:lnTo>
                  <a:lnTo>
                    <a:pt x="58898" y="1121814"/>
                  </a:lnTo>
                  <a:lnTo>
                    <a:pt x="71821" y="1123949"/>
                  </a:lnTo>
                  <a:lnTo>
                    <a:pt x="1227445" y="1123949"/>
                  </a:lnTo>
                  <a:lnTo>
                    <a:pt x="1226581" y="1124466"/>
                  </a:lnTo>
                  <a:lnTo>
                    <a:pt x="1219785" y="1127674"/>
                  </a:lnTo>
                  <a:lnTo>
                    <a:pt x="1212711" y="1130211"/>
                  </a:lnTo>
                  <a:lnTo>
                    <a:pt x="1205493" y="1132024"/>
                  </a:lnTo>
                  <a:lnTo>
                    <a:pt x="1198131" y="1133112"/>
                  </a:lnTo>
                  <a:lnTo>
                    <a:pt x="1190624" y="1133474"/>
                  </a:lnTo>
                  <a:close/>
                </a:path>
                <a:path w="1266825" h="1133475">
                  <a:moveTo>
                    <a:pt x="1227445" y="1123949"/>
                  </a:moveTo>
                  <a:lnTo>
                    <a:pt x="1195002" y="1123949"/>
                  </a:lnTo>
                  <a:lnTo>
                    <a:pt x="1199338" y="1123522"/>
                  </a:lnTo>
                  <a:lnTo>
                    <a:pt x="1207926" y="1121814"/>
                  </a:lnTo>
                  <a:lnTo>
                    <a:pt x="1240866" y="1101325"/>
                  </a:lnTo>
                  <a:lnTo>
                    <a:pt x="1256872" y="1065988"/>
                  </a:lnTo>
                  <a:lnTo>
                    <a:pt x="1257299" y="1061652"/>
                  </a:lnTo>
                  <a:lnTo>
                    <a:pt x="1257299" y="71821"/>
                  </a:lnTo>
                  <a:lnTo>
                    <a:pt x="1243630" y="35516"/>
                  </a:lnTo>
                  <a:lnTo>
                    <a:pt x="1211782" y="12829"/>
                  </a:lnTo>
                  <a:lnTo>
                    <a:pt x="1195002" y="9524"/>
                  </a:lnTo>
                  <a:lnTo>
                    <a:pt x="1227445" y="9524"/>
                  </a:lnTo>
                  <a:lnTo>
                    <a:pt x="1257816" y="40242"/>
                  </a:lnTo>
                  <a:lnTo>
                    <a:pt x="1266824" y="1057274"/>
                  </a:lnTo>
                  <a:lnTo>
                    <a:pt x="1266462" y="1064781"/>
                  </a:lnTo>
                  <a:lnTo>
                    <a:pt x="1249557" y="1105591"/>
                  </a:lnTo>
                  <a:lnTo>
                    <a:pt x="1233094" y="1120549"/>
                  </a:lnTo>
                  <a:lnTo>
                    <a:pt x="1227445" y="11239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944836" y="3606866"/>
            <a:ext cx="43751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-25" dirty="0">
                <a:solidFill>
                  <a:srgbClr val="FF007E"/>
                </a:solidFill>
                <a:latin typeface="Arial Black"/>
                <a:cs typeface="Arial Black"/>
              </a:rPr>
              <a:t>75%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701651" y="3870735"/>
            <a:ext cx="92392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dirty="0">
                <a:solidFill>
                  <a:srgbClr val="A0AEBF"/>
                </a:solidFill>
                <a:latin typeface="Arial Narrow"/>
                <a:cs typeface="Arial Narrow"/>
              </a:rPr>
              <a:t>AI</a:t>
            </a:r>
            <a:r>
              <a:rPr sz="750" spc="2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35" dirty="0">
                <a:solidFill>
                  <a:srgbClr val="A0AEBF"/>
                </a:solidFill>
                <a:latin typeface="Arial Narrow"/>
                <a:cs typeface="Arial Narrow"/>
              </a:rPr>
              <a:t>TUTORING</a:t>
            </a:r>
            <a:r>
              <a:rPr sz="750" spc="3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ADOPTION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40319" y="3105149"/>
            <a:ext cx="2093595" cy="1133475"/>
            <a:chOff x="2040319" y="3105149"/>
            <a:chExt cx="2093595" cy="1133475"/>
          </a:xfrm>
        </p:grpSpPr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40319" y="3239477"/>
              <a:ext cx="243253" cy="243253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2876549" y="3105149"/>
              <a:ext cx="1257300" cy="1133475"/>
            </a:xfrm>
            <a:custGeom>
              <a:avLst/>
              <a:gdLst/>
              <a:ahLst/>
              <a:cxnLst/>
              <a:rect l="l" t="t" r="r" b="b"/>
              <a:pathLst>
                <a:path w="1257300" h="1133475">
                  <a:moveTo>
                    <a:pt x="1181099" y="1133474"/>
                  </a:moveTo>
                  <a:lnTo>
                    <a:pt x="76199" y="1133474"/>
                  </a:lnTo>
                  <a:lnTo>
                    <a:pt x="68693" y="1133112"/>
                  </a:lnTo>
                  <a:lnTo>
                    <a:pt x="27882" y="1116207"/>
                  </a:lnTo>
                  <a:lnTo>
                    <a:pt x="3262" y="1079361"/>
                  </a:lnTo>
                  <a:lnTo>
                    <a:pt x="0" y="10572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81099" y="0"/>
                  </a:lnTo>
                  <a:lnTo>
                    <a:pt x="1223442" y="12829"/>
                  </a:lnTo>
                  <a:lnTo>
                    <a:pt x="1251499" y="47039"/>
                  </a:lnTo>
                  <a:lnTo>
                    <a:pt x="1257299" y="76199"/>
                  </a:lnTo>
                  <a:lnTo>
                    <a:pt x="1257299" y="1057274"/>
                  </a:lnTo>
                  <a:lnTo>
                    <a:pt x="1244469" y="1099616"/>
                  </a:lnTo>
                  <a:lnTo>
                    <a:pt x="1210260" y="1127673"/>
                  </a:lnTo>
                  <a:lnTo>
                    <a:pt x="1181099" y="11334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876549" y="3105149"/>
              <a:ext cx="1257300" cy="1133475"/>
            </a:xfrm>
            <a:custGeom>
              <a:avLst/>
              <a:gdLst/>
              <a:ahLst/>
              <a:cxnLst/>
              <a:rect l="l" t="t" r="r" b="b"/>
              <a:pathLst>
                <a:path w="1257300" h="1133475">
                  <a:moveTo>
                    <a:pt x="1181099" y="1133474"/>
                  </a:moveTo>
                  <a:lnTo>
                    <a:pt x="76199" y="1133474"/>
                  </a:lnTo>
                  <a:lnTo>
                    <a:pt x="68693" y="1133112"/>
                  </a:lnTo>
                  <a:lnTo>
                    <a:pt x="27882" y="1116207"/>
                  </a:lnTo>
                  <a:lnTo>
                    <a:pt x="3262" y="1079361"/>
                  </a:lnTo>
                  <a:lnTo>
                    <a:pt x="0" y="10572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1181099" y="0"/>
                  </a:lnTo>
                  <a:lnTo>
                    <a:pt x="1217920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1061652"/>
                  </a:lnTo>
                  <a:lnTo>
                    <a:pt x="23193" y="1097957"/>
                  </a:lnTo>
                  <a:lnTo>
                    <a:pt x="54729" y="1120549"/>
                  </a:lnTo>
                  <a:lnTo>
                    <a:pt x="71821" y="1123949"/>
                  </a:lnTo>
                  <a:lnTo>
                    <a:pt x="1217920" y="1123949"/>
                  </a:lnTo>
                  <a:lnTo>
                    <a:pt x="1217056" y="1124466"/>
                  </a:lnTo>
                  <a:lnTo>
                    <a:pt x="1210260" y="1127674"/>
                  </a:lnTo>
                  <a:lnTo>
                    <a:pt x="1203186" y="1130211"/>
                  </a:lnTo>
                  <a:lnTo>
                    <a:pt x="1195968" y="1132024"/>
                  </a:lnTo>
                  <a:lnTo>
                    <a:pt x="1188606" y="1133112"/>
                  </a:lnTo>
                  <a:lnTo>
                    <a:pt x="1181099" y="1133474"/>
                  </a:lnTo>
                  <a:close/>
                </a:path>
                <a:path w="1257300" h="1133475">
                  <a:moveTo>
                    <a:pt x="1217920" y="1123949"/>
                  </a:moveTo>
                  <a:lnTo>
                    <a:pt x="1185477" y="1123949"/>
                  </a:lnTo>
                  <a:lnTo>
                    <a:pt x="1189813" y="1123522"/>
                  </a:lnTo>
                  <a:lnTo>
                    <a:pt x="1198400" y="1121814"/>
                  </a:lnTo>
                  <a:lnTo>
                    <a:pt x="1231341" y="1101325"/>
                  </a:lnTo>
                  <a:lnTo>
                    <a:pt x="1247347" y="1065988"/>
                  </a:lnTo>
                  <a:lnTo>
                    <a:pt x="1247774" y="1061652"/>
                  </a:lnTo>
                  <a:lnTo>
                    <a:pt x="1247774" y="71821"/>
                  </a:lnTo>
                  <a:lnTo>
                    <a:pt x="1234105" y="35516"/>
                  </a:lnTo>
                  <a:lnTo>
                    <a:pt x="1202257" y="12829"/>
                  </a:lnTo>
                  <a:lnTo>
                    <a:pt x="1185477" y="9524"/>
                  </a:lnTo>
                  <a:lnTo>
                    <a:pt x="1217920" y="9524"/>
                  </a:lnTo>
                  <a:lnTo>
                    <a:pt x="1248291" y="40242"/>
                  </a:lnTo>
                  <a:lnTo>
                    <a:pt x="1257299" y="1057274"/>
                  </a:lnTo>
                  <a:lnTo>
                    <a:pt x="1256937" y="1064781"/>
                  </a:lnTo>
                  <a:lnTo>
                    <a:pt x="1240032" y="1105591"/>
                  </a:lnTo>
                  <a:lnTo>
                    <a:pt x="1223570" y="1120549"/>
                  </a:lnTo>
                  <a:lnTo>
                    <a:pt x="1217920" y="11239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271639" y="3606866"/>
            <a:ext cx="464820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35" dirty="0">
                <a:solidFill>
                  <a:srgbClr val="FF007E"/>
                </a:solidFill>
                <a:latin typeface="Arial Black"/>
                <a:cs typeface="Arial Black"/>
              </a:rPr>
              <a:t>60%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31442" y="3870735"/>
            <a:ext cx="745490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DAO</a:t>
            </a:r>
            <a:r>
              <a:rPr sz="750" spc="-15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UNIVERSITIES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352937" y="3105149"/>
            <a:ext cx="2124075" cy="1133475"/>
            <a:chOff x="3352937" y="3105149"/>
            <a:chExt cx="2124075" cy="1133475"/>
          </a:xfrm>
        </p:grpSpPr>
        <p:sp>
          <p:nvSpPr>
            <p:cNvPr id="37" name="object 37"/>
            <p:cNvSpPr/>
            <p:nvPr/>
          </p:nvSpPr>
          <p:spPr>
            <a:xfrm>
              <a:off x="3352937" y="3239477"/>
              <a:ext cx="304165" cy="243204"/>
            </a:xfrm>
            <a:custGeom>
              <a:avLst/>
              <a:gdLst/>
              <a:ahLst/>
              <a:cxnLst/>
              <a:rect l="l" t="t" r="r" b="b"/>
              <a:pathLst>
                <a:path w="304164" h="243204">
                  <a:moveTo>
                    <a:pt x="73455" y="76016"/>
                  </a:moveTo>
                  <a:lnTo>
                    <a:pt x="63374" y="76016"/>
                  </a:lnTo>
                  <a:lnTo>
                    <a:pt x="58526" y="75052"/>
                  </a:lnTo>
                  <a:lnTo>
                    <a:pt x="31371" y="47896"/>
                  </a:lnTo>
                  <a:lnTo>
                    <a:pt x="30406" y="43048"/>
                  </a:lnTo>
                  <a:lnTo>
                    <a:pt x="30406" y="32968"/>
                  </a:lnTo>
                  <a:lnTo>
                    <a:pt x="58526" y="964"/>
                  </a:lnTo>
                  <a:lnTo>
                    <a:pt x="63374" y="0"/>
                  </a:lnTo>
                  <a:lnTo>
                    <a:pt x="73455" y="0"/>
                  </a:lnTo>
                  <a:lnTo>
                    <a:pt x="105458" y="28119"/>
                  </a:lnTo>
                  <a:lnTo>
                    <a:pt x="106423" y="32968"/>
                  </a:lnTo>
                  <a:lnTo>
                    <a:pt x="106423" y="43048"/>
                  </a:lnTo>
                  <a:lnTo>
                    <a:pt x="78303" y="75052"/>
                  </a:lnTo>
                  <a:lnTo>
                    <a:pt x="73455" y="76016"/>
                  </a:lnTo>
                  <a:close/>
                </a:path>
                <a:path w="304164" h="243204">
                  <a:moveTo>
                    <a:pt x="248293" y="76016"/>
                  </a:moveTo>
                  <a:lnTo>
                    <a:pt x="238213" y="76016"/>
                  </a:lnTo>
                  <a:lnTo>
                    <a:pt x="233364" y="75052"/>
                  </a:lnTo>
                  <a:lnTo>
                    <a:pt x="206209" y="47896"/>
                  </a:lnTo>
                  <a:lnTo>
                    <a:pt x="205244" y="43048"/>
                  </a:lnTo>
                  <a:lnTo>
                    <a:pt x="205244" y="32968"/>
                  </a:lnTo>
                  <a:lnTo>
                    <a:pt x="233364" y="964"/>
                  </a:lnTo>
                  <a:lnTo>
                    <a:pt x="238213" y="0"/>
                  </a:lnTo>
                  <a:lnTo>
                    <a:pt x="248293" y="0"/>
                  </a:lnTo>
                  <a:lnTo>
                    <a:pt x="280297" y="28119"/>
                  </a:lnTo>
                  <a:lnTo>
                    <a:pt x="281261" y="32968"/>
                  </a:lnTo>
                  <a:lnTo>
                    <a:pt x="281261" y="43048"/>
                  </a:lnTo>
                  <a:lnTo>
                    <a:pt x="253141" y="75052"/>
                  </a:lnTo>
                  <a:lnTo>
                    <a:pt x="248293" y="76016"/>
                  </a:lnTo>
                  <a:close/>
                </a:path>
                <a:path w="304164" h="243204">
                  <a:moveTo>
                    <a:pt x="152033" y="152033"/>
                  </a:moveTo>
                  <a:lnTo>
                    <a:pt x="134283" y="148447"/>
                  </a:lnTo>
                  <a:lnTo>
                    <a:pt x="119785" y="138670"/>
                  </a:lnTo>
                  <a:lnTo>
                    <a:pt x="110008" y="124172"/>
                  </a:lnTo>
                  <a:lnTo>
                    <a:pt x="106423" y="106423"/>
                  </a:lnTo>
                  <a:lnTo>
                    <a:pt x="110008" y="88673"/>
                  </a:lnTo>
                  <a:lnTo>
                    <a:pt x="119785" y="74175"/>
                  </a:lnTo>
                  <a:lnTo>
                    <a:pt x="134283" y="64398"/>
                  </a:lnTo>
                  <a:lnTo>
                    <a:pt x="152033" y="60813"/>
                  </a:lnTo>
                  <a:lnTo>
                    <a:pt x="169782" y="64398"/>
                  </a:lnTo>
                  <a:lnTo>
                    <a:pt x="184280" y="74175"/>
                  </a:lnTo>
                  <a:lnTo>
                    <a:pt x="194057" y="88673"/>
                  </a:lnTo>
                  <a:lnTo>
                    <a:pt x="197572" y="106072"/>
                  </a:lnTo>
                  <a:lnTo>
                    <a:pt x="197643" y="106423"/>
                  </a:lnTo>
                  <a:lnTo>
                    <a:pt x="197239" y="111794"/>
                  </a:lnTo>
                  <a:lnTo>
                    <a:pt x="197121" y="113369"/>
                  </a:lnTo>
                  <a:lnTo>
                    <a:pt x="195685" y="119636"/>
                  </a:lnTo>
                  <a:lnTo>
                    <a:pt x="195606" y="119981"/>
                  </a:lnTo>
                  <a:lnTo>
                    <a:pt x="193268" y="125950"/>
                  </a:lnTo>
                  <a:lnTo>
                    <a:pt x="193173" y="126192"/>
                  </a:lnTo>
                  <a:lnTo>
                    <a:pt x="189949" y="131847"/>
                  </a:lnTo>
                  <a:lnTo>
                    <a:pt x="188331" y="132981"/>
                  </a:lnTo>
                  <a:lnTo>
                    <a:pt x="186905" y="134311"/>
                  </a:lnTo>
                  <a:lnTo>
                    <a:pt x="184292" y="137495"/>
                  </a:lnTo>
                  <a:lnTo>
                    <a:pt x="183010" y="139205"/>
                  </a:lnTo>
                  <a:lnTo>
                    <a:pt x="181822" y="140963"/>
                  </a:lnTo>
                  <a:lnTo>
                    <a:pt x="175573" y="145476"/>
                  </a:lnTo>
                  <a:lnTo>
                    <a:pt x="174381" y="146094"/>
                  </a:lnTo>
                  <a:lnTo>
                    <a:pt x="168210" y="149081"/>
                  </a:lnTo>
                  <a:lnTo>
                    <a:pt x="160375" y="151272"/>
                  </a:lnTo>
                  <a:lnTo>
                    <a:pt x="152033" y="152033"/>
                  </a:lnTo>
                  <a:close/>
                </a:path>
                <a:path w="304164" h="243204">
                  <a:moveTo>
                    <a:pt x="111839" y="152033"/>
                  </a:moveTo>
                  <a:lnTo>
                    <a:pt x="4560" y="152033"/>
                  </a:lnTo>
                  <a:lnTo>
                    <a:pt x="0" y="147472"/>
                  </a:lnTo>
                  <a:lnTo>
                    <a:pt x="86" y="141485"/>
                  </a:lnTo>
                  <a:lnTo>
                    <a:pt x="3849" y="122861"/>
                  </a:lnTo>
                  <a:lnTo>
                    <a:pt x="3916" y="122529"/>
                  </a:lnTo>
                  <a:lnTo>
                    <a:pt x="3985" y="122187"/>
                  </a:lnTo>
                  <a:lnTo>
                    <a:pt x="14852" y="106072"/>
                  </a:lnTo>
                  <a:lnTo>
                    <a:pt x="30967" y="95205"/>
                  </a:lnTo>
                  <a:lnTo>
                    <a:pt x="50693" y="91219"/>
                  </a:lnTo>
                  <a:lnTo>
                    <a:pt x="78534" y="91219"/>
                  </a:lnTo>
                  <a:lnTo>
                    <a:pt x="85708" y="92835"/>
                  </a:lnTo>
                  <a:lnTo>
                    <a:pt x="92170" y="95828"/>
                  </a:lnTo>
                  <a:lnTo>
                    <a:pt x="91607" y="99249"/>
                  </a:lnTo>
                  <a:lnTo>
                    <a:pt x="91267" y="102812"/>
                  </a:lnTo>
                  <a:lnTo>
                    <a:pt x="91267" y="106423"/>
                  </a:lnTo>
                  <a:lnTo>
                    <a:pt x="92704" y="119636"/>
                  </a:lnTo>
                  <a:lnTo>
                    <a:pt x="96732" y="131603"/>
                  </a:lnTo>
                  <a:lnTo>
                    <a:pt x="96814" y="131847"/>
                  </a:lnTo>
                  <a:lnTo>
                    <a:pt x="103293" y="142748"/>
                  </a:lnTo>
                  <a:lnTo>
                    <a:pt x="111839" y="152033"/>
                  </a:lnTo>
                  <a:close/>
                </a:path>
                <a:path w="304164" h="243204">
                  <a:moveTo>
                    <a:pt x="213068" y="131847"/>
                  </a:moveTo>
                  <a:lnTo>
                    <a:pt x="212612" y="131847"/>
                  </a:lnTo>
                  <a:lnTo>
                    <a:pt x="210566" y="130653"/>
                  </a:lnTo>
                  <a:lnTo>
                    <a:pt x="209425" y="130130"/>
                  </a:lnTo>
                  <a:lnTo>
                    <a:pt x="208238" y="129703"/>
                  </a:lnTo>
                  <a:lnTo>
                    <a:pt x="211183" y="122529"/>
                  </a:lnTo>
                  <a:lnTo>
                    <a:pt x="212846" y="114690"/>
                  </a:lnTo>
                  <a:lnTo>
                    <a:pt x="212846" y="102812"/>
                  </a:lnTo>
                  <a:lnTo>
                    <a:pt x="212561" y="99249"/>
                  </a:lnTo>
                  <a:lnTo>
                    <a:pt x="211943" y="95828"/>
                  </a:lnTo>
                  <a:lnTo>
                    <a:pt x="218610" y="92835"/>
                  </a:lnTo>
                  <a:lnTo>
                    <a:pt x="225579" y="91219"/>
                  </a:lnTo>
                  <a:lnTo>
                    <a:pt x="253372" y="91219"/>
                  </a:lnTo>
                  <a:lnTo>
                    <a:pt x="272691" y="95028"/>
                  </a:lnTo>
                  <a:lnTo>
                    <a:pt x="288584" y="105443"/>
                  </a:lnTo>
                  <a:lnTo>
                    <a:pt x="290618" y="108323"/>
                  </a:lnTo>
                  <a:lnTo>
                    <a:pt x="239357" y="108323"/>
                  </a:lnTo>
                  <a:lnTo>
                    <a:pt x="236058" y="108608"/>
                  </a:lnTo>
                  <a:lnTo>
                    <a:pt x="235821" y="108608"/>
                  </a:lnTo>
                  <a:lnTo>
                    <a:pt x="231755" y="109226"/>
                  </a:lnTo>
                  <a:lnTo>
                    <a:pt x="214877" y="128693"/>
                  </a:lnTo>
                  <a:lnTo>
                    <a:pt x="214848" y="128864"/>
                  </a:lnTo>
                  <a:lnTo>
                    <a:pt x="214747" y="130891"/>
                  </a:lnTo>
                  <a:lnTo>
                    <a:pt x="214081" y="131223"/>
                  </a:lnTo>
                  <a:lnTo>
                    <a:pt x="213068" y="131847"/>
                  </a:lnTo>
                  <a:close/>
                </a:path>
                <a:path w="304164" h="243204">
                  <a:moveTo>
                    <a:pt x="273896" y="131847"/>
                  </a:moveTo>
                  <a:lnTo>
                    <a:pt x="273437" y="131847"/>
                  </a:lnTo>
                  <a:lnTo>
                    <a:pt x="273042" y="131603"/>
                  </a:lnTo>
                  <a:lnTo>
                    <a:pt x="271759" y="130891"/>
                  </a:lnTo>
                  <a:lnTo>
                    <a:pt x="247149" y="108323"/>
                  </a:lnTo>
                  <a:lnTo>
                    <a:pt x="290618" y="108323"/>
                  </a:lnTo>
                  <a:lnTo>
                    <a:pt x="299533" y="120944"/>
                  </a:lnTo>
                  <a:lnTo>
                    <a:pt x="301356" y="128693"/>
                  </a:lnTo>
                  <a:lnTo>
                    <a:pt x="288352" y="128693"/>
                  </a:lnTo>
                  <a:lnTo>
                    <a:pt x="281374" y="128864"/>
                  </a:lnTo>
                  <a:lnTo>
                    <a:pt x="275023" y="131223"/>
                  </a:lnTo>
                  <a:lnTo>
                    <a:pt x="273896" y="131847"/>
                  </a:lnTo>
                  <a:close/>
                </a:path>
                <a:path w="304164" h="243204">
                  <a:moveTo>
                    <a:pt x="275750" y="146094"/>
                  </a:moveTo>
                  <a:lnTo>
                    <a:pt x="210661" y="146094"/>
                  </a:lnTo>
                  <a:lnTo>
                    <a:pt x="215982" y="145476"/>
                  </a:lnTo>
                  <a:lnTo>
                    <a:pt x="224724" y="140440"/>
                  </a:lnTo>
                  <a:lnTo>
                    <a:pt x="228002" y="136069"/>
                  </a:lnTo>
                  <a:lnTo>
                    <a:pt x="228002" y="125950"/>
                  </a:lnTo>
                  <a:lnTo>
                    <a:pt x="230330" y="122861"/>
                  </a:lnTo>
                  <a:lnTo>
                    <a:pt x="236839" y="121864"/>
                  </a:lnTo>
                  <a:lnTo>
                    <a:pt x="239975" y="121626"/>
                  </a:lnTo>
                  <a:lnTo>
                    <a:pt x="246436" y="121626"/>
                  </a:lnTo>
                  <a:lnTo>
                    <a:pt x="249572" y="121864"/>
                  </a:lnTo>
                  <a:lnTo>
                    <a:pt x="256081" y="122861"/>
                  </a:lnTo>
                  <a:lnTo>
                    <a:pt x="258409" y="125950"/>
                  </a:lnTo>
                  <a:lnTo>
                    <a:pt x="258409" y="136069"/>
                  </a:lnTo>
                  <a:lnTo>
                    <a:pt x="261687" y="140440"/>
                  </a:lnTo>
                  <a:lnTo>
                    <a:pt x="270429" y="145476"/>
                  </a:lnTo>
                  <a:lnTo>
                    <a:pt x="275750" y="146094"/>
                  </a:lnTo>
                  <a:close/>
                </a:path>
                <a:path w="304164" h="243204">
                  <a:moveTo>
                    <a:pt x="304019" y="140013"/>
                  </a:moveTo>
                  <a:lnTo>
                    <a:pt x="301976" y="137210"/>
                  </a:lnTo>
                  <a:lnTo>
                    <a:pt x="300883" y="135879"/>
                  </a:lnTo>
                  <a:lnTo>
                    <a:pt x="295013" y="130891"/>
                  </a:lnTo>
                  <a:lnTo>
                    <a:pt x="294882" y="130891"/>
                  </a:lnTo>
                  <a:lnTo>
                    <a:pt x="288352" y="128693"/>
                  </a:lnTo>
                  <a:lnTo>
                    <a:pt x="301356" y="128693"/>
                  </a:lnTo>
                  <a:lnTo>
                    <a:pt x="304019" y="140013"/>
                  </a:lnTo>
                  <a:close/>
                </a:path>
                <a:path w="304164" h="243204">
                  <a:moveTo>
                    <a:pt x="201952" y="223726"/>
                  </a:moveTo>
                  <a:lnTo>
                    <a:pt x="201486" y="223726"/>
                  </a:lnTo>
                  <a:lnTo>
                    <a:pt x="197638" y="223251"/>
                  </a:lnTo>
                  <a:lnTo>
                    <a:pt x="197985" y="223251"/>
                  </a:lnTo>
                  <a:lnTo>
                    <a:pt x="194309" y="218690"/>
                  </a:lnTo>
                  <a:lnTo>
                    <a:pt x="186383" y="204247"/>
                  </a:lnTo>
                  <a:lnTo>
                    <a:pt x="185373" y="201704"/>
                  </a:lnTo>
                  <a:lnTo>
                    <a:pt x="185270" y="201444"/>
                  </a:lnTo>
                  <a:lnTo>
                    <a:pt x="185123" y="200961"/>
                  </a:lnTo>
                  <a:lnTo>
                    <a:pt x="186532" y="197659"/>
                  </a:lnTo>
                  <a:lnTo>
                    <a:pt x="186703" y="197405"/>
                  </a:lnTo>
                  <a:lnTo>
                    <a:pt x="192480" y="194095"/>
                  </a:lnTo>
                  <a:lnTo>
                    <a:pt x="195430" y="192369"/>
                  </a:lnTo>
                  <a:lnTo>
                    <a:pt x="196981" y="188750"/>
                  </a:lnTo>
                  <a:lnTo>
                    <a:pt x="197548" y="187381"/>
                  </a:lnTo>
                  <a:lnTo>
                    <a:pt x="197527" y="177308"/>
                  </a:lnTo>
                  <a:lnTo>
                    <a:pt x="195344" y="172214"/>
                  </a:lnTo>
                  <a:lnTo>
                    <a:pt x="195144" y="172214"/>
                  </a:lnTo>
                  <a:lnTo>
                    <a:pt x="186474" y="167219"/>
                  </a:lnTo>
                  <a:lnTo>
                    <a:pt x="186622" y="167219"/>
                  </a:lnTo>
                  <a:lnTo>
                    <a:pt x="185195" y="163768"/>
                  </a:lnTo>
                  <a:lnTo>
                    <a:pt x="187428" y="157924"/>
                  </a:lnTo>
                  <a:lnTo>
                    <a:pt x="198109" y="141485"/>
                  </a:lnTo>
                  <a:lnTo>
                    <a:pt x="198455" y="141485"/>
                  </a:lnTo>
                  <a:lnTo>
                    <a:pt x="202688" y="140963"/>
                  </a:lnTo>
                  <a:lnTo>
                    <a:pt x="201754" y="140963"/>
                  </a:lnTo>
                  <a:lnTo>
                    <a:pt x="210661" y="146094"/>
                  </a:lnTo>
                  <a:lnTo>
                    <a:pt x="292054" y="146094"/>
                  </a:lnTo>
                  <a:lnTo>
                    <a:pt x="292283" y="146379"/>
                  </a:lnTo>
                  <a:lnTo>
                    <a:pt x="301114" y="163435"/>
                  </a:lnTo>
                  <a:lnTo>
                    <a:pt x="240733" y="163435"/>
                  </a:lnTo>
                  <a:lnTo>
                    <a:pt x="239061" y="163768"/>
                  </a:lnTo>
                  <a:lnTo>
                    <a:pt x="238670" y="163768"/>
                  </a:lnTo>
                  <a:lnTo>
                    <a:pt x="233652" y="165846"/>
                  </a:lnTo>
                  <a:lnTo>
                    <a:pt x="224249" y="179919"/>
                  </a:lnTo>
                  <a:lnTo>
                    <a:pt x="224249" y="184960"/>
                  </a:lnTo>
                  <a:lnTo>
                    <a:pt x="240733" y="201444"/>
                  </a:lnTo>
                  <a:lnTo>
                    <a:pt x="300986" y="201444"/>
                  </a:lnTo>
                  <a:lnTo>
                    <a:pt x="298935" y="206812"/>
                  </a:lnTo>
                  <a:lnTo>
                    <a:pt x="292121" y="218547"/>
                  </a:lnTo>
                  <a:lnTo>
                    <a:pt x="292007" y="218690"/>
                  </a:lnTo>
                  <a:lnTo>
                    <a:pt x="210613" y="218690"/>
                  </a:lnTo>
                  <a:lnTo>
                    <a:pt x="206242" y="221208"/>
                  </a:lnTo>
                  <a:lnTo>
                    <a:pt x="201952" y="223726"/>
                  </a:lnTo>
                  <a:close/>
                </a:path>
                <a:path w="304164" h="243204">
                  <a:moveTo>
                    <a:pt x="292054" y="146094"/>
                  </a:moveTo>
                  <a:lnTo>
                    <a:pt x="275750" y="146094"/>
                  </a:lnTo>
                  <a:lnTo>
                    <a:pt x="280121" y="143576"/>
                  </a:lnTo>
                  <a:lnTo>
                    <a:pt x="284573" y="140963"/>
                  </a:lnTo>
                  <a:lnTo>
                    <a:pt x="284107" y="140963"/>
                  </a:lnTo>
                  <a:lnTo>
                    <a:pt x="288340" y="141485"/>
                  </a:lnTo>
                  <a:lnTo>
                    <a:pt x="292054" y="146094"/>
                  </a:lnTo>
                  <a:close/>
                </a:path>
                <a:path w="304164" h="243204">
                  <a:moveTo>
                    <a:pt x="300986" y="201444"/>
                  </a:moveTo>
                  <a:lnTo>
                    <a:pt x="245773" y="201444"/>
                  </a:lnTo>
                  <a:lnTo>
                    <a:pt x="248197" y="200961"/>
                  </a:lnTo>
                  <a:lnTo>
                    <a:pt x="252854" y="199033"/>
                  </a:lnTo>
                  <a:lnTo>
                    <a:pt x="262257" y="184960"/>
                  </a:lnTo>
                  <a:lnTo>
                    <a:pt x="262257" y="179919"/>
                  </a:lnTo>
                  <a:lnTo>
                    <a:pt x="247836" y="163768"/>
                  </a:lnTo>
                  <a:lnTo>
                    <a:pt x="247445" y="163768"/>
                  </a:lnTo>
                  <a:lnTo>
                    <a:pt x="245773" y="163435"/>
                  </a:lnTo>
                  <a:lnTo>
                    <a:pt x="301114" y="163435"/>
                  </a:lnTo>
                  <a:lnTo>
                    <a:pt x="301244" y="163768"/>
                  </a:lnTo>
                  <a:lnTo>
                    <a:pt x="300396" y="165846"/>
                  </a:lnTo>
                  <a:lnTo>
                    <a:pt x="299811" y="167219"/>
                  </a:lnTo>
                  <a:lnTo>
                    <a:pt x="300021" y="167219"/>
                  </a:lnTo>
                  <a:lnTo>
                    <a:pt x="296916" y="168994"/>
                  </a:lnTo>
                  <a:lnTo>
                    <a:pt x="296702" y="168994"/>
                  </a:lnTo>
                  <a:lnTo>
                    <a:pt x="291089" y="172214"/>
                  </a:lnTo>
                  <a:lnTo>
                    <a:pt x="290951" y="172214"/>
                  </a:lnTo>
                  <a:lnTo>
                    <a:pt x="288768" y="177308"/>
                  </a:lnTo>
                  <a:lnTo>
                    <a:pt x="288768" y="187381"/>
                  </a:lnTo>
                  <a:lnTo>
                    <a:pt x="290906" y="192369"/>
                  </a:lnTo>
                  <a:lnTo>
                    <a:pt x="299695" y="197405"/>
                  </a:lnTo>
                  <a:lnTo>
                    <a:pt x="301165" y="200961"/>
                  </a:lnTo>
                  <a:lnTo>
                    <a:pt x="300986" y="201444"/>
                  </a:lnTo>
                  <a:close/>
                </a:path>
                <a:path w="304164" h="243204">
                  <a:moveTo>
                    <a:pt x="216228" y="243158"/>
                  </a:moveTo>
                  <a:lnTo>
                    <a:pt x="66372" y="243158"/>
                  </a:lnTo>
                  <a:lnTo>
                    <a:pt x="60813" y="237552"/>
                  </a:lnTo>
                  <a:lnTo>
                    <a:pt x="60813" y="230567"/>
                  </a:lnTo>
                  <a:lnTo>
                    <a:pt x="65791" y="205920"/>
                  </a:lnTo>
                  <a:lnTo>
                    <a:pt x="79366" y="185789"/>
                  </a:lnTo>
                  <a:lnTo>
                    <a:pt x="99497" y="172214"/>
                  </a:lnTo>
                  <a:lnTo>
                    <a:pt x="124227" y="167219"/>
                  </a:lnTo>
                  <a:lnTo>
                    <a:pt x="173219" y="167219"/>
                  </a:lnTo>
                  <a:lnTo>
                    <a:pt x="174483" y="172839"/>
                  </a:lnTo>
                  <a:lnTo>
                    <a:pt x="178211" y="177831"/>
                  </a:lnTo>
                  <a:lnTo>
                    <a:pt x="183105" y="180634"/>
                  </a:lnTo>
                  <a:lnTo>
                    <a:pt x="184435" y="181442"/>
                  </a:lnTo>
                  <a:lnTo>
                    <a:pt x="184435" y="183627"/>
                  </a:lnTo>
                  <a:lnTo>
                    <a:pt x="183152" y="184340"/>
                  </a:lnTo>
                  <a:lnTo>
                    <a:pt x="177826" y="188750"/>
                  </a:lnTo>
                  <a:lnTo>
                    <a:pt x="174185" y="194715"/>
                  </a:lnTo>
                  <a:lnTo>
                    <a:pt x="172920" y="200961"/>
                  </a:lnTo>
                  <a:lnTo>
                    <a:pt x="172822" y="201444"/>
                  </a:lnTo>
                  <a:lnTo>
                    <a:pt x="172770" y="201704"/>
                  </a:lnTo>
                  <a:lnTo>
                    <a:pt x="198154" y="236233"/>
                  </a:lnTo>
                  <a:lnTo>
                    <a:pt x="214747" y="236233"/>
                  </a:lnTo>
                  <a:lnTo>
                    <a:pt x="214747" y="238074"/>
                  </a:lnTo>
                  <a:lnTo>
                    <a:pt x="215269" y="240782"/>
                  </a:lnTo>
                  <a:lnTo>
                    <a:pt x="216133" y="242920"/>
                  </a:lnTo>
                  <a:lnTo>
                    <a:pt x="216228" y="243158"/>
                  </a:lnTo>
                  <a:close/>
                </a:path>
                <a:path w="304164" h="243204">
                  <a:moveTo>
                    <a:pt x="246388" y="243158"/>
                  </a:moveTo>
                  <a:lnTo>
                    <a:pt x="239927" y="243158"/>
                  </a:lnTo>
                  <a:lnTo>
                    <a:pt x="236791" y="242920"/>
                  </a:lnTo>
                  <a:lnTo>
                    <a:pt x="230282" y="241922"/>
                  </a:lnTo>
                  <a:lnTo>
                    <a:pt x="227954" y="238834"/>
                  </a:lnTo>
                  <a:lnTo>
                    <a:pt x="227954" y="228715"/>
                  </a:lnTo>
                  <a:lnTo>
                    <a:pt x="224676" y="224344"/>
                  </a:lnTo>
                  <a:lnTo>
                    <a:pt x="215934" y="219308"/>
                  </a:lnTo>
                  <a:lnTo>
                    <a:pt x="210613" y="218690"/>
                  </a:lnTo>
                  <a:lnTo>
                    <a:pt x="275702" y="218690"/>
                  </a:lnTo>
                  <a:lnTo>
                    <a:pt x="270381" y="219308"/>
                  </a:lnTo>
                  <a:lnTo>
                    <a:pt x="261639" y="224344"/>
                  </a:lnTo>
                  <a:lnTo>
                    <a:pt x="258361" y="228715"/>
                  </a:lnTo>
                  <a:lnTo>
                    <a:pt x="258361" y="238834"/>
                  </a:lnTo>
                  <a:lnTo>
                    <a:pt x="256033" y="241922"/>
                  </a:lnTo>
                  <a:lnTo>
                    <a:pt x="249524" y="242920"/>
                  </a:lnTo>
                  <a:lnTo>
                    <a:pt x="246388" y="243158"/>
                  </a:lnTo>
                  <a:close/>
                </a:path>
                <a:path w="304164" h="243204">
                  <a:moveTo>
                    <a:pt x="284444" y="223726"/>
                  </a:moveTo>
                  <a:lnTo>
                    <a:pt x="275702" y="218690"/>
                  </a:lnTo>
                  <a:lnTo>
                    <a:pt x="292007" y="218690"/>
                  </a:lnTo>
                  <a:lnTo>
                    <a:pt x="290555" y="220495"/>
                  </a:lnTo>
                  <a:lnTo>
                    <a:pt x="288293" y="223251"/>
                  </a:lnTo>
                  <a:lnTo>
                    <a:pt x="284444" y="223726"/>
                  </a:lnTo>
                  <a:close/>
                </a:path>
                <a:path w="304164" h="243204">
                  <a:moveTo>
                    <a:pt x="214747" y="236233"/>
                  </a:moveTo>
                  <a:lnTo>
                    <a:pt x="198154" y="236233"/>
                  </a:lnTo>
                  <a:lnTo>
                    <a:pt x="205132" y="236062"/>
                  </a:lnTo>
                  <a:lnTo>
                    <a:pt x="211611" y="233656"/>
                  </a:lnTo>
                  <a:lnTo>
                    <a:pt x="212846" y="232943"/>
                  </a:lnTo>
                  <a:lnTo>
                    <a:pt x="213464" y="233323"/>
                  </a:lnTo>
                  <a:lnTo>
                    <a:pt x="214616" y="233963"/>
                  </a:lnTo>
                  <a:lnTo>
                    <a:pt x="214747" y="233963"/>
                  </a:lnTo>
                  <a:lnTo>
                    <a:pt x="214747" y="236233"/>
                  </a:lnTo>
                  <a:close/>
                </a:path>
              </a:pathLst>
            </a:custGeom>
            <a:solidFill>
              <a:srgbClr val="13B8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10049" y="3105149"/>
              <a:ext cx="1266825" cy="1133475"/>
            </a:xfrm>
            <a:custGeom>
              <a:avLst/>
              <a:gdLst/>
              <a:ahLst/>
              <a:cxnLst/>
              <a:rect l="l" t="t" r="r" b="b"/>
              <a:pathLst>
                <a:path w="1266825" h="1133475">
                  <a:moveTo>
                    <a:pt x="1190624" y="1133474"/>
                  </a:moveTo>
                  <a:lnTo>
                    <a:pt x="76199" y="1133474"/>
                  </a:lnTo>
                  <a:lnTo>
                    <a:pt x="68693" y="1133112"/>
                  </a:lnTo>
                  <a:lnTo>
                    <a:pt x="27881" y="1116207"/>
                  </a:lnTo>
                  <a:lnTo>
                    <a:pt x="3261" y="1079361"/>
                  </a:lnTo>
                  <a:lnTo>
                    <a:pt x="0" y="10572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1190624" y="0"/>
                  </a:lnTo>
                  <a:lnTo>
                    <a:pt x="1232966" y="12829"/>
                  </a:lnTo>
                  <a:lnTo>
                    <a:pt x="1261023" y="47039"/>
                  </a:lnTo>
                  <a:lnTo>
                    <a:pt x="1266824" y="76199"/>
                  </a:lnTo>
                  <a:lnTo>
                    <a:pt x="1266824" y="1057274"/>
                  </a:lnTo>
                  <a:lnTo>
                    <a:pt x="1253994" y="1099616"/>
                  </a:lnTo>
                  <a:lnTo>
                    <a:pt x="1219784" y="1127673"/>
                  </a:lnTo>
                  <a:lnTo>
                    <a:pt x="1190624" y="11334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10050" y="3105149"/>
              <a:ext cx="1266825" cy="1133475"/>
            </a:xfrm>
            <a:custGeom>
              <a:avLst/>
              <a:gdLst/>
              <a:ahLst/>
              <a:cxnLst/>
              <a:rect l="l" t="t" r="r" b="b"/>
              <a:pathLst>
                <a:path w="1266825" h="1133475">
                  <a:moveTo>
                    <a:pt x="1190624" y="1133474"/>
                  </a:moveTo>
                  <a:lnTo>
                    <a:pt x="76199" y="1133474"/>
                  </a:lnTo>
                  <a:lnTo>
                    <a:pt x="68693" y="1133112"/>
                  </a:lnTo>
                  <a:lnTo>
                    <a:pt x="27881" y="1116207"/>
                  </a:lnTo>
                  <a:lnTo>
                    <a:pt x="3261" y="1079361"/>
                  </a:lnTo>
                  <a:lnTo>
                    <a:pt x="0" y="10572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8" y="5800"/>
                  </a:lnTo>
                  <a:lnTo>
                    <a:pt x="76199" y="0"/>
                  </a:lnTo>
                  <a:lnTo>
                    <a:pt x="1190624" y="0"/>
                  </a:lnTo>
                  <a:lnTo>
                    <a:pt x="1227445" y="9524"/>
                  </a:lnTo>
                  <a:lnTo>
                    <a:pt x="71821" y="9524"/>
                  </a:lnTo>
                  <a:lnTo>
                    <a:pt x="67485" y="9951"/>
                  </a:lnTo>
                  <a:lnTo>
                    <a:pt x="32148" y="25957"/>
                  </a:lnTo>
                  <a:lnTo>
                    <a:pt x="11659" y="58897"/>
                  </a:lnTo>
                  <a:lnTo>
                    <a:pt x="9524" y="71821"/>
                  </a:lnTo>
                  <a:lnTo>
                    <a:pt x="9524" y="1061652"/>
                  </a:lnTo>
                  <a:lnTo>
                    <a:pt x="9832" y="1064781"/>
                  </a:lnTo>
                  <a:lnTo>
                    <a:pt x="9951" y="1065988"/>
                  </a:lnTo>
                  <a:lnTo>
                    <a:pt x="25957" y="1101325"/>
                  </a:lnTo>
                  <a:lnTo>
                    <a:pt x="58897" y="1121814"/>
                  </a:lnTo>
                  <a:lnTo>
                    <a:pt x="71821" y="1123949"/>
                  </a:lnTo>
                  <a:lnTo>
                    <a:pt x="1227445" y="1123949"/>
                  </a:lnTo>
                  <a:lnTo>
                    <a:pt x="1226581" y="1124466"/>
                  </a:lnTo>
                  <a:lnTo>
                    <a:pt x="1219784" y="1127674"/>
                  </a:lnTo>
                  <a:lnTo>
                    <a:pt x="1212711" y="1130211"/>
                  </a:lnTo>
                  <a:lnTo>
                    <a:pt x="1205493" y="1132024"/>
                  </a:lnTo>
                  <a:lnTo>
                    <a:pt x="1198131" y="1133112"/>
                  </a:lnTo>
                  <a:lnTo>
                    <a:pt x="1190624" y="1133474"/>
                  </a:lnTo>
                  <a:close/>
                </a:path>
                <a:path w="1266825" h="1133475">
                  <a:moveTo>
                    <a:pt x="1227445" y="1123949"/>
                  </a:moveTo>
                  <a:lnTo>
                    <a:pt x="1195002" y="1123949"/>
                  </a:lnTo>
                  <a:lnTo>
                    <a:pt x="1199338" y="1123522"/>
                  </a:lnTo>
                  <a:lnTo>
                    <a:pt x="1207925" y="1121814"/>
                  </a:lnTo>
                  <a:lnTo>
                    <a:pt x="1240866" y="1101325"/>
                  </a:lnTo>
                  <a:lnTo>
                    <a:pt x="1256871" y="1065988"/>
                  </a:lnTo>
                  <a:lnTo>
                    <a:pt x="1257299" y="1061652"/>
                  </a:lnTo>
                  <a:lnTo>
                    <a:pt x="1257299" y="71821"/>
                  </a:lnTo>
                  <a:lnTo>
                    <a:pt x="1256990" y="68693"/>
                  </a:lnTo>
                  <a:lnTo>
                    <a:pt x="1256871" y="67485"/>
                  </a:lnTo>
                  <a:lnTo>
                    <a:pt x="1240866" y="32148"/>
                  </a:lnTo>
                  <a:lnTo>
                    <a:pt x="1207925" y="11660"/>
                  </a:lnTo>
                  <a:lnTo>
                    <a:pt x="1195002" y="9524"/>
                  </a:lnTo>
                  <a:lnTo>
                    <a:pt x="1227445" y="9524"/>
                  </a:lnTo>
                  <a:lnTo>
                    <a:pt x="1257816" y="40242"/>
                  </a:lnTo>
                  <a:lnTo>
                    <a:pt x="1266824" y="1057274"/>
                  </a:lnTo>
                  <a:lnTo>
                    <a:pt x="1266462" y="1064781"/>
                  </a:lnTo>
                  <a:lnTo>
                    <a:pt x="1249557" y="1105591"/>
                  </a:lnTo>
                  <a:lnTo>
                    <a:pt x="1233094" y="1120549"/>
                  </a:lnTo>
                  <a:lnTo>
                    <a:pt x="1227445" y="11239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567634" y="3606866"/>
            <a:ext cx="554355" cy="2425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80" dirty="0">
                <a:solidFill>
                  <a:srgbClr val="FF007E"/>
                </a:solidFill>
                <a:latin typeface="Arial Black"/>
                <a:cs typeface="Arial Black"/>
              </a:rPr>
              <a:t>2027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80718" y="3870735"/>
            <a:ext cx="728345" cy="1435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750" spc="-20" dirty="0">
                <a:solidFill>
                  <a:srgbClr val="A0AEBF"/>
                </a:solidFill>
                <a:latin typeface="Arial Narrow"/>
                <a:cs typeface="Arial Narrow"/>
              </a:rPr>
              <a:t>INFLECTION</a:t>
            </a:r>
            <a:r>
              <a:rPr sz="750" spc="20" dirty="0">
                <a:solidFill>
                  <a:srgbClr val="A0AEBF"/>
                </a:solidFill>
                <a:latin typeface="Arial Narrow"/>
                <a:cs typeface="Arial Narrow"/>
              </a:rPr>
              <a:t> </a:t>
            </a:r>
            <a:r>
              <a:rPr sz="750" spc="-10" dirty="0">
                <a:solidFill>
                  <a:srgbClr val="A0AEBF"/>
                </a:solidFill>
                <a:latin typeface="Arial Narrow"/>
                <a:cs typeface="Arial Narrow"/>
              </a:rPr>
              <a:t>POINT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90499" y="3239508"/>
            <a:ext cx="4770120" cy="2533015"/>
            <a:chOff x="190499" y="3239508"/>
            <a:chExt cx="4770120" cy="2533015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6274" y="3239508"/>
              <a:ext cx="243785" cy="24374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90499" y="4467224"/>
              <a:ext cx="2590800" cy="1304925"/>
            </a:xfrm>
            <a:custGeom>
              <a:avLst/>
              <a:gdLst/>
              <a:ahLst/>
              <a:cxnLst/>
              <a:rect l="l" t="t" r="r" b="b"/>
              <a:pathLst>
                <a:path w="2590800" h="1304925">
                  <a:moveTo>
                    <a:pt x="2476499" y="1304924"/>
                  </a:moveTo>
                  <a:lnTo>
                    <a:pt x="114299" y="1304924"/>
                  </a:lnTo>
                  <a:lnTo>
                    <a:pt x="103040" y="1304381"/>
                  </a:lnTo>
                  <a:lnTo>
                    <a:pt x="60364" y="1291412"/>
                  </a:lnTo>
                  <a:lnTo>
                    <a:pt x="25900" y="1263100"/>
                  </a:lnTo>
                  <a:lnTo>
                    <a:pt x="4894" y="1223754"/>
                  </a:lnTo>
                  <a:lnTo>
                    <a:pt x="0" y="11906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2476499" y="0"/>
                  </a:lnTo>
                  <a:lnTo>
                    <a:pt x="2520240" y="8700"/>
                  </a:lnTo>
                  <a:lnTo>
                    <a:pt x="2557321" y="33477"/>
                  </a:lnTo>
                  <a:lnTo>
                    <a:pt x="2582098" y="70559"/>
                  </a:lnTo>
                  <a:lnTo>
                    <a:pt x="2590799" y="114299"/>
                  </a:lnTo>
                  <a:lnTo>
                    <a:pt x="2590799" y="1190624"/>
                  </a:lnTo>
                  <a:lnTo>
                    <a:pt x="2582098" y="1234365"/>
                  </a:lnTo>
                  <a:lnTo>
                    <a:pt x="2557321" y="1271447"/>
                  </a:lnTo>
                  <a:lnTo>
                    <a:pt x="2520240" y="1296224"/>
                  </a:lnTo>
                  <a:lnTo>
                    <a:pt x="2476499" y="130492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90499" y="4467224"/>
              <a:ext cx="2590800" cy="1304925"/>
            </a:xfrm>
            <a:custGeom>
              <a:avLst/>
              <a:gdLst/>
              <a:ahLst/>
              <a:cxnLst/>
              <a:rect l="l" t="t" r="r" b="b"/>
              <a:pathLst>
                <a:path w="2590800" h="1304925">
                  <a:moveTo>
                    <a:pt x="2476499" y="1304924"/>
                  </a:moveTo>
                  <a:lnTo>
                    <a:pt x="114299" y="1304924"/>
                  </a:lnTo>
                  <a:lnTo>
                    <a:pt x="103040" y="1304381"/>
                  </a:lnTo>
                  <a:lnTo>
                    <a:pt x="60364" y="1291412"/>
                  </a:lnTo>
                  <a:lnTo>
                    <a:pt x="25900" y="1263100"/>
                  </a:lnTo>
                  <a:lnTo>
                    <a:pt x="4894" y="1223754"/>
                  </a:lnTo>
                  <a:lnTo>
                    <a:pt x="0" y="11906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2476499" y="0"/>
                  </a:lnTo>
                  <a:lnTo>
                    <a:pt x="2520240" y="8700"/>
                  </a:lnTo>
                  <a:lnTo>
                    <a:pt x="2521986" y="9524"/>
                  </a:lnTo>
                  <a:lnTo>
                    <a:pt x="107420" y="9524"/>
                  </a:lnTo>
                  <a:lnTo>
                    <a:pt x="100610" y="10195"/>
                  </a:lnTo>
                  <a:lnTo>
                    <a:pt x="61810" y="23359"/>
                  </a:lnTo>
                  <a:lnTo>
                    <a:pt x="31005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1197503"/>
                  </a:lnTo>
                  <a:lnTo>
                    <a:pt x="20133" y="1237075"/>
                  </a:lnTo>
                  <a:lnTo>
                    <a:pt x="45077" y="1269575"/>
                  </a:lnTo>
                  <a:lnTo>
                    <a:pt x="80560" y="1290055"/>
                  </a:lnTo>
                  <a:lnTo>
                    <a:pt x="107420" y="1295399"/>
                  </a:lnTo>
                  <a:lnTo>
                    <a:pt x="2521988" y="1295399"/>
                  </a:lnTo>
                  <a:lnTo>
                    <a:pt x="2520240" y="1296224"/>
                  </a:lnTo>
                  <a:lnTo>
                    <a:pt x="2509629" y="1300030"/>
                  </a:lnTo>
                  <a:lnTo>
                    <a:pt x="2498802" y="1302749"/>
                  </a:lnTo>
                  <a:lnTo>
                    <a:pt x="2487759" y="1304381"/>
                  </a:lnTo>
                  <a:lnTo>
                    <a:pt x="2476499" y="1304924"/>
                  </a:lnTo>
                  <a:close/>
                </a:path>
                <a:path w="2590800" h="1304925">
                  <a:moveTo>
                    <a:pt x="2521988" y="1295399"/>
                  </a:moveTo>
                  <a:lnTo>
                    <a:pt x="2483379" y="1295399"/>
                  </a:lnTo>
                  <a:lnTo>
                    <a:pt x="2490192" y="1294728"/>
                  </a:lnTo>
                  <a:lnTo>
                    <a:pt x="2503687" y="1292043"/>
                  </a:lnTo>
                  <a:lnTo>
                    <a:pt x="2540429" y="1273919"/>
                  </a:lnTo>
                  <a:lnTo>
                    <a:pt x="2567439" y="1243112"/>
                  </a:lnTo>
                  <a:lnTo>
                    <a:pt x="2580603" y="1204317"/>
                  </a:lnTo>
                  <a:lnTo>
                    <a:pt x="2581274" y="1197503"/>
                  </a:lnTo>
                  <a:lnTo>
                    <a:pt x="2581274" y="107420"/>
                  </a:lnTo>
                  <a:lnTo>
                    <a:pt x="2570666" y="67847"/>
                  </a:lnTo>
                  <a:lnTo>
                    <a:pt x="2545722" y="35347"/>
                  </a:lnTo>
                  <a:lnTo>
                    <a:pt x="2510239" y="14867"/>
                  </a:lnTo>
                  <a:lnTo>
                    <a:pt x="2483379" y="9524"/>
                  </a:lnTo>
                  <a:lnTo>
                    <a:pt x="2521986" y="9524"/>
                  </a:lnTo>
                  <a:lnTo>
                    <a:pt x="2557321" y="33477"/>
                  </a:lnTo>
                  <a:lnTo>
                    <a:pt x="2582099" y="70559"/>
                  </a:lnTo>
                  <a:lnTo>
                    <a:pt x="2590799" y="114299"/>
                  </a:lnTo>
                  <a:lnTo>
                    <a:pt x="2590799" y="1190624"/>
                  </a:lnTo>
                  <a:lnTo>
                    <a:pt x="2590256" y="1201884"/>
                  </a:lnTo>
                  <a:lnTo>
                    <a:pt x="2577287" y="1244559"/>
                  </a:lnTo>
                  <a:lnTo>
                    <a:pt x="2548975" y="1279024"/>
                  </a:lnTo>
                  <a:lnTo>
                    <a:pt x="2530434" y="1291412"/>
                  </a:lnTo>
                  <a:lnTo>
                    <a:pt x="2521988" y="1295399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330348" y="4580130"/>
            <a:ext cx="230632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dirty="0">
                <a:solidFill>
                  <a:srgbClr val="FF007E"/>
                </a:solidFill>
                <a:latin typeface="Arial Black"/>
                <a:cs typeface="Arial Black"/>
              </a:rPr>
              <a:t>WORKFORCE</a:t>
            </a:r>
            <a:r>
              <a:rPr sz="1000" spc="-7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FF007E"/>
                </a:solidFill>
                <a:latin typeface="Arial Black"/>
                <a:cs typeface="Arial Black"/>
              </a:rPr>
              <a:t>TRANSFORMATION</a:t>
            </a:r>
            <a:endParaRPr sz="1000">
              <a:latin typeface="Arial Black"/>
              <a:cs typeface="Arial Black"/>
            </a:endParaRPr>
          </a:p>
        </p:txBody>
      </p:sp>
      <p:pic>
        <p:nvPicPr>
          <p:cNvPr id="47" name="object 4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325" y="4876800"/>
            <a:ext cx="91380" cy="91380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450155" y="4827384"/>
            <a:ext cx="119570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Continuous</a:t>
            </a:r>
            <a:r>
              <a:rPr sz="8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skill</a:t>
            </a:r>
            <a:r>
              <a:rPr sz="8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verification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49" name="object 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14325" y="5076825"/>
            <a:ext cx="91380" cy="91380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450155" y="5027409"/>
            <a:ext cx="114998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Real-</a:t>
            </a:r>
            <a:r>
              <a:rPr sz="850" dirty="0">
                <a:solidFill>
                  <a:srgbClr val="E2E7F0"/>
                </a:solidFill>
                <a:latin typeface="Calibri"/>
                <a:cs typeface="Calibri"/>
              </a:rPr>
              <a:t>time</a:t>
            </a:r>
            <a:r>
              <a:rPr sz="85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E2E7F0"/>
                </a:solidFill>
                <a:latin typeface="Calibri"/>
                <a:cs typeface="Calibri"/>
              </a:rPr>
              <a:t>talent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 matching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325" y="5276849"/>
            <a:ext cx="85724" cy="85724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450155" y="5227434"/>
            <a:ext cx="129349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Decentralized</a:t>
            </a:r>
            <a:r>
              <a:rPr sz="850" spc="3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hiring</a:t>
            </a:r>
            <a:r>
              <a:rPr sz="850" spc="4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protocols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14325" y="5476874"/>
            <a:ext cx="85724" cy="85724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450155" y="5427459"/>
            <a:ext cx="1339850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30" dirty="0">
                <a:solidFill>
                  <a:srgbClr val="E2E7F0"/>
                </a:solidFill>
                <a:latin typeface="Calibri"/>
                <a:cs typeface="Calibri"/>
              </a:rPr>
              <a:t>Global</a:t>
            </a:r>
            <a:r>
              <a:rPr sz="8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remote</a:t>
            </a:r>
            <a:r>
              <a:rPr sz="85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E2E7F0"/>
                </a:solidFill>
                <a:latin typeface="Calibri"/>
                <a:cs typeface="Calibri"/>
              </a:rPr>
              <a:t>work</a:t>
            </a:r>
            <a:r>
              <a:rPr sz="85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facilitation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233040" y="4467224"/>
            <a:ext cx="5243830" cy="1304925"/>
            <a:chOff x="233040" y="4467224"/>
            <a:chExt cx="5243830" cy="1304925"/>
          </a:xfrm>
        </p:grpSpPr>
        <p:pic>
          <p:nvPicPr>
            <p:cNvPr id="56" name="object 5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3040" y="4476749"/>
              <a:ext cx="2505718" cy="2857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2895599" y="4467224"/>
              <a:ext cx="2581275" cy="1304925"/>
            </a:xfrm>
            <a:custGeom>
              <a:avLst/>
              <a:gdLst/>
              <a:ahLst/>
              <a:cxnLst/>
              <a:rect l="l" t="t" r="r" b="b"/>
              <a:pathLst>
                <a:path w="2581275" h="1304925">
                  <a:moveTo>
                    <a:pt x="2466974" y="1304924"/>
                  </a:moveTo>
                  <a:lnTo>
                    <a:pt x="114299" y="1304924"/>
                  </a:lnTo>
                  <a:lnTo>
                    <a:pt x="103040" y="1304381"/>
                  </a:lnTo>
                  <a:lnTo>
                    <a:pt x="60364" y="1291412"/>
                  </a:lnTo>
                  <a:lnTo>
                    <a:pt x="25900" y="1263100"/>
                  </a:lnTo>
                  <a:lnTo>
                    <a:pt x="4894" y="1223754"/>
                  </a:lnTo>
                  <a:lnTo>
                    <a:pt x="0" y="11906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2466974" y="0"/>
                  </a:lnTo>
                  <a:lnTo>
                    <a:pt x="2510715" y="8700"/>
                  </a:lnTo>
                  <a:lnTo>
                    <a:pt x="2547796" y="33477"/>
                  </a:lnTo>
                  <a:lnTo>
                    <a:pt x="2572573" y="70559"/>
                  </a:lnTo>
                  <a:lnTo>
                    <a:pt x="2581274" y="114299"/>
                  </a:lnTo>
                  <a:lnTo>
                    <a:pt x="2581274" y="1190624"/>
                  </a:lnTo>
                  <a:lnTo>
                    <a:pt x="2572573" y="1234365"/>
                  </a:lnTo>
                  <a:lnTo>
                    <a:pt x="2547796" y="1271447"/>
                  </a:lnTo>
                  <a:lnTo>
                    <a:pt x="2510715" y="1296224"/>
                  </a:lnTo>
                  <a:lnTo>
                    <a:pt x="2466974" y="130492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2895599" y="4467224"/>
              <a:ext cx="2581275" cy="1304925"/>
            </a:xfrm>
            <a:custGeom>
              <a:avLst/>
              <a:gdLst/>
              <a:ahLst/>
              <a:cxnLst/>
              <a:rect l="l" t="t" r="r" b="b"/>
              <a:pathLst>
                <a:path w="2581275" h="1304925">
                  <a:moveTo>
                    <a:pt x="2466974" y="1304924"/>
                  </a:moveTo>
                  <a:lnTo>
                    <a:pt x="114299" y="1304924"/>
                  </a:lnTo>
                  <a:lnTo>
                    <a:pt x="103040" y="1304381"/>
                  </a:lnTo>
                  <a:lnTo>
                    <a:pt x="60364" y="1291412"/>
                  </a:lnTo>
                  <a:lnTo>
                    <a:pt x="25900" y="1263100"/>
                  </a:lnTo>
                  <a:lnTo>
                    <a:pt x="4894" y="1223754"/>
                  </a:lnTo>
                  <a:lnTo>
                    <a:pt x="0" y="11906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2466974" y="0"/>
                  </a:lnTo>
                  <a:lnTo>
                    <a:pt x="2510715" y="8700"/>
                  </a:lnTo>
                  <a:lnTo>
                    <a:pt x="2512461" y="9524"/>
                  </a:lnTo>
                  <a:lnTo>
                    <a:pt x="107420" y="9524"/>
                  </a:lnTo>
                  <a:lnTo>
                    <a:pt x="100610" y="10195"/>
                  </a:lnTo>
                  <a:lnTo>
                    <a:pt x="61810" y="23359"/>
                  </a:lnTo>
                  <a:lnTo>
                    <a:pt x="31004" y="50369"/>
                  </a:lnTo>
                  <a:lnTo>
                    <a:pt x="12880" y="87111"/>
                  </a:lnTo>
                  <a:lnTo>
                    <a:pt x="9524" y="107420"/>
                  </a:lnTo>
                  <a:lnTo>
                    <a:pt x="9524" y="1197503"/>
                  </a:lnTo>
                  <a:lnTo>
                    <a:pt x="20132" y="1237075"/>
                  </a:lnTo>
                  <a:lnTo>
                    <a:pt x="45077" y="1269575"/>
                  </a:lnTo>
                  <a:lnTo>
                    <a:pt x="80560" y="1290055"/>
                  </a:lnTo>
                  <a:lnTo>
                    <a:pt x="107420" y="1295399"/>
                  </a:lnTo>
                  <a:lnTo>
                    <a:pt x="2512463" y="1295399"/>
                  </a:lnTo>
                  <a:lnTo>
                    <a:pt x="2510715" y="1296224"/>
                  </a:lnTo>
                  <a:lnTo>
                    <a:pt x="2500104" y="1300030"/>
                  </a:lnTo>
                  <a:lnTo>
                    <a:pt x="2489277" y="1302749"/>
                  </a:lnTo>
                  <a:lnTo>
                    <a:pt x="2478234" y="1304381"/>
                  </a:lnTo>
                  <a:lnTo>
                    <a:pt x="2466974" y="1304924"/>
                  </a:lnTo>
                  <a:close/>
                </a:path>
                <a:path w="2581275" h="1304925">
                  <a:moveTo>
                    <a:pt x="2512463" y="1295399"/>
                  </a:moveTo>
                  <a:lnTo>
                    <a:pt x="2473853" y="1295399"/>
                  </a:lnTo>
                  <a:lnTo>
                    <a:pt x="2480666" y="1294728"/>
                  </a:lnTo>
                  <a:lnTo>
                    <a:pt x="2494161" y="1292043"/>
                  </a:lnTo>
                  <a:lnTo>
                    <a:pt x="2530904" y="1273919"/>
                  </a:lnTo>
                  <a:lnTo>
                    <a:pt x="2557912" y="1243112"/>
                  </a:lnTo>
                  <a:lnTo>
                    <a:pt x="2571078" y="1204317"/>
                  </a:lnTo>
                  <a:lnTo>
                    <a:pt x="2571749" y="1197503"/>
                  </a:lnTo>
                  <a:lnTo>
                    <a:pt x="2571749" y="107420"/>
                  </a:lnTo>
                  <a:lnTo>
                    <a:pt x="2561140" y="67847"/>
                  </a:lnTo>
                  <a:lnTo>
                    <a:pt x="2536197" y="35347"/>
                  </a:lnTo>
                  <a:lnTo>
                    <a:pt x="2500713" y="14867"/>
                  </a:lnTo>
                  <a:lnTo>
                    <a:pt x="2473853" y="9524"/>
                  </a:lnTo>
                  <a:lnTo>
                    <a:pt x="2512461" y="9524"/>
                  </a:lnTo>
                  <a:lnTo>
                    <a:pt x="2547796" y="33477"/>
                  </a:lnTo>
                  <a:lnTo>
                    <a:pt x="2572573" y="70559"/>
                  </a:lnTo>
                  <a:lnTo>
                    <a:pt x="2581274" y="114299"/>
                  </a:lnTo>
                  <a:lnTo>
                    <a:pt x="2581274" y="1190624"/>
                  </a:lnTo>
                  <a:lnTo>
                    <a:pt x="2580730" y="1201884"/>
                  </a:lnTo>
                  <a:lnTo>
                    <a:pt x="2567762" y="1244559"/>
                  </a:lnTo>
                  <a:lnTo>
                    <a:pt x="2539450" y="1279024"/>
                  </a:lnTo>
                  <a:lnTo>
                    <a:pt x="2520909" y="1291412"/>
                  </a:lnTo>
                  <a:lnTo>
                    <a:pt x="2512463" y="1295399"/>
                  </a:lnTo>
                  <a:close/>
                </a:path>
              </a:pathLst>
            </a:custGeom>
            <a:solidFill>
              <a:srgbClr val="FF007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3222525" y="4580130"/>
            <a:ext cx="1922780" cy="1835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00" spc="-20" dirty="0">
                <a:solidFill>
                  <a:srgbClr val="FF007E"/>
                </a:solidFill>
                <a:latin typeface="Arial Black"/>
                <a:cs typeface="Arial Black"/>
              </a:rPr>
              <a:t>EDUCATIONAL </a:t>
            </a:r>
            <a:r>
              <a:rPr sz="1000" spc="-10" dirty="0">
                <a:solidFill>
                  <a:srgbClr val="FF007E"/>
                </a:solidFill>
                <a:latin typeface="Arial Black"/>
                <a:cs typeface="Arial Black"/>
              </a:rPr>
              <a:t>PARADIGMS</a:t>
            </a:r>
            <a:endParaRPr sz="1000">
              <a:latin typeface="Arial Black"/>
              <a:cs typeface="Arial Black"/>
            </a:endParaRPr>
          </a:p>
        </p:txBody>
      </p:sp>
      <p:pic>
        <p:nvPicPr>
          <p:cNvPr id="60" name="object 6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19425" y="4876799"/>
            <a:ext cx="85724" cy="85724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3150492" y="4827384"/>
            <a:ext cx="1591310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Immersive</a:t>
            </a:r>
            <a:r>
              <a:rPr sz="85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VR</a:t>
            </a:r>
            <a:r>
              <a:rPr sz="85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learning</a:t>
            </a:r>
            <a:r>
              <a:rPr sz="85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environments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62" name="object 6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19425" y="5076824"/>
            <a:ext cx="85724" cy="85724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3150492" y="5027409"/>
            <a:ext cx="1354455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35" dirty="0">
                <a:solidFill>
                  <a:srgbClr val="E2E7F0"/>
                </a:solidFill>
                <a:latin typeface="Calibri"/>
                <a:cs typeface="Calibri"/>
              </a:rPr>
              <a:t>AI-</a:t>
            </a: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driven</a:t>
            </a:r>
            <a:r>
              <a:rPr sz="85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personalized</a:t>
            </a:r>
            <a:r>
              <a:rPr sz="8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curricula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64" name="object 6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19425" y="5276849"/>
            <a:ext cx="85724" cy="85724"/>
          </a:xfrm>
          <a:prstGeom prst="rect">
            <a:avLst/>
          </a:prstGeom>
        </p:spPr>
      </p:pic>
      <p:sp>
        <p:nvSpPr>
          <p:cNvPr id="65" name="object 65"/>
          <p:cNvSpPr txBox="1"/>
          <p:nvPr/>
        </p:nvSpPr>
        <p:spPr>
          <a:xfrm>
            <a:off x="3150492" y="5227434"/>
            <a:ext cx="1460500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30" dirty="0">
                <a:solidFill>
                  <a:srgbClr val="E2E7F0"/>
                </a:solidFill>
                <a:latin typeface="Calibri"/>
                <a:cs typeface="Calibri"/>
              </a:rPr>
              <a:t>Community-</a:t>
            </a: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governed</a:t>
            </a:r>
            <a:r>
              <a:rPr sz="850" spc="1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institutions</a:t>
            </a:r>
            <a:endParaRPr sz="850">
              <a:latin typeface="Calibri"/>
              <a:cs typeface="Calibri"/>
            </a:endParaRPr>
          </a:p>
        </p:txBody>
      </p:sp>
      <p:pic>
        <p:nvPicPr>
          <p:cNvPr id="66" name="object 6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19425" y="5476874"/>
            <a:ext cx="85724" cy="85724"/>
          </a:xfrm>
          <a:prstGeom prst="rect">
            <a:avLst/>
          </a:prstGeom>
        </p:spPr>
      </p:pic>
      <p:sp>
        <p:nvSpPr>
          <p:cNvPr id="67" name="object 67"/>
          <p:cNvSpPr txBox="1"/>
          <p:nvPr/>
        </p:nvSpPr>
        <p:spPr>
          <a:xfrm>
            <a:off x="3150492" y="5427459"/>
            <a:ext cx="1479550" cy="161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Peer-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to-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peer</a:t>
            </a:r>
            <a:r>
              <a:rPr sz="8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knowledge</a:t>
            </a:r>
            <a:r>
              <a:rPr sz="8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networks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90499" y="4476749"/>
            <a:ext cx="5286375" cy="2095500"/>
            <a:chOff x="190499" y="4476749"/>
            <a:chExt cx="5286375" cy="2095500"/>
          </a:xfrm>
        </p:grpSpPr>
        <p:pic>
          <p:nvPicPr>
            <p:cNvPr id="69" name="object 6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38140" y="4476749"/>
              <a:ext cx="2496193" cy="28574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90499" y="6000749"/>
              <a:ext cx="5286375" cy="571500"/>
            </a:xfrm>
            <a:custGeom>
              <a:avLst/>
              <a:gdLst/>
              <a:ahLst/>
              <a:cxnLst/>
              <a:rect l="l" t="t" r="r" b="b"/>
              <a:pathLst>
                <a:path w="5286375" h="571500">
                  <a:moveTo>
                    <a:pt x="5191124" y="571499"/>
                  </a:moveTo>
                  <a:lnTo>
                    <a:pt x="95249" y="571499"/>
                  </a:lnTo>
                  <a:lnTo>
                    <a:pt x="85866" y="571046"/>
                  </a:lnTo>
                  <a:lnTo>
                    <a:pt x="42321" y="555462"/>
                  </a:lnTo>
                  <a:lnTo>
                    <a:pt x="11259" y="521195"/>
                  </a:lnTo>
                  <a:lnTo>
                    <a:pt x="0" y="4762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191124" y="0"/>
                  </a:lnTo>
                  <a:lnTo>
                    <a:pt x="5236069" y="11259"/>
                  </a:lnTo>
                  <a:lnTo>
                    <a:pt x="5270336" y="42321"/>
                  </a:lnTo>
                  <a:lnTo>
                    <a:pt x="5285921" y="85866"/>
                  </a:lnTo>
                  <a:lnTo>
                    <a:pt x="5286374" y="95249"/>
                  </a:lnTo>
                  <a:lnTo>
                    <a:pt x="5286374" y="476249"/>
                  </a:lnTo>
                  <a:lnTo>
                    <a:pt x="5275113" y="521195"/>
                  </a:lnTo>
                  <a:lnTo>
                    <a:pt x="5244051" y="555462"/>
                  </a:lnTo>
                  <a:lnTo>
                    <a:pt x="5200507" y="571046"/>
                  </a:lnTo>
                  <a:lnTo>
                    <a:pt x="5191124" y="57149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0499" y="6000749"/>
              <a:ext cx="5286375" cy="571500"/>
            </a:xfrm>
            <a:custGeom>
              <a:avLst/>
              <a:gdLst/>
              <a:ahLst/>
              <a:cxnLst/>
              <a:rect l="l" t="t" r="r" b="b"/>
              <a:pathLst>
                <a:path w="5286375" h="571500">
                  <a:moveTo>
                    <a:pt x="5191124" y="571499"/>
                  </a:moveTo>
                  <a:lnTo>
                    <a:pt x="95249" y="571499"/>
                  </a:lnTo>
                  <a:lnTo>
                    <a:pt x="85866" y="571046"/>
                  </a:lnTo>
                  <a:lnTo>
                    <a:pt x="42321" y="555462"/>
                  </a:lnTo>
                  <a:lnTo>
                    <a:pt x="11259" y="521195"/>
                  </a:lnTo>
                  <a:lnTo>
                    <a:pt x="0" y="4762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5191124" y="0"/>
                  </a:lnTo>
                  <a:lnTo>
                    <a:pt x="5232393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2"/>
                  </a:lnTo>
                  <a:lnTo>
                    <a:pt x="9524" y="89621"/>
                  </a:lnTo>
                  <a:lnTo>
                    <a:pt x="9524" y="481877"/>
                  </a:lnTo>
                  <a:lnTo>
                    <a:pt x="20845" y="519195"/>
                  </a:lnTo>
                  <a:lnTo>
                    <a:pt x="52303" y="550653"/>
                  </a:lnTo>
                  <a:lnTo>
                    <a:pt x="89621" y="561974"/>
                  </a:lnTo>
                  <a:lnTo>
                    <a:pt x="5232395" y="561974"/>
                  </a:lnTo>
                  <a:lnTo>
                    <a:pt x="5227574" y="564249"/>
                  </a:lnTo>
                  <a:lnTo>
                    <a:pt x="5218732" y="567421"/>
                  </a:lnTo>
                  <a:lnTo>
                    <a:pt x="5209710" y="569687"/>
                  </a:lnTo>
                  <a:lnTo>
                    <a:pt x="5200507" y="571046"/>
                  </a:lnTo>
                  <a:lnTo>
                    <a:pt x="5191124" y="571499"/>
                  </a:lnTo>
                  <a:close/>
                </a:path>
                <a:path w="5286375" h="571500">
                  <a:moveTo>
                    <a:pt x="5232395" y="561974"/>
                  </a:moveTo>
                  <a:lnTo>
                    <a:pt x="5196752" y="561974"/>
                  </a:lnTo>
                  <a:lnTo>
                    <a:pt x="5202327" y="561425"/>
                  </a:lnTo>
                  <a:lnTo>
                    <a:pt x="5213368" y="559228"/>
                  </a:lnTo>
                  <a:lnTo>
                    <a:pt x="5247759" y="540845"/>
                  </a:lnTo>
                  <a:lnTo>
                    <a:pt x="5272477" y="503853"/>
                  </a:lnTo>
                  <a:lnTo>
                    <a:pt x="5276848" y="481877"/>
                  </a:lnTo>
                  <a:lnTo>
                    <a:pt x="5276848" y="89621"/>
                  </a:lnTo>
                  <a:lnTo>
                    <a:pt x="5265528" y="52302"/>
                  </a:lnTo>
                  <a:lnTo>
                    <a:pt x="5234070" y="20844"/>
                  </a:lnTo>
                  <a:lnTo>
                    <a:pt x="5196752" y="9524"/>
                  </a:lnTo>
                  <a:lnTo>
                    <a:pt x="5232393" y="9524"/>
                  </a:lnTo>
                  <a:lnTo>
                    <a:pt x="5264790" y="34853"/>
                  </a:lnTo>
                  <a:lnTo>
                    <a:pt x="5284561" y="76664"/>
                  </a:lnTo>
                  <a:lnTo>
                    <a:pt x="5286374" y="476249"/>
                  </a:lnTo>
                  <a:lnTo>
                    <a:pt x="5285921" y="485633"/>
                  </a:lnTo>
                  <a:lnTo>
                    <a:pt x="5270336" y="529177"/>
                  </a:lnTo>
                  <a:lnTo>
                    <a:pt x="5236069" y="560240"/>
                  </a:lnTo>
                  <a:lnTo>
                    <a:pt x="5232395" y="56197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36637" y="6081394"/>
            <a:ext cx="4489450" cy="38036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042669" marR="5080" indent="-1030605">
              <a:lnSpc>
                <a:spcPct val="108000"/>
              </a:lnSpc>
              <a:spcBef>
                <a:spcPts val="35"/>
              </a:spcBef>
            </a:pPr>
            <a:r>
              <a:rPr sz="1100" spc="85" dirty="0">
                <a:solidFill>
                  <a:srgbClr val="FFFFFF"/>
                </a:solidFill>
                <a:latin typeface="Segoe UI Symbol"/>
                <a:cs typeface="Segoe UI Symbol"/>
              </a:rPr>
              <a:t>🚀</a:t>
            </a:r>
            <a:r>
              <a:rPr sz="1100" spc="15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100" b="1" spc="-40" dirty="0">
                <a:solidFill>
                  <a:srgbClr val="FFFFFF"/>
                </a:solidFill>
                <a:latin typeface="Verdana"/>
                <a:cs typeface="Verdana"/>
              </a:rPr>
              <a:t>2027</a:t>
            </a:r>
            <a:r>
              <a:rPr sz="11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Verdana"/>
                <a:cs typeface="Verdana"/>
              </a:rPr>
              <a:t>marks</a:t>
            </a:r>
            <a:r>
              <a:rPr sz="11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105" dirty="0">
                <a:solidFill>
                  <a:srgbClr val="FFFFFF"/>
                </a:solidFill>
                <a:latin typeface="Verdana"/>
                <a:cs typeface="Verdana"/>
              </a:rPr>
              <a:t>the</a:t>
            </a:r>
            <a:r>
              <a:rPr sz="11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85" dirty="0">
                <a:solidFill>
                  <a:srgbClr val="FFFFFF"/>
                </a:solidFill>
                <a:latin typeface="Verdana"/>
                <a:cs typeface="Verdana"/>
              </a:rPr>
              <a:t>critical</a:t>
            </a:r>
            <a:r>
              <a:rPr sz="1100" b="1" spc="-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110" dirty="0">
                <a:solidFill>
                  <a:srgbClr val="FFFFFF"/>
                </a:solidFill>
                <a:latin typeface="Verdana"/>
                <a:cs typeface="Verdana"/>
              </a:rPr>
              <a:t>inflection</a:t>
            </a:r>
            <a:r>
              <a:rPr sz="11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130" dirty="0">
                <a:solidFill>
                  <a:srgbClr val="FFFFFF"/>
                </a:solidFill>
                <a:latin typeface="Verdana"/>
                <a:cs typeface="Verdana"/>
              </a:rPr>
              <a:t>point</a:t>
            </a:r>
            <a:r>
              <a:rPr sz="11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90" dirty="0">
                <a:solidFill>
                  <a:srgbClr val="FFFFFF"/>
                </a:solidFill>
                <a:latin typeface="Verdana"/>
                <a:cs typeface="Verdana"/>
              </a:rPr>
              <a:t>where</a:t>
            </a:r>
            <a:r>
              <a:rPr sz="11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85" dirty="0">
                <a:solidFill>
                  <a:srgbClr val="FFFFFF"/>
                </a:solidFill>
                <a:latin typeface="Verdana"/>
                <a:cs typeface="Verdana"/>
              </a:rPr>
              <a:t>virtual</a:t>
            </a:r>
            <a:r>
              <a:rPr sz="11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75" dirty="0">
                <a:solidFill>
                  <a:srgbClr val="FFFFFF"/>
                </a:solidFill>
                <a:latin typeface="Verdana"/>
                <a:cs typeface="Verdana"/>
              </a:rPr>
              <a:t>education </a:t>
            </a:r>
            <a:r>
              <a:rPr sz="1100" b="1" spc="-65" dirty="0">
                <a:solidFill>
                  <a:srgbClr val="FFFFFF"/>
                </a:solidFill>
                <a:latin typeface="Verdana"/>
                <a:cs typeface="Verdana"/>
              </a:rPr>
              <a:t>surpasses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114" dirty="0">
                <a:solidFill>
                  <a:srgbClr val="FFFFFF"/>
                </a:solidFill>
                <a:latin typeface="Verdana"/>
                <a:cs typeface="Verdana"/>
              </a:rPr>
              <a:t>traditional</a:t>
            </a:r>
            <a:r>
              <a:rPr sz="1100" b="1" spc="-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b="1" spc="-114" dirty="0">
                <a:solidFill>
                  <a:srgbClr val="FFFFFF"/>
                </a:solidFill>
                <a:latin typeface="Verdana"/>
                <a:cs typeface="Verdana"/>
              </a:rPr>
              <a:t>institutions</a:t>
            </a:r>
            <a:r>
              <a:rPr sz="1100" b="1" spc="-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100" spc="35" dirty="0">
                <a:solidFill>
                  <a:srgbClr val="FFFFFF"/>
                </a:solidFill>
                <a:latin typeface="Segoe UI Symbol"/>
                <a:cs typeface="Segoe UI Symbol"/>
              </a:rPr>
              <a:t>🚀</a:t>
            </a:r>
            <a:endParaRPr sz="1100">
              <a:latin typeface="Segoe UI Symbol"/>
              <a:cs typeface="Segoe UI Symbol"/>
            </a:endParaRPr>
          </a:p>
        </p:txBody>
      </p:sp>
      <p:pic>
        <p:nvPicPr>
          <p:cNvPr id="73" name="object 7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00024" y="6032235"/>
            <a:ext cx="28574" cy="508528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177799" y="6824070"/>
            <a:ext cx="1029335" cy="113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0"/>
              </a:lnSpc>
            </a:pP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ACADEMIA</a:t>
            </a:r>
            <a:r>
              <a:rPr sz="100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000" spc="-25" dirty="0">
                <a:solidFill>
                  <a:srgbClr val="FF007E"/>
                </a:solidFill>
                <a:latin typeface="Arial Black"/>
                <a:cs typeface="Arial Black"/>
              </a:rPr>
              <a:t>2.0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121572" y="6824055"/>
            <a:ext cx="36830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950" dirty="0">
                <a:solidFill>
                  <a:srgbClr val="64738B"/>
                </a:solidFill>
                <a:latin typeface="Calibri"/>
                <a:cs typeface="Calibri"/>
              </a:rPr>
              <a:t>Page</a:t>
            </a:r>
            <a:r>
              <a:rPr sz="950" spc="95" dirty="0">
                <a:solidFill>
                  <a:srgbClr val="64738B"/>
                </a:solidFill>
                <a:latin typeface="Calibri"/>
                <a:cs typeface="Calibri"/>
              </a:rPr>
              <a:t> </a:t>
            </a:r>
            <a:r>
              <a:rPr sz="950" spc="-50" dirty="0">
                <a:solidFill>
                  <a:srgbClr val="64738B"/>
                </a:solidFill>
                <a:latin typeface="Calibri"/>
                <a:cs typeface="Calibri"/>
              </a:rPr>
              <a:t>8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667375" cy="8020050"/>
            <a:chOff x="0" y="0"/>
            <a:chExt cx="5667375" cy="80200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5667374" cy="802004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40304" y="7025843"/>
              <a:ext cx="2399665" cy="28575"/>
            </a:xfrm>
            <a:custGeom>
              <a:avLst/>
              <a:gdLst/>
              <a:ahLst/>
              <a:cxnLst/>
              <a:rect l="l" t="t" r="r" b="b"/>
              <a:pathLst>
                <a:path w="2399665" h="28575">
                  <a:moveTo>
                    <a:pt x="2120" y="279"/>
                  </a:moveTo>
                  <a:lnTo>
                    <a:pt x="1854" y="0"/>
                  </a:lnTo>
                  <a:lnTo>
                    <a:pt x="279" y="0"/>
                  </a:lnTo>
                  <a:lnTo>
                    <a:pt x="0" y="279"/>
                  </a:lnTo>
                  <a:lnTo>
                    <a:pt x="0" y="1295"/>
                  </a:lnTo>
                  <a:lnTo>
                    <a:pt x="0" y="1841"/>
                  </a:lnTo>
                  <a:lnTo>
                    <a:pt x="279" y="2120"/>
                  </a:lnTo>
                  <a:lnTo>
                    <a:pt x="1854" y="2120"/>
                  </a:lnTo>
                  <a:lnTo>
                    <a:pt x="2120" y="1841"/>
                  </a:lnTo>
                  <a:lnTo>
                    <a:pt x="2120" y="279"/>
                  </a:lnTo>
                  <a:close/>
                </a:path>
                <a:path w="2399665" h="28575">
                  <a:moveTo>
                    <a:pt x="2399157" y="25323"/>
                  </a:moveTo>
                  <a:lnTo>
                    <a:pt x="2398661" y="24841"/>
                  </a:lnTo>
                  <a:lnTo>
                    <a:pt x="2396515" y="24841"/>
                  </a:lnTo>
                  <a:lnTo>
                    <a:pt x="2396032" y="25323"/>
                  </a:lnTo>
                  <a:lnTo>
                    <a:pt x="2396032" y="26504"/>
                  </a:lnTo>
                  <a:lnTo>
                    <a:pt x="2396032" y="27482"/>
                  </a:lnTo>
                  <a:lnTo>
                    <a:pt x="2396515" y="27965"/>
                  </a:lnTo>
                  <a:lnTo>
                    <a:pt x="2398661" y="27965"/>
                  </a:lnTo>
                  <a:lnTo>
                    <a:pt x="2399157" y="27482"/>
                  </a:lnTo>
                  <a:lnTo>
                    <a:pt x="2399157" y="25323"/>
                  </a:lnTo>
                  <a:close/>
                </a:path>
              </a:pathLst>
            </a:custGeom>
            <a:solidFill>
              <a:srgbClr val="FF007E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46905" y="7255227"/>
              <a:ext cx="2540" cy="2540"/>
            </a:xfrm>
            <a:custGeom>
              <a:avLst/>
              <a:gdLst/>
              <a:ahLst/>
              <a:cxnLst/>
              <a:rect l="l" t="t" r="r" b="b"/>
              <a:pathLst>
                <a:path w="2540" h="2540">
                  <a:moveTo>
                    <a:pt x="2065" y="2478"/>
                  </a:moveTo>
                  <a:lnTo>
                    <a:pt x="413" y="2478"/>
                  </a:lnTo>
                  <a:lnTo>
                    <a:pt x="0" y="2065"/>
                  </a:lnTo>
                  <a:lnTo>
                    <a:pt x="0" y="413"/>
                  </a:lnTo>
                  <a:lnTo>
                    <a:pt x="413" y="0"/>
                  </a:lnTo>
                  <a:lnTo>
                    <a:pt x="2065" y="0"/>
                  </a:lnTo>
                  <a:lnTo>
                    <a:pt x="2478" y="413"/>
                  </a:lnTo>
                  <a:lnTo>
                    <a:pt x="2478" y="1239"/>
                  </a:lnTo>
                  <a:lnTo>
                    <a:pt x="2478" y="2065"/>
                  </a:lnTo>
                  <a:lnTo>
                    <a:pt x="2065" y="2478"/>
                  </a:lnTo>
                  <a:close/>
                </a:path>
              </a:pathLst>
            </a:custGeom>
            <a:solidFill>
              <a:srgbClr val="FF007E">
                <a:alpha val="5204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91835" y="7455520"/>
              <a:ext cx="1270" cy="1270"/>
            </a:xfrm>
            <a:custGeom>
              <a:avLst/>
              <a:gdLst/>
              <a:ahLst/>
              <a:cxnLst/>
              <a:rect l="l" t="t" r="r" b="b"/>
              <a:pathLst>
                <a:path w="1269" h="1270">
                  <a:moveTo>
                    <a:pt x="1017" y="1221"/>
                  </a:moveTo>
                  <a:lnTo>
                    <a:pt x="203" y="1221"/>
                  </a:lnTo>
                  <a:lnTo>
                    <a:pt x="0" y="101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1017" y="0"/>
                  </a:lnTo>
                  <a:lnTo>
                    <a:pt x="1221" y="203"/>
                  </a:lnTo>
                  <a:lnTo>
                    <a:pt x="1221" y="610"/>
                  </a:lnTo>
                  <a:lnTo>
                    <a:pt x="1221" y="1017"/>
                  </a:lnTo>
                  <a:lnTo>
                    <a:pt x="1017" y="1221"/>
                  </a:lnTo>
                  <a:close/>
                </a:path>
              </a:pathLst>
            </a:custGeom>
            <a:solidFill>
              <a:srgbClr val="FF007E">
                <a:alpha val="384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47637" y="147637"/>
            <a:ext cx="5372100" cy="7724775"/>
          </a:xfrm>
          <a:custGeom>
            <a:avLst/>
            <a:gdLst/>
            <a:ahLst/>
            <a:cxnLst/>
            <a:rect l="l" t="t" r="r" b="b"/>
            <a:pathLst>
              <a:path w="5372100" h="7724775">
                <a:moveTo>
                  <a:pt x="0" y="0"/>
                </a:moveTo>
                <a:lnTo>
                  <a:pt x="5372099" y="0"/>
                </a:lnTo>
                <a:lnTo>
                  <a:pt x="5372099" y="7724774"/>
                </a:lnTo>
                <a:lnTo>
                  <a:pt x="0" y="7724774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FF00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58800" y="1624898"/>
            <a:ext cx="82676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45" dirty="0">
                <a:solidFill>
                  <a:srgbClr val="13B8A6"/>
                </a:solidFill>
                <a:latin typeface="Arial Black"/>
                <a:cs typeface="Arial Black"/>
              </a:rPr>
              <a:t>FOUNDATION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4236" y="1624898"/>
            <a:ext cx="58420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0" dirty="0">
                <a:solidFill>
                  <a:srgbClr val="13B8A6"/>
                </a:solidFill>
                <a:latin typeface="Arial Black"/>
                <a:cs typeface="Arial Black"/>
              </a:rPr>
              <a:t>GROWTH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7381" y="1624898"/>
            <a:ext cx="661670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45" dirty="0">
                <a:solidFill>
                  <a:srgbClr val="13B8A6"/>
                </a:solidFill>
                <a:latin typeface="Arial Black"/>
                <a:cs typeface="Arial Black"/>
              </a:rPr>
              <a:t>MATURITY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0499" y="6515099"/>
            <a:ext cx="5286375" cy="9525"/>
          </a:xfrm>
          <a:custGeom>
            <a:avLst/>
            <a:gdLst/>
            <a:ahLst/>
            <a:cxnLst/>
            <a:rect l="l" t="t" r="r" b="b"/>
            <a:pathLst>
              <a:path w="5286375" h="9525">
                <a:moveTo>
                  <a:pt x="5286374" y="9524"/>
                </a:moveTo>
                <a:lnTo>
                  <a:pt x="0" y="9524"/>
                </a:lnTo>
                <a:lnTo>
                  <a:pt x="0" y="0"/>
                </a:lnTo>
                <a:lnTo>
                  <a:pt x="5286374" y="0"/>
                </a:lnTo>
                <a:lnTo>
                  <a:pt x="5286374" y="9524"/>
                </a:lnTo>
                <a:close/>
              </a:path>
            </a:pathLst>
          </a:custGeom>
          <a:solidFill>
            <a:srgbClr val="FF007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77428" y="188281"/>
            <a:ext cx="4103370" cy="5695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00150" marR="5080" indent="-1188085">
              <a:lnSpc>
                <a:spcPts val="1950"/>
              </a:lnSpc>
              <a:spcBef>
                <a:spcPts val="480"/>
              </a:spcBef>
            </a:pPr>
            <a:r>
              <a:rPr sz="1950" spc="-40" dirty="0"/>
              <a:t>IMPLEMENTATION</a:t>
            </a:r>
            <a:r>
              <a:rPr sz="1950" spc="-60" dirty="0"/>
              <a:t> </a:t>
            </a:r>
            <a:r>
              <a:rPr sz="1950" spc="-10" dirty="0"/>
              <a:t>STRATEGY </a:t>
            </a:r>
            <a:r>
              <a:rPr sz="1950" dirty="0"/>
              <a:t>&amp;</a:t>
            </a:r>
            <a:r>
              <a:rPr sz="1950" spc="10" dirty="0"/>
              <a:t> </a:t>
            </a:r>
            <a:r>
              <a:rPr sz="1950" spc="-10" dirty="0"/>
              <a:t>ROADMAP</a:t>
            </a:r>
            <a:endParaRPr sz="1950"/>
          </a:p>
        </p:txBody>
      </p:sp>
      <p:grpSp>
        <p:nvGrpSpPr>
          <p:cNvPr id="13" name="object 13"/>
          <p:cNvGrpSpPr/>
          <p:nvPr/>
        </p:nvGrpSpPr>
        <p:grpSpPr>
          <a:xfrm>
            <a:off x="190499" y="771525"/>
            <a:ext cx="4762500" cy="2695575"/>
            <a:chOff x="190499" y="771525"/>
            <a:chExt cx="4762500" cy="269557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3899" y="771525"/>
              <a:ext cx="4229099" cy="2857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81074" y="1195387"/>
              <a:ext cx="3705224" cy="2857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0499" y="1990724"/>
              <a:ext cx="2600325" cy="1476375"/>
            </a:xfrm>
            <a:custGeom>
              <a:avLst/>
              <a:gdLst/>
              <a:ahLst/>
              <a:cxnLst/>
              <a:rect l="l" t="t" r="r" b="b"/>
              <a:pathLst>
                <a:path w="2600325" h="1476375">
                  <a:moveTo>
                    <a:pt x="2505074" y="1476374"/>
                  </a:moveTo>
                  <a:lnTo>
                    <a:pt x="95249" y="1476374"/>
                  </a:lnTo>
                  <a:lnTo>
                    <a:pt x="85867" y="1475921"/>
                  </a:lnTo>
                  <a:lnTo>
                    <a:pt x="42322" y="1460337"/>
                  </a:lnTo>
                  <a:lnTo>
                    <a:pt x="11259" y="1426070"/>
                  </a:lnTo>
                  <a:lnTo>
                    <a:pt x="0" y="13811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50020" y="11259"/>
                  </a:lnTo>
                  <a:lnTo>
                    <a:pt x="2584286" y="42321"/>
                  </a:lnTo>
                  <a:lnTo>
                    <a:pt x="2599871" y="85866"/>
                  </a:lnTo>
                  <a:lnTo>
                    <a:pt x="2600324" y="95249"/>
                  </a:lnTo>
                  <a:lnTo>
                    <a:pt x="2600324" y="1381124"/>
                  </a:lnTo>
                  <a:lnTo>
                    <a:pt x="2589064" y="1426070"/>
                  </a:lnTo>
                  <a:lnTo>
                    <a:pt x="2558002" y="1460337"/>
                  </a:lnTo>
                  <a:lnTo>
                    <a:pt x="2514457" y="1475921"/>
                  </a:lnTo>
                  <a:lnTo>
                    <a:pt x="2505074" y="14763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90499" y="1990724"/>
              <a:ext cx="2600325" cy="1476375"/>
            </a:xfrm>
            <a:custGeom>
              <a:avLst/>
              <a:gdLst/>
              <a:ahLst/>
              <a:cxnLst/>
              <a:rect l="l" t="t" r="r" b="b"/>
              <a:pathLst>
                <a:path w="2600325" h="1476375">
                  <a:moveTo>
                    <a:pt x="2505074" y="1476374"/>
                  </a:moveTo>
                  <a:lnTo>
                    <a:pt x="95249" y="1476374"/>
                  </a:lnTo>
                  <a:lnTo>
                    <a:pt x="85867" y="1475921"/>
                  </a:lnTo>
                  <a:lnTo>
                    <a:pt x="42322" y="1460337"/>
                  </a:lnTo>
                  <a:lnTo>
                    <a:pt x="11259" y="1426070"/>
                  </a:lnTo>
                  <a:lnTo>
                    <a:pt x="0" y="13811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46344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1"/>
                  </a:lnTo>
                  <a:lnTo>
                    <a:pt x="9524" y="1386753"/>
                  </a:lnTo>
                  <a:lnTo>
                    <a:pt x="20845" y="1424070"/>
                  </a:lnTo>
                  <a:lnTo>
                    <a:pt x="52303" y="1455529"/>
                  </a:lnTo>
                  <a:lnTo>
                    <a:pt x="89621" y="1466849"/>
                  </a:lnTo>
                  <a:lnTo>
                    <a:pt x="2546345" y="1466849"/>
                  </a:lnTo>
                  <a:lnTo>
                    <a:pt x="2541525" y="1469124"/>
                  </a:lnTo>
                  <a:lnTo>
                    <a:pt x="2532682" y="1472296"/>
                  </a:lnTo>
                  <a:lnTo>
                    <a:pt x="2523660" y="1474562"/>
                  </a:lnTo>
                  <a:lnTo>
                    <a:pt x="2514457" y="1475921"/>
                  </a:lnTo>
                  <a:lnTo>
                    <a:pt x="2505074" y="1476374"/>
                  </a:lnTo>
                  <a:close/>
                </a:path>
                <a:path w="2600325" h="1476375">
                  <a:moveTo>
                    <a:pt x="2546345" y="1466849"/>
                  </a:moveTo>
                  <a:lnTo>
                    <a:pt x="2510703" y="1466849"/>
                  </a:lnTo>
                  <a:lnTo>
                    <a:pt x="2516277" y="1466300"/>
                  </a:lnTo>
                  <a:lnTo>
                    <a:pt x="2527319" y="1464104"/>
                  </a:lnTo>
                  <a:lnTo>
                    <a:pt x="2561710" y="1445721"/>
                  </a:lnTo>
                  <a:lnTo>
                    <a:pt x="2586428" y="1408729"/>
                  </a:lnTo>
                  <a:lnTo>
                    <a:pt x="2590799" y="1386753"/>
                  </a:lnTo>
                  <a:lnTo>
                    <a:pt x="2590799" y="89621"/>
                  </a:lnTo>
                  <a:lnTo>
                    <a:pt x="2579479" y="52303"/>
                  </a:lnTo>
                  <a:lnTo>
                    <a:pt x="2548020" y="20845"/>
                  </a:lnTo>
                  <a:lnTo>
                    <a:pt x="2510703" y="9524"/>
                  </a:lnTo>
                  <a:lnTo>
                    <a:pt x="2546344" y="9524"/>
                  </a:lnTo>
                  <a:lnTo>
                    <a:pt x="2578741" y="34853"/>
                  </a:lnTo>
                  <a:lnTo>
                    <a:pt x="2598512" y="76664"/>
                  </a:lnTo>
                  <a:lnTo>
                    <a:pt x="2600324" y="1381124"/>
                  </a:lnTo>
                  <a:lnTo>
                    <a:pt x="2599871" y="1390507"/>
                  </a:lnTo>
                  <a:lnTo>
                    <a:pt x="2584287" y="1434052"/>
                  </a:lnTo>
                  <a:lnTo>
                    <a:pt x="2550020" y="1465114"/>
                  </a:lnTo>
                  <a:lnTo>
                    <a:pt x="2546345" y="14668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5274" y="2105024"/>
              <a:ext cx="238124" cy="238125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596899" y="2056039"/>
            <a:ext cx="127127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35"/>
              </a:spcBef>
            </a:pPr>
            <a:r>
              <a:rPr sz="1000" b="1" spc="-55" dirty="0">
                <a:solidFill>
                  <a:srgbClr val="FFFFFF"/>
                </a:solidFill>
                <a:latin typeface="Verdana"/>
                <a:cs typeface="Verdana"/>
              </a:rPr>
              <a:t>Phase</a:t>
            </a:r>
            <a:r>
              <a:rPr sz="10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spc="-280" dirty="0">
                <a:solidFill>
                  <a:srgbClr val="FFFFFF"/>
                </a:solidFill>
                <a:latin typeface="Verdana"/>
                <a:cs typeface="Verdana"/>
              </a:rPr>
              <a:t>1:</a:t>
            </a:r>
            <a:r>
              <a:rPr sz="10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spc="-70" dirty="0">
                <a:solidFill>
                  <a:srgbClr val="FFFFFF"/>
                </a:solidFill>
                <a:latin typeface="Verdana"/>
                <a:cs typeface="Verdana"/>
              </a:rPr>
              <a:t>Foundation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ts val="875"/>
              </a:lnSpc>
            </a:pPr>
            <a:r>
              <a:rPr sz="750" b="1" spc="-105" dirty="0">
                <a:solidFill>
                  <a:srgbClr val="FF007E"/>
                </a:solidFill>
                <a:latin typeface="Arial Narrow"/>
                <a:cs typeface="Arial Narrow"/>
              </a:rPr>
              <a:t>Q1</a:t>
            </a:r>
            <a:r>
              <a:rPr sz="750" b="1" spc="2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2024</a:t>
            </a:r>
            <a:r>
              <a:rPr sz="750" b="1" spc="3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-</a:t>
            </a:r>
            <a:r>
              <a:rPr sz="750" b="1" spc="3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Platform</a:t>
            </a:r>
            <a:r>
              <a:rPr sz="750" b="1" spc="2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Launch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21986" y="1990724"/>
            <a:ext cx="5255260" cy="1476375"/>
            <a:chOff x="221986" y="1990724"/>
            <a:chExt cx="5255260" cy="147637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4" y="2457450"/>
              <a:ext cx="76199" cy="7619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4" y="2647950"/>
              <a:ext cx="76199" cy="761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4" y="2828925"/>
              <a:ext cx="76199" cy="761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4" y="3019425"/>
              <a:ext cx="76199" cy="761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4" y="3209925"/>
              <a:ext cx="76199" cy="761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1986" y="2000249"/>
              <a:ext cx="2537352" cy="285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886074" y="1990724"/>
              <a:ext cx="2590800" cy="1476375"/>
            </a:xfrm>
            <a:custGeom>
              <a:avLst/>
              <a:gdLst/>
              <a:ahLst/>
              <a:cxnLst/>
              <a:rect l="l" t="t" r="r" b="b"/>
              <a:pathLst>
                <a:path w="2590800" h="1476375">
                  <a:moveTo>
                    <a:pt x="2495549" y="1476374"/>
                  </a:moveTo>
                  <a:lnTo>
                    <a:pt x="95249" y="1476374"/>
                  </a:lnTo>
                  <a:lnTo>
                    <a:pt x="85867" y="1475921"/>
                  </a:lnTo>
                  <a:lnTo>
                    <a:pt x="42322" y="1460337"/>
                  </a:lnTo>
                  <a:lnTo>
                    <a:pt x="11259" y="1426070"/>
                  </a:lnTo>
                  <a:lnTo>
                    <a:pt x="0" y="13811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495549" y="0"/>
                  </a:lnTo>
                  <a:lnTo>
                    <a:pt x="2540495" y="11259"/>
                  </a:lnTo>
                  <a:lnTo>
                    <a:pt x="2574761" y="42321"/>
                  </a:lnTo>
                  <a:lnTo>
                    <a:pt x="2590346" y="85866"/>
                  </a:lnTo>
                  <a:lnTo>
                    <a:pt x="2590799" y="95249"/>
                  </a:lnTo>
                  <a:lnTo>
                    <a:pt x="2590799" y="1381124"/>
                  </a:lnTo>
                  <a:lnTo>
                    <a:pt x="2579539" y="1426070"/>
                  </a:lnTo>
                  <a:lnTo>
                    <a:pt x="2548477" y="1460337"/>
                  </a:lnTo>
                  <a:lnTo>
                    <a:pt x="2504932" y="1475921"/>
                  </a:lnTo>
                  <a:lnTo>
                    <a:pt x="2495549" y="1476374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86074" y="1990724"/>
              <a:ext cx="2590800" cy="1476375"/>
            </a:xfrm>
            <a:custGeom>
              <a:avLst/>
              <a:gdLst/>
              <a:ahLst/>
              <a:cxnLst/>
              <a:rect l="l" t="t" r="r" b="b"/>
              <a:pathLst>
                <a:path w="2590800" h="1476375">
                  <a:moveTo>
                    <a:pt x="2495549" y="1476374"/>
                  </a:moveTo>
                  <a:lnTo>
                    <a:pt x="95249" y="1476374"/>
                  </a:lnTo>
                  <a:lnTo>
                    <a:pt x="85867" y="1475921"/>
                  </a:lnTo>
                  <a:lnTo>
                    <a:pt x="42322" y="1460337"/>
                  </a:lnTo>
                  <a:lnTo>
                    <a:pt x="11259" y="1426070"/>
                  </a:lnTo>
                  <a:lnTo>
                    <a:pt x="0" y="13811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495549" y="0"/>
                  </a:lnTo>
                  <a:lnTo>
                    <a:pt x="25368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2" y="27099"/>
                  </a:lnTo>
                  <a:lnTo>
                    <a:pt x="18203" y="57243"/>
                  </a:lnTo>
                  <a:lnTo>
                    <a:pt x="9524" y="89621"/>
                  </a:lnTo>
                  <a:lnTo>
                    <a:pt x="9524" y="1386753"/>
                  </a:lnTo>
                  <a:lnTo>
                    <a:pt x="20844" y="1424070"/>
                  </a:lnTo>
                  <a:lnTo>
                    <a:pt x="52303" y="1455529"/>
                  </a:lnTo>
                  <a:lnTo>
                    <a:pt x="89621" y="1466849"/>
                  </a:lnTo>
                  <a:lnTo>
                    <a:pt x="2536820" y="1466849"/>
                  </a:lnTo>
                  <a:lnTo>
                    <a:pt x="2532000" y="1469124"/>
                  </a:lnTo>
                  <a:lnTo>
                    <a:pt x="2523157" y="1472296"/>
                  </a:lnTo>
                  <a:lnTo>
                    <a:pt x="2514135" y="1474562"/>
                  </a:lnTo>
                  <a:lnTo>
                    <a:pt x="2504932" y="1475921"/>
                  </a:lnTo>
                  <a:lnTo>
                    <a:pt x="2495549" y="1476374"/>
                  </a:lnTo>
                  <a:close/>
                </a:path>
                <a:path w="2590800" h="1476375">
                  <a:moveTo>
                    <a:pt x="2536820" y="1466849"/>
                  </a:moveTo>
                  <a:lnTo>
                    <a:pt x="2501177" y="1466849"/>
                  </a:lnTo>
                  <a:lnTo>
                    <a:pt x="2506752" y="1466300"/>
                  </a:lnTo>
                  <a:lnTo>
                    <a:pt x="2517793" y="1464104"/>
                  </a:lnTo>
                  <a:lnTo>
                    <a:pt x="2552185" y="1445721"/>
                  </a:lnTo>
                  <a:lnTo>
                    <a:pt x="2576902" y="1408729"/>
                  </a:lnTo>
                  <a:lnTo>
                    <a:pt x="2581274" y="1386753"/>
                  </a:lnTo>
                  <a:lnTo>
                    <a:pt x="2581274" y="89621"/>
                  </a:lnTo>
                  <a:lnTo>
                    <a:pt x="2569953" y="52303"/>
                  </a:lnTo>
                  <a:lnTo>
                    <a:pt x="2538495" y="20845"/>
                  </a:lnTo>
                  <a:lnTo>
                    <a:pt x="2501177" y="9524"/>
                  </a:lnTo>
                  <a:lnTo>
                    <a:pt x="2536819" y="9524"/>
                  </a:lnTo>
                  <a:lnTo>
                    <a:pt x="2569215" y="34853"/>
                  </a:lnTo>
                  <a:lnTo>
                    <a:pt x="2588987" y="76664"/>
                  </a:lnTo>
                  <a:lnTo>
                    <a:pt x="2590799" y="1381124"/>
                  </a:lnTo>
                  <a:lnTo>
                    <a:pt x="2590346" y="1390507"/>
                  </a:lnTo>
                  <a:lnTo>
                    <a:pt x="2574761" y="1434052"/>
                  </a:lnTo>
                  <a:lnTo>
                    <a:pt x="2540495" y="1465114"/>
                  </a:lnTo>
                  <a:lnTo>
                    <a:pt x="2536820" y="1466849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90849" y="2105024"/>
              <a:ext cx="238125" cy="23812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415925" y="2406575"/>
            <a:ext cx="121539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Core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blockchain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infrastructure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5925" y="2597075"/>
            <a:ext cx="119951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85" dirty="0">
                <a:solidFill>
                  <a:srgbClr val="E2E7F0"/>
                </a:solidFill>
                <a:latin typeface="Calibri"/>
                <a:cs typeface="Calibri"/>
              </a:rPr>
              <a:t>MVP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VR</a:t>
            </a:r>
            <a:r>
              <a:rPr sz="800" spc="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learning</a:t>
            </a:r>
            <a:r>
              <a:rPr sz="80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environment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5925" y="2778050"/>
            <a:ext cx="102489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Basic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AI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 tutor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integration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15925" y="2968550"/>
            <a:ext cx="925194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Initial</a:t>
            </a:r>
            <a:r>
              <a:rPr sz="80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40" dirty="0">
                <a:solidFill>
                  <a:srgbClr val="E2E7F0"/>
                </a:solidFill>
                <a:latin typeface="Calibri"/>
                <a:cs typeface="Calibri"/>
              </a:rPr>
              <a:t>1,000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beta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users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5925" y="3159050"/>
            <a:ext cx="11245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75" dirty="0">
                <a:solidFill>
                  <a:srgbClr val="E2E7F0"/>
                </a:solidFill>
                <a:latin typeface="Calibri"/>
                <a:cs typeface="Calibri"/>
              </a:rPr>
              <a:t>DAO</a:t>
            </a:r>
            <a:r>
              <a:rPr sz="800" spc="3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governance</a:t>
            </a:r>
            <a:r>
              <a:rPr sz="800" spc="4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framework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287712" y="2056039"/>
            <a:ext cx="1092200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35"/>
              </a:spcBef>
            </a:pPr>
            <a:r>
              <a:rPr sz="1000" b="1" spc="-55" dirty="0">
                <a:solidFill>
                  <a:srgbClr val="FFFFFF"/>
                </a:solidFill>
                <a:latin typeface="Verdana"/>
                <a:cs typeface="Verdana"/>
              </a:rPr>
              <a:t>Phase</a:t>
            </a:r>
            <a:r>
              <a:rPr sz="10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spc="-80" dirty="0">
                <a:solidFill>
                  <a:srgbClr val="FFFFFF"/>
                </a:solidFill>
                <a:latin typeface="Verdana"/>
                <a:cs typeface="Verdana"/>
              </a:rPr>
              <a:t>2:</a:t>
            </a:r>
            <a:r>
              <a:rPr sz="1000" b="1" spc="-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spc="-55" dirty="0">
                <a:solidFill>
                  <a:srgbClr val="FFFFFF"/>
                </a:solidFill>
                <a:latin typeface="Verdana"/>
                <a:cs typeface="Verdana"/>
              </a:rPr>
              <a:t>Growth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ts val="875"/>
              </a:lnSpc>
            </a:pPr>
            <a:r>
              <a:rPr sz="750" b="1" spc="-45" dirty="0">
                <a:solidFill>
                  <a:srgbClr val="FF007E"/>
                </a:solidFill>
                <a:latin typeface="Arial Narrow"/>
                <a:cs typeface="Arial Narrow"/>
              </a:rPr>
              <a:t>Q2</a:t>
            </a:r>
            <a:r>
              <a:rPr sz="750" b="1" spc="1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2024</a:t>
            </a:r>
            <a:r>
              <a:rPr sz="750" b="1" spc="2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-</a:t>
            </a:r>
            <a:r>
              <a:rPr sz="750" b="1" spc="1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20" dirty="0">
                <a:solidFill>
                  <a:srgbClr val="FF007E"/>
                </a:solidFill>
                <a:latin typeface="Arial Narrow"/>
                <a:cs typeface="Arial Narrow"/>
              </a:rPr>
              <a:t>Scale</a:t>
            </a:r>
            <a:r>
              <a:rPr sz="750" b="1" spc="2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&amp;</a:t>
            </a:r>
            <a:r>
              <a:rPr sz="750" b="1" spc="1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Expand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90499" y="2000249"/>
            <a:ext cx="5255260" cy="3048000"/>
            <a:chOff x="190499" y="2000249"/>
            <a:chExt cx="5255260" cy="3048000"/>
          </a:xfrm>
        </p:grpSpPr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849" y="2457450"/>
              <a:ext cx="76199" cy="761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849" y="2647950"/>
              <a:ext cx="76199" cy="7619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849" y="2828925"/>
              <a:ext cx="76199" cy="761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849" y="3019425"/>
              <a:ext cx="76199" cy="7619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849" y="3209925"/>
              <a:ext cx="76199" cy="7619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17560" y="2000249"/>
              <a:ext cx="2527827" cy="2857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90499" y="3562349"/>
              <a:ext cx="2600325" cy="1485900"/>
            </a:xfrm>
            <a:custGeom>
              <a:avLst/>
              <a:gdLst/>
              <a:ahLst/>
              <a:cxnLst/>
              <a:rect l="l" t="t" r="r" b="b"/>
              <a:pathLst>
                <a:path w="2600325" h="1485900">
                  <a:moveTo>
                    <a:pt x="2505074" y="1485899"/>
                  </a:moveTo>
                  <a:lnTo>
                    <a:pt x="95249" y="1485899"/>
                  </a:lnTo>
                  <a:lnTo>
                    <a:pt x="85866" y="1485446"/>
                  </a:lnTo>
                  <a:lnTo>
                    <a:pt x="42321" y="1469862"/>
                  </a:lnTo>
                  <a:lnTo>
                    <a:pt x="11259" y="1435595"/>
                  </a:lnTo>
                  <a:lnTo>
                    <a:pt x="0" y="13906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50020" y="11259"/>
                  </a:lnTo>
                  <a:lnTo>
                    <a:pt x="2584286" y="42321"/>
                  </a:lnTo>
                  <a:lnTo>
                    <a:pt x="2599871" y="85866"/>
                  </a:lnTo>
                  <a:lnTo>
                    <a:pt x="2600324" y="95249"/>
                  </a:lnTo>
                  <a:lnTo>
                    <a:pt x="2600324" y="1390649"/>
                  </a:lnTo>
                  <a:lnTo>
                    <a:pt x="2589064" y="1435595"/>
                  </a:lnTo>
                  <a:lnTo>
                    <a:pt x="2558002" y="1469862"/>
                  </a:lnTo>
                  <a:lnTo>
                    <a:pt x="2514457" y="1485446"/>
                  </a:lnTo>
                  <a:lnTo>
                    <a:pt x="2505074" y="148589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0499" y="3562349"/>
              <a:ext cx="2600325" cy="1485900"/>
            </a:xfrm>
            <a:custGeom>
              <a:avLst/>
              <a:gdLst/>
              <a:ahLst/>
              <a:cxnLst/>
              <a:rect l="l" t="t" r="r" b="b"/>
              <a:pathLst>
                <a:path w="2600325" h="1485900">
                  <a:moveTo>
                    <a:pt x="2505074" y="1485899"/>
                  </a:moveTo>
                  <a:lnTo>
                    <a:pt x="95249" y="1485899"/>
                  </a:lnTo>
                  <a:lnTo>
                    <a:pt x="85866" y="1485446"/>
                  </a:lnTo>
                  <a:lnTo>
                    <a:pt x="42321" y="1469862"/>
                  </a:lnTo>
                  <a:lnTo>
                    <a:pt x="11259" y="1435595"/>
                  </a:lnTo>
                  <a:lnTo>
                    <a:pt x="0" y="13906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505074" y="0"/>
                  </a:lnTo>
                  <a:lnTo>
                    <a:pt x="2546344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396278"/>
                  </a:lnTo>
                  <a:lnTo>
                    <a:pt x="20845" y="1433594"/>
                  </a:lnTo>
                  <a:lnTo>
                    <a:pt x="52303" y="1465053"/>
                  </a:lnTo>
                  <a:lnTo>
                    <a:pt x="89621" y="1476374"/>
                  </a:lnTo>
                  <a:lnTo>
                    <a:pt x="2546344" y="1476374"/>
                  </a:lnTo>
                  <a:lnTo>
                    <a:pt x="2541525" y="1478649"/>
                  </a:lnTo>
                  <a:lnTo>
                    <a:pt x="2532682" y="1481821"/>
                  </a:lnTo>
                  <a:lnTo>
                    <a:pt x="2523660" y="1484087"/>
                  </a:lnTo>
                  <a:lnTo>
                    <a:pt x="2514457" y="1485446"/>
                  </a:lnTo>
                  <a:lnTo>
                    <a:pt x="2505074" y="1485899"/>
                  </a:lnTo>
                  <a:close/>
                </a:path>
                <a:path w="2600325" h="1485900">
                  <a:moveTo>
                    <a:pt x="2546344" y="1476374"/>
                  </a:moveTo>
                  <a:lnTo>
                    <a:pt x="2510703" y="1476374"/>
                  </a:lnTo>
                  <a:lnTo>
                    <a:pt x="2516277" y="1475825"/>
                  </a:lnTo>
                  <a:lnTo>
                    <a:pt x="2527319" y="1473628"/>
                  </a:lnTo>
                  <a:lnTo>
                    <a:pt x="2561710" y="1455246"/>
                  </a:lnTo>
                  <a:lnTo>
                    <a:pt x="2586428" y="1418253"/>
                  </a:lnTo>
                  <a:lnTo>
                    <a:pt x="2590799" y="1396278"/>
                  </a:lnTo>
                  <a:lnTo>
                    <a:pt x="2590799" y="89620"/>
                  </a:lnTo>
                  <a:lnTo>
                    <a:pt x="2579479" y="52303"/>
                  </a:lnTo>
                  <a:lnTo>
                    <a:pt x="2548020" y="20844"/>
                  </a:lnTo>
                  <a:lnTo>
                    <a:pt x="2510703" y="9524"/>
                  </a:lnTo>
                  <a:lnTo>
                    <a:pt x="2546344" y="9524"/>
                  </a:lnTo>
                  <a:lnTo>
                    <a:pt x="2578741" y="34853"/>
                  </a:lnTo>
                  <a:lnTo>
                    <a:pt x="2598512" y="76664"/>
                  </a:lnTo>
                  <a:lnTo>
                    <a:pt x="2600324" y="1390649"/>
                  </a:lnTo>
                  <a:lnTo>
                    <a:pt x="2599871" y="1400032"/>
                  </a:lnTo>
                  <a:lnTo>
                    <a:pt x="2584287" y="1443577"/>
                  </a:lnTo>
                  <a:lnTo>
                    <a:pt x="2550020" y="1474639"/>
                  </a:lnTo>
                  <a:lnTo>
                    <a:pt x="2546344" y="147637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5274" y="3676649"/>
              <a:ext cx="238124" cy="238125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3106737" y="2406575"/>
            <a:ext cx="117157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Advanced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3D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brain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skill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trees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106737" y="2597075"/>
            <a:ext cx="12827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Corporate</a:t>
            </a:r>
            <a:r>
              <a:rPr sz="80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training</a:t>
            </a:r>
            <a:r>
              <a:rPr sz="80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partnerships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06737" y="2778050"/>
            <a:ext cx="10744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Talent</a:t>
            </a:r>
            <a:r>
              <a:rPr sz="80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marketplace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launch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106737" y="2968550"/>
            <a:ext cx="90170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25,000</a:t>
            </a:r>
            <a:r>
              <a:rPr sz="80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active</a:t>
            </a:r>
            <a:r>
              <a:rPr sz="80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learners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106737" y="3159050"/>
            <a:ext cx="94170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Revenue</a:t>
            </a:r>
            <a:r>
              <a:rPr sz="800" spc="1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diversification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6899" y="3627664"/>
            <a:ext cx="1147445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35"/>
              </a:spcBef>
            </a:pPr>
            <a:r>
              <a:rPr sz="1000" b="1" spc="-55" dirty="0">
                <a:solidFill>
                  <a:srgbClr val="FFFFFF"/>
                </a:solidFill>
                <a:latin typeface="Verdana"/>
                <a:cs typeface="Verdana"/>
              </a:rPr>
              <a:t>Phase </a:t>
            </a:r>
            <a:r>
              <a:rPr sz="1000" b="1" spc="-90" dirty="0">
                <a:solidFill>
                  <a:srgbClr val="FFFFFF"/>
                </a:solidFill>
                <a:latin typeface="Verdana"/>
                <a:cs typeface="Verdana"/>
              </a:rPr>
              <a:t>3:</a:t>
            </a:r>
            <a:r>
              <a:rPr sz="1000" b="1" spc="-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Verdana"/>
                <a:cs typeface="Verdana"/>
              </a:rPr>
              <a:t>Maturity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ts val="875"/>
              </a:lnSpc>
            </a:pPr>
            <a:r>
              <a:rPr sz="750" b="1" spc="-30" dirty="0">
                <a:solidFill>
                  <a:srgbClr val="FF007E"/>
                </a:solidFill>
                <a:latin typeface="Arial Narrow"/>
                <a:cs typeface="Arial Narrow"/>
              </a:rPr>
              <a:t>Q3</a:t>
            </a:r>
            <a:r>
              <a:rPr sz="750" b="1" spc="2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2024</a:t>
            </a:r>
            <a:r>
              <a:rPr sz="750" b="1" spc="2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-</a:t>
            </a:r>
            <a:r>
              <a:rPr sz="750" b="1" spc="2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Market</a:t>
            </a:r>
            <a:r>
              <a:rPr sz="750" b="1" spc="2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Leadership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21986" y="3562349"/>
            <a:ext cx="5255260" cy="1485900"/>
            <a:chOff x="221986" y="3562349"/>
            <a:chExt cx="5255260" cy="1485900"/>
          </a:xfrm>
        </p:grpSpPr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4" y="4038599"/>
              <a:ext cx="76199" cy="76199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4" y="4219574"/>
              <a:ext cx="76199" cy="76199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4" y="4410074"/>
              <a:ext cx="76199" cy="76199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4" y="4600574"/>
              <a:ext cx="76199" cy="76199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5274" y="4781549"/>
              <a:ext cx="76199" cy="76199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1986" y="3571874"/>
              <a:ext cx="2537352" cy="2857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2886074" y="3562349"/>
              <a:ext cx="2590800" cy="1485900"/>
            </a:xfrm>
            <a:custGeom>
              <a:avLst/>
              <a:gdLst/>
              <a:ahLst/>
              <a:cxnLst/>
              <a:rect l="l" t="t" r="r" b="b"/>
              <a:pathLst>
                <a:path w="2590800" h="1485900">
                  <a:moveTo>
                    <a:pt x="2495549" y="1485899"/>
                  </a:moveTo>
                  <a:lnTo>
                    <a:pt x="95249" y="1485899"/>
                  </a:lnTo>
                  <a:lnTo>
                    <a:pt x="85866" y="1485446"/>
                  </a:lnTo>
                  <a:lnTo>
                    <a:pt x="42321" y="1469862"/>
                  </a:lnTo>
                  <a:lnTo>
                    <a:pt x="11259" y="1435595"/>
                  </a:lnTo>
                  <a:lnTo>
                    <a:pt x="0" y="13906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495549" y="0"/>
                  </a:lnTo>
                  <a:lnTo>
                    <a:pt x="2540495" y="11259"/>
                  </a:lnTo>
                  <a:lnTo>
                    <a:pt x="2574761" y="42321"/>
                  </a:lnTo>
                  <a:lnTo>
                    <a:pt x="2590346" y="85866"/>
                  </a:lnTo>
                  <a:lnTo>
                    <a:pt x="2590799" y="95249"/>
                  </a:lnTo>
                  <a:lnTo>
                    <a:pt x="2590799" y="1390649"/>
                  </a:lnTo>
                  <a:lnTo>
                    <a:pt x="2579539" y="1435595"/>
                  </a:lnTo>
                  <a:lnTo>
                    <a:pt x="2548477" y="1469862"/>
                  </a:lnTo>
                  <a:lnTo>
                    <a:pt x="2504932" y="1485446"/>
                  </a:lnTo>
                  <a:lnTo>
                    <a:pt x="2495549" y="148589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886074" y="3562349"/>
              <a:ext cx="2590800" cy="1485900"/>
            </a:xfrm>
            <a:custGeom>
              <a:avLst/>
              <a:gdLst/>
              <a:ahLst/>
              <a:cxnLst/>
              <a:rect l="l" t="t" r="r" b="b"/>
              <a:pathLst>
                <a:path w="2590800" h="1485900">
                  <a:moveTo>
                    <a:pt x="2495549" y="1485899"/>
                  </a:moveTo>
                  <a:lnTo>
                    <a:pt x="95249" y="1485899"/>
                  </a:lnTo>
                  <a:lnTo>
                    <a:pt x="85866" y="1485446"/>
                  </a:lnTo>
                  <a:lnTo>
                    <a:pt x="42321" y="1469862"/>
                  </a:lnTo>
                  <a:lnTo>
                    <a:pt x="11259" y="1435595"/>
                  </a:lnTo>
                  <a:lnTo>
                    <a:pt x="0" y="1390649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7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2495549" y="0"/>
                  </a:lnTo>
                  <a:lnTo>
                    <a:pt x="2536819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2" y="27098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396278"/>
                  </a:lnTo>
                  <a:lnTo>
                    <a:pt x="20844" y="1433594"/>
                  </a:lnTo>
                  <a:lnTo>
                    <a:pt x="52303" y="1465053"/>
                  </a:lnTo>
                  <a:lnTo>
                    <a:pt x="89621" y="1476374"/>
                  </a:lnTo>
                  <a:lnTo>
                    <a:pt x="2536819" y="1476374"/>
                  </a:lnTo>
                  <a:lnTo>
                    <a:pt x="2532000" y="1478649"/>
                  </a:lnTo>
                  <a:lnTo>
                    <a:pt x="2523157" y="1481821"/>
                  </a:lnTo>
                  <a:lnTo>
                    <a:pt x="2514135" y="1484087"/>
                  </a:lnTo>
                  <a:lnTo>
                    <a:pt x="2504932" y="1485446"/>
                  </a:lnTo>
                  <a:lnTo>
                    <a:pt x="2495549" y="1485899"/>
                  </a:lnTo>
                  <a:close/>
                </a:path>
                <a:path w="2590800" h="1485900">
                  <a:moveTo>
                    <a:pt x="2536819" y="1476374"/>
                  </a:moveTo>
                  <a:lnTo>
                    <a:pt x="2501177" y="1476374"/>
                  </a:lnTo>
                  <a:lnTo>
                    <a:pt x="2506752" y="1475825"/>
                  </a:lnTo>
                  <a:lnTo>
                    <a:pt x="2517793" y="1473628"/>
                  </a:lnTo>
                  <a:lnTo>
                    <a:pt x="2552185" y="1455246"/>
                  </a:lnTo>
                  <a:lnTo>
                    <a:pt x="2576902" y="1418253"/>
                  </a:lnTo>
                  <a:lnTo>
                    <a:pt x="2581274" y="1396278"/>
                  </a:lnTo>
                  <a:lnTo>
                    <a:pt x="2581274" y="89620"/>
                  </a:lnTo>
                  <a:lnTo>
                    <a:pt x="2569953" y="52303"/>
                  </a:lnTo>
                  <a:lnTo>
                    <a:pt x="2538495" y="20844"/>
                  </a:lnTo>
                  <a:lnTo>
                    <a:pt x="2501177" y="9524"/>
                  </a:lnTo>
                  <a:lnTo>
                    <a:pt x="2536819" y="9524"/>
                  </a:lnTo>
                  <a:lnTo>
                    <a:pt x="2569215" y="34853"/>
                  </a:lnTo>
                  <a:lnTo>
                    <a:pt x="2588987" y="76664"/>
                  </a:lnTo>
                  <a:lnTo>
                    <a:pt x="2590799" y="1390649"/>
                  </a:lnTo>
                  <a:lnTo>
                    <a:pt x="2590346" y="1400032"/>
                  </a:lnTo>
                  <a:lnTo>
                    <a:pt x="2574761" y="1443577"/>
                  </a:lnTo>
                  <a:lnTo>
                    <a:pt x="2540495" y="1474639"/>
                  </a:lnTo>
                  <a:lnTo>
                    <a:pt x="2536819" y="1476374"/>
                  </a:lnTo>
                  <a:close/>
                </a:path>
              </a:pathLst>
            </a:custGeom>
            <a:solidFill>
              <a:srgbClr val="13B8A6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90849" y="3676649"/>
              <a:ext cx="238125" cy="238125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415925" y="3987724"/>
            <a:ext cx="108140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Full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ecosystem</a:t>
            </a:r>
            <a:r>
              <a:rPr sz="800" spc="-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integration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15925" y="4168699"/>
            <a:ext cx="109156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EU</a:t>
            </a:r>
            <a:r>
              <a:rPr sz="80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5" dirty="0">
                <a:solidFill>
                  <a:srgbClr val="E2E7F0"/>
                </a:solidFill>
                <a:latin typeface="Calibri"/>
                <a:cs typeface="Calibri"/>
              </a:rPr>
              <a:t>compliance</a:t>
            </a:r>
            <a:r>
              <a:rPr sz="80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certification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5925" y="4359199"/>
            <a:ext cx="103060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35" dirty="0">
                <a:solidFill>
                  <a:srgbClr val="E2E7F0"/>
                </a:solidFill>
                <a:latin typeface="Calibri"/>
                <a:cs typeface="Calibri"/>
              </a:rPr>
              <a:t>Global</a:t>
            </a:r>
            <a:r>
              <a:rPr sz="80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university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network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15925" y="4549699"/>
            <a:ext cx="113220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100,000+</a:t>
            </a:r>
            <a:r>
              <a:rPr sz="80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30" dirty="0">
                <a:solidFill>
                  <a:srgbClr val="E2E7F0"/>
                </a:solidFill>
                <a:latin typeface="Calibri"/>
                <a:cs typeface="Calibri"/>
              </a:rPr>
              <a:t>verified</a:t>
            </a:r>
            <a:r>
              <a:rPr sz="800" spc="3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graduates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15925" y="4730674"/>
            <a:ext cx="110299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Industry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 standard</a:t>
            </a:r>
            <a:r>
              <a:rPr sz="800" spc="-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platform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287712" y="3627664"/>
            <a:ext cx="1119505" cy="2908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35"/>
              </a:spcBef>
            </a:pPr>
            <a:r>
              <a:rPr sz="1000" b="1" spc="-75" dirty="0">
                <a:solidFill>
                  <a:srgbClr val="FFFFFF"/>
                </a:solidFill>
                <a:latin typeface="Verdana"/>
                <a:cs typeface="Verdana"/>
              </a:rPr>
              <a:t>Global</a:t>
            </a:r>
            <a:r>
              <a:rPr sz="1000" b="1" spc="-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000" b="1" spc="-60" dirty="0">
                <a:solidFill>
                  <a:srgbClr val="FFFFFF"/>
                </a:solidFill>
                <a:latin typeface="Verdana"/>
                <a:cs typeface="Verdana"/>
              </a:rPr>
              <a:t>Expansion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ts val="875"/>
              </a:lnSpc>
            </a:pP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Q4</a:t>
            </a:r>
            <a:r>
              <a:rPr sz="750" b="1" spc="10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2024</a:t>
            </a:r>
            <a:r>
              <a:rPr sz="750" b="1" spc="1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dirty="0">
                <a:solidFill>
                  <a:srgbClr val="FF007E"/>
                </a:solidFill>
                <a:latin typeface="Arial Narrow"/>
                <a:cs typeface="Arial Narrow"/>
              </a:rPr>
              <a:t>-</a:t>
            </a:r>
            <a:r>
              <a:rPr sz="750" b="1" spc="15" dirty="0">
                <a:solidFill>
                  <a:srgbClr val="FF007E"/>
                </a:solidFill>
                <a:latin typeface="Arial Narrow"/>
                <a:cs typeface="Arial Narrow"/>
              </a:rPr>
              <a:t> </a:t>
            </a:r>
            <a:r>
              <a:rPr sz="750" b="1" spc="-10" dirty="0">
                <a:solidFill>
                  <a:srgbClr val="FF007E"/>
                </a:solidFill>
                <a:latin typeface="Arial Narrow"/>
                <a:cs typeface="Arial Narrow"/>
              </a:rPr>
              <a:t>International</a:t>
            </a:r>
            <a:endParaRPr sz="750">
              <a:latin typeface="Arial Narrow"/>
              <a:cs typeface="Arial Narrow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190499" y="3571874"/>
            <a:ext cx="5286375" cy="2828925"/>
            <a:chOff x="190499" y="3571874"/>
            <a:chExt cx="5286375" cy="2828925"/>
          </a:xfrm>
        </p:grpSpPr>
        <p:pic>
          <p:nvPicPr>
            <p:cNvPr id="69" name="object 6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849" y="4038599"/>
              <a:ext cx="76199" cy="76199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849" y="4219574"/>
              <a:ext cx="76199" cy="76199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849" y="4410074"/>
              <a:ext cx="76199" cy="76199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849" y="4600574"/>
              <a:ext cx="76199" cy="76199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90849" y="4781549"/>
              <a:ext cx="76199" cy="76199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17560" y="3571874"/>
              <a:ext cx="2527827" cy="28574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190499" y="5276849"/>
              <a:ext cx="5286375" cy="1123950"/>
            </a:xfrm>
            <a:custGeom>
              <a:avLst/>
              <a:gdLst/>
              <a:ahLst/>
              <a:cxnLst/>
              <a:rect l="l" t="t" r="r" b="b"/>
              <a:pathLst>
                <a:path w="5286375" h="1123950">
                  <a:moveTo>
                    <a:pt x="5172074" y="1123949"/>
                  </a:moveTo>
                  <a:lnTo>
                    <a:pt x="114299" y="1123949"/>
                  </a:lnTo>
                  <a:lnTo>
                    <a:pt x="103040" y="1123406"/>
                  </a:lnTo>
                  <a:lnTo>
                    <a:pt x="60364" y="1110437"/>
                  </a:lnTo>
                  <a:lnTo>
                    <a:pt x="25900" y="1082125"/>
                  </a:lnTo>
                  <a:lnTo>
                    <a:pt x="4894" y="1042779"/>
                  </a:lnTo>
                  <a:lnTo>
                    <a:pt x="0" y="10096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4" y="8700"/>
                  </a:lnTo>
                  <a:lnTo>
                    <a:pt x="5252895" y="33477"/>
                  </a:lnTo>
                  <a:lnTo>
                    <a:pt x="5277672" y="70559"/>
                  </a:lnTo>
                  <a:lnTo>
                    <a:pt x="5286374" y="114299"/>
                  </a:lnTo>
                  <a:lnTo>
                    <a:pt x="5286374" y="1009649"/>
                  </a:lnTo>
                  <a:lnTo>
                    <a:pt x="5277672" y="1053390"/>
                  </a:lnTo>
                  <a:lnTo>
                    <a:pt x="5252895" y="1090472"/>
                  </a:lnTo>
                  <a:lnTo>
                    <a:pt x="5215814" y="1115249"/>
                  </a:lnTo>
                  <a:lnTo>
                    <a:pt x="5172074" y="1123949"/>
                  </a:lnTo>
                  <a:close/>
                </a:path>
              </a:pathLst>
            </a:custGeom>
            <a:solidFill>
              <a:srgbClr val="0D1729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190499" y="5276849"/>
              <a:ext cx="5286375" cy="1123950"/>
            </a:xfrm>
            <a:custGeom>
              <a:avLst/>
              <a:gdLst/>
              <a:ahLst/>
              <a:cxnLst/>
              <a:rect l="l" t="t" r="r" b="b"/>
              <a:pathLst>
                <a:path w="5286375" h="1123950">
                  <a:moveTo>
                    <a:pt x="5172074" y="1123949"/>
                  </a:moveTo>
                  <a:lnTo>
                    <a:pt x="114299" y="1123949"/>
                  </a:lnTo>
                  <a:lnTo>
                    <a:pt x="103040" y="1123406"/>
                  </a:lnTo>
                  <a:lnTo>
                    <a:pt x="60364" y="1110438"/>
                  </a:lnTo>
                  <a:lnTo>
                    <a:pt x="25900" y="1082125"/>
                  </a:lnTo>
                  <a:lnTo>
                    <a:pt x="4894" y="1042779"/>
                  </a:lnTo>
                  <a:lnTo>
                    <a:pt x="0" y="100964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9" y="8700"/>
                  </a:lnTo>
                  <a:lnTo>
                    <a:pt x="114299" y="0"/>
                  </a:lnTo>
                  <a:lnTo>
                    <a:pt x="5172074" y="0"/>
                  </a:lnTo>
                  <a:lnTo>
                    <a:pt x="5215814" y="8700"/>
                  </a:lnTo>
                  <a:lnTo>
                    <a:pt x="5217562" y="9525"/>
                  </a:lnTo>
                  <a:lnTo>
                    <a:pt x="107420" y="9525"/>
                  </a:lnTo>
                  <a:lnTo>
                    <a:pt x="100606" y="10196"/>
                  </a:lnTo>
                  <a:lnTo>
                    <a:pt x="61810" y="23359"/>
                  </a:lnTo>
                  <a:lnTo>
                    <a:pt x="31004" y="50368"/>
                  </a:lnTo>
                  <a:lnTo>
                    <a:pt x="12880" y="87110"/>
                  </a:lnTo>
                  <a:lnTo>
                    <a:pt x="9524" y="107419"/>
                  </a:lnTo>
                  <a:lnTo>
                    <a:pt x="9524" y="1016528"/>
                  </a:lnTo>
                  <a:lnTo>
                    <a:pt x="20133" y="1056100"/>
                  </a:lnTo>
                  <a:lnTo>
                    <a:pt x="45077" y="1088600"/>
                  </a:lnTo>
                  <a:lnTo>
                    <a:pt x="80560" y="1109080"/>
                  </a:lnTo>
                  <a:lnTo>
                    <a:pt x="107420" y="1114424"/>
                  </a:lnTo>
                  <a:lnTo>
                    <a:pt x="5217562" y="1114424"/>
                  </a:lnTo>
                  <a:lnTo>
                    <a:pt x="5215814" y="1115249"/>
                  </a:lnTo>
                  <a:lnTo>
                    <a:pt x="5205204" y="1119055"/>
                  </a:lnTo>
                  <a:lnTo>
                    <a:pt x="5194377" y="1121774"/>
                  </a:lnTo>
                  <a:lnTo>
                    <a:pt x="5183334" y="1123406"/>
                  </a:lnTo>
                  <a:lnTo>
                    <a:pt x="5172074" y="1123949"/>
                  </a:lnTo>
                  <a:close/>
                </a:path>
                <a:path w="5286375" h="1123950">
                  <a:moveTo>
                    <a:pt x="5217562" y="1114424"/>
                  </a:moveTo>
                  <a:lnTo>
                    <a:pt x="5178953" y="1114424"/>
                  </a:lnTo>
                  <a:lnTo>
                    <a:pt x="5185766" y="1113753"/>
                  </a:lnTo>
                  <a:lnTo>
                    <a:pt x="5199261" y="1111068"/>
                  </a:lnTo>
                  <a:lnTo>
                    <a:pt x="5236004" y="1092943"/>
                  </a:lnTo>
                  <a:lnTo>
                    <a:pt x="5263012" y="1062138"/>
                  </a:lnTo>
                  <a:lnTo>
                    <a:pt x="5276178" y="1023342"/>
                  </a:lnTo>
                  <a:lnTo>
                    <a:pt x="5276848" y="1016528"/>
                  </a:lnTo>
                  <a:lnTo>
                    <a:pt x="5276848" y="107419"/>
                  </a:lnTo>
                  <a:lnTo>
                    <a:pt x="5266240" y="67847"/>
                  </a:lnTo>
                  <a:lnTo>
                    <a:pt x="5241297" y="35347"/>
                  </a:lnTo>
                  <a:lnTo>
                    <a:pt x="5205813" y="14866"/>
                  </a:lnTo>
                  <a:lnTo>
                    <a:pt x="5178953" y="9525"/>
                  </a:lnTo>
                  <a:lnTo>
                    <a:pt x="5217562" y="9525"/>
                  </a:lnTo>
                  <a:lnTo>
                    <a:pt x="5252896" y="33477"/>
                  </a:lnTo>
                  <a:lnTo>
                    <a:pt x="5277673" y="70559"/>
                  </a:lnTo>
                  <a:lnTo>
                    <a:pt x="5286374" y="114299"/>
                  </a:lnTo>
                  <a:lnTo>
                    <a:pt x="5286374" y="1009649"/>
                  </a:lnTo>
                  <a:lnTo>
                    <a:pt x="5285830" y="1020909"/>
                  </a:lnTo>
                  <a:lnTo>
                    <a:pt x="5272861" y="1063585"/>
                  </a:lnTo>
                  <a:lnTo>
                    <a:pt x="5244549" y="1098049"/>
                  </a:lnTo>
                  <a:lnTo>
                    <a:pt x="5226008" y="1110438"/>
                  </a:lnTo>
                  <a:lnTo>
                    <a:pt x="5217562" y="1114424"/>
                  </a:lnTo>
                  <a:close/>
                </a:path>
              </a:pathLst>
            </a:custGeom>
            <a:solidFill>
              <a:srgbClr val="FF007E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4325" y="5705475"/>
              <a:ext cx="91380" cy="9138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67024" y="5705474"/>
              <a:ext cx="85724" cy="85724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4325" y="5924550"/>
              <a:ext cx="91380" cy="91380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67024" y="5924549"/>
              <a:ext cx="85724" cy="8572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4325" y="6143624"/>
              <a:ext cx="85724" cy="85724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67024" y="6143624"/>
              <a:ext cx="85724" cy="85724"/>
            </a:xfrm>
            <a:prstGeom prst="rect">
              <a:avLst/>
            </a:prstGeom>
          </p:spPr>
        </p:pic>
      </p:grpSp>
      <p:sp>
        <p:nvSpPr>
          <p:cNvPr id="83" name="object 83"/>
          <p:cNvSpPr txBox="1"/>
          <p:nvPr/>
        </p:nvSpPr>
        <p:spPr>
          <a:xfrm>
            <a:off x="3106737" y="3987724"/>
            <a:ext cx="95440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50" dirty="0">
                <a:solidFill>
                  <a:srgbClr val="E2E7F0"/>
                </a:solidFill>
                <a:latin typeface="Calibri"/>
                <a:cs typeface="Calibri"/>
              </a:rPr>
              <a:t>Multi-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language</a:t>
            </a:r>
            <a:r>
              <a:rPr sz="800" spc="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support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106737" y="4168699"/>
            <a:ext cx="83756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Regional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compliance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106737" y="4359199"/>
            <a:ext cx="124523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Local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educational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partnerships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3106737" y="4549699"/>
            <a:ext cx="85471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500,000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0" dirty="0">
                <a:solidFill>
                  <a:srgbClr val="E2E7F0"/>
                </a:solidFill>
                <a:latin typeface="Calibri"/>
                <a:cs typeface="Calibri"/>
              </a:rPr>
              <a:t>global</a:t>
            </a:r>
            <a:r>
              <a:rPr sz="80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users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3106737" y="4730674"/>
            <a:ext cx="92900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E2E7F0"/>
                </a:solidFill>
                <a:latin typeface="Calibri"/>
                <a:cs typeface="Calibri"/>
              </a:rPr>
              <a:t>Sustainable</a:t>
            </a:r>
            <a:r>
              <a:rPr sz="80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45" dirty="0">
                <a:solidFill>
                  <a:srgbClr val="E2E7F0"/>
                </a:solidFill>
                <a:latin typeface="Calibri"/>
                <a:cs typeface="Calibri"/>
              </a:rPr>
              <a:t>€85M</a:t>
            </a:r>
            <a:r>
              <a:rPr sz="80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00" spc="-25" dirty="0">
                <a:solidFill>
                  <a:srgbClr val="E2E7F0"/>
                </a:solidFill>
                <a:latin typeface="Calibri"/>
                <a:cs typeface="Calibri"/>
              </a:rPr>
              <a:t>ARR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50155" y="5377497"/>
            <a:ext cx="3963035" cy="8782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989330">
              <a:lnSpc>
                <a:spcPct val="100000"/>
              </a:lnSpc>
              <a:spcBef>
                <a:spcPts val="130"/>
              </a:spcBef>
            </a:pPr>
            <a:r>
              <a:rPr sz="1250" spc="85" dirty="0">
                <a:solidFill>
                  <a:srgbClr val="FF007E"/>
                </a:solidFill>
                <a:latin typeface="Segoe UI Symbol"/>
                <a:cs typeface="Segoe UI Symbol"/>
              </a:rPr>
              <a:t>🎯</a:t>
            </a:r>
            <a:r>
              <a:rPr sz="1250" dirty="0">
                <a:solidFill>
                  <a:srgbClr val="FF007E"/>
                </a:solidFill>
                <a:latin typeface="Segoe UI Symbol"/>
                <a:cs typeface="Segoe UI Symbol"/>
              </a:rPr>
              <a:t> </a:t>
            </a:r>
            <a:r>
              <a:rPr sz="1150" spc="-55" dirty="0">
                <a:solidFill>
                  <a:srgbClr val="FF007E"/>
                </a:solidFill>
                <a:latin typeface="Arial Black"/>
                <a:cs typeface="Arial Black"/>
              </a:rPr>
              <a:t>CRITICAL</a:t>
            </a:r>
            <a:r>
              <a:rPr sz="115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150" dirty="0">
                <a:solidFill>
                  <a:srgbClr val="FF007E"/>
                </a:solidFill>
                <a:latin typeface="Arial Black"/>
                <a:cs typeface="Arial Black"/>
              </a:rPr>
              <a:t>SUCCESS</a:t>
            </a:r>
            <a:r>
              <a:rPr sz="115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150" spc="-10" dirty="0">
                <a:solidFill>
                  <a:srgbClr val="FF007E"/>
                </a:solidFill>
                <a:latin typeface="Arial Black"/>
                <a:cs typeface="Arial Black"/>
              </a:rPr>
              <a:t>FACTORS</a:t>
            </a:r>
            <a:r>
              <a:rPr sz="1150" spc="-40" dirty="0">
                <a:solidFill>
                  <a:srgbClr val="FF007E"/>
                </a:solidFill>
                <a:latin typeface="Arial Black"/>
                <a:cs typeface="Arial Black"/>
              </a:rPr>
              <a:t> </a:t>
            </a:r>
            <a:r>
              <a:rPr sz="1250" spc="35" dirty="0">
                <a:solidFill>
                  <a:srgbClr val="FF007E"/>
                </a:solidFill>
                <a:latin typeface="Segoe UI Symbol"/>
                <a:cs typeface="Segoe UI Symbol"/>
              </a:rPr>
              <a:t>🎯</a:t>
            </a:r>
            <a:endParaRPr sz="125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2560320" algn="l"/>
              </a:tabLst>
            </a:pPr>
            <a:r>
              <a:rPr sz="850" dirty="0">
                <a:solidFill>
                  <a:srgbClr val="E2E7F0"/>
                </a:solidFill>
                <a:latin typeface="Calibri"/>
                <a:cs typeface="Calibri"/>
              </a:rPr>
              <a:t>Seamless</a:t>
            </a:r>
            <a:r>
              <a:rPr sz="850" spc="4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45" dirty="0">
                <a:solidFill>
                  <a:srgbClr val="E2E7F0"/>
                </a:solidFill>
                <a:latin typeface="Calibri"/>
                <a:cs typeface="Calibri"/>
              </a:rPr>
              <a:t>UX/UI</a:t>
            </a:r>
            <a:r>
              <a:rPr sz="850" spc="5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abstraction</a:t>
            </a:r>
            <a:r>
              <a:rPr sz="850" dirty="0">
                <a:solidFill>
                  <a:srgbClr val="E2E7F0"/>
                </a:solidFill>
                <a:latin typeface="Calibri"/>
                <a:cs typeface="Calibri"/>
              </a:rPr>
              <a:t>	Strategic</a:t>
            </a:r>
            <a:r>
              <a:rPr sz="8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academic</a:t>
            </a:r>
            <a:r>
              <a:rPr sz="8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partnerships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2560320" algn="l"/>
              </a:tabLst>
            </a:pP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Robust</a:t>
            </a:r>
            <a:r>
              <a:rPr sz="85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30" dirty="0">
                <a:solidFill>
                  <a:srgbClr val="E2E7F0"/>
                </a:solidFill>
                <a:latin typeface="Calibri"/>
                <a:cs typeface="Calibri"/>
              </a:rPr>
              <a:t>blockchain</a:t>
            </a:r>
            <a:r>
              <a:rPr sz="85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infrastructure</a:t>
            </a:r>
            <a:r>
              <a:rPr sz="850" dirty="0">
                <a:solidFill>
                  <a:srgbClr val="E2E7F0"/>
                </a:solidFill>
                <a:latin typeface="Calibri"/>
                <a:cs typeface="Calibri"/>
              </a:rPr>
              <a:t>	</a:t>
            </a:r>
            <a:r>
              <a:rPr sz="850" spc="-30" dirty="0">
                <a:solidFill>
                  <a:srgbClr val="E2E7F0"/>
                </a:solidFill>
                <a:latin typeface="Calibri"/>
                <a:cs typeface="Calibri"/>
              </a:rPr>
              <a:t>High-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quality</a:t>
            </a:r>
            <a:r>
              <a:rPr sz="85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content</a:t>
            </a:r>
            <a:r>
              <a:rPr sz="850" spc="2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creation</a:t>
            </a:r>
            <a:endParaRPr sz="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  <a:tabLst>
                <a:tab pos="2560320" algn="l"/>
              </a:tabLst>
            </a:pPr>
            <a:r>
              <a:rPr sz="850" spc="-30" dirty="0">
                <a:solidFill>
                  <a:srgbClr val="E2E7F0"/>
                </a:solidFill>
                <a:latin typeface="Calibri"/>
                <a:cs typeface="Calibri"/>
              </a:rPr>
              <a:t>Community-</a:t>
            </a: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driven</a:t>
            </a:r>
            <a:r>
              <a:rPr sz="850" spc="6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governance</a:t>
            </a:r>
            <a:r>
              <a:rPr sz="850" dirty="0">
                <a:solidFill>
                  <a:srgbClr val="E2E7F0"/>
                </a:solidFill>
                <a:latin typeface="Calibri"/>
                <a:cs typeface="Calibri"/>
              </a:rPr>
              <a:t>	</a:t>
            </a:r>
            <a:r>
              <a:rPr sz="850" spc="-20" dirty="0">
                <a:solidFill>
                  <a:srgbClr val="E2E7F0"/>
                </a:solidFill>
                <a:latin typeface="Calibri"/>
                <a:cs typeface="Calibri"/>
              </a:rPr>
              <a:t>Continuous</a:t>
            </a:r>
            <a:r>
              <a:rPr sz="850" spc="15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25" dirty="0">
                <a:solidFill>
                  <a:srgbClr val="E2E7F0"/>
                </a:solidFill>
                <a:latin typeface="Calibri"/>
                <a:cs typeface="Calibri"/>
              </a:rPr>
              <a:t>innovation</a:t>
            </a:r>
            <a:r>
              <a:rPr sz="850" spc="20" dirty="0">
                <a:solidFill>
                  <a:srgbClr val="E2E7F0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E2E7F0"/>
                </a:solidFill>
                <a:latin typeface="Calibri"/>
                <a:cs typeface="Calibri"/>
              </a:rPr>
              <a:t>pipeline</a:t>
            </a:r>
            <a:endParaRPr sz="850">
              <a:latin typeface="Calibri"/>
              <a:cs typeface="Calibri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233040" y="961268"/>
            <a:ext cx="5201920" cy="5430520"/>
            <a:chOff x="233040" y="961268"/>
            <a:chExt cx="5201920" cy="5430520"/>
          </a:xfrm>
        </p:grpSpPr>
        <p:pic>
          <p:nvPicPr>
            <p:cNvPr id="90" name="object 9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3040" y="6362699"/>
              <a:ext cx="5201294" cy="28574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1747715" y="976190"/>
              <a:ext cx="467359" cy="467359"/>
            </a:xfrm>
            <a:custGeom>
              <a:avLst/>
              <a:gdLst/>
              <a:ahLst/>
              <a:cxnLst/>
              <a:rect l="l" t="t" r="r" b="b"/>
              <a:pathLst>
                <a:path w="467360" h="467359">
                  <a:moveTo>
                    <a:pt x="241131" y="466968"/>
                  </a:moveTo>
                  <a:lnTo>
                    <a:pt x="225837" y="466968"/>
                  </a:lnTo>
                  <a:lnTo>
                    <a:pt x="218208" y="466593"/>
                  </a:lnTo>
                  <a:lnTo>
                    <a:pt x="180433" y="460990"/>
                  </a:lnTo>
                  <a:lnTo>
                    <a:pt x="137068" y="446269"/>
                  </a:lnTo>
                  <a:lnTo>
                    <a:pt x="97409" y="423370"/>
                  </a:lnTo>
                  <a:lnTo>
                    <a:pt x="62978" y="393175"/>
                  </a:lnTo>
                  <a:lnTo>
                    <a:pt x="35100" y="356842"/>
                  </a:lnTo>
                  <a:lnTo>
                    <a:pt x="14846" y="315769"/>
                  </a:lnTo>
                  <a:lnTo>
                    <a:pt x="2994" y="271534"/>
                  </a:lnTo>
                  <a:lnTo>
                    <a:pt x="0" y="241131"/>
                  </a:lnTo>
                  <a:lnTo>
                    <a:pt x="0" y="225837"/>
                  </a:lnTo>
                  <a:lnTo>
                    <a:pt x="5978" y="180433"/>
                  </a:lnTo>
                  <a:lnTo>
                    <a:pt x="20699" y="137068"/>
                  </a:lnTo>
                  <a:lnTo>
                    <a:pt x="43597" y="97409"/>
                  </a:lnTo>
                  <a:lnTo>
                    <a:pt x="73793" y="62978"/>
                  </a:lnTo>
                  <a:lnTo>
                    <a:pt x="110125" y="35100"/>
                  </a:lnTo>
                  <a:lnTo>
                    <a:pt x="151198" y="14846"/>
                  </a:lnTo>
                  <a:lnTo>
                    <a:pt x="195433" y="2994"/>
                  </a:lnTo>
                  <a:lnTo>
                    <a:pt x="225837" y="0"/>
                  </a:lnTo>
                  <a:lnTo>
                    <a:pt x="241131" y="0"/>
                  </a:lnTo>
                  <a:lnTo>
                    <a:pt x="286534" y="5978"/>
                  </a:lnTo>
                  <a:lnTo>
                    <a:pt x="329899" y="20699"/>
                  </a:lnTo>
                  <a:lnTo>
                    <a:pt x="369559" y="43597"/>
                  </a:lnTo>
                  <a:lnTo>
                    <a:pt x="403989" y="73793"/>
                  </a:lnTo>
                  <a:lnTo>
                    <a:pt x="431867" y="110125"/>
                  </a:lnTo>
                  <a:lnTo>
                    <a:pt x="452121" y="151198"/>
                  </a:lnTo>
                  <a:lnTo>
                    <a:pt x="463973" y="195433"/>
                  </a:lnTo>
                  <a:lnTo>
                    <a:pt x="466968" y="225837"/>
                  </a:lnTo>
                  <a:lnTo>
                    <a:pt x="466968" y="233484"/>
                  </a:lnTo>
                  <a:lnTo>
                    <a:pt x="466968" y="241131"/>
                  </a:lnTo>
                  <a:lnTo>
                    <a:pt x="460990" y="286534"/>
                  </a:lnTo>
                  <a:lnTo>
                    <a:pt x="446269" y="329899"/>
                  </a:lnTo>
                  <a:lnTo>
                    <a:pt x="423370" y="369559"/>
                  </a:lnTo>
                  <a:lnTo>
                    <a:pt x="393175" y="403989"/>
                  </a:lnTo>
                  <a:lnTo>
                    <a:pt x="356842" y="431867"/>
                  </a:lnTo>
                  <a:lnTo>
                    <a:pt x="315769" y="452121"/>
                  </a:lnTo>
                  <a:lnTo>
                    <a:pt x="271534" y="463973"/>
                  </a:lnTo>
                  <a:lnTo>
                    <a:pt x="248759" y="466593"/>
                  </a:lnTo>
                  <a:lnTo>
                    <a:pt x="241131" y="466968"/>
                  </a:lnTo>
                  <a:close/>
                </a:path>
              </a:pathLst>
            </a:custGeom>
            <a:solidFill>
              <a:srgbClr val="FF007E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1747715" y="976190"/>
              <a:ext cx="467359" cy="467359"/>
            </a:xfrm>
            <a:custGeom>
              <a:avLst/>
              <a:gdLst/>
              <a:ahLst/>
              <a:cxnLst/>
              <a:rect l="l" t="t" r="r" b="b"/>
              <a:pathLst>
                <a:path w="467360" h="467359">
                  <a:moveTo>
                    <a:pt x="466968" y="233484"/>
                  </a:moveTo>
                  <a:lnTo>
                    <a:pt x="463973" y="271534"/>
                  </a:lnTo>
                  <a:lnTo>
                    <a:pt x="462482" y="279034"/>
                  </a:lnTo>
                  <a:lnTo>
                    <a:pt x="460990" y="286534"/>
                  </a:lnTo>
                  <a:lnTo>
                    <a:pt x="449195" y="322834"/>
                  </a:lnTo>
                  <a:lnTo>
                    <a:pt x="446269" y="329899"/>
                  </a:lnTo>
                  <a:lnTo>
                    <a:pt x="427619" y="363201"/>
                  </a:lnTo>
                  <a:lnTo>
                    <a:pt x="423370" y="369559"/>
                  </a:lnTo>
                  <a:lnTo>
                    <a:pt x="398582" y="398582"/>
                  </a:lnTo>
                  <a:lnTo>
                    <a:pt x="393175" y="403989"/>
                  </a:lnTo>
                  <a:lnTo>
                    <a:pt x="387516" y="409118"/>
                  </a:lnTo>
                  <a:lnTo>
                    <a:pt x="381605" y="413969"/>
                  </a:lnTo>
                  <a:lnTo>
                    <a:pt x="375693" y="418821"/>
                  </a:lnTo>
                  <a:lnTo>
                    <a:pt x="369559" y="423370"/>
                  </a:lnTo>
                  <a:lnTo>
                    <a:pt x="363201" y="427619"/>
                  </a:lnTo>
                  <a:lnTo>
                    <a:pt x="356842" y="431867"/>
                  </a:lnTo>
                  <a:lnTo>
                    <a:pt x="322834" y="449195"/>
                  </a:lnTo>
                  <a:lnTo>
                    <a:pt x="315769" y="452121"/>
                  </a:lnTo>
                  <a:lnTo>
                    <a:pt x="279034" y="462482"/>
                  </a:lnTo>
                  <a:lnTo>
                    <a:pt x="271534" y="463973"/>
                  </a:lnTo>
                  <a:lnTo>
                    <a:pt x="263979" y="465094"/>
                  </a:lnTo>
                  <a:lnTo>
                    <a:pt x="256369" y="465844"/>
                  </a:lnTo>
                  <a:lnTo>
                    <a:pt x="248759" y="466593"/>
                  </a:lnTo>
                  <a:lnTo>
                    <a:pt x="241131" y="466968"/>
                  </a:lnTo>
                  <a:lnTo>
                    <a:pt x="233484" y="466968"/>
                  </a:lnTo>
                  <a:lnTo>
                    <a:pt x="225837" y="466968"/>
                  </a:lnTo>
                  <a:lnTo>
                    <a:pt x="187933" y="462482"/>
                  </a:lnTo>
                  <a:lnTo>
                    <a:pt x="180433" y="460990"/>
                  </a:lnTo>
                  <a:lnTo>
                    <a:pt x="144133" y="449195"/>
                  </a:lnTo>
                  <a:lnTo>
                    <a:pt x="137068" y="446269"/>
                  </a:lnTo>
                  <a:lnTo>
                    <a:pt x="130164" y="443003"/>
                  </a:lnTo>
                  <a:lnTo>
                    <a:pt x="123420" y="439398"/>
                  </a:lnTo>
                  <a:lnTo>
                    <a:pt x="116676" y="435794"/>
                  </a:lnTo>
                  <a:lnTo>
                    <a:pt x="110125" y="431867"/>
                  </a:lnTo>
                  <a:lnTo>
                    <a:pt x="103767" y="427619"/>
                  </a:lnTo>
                  <a:lnTo>
                    <a:pt x="97409" y="423370"/>
                  </a:lnTo>
                  <a:lnTo>
                    <a:pt x="68385" y="398582"/>
                  </a:lnTo>
                  <a:lnTo>
                    <a:pt x="62978" y="393175"/>
                  </a:lnTo>
                  <a:lnTo>
                    <a:pt x="57849" y="387516"/>
                  </a:lnTo>
                  <a:lnTo>
                    <a:pt x="52998" y="381605"/>
                  </a:lnTo>
                  <a:lnTo>
                    <a:pt x="48147" y="375693"/>
                  </a:lnTo>
                  <a:lnTo>
                    <a:pt x="43597" y="369559"/>
                  </a:lnTo>
                  <a:lnTo>
                    <a:pt x="39349" y="363201"/>
                  </a:lnTo>
                  <a:lnTo>
                    <a:pt x="35100" y="356842"/>
                  </a:lnTo>
                  <a:lnTo>
                    <a:pt x="17772" y="322834"/>
                  </a:lnTo>
                  <a:lnTo>
                    <a:pt x="14846" y="315769"/>
                  </a:lnTo>
                  <a:lnTo>
                    <a:pt x="4486" y="279034"/>
                  </a:lnTo>
                  <a:lnTo>
                    <a:pt x="2994" y="271534"/>
                  </a:lnTo>
                  <a:lnTo>
                    <a:pt x="1873" y="263979"/>
                  </a:lnTo>
                  <a:lnTo>
                    <a:pt x="1124" y="256369"/>
                  </a:lnTo>
                  <a:lnTo>
                    <a:pt x="374" y="248759"/>
                  </a:lnTo>
                  <a:lnTo>
                    <a:pt x="0" y="241131"/>
                  </a:lnTo>
                  <a:lnTo>
                    <a:pt x="0" y="233484"/>
                  </a:lnTo>
                  <a:lnTo>
                    <a:pt x="0" y="225837"/>
                  </a:lnTo>
                  <a:lnTo>
                    <a:pt x="4486" y="187933"/>
                  </a:lnTo>
                  <a:lnTo>
                    <a:pt x="14846" y="151198"/>
                  </a:lnTo>
                  <a:lnTo>
                    <a:pt x="31174" y="116676"/>
                  </a:lnTo>
                  <a:lnTo>
                    <a:pt x="52998" y="85363"/>
                  </a:lnTo>
                  <a:lnTo>
                    <a:pt x="57849" y="79452"/>
                  </a:lnTo>
                  <a:lnTo>
                    <a:pt x="62978" y="73793"/>
                  </a:lnTo>
                  <a:lnTo>
                    <a:pt x="68385" y="68385"/>
                  </a:lnTo>
                  <a:lnTo>
                    <a:pt x="73793" y="62978"/>
                  </a:lnTo>
                  <a:lnTo>
                    <a:pt x="79452" y="57849"/>
                  </a:lnTo>
                  <a:lnTo>
                    <a:pt x="85363" y="52998"/>
                  </a:lnTo>
                  <a:lnTo>
                    <a:pt x="91274" y="48147"/>
                  </a:lnTo>
                  <a:lnTo>
                    <a:pt x="123420" y="27569"/>
                  </a:lnTo>
                  <a:lnTo>
                    <a:pt x="130164" y="23964"/>
                  </a:lnTo>
                  <a:lnTo>
                    <a:pt x="165707" y="10053"/>
                  </a:lnTo>
                  <a:lnTo>
                    <a:pt x="202988" y="1873"/>
                  </a:lnTo>
                  <a:lnTo>
                    <a:pt x="233484" y="0"/>
                  </a:lnTo>
                  <a:lnTo>
                    <a:pt x="241131" y="0"/>
                  </a:lnTo>
                  <a:lnTo>
                    <a:pt x="279034" y="4486"/>
                  </a:lnTo>
                  <a:lnTo>
                    <a:pt x="286534" y="5978"/>
                  </a:lnTo>
                  <a:lnTo>
                    <a:pt x="293943" y="7833"/>
                  </a:lnTo>
                  <a:lnTo>
                    <a:pt x="301261" y="10053"/>
                  </a:lnTo>
                  <a:lnTo>
                    <a:pt x="308578" y="12273"/>
                  </a:lnTo>
                  <a:lnTo>
                    <a:pt x="315769" y="14846"/>
                  </a:lnTo>
                  <a:lnTo>
                    <a:pt x="322834" y="17772"/>
                  </a:lnTo>
                  <a:lnTo>
                    <a:pt x="329899" y="20699"/>
                  </a:lnTo>
                  <a:lnTo>
                    <a:pt x="363201" y="39349"/>
                  </a:lnTo>
                  <a:lnTo>
                    <a:pt x="369559" y="43597"/>
                  </a:lnTo>
                  <a:lnTo>
                    <a:pt x="375693" y="48147"/>
                  </a:lnTo>
                  <a:lnTo>
                    <a:pt x="381605" y="52998"/>
                  </a:lnTo>
                  <a:lnTo>
                    <a:pt x="387516" y="57849"/>
                  </a:lnTo>
                  <a:lnTo>
                    <a:pt x="393175" y="62978"/>
                  </a:lnTo>
                  <a:lnTo>
                    <a:pt x="398582" y="68385"/>
                  </a:lnTo>
                  <a:lnTo>
                    <a:pt x="403989" y="73793"/>
                  </a:lnTo>
                  <a:lnTo>
                    <a:pt x="409118" y="79452"/>
                  </a:lnTo>
                  <a:lnTo>
                    <a:pt x="413969" y="85363"/>
                  </a:lnTo>
                  <a:lnTo>
                    <a:pt x="418821" y="91274"/>
                  </a:lnTo>
                  <a:lnTo>
                    <a:pt x="423370" y="97409"/>
                  </a:lnTo>
                  <a:lnTo>
                    <a:pt x="427619" y="103767"/>
                  </a:lnTo>
                  <a:lnTo>
                    <a:pt x="431867" y="110125"/>
                  </a:lnTo>
                  <a:lnTo>
                    <a:pt x="435794" y="116676"/>
                  </a:lnTo>
                  <a:lnTo>
                    <a:pt x="439398" y="123420"/>
                  </a:lnTo>
                  <a:lnTo>
                    <a:pt x="443003" y="130164"/>
                  </a:lnTo>
                  <a:lnTo>
                    <a:pt x="446269" y="137068"/>
                  </a:lnTo>
                  <a:lnTo>
                    <a:pt x="449195" y="144133"/>
                  </a:lnTo>
                  <a:lnTo>
                    <a:pt x="452121" y="151198"/>
                  </a:lnTo>
                  <a:lnTo>
                    <a:pt x="462482" y="187933"/>
                  </a:lnTo>
                  <a:lnTo>
                    <a:pt x="463973" y="195433"/>
                  </a:lnTo>
                  <a:lnTo>
                    <a:pt x="465094" y="202988"/>
                  </a:lnTo>
                  <a:lnTo>
                    <a:pt x="465844" y="210598"/>
                  </a:lnTo>
                  <a:lnTo>
                    <a:pt x="466593" y="218208"/>
                  </a:lnTo>
                  <a:lnTo>
                    <a:pt x="466968" y="225837"/>
                  </a:lnTo>
                  <a:lnTo>
                    <a:pt x="466968" y="233484"/>
                  </a:lnTo>
                  <a:close/>
                </a:path>
              </a:pathLst>
            </a:custGeom>
            <a:ln w="29806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1887308" y="1099577"/>
            <a:ext cx="187960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-85" dirty="0">
                <a:solidFill>
                  <a:srgbClr val="FF007E"/>
                </a:solidFill>
                <a:latin typeface="Gill Sans MT"/>
                <a:cs typeface="Gill Sans MT"/>
              </a:rPr>
              <a:t>Q1</a:t>
            </a:r>
            <a:endParaRPr sz="1050">
              <a:latin typeface="Gill Sans MT"/>
              <a:cs typeface="Gill Sans MT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2588181" y="959407"/>
            <a:ext cx="501015" cy="501015"/>
            <a:chOff x="2588181" y="959407"/>
            <a:chExt cx="501015" cy="501015"/>
          </a:xfrm>
        </p:grpSpPr>
        <p:sp>
          <p:nvSpPr>
            <p:cNvPr id="95" name="object 95"/>
            <p:cNvSpPr/>
            <p:nvPr/>
          </p:nvSpPr>
          <p:spPr>
            <a:xfrm>
              <a:off x="2603421" y="974647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5" h="470534">
                  <a:moveTo>
                    <a:pt x="242725" y="470055"/>
                  </a:moveTo>
                  <a:lnTo>
                    <a:pt x="227330" y="470055"/>
                  </a:lnTo>
                  <a:lnTo>
                    <a:pt x="219651" y="469678"/>
                  </a:lnTo>
                  <a:lnTo>
                    <a:pt x="181626" y="464038"/>
                  </a:lnTo>
                  <a:lnTo>
                    <a:pt x="137975" y="449219"/>
                  </a:lnTo>
                  <a:lnTo>
                    <a:pt x="98053" y="426169"/>
                  </a:lnTo>
                  <a:lnTo>
                    <a:pt x="63395" y="395774"/>
                  </a:lnTo>
                  <a:lnTo>
                    <a:pt x="35332" y="359202"/>
                  </a:lnTo>
                  <a:lnTo>
                    <a:pt x="14944" y="317857"/>
                  </a:lnTo>
                  <a:lnTo>
                    <a:pt x="3014" y="273330"/>
                  </a:lnTo>
                  <a:lnTo>
                    <a:pt x="0" y="242725"/>
                  </a:lnTo>
                  <a:lnTo>
                    <a:pt x="0" y="227330"/>
                  </a:lnTo>
                  <a:lnTo>
                    <a:pt x="6017" y="181626"/>
                  </a:lnTo>
                  <a:lnTo>
                    <a:pt x="20836" y="137975"/>
                  </a:lnTo>
                  <a:lnTo>
                    <a:pt x="43885" y="98053"/>
                  </a:lnTo>
                  <a:lnTo>
                    <a:pt x="74280" y="63395"/>
                  </a:lnTo>
                  <a:lnTo>
                    <a:pt x="110853" y="35332"/>
                  </a:lnTo>
                  <a:lnTo>
                    <a:pt x="152198" y="14944"/>
                  </a:lnTo>
                  <a:lnTo>
                    <a:pt x="196725" y="3014"/>
                  </a:lnTo>
                  <a:lnTo>
                    <a:pt x="227330" y="0"/>
                  </a:lnTo>
                  <a:lnTo>
                    <a:pt x="242725" y="0"/>
                  </a:lnTo>
                  <a:lnTo>
                    <a:pt x="288429" y="6017"/>
                  </a:lnTo>
                  <a:lnTo>
                    <a:pt x="332080" y="20836"/>
                  </a:lnTo>
                  <a:lnTo>
                    <a:pt x="372002" y="43885"/>
                  </a:lnTo>
                  <a:lnTo>
                    <a:pt x="406660" y="74280"/>
                  </a:lnTo>
                  <a:lnTo>
                    <a:pt x="434722" y="110853"/>
                  </a:lnTo>
                  <a:lnTo>
                    <a:pt x="455110" y="152198"/>
                  </a:lnTo>
                  <a:lnTo>
                    <a:pt x="467041" y="196725"/>
                  </a:lnTo>
                  <a:lnTo>
                    <a:pt x="470055" y="227330"/>
                  </a:lnTo>
                  <a:lnTo>
                    <a:pt x="470055" y="235027"/>
                  </a:lnTo>
                  <a:lnTo>
                    <a:pt x="470055" y="242725"/>
                  </a:lnTo>
                  <a:lnTo>
                    <a:pt x="464038" y="288429"/>
                  </a:lnTo>
                  <a:lnTo>
                    <a:pt x="449219" y="332080"/>
                  </a:lnTo>
                  <a:lnTo>
                    <a:pt x="426169" y="372002"/>
                  </a:lnTo>
                  <a:lnTo>
                    <a:pt x="395774" y="406660"/>
                  </a:lnTo>
                  <a:lnTo>
                    <a:pt x="359202" y="434722"/>
                  </a:lnTo>
                  <a:lnTo>
                    <a:pt x="317857" y="455110"/>
                  </a:lnTo>
                  <a:lnTo>
                    <a:pt x="273330" y="467041"/>
                  </a:lnTo>
                  <a:lnTo>
                    <a:pt x="250404" y="469678"/>
                  </a:lnTo>
                  <a:lnTo>
                    <a:pt x="242725" y="470055"/>
                  </a:lnTo>
                  <a:close/>
                </a:path>
              </a:pathLst>
            </a:custGeom>
            <a:solidFill>
              <a:srgbClr val="13B8A6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2603421" y="974647"/>
              <a:ext cx="470534" cy="470534"/>
            </a:xfrm>
            <a:custGeom>
              <a:avLst/>
              <a:gdLst/>
              <a:ahLst/>
              <a:cxnLst/>
              <a:rect l="l" t="t" r="r" b="b"/>
              <a:pathLst>
                <a:path w="470535" h="470534">
                  <a:moveTo>
                    <a:pt x="470055" y="235027"/>
                  </a:moveTo>
                  <a:lnTo>
                    <a:pt x="467041" y="273330"/>
                  </a:lnTo>
                  <a:lnTo>
                    <a:pt x="465539" y="280879"/>
                  </a:lnTo>
                  <a:lnTo>
                    <a:pt x="464038" y="288429"/>
                  </a:lnTo>
                  <a:lnTo>
                    <a:pt x="452165" y="324969"/>
                  </a:lnTo>
                  <a:lnTo>
                    <a:pt x="449219" y="332080"/>
                  </a:lnTo>
                  <a:lnTo>
                    <a:pt x="430446" y="365602"/>
                  </a:lnTo>
                  <a:lnTo>
                    <a:pt x="426169" y="372002"/>
                  </a:lnTo>
                  <a:lnTo>
                    <a:pt x="401217" y="401217"/>
                  </a:lnTo>
                  <a:lnTo>
                    <a:pt x="395774" y="406660"/>
                  </a:lnTo>
                  <a:lnTo>
                    <a:pt x="390078" y="411823"/>
                  </a:lnTo>
                  <a:lnTo>
                    <a:pt x="384128" y="416706"/>
                  </a:lnTo>
                  <a:lnTo>
                    <a:pt x="378177" y="421590"/>
                  </a:lnTo>
                  <a:lnTo>
                    <a:pt x="372002" y="426169"/>
                  </a:lnTo>
                  <a:lnTo>
                    <a:pt x="365602" y="430446"/>
                  </a:lnTo>
                  <a:lnTo>
                    <a:pt x="359202" y="434722"/>
                  </a:lnTo>
                  <a:lnTo>
                    <a:pt x="324969" y="452165"/>
                  </a:lnTo>
                  <a:lnTo>
                    <a:pt x="317857" y="455110"/>
                  </a:lnTo>
                  <a:lnTo>
                    <a:pt x="280879" y="465539"/>
                  </a:lnTo>
                  <a:lnTo>
                    <a:pt x="273330" y="467041"/>
                  </a:lnTo>
                  <a:lnTo>
                    <a:pt x="265725" y="468169"/>
                  </a:lnTo>
                  <a:lnTo>
                    <a:pt x="258064" y="468924"/>
                  </a:lnTo>
                  <a:lnTo>
                    <a:pt x="250404" y="469678"/>
                  </a:lnTo>
                  <a:lnTo>
                    <a:pt x="242725" y="470055"/>
                  </a:lnTo>
                  <a:lnTo>
                    <a:pt x="235027" y="470055"/>
                  </a:lnTo>
                  <a:lnTo>
                    <a:pt x="227330" y="470055"/>
                  </a:lnTo>
                  <a:lnTo>
                    <a:pt x="189176" y="465539"/>
                  </a:lnTo>
                  <a:lnTo>
                    <a:pt x="181626" y="464038"/>
                  </a:lnTo>
                  <a:lnTo>
                    <a:pt x="145086" y="452165"/>
                  </a:lnTo>
                  <a:lnTo>
                    <a:pt x="137975" y="449219"/>
                  </a:lnTo>
                  <a:lnTo>
                    <a:pt x="131025" y="445932"/>
                  </a:lnTo>
                  <a:lnTo>
                    <a:pt x="124236" y="442303"/>
                  </a:lnTo>
                  <a:lnTo>
                    <a:pt x="117447" y="438675"/>
                  </a:lnTo>
                  <a:lnTo>
                    <a:pt x="110853" y="434722"/>
                  </a:lnTo>
                  <a:lnTo>
                    <a:pt x="104453" y="430446"/>
                  </a:lnTo>
                  <a:lnTo>
                    <a:pt x="98053" y="426169"/>
                  </a:lnTo>
                  <a:lnTo>
                    <a:pt x="68838" y="401217"/>
                  </a:lnTo>
                  <a:lnTo>
                    <a:pt x="63395" y="395774"/>
                  </a:lnTo>
                  <a:lnTo>
                    <a:pt x="58232" y="390078"/>
                  </a:lnTo>
                  <a:lnTo>
                    <a:pt x="53348" y="384128"/>
                  </a:lnTo>
                  <a:lnTo>
                    <a:pt x="48465" y="378177"/>
                  </a:lnTo>
                  <a:lnTo>
                    <a:pt x="43885" y="372002"/>
                  </a:lnTo>
                  <a:lnTo>
                    <a:pt x="39609" y="365602"/>
                  </a:lnTo>
                  <a:lnTo>
                    <a:pt x="35332" y="359202"/>
                  </a:lnTo>
                  <a:lnTo>
                    <a:pt x="17890" y="324969"/>
                  </a:lnTo>
                  <a:lnTo>
                    <a:pt x="14944" y="317857"/>
                  </a:lnTo>
                  <a:lnTo>
                    <a:pt x="4515" y="280879"/>
                  </a:lnTo>
                  <a:lnTo>
                    <a:pt x="3014" y="273330"/>
                  </a:lnTo>
                  <a:lnTo>
                    <a:pt x="1886" y="265725"/>
                  </a:lnTo>
                  <a:lnTo>
                    <a:pt x="1131" y="258064"/>
                  </a:lnTo>
                  <a:lnTo>
                    <a:pt x="377" y="250404"/>
                  </a:lnTo>
                  <a:lnTo>
                    <a:pt x="0" y="242725"/>
                  </a:lnTo>
                  <a:lnTo>
                    <a:pt x="0" y="235027"/>
                  </a:lnTo>
                  <a:lnTo>
                    <a:pt x="0" y="227330"/>
                  </a:lnTo>
                  <a:lnTo>
                    <a:pt x="4515" y="189176"/>
                  </a:lnTo>
                  <a:lnTo>
                    <a:pt x="14944" y="152198"/>
                  </a:lnTo>
                  <a:lnTo>
                    <a:pt x="31380" y="117447"/>
                  </a:lnTo>
                  <a:lnTo>
                    <a:pt x="53348" y="85927"/>
                  </a:lnTo>
                  <a:lnTo>
                    <a:pt x="58232" y="79977"/>
                  </a:lnTo>
                  <a:lnTo>
                    <a:pt x="63395" y="74280"/>
                  </a:lnTo>
                  <a:lnTo>
                    <a:pt x="68838" y="68838"/>
                  </a:lnTo>
                  <a:lnTo>
                    <a:pt x="74280" y="63395"/>
                  </a:lnTo>
                  <a:lnTo>
                    <a:pt x="79977" y="58232"/>
                  </a:lnTo>
                  <a:lnTo>
                    <a:pt x="85927" y="53348"/>
                  </a:lnTo>
                  <a:lnTo>
                    <a:pt x="91877" y="48465"/>
                  </a:lnTo>
                  <a:lnTo>
                    <a:pt x="124236" y="27751"/>
                  </a:lnTo>
                  <a:lnTo>
                    <a:pt x="131025" y="24123"/>
                  </a:lnTo>
                  <a:lnTo>
                    <a:pt x="166802" y="10120"/>
                  </a:lnTo>
                  <a:lnTo>
                    <a:pt x="204330" y="1886"/>
                  </a:lnTo>
                  <a:lnTo>
                    <a:pt x="235027" y="0"/>
                  </a:lnTo>
                  <a:lnTo>
                    <a:pt x="242725" y="0"/>
                  </a:lnTo>
                  <a:lnTo>
                    <a:pt x="280879" y="4515"/>
                  </a:lnTo>
                  <a:lnTo>
                    <a:pt x="288429" y="6017"/>
                  </a:lnTo>
                  <a:lnTo>
                    <a:pt x="295886" y="7885"/>
                  </a:lnTo>
                  <a:lnTo>
                    <a:pt x="303252" y="10120"/>
                  </a:lnTo>
                  <a:lnTo>
                    <a:pt x="310618" y="12354"/>
                  </a:lnTo>
                  <a:lnTo>
                    <a:pt x="317857" y="14944"/>
                  </a:lnTo>
                  <a:lnTo>
                    <a:pt x="324969" y="17890"/>
                  </a:lnTo>
                  <a:lnTo>
                    <a:pt x="332080" y="20836"/>
                  </a:lnTo>
                  <a:lnTo>
                    <a:pt x="365602" y="39609"/>
                  </a:lnTo>
                  <a:lnTo>
                    <a:pt x="372002" y="43885"/>
                  </a:lnTo>
                  <a:lnTo>
                    <a:pt x="378177" y="48465"/>
                  </a:lnTo>
                  <a:lnTo>
                    <a:pt x="384128" y="53348"/>
                  </a:lnTo>
                  <a:lnTo>
                    <a:pt x="390078" y="58232"/>
                  </a:lnTo>
                  <a:lnTo>
                    <a:pt x="395774" y="63395"/>
                  </a:lnTo>
                  <a:lnTo>
                    <a:pt x="401217" y="68838"/>
                  </a:lnTo>
                  <a:lnTo>
                    <a:pt x="406660" y="74280"/>
                  </a:lnTo>
                  <a:lnTo>
                    <a:pt x="411823" y="79977"/>
                  </a:lnTo>
                  <a:lnTo>
                    <a:pt x="416706" y="85927"/>
                  </a:lnTo>
                  <a:lnTo>
                    <a:pt x="421590" y="91877"/>
                  </a:lnTo>
                  <a:lnTo>
                    <a:pt x="426169" y="98053"/>
                  </a:lnTo>
                  <a:lnTo>
                    <a:pt x="430446" y="104453"/>
                  </a:lnTo>
                  <a:lnTo>
                    <a:pt x="434722" y="110853"/>
                  </a:lnTo>
                  <a:lnTo>
                    <a:pt x="438675" y="117447"/>
                  </a:lnTo>
                  <a:lnTo>
                    <a:pt x="442303" y="124236"/>
                  </a:lnTo>
                  <a:lnTo>
                    <a:pt x="445932" y="131025"/>
                  </a:lnTo>
                  <a:lnTo>
                    <a:pt x="449219" y="137975"/>
                  </a:lnTo>
                  <a:lnTo>
                    <a:pt x="452165" y="145086"/>
                  </a:lnTo>
                  <a:lnTo>
                    <a:pt x="455110" y="152198"/>
                  </a:lnTo>
                  <a:lnTo>
                    <a:pt x="465539" y="189176"/>
                  </a:lnTo>
                  <a:lnTo>
                    <a:pt x="467041" y="196725"/>
                  </a:lnTo>
                  <a:lnTo>
                    <a:pt x="468169" y="204330"/>
                  </a:lnTo>
                  <a:lnTo>
                    <a:pt x="468924" y="211991"/>
                  </a:lnTo>
                  <a:lnTo>
                    <a:pt x="469678" y="219651"/>
                  </a:lnTo>
                  <a:lnTo>
                    <a:pt x="470055" y="227330"/>
                  </a:lnTo>
                  <a:lnTo>
                    <a:pt x="470055" y="235027"/>
                  </a:lnTo>
                  <a:close/>
                </a:path>
              </a:pathLst>
            </a:custGeom>
            <a:ln w="30003">
              <a:solidFill>
                <a:srgbClr val="13B8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2716049" y="1098933"/>
            <a:ext cx="245110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-25" dirty="0">
                <a:solidFill>
                  <a:srgbClr val="13B8A6"/>
                </a:solidFill>
                <a:latin typeface="Verdana"/>
                <a:cs typeface="Verdana"/>
              </a:rPr>
              <a:t>Q2</a:t>
            </a:r>
            <a:endParaRPr sz="1050">
              <a:latin typeface="Verdana"/>
              <a:cs typeface="Verdana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3447103" y="961079"/>
            <a:ext cx="497205" cy="497205"/>
            <a:chOff x="3447103" y="961079"/>
            <a:chExt cx="497205" cy="497205"/>
          </a:xfrm>
        </p:grpSpPr>
        <p:sp>
          <p:nvSpPr>
            <p:cNvPr id="99" name="object 99"/>
            <p:cNvSpPr/>
            <p:nvPr/>
          </p:nvSpPr>
          <p:spPr>
            <a:xfrm>
              <a:off x="3462019" y="975994"/>
              <a:ext cx="467359" cy="467359"/>
            </a:xfrm>
            <a:custGeom>
              <a:avLst/>
              <a:gdLst/>
              <a:ahLst/>
              <a:cxnLst/>
              <a:rect l="l" t="t" r="r" b="b"/>
              <a:pathLst>
                <a:path w="467360" h="467359">
                  <a:moveTo>
                    <a:pt x="241333" y="467360"/>
                  </a:moveTo>
                  <a:lnTo>
                    <a:pt x="226026" y="467360"/>
                  </a:lnTo>
                  <a:lnTo>
                    <a:pt x="218391" y="466985"/>
                  </a:lnTo>
                  <a:lnTo>
                    <a:pt x="180585" y="461376"/>
                  </a:lnTo>
                  <a:lnTo>
                    <a:pt x="137183" y="446643"/>
                  </a:lnTo>
                  <a:lnTo>
                    <a:pt x="97490" y="423725"/>
                  </a:lnTo>
                  <a:lnTo>
                    <a:pt x="63031" y="393505"/>
                  </a:lnTo>
                  <a:lnTo>
                    <a:pt x="35130" y="357142"/>
                  </a:lnTo>
                  <a:lnTo>
                    <a:pt x="14859" y="316034"/>
                  </a:lnTo>
                  <a:lnTo>
                    <a:pt x="2997" y="271762"/>
                  </a:lnTo>
                  <a:lnTo>
                    <a:pt x="0" y="241333"/>
                  </a:lnTo>
                  <a:lnTo>
                    <a:pt x="0" y="226026"/>
                  </a:lnTo>
                  <a:lnTo>
                    <a:pt x="5983" y="180585"/>
                  </a:lnTo>
                  <a:lnTo>
                    <a:pt x="20716" y="137183"/>
                  </a:lnTo>
                  <a:lnTo>
                    <a:pt x="43634" y="97490"/>
                  </a:lnTo>
                  <a:lnTo>
                    <a:pt x="73855" y="63031"/>
                  </a:lnTo>
                  <a:lnTo>
                    <a:pt x="110217" y="35130"/>
                  </a:lnTo>
                  <a:lnTo>
                    <a:pt x="151325" y="14859"/>
                  </a:lnTo>
                  <a:lnTo>
                    <a:pt x="195597" y="2997"/>
                  </a:lnTo>
                  <a:lnTo>
                    <a:pt x="226026" y="0"/>
                  </a:lnTo>
                  <a:lnTo>
                    <a:pt x="241333" y="0"/>
                  </a:lnTo>
                  <a:lnTo>
                    <a:pt x="286775" y="5983"/>
                  </a:lnTo>
                  <a:lnTo>
                    <a:pt x="330176" y="20716"/>
                  </a:lnTo>
                  <a:lnTo>
                    <a:pt x="369869" y="43634"/>
                  </a:lnTo>
                  <a:lnTo>
                    <a:pt x="404328" y="73855"/>
                  </a:lnTo>
                  <a:lnTo>
                    <a:pt x="432229" y="110217"/>
                  </a:lnTo>
                  <a:lnTo>
                    <a:pt x="452501" y="151325"/>
                  </a:lnTo>
                  <a:lnTo>
                    <a:pt x="464363" y="195597"/>
                  </a:lnTo>
                  <a:lnTo>
                    <a:pt x="467360" y="226026"/>
                  </a:lnTo>
                  <a:lnTo>
                    <a:pt x="467360" y="233680"/>
                  </a:lnTo>
                  <a:lnTo>
                    <a:pt x="467360" y="241333"/>
                  </a:lnTo>
                  <a:lnTo>
                    <a:pt x="461376" y="286775"/>
                  </a:lnTo>
                  <a:lnTo>
                    <a:pt x="446643" y="330176"/>
                  </a:lnTo>
                  <a:lnTo>
                    <a:pt x="423725" y="369869"/>
                  </a:lnTo>
                  <a:lnTo>
                    <a:pt x="393505" y="404328"/>
                  </a:lnTo>
                  <a:lnTo>
                    <a:pt x="357142" y="432229"/>
                  </a:lnTo>
                  <a:lnTo>
                    <a:pt x="316034" y="452501"/>
                  </a:lnTo>
                  <a:lnTo>
                    <a:pt x="271762" y="464363"/>
                  </a:lnTo>
                  <a:lnTo>
                    <a:pt x="248968" y="466985"/>
                  </a:lnTo>
                  <a:lnTo>
                    <a:pt x="241333" y="467360"/>
                  </a:lnTo>
                  <a:close/>
                </a:path>
              </a:pathLst>
            </a:custGeom>
            <a:solidFill>
              <a:srgbClr val="FF007E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462019" y="975994"/>
              <a:ext cx="467359" cy="467359"/>
            </a:xfrm>
            <a:custGeom>
              <a:avLst/>
              <a:gdLst/>
              <a:ahLst/>
              <a:cxnLst/>
              <a:rect l="l" t="t" r="r" b="b"/>
              <a:pathLst>
                <a:path w="467360" h="467359">
                  <a:moveTo>
                    <a:pt x="467360" y="233680"/>
                  </a:moveTo>
                  <a:lnTo>
                    <a:pt x="464363" y="271762"/>
                  </a:lnTo>
                  <a:lnTo>
                    <a:pt x="462869" y="279268"/>
                  </a:lnTo>
                  <a:lnTo>
                    <a:pt x="461376" y="286775"/>
                  </a:lnTo>
                  <a:lnTo>
                    <a:pt x="449572" y="323105"/>
                  </a:lnTo>
                  <a:lnTo>
                    <a:pt x="446643" y="330176"/>
                  </a:lnTo>
                  <a:lnTo>
                    <a:pt x="443375" y="337086"/>
                  </a:lnTo>
                  <a:lnTo>
                    <a:pt x="439767" y="343836"/>
                  </a:lnTo>
                  <a:lnTo>
                    <a:pt x="436159" y="350585"/>
                  </a:lnTo>
                  <a:lnTo>
                    <a:pt x="432229" y="357142"/>
                  </a:lnTo>
                  <a:lnTo>
                    <a:pt x="427977" y="363505"/>
                  </a:lnTo>
                  <a:lnTo>
                    <a:pt x="423725" y="369869"/>
                  </a:lnTo>
                  <a:lnTo>
                    <a:pt x="398916" y="398916"/>
                  </a:lnTo>
                  <a:lnTo>
                    <a:pt x="393505" y="404328"/>
                  </a:lnTo>
                  <a:lnTo>
                    <a:pt x="387841" y="409461"/>
                  </a:lnTo>
                  <a:lnTo>
                    <a:pt x="381925" y="414317"/>
                  </a:lnTo>
                  <a:lnTo>
                    <a:pt x="376009" y="419172"/>
                  </a:lnTo>
                  <a:lnTo>
                    <a:pt x="369869" y="423725"/>
                  </a:lnTo>
                  <a:lnTo>
                    <a:pt x="363505" y="427977"/>
                  </a:lnTo>
                  <a:lnTo>
                    <a:pt x="357142" y="432229"/>
                  </a:lnTo>
                  <a:lnTo>
                    <a:pt x="350585" y="436159"/>
                  </a:lnTo>
                  <a:lnTo>
                    <a:pt x="343836" y="439767"/>
                  </a:lnTo>
                  <a:lnTo>
                    <a:pt x="337086" y="443375"/>
                  </a:lnTo>
                  <a:lnTo>
                    <a:pt x="330176" y="446643"/>
                  </a:lnTo>
                  <a:lnTo>
                    <a:pt x="323105" y="449572"/>
                  </a:lnTo>
                  <a:lnTo>
                    <a:pt x="316034" y="452501"/>
                  </a:lnTo>
                  <a:lnTo>
                    <a:pt x="279268" y="462869"/>
                  </a:lnTo>
                  <a:lnTo>
                    <a:pt x="271762" y="464363"/>
                  </a:lnTo>
                  <a:lnTo>
                    <a:pt x="264201" y="465484"/>
                  </a:lnTo>
                  <a:lnTo>
                    <a:pt x="256584" y="466234"/>
                  </a:lnTo>
                  <a:lnTo>
                    <a:pt x="248968" y="466985"/>
                  </a:lnTo>
                  <a:lnTo>
                    <a:pt x="241333" y="467360"/>
                  </a:lnTo>
                  <a:lnTo>
                    <a:pt x="233680" y="467360"/>
                  </a:lnTo>
                  <a:lnTo>
                    <a:pt x="226026" y="467360"/>
                  </a:lnTo>
                  <a:lnTo>
                    <a:pt x="188091" y="462869"/>
                  </a:lnTo>
                  <a:lnTo>
                    <a:pt x="180585" y="461376"/>
                  </a:lnTo>
                  <a:lnTo>
                    <a:pt x="144254" y="449572"/>
                  </a:lnTo>
                  <a:lnTo>
                    <a:pt x="137183" y="446643"/>
                  </a:lnTo>
                  <a:lnTo>
                    <a:pt x="130273" y="443375"/>
                  </a:lnTo>
                  <a:lnTo>
                    <a:pt x="123524" y="439767"/>
                  </a:lnTo>
                  <a:lnTo>
                    <a:pt x="116774" y="436159"/>
                  </a:lnTo>
                  <a:lnTo>
                    <a:pt x="110217" y="432229"/>
                  </a:lnTo>
                  <a:lnTo>
                    <a:pt x="103854" y="427977"/>
                  </a:lnTo>
                  <a:lnTo>
                    <a:pt x="97490" y="423725"/>
                  </a:lnTo>
                  <a:lnTo>
                    <a:pt x="68443" y="398916"/>
                  </a:lnTo>
                  <a:lnTo>
                    <a:pt x="63031" y="393505"/>
                  </a:lnTo>
                  <a:lnTo>
                    <a:pt x="57898" y="387841"/>
                  </a:lnTo>
                  <a:lnTo>
                    <a:pt x="53042" y="381925"/>
                  </a:lnTo>
                  <a:lnTo>
                    <a:pt x="48187" y="376009"/>
                  </a:lnTo>
                  <a:lnTo>
                    <a:pt x="43634" y="369869"/>
                  </a:lnTo>
                  <a:lnTo>
                    <a:pt x="39382" y="363505"/>
                  </a:lnTo>
                  <a:lnTo>
                    <a:pt x="35130" y="357142"/>
                  </a:lnTo>
                  <a:lnTo>
                    <a:pt x="17787" y="323105"/>
                  </a:lnTo>
                  <a:lnTo>
                    <a:pt x="14859" y="316034"/>
                  </a:lnTo>
                  <a:lnTo>
                    <a:pt x="4490" y="279268"/>
                  </a:lnTo>
                  <a:lnTo>
                    <a:pt x="2997" y="271762"/>
                  </a:lnTo>
                  <a:lnTo>
                    <a:pt x="1875" y="264201"/>
                  </a:lnTo>
                  <a:lnTo>
                    <a:pt x="1125" y="256584"/>
                  </a:lnTo>
                  <a:lnTo>
                    <a:pt x="375" y="248968"/>
                  </a:lnTo>
                  <a:lnTo>
                    <a:pt x="0" y="241333"/>
                  </a:lnTo>
                  <a:lnTo>
                    <a:pt x="0" y="233680"/>
                  </a:lnTo>
                  <a:lnTo>
                    <a:pt x="0" y="226026"/>
                  </a:lnTo>
                  <a:lnTo>
                    <a:pt x="4490" y="188091"/>
                  </a:lnTo>
                  <a:lnTo>
                    <a:pt x="14859" y="151325"/>
                  </a:lnTo>
                  <a:lnTo>
                    <a:pt x="31200" y="116774"/>
                  </a:lnTo>
                  <a:lnTo>
                    <a:pt x="53042" y="85434"/>
                  </a:lnTo>
                  <a:lnTo>
                    <a:pt x="57898" y="79518"/>
                  </a:lnTo>
                  <a:lnTo>
                    <a:pt x="63031" y="73855"/>
                  </a:lnTo>
                  <a:lnTo>
                    <a:pt x="68443" y="68443"/>
                  </a:lnTo>
                  <a:lnTo>
                    <a:pt x="73855" y="63031"/>
                  </a:lnTo>
                  <a:lnTo>
                    <a:pt x="79518" y="57898"/>
                  </a:lnTo>
                  <a:lnTo>
                    <a:pt x="85434" y="53042"/>
                  </a:lnTo>
                  <a:lnTo>
                    <a:pt x="91351" y="48187"/>
                  </a:lnTo>
                  <a:lnTo>
                    <a:pt x="123524" y="27592"/>
                  </a:lnTo>
                  <a:lnTo>
                    <a:pt x="130273" y="23984"/>
                  </a:lnTo>
                  <a:lnTo>
                    <a:pt x="165846" y="10062"/>
                  </a:lnTo>
                  <a:lnTo>
                    <a:pt x="203158" y="1875"/>
                  </a:lnTo>
                  <a:lnTo>
                    <a:pt x="233680" y="0"/>
                  </a:lnTo>
                  <a:lnTo>
                    <a:pt x="241333" y="0"/>
                  </a:lnTo>
                  <a:lnTo>
                    <a:pt x="279268" y="4490"/>
                  </a:lnTo>
                  <a:lnTo>
                    <a:pt x="286775" y="5983"/>
                  </a:lnTo>
                  <a:lnTo>
                    <a:pt x="294190" y="7840"/>
                  </a:lnTo>
                  <a:lnTo>
                    <a:pt x="301513" y="10062"/>
                  </a:lnTo>
                  <a:lnTo>
                    <a:pt x="308837" y="12283"/>
                  </a:lnTo>
                  <a:lnTo>
                    <a:pt x="316034" y="14859"/>
                  </a:lnTo>
                  <a:lnTo>
                    <a:pt x="323105" y="17787"/>
                  </a:lnTo>
                  <a:lnTo>
                    <a:pt x="330176" y="20716"/>
                  </a:lnTo>
                  <a:lnTo>
                    <a:pt x="363505" y="39382"/>
                  </a:lnTo>
                  <a:lnTo>
                    <a:pt x="369869" y="43634"/>
                  </a:lnTo>
                  <a:lnTo>
                    <a:pt x="376009" y="48187"/>
                  </a:lnTo>
                  <a:lnTo>
                    <a:pt x="381925" y="53042"/>
                  </a:lnTo>
                  <a:lnTo>
                    <a:pt x="387841" y="57898"/>
                  </a:lnTo>
                  <a:lnTo>
                    <a:pt x="393505" y="63031"/>
                  </a:lnTo>
                  <a:lnTo>
                    <a:pt x="398916" y="68443"/>
                  </a:lnTo>
                  <a:lnTo>
                    <a:pt x="404328" y="73855"/>
                  </a:lnTo>
                  <a:lnTo>
                    <a:pt x="409461" y="79518"/>
                  </a:lnTo>
                  <a:lnTo>
                    <a:pt x="414317" y="85434"/>
                  </a:lnTo>
                  <a:lnTo>
                    <a:pt x="419172" y="91351"/>
                  </a:lnTo>
                  <a:lnTo>
                    <a:pt x="423725" y="97490"/>
                  </a:lnTo>
                  <a:lnTo>
                    <a:pt x="427977" y="103854"/>
                  </a:lnTo>
                  <a:lnTo>
                    <a:pt x="432229" y="110217"/>
                  </a:lnTo>
                  <a:lnTo>
                    <a:pt x="436159" y="116774"/>
                  </a:lnTo>
                  <a:lnTo>
                    <a:pt x="439767" y="123524"/>
                  </a:lnTo>
                  <a:lnTo>
                    <a:pt x="443375" y="130273"/>
                  </a:lnTo>
                  <a:lnTo>
                    <a:pt x="446643" y="137183"/>
                  </a:lnTo>
                  <a:lnTo>
                    <a:pt x="449572" y="144254"/>
                  </a:lnTo>
                  <a:lnTo>
                    <a:pt x="452501" y="151325"/>
                  </a:lnTo>
                  <a:lnTo>
                    <a:pt x="462869" y="188091"/>
                  </a:lnTo>
                  <a:lnTo>
                    <a:pt x="464363" y="195597"/>
                  </a:lnTo>
                  <a:lnTo>
                    <a:pt x="465484" y="203158"/>
                  </a:lnTo>
                  <a:lnTo>
                    <a:pt x="466234" y="210775"/>
                  </a:lnTo>
                  <a:lnTo>
                    <a:pt x="466985" y="218391"/>
                  </a:lnTo>
                  <a:lnTo>
                    <a:pt x="467360" y="226026"/>
                  </a:lnTo>
                  <a:lnTo>
                    <a:pt x="467360" y="233680"/>
                  </a:lnTo>
                  <a:close/>
                </a:path>
              </a:pathLst>
            </a:custGeom>
            <a:ln w="29831">
              <a:solidFill>
                <a:srgbClr val="FF00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574083" y="1099495"/>
            <a:ext cx="243204" cy="1905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50" b="1" spc="75" dirty="0">
                <a:solidFill>
                  <a:srgbClr val="FF007E"/>
                </a:solidFill>
                <a:latin typeface="Gill Sans MT"/>
                <a:cs typeface="Gill Sans MT"/>
              </a:rPr>
              <a:t>Q3</a:t>
            </a:r>
            <a:endParaRPr sz="1050">
              <a:latin typeface="Gill Sans MT"/>
              <a:cs typeface="Gill Sans MT"/>
            </a:endParaRPr>
          </a:p>
        </p:txBody>
      </p:sp>
      <p:sp>
        <p:nvSpPr>
          <p:cNvPr id="102" name="object 10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90"/>
              </a:lnSpc>
            </a:pPr>
            <a:r>
              <a:rPr spc="-25" dirty="0"/>
              <a:t>ACADEMIA</a:t>
            </a:r>
            <a:r>
              <a:rPr spc="-40" dirty="0"/>
              <a:t> </a:t>
            </a:r>
            <a:r>
              <a:rPr spc="-25" dirty="0"/>
              <a:t>2.0</a:t>
            </a:r>
          </a:p>
        </p:txBody>
      </p:sp>
      <p:sp>
        <p:nvSpPr>
          <p:cNvPr id="103" name="object 103"/>
          <p:cNvSpPr txBox="1"/>
          <p:nvPr/>
        </p:nvSpPr>
        <p:spPr>
          <a:xfrm>
            <a:off x="5124251" y="6652605"/>
            <a:ext cx="365760" cy="1212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05"/>
              </a:lnSpc>
            </a:pPr>
            <a:r>
              <a:rPr sz="950" dirty="0">
                <a:solidFill>
                  <a:srgbClr val="64738B"/>
                </a:solidFill>
                <a:latin typeface="Calibri"/>
                <a:cs typeface="Calibri"/>
              </a:rPr>
              <a:t>Page</a:t>
            </a:r>
            <a:r>
              <a:rPr sz="950" spc="95" dirty="0">
                <a:solidFill>
                  <a:srgbClr val="64738B"/>
                </a:solidFill>
                <a:latin typeface="Calibri"/>
                <a:cs typeface="Calibri"/>
              </a:rPr>
              <a:t> </a:t>
            </a:r>
            <a:r>
              <a:rPr sz="950" spc="-50" dirty="0">
                <a:solidFill>
                  <a:srgbClr val="64738B"/>
                </a:solidFill>
                <a:latin typeface="Calibri"/>
                <a:cs typeface="Calibri"/>
              </a:rPr>
              <a:t>9</a:t>
            </a:r>
            <a:endParaRPr sz="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2E7F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1606</Words>
  <Application>Microsoft Office PowerPoint</Application>
  <PresentationFormat>Custom</PresentationFormat>
  <Paragraphs>393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Arial Black</vt:lpstr>
      <vt:lpstr>Arial Narrow</vt:lpstr>
      <vt:lpstr>Calibri</vt:lpstr>
      <vt:lpstr>DejaVu Sans</vt:lpstr>
      <vt:lpstr>Fabrikat Hairline Italic</vt:lpstr>
      <vt:lpstr>Fabrikat Italic</vt:lpstr>
      <vt:lpstr>Gill Sans MT</vt:lpstr>
      <vt:lpstr>Segoe UI Symbol</vt:lpstr>
      <vt:lpstr>Source Code Pro</vt:lpstr>
      <vt:lpstr>Verdana</vt:lpstr>
      <vt:lpstr>Office Theme</vt:lpstr>
      <vt:lpstr>ACADEMIA 2.0 D E C E N T R A L I Z E D  •  A I - D R I V E N  •  B L O C K C H A I N - S E C U R E D</vt:lpstr>
      <vt:lpstr>EXECUTIVE SUMMARY</vt:lpstr>
      <vt:lpstr>WEB3 &amp; BLOCKCHAIN</vt:lpstr>
      <vt:lpstr>PowerPoint Presentation</vt:lpstr>
      <vt:lpstr>VIRTUAL LEARNING WORLDS &amp; TALENT ECOSYSTEMS</vt:lpstr>
      <vt:lpstr>GOVERNANCE &amp; DECENTRALIZED ACADEMIA</vt:lpstr>
      <vt:lpstr>PowerPoint Presentation</vt:lpstr>
      <vt:lpstr>FORECASTING THE FUTURE OF ACADEMIA 2.0</vt:lpstr>
      <vt:lpstr>IMPLEMENTATION STRATEGY &amp; ROADMAP</vt:lpstr>
      <vt:lpstr>THE TRILLION-DOLLAR CONVERGENCE: EDUCATION, WORK, WEB3 &amp; THE METAVERSE</vt:lpstr>
      <vt:lpstr>RISK MITIGATION &amp; CHALLENGES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Philippe Kung</dc:creator>
  <cp:lastModifiedBy>Philippe Kung</cp:lastModifiedBy>
  <cp:revision>1</cp:revision>
  <dcterms:created xsi:type="dcterms:W3CDTF">2025-05-29T22:09:57Z</dcterms:created>
  <dcterms:modified xsi:type="dcterms:W3CDTF">2025-05-29T22:15:59Z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2025-05-29T00:00:00Z</vt:filetime>
  </property>
  <property fmtid="{D5CDD505-2E9C-101B-9397-08002B2CF9AE}" pid="3" name="Producer">
    <vt:lpwstr>pypdf</vt:lpwstr>
  </property>
  <property fmtid="{D5CDD505-2E9C-101B-9397-08002B2CF9AE}" pid="4" name="LastSaved">
    <vt:filetime>2025-05-29T00:00:00Z</vt:filetime>
  </property>
</Properties>
</file>