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319" r:id="rId5"/>
    <p:sldId id="306" r:id="rId6"/>
    <p:sldId id="324" r:id="rId7"/>
    <p:sldId id="355" r:id="rId8"/>
    <p:sldId id="320" r:id="rId9"/>
    <p:sldId id="326" r:id="rId10"/>
    <p:sldId id="335" r:id="rId11"/>
    <p:sldId id="341" r:id="rId12"/>
    <p:sldId id="339" r:id="rId13"/>
    <p:sldId id="340" r:id="rId14"/>
    <p:sldId id="342" r:id="rId15"/>
    <p:sldId id="362" r:id="rId16"/>
    <p:sldId id="314" r:id="rId17"/>
    <p:sldId id="327" r:id="rId18"/>
    <p:sldId id="360" r:id="rId19"/>
    <p:sldId id="365" r:id="rId20"/>
    <p:sldId id="363" r:id="rId21"/>
    <p:sldId id="359" r:id="rId22"/>
    <p:sldId id="332" r:id="rId23"/>
    <p:sldId id="333" r:id="rId24"/>
    <p:sldId id="334" r:id="rId25"/>
    <p:sldId id="348" r:id="rId26"/>
    <p:sldId id="358" r:id="rId27"/>
    <p:sldId id="349" r:id="rId28"/>
    <p:sldId id="361" r:id="rId29"/>
    <p:sldId id="353" r:id="rId30"/>
    <p:sldId id="31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792" userDrawn="1">
          <p15:clr>
            <a:srgbClr val="A4A3A4"/>
          </p15:clr>
        </p15:guide>
        <p15:guide id="3" pos="528" userDrawn="1">
          <p15:clr>
            <a:srgbClr val="A4A3A4"/>
          </p15:clr>
        </p15:guide>
        <p15:guide id="4" pos="7128" userDrawn="1">
          <p15:clr>
            <a:srgbClr val="A4A3A4"/>
          </p15:clr>
        </p15:guide>
        <p15:guide id="5" orient="horz" pos="2808" userDrawn="1">
          <p15:clr>
            <a:srgbClr val="A4A3A4"/>
          </p15:clr>
        </p15:guide>
        <p15:guide id="6" pos="2976" userDrawn="1">
          <p15:clr>
            <a:srgbClr val="A4A3A4"/>
          </p15:clr>
        </p15:guide>
        <p15:guide id="7"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C45B"/>
    <a:srgbClr val="009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941A6-370D-3174-BCCF-18E0335476E3}" v="12" dt="2025-01-02T09:01:18.001"/>
    <p1510:client id="{49AA177F-FE3E-8A9E-BD63-A5648C023DDB}" v="2162" dt="2024-12-31T15:10:36.647"/>
    <p1510:client id="{603D5BC9-6C6B-247C-9F43-3DAD16347763}" v="50" dt="2024-12-31T14:48:56.551"/>
    <p1510:client id="{800AB70D-467A-BB12-2ECC-3582030B7FD3}" v="144" dt="2024-12-31T14:18:49.358"/>
    <p1510:client id="{91952B86-E79A-F833-7E3D-3EA3D0B08052}" v="86" dt="2025-01-02T11:42:40.007"/>
    <p1510:client id="{A2DF38FD-B54A-612A-4377-634F470FF099}" v="1506" dt="2025-01-02T11:19:16.262"/>
    <p1510:client id="{BEDB3DD9-1AE4-60DB-5067-D905A753B779}" v="9" dt="2025-01-02T11:19:13.540"/>
  </p1510:revLst>
</p1510:revInfo>
</file>

<file path=ppt/tableStyles.xml><?xml version="1.0" encoding="utf-8"?>
<a:tblStyleLst xmlns:a="http://schemas.openxmlformats.org/drawingml/2006/main" def="{68D230F3-CF80-4859-8CE7-A43EE81993B5}">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792"/>
        <p:guide pos="528"/>
        <p:guide pos="7128"/>
        <p:guide orient="horz" pos="2808"/>
        <p:guide pos="2976"/>
        <p:guide orient="horz" pos="9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1/2/2025</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‹N°›</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1/2/2025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‹N°›</a:t>
            </a:fld>
            <a:endParaRPr lang="en-US" noProof="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C380B-9135-CC12-8AE9-1747B8EF2F7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0F3CDBB-63E6-3B36-1B00-17EEB6037EB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344C9C2-BE59-FD06-A248-6D83EC0910C9}"/>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D308DD5E-1F91-63CF-DED3-A0C46E20BC61}"/>
              </a:ext>
            </a:extLst>
          </p:cNvPr>
          <p:cNvSpPr>
            <a:spLocks noGrp="1"/>
          </p:cNvSpPr>
          <p:nvPr>
            <p:ph type="sldNum" sz="quarter" idx="5"/>
          </p:nvPr>
        </p:nvSpPr>
        <p:spPr/>
        <p:txBody>
          <a:bodyPr/>
          <a:lstStyle/>
          <a:p>
            <a:fld id="{EFDDBACE-0F8F-43FD-98F0-DEE13552DADA}" type="slidenum">
              <a:rPr lang="en-US" noProof="0" smtClean="0"/>
              <a:t>4</a:t>
            </a:fld>
            <a:endParaRPr lang="en-US" noProof="0"/>
          </a:p>
        </p:txBody>
      </p:sp>
    </p:spTree>
    <p:extLst>
      <p:ext uri="{BB962C8B-B14F-4D97-AF65-F5344CB8AC3E}">
        <p14:creationId xmlns:p14="http://schemas.microsoft.com/office/powerpoint/2010/main" val="75240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C380B-9135-CC12-8AE9-1747B8EF2F7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0F3CDBB-63E6-3B36-1B00-17EEB6037EB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344C9C2-BE59-FD06-A248-6D83EC0910C9}"/>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D308DD5E-1F91-63CF-DED3-A0C46E20BC61}"/>
              </a:ext>
            </a:extLst>
          </p:cNvPr>
          <p:cNvSpPr>
            <a:spLocks noGrp="1"/>
          </p:cNvSpPr>
          <p:nvPr>
            <p:ph type="sldNum" sz="quarter" idx="5"/>
          </p:nvPr>
        </p:nvSpPr>
        <p:spPr/>
        <p:txBody>
          <a:bodyPr/>
          <a:lstStyle/>
          <a:p>
            <a:fld id="{EFDDBACE-0F8F-43FD-98F0-DEE13552DADA}" type="slidenum">
              <a:rPr lang="en-US" noProof="0" smtClean="0"/>
              <a:t>15</a:t>
            </a:fld>
            <a:endParaRPr lang="en-US" noProof="0"/>
          </a:p>
        </p:txBody>
      </p:sp>
    </p:spTree>
    <p:extLst>
      <p:ext uri="{BB962C8B-B14F-4D97-AF65-F5344CB8AC3E}">
        <p14:creationId xmlns:p14="http://schemas.microsoft.com/office/powerpoint/2010/main" val="178834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C380B-9135-CC12-8AE9-1747B8EF2F7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0F3CDBB-63E6-3B36-1B00-17EEB6037EB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344C9C2-BE59-FD06-A248-6D83EC0910C9}"/>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D308DD5E-1F91-63CF-DED3-A0C46E20BC61}"/>
              </a:ext>
            </a:extLst>
          </p:cNvPr>
          <p:cNvSpPr>
            <a:spLocks noGrp="1"/>
          </p:cNvSpPr>
          <p:nvPr>
            <p:ph type="sldNum" sz="quarter" idx="5"/>
          </p:nvPr>
        </p:nvSpPr>
        <p:spPr/>
        <p:txBody>
          <a:bodyPr/>
          <a:lstStyle/>
          <a:p>
            <a:fld id="{EFDDBACE-0F8F-43FD-98F0-DEE13552DADA}" type="slidenum">
              <a:rPr lang="en-US" noProof="0" smtClean="0"/>
              <a:t>16</a:t>
            </a:fld>
            <a:endParaRPr lang="en-US" noProof="0"/>
          </a:p>
        </p:txBody>
      </p:sp>
    </p:spTree>
    <p:extLst>
      <p:ext uri="{BB962C8B-B14F-4D97-AF65-F5344CB8AC3E}">
        <p14:creationId xmlns:p14="http://schemas.microsoft.com/office/powerpoint/2010/main" val="199565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C380B-9135-CC12-8AE9-1747B8EF2F7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0F3CDBB-63E6-3B36-1B00-17EEB6037EB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344C9C2-BE59-FD06-A248-6D83EC0910C9}"/>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D308DD5E-1F91-63CF-DED3-A0C46E20BC61}"/>
              </a:ext>
            </a:extLst>
          </p:cNvPr>
          <p:cNvSpPr>
            <a:spLocks noGrp="1"/>
          </p:cNvSpPr>
          <p:nvPr>
            <p:ph type="sldNum" sz="quarter" idx="5"/>
          </p:nvPr>
        </p:nvSpPr>
        <p:spPr/>
        <p:txBody>
          <a:bodyPr/>
          <a:lstStyle/>
          <a:p>
            <a:fld id="{EFDDBACE-0F8F-43FD-98F0-DEE13552DADA}" type="slidenum">
              <a:rPr lang="en-US" noProof="0" smtClean="0"/>
              <a:t>17</a:t>
            </a:fld>
            <a:endParaRPr lang="en-US" noProof="0"/>
          </a:p>
        </p:txBody>
      </p:sp>
    </p:spTree>
    <p:extLst>
      <p:ext uri="{BB962C8B-B14F-4D97-AF65-F5344CB8AC3E}">
        <p14:creationId xmlns:p14="http://schemas.microsoft.com/office/powerpoint/2010/main" val="219437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5D0A-28F2-706D-E26A-9D70F5176AB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4D8E429-79CB-EDA5-F0B1-DAEE28054A0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85631CC-B380-1E77-4CA9-2F5CCBBC85D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a:extLst>
              <a:ext uri="{FF2B5EF4-FFF2-40B4-BE49-F238E27FC236}">
                <a16:creationId xmlns:a16="http://schemas.microsoft.com/office/drawing/2014/main" id="{6F78CFEA-4126-F54C-8363-6CEBAE6F3E86}"/>
              </a:ext>
            </a:extLst>
          </p:cNvPr>
          <p:cNvSpPr>
            <a:spLocks noGrp="1"/>
          </p:cNvSpPr>
          <p:nvPr>
            <p:ph type="sldNum" sz="quarter" idx="5"/>
          </p:nvPr>
        </p:nvSpPr>
        <p:spPr/>
        <p:txBody>
          <a:bodyPr/>
          <a:lstStyle/>
          <a:p>
            <a:fld id="{EFDDBACE-0F8F-43FD-98F0-DEE13552DADA}" type="slidenum">
              <a:rPr lang="en-US" noProof="0" smtClean="0"/>
              <a:t>22</a:t>
            </a:fld>
            <a:endParaRPr lang="en-US" noProof="0"/>
          </a:p>
        </p:txBody>
      </p:sp>
    </p:spTree>
    <p:extLst>
      <p:ext uri="{BB962C8B-B14F-4D97-AF65-F5344CB8AC3E}">
        <p14:creationId xmlns:p14="http://schemas.microsoft.com/office/powerpoint/2010/main" val="2684786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7C1CB-B930-4994-6BD0-16AC7EC1FC6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C093813-0580-39BA-264F-E5B125CC829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FA21990-98FC-8C25-58E4-66E544A536B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a:extLst>
              <a:ext uri="{FF2B5EF4-FFF2-40B4-BE49-F238E27FC236}">
                <a16:creationId xmlns:a16="http://schemas.microsoft.com/office/drawing/2014/main" id="{29E4F3B0-EFC1-6BBC-2FE4-C3AACAE74A33}"/>
              </a:ext>
            </a:extLst>
          </p:cNvPr>
          <p:cNvSpPr>
            <a:spLocks noGrp="1"/>
          </p:cNvSpPr>
          <p:nvPr>
            <p:ph type="sldNum" sz="quarter" idx="5"/>
          </p:nvPr>
        </p:nvSpPr>
        <p:spPr/>
        <p:txBody>
          <a:bodyPr/>
          <a:lstStyle/>
          <a:p>
            <a:fld id="{EFDDBACE-0F8F-43FD-98F0-DEE13552DADA}" type="slidenum">
              <a:rPr lang="en-US" noProof="0" smtClean="0"/>
              <a:t>24</a:t>
            </a:fld>
            <a:endParaRPr lang="en-US" noProof="0"/>
          </a:p>
        </p:txBody>
      </p:sp>
    </p:spTree>
    <p:extLst>
      <p:ext uri="{BB962C8B-B14F-4D97-AF65-F5344CB8AC3E}">
        <p14:creationId xmlns:p14="http://schemas.microsoft.com/office/powerpoint/2010/main" val="1368223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215" cy="4480560"/>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Tree>
    <p:extLst>
      <p:ext uri="{BB962C8B-B14F-4D97-AF65-F5344CB8AC3E}">
        <p14:creationId xmlns:p14="http://schemas.microsoft.com/office/powerpoint/2010/main" val="335880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C5788EE-4EDA-20FA-8EB9-2F0639E8A2B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8" name="Graphic 7">
            <a:extLst>
              <a:ext uri="{FF2B5EF4-FFF2-40B4-BE49-F238E27FC236}">
                <a16:creationId xmlns:a16="http://schemas.microsoft.com/office/drawing/2014/main" id="{9D053CA0-7A9F-FC49-AD3F-F3280344D76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767F6939-7B7E-F49F-8219-DC8CDAC85D5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1" name="Graphic 10">
            <a:extLst>
              <a:ext uri="{FF2B5EF4-FFF2-40B4-BE49-F238E27FC236}">
                <a16:creationId xmlns:a16="http://schemas.microsoft.com/office/drawing/2014/main" id="{FACCA700-291A-CD50-0CF3-749300C8D7A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2" name="Graphic 11">
            <a:extLst>
              <a:ext uri="{FF2B5EF4-FFF2-40B4-BE49-F238E27FC236}">
                <a16:creationId xmlns:a16="http://schemas.microsoft.com/office/drawing/2014/main" id="{0EFADD4D-8EF2-3DF8-F5F4-9459752D546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3" name="Graphic 12">
            <a:extLst>
              <a:ext uri="{FF2B5EF4-FFF2-40B4-BE49-F238E27FC236}">
                <a16:creationId xmlns:a16="http://schemas.microsoft.com/office/drawing/2014/main" id="{B5B36F67-81DA-36AC-5D17-0172FF5A70C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841248" y="1527048"/>
            <a:ext cx="10479024" cy="4498848"/>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‹N°›</a:t>
            </a:fld>
            <a:endParaRPr lang="en-US"/>
          </a:p>
        </p:txBody>
      </p:sp>
    </p:spTree>
    <p:extLst>
      <p:ext uri="{BB962C8B-B14F-4D97-AF65-F5344CB8AC3E}">
        <p14:creationId xmlns:p14="http://schemas.microsoft.com/office/powerpoint/2010/main" val="316346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with image 03">
    <p:bg>
      <p:bgPr>
        <a:solidFill>
          <a:schemeClr val="accent6">
            <a:lumMod val="5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092952" y="0"/>
            <a:ext cx="6099048" cy="6876288"/>
          </a:xfrm>
          <a:solidFill>
            <a:schemeClr val="accent6">
              <a:lumMod val="75000"/>
            </a:schemeClr>
          </a:solidFill>
        </p:spPr>
        <p:txBody>
          <a:bodyPr/>
          <a:lstStyle>
            <a:lvl1pPr marL="0" indent="0" algn="l">
              <a:buNone/>
              <a:defRPr>
                <a:solidFill>
                  <a:schemeClr val="bg1"/>
                </a:solidFill>
              </a:defRPr>
            </a:lvl1pPr>
          </a:lstStyle>
          <a:p>
            <a:endParaRPr lang="en-US"/>
          </a:p>
        </p:txBody>
      </p:sp>
      <p:sp>
        <p:nvSpPr>
          <p:cNvPr id="124" name="Title 123">
            <a:extLst>
              <a:ext uri="{FF2B5EF4-FFF2-40B4-BE49-F238E27FC236}">
                <a16:creationId xmlns:a16="http://schemas.microsoft.com/office/drawing/2014/main" id="{5EF8E4BF-2FB4-FFDD-E565-805C476240FE}"/>
              </a:ext>
            </a:extLst>
          </p:cNvPr>
          <p:cNvSpPr>
            <a:spLocks noGrp="1"/>
          </p:cNvSpPr>
          <p:nvPr>
            <p:ph type="title"/>
          </p:nvPr>
        </p:nvSpPr>
        <p:spPr>
          <a:xfrm>
            <a:off x="841244" y="832104"/>
            <a:ext cx="6099048" cy="5219236"/>
          </a:xfrm>
        </p:spPr>
        <p:txBody>
          <a:bodyPr anchor="t"/>
          <a:lstStyle>
            <a:lvl1pPr>
              <a:lnSpc>
                <a:spcPct val="75000"/>
              </a:lnSpc>
              <a:defRPr sz="8000" b="0" spc="0" baseline="0">
                <a:solidFill>
                  <a:schemeClr val="bg1"/>
                </a:solidFill>
                <a:latin typeface="+mn-lt"/>
              </a:defRPr>
            </a:lvl1pPr>
          </a:lstStyle>
          <a:p>
            <a:r>
              <a:rPr lang="en-US"/>
              <a:t>Click to edit Master title style</a:t>
            </a:r>
          </a:p>
        </p:txBody>
      </p:sp>
      <p:sp>
        <p:nvSpPr>
          <p:cNvPr id="123" name="Text Placeholder 122">
            <a:extLst>
              <a:ext uri="{FF2B5EF4-FFF2-40B4-BE49-F238E27FC236}">
                <a16:creationId xmlns:a16="http://schemas.microsoft.com/office/drawing/2014/main" id="{25C59923-6546-AB3B-534C-22113CD9D671}"/>
              </a:ext>
            </a:extLst>
          </p:cNvPr>
          <p:cNvSpPr>
            <a:spLocks noGrp="1"/>
          </p:cNvSpPr>
          <p:nvPr>
            <p:ph type="body" sz="quarter" idx="15"/>
          </p:nvPr>
        </p:nvSpPr>
        <p:spPr>
          <a:xfrm>
            <a:off x="8401353" y="-1"/>
            <a:ext cx="3790650" cy="1155691"/>
          </a:xfrm>
          <a:custGeom>
            <a:avLst/>
            <a:gdLst>
              <a:gd name="connsiteX0" fmla="*/ 2293575 w 3790650"/>
              <a:gd name="connsiteY0" fmla="*/ 0 h 1155691"/>
              <a:gd name="connsiteX1" fmla="*/ 3790650 w 3790650"/>
              <a:gd name="connsiteY1" fmla="*/ 0 h 1155691"/>
              <a:gd name="connsiteX2" fmla="*/ 3790650 w 3790650"/>
              <a:gd name="connsiteY2" fmla="*/ 1098632 h 1155691"/>
              <a:gd name="connsiteX3" fmla="*/ 3775153 w 3790650"/>
              <a:gd name="connsiteY3" fmla="*/ 1104304 h 1155691"/>
              <a:gd name="connsiteX4" fmla="*/ 3435268 w 3790650"/>
              <a:gd name="connsiteY4" fmla="*/ 1155691 h 1155691"/>
              <a:gd name="connsiteX5" fmla="*/ 2292295 w 3790650"/>
              <a:gd name="connsiteY5" fmla="*/ 12701 h 1155691"/>
              <a:gd name="connsiteX6" fmla="*/ 1280 w 3790650"/>
              <a:gd name="connsiteY6" fmla="*/ 0 h 1155691"/>
              <a:gd name="connsiteX7" fmla="*/ 2284665 w 3790650"/>
              <a:gd name="connsiteY7" fmla="*/ 0 h 1155691"/>
              <a:gd name="connsiteX8" fmla="*/ 2285945 w 3790650"/>
              <a:gd name="connsiteY8" fmla="*/ 12701 h 1155691"/>
              <a:gd name="connsiteX9" fmla="*/ 1142973 w 3790650"/>
              <a:gd name="connsiteY9" fmla="*/ 1155691 h 1155691"/>
              <a:gd name="connsiteX10" fmla="*/ 0 w 3790650"/>
              <a:gd name="connsiteY10" fmla="*/ 12701 h 115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0650" h="1155691">
                <a:moveTo>
                  <a:pt x="2293575" y="0"/>
                </a:moveTo>
                <a:lnTo>
                  <a:pt x="3790650" y="0"/>
                </a:lnTo>
                <a:lnTo>
                  <a:pt x="3790650" y="1098632"/>
                </a:lnTo>
                <a:lnTo>
                  <a:pt x="3775153" y="1104304"/>
                </a:lnTo>
                <a:cubicBezTo>
                  <a:pt x="3667783" y="1137700"/>
                  <a:pt x="3553627" y="1155691"/>
                  <a:pt x="3435268" y="1155691"/>
                </a:cubicBezTo>
                <a:cubicBezTo>
                  <a:pt x="2804021" y="1155691"/>
                  <a:pt x="2292295" y="643957"/>
                  <a:pt x="2292295" y="12701"/>
                </a:cubicBezTo>
                <a:close/>
                <a:moveTo>
                  <a:pt x="1280" y="0"/>
                </a:moveTo>
                <a:lnTo>
                  <a:pt x="2284665" y="0"/>
                </a:lnTo>
                <a:lnTo>
                  <a:pt x="2285945" y="12701"/>
                </a:lnTo>
                <a:cubicBezTo>
                  <a:pt x="2285945" y="643957"/>
                  <a:pt x="1774219" y="1155691"/>
                  <a:pt x="1142973" y="1155691"/>
                </a:cubicBezTo>
                <a:cubicBezTo>
                  <a:pt x="511726" y="1155691"/>
                  <a:pt x="0" y="643957"/>
                  <a:pt x="0" y="12701"/>
                </a:cubicBezTo>
                <a:close/>
              </a:path>
            </a:pathLst>
          </a:custGeom>
          <a:solidFill>
            <a:schemeClr val="accent6">
              <a:lumMod val="75000"/>
              <a:alpha val="25000"/>
            </a:schemeClr>
          </a:solidFill>
        </p:spPr>
        <p:txBody>
          <a:bodyPr wrap="square">
            <a:noAutofit/>
          </a:bodyPr>
          <a:lstStyle>
            <a:lvl1pPr>
              <a:defRPr>
                <a:noFill/>
              </a:defRPr>
            </a:lvl1pPr>
          </a:lstStyle>
          <a:p>
            <a:pPr lvl="0"/>
            <a:endParaRPr lang="en-US"/>
          </a:p>
        </p:txBody>
      </p:sp>
      <p:sp>
        <p:nvSpPr>
          <p:cNvPr id="48" name="Text Placeholder 47">
            <a:extLst>
              <a:ext uri="{FF2B5EF4-FFF2-40B4-BE49-F238E27FC236}">
                <a16:creationId xmlns:a16="http://schemas.microsoft.com/office/drawing/2014/main" id="{880C9A0C-95B8-C535-9B78-63FDB782BE10}"/>
              </a:ext>
            </a:extLst>
          </p:cNvPr>
          <p:cNvSpPr>
            <a:spLocks noGrp="1"/>
          </p:cNvSpPr>
          <p:nvPr>
            <p:ph type="body" sz="quarter" idx="12"/>
          </p:nvPr>
        </p:nvSpPr>
        <p:spPr>
          <a:xfrm>
            <a:off x="-3" y="5727700"/>
            <a:ext cx="12192003" cy="1130300"/>
          </a:xfrm>
          <a:custGeom>
            <a:avLst/>
            <a:gdLst>
              <a:gd name="connsiteX0" fmla="*/ 11823828 w 12192003"/>
              <a:gd name="connsiteY0" fmla="*/ 0 h 1130300"/>
              <a:gd name="connsiteX1" fmla="*/ 12163721 w 12192003"/>
              <a:gd name="connsiteY1" fmla="*/ 51387 h 1130300"/>
              <a:gd name="connsiteX2" fmla="*/ 12192003 w 12192003"/>
              <a:gd name="connsiteY2" fmla="*/ 61738 h 1130300"/>
              <a:gd name="connsiteX3" fmla="*/ 12192003 w 12192003"/>
              <a:gd name="connsiteY3" fmla="*/ 1130300 h 1130300"/>
              <a:gd name="connsiteX4" fmla="*/ 10681469 w 12192003"/>
              <a:gd name="connsiteY4" fmla="*/ 1130300 h 1130300"/>
              <a:gd name="connsiteX5" fmla="*/ 10686729 w 12192003"/>
              <a:gd name="connsiteY5" fmla="*/ 1026126 h 1130300"/>
              <a:gd name="connsiteX6" fmla="*/ 11823828 w 12192003"/>
              <a:gd name="connsiteY6" fmla="*/ 0 h 1130300"/>
              <a:gd name="connsiteX7" fmla="*/ 9531478 w 12192003"/>
              <a:gd name="connsiteY7" fmla="*/ 0 h 1130300"/>
              <a:gd name="connsiteX8" fmla="*/ 10668577 w 12192003"/>
              <a:gd name="connsiteY8" fmla="*/ 1026126 h 1130300"/>
              <a:gd name="connsiteX9" fmla="*/ 10673837 w 12192003"/>
              <a:gd name="connsiteY9" fmla="*/ 1130300 h 1130300"/>
              <a:gd name="connsiteX10" fmla="*/ 8389119 w 12192003"/>
              <a:gd name="connsiteY10" fmla="*/ 1130300 h 1130300"/>
              <a:gd name="connsiteX11" fmla="*/ 8394379 w 12192003"/>
              <a:gd name="connsiteY11" fmla="*/ 1026126 h 1130300"/>
              <a:gd name="connsiteX12" fmla="*/ 9531478 w 12192003"/>
              <a:gd name="connsiteY12" fmla="*/ 0 h 1130300"/>
              <a:gd name="connsiteX13" fmla="*/ 7239129 w 12192003"/>
              <a:gd name="connsiteY13" fmla="*/ 0 h 1130300"/>
              <a:gd name="connsiteX14" fmla="*/ 8376227 w 12192003"/>
              <a:gd name="connsiteY14" fmla="*/ 1026126 h 1130300"/>
              <a:gd name="connsiteX15" fmla="*/ 8381487 w 12192003"/>
              <a:gd name="connsiteY15" fmla="*/ 1130300 h 1130300"/>
              <a:gd name="connsiteX16" fmla="*/ 6096769 w 12192003"/>
              <a:gd name="connsiteY16" fmla="*/ 1130300 h 1130300"/>
              <a:gd name="connsiteX17" fmla="*/ 6102029 w 12192003"/>
              <a:gd name="connsiteY17" fmla="*/ 1026126 h 1130300"/>
              <a:gd name="connsiteX18" fmla="*/ 7239129 w 12192003"/>
              <a:gd name="connsiteY18" fmla="*/ 0 h 1130300"/>
              <a:gd name="connsiteX19" fmla="*/ 4946780 w 12192003"/>
              <a:gd name="connsiteY19" fmla="*/ 0 h 1130300"/>
              <a:gd name="connsiteX20" fmla="*/ 6083878 w 12192003"/>
              <a:gd name="connsiteY20" fmla="*/ 1026126 h 1130300"/>
              <a:gd name="connsiteX21" fmla="*/ 6089139 w 12192003"/>
              <a:gd name="connsiteY21" fmla="*/ 1130300 h 1130300"/>
              <a:gd name="connsiteX22" fmla="*/ 3804423 w 12192003"/>
              <a:gd name="connsiteY22" fmla="*/ 1130300 h 1130300"/>
              <a:gd name="connsiteX23" fmla="*/ 3809684 w 12192003"/>
              <a:gd name="connsiteY23" fmla="*/ 1026126 h 1130300"/>
              <a:gd name="connsiteX24" fmla="*/ 4946780 w 12192003"/>
              <a:gd name="connsiteY24" fmla="*/ 0 h 1130300"/>
              <a:gd name="connsiteX25" fmla="*/ 2654431 w 12192003"/>
              <a:gd name="connsiteY25" fmla="*/ 0 h 1130300"/>
              <a:gd name="connsiteX26" fmla="*/ 3791530 w 12192003"/>
              <a:gd name="connsiteY26" fmla="*/ 1026126 h 1130300"/>
              <a:gd name="connsiteX27" fmla="*/ 3796791 w 12192003"/>
              <a:gd name="connsiteY27" fmla="*/ 1130300 h 1130300"/>
              <a:gd name="connsiteX28" fmla="*/ 1512072 w 12192003"/>
              <a:gd name="connsiteY28" fmla="*/ 1130300 h 1130300"/>
              <a:gd name="connsiteX29" fmla="*/ 1517332 w 12192003"/>
              <a:gd name="connsiteY29" fmla="*/ 1026126 h 1130300"/>
              <a:gd name="connsiteX30" fmla="*/ 2654431 w 12192003"/>
              <a:gd name="connsiteY30" fmla="*/ 0 h 1130300"/>
              <a:gd name="connsiteX31" fmla="*/ 362080 w 12192003"/>
              <a:gd name="connsiteY31" fmla="*/ 0 h 1130300"/>
              <a:gd name="connsiteX32" fmla="*/ 1499179 w 12192003"/>
              <a:gd name="connsiteY32" fmla="*/ 1026126 h 1130300"/>
              <a:gd name="connsiteX33" fmla="*/ 1504439 w 12192003"/>
              <a:gd name="connsiteY33" fmla="*/ 1130300 h 1130300"/>
              <a:gd name="connsiteX34" fmla="*/ 0 w 12192003"/>
              <a:gd name="connsiteY34" fmla="*/ 1130300 h 1130300"/>
              <a:gd name="connsiteX35" fmla="*/ 0 w 12192003"/>
              <a:gd name="connsiteY35" fmla="*/ 59507 h 1130300"/>
              <a:gd name="connsiteX36" fmla="*/ 22187 w 12192003"/>
              <a:gd name="connsiteY36" fmla="*/ 51387 h 1130300"/>
              <a:gd name="connsiteX37" fmla="*/ 362080 w 12192003"/>
              <a:gd name="connsiteY37"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3" h="1130300">
                <a:moveTo>
                  <a:pt x="11823828" y="0"/>
                </a:moveTo>
                <a:cubicBezTo>
                  <a:pt x="11942189" y="0"/>
                  <a:pt x="12056349" y="17991"/>
                  <a:pt x="12163721" y="51387"/>
                </a:cubicBezTo>
                <a:lnTo>
                  <a:pt x="12192003" y="61738"/>
                </a:lnTo>
                <a:lnTo>
                  <a:pt x="12192003" y="1130300"/>
                </a:lnTo>
                <a:lnTo>
                  <a:pt x="10681469" y="1130300"/>
                </a:lnTo>
                <a:lnTo>
                  <a:pt x="10686729" y="1026126"/>
                </a:lnTo>
                <a:cubicBezTo>
                  <a:pt x="10745262" y="449767"/>
                  <a:pt x="11232021" y="0"/>
                  <a:pt x="11823828" y="0"/>
                </a:cubicBezTo>
                <a:close/>
                <a:moveTo>
                  <a:pt x="9531478" y="0"/>
                </a:moveTo>
                <a:cubicBezTo>
                  <a:pt x="10123285" y="0"/>
                  <a:pt x="10610044" y="449767"/>
                  <a:pt x="10668577" y="1026126"/>
                </a:cubicBezTo>
                <a:lnTo>
                  <a:pt x="10673837" y="1130300"/>
                </a:lnTo>
                <a:lnTo>
                  <a:pt x="8389119" y="1130300"/>
                </a:lnTo>
                <a:lnTo>
                  <a:pt x="8394379" y="1026126"/>
                </a:lnTo>
                <a:cubicBezTo>
                  <a:pt x="8452912" y="449767"/>
                  <a:pt x="8939671" y="0"/>
                  <a:pt x="9531478" y="0"/>
                </a:cubicBezTo>
                <a:close/>
                <a:moveTo>
                  <a:pt x="7239129" y="0"/>
                </a:moveTo>
                <a:cubicBezTo>
                  <a:pt x="7830936" y="0"/>
                  <a:pt x="8317694" y="449767"/>
                  <a:pt x="8376227" y="1026126"/>
                </a:cubicBezTo>
                <a:lnTo>
                  <a:pt x="8381487" y="1130300"/>
                </a:lnTo>
                <a:lnTo>
                  <a:pt x="6096769" y="1130300"/>
                </a:lnTo>
                <a:lnTo>
                  <a:pt x="6102029" y="1026126"/>
                </a:lnTo>
                <a:cubicBezTo>
                  <a:pt x="6160563" y="449767"/>
                  <a:pt x="6647322" y="0"/>
                  <a:pt x="7239129" y="0"/>
                </a:cubicBezTo>
                <a:close/>
                <a:moveTo>
                  <a:pt x="4946780" y="0"/>
                </a:moveTo>
                <a:cubicBezTo>
                  <a:pt x="5538587" y="0"/>
                  <a:pt x="6025345" y="449767"/>
                  <a:pt x="6083878" y="1026126"/>
                </a:cubicBezTo>
                <a:lnTo>
                  <a:pt x="6089139" y="1130300"/>
                </a:lnTo>
                <a:lnTo>
                  <a:pt x="3804423" y="1130300"/>
                </a:lnTo>
                <a:lnTo>
                  <a:pt x="3809684" y="1026126"/>
                </a:lnTo>
                <a:cubicBezTo>
                  <a:pt x="3868216" y="449767"/>
                  <a:pt x="4354972" y="0"/>
                  <a:pt x="4946780" y="0"/>
                </a:cubicBezTo>
                <a:close/>
                <a:moveTo>
                  <a:pt x="2654431" y="0"/>
                </a:moveTo>
                <a:cubicBezTo>
                  <a:pt x="3246238" y="0"/>
                  <a:pt x="3732997" y="449767"/>
                  <a:pt x="3791530" y="1026126"/>
                </a:cubicBezTo>
                <a:lnTo>
                  <a:pt x="3796791" y="1130300"/>
                </a:lnTo>
                <a:lnTo>
                  <a:pt x="1512072" y="1130300"/>
                </a:lnTo>
                <a:lnTo>
                  <a:pt x="1517332" y="1026126"/>
                </a:lnTo>
                <a:cubicBezTo>
                  <a:pt x="1575865" y="449767"/>
                  <a:pt x="2062624" y="0"/>
                  <a:pt x="2654431" y="0"/>
                </a:cubicBezTo>
                <a:close/>
                <a:moveTo>
                  <a:pt x="362080" y="0"/>
                </a:moveTo>
                <a:cubicBezTo>
                  <a:pt x="953887" y="0"/>
                  <a:pt x="1440646" y="449767"/>
                  <a:pt x="1499179" y="1026126"/>
                </a:cubicBezTo>
                <a:lnTo>
                  <a:pt x="1504439" y="1130300"/>
                </a:lnTo>
                <a:lnTo>
                  <a:pt x="0" y="1130300"/>
                </a:lnTo>
                <a:lnTo>
                  <a:pt x="0" y="59507"/>
                </a:lnTo>
                <a:lnTo>
                  <a:pt x="22187" y="51387"/>
                </a:lnTo>
                <a:cubicBezTo>
                  <a:pt x="129559" y="17991"/>
                  <a:pt x="243719" y="0"/>
                  <a:pt x="362080" y="0"/>
                </a:cubicBezTo>
                <a:close/>
              </a:path>
            </a:pathLst>
          </a:custGeom>
          <a:solidFill>
            <a:schemeClr val="accent6">
              <a:lumMod val="75000"/>
              <a:alpha val="25000"/>
            </a:schemeClr>
          </a:solidFill>
        </p:spPr>
        <p:txBody>
          <a:bodyPr wrap="square">
            <a:noAutofit/>
          </a:bodyPr>
          <a:lstStyle>
            <a:lvl1pPr>
              <a:defRPr>
                <a:noFill/>
              </a:defRPr>
            </a:lvl1pPr>
          </a:lstStyle>
          <a:p>
            <a:pPr lvl="0"/>
            <a:endParaRPr lang="en-US"/>
          </a:p>
        </p:txBody>
      </p:sp>
      <p:sp>
        <p:nvSpPr>
          <p:cNvPr id="62" name="Text Placeholder 61">
            <a:extLst>
              <a:ext uri="{FF2B5EF4-FFF2-40B4-BE49-F238E27FC236}">
                <a16:creationId xmlns:a16="http://schemas.microsoft.com/office/drawing/2014/main" id="{70972619-C968-1257-58C9-0DC661642915}"/>
              </a:ext>
            </a:extLst>
          </p:cNvPr>
          <p:cNvSpPr>
            <a:spLocks noGrp="1"/>
          </p:cNvSpPr>
          <p:nvPr>
            <p:ph type="body" sz="quarter" idx="13"/>
          </p:nvPr>
        </p:nvSpPr>
        <p:spPr>
          <a:xfrm>
            <a:off x="0" y="5724189"/>
            <a:ext cx="1503729" cy="1133811"/>
          </a:xfrm>
          <a:custGeom>
            <a:avLst/>
            <a:gdLst>
              <a:gd name="connsiteX0" fmla="*/ 367995 w 1503729"/>
              <a:gd name="connsiteY0" fmla="*/ 19 h 1133811"/>
              <a:gd name="connsiteX1" fmla="*/ 1481576 w 1503729"/>
              <a:gd name="connsiteY1" fmla="*/ 913359 h 1133811"/>
              <a:gd name="connsiteX2" fmla="*/ 1503729 w 1503729"/>
              <a:gd name="connsiteY2" fmla="*/ 1133811 h 1133811"/>
              <a:gd name="connsiteX3" fmla="*/ 1371482 w 1503729"/>
              <a:gd name="connsiteY3" fmla="*/ 1133811 h 1133811"/>
              <a:gd name="connsiteX4" fmla="*/ 1275407 w 1503729"/>
              <a:gd name="connsiteY4" fmla="*/ 1118667 h 1133811"/>
              <a:gd name="connsiteX5" fmla="*/ 367995 w 1503729"/>
              <a:gd name="connsiteY5" fmla="*/ 19 h 1133811"/>
              <a:gd name="connsiteX6" fmla="*/ 367996 w 1503729"/>
              <a:gd name="connsiteY6" fmla="*/ 0 h 1133811"/>
              <a:gd name="connsiteX7" fmla="*/ 33218 w 1503729"/>
              <a:gd name="connsiteY7" fmla="*/ 808204 h 1133811"/>
              <a:gd name="connsiteX8" fmla="*/ 0 w 1503729"/>
              <a:gd name="connsiteY8" fmla="*/ 838393 h 1133811"/>
              <a:gd name="connsiteX9" fmla="*/ 0 w 1503729"/>
              <a:gd name="connsiteY9" fmla="*/ 61671 h 1133811"/>
              <a:gd name="connsiteX10" fmla="*/ 28102 w 1503729"/>
              <a:gd name="connsiteY10" fmla="*/ 51386 h 1133811"/>
              <a:gd name="connsiteX11" fmla="*/ 367996 w 1503729"/>
              <a:gd name="connsiteY11" fmla="*/ 0 h 113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3729" h="1133811">
                <a:moveTo>
                  <a:pt x="367995" y="19"/>
                </a:moveTo>
                <a:cubicBezTo>
                  <a:pt x="917788" y="3008"/>
                  <a:pt x="1375686" y="394157"/>
                  <a:pt x="1481576" y="913359"/>
                </a:cubicBezTo>
                <a:lnTo>
                  <a:pt x="1503729" y="1133811"/>
                </a:lnTo>
                <a:lnTo>
                  <a:pt x="1371482" y="1133811"/>
                </a:lnTo>
                <a:lnTo>
                  <a:pt x="1275407" y="1118667"/>
                </a:lnTo>
                <a:cubicBezTo>
                  <a:pt x="757177" y="1010082"/>
                  <a:pt x="368000" y="550498"/>
                  <a:pt x="367995" y="19"/>
                </a:cubicBezTo>
                <a:close/>
                <a:moveTo>
                  <a:pt x="367996" y="0"/>
                </a:moveTo>
                <a:cubicBezTo>
                  <a:pt x="367996" y="315623"/>
                  <a:pt x="240061" y="601366"/>
                  <a:pt x="33218" y="808204"/>
                </a:cubicBezTo>
                <a:lnTo>
                  <a:pt x="0" y="838393"/>
                </a:lnTo>
                <a:lnTo>
                  <a:pt x="0" y="61671"/>
                </a:lnTo>
                <a:lnTo>
                  <a:pt x="28102" y="51386"/>
                </a:lnTo>
                <a:cubicBezTo>
                  <a:pt x="135475" y="17991"/>
                  <a:pt x="249634" y="0"/>
                  <a:pt x="367996"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endParaRPr lang="en-US"/>
          </a:p>
        </p:txBody>
      </p:sp>
      <p:sp>
        <p:nvSpPr>
          <p:cNvPr id="93" name="Text Placeholder 92">
            <a:extLst>
              <a:ext uri="{FF2B5EF4-FFF2-40B4-BE49-F238E27FC236}">
                <a16:creationId xmlns:a16="http://schemas.microsoft.com/office/drawing/2014/main" id="{0A4A3873-48BC-94DF-6006-FC7F81660A5D}"/>
              </a:ext>
            </a:extLst>
          </p:cNvPr>
          <p:cNvSpPr>
            <a:spLocks noGrp="1"/>
          </p:cNvSpPr>
          <p:nvPr>
            <p:ph type="body" sz="quarter" idx="14"/>
          </p:nvPr>
        </p:nvSpPr>
        <p:spPr>
          <a:xfrm>
            <a:off x="8401353" y="0"/>
            <a:ext cx="3790647" cy="1143002"/>
          </a:xfrm>
          <a:custGeom>
            <a:avLst/>
            <a:gdLst>
              <a:gd name="connsiteX0" fmla="*/ 3790647 w 3790647"/>
              <a:gd name="connsiteY0" fmla="*/ 304585 h 1143002"/>
              <a:gd name="connsiteX1" fmla="*/ 3790647 w 3790647"/>
              <a:gd name="connsiteY1" fmla="*/ 1081329 h 1143002"/>
              <a:gd name="connsiteX2" fmla="*/ 3762543 w 3790647"/>
              <a:gd name="connsiteY2" fmla="*/ 1091615 h 1143002"/>
              <a:gd name="connsiteX3" fmla="*/ 3422649 w 3790647"/>
              <a:gd name="connsiteY3" fmla="*/ 1143002 h 1143002"/>
              <a:gd name="connsiteX4" fmla="*/ 3757427 w 3790647"/>
              <a:gd name="connsiteY4" fmla="*/ 334777 h 1143002"/>
              <a:gd name="connsiteX5" fmla="*/ 2285997 w 3790647"/>
              <a:gd name="connsiteY5" fmla="*/ 17 h 1143002"/>
              <a:gd name="connsiteX6" fmla="*/ 3422650 w 3790647"/>
              <a:gd name="connsiteY6" fmla="*/ 1142983 h 1143002"/>
              <a:gd name="connsiteX7" fmla="*/ 2285997 w 3790647"/>
              <a:gd name="connsiteY7" fmla="*/ 17 h 1143002"/>
              <a:gd name="connsiteX8" fmla="*/ 0 w 3790647"/>
              <a:gd name="connsiteY8" fmla="*/ 17 h 1143002"/>
              <a:gd name="connsiteX9" fmla="*/ 1136650 w 3790647"/>
              <a:gd name="connsiteY9" fmla="*/ 1142983 h 1143002"/>
              <a:gd name="connsiteX10" fmla="*/ 0 w 3790647"/>
              <a:gd name="connsiteY10" fmla="*/ 17 h 1143002"/>
              <a:gd name="connsiteX11" fmla="*/ 2279650 w 3790647"/>
              <a:gd name="connsiteY11" fmla="*/ 0 h 1143002"/>
              <a:gd name="connsiteX12" fmla="*/ 1136650 w 3790647"/>
              <a:gd name="connsiteY12" fmla="*/ 1143002 h 1143002"/>
              <a:gd name="connsiteX13" fmla="*/ 2279650 w 3790647"/>
              <a:gd name="connsiteY13" fmla="*/ 0 h 114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0647" h="1143002">
                <a:moveTo>
                  <a:pt x="3790647" y="304585"/>
                </a:moveTo>
                <a:lnTo>
                  <a:pt x="3790647" y="1081329"/>
                </a:lnTo>
                <a:lnTo>
                  <a:pt x="3762543" y="1091615"/>
                </a:lnTo>
                <a:cubicBezTo>
                  <a:pt x="3655170" y="1125011"/>
                  <a:pt x="3541011" y="1143002"/>
                  <a:pt x="3422649" y="1143002"/>
                </a:cubicBezTo>
                <a:cubicBezTo>
                  <a:pt x="3422649" y="827371"/>
                  <a:pt x="3550584" y="541620"/>
                  <a:pt x="3757427" y="334777"/>
                </a:cubicBezTo>
                <a:close/>
                <a:moveTo>
                  <a:pt x="2285997" y="17"/>
                </a:moveTo>
                <a:cubicBezTo>
                  <a:pt x="2914332" y="3435"/>
                  <a:pt x="3422644" y="513848"/>
                  <a:pt x="3422650" y="1142983"/>
                </a:cubicBezTo>
                <a:cubicBezTo>
                  <a:pt x="2794315" y="1139567"/>
                  <a:pt x="2286006" y="629153"/>
                  <a:pt x="2285997" y="17"/>
                </a:cubicBezTo>
                <a:close/>
                <a:moveTo>
                  <a:pt x="0" y="17"/>
                </a:moveTo>
                <a:cubicBezTo>
                  <a:pt x="628334" y="3435"/>
                  <a:pt x="1136644" y="513848"/>
                  <a:pt x="1136650" y="1142983"/>
                </a:cubicBezTo>
                <a:cubicBezTo>
                  <a:pt x="508316" y="1139567"/>
                  <a:pt x="9" y="629153"/>
                  <a:pt x="0" y="17"/>
                </a:cubicBezTo>
                <a:close/>
                <a:moveTo>
                  <a:pt x="2279650" y="0"/>
                </a:moveTo>
                <a:cubicBezTo>
                  <a:pt x="2279650" y="631263"/>
                  <a:pt x="1767910" y="1143002"/>
                  <a:pt x="1136650" y="1143002"/>
                </a:cubicBezTo>
                <a:cubicBezTo>
                  <a:pt x="1136650" y="511739"/>
                  <a:pt x="1648390" y="0"/>
                  <a:pt x="2279650"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endParaRPr lang="en-US"/>
          </a:p>
        </p:txBody>
      </p:sp>
      <p:pic>
        <p:nvPicPr>
          <p:cNvPr id="120" name="Graphic 119">
            <a:extLst>
              <a:ext uri="{FF2B5EF4-FFF2-40B4-BE49-F238E27FC236}">
                <a16:creationId xmlns:a16="http://schemas.microsoft.com/office/drawing/2014/main" id="{9C01A786-0C1A-6C4A-1466-1AE233D142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8908" b="83148"/>
          <a:stretch/>
        </p:blipFill>
        <p:spPr>
          <a:xfrm>
            <a:off x="8401354" y="12700"/>
            <a:ext cx="3790646" cy="1155700"/>
          </a:xfrm>
          <a:prstGeom prst="rect">
            <a:avLst/>
          </a:prstGeom>
        </p:spPr>
      </p:pic>
    </p:spTree>
    <p:extLst>
      <p:ext uri="{BB962C8B-B14F-4D97-AF65-F5344CB8AC3E}">
        <p14:creationId xmlns:p14="http://schemas.microsoft.com/office/powerpoint/2010/main" val="3740971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b="1"/>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457200" indent="-457200">
              <a:lnSpc>
                <a:spcPct val="90000"/>
              </a:lnSpc>
              <a:spcBef>
                <a:spcPts val="1000"/>
              </a:spcBef>
              <a:spcAft>
                <a:spcPts val="0"/>
              </a:spcAft>
              <a:buSzPct val="100000"/>
              <a:buFont typeface="+mj-lt"/>
              <a:buAutoNum type="arabicPeriod"/>
              <a:defRPr sz="2000"/>
            </a:lvl1pPr>
            <a:lvl2pPr marL="914400" indent="-457200">
              <a:buSzPct val="100000"/>
              <a:buFont typeface="+mj-lt"/>
              <a:buAutoNum type="alphaLcPeriod"/>
              <a:defRPr sz="2000"/>
            </a:lvl2pPr>
            <a:lvl3pPr marL="1371600" indent="-457200">
              <a:buSzPct val="100000"/>
              <a:buFont typeface="+mj-lt"/>
              <a:buAutoNum type="romanLcPeriod"/>
              <a:defRPr sz="1800"/>
            </a:lvl3pPr>
            <a:lvl4pPr marL="1828800" indent="-457200">
              <a:buSzPct val="100000"/>
              <a:buFont typeface="+mj-lt"/>
              <a:buAutoNum type="arabicParenR"/>
              <a:defRPr sz="1800"/>
            </a:lvl4pPr>
            <a:lvl5pPr marL="2286000" indent="-457200">
              <a:buSzPct val="100000"/>
              <a:buFont typeface="+mj-lt"/>
              <a:buAutoNum type="alphaLcParen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‹N°›</a:t>
            </a:fld>
            <a:endParaRPr lang="en-US"/>
          </a:p>
        </p:txBody>
      </p:sp>
    </p:spTree>
    <p:extLst>
      <p:ext uri="{BB962C8B-B14F-4D97-AF65-F5344CB8AC3E}">
        <p14:creationId xmlns:p14="http://schemas.microsoft.com/office/powerpoint/2010/main" val="2284607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3" name="Title 123">
            <a:extLst>
              <a:ext uri="{FF2B5EF4-FFF2-40B4-BE49-F238E27FC236}">
                <a16:creationId xmlns:a16="http://schemas.microsoft.com/office/drawing/2014/main" id="{0B9C7C4B-FC2C-5D51-5679-3D5ED85185DA}"/>
              </a:ext>
            </a:extLst>
          </p:cNvPr>
          <p:cNvSpPr>
            <a:spLocks noGrp="1"/>
          </p:cNvSpPr>
          <p:nvPr>
            <p:ph type="title"/>
          </p:nvPr>
        </p:nvSpPr>
        <p:spPr>
          <a:xfrm>
            <a:off x="841243" y="832104"/>
            <a:ext cx="10479088" cy="2587625"/>
          </a:xfrm>
        </p:spPr>
        <p:txBody>
          <a:bodyPr anchor="t"/>
          <a:lstStyle>
            <a:lvl1pPr>
              <a:lnSpc>
                <a:spcPct val="75000"/>
              </a:lnSpc>
              <a:defRPr sz="8000" b="0" spc="0" baseline="0">
                <a:solidFill>
                  <a:schemeClr val="bg1"/>
                </a:solidFill>
                <a:latin typeface="+mn-lt"/>
              </a:defRPr>
            </a:lvl1pPr>
          </a:lstStyle>
          <a:p>
            <a:r>
              <a:rPr lang="en-US"/>
              <a:t>Click to edit Master title style</a:t>
            </a:r>
          </a:p>
        </p:txBody>
      </p:sp>
      <p:sp>
        <p:nvSpPr>
          <p:cNvPr id="10" name="Text Placeholder 9">
            <a:extLst>
              <a:ext uri="{FF2B5EF4-FFF2-40B4-BE49-F238E27FC236}">
                <a16:creationId xmlns:a16="http://schemas.microsoft.com/office/drawing/2014/main" id="{C79F5B69-7199-E3E6-5554-6CC2207D48E4}"/>
              </a:ext>
            </a:extLst>
          </p:cNvPr>
          <p:cNvSpPr>
            <a:spLocks noGrp="1"/>
          </p:cNvSpPr>
          <p:nvPr>
            <p:ph type="body" sz="quarter" idx="11"/>
          </p:nvPr>
        </p:nvSpPr>
        <p:spPr>
          <a:xfrm>
            <a:off x="841375" y="3705309"/>
            <a:ext cx="10479088" cy="2587625"/>
          </a:xfrm>
        </p:spPr>
        <p:txBody>
          <a:bodyPr/>
          <a:lstStyle>
            <a:lvl1pPr marL="0" indent="0">
              <a:lnSpc>
                <a:spcPct val="130000"/>
              </a:lnSpc>
              <a:spcAft>
                <a:spcPts val="1000"/>
              </a:spcAft>
              <a:buNone/>
              <a:defRPr b="1" i="0" cap="all" spc="300" baseline="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43093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1EF8CAB-74EE-F5E0-2A98-D49729C5739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6" name="Graphic 5">
            <a:extLst>
              <a:ext uri="{FF2B5EF4-FFF2-40B4-BE49-F238E27FC236}">
                <a16:creationId xmlns:a16="http://schemas.microsoft.com/office/drawing/2014/main" id="{8783521D-ED5D-D5DB-16FA-CD1B1203DF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87659"/>
          <a:stretch/>
        </p:blipFill>
        <p:spPr>
          <a:xfrm>
            <a:off x="0" y="5731979"/>
            <a:ext cx="1504645" cy="1146408"/>
          </a:xfrm>
          <a:prstGeom prst="rect">
            <a:avLst/>
          </a:prstGeom>
        </p:spPr>
      </p:pic>
      <p:pic>
        <p:nvPicPr>
          <p:cNvPr id="7" name="Graphic 6">
            <a:extLst>
              <a:ext uri="{FF2B5EF4-FFF2-40B4-BE49-F238E27FC236}">
                <a16:creationId xmlns:a16="http://schemas.microsoft.com/office/drawing/2014/main" id="{9381EED1-F8B1-76DD-2AF9-959C65437FF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8" name="Graphic 7">
            <a:extLst>
              <a:ext uri="{FF2B5EF4-FFF2-40B4-BE49-F238E27FC236}">
                <a16:creationId xmlns:a16="http://schemas.microsoft.com/office/drawing/2014/main" id="{1D23ADF4-87AF-5693-9986-341478D502B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9" name="Graphic 8">
            <a:extLst>
              <a:ext uri="{FF2B5EF4-FFF2-40B4-BE49-F238E27FC236}">
                <a16:creationId xmlns:a16="http://schemas.microsoft.com/office/drawing/2014/main" id="{2E5EE104-2241-C262-895C-BCA769134010}"/>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p>
        </p:txBody>
      </p:sp>
      <p:sp>
        <p:nvSpPr>
          <p:cNvPr id="14" name="Content Placeholder 12">
            <a:extLst>
              <a:ext uri="{FF2B5EF4-FFF2-40B4-BE49-F238E27FC236}">
                <a16:creationId xmlns:a16="http://schemas.microsoft.com/office/drawing/2014/main" id="{19B7E7AC-A0E6-BE9A-4728-8FE036CF3538}"/>
              </a:ext>
            </a:extLst>
          </p:cNvPr>
          <p:cNvSpPr>
            <a:spLocks noGrp="1"/>
          </p:cNvSpPr>
          <p:nvPr>
            <p:ph sz="quarter" idx="13"/>
          </p:nvPr>
        </p:nvSpPr>
        <p:spPr>
          <a:xfrm>
            <a:off x="841248" y="1536827"/>
            <a:ext cx="6556375" cy="4479925"/>
          </a:xfrm>
        </p:spPr>
        <p:txBody>
          <a:bodyPr>
            <a:normAutofit/>
          </a:bodyPr>
          <a:lstStyle>
            <a:lvl1pPr>
              <a:lnSpc>
                <a:spcPct val="140000"/>
              </a:lnSpc>
              <a:spcAft>
                <a:spcPts val="0"/>
              </a:spcAft>
              <a:defRPr sz="2800"/>
            </a:lvl1pPr>
            <a:lvl2pPr>
              <a:defRPr sz="2800"/>
            </a:lvl2pPr>
            <a:lvl3pPr>
              <a:defRPr sz="2400"/>
            </a:lvl3pPr>
            <a:lvl4pPr>
              <a:defRPr sz="24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‹N°›</a:t>
            </a:fld>
            <a:endParaRPr lang="en-US"/>
          </a:p>
        </p:txBody>
      </p:sp>
    </p:spTree>
    <p:extLst>
      <p:ext uri="{BB962C8B-B14F-4D97-AF65-F5344CB8AC3E}">
        <p14:creationId xmlns:p14="http://schemas.microsoft.com/office/powerpoint/2010/main" val="189564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with image 01">
    <p:bg>
      <p:bgPr>
        <a:solidFill>
          <a:schemeClr val="accent6">
            <a:lumMod val="50000"/>
          </a:scheme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F0337A6-0579-B5BC-C526-F7EBDDB8E84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4" name="Graphic 3">
            <a:extLst>
              <a:ext uri="{FF2B5EF4-FFF2-40B4-BE49-F238E27FC236}">
                <a16:creationId xmlns:a16="http://schemas.microsoft.com/office/drawing/2014/main" id="{4166F179-9203-AC2D-A267-E25FA28E978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4BFC5468-5E1B-2FE4-DA95-D0CCC383D3E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2" name="Graphic 11">
            <a:extLst>
              <a:ext uri="{FF2B5EF4-FFF2-40B4-BE49-F238E27FC236}">
                <a16:creationId xmlns:a16="http://schemas.microsoft.com/office/drawing/2014/main" id="{617493C4-12E7-500C-5FD5-68370B57A20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3" name="Graphic 12">
            <a:extLst>
              <a:ext uri="{FF2B5EF4-FFF2-40B4-BE49-F238E27FC236}">
                <a16:creationId xmlns:a16="http://schemas.microsoft.com/office/drawing/2014/main" id="{149B5038-6091-D5DF-F2DA-3900885F498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4" name="Graphic 13">
            <a:extLst>
              <a:ext uri="{FF2B5EF4-FFF2-40B4-BE49-F238E27FC236}">
                <a16:creationId xmlns:a16="http://schemas.microsoft.com/office/drawing/2014/main" id="{9442ADAB-F6BA-A55C-036E-C837F95C8F8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111240" y="2231136"/>
            <a:ext cx="6080760" cy="4626864"/>
          </a:xfrm>
          <a:solidFill>
            <a:schemeClr val="accent6">
              <a:lumMod val="50000"/>
            </a:schemeClr>
          </a:solidFill>
        </p:spPr>
        <p:txBody>
          <a:bodyPr/>
          <a:lstStyle>
            <a:lvl1pPr marL="0" indent="0" algn="r">
              <a:buNone/>
              <a:defRPr>
                <a:solidFill>
                  <a:schemeClr val="bg1"/>
                </a:solidFill>
              </a:defRPr>
            </a:lvl1pPr>
          </a:lstStyle>
          <a:p>
            <a:endParaRPr lang="en-US"/>
          </a:p>
        </p:txBody>
      </p:sp>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6931152" cy="557784"/>
          </a:xfrm>
        </p:spPr>
        <p:txBody>
          <a:bodyPr anchor="t"/>
          <a:lstStyle>
            <a:lvl1pPr>
              <a:defRPr sz="2000" b="1" cap="all" spc="300" baseline="0">
                <a:solidFill>
                  <a:schemeClr val="bg1">
                    <a:lumMod val="95000"/>
                  </a:schemeClr>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6931152" cy="4480560"/>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Tree>
    <p:extLst>
      <p:ext uri="{BB962C8B-B14F-4D97-AF65-F5344CB8AC3E}">
        <p14:creationId xmlns:p14="http://schemas.microsoft.com/office/powerpoint/2010/main" val="78945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E18B122A-848F-E50E-C503-3930933A5C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8908"/>
          <a:stretch/>
        </p:blipFill>
        <p:spPr>
          <a:xfrm>
            <a:off x="8401354" y="0"/>
            <a:ext cx="3790646" cy="6857999"/>
          </a:xfrm>
          <a:prstGeom prst="rect">
            <a:avLst/>
          </a:prstGeom>
        </p:spPr>
      </p:pic>
      <p:pic>
        <p:nvPicPr>
          <p:cNvPr id="12" name="Graphic 11">
            <a:extLst>
              <a:ext uri="{FF2B5EF4-FFF2-40B4-BE49-F238E27FC236}">
                <a16:creationId xmlns:a16="http://schemas.microsoft.com/office/drawing/2014/main" id="{08CD9875-E4AF-D7EA-9F8B-D27F2C3104A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13" name="Graphic 12">
            <a:extLst>
              <a:ext uri="{FF2B5EF4-FFF2-40B4-BE49-F238E27FC236}">
                <a16:creationId xmlns:a16="http://schemas.microsoft.com/office/drawing/2014/main" id="{8513E8A3-5E78-5821-6B7B-AF6343ACA73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E256415C-5388-7D35-1C15-8DA4ACDCA1F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5" name="Graphic 14">
            <a:extLst>
              <a:ext uri="{FF2B5EF4-FFF2-40B4-BE49-F238E27FC236}">
                <a16:creationId xmlns:a16="http://schemas.microsoft.com/office/drawing/2014/main" id="{8B78E2E7-B83A-F17C-9869-FED59DD512E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6556375"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‹N°›</a:t>
            </a:fld>
            <a:endParaRPr lang="en-US"/>
          </a:p>
        </p:txBody>
      </p:sp>
    </p:spTree>
    <p:extLst>
      <p:ext uri="{BB962C8B-B14F-4D97-AF65-F5344CB8AC3E}">
        <p14:creationId xmlns:p14="http://schemas.microsoft.com/office/powerpoint/2010/main" val="75861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02">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321C850-160D-5CD7-B829-ADE752EA7AB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a:stretch/>
        </p:blipFill>
        <p:spPr>
          <a:xfrm>
            <a:off x="6096000" y="0"/>
            <a:ext cx="6096000" cy="6857999"/>
          </a:xfrm>
          <a:prstGeom prst="rect">
            <a:avLst/>
          </a:prstGeom>
        </p:spPr>
      </p:pic>
      <p:pic>
        <p:nvPicPr>
          <p:cNvPr id="6" name="Graphic 5">
            <a:extLst>
              <a:ext uri="{FF2B5EF4-FFF2-40B4-BE49-F238E27FC236}">
                <a16:creationId xmlns:a16="http://schemas.microsoft.com/office/drawing/2014/main" id="{33105707-8D59-D00C-596A-380479D0E0D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7" name="Graphic 6">
            <a:extLst>
              <a:ext uri="{FF2B5EF4-FFF2-40B4-BE49-F238E27FC236}">
                <a16:creationId xmlns:a16="http://schemas.microsoft.com/office/drawing/2014/main" id="{3DC4FC4F-BE00-1554-FEBD-DE21F3AB35B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0A310F08-0B34-7E1C-7605-4F81502355F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9" name="Graphic 8">
            <a:extLst>
              <a:ext uri="{FF2B5EF4-FFF2-40B4-BE49-F238E27FC236}">
                <a16:creationId xmlns:a16="http://schemas.microsoft.com/office/drawing/2014/main" id="{63371AFC-6FAC-3C10-CCC0-ECE8DB9E997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024" cy="2679192"/>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0" y="4462272"/>
            <a:ext cx="12188952" cy="2395728"/>
          </a:xfrm>
          <a:solidFill>
            <a:schemeClr val="accent6">
              <a:lumMod val="75000"/>
            </a:schemeClr>
          </a:solidFill>
        </p:spPr>
        <p:txBody>
          <a:bodyPr/>
          <a:lstStyle>
            <a:lvl1pPr marL="0" indent="0" algn="ctr">
              <a:buNone/>
              <a:defRPr>
                <a:solidFill>
                  <a:sysClr val="windowText" lastClr="000000"/>
                </a:solidFill>
              </a:defRPr>
            </a:lvl1pPr>
          </a:lstStyle>
          <a:p>
            <a:endParaRPr lang="en-US"/>
          </a:p>
        </p:txBody>
      </p:sp>
    </p:spTree>
    <p:extLst>
      <p:ext uri="{BB962C8B-B14F-4D97-AF65-F5344CB8AC3E}">
        <p14:creationId xmlns:p14="http://schemas.microsoft.com/office/powerpoint/2010/main" val="203980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0F0E0D3-11E9-A85D-821D-49C27B06B0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6" name="Graphic 5">
            <a:extLst>
              <a:ext uri="{FF2B5EF4-FFF2-40B4-BE49-F238E27FC236}">
                <a16:creationId xmlns:a16="http://schemas.microsoft.com/office/drawing/2014/main" id="{7433D848-BBB0-8852-CBA7-96FB04BFAD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556"/>
          <a:stretch/>
        </p:blipFill>
        <p:spPr>
          <a:xfrm>
            <a:off x="10687351" y="4584700"/>
            <a:ext cx="1504649" cy="1130300"/>
          </a:xfrm>
          <a:prstGeom prst="rect">
            <a:avLst/>
          </a:prstGeom>
        </p:spPr>
      </p:pic>
      <p:pic>
        <p:nvPicPr>
          <p:cNvPr id="7" name="Graphic 6">
            <a:extLst>
              <a:ext uri="{FF2B5EF4-FFF2-40B4-BE49-F238E27FC236}">
                <a16:creationId xmlns:a16="http://schemas.microsoft.com/office/drawing/2014/main" id="{3A0A5B28-1267-FF8C-DD34-4AE0CE17FD9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72FE7896-D379-408C-54BB-757C71F0DEF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9515" r="34180"/>
          <a:stretch/>
        </p:blipFill>
        <p:spPr>
          <a:xfrm>
            <a:off x="10687351" y="1141376"/>
            <a:ext cx="1504649" cy="1154076"/>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37E02B10-F9DF-509C-64D5-91DEB6988175}"/>
              </a:ext>
            </a:extLst>
          </p:cNvPr>
          <p:cNvSpPr>
            <a:spLocks noGrp="1"/>
          </p:cNvSpPr>
          <p:nvPr>
            <p:ph type="body" sz="quarter" idx="15"/>
          </p:nvPr>
        </p:nvSpPr>
        <p:spPr>
          <a:xfrm>
            <a:off x="4791455" y="1536826"/>
            <a:ext cx="5650992" cy="557784"/>
          </a:xfrm>
        </p:spPr>
        <p:txBody>
          <a:bodyPr/>
          <a:lstStyle>
            <a:lvl1pPr marL="0" indent="0">
              <a:lnSpc>
                <a:spcPct val="90000"/>
              </a:lnSpc>
              <a:spcBef>
                <a:spcPts val="1000"/>
              </a:spcBef>
              <a:spcAft>
                <a:spcPts val="0"/>
              </a:spcAft>
              <a:buNone/>
              <a:defRPr sz="2000" b="1" baseline="0">
                <a:solidFill>
                  <a:schemeClr val="tx1"/>
                </a:solidFill>
                <a:latin typeface="+mj-lt"/>
              </a:defRPr>
            </a:lvl1pPr>
          </a:lstStyle>
          <a:p>
            <a:pPr lvl="0"/>
            <a:r>
              <a:rPr lang="en-US"/>
              <a:t>Click to edit Master text styles</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2267712"/>
            <a:ext cx="5650992" cy="3767328"/>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‹N°›</a:t>
            </a:fld>
            <a:endParaRPr lang="en-US"/>
          </a:p>
        </p:txBody>
      </p:sp>
    </p:spTree>
    <p:extLst>
      <p:ext uri="{BB962C8B-B14F-4D97-AF65-F5344CB8AC3E}">
        <p14:creationId xmlns:p14="http://schemas.microsoft.com/office/powerpoint/2010/main" val="95837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DCE1CF12-4201-C23B-7B9A-02EB4F8A79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396"/>
          <a:stretch/>
        </p:blipFill>
        <p:spPr>
          <a:xfrm>
            <a:off x="0" y="5731980"/>
            <a:ext cx="12192000" cy="1138720"/>
          </a:xfrm>
          <a:prstGeom prst="rect">
            <a:avLst/>
          </a:prstGeom>
        </p:spPr>
      </p:pic>
      <p:pic>
        <p:nvPicPr>
          <p:cNvPr id="12" name="Graphic 11">
            <a:extLst>
              <a:ext uri="{FF2B5EF4-FFF2-40B4-BE49-F238E27FC236}">
                <a16:creationId xmlns:a16="http://schemas.microsoft.com/office/drawing/2014/main" id="{513CE0C7-867A-80BB-9E96-3008375B7E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8854" b="83396"/>
          <a:stretch/>
        </p:blipFill>
        <p:spPr>
          <a:xfrm>
            <a:off x="0" y="12700"/>
            <a:ext cx="3797300" cy="1138720"/>
          </a:xfrm>
          <a:prstGeom prst="rect">
            <a:avLst/>
          </a:prstGeom>
        </p:spPr>
      </p:pic>
      <p:pic>
        <p:nvPicPr>
          <p:cNvPr id="13" name="Graphic 12">
            <a:extLst>
              <a:ext uri="{FF2B5EF4-FFF2-40B4-BE49-F238E27FC236}">
                <a16:creationId xmlns:a16="http://schemas.microsoft.com/office/drawing/2014/main" id="{736CB758-B1DB-F2E0-00E7-BF5660C5F25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3598" b="49858"/>
          <a:stretch/>
        </p:blipFill>
        <p:spPr>
          <a:xfrm>
            <a:off x="0" y="9452"/>
            <a:ext cx="1517954" cy="1146248"/>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4764024" y="841248"/>
            <a:ext cx="6556248" cy="557784"/>
          </a:xfrm>
        </p:spPr>
        <p:txBody>
          <a:bodyPr anchor="t"/>
          <a:lstStyle>
            <a:lvl1pPr>
              <a:defRPr sz="2000" cap="all" spc="300" baseline="0"/>
            </a:lvl1pPr>
          </a:lstStyle>
          <a:p>
            <a:r>
              <a:rPr lang="en-US"/>
              <a:t>Click to edit Master title style</a:t>
            </a:r>
          </a:p>
        </p:txBody>
      </p:sp>
      <p:sp>
        <p:nvSpPr>
          <p:cNvPr id="14" name="Picture Placeholder 15">
            <a:extLst>
              <a:ext uri="{FF2B5EF4-FFF2-40B4-BE49-F238E27FC236}">
                <a16:creationId xmlns:a16="http://schemas.microsoft.com/office/drawing/2014/main" id="{A780F1E2-F795-D408-7361-9B32EA12F8E7}"/>
              </a:ext>
            </a:extLst>
          </p:cNvPr>
          <p:cNvSpPr>
            <a:spLocks noGrp="1"/>
          </p:cNvSpPr>
          <p:nvPr>
            <p:ph type="pic" sz="quarter" idx="14"/>
          </p:nvPr>
        </p:nvSpPr>
        <p:spPr>
          <a:xfrm>
            <a:off x="0" y="836676"/>
            <a:ext cx="3785616" cy="5184648"/>
          </a:xfrm>
          <a:solidFill>
            <a:schemeClr val="accent6">
              <a:lumMod val="75000"/>
            </a:schemeClr>
          </a:solidFill>
        </p:spPr>
        <p:txBody>
          <a:bodyPr/>
          <a:lstStyle>
            <a:lvl1pPr marL="0" indent="0" algn="ctr">
              <a:buNone/>
              <a:defRPr>
                <a:solidFill>
                  <a:sysClr val="windowText" lastClr="000000"/>
                </a:solidFill>
              </a:defRPr>
            </a:lvl1pPr>
          </a:lstStyle>
          <a:p>
            <a:endParaRPr lang="en-US"/>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4764023" y="1536827"/>
            <a:ext cx="6556247"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‹N°›</a:t>
            </a:fld>
            <a:endParaRPr lang="en-US"/>
          </a:p>
        </p:txBody>
      </p:sp>
    </p:spTree>
    <p:extLst>
      <p:ext uri="{BB962C8B-B14F-4D97-AF65-F5344CB8AC3E}">
        <p14:creationId xmlns:p14="http://schemas.microsoft.com/office/powerpoint/2010/main" val="408805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‹N°›</a:t>
            </a:fld>
            <a:endParaRPr lang="en-US"/>
          </a:p>
        </p:txBody>
      </p:sp>
    </p:spTree>
    <p:extLst>
      <p:ext uri="{BB962C8B-B14F-4D97-AF65-F5344CB8AC3E}">
        <p14:creationId xmlns:p14="http://schemas.microsoft.com/office/powerpoint/2010/main" val="53274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342900" indent="-342900">
              <a:lnSpc>
                <a:spcPct val="90000"/>
              </a:lnSpc>
              <a:spcAft>
                <a:spcPts val="1800"/>
              </a:spcAft>
              <a:buSzPct val="100000"/>
              <a:buFont typeface="Arial" panose="020B0604020202020204" pitchFamily="34" charset="0"/>
              <a:buChar char="•"/>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27448" y="1536827"/>
            <a:ext cx="6592824"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‹N°›</a:t>
            </a:fld>
            <a:endParaRPr lang="en-US"/>
          </a:p>
        </p:txBody>
      </p:sp>
      <p:pic>
        <p:nvPicPr>
          <p:cNvPr id="5" name="Graphic 4">
            <a:extLst>
              <a:ext uri="{FF2B5EF4-FFF2-40B4-BE49-F238E27FC236}">
                <a16:creationId xmlns:a16="http://schemas.microsoft.com/office/drawing/2014/main" id="{3FD831DA-EDBD-A492-3E6D-6ABBF4438F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b="83148"/>
          <a:stretch/>
        </p:blipFill>
        <p:spPr>
          <a:xfrm>
            <a:off x="10687350" y="12700"/>
            <a:ext cx="1504649" cy="1155700"/>
          </a:xfrm>
          <a:prstGeom prst="rect">
            <a:avLst/>
          </a:prstGeom>
        </p:spPr>
      </p:pic>
      <p:pic>
        <p:nvPicPr>
          <p:cNvPr id="6" name="Graphic 5">
            <a:extLst>
              <a:ext uri="{FF2B5EF4-FFF2-40B4-BE49-F238E27FC236}">
                <a16:creationId xmlns:a16="http://schemas.microsoft.com/office/drawing/2014/main" id="{00071AEB-E268-A464-7197-69FA762C3C5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444"/>
          <a:stretch/>
        </p:blipFill>
        <p:spPr>
          <a:xfrm>
            <a:off x="10687351" y="9452"/>
            <a:ext cx="1504649" cy="1155700"/>
          </a:xfrm>
          <a:prstGeom prst="rect">
            <a:avLst/>
          </a:prstGeom>
        </p:spPr>
      </p:pic>
    </p:spTree>
    <p:extLst>
      <p:ext uri="{BB962C8B-B14F-4D97-AF65-F5344CB8AC3E}">
        <p14:creationId xmlns:p14="http://schemas.microsoft.com/office/powerpoint/2010/main" val="296928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a:t>FOOTER TITLE</a:t>
            </a:r>
          </a:p>
        </p:txBody>
      </p:sp>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0917936" y="6385422"/>
            <a:ext cx="843264" cy="288000"/>
          </a:xfrm>
          <a:prstGeom prst="rect">
            <a:avLst/>
          </a:prstGeom>
          <a:noFill/>
        </p:spPr>
        <p:txBody>
          <a:bodyPr lIns="0" tIns="0" rIns="0" bIns="0" anchor="ctr"/>
          <a:lstStyle>
            <a:lvl1pPr algn="r">
              <a:defRPr lang="en-ZA" sz="1000" b="0" smtClean="0">
                <a:solidFill>
                  <a:sysClr val="windowText" lastClr="000000"/>
                </a:solidFill>
              </a:defRPr>
            </a:lvl1pPr>
          </a:lstStyle>
          <a:p>
            <a:fld id="{B67B645E-C5E5-4727-B977-D372A0AA71D9}" type="slidenum">
              <a:rPr lang="en-US" smtClean="0"/>
              <a:pPr/>
              <a:t>‹N°›</a:t>
            </a:fld>
            <a:endParaRPr lang="en-US"/>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347472" indent="-347472" algn="l" defTabSz="914400" rtl="0" eaLnBrk="1" latinLnBrk="0" hangingPunct="1">
        <a:lnSpc>
          <a:spcPct val="90000"/>
        </a:lnSpc>
        <a:spcBef>
          <a:spcPts val="0"/>
        </a:spcBef>
        <a:spcAft>
          <a:spcPts val="1800"/>
        </a:spcAft>
        <a:buSzPct val="75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75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75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7.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1.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4.png"/><Relationship Id="rId9"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3D50B0-02F8-A1E6-8A67-C0B7034A4743}"/>
              </a:ext>
            </a:extLst>
          </p:cNvPr>
          <p:cNvSpPr>
            <a:spLocks noGrp="1"/>
          </p:cNvSpPr>
          <p:nvPr>
            <p:ph type="body" sz="quarter" idx="10"/>
          </p:nvPr>
        </p:nvSpPr>
        <p:spPr>
          <a:xfrm>
            <a:off x="841247" y="1536192"/>
            <a:ext cx="10479215" cy="3099071"/>
          </a:xfrm>
        </p:spPr>
        <p:txBody>
          <a:bodyPr vert="horz" lIns="0" tIns="0" rIns="0" bIns="0" rtlCol="0" anchor="t">
            <a:noAutofit/>
          </a:bodyPr>
          <a:lstStyle/>
          <a:p>
            <a:pPr algn="ctr"/>
            <a:r>
              <a:rPr lang="en-US" sz="6000">
                <a:latin typeface="Arial Narrow"/>
                <a:cs typeface="Arial Narrow" panose="020B0604020202020204" pitchFamily="34" charset="0"/>
              </a:rPr>
              <a:t>MAJ du cahier des charges techniques et note de </a:t>
            </a:r>
            <a:r>
              <a:rPr lang="en-US" sz="6000" err="1">
                <a:latin typeface="Arial Narrow"/>
                <a:cs typeface="Arial Narrow" panose="020B0604020202020204" pitchFamily="34" charset="0"/>
              </a:rPr>
              <a:t>cadrage</a:t>
            </a:r>
            <a:endParaRPr lang="en-US" sz="6000">
              <a:latin typeface="Arial Narrow"/>
              <a:cs typeface="Arial Narrow" panose="020B0604020202020204" pitchFamily="34" charset="0"/>
            </a:endParaRPr>
          </a:p>
          <a:p>
            <a:pPr algn="ctr"/>
            <a:r>
              <a:rPr lang="en-US" sz="6000">
                <a:latin typeface="Arial Narrow"/>
                <a:cs typeface="Arial Narrow" panose="020B0604020202020204" pitchFamily="34" charset="0"/>
              </a:rPr>
              <a:t>à destination de </a:t>
            </a:r>
          </a:p>
          <a:p>
            <a:pPr algn="ctr"/>
            <a:r>
              <a:rPr lang="en-US" sz="6000">
                <a:latin typeface="Arial Narrow"/>
                <a:cs typeface="Arial Narrow" panose="020B0604020202020204" pitchFamily="34" charset="0"/>
              </a:rPr>
              <a:t> DIGICHEESE</a:t>
            </a:r>
          </a:p>
        </p:txBody>
      </p:sp>
      <p:graphicFrame>
        <p:nvGraphicFramePr>
          <p:cNvPr id="5" name="Tableau 4">
            <a:extLst>
              <a:ext uri="{FF2B5EF4-FFF2-40B4-BE49-F238E27FC236}">
                <a16:creationId xmlns:a16="http://schemas.microsoft.com/office/drawing/2014/main" id="{A7653C96-B1A2-CA95-3F30-9C86CF53CA50}"/>
              </a:ext>
            </a:extLst>
          </p:cNvPr>
          <p:cNvGraphicFramePr>
            <a:graphicFrameLocks noGrp="1"/>
          </p:cNvGraphicFramePr>
          <p:nvPr/>
        </p:nvGraphicFramePr>
        <p:xfrm>
          <a:off x="1068959" y="4910328"/>
          <a:ext cx="9925106" cy="975360"/>
        </p:xfrm>
        <a:graphic>
          <a:graphicData uri="http://schemas.openxmlformats.org/drawingml/2006/table">
            <a:tbl>
              <a:tblPr/>
              <a:tblGrid>
                <a:gridCol w="9925106">
                  <a:extLst>
                    <a:ext uri="{9D8B030D-6E8A-4147-A177-3AD203B41FA5}">
                      <a16:colId xmlns:a16="http://schemas.microsoft.com/office/drawing/2014/main" val="2113675560"/>
                    </a:ext>
                  </a:extLst>
                </a:gridCol>
              </a:tblGrid>
              <a:tr h="0">
                <a:tc>
                  <a:txBody>
                    <a:bodyPr/>
                    <a:lstStyle/>
                    <a:p>
                      <a:pPr algn="ctr"/>
                      <a:r>
                        <a:rPr lang="fr-FR" sz="1600" b="0" i="0">
                          <a:solidFill>
                            <a:schemeClr val="bg1"/>
                          </a:solidFill>
                          <a:effectLst/>
                          <a:latin typeface="Arial Narrow" panose="020B0604020202020204" pitchFamily="34" charset="0"/>
                          <a:cs typeface="Arial Narrow" panose="020B0604020202020204" pitchFamily="34" charset="0"/>
                        </a:rPr>
                        <a:t> Blocs de compétences: </a:t>
                      </a:r>
                    </a:p>
                    <a:p>
                      <a:pPr algn="ctr"/>
                      <a:r>
                        <a:rPr lang="fr-FR" sz="1600" b="0" i="0">
                          <a:solidFill>
                            <a:schemeClr val="bg1"/>
                          </a:solidFill>
                          <a:effectLst/>
                          <a:latin typeface="Arial Narrow" panose="020B0604020202020204" pitchFamily="34" charset="0"/>
                          <a:cs typeface="Arial Narrow" panose="020B0604020202020204" pitchFamily="34" charset="0"/>
                        </a:rPr>
                        <a:t>Bloc 3&amp;4: Élaboration du cahier des </a:t>
                      </a:r>
                    </a:p>
                    <a:p>
                      <a:pPr algn="ctr"/>
                      <a:r>
                        <a:rPr lang="fr-FR" sz="1600" b="0" i="0">
                          <a:solidFill>
                            <a:schemeClr val="bg1"/>
                          </a:solidFill>
                          <a:effectLst/>
                          <a:latin typeface="Arial Narrow" panose="020B0604020202020204" pitchFamily="34" charset="0"/>
                          <a:cs typeface="Arial Narrow" panose="020B0604020202020204" pitchFamily="34" charset="0"/>
                        </a:rPr>
                        <a:t>Charges techniques et d’une note de cadrage. </a:t>
                      </a:r>
                    </a:p>
                    <a:p>
                      <a:pPr algn="ctr"/>
                      <a:r>
                        <a:rPr lang="fr-FR" sz="1600" b="0" i="0">
                          <a:solidFill>
                            <a:schemeClr val="bg1"/>
                          </a:solidFill>
                          <a:effectLst/>
                          <a:latin typeface="Arial Narrow" panose="020B0604020202020204" pitchFamily="34" charset="0"/>
                          <a:cs typeface="Arial Narrow" panose="020B0604020202020204" pitchFamily="34" charset="0"/>
                        </a:rPr>
                        <a:t>Bloc 5 : Projet : Pilotage et management des équipes projet </a:t>
                      </a:r>
                    </a:p>
                  </a:txBody>
                  <a:tcPr marL="47625" marR="47625" marT="0" marB="0">
                    <a:lnL>
                      <a:noFill/>
                    </a:lnL>
                    <a:lnR>
                      <a:noFill/>
                    </a:lnR>
                    <a:lnT>
                      <a:noFill/>
                    </a:lnT>
                    <a:lnB>
                      <a:noFill/>
                    </a:lnB>
                    <a:noFill/>
                  </a:tcPr>
                </a:tc>
                <a:extLst>
                  <a:ext uri="{0D108BD9-81ED-4DB2-BD59-A6C34878D82A}">
                    <a16:rowId xmlns:a16="http://schemas.microsoft.com/office/drawing/2014/main" val="1259426059"/>
                  </a:ext>
                </a:extLst>
              </a:tr>
            </a:tbl>
          </a:graphicData>
        </a:graphic>
      </p:graphicFrame>
      <p:sp>
        <p:nvSpPr>
          <p:cNvPr id="6" name="Rectangle 3">
            <a:extLst>
              <a:ext uri="{FF2B5EF4-FFF2-40B4-BE49-F238E27FC236}">
                <a16:creationId xmlns:a16="http://schemas.microsoft.com/office/drawing/2014/main" id="{426410C2-E955-1768-CF6D-6F2F707107E7}"/>
              </a:ext>
            </a:extLst>
          </p:cNvPr>
          <p:cNvSpPr>
            <a:spLocks noChangeArrowheads="1"/>
          </p:cNvSpPr>
          <p:nvPr/>
        </p:nvSpPr>
        <p:spPr bwMode="auto">
          <a:xfrm>
            <a:off x="431006" y="41780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9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Image 6">
            <a:extLst>
              <a:ext uri="{FF2B5EF4-FFF2-40B4-BE49-F238E27FC236}">
                <a16:creationId xmlns:a16="http://schemas.microsoft.com/office/drawing/2014/main" id="{F5ACDA41-FACA-C651-A7B8-68AFD9428D5C}"/>
              </a:ext>
            </a:extLst>
          </p:cNvPr>
          <p:cNvPicPr>
            <a:picLocks noChangeAspect="1"/>
          </p:cNvPicPr>
          <p:nvPr/>
        </p:nvPicPr>
        <p:blipFill>
          <a:blip r:embed="rId2"/>
          <a:stretch>
            <a:fillRect/>
          </a:stretch>
        </p:blipFill>
        <p:spPr>
          <a:xfrm>
            <a:off x="10375161" y="64214"/>
            <a:ext cx="1703276" cy="1019884"/>
          </a:xfrm>
          <a:prstGeom prst="rect">
            <a:avLst/>
          </a:prstGeom>
        </p:spPr>
      </p:pic>
      <p:pic>
        <p:nvPicPr>
          <p:cNvPr id="2" name="Image 1" descr="Une image contenant texte, Police, capture d’écran, logo&#10;&#10;Description générée automatiquement">
            <a:extLst>
              <a:ext uri="{FF2B5EF4-FFF2-40B4-BE49-F238E27FC236}">
                <a16:creationId xmlns:a16="http://schemas.microsoft.com/office/drawing/2014/main" id="{70F2BFDD-83D6-973A-DFE8-3F103EC5D107}"/>
              </a:ext>
            </a:extLst>
          </p:cNvPr>
          <p:cNvPicPr>
            <a:picLocks noChangeAspect="1"/>
          </p:cNvPicPr>
          <p:nvPr/>
        </p:nvPicPr>
        <p:blipFill>
          <a:blip r:embed="rId3"/>
          <a:stretch>
            <a:fillRect/>
          </a:stretch>
        </p:blipFill>
        <p:spPr>
          <a:xfrm>
            <a:off x="45373" y="65531"/>
            <a:ext cx="1704975" cy="619125"/>
          </a:xfrm>
          <a:prstGeom prst="rect">
            <a:avLst/>
          </a:prstGeom>
        </p:spPr>
      </p:pic>
    </p:spTree>
    <p:extLst>
      <p:ext uri="{BB962C8B-B14F-4D97-AF65-F5344CB8AC3E}">
        <p14:creationId xmlns:p14="http://schemas.microsoft.com/office/powerpoint/2010/main" val="3126807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D1FD-9CC8-4CB0-8247-CFAB90695FE8}"/>
              </a:ext>
            </a:extLst>
          </p:cNvPr>
          <p:cNvSpPr>
            <a:spLocks noGrp="1"/>
          </p:cNvSpPr>
          <p:nvPr>
            <p:ph type="title"/>
          </p:nvPr>
        </p:nvSpPr>
        <p:spPr>
          <a:xfrm>
            <a:off x="818388" y="1146048"/>
            <a:ext cx="10479024" cy="481584"/>
          </a:xfrm>
        </p:spPr>
        <p:txBody>
          <a:bodyPr/>
          <a:lstStyle/>
          <a:p>
            <a:r>
              <a:rPr lang="fr-FR"/>
              <a:t>Modélisation de</a:t>
            </a:r>
            <a:br>
              <a:rPr lang="fr-FR"/>
            </a:br>
            <a:r>
              <a:rPr lang="fr-FR"/>
              <a:t>la base de </a:t>
            </a:r>
            <a:r>
              <a:rPr lang="fr-FR" err="1"/>
              <a:t>donnéeS</a:t>
            </a:r>
            <a:br>
              <a:rPr lang="en-US"/>
            </a:br>
            <a:endParaRPr lang="en-US"/>
          </a:p>
        </p:txBody>
      </p:sp>
      <p:sp>
        <p:nvSpPr>
          <p:cNvPr id="5" name="Content Placeholder 4">
            <a:extLst>
              <a:ext uri="{FF2B5EF4-FFF2-40B4-BE49-F238E27FC236}">
                <a16:creationId xmlns:a16="http://schemas.microsoft.com/office/drawing/2014/main" id="{CCAD0987-D595-9D33-A24C-ED016A62A8BD}"/>
              </a:ext>
            </a:extLst>
          </p:cNvPr>
          <p:cNvSpPr>
            <a:spLocks noGrp="1"/>
          </p:cNvSpPr>
          <p:nvPr>
            <p:ph sz="quarter" idx="13"/>
          </p:nvPr>
        </p:nvSpPr>
        <p:spPr>
          <a:xfrm>
            <a:off x="826008" y="1902587"/>
            <a:ext cx="1642872" cy="2780665"/>
          </a:xfrm>
        </p:spPr>
        <p:txBody>
          <a:bodyPr/>
          <a:lstStyle/>
          <a:p>
            <a:r>
              <a:rPr lang="en-US"/>
              <a:t>Client</a:t>
            </a:r>
          </a:p>
          <a:p>
            <a:r>
              <a:rPr lang="en-US" err="1"/>
              <a:t>Commande</a:t>
            </a:r>
            <a:endParaRPr lang="en-US"/>
          </a:p>
          <a:p>
            <a:r>
              <a:rPr lang="en-US" err="1"/>
              <a:t>Objet</a:t>
            </a:r>
            <a:endParaRPr lang="en-US"/>
          </a:p>
          <a:p>
            <a:r>
              <a:rPr lang="en-US" err="1"/>
              <a:t>Utilisateur</a:t>
            </a:r>
            <a:endParaRPr lang="en-US"/>
          </a:p>
          <a:p>
            <a:endParaRPr lang="en-US"/>
          </a:p>
        </p:txBody>
      </p:sp>
      <p:sp>
        <p:nvSpPr>
          <p:cNvPr id="4" name="Slide Number Placeholder 3">
            <a:extLst>
              <a:ext uri="{FF2B5EF4-FFF2-40B4-BE49-F238E27FC236}">
                <a16:creationId xmlns:a16="http://schemas.microsoft.com/office/drawing/2014/main" id="{FE7814C5-5D60-0866-7B45-798BC7C8D1CB}"/>
              </a:ext>
            </a:extLst>
          </p:cNvPr>
          <p:cNvSpPr>
            <a:spLocks noGrp="1"/>
          </p:cNvSpPr>
          <p:nvPr>
            <p:ph type="sldNum" sz="quarter" idx="11"/>
          </p:nvPr>
        </p:nvSpPr>
        <p:spPr>
          <a:xfrm>
            <a:off x="10917936" y="6385422"/>
            <a:ext cx="843264" cy="288000"/>
          </a:xfrm>
        </p:spPr>
        <p:txBody>
          <a:bodyPr/>
          <a:lstStyle/>
          <a:p>
            <a:fld id="{B67B645E-C5E5-4727-B977-D372A0AA71D9}" type="slidenum">
              <a:rPr lang="en-US" dirty="0" smtClean="0"/>
              <a:pPr/>
              <a:t>10</a:t>
            </a:fld>
            <a:r>
              <a:rPr lang="en-US"/>
              <a:t>/34</a:t>
            </a:r>
          </a:p>
        </p:txBody>
      </p:sp>
      <p:pic>
        <p:nvPicPr>
          <p:cNvPr id="1026" name="Picture 2">
            <a:extLst>
              <a:ext uri="{FF2B5EF4-FFF2-40B4-BE49-F238E27FC236}">
                <a16:creationId xmlns:a16="http://schemas.microsoft.com/office/drawing/2014/main" id="{58106804-BB3B-2F79-0CB9-78CB4C366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8264" y="585850"/>
            <a:ext cx="7085329" cy="54425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or: Elbow 10">
            <a:extLst>
              <a:ext uri="{FF2B5EF4-FFF2-40B4-BE49-F238E27FC236}">
                <a16:creationId xmlns:a16="http://schemas.microsoft.com/office/drawing/2014/main" id="{7BA61312-AAB1-5350-93D7-172AA098C5E5}"/>
              </a:ext>
            </a:extLst>
          </p:cNvPr>
          <p:cNvCxnSpPr>
            <a:cxnSpLocks/>
          </p:cNvCxnSpPr>
          <p:nvPr/>
        </p:nvCxnSpPr>
        <p:spPr>
          <a:xfrm flipV="1">
            <a:off x="2006557" y="1021976"/>
            <a:ext cx="3966550" cy="988423"/>
          </a:xfrm>
          <a:prstGeom prst="bentConnector3">
            <a:avLst>
              <a:gd name="adj1" fmla="val 5559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1E31F14-66C9-4D39-B6CA-DFD618958103}"/>
              </a:ext>
            </a:extLst>
          </p:cNvPr>
          <p:cNvCxnSpPr>
            <a:cxnSpLocks/>
          </p:cNvCxnSpPr>
          <p:nvPr/>
        </p:nvCxnSpPr>
        <p:spPr>
          <a:xfrm flipV="1">
            <a:off x="2626531" y="2382050"/>
            <a:ext cx="3354196" cy="18507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F10BAA7-2C61-74DC-D476-BE0C6429E9FD}"/>
              </a:ext>
            </a:extLst>
          </p:cNvPr>
          <p:cNvCxnSpPr>
            <a:cxnSpLocks/>
          </p:cNvCxnSpPr>
          <p:nvPr/>
        </p:nvCxnSpPr>
        <p:spPr>
          <a:xfrm>
            <a:off x="2008184" y="3062881"/>
            <a:ext cx="5675017" cy="848100"/>
          </a:xfrm>
          <a:prstGeom prst="bentConnector3">
            <a:avLst>
              <a:gd name="adj1" fmla="val 39014"/>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993FE78-B224-47D4-02B1-634430D15763}"/>
              </a:ext>
            </a:extLst>
          </p:cNvPr>
          <p:cNvCxnSpPr>
            <a:cxnSpLocks/>
          </p:cNvCxnSpPr>
          <p:nvPr/>
        </p:nvCxnSpPr>
        <p:spPr>
          <a:xfrm flipV="1">
            <a:off x="2375903" y="1240516"/>
            <a:ext cx="2380706" cy="2253526"/>
          </a:xfrm>
          <a:prstGeom prst="bentConnector3">
            <a:avLst>
              <a:gd name="adj1" fmla="val 73885"/>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8" name="Image 6" descr="A logo with black text and green and blue colors&#10;&#10;Description automatically generated">
            <a:extLst>
              <a:ext uri="{FF2B5EF4-FFF2-40B4-BE49-F238E27FC236}">
                <a16:creationId xmlns:a16="http://schemas.microsoft.com/office/drawing/2014/main" id="{38C6AC70-DDE9-C289-51B7-BB8DB7CF9D0D}"/>
              </a:ext>
            </a:extLst>
          </p:cNvPr>
          <p:cNvPicPr>
            <a:picLocks noChangeAspect="1"/>
          </p:cNvPicPr>
          <p:nvPr/>
        </p:nvPicPr>
        <p:blipFill>
          <a:blip r:embed="rId3"/>
          <a:stretch>
            <a:fillRect/>
          </a:stretch>
        </p:blipFill>
        <p:spPr>
          <a:xfrm>
            <a:off x="10384553" y="109894"/>
            <a:ext cx="1703276" cy="1019884"/>
          </a:xfrm>
          <a:prstGeom prst="rect">
            <a:avLst/>
          </a:prstGeom>
        </p:spPr>
      </p:pic>
      <p:pic>
        <p:nvPicPr>
          <p:cNvPr id="10" name="Image 8" descr="A blue background with white text&#10;&#10;Description automatically generated">
            <a:extLst>
              <a:ext uri="{FF2B5EF4-FFF2-40B4-BE49-F238E27FC236}">
                <a16:creationId xmlns:a16="http://schemas.microsoft.com/office/drawing/2014/main" id="{335F47BD-5A22-739D-332E-99195BDB6F3D}"/>
              </a:ext>
            </a:extLst>
          </p:cNvPr>
          <p:cNvPicPr>
            <a:picLocks noChangeAspect="1"/>
          </p:cNvPicPr>
          <p:nvPr/>
        </p:nvPicPr>
        <p:blipFill>
          <a:blip r:embed="rId4"/>
          <a:stretch>
            <a:fillRect/>
          </a:stretch>
        </p:blipFill>
        <p:spPr>
          <a:xfrm>
            <a:off x="85239" y="112383"/>
            <a:ext cx="1701209" cy="609682"/>
          </a:xfrm>
          <a:prstGeom prst="rect">
            <a:avLst/>
          </a:prstGeom>
        </p:spPr>
      </p:pic>
      <p:sp>
        <p:nvSpPr>
          <p:cNvPr id="6" name="Title 1">
            <a:extLst>
              <a:ext uri="{FF2B5EF4-FFF2-40B4-BE49-F238E27FC236}">
                <a16:creationId xmlns:a16="http://schemas.microsoft.com/office/drawing/2014/main" id="{BEC76C55-572B-2A35-A63E-4720DF0E9780}"/>
              </a:ext>
            </a:extLst>
          </p:cNvPr>
          <p:cNvSpPr txBox="1">
            <a:spLocks/>
          </p:cNvSpPr>
          <p:nvPr/>
        </p:nvSpPr>
        <p:spPr>
          <a:xfrm>
            <a:off x="153207" y="111521"/>
            <a:ext cx="11945649" cy="301393"/>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en-US"/>
              <a:t>C. Environnement </a:t>
            </a:r>
            <a:r>
              <a:rPr lang="en-US" err="1"/>
              <a:t>informatique</a:t>
            </a:r>
            <a:r>
              <a:rPr lang="en-US"/>
              <a:t> technique</a:t>
            </a:r>
            <a:br>
              <a:rPr lang="en-US"/>
            </a:br>
            <a:endParaRPr lang="en-US"/>
          </a:p>
        </p:txBody>
      </p:sp>
    </p:spTree>
    <p:extLst>
      <p:ext uri="{BB962C8B-B14F-4D97-AF65-F5344CB8AC3E}">
        <p14:creationId xmlns:p14="http://schemas.microsoft.com/office/powerpoint/2010/main" val="426920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0-#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750" fill="hold"/>
                                        <p:tgtEl>
                                          <p:spTgt spid="17"/>
                                        </p:tgtEl>
                                        <p:attrNameLst>
                                          <p:attrName>ppt_x</p:attrName>
                                        </p:attrNameLst>
                                      </p:cBhvr>
                                      <p:tavLst>
                                        <p:tav tm="0">
                                          <p:val>
                                            <p:strVal val="0-#ppt_w/2"/>
                                          </p:val>
                                        </p:tav>
                                        <p:tav tm="100000">
                                          <p:val>
                                            <p:strVal val="#ppt_x"/>
                                          </p:val>
                                        </p:tav>
                                      </p:tavLst>
                                    </p:anim>
                                    <p:anim calcmode="lin" valueType="num">
                                      <p:cBhvr additive="base">
                                        <p:cTn id="14" dur="75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0-#ppt_w/2"/>
                                          </p:val>
                                        </p:tav>
                                        <p:tav tm="100000">
                                          <p:val>
                                            <p:strVal val="#ppt_x"/>
                                          </p:val>
                                        </p:tav>
                                      </p:tavLst>
                                    </p:anim>
                                    <p:anim calcmode="lin" valueType="num">
                                      <p:cBhvr additive="base">
                                        <p:cTn id="20" dur="75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750" fill="hold"/>
                                        <p:tgtEl>
                                          <p:spTgt spid="22"/>
                                        </p:tgtEl>
                                        <p:attrNameLst>
                                          <p:attrName>ppt_x</p:attrName>
                                        </p:attrNameLst>
                                      </p:cBhvr>
                                      <p:tavLst>
                                        <p:tav tm="0">
                                          <p:val>
                                            <p:strVal val="0-#ppt_w/2"/>
                                          </p:val>
                                        </p:tav>
                                        <p:tav tm="100000">
                                          <p:val>
                                            <p:strVal val="#ppt_x"/>
                                          </p:val>
                                        </p:tav>
                                      </p:tavLst>
                                    </p:anim>
                                    <p:anim calcmode="lin" valueType="num">
                                      <p:cBhvr additive="base">
                                        <p:cTn id="26" dur="7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B20A-89F5-0E83-2FBB-597A9E581103}"/>
              </a:ext>
            </a:extLst>
          </p:cNvPr>
          <p:cNvSpPr>
            <a:spLocks noGrp="1"/>
          </p:cNvSpPr>
          <p:nvPr>
            <p:ph type="title"/>
          </p:nvPr>
        </p:nvSpPr>
        <p:spPr>
          <a:xfrm>
            <a:off x="760375" y="113993"/>
            <a:ext cx="10479024" cy="557784"/>
          </a:xfrm>
        </p:spPr>
        <p:txBody>
          <a:bodyPr/>
          <a:lstStyle/>
          <a:p>
            <a:pPr algn="ctr"/>
            <a:r>
              <a:rPr lang="en-US">
                <a:solidFill>
                  <a:srgbClr val="262626"/>
                </a:solidFill>
                <a:latin typeface="Aptos"/>
                <a:cs typeface="Calibri Light"/>
              </a:rPr>
              <a:t>D. La Communication</a:t>
            </a:r>
            <a:endParaRPr lang="fr-FR"/>
          </a:p>
        </p:txBody>
      </p:sp>
      <p:sp>
        <p:nvSpPr>
          <p:cNvPr id="6" name="Content Placeholder 5">
            <a:extLst>
              <a:ext uri="{FF2B5EF4-FFF2-40B4-BE49-F238E27FC236}">
                <a16:creationId xmlns:a16="http://schemas.microsoft.com/office/drawing/2014/main" id="{A26A441D-413E-D018-529D-98666ABE6AAC}"/>
              </a:ext>
            </a:extLst>
          </p:cNvPr>
          <p:cNvSpPr>
            <a:spLocks noGrp="1"/>
          </p:cNvSpPr>
          <p:nvPr>
            <p:ph sz="quarter" idx="14"/>
          </p:nvPr>
        </p:nvSpPr>
        <p:spPr>
          <a:xfrm>
            <a:off x="109469" y="1135099"/>
            <a:ext cx="10800242" cy="5141918"/>
          </a:xfrm>
        </p:spPr>
        <p:txBody>
          <a:bodyPr vert="horz" lIns="0" tIns="0" rIns="0" bIns="0" rtlCol="0" anchor="t">
            <a:noAutofit/>
          </a:bodyPr>
          <a:lstStyle/>
          <a:p>
            <a:pPr>
              <a:buFont typeface="Calibri"/>
              <a:buChar char="-"/>
            </a:pPr>
            <a:r>
              <a:rPr lang="en-US" sz="1900" b="1">
                <a:latin typeface="Aptos Light"/>
                <a:cs typeface="Calibri"/>
              </a:rPr>
              <a:t>Communication par mail et par Teams</a:t>
            </a:r>
            <a:endParaRPr lang="en-US" sz="1900">
              <a:latin typeface="Aptos Light"/>
              <a:cs typeface="Calibri"/>
            </a:endParaRPr>
          </a:p>
          <a:p>
            <a:pPr>
              <a:buFont typeface="Calibri"/>
              <a:buChar char="-"/>
            </a:pPr>
            <a:endParaRPr lang="en-US" sz="1900" b="1">
              <a:latin typeface="Aptos Light"/>
              <a:cs typeface="Calibri"/>
            </a:endParaRPr>
          </a:p>
          <a:p>
            <a:pPr>
              <a:buFont typeface="Calibri"/>
              <a:buChar char="-"/>
            </a:pPr>
            <a:r>
              <a:rPr lang="en-US" sz="1900" b="1">
                <a:latin typeface="Aptos Light"/>
                <a:cs typeface="Calibri"/>
              </a:rPr>
              <a:t>Product Backlog JIRA</a:t>
            </a:r>
            <a:r>
              <a:rPr lang="en-US" sz="1900">
                <a:latin typeface="Aptos Light"/>
                <a:cs typeface="Calibri"/>
              </a:rPr>
              <a:t> pour la gestion du </a:t>
            </a:r>
            <a:r>
              <a:rPr lang="en-US" sz="1900" err="1">
                <a:latin typeface="Aptos Light"/>
                <a:cs typeface="Calibri"/>
              </a:rPr>
              <a:t>calendrier</a:t>
            </a:r>
            <a:r>
              <a:rPr lang="en-US" sz="1900">
                <a:latin typeface="Aptos Light"/>
                <a:cs typeface="Calibri"/>
              </a:rPr>
              <a:t> et </a:t>
            </a:r>
            <a:r>
              <a:rPr lang="en-US" sz="1900" err="1">
                <a:latin typeface="Aptos Light"/>
                <a:cs typeface="Calibri"/>
              </a:rPr>
              <a:t>l'attribution</a:t>
            </a:r>
            <a:r>
              <a:rPr lang="en-US" sz="1900">
                <a:latin typeface="Aptos Light"/>
                <a:cs typeface="Calibri"/>
              </a:rPr>
              <a:t> des </a:t>
            </a:r>
            <a:r>
              <a:rPr lang="en-US" sz="1900" err="1">
                <a:latin typeface="Aptos Light"/>
                <a:cs typeface="Calibri"/>
              </a:rPr>
              <a:t>tâches</a:t>
            </a:r>
            <a:endParaRPr lang="en-US" sz="1900">
              <a:latin typeface="Aptos Light"/>
              <a:cs typeface="Calibri"/>
            </a:endParaRPr>
          </a:p>
          <a:p>
            <a:pPr>
              <a:buFont typeface="Calibri"/>
              <a:buChar char="-"/>
            </a:pPr>
            <a:endParaRPr lang="en-US" sz="1900">
              <a:latin typeface="Aptos Light"/>
              <a:cs typeface="Calibri"/>
            </a:endParaRPr>
          </a:p>
          <a:p>
            <a:pPr>
              <a:buFont typeface="Calibri"/>
              <a:buChar char="-"/>
            </a:pPr>
            <a:r>
              <a:rPr lang="en-US" sz="1900" b="1" err="1">
                <a:latin typeface="Aptos Light"/>
                <a:cs typeface="Calibri"/>
              </a:rPr>
              <a:t>Réunions</a:t>
            </a:r>
            <a:r>
              <a:rPr lang="en-US" sz="1900" b="1">
                <a:latin typeface="Aptos Light"/>
                <a:cs typeface="Calibri"/>
              </a:rPr>
              <a:t> de pilotage (COPIL)</a:t>
            </a:r>
            <a:r>
              <a:rPr lang="en-US" sz="1900">
                <a:latin typeface="Aptos Light"/>
                <a:cs typeface="Calibri"/>
              </a:rPr>
              <a:t> : à </a:t>
            </a:r>
            <a:r>
              <a:rPr lang="en-US" sz="1900" err="1">
                <a:latin typeface="Aptos Light"/>
                <a:cs typeface="Calibri"/>
              </a:rPr>
              <a:t>chaque</a:t>
            </a:r>
            <a:r>
              <a:rPr lang="en-US" sz="1900">
                <a:latin typeface="Aptos Light"/>
                <a:cs typeface="Calibri"/>
              </a:rPr>
              <a:t> étape </a:t>
            </a:r>
            <a:r>
              <a:rPr lang="en-US" sz="1900" err="1">
                <a:latin typeface="Aptos Light"/>
                <a:cs typeface="Calibri"/>
              </a:rPr>
              <a:t>clé</a:t>
            </a:r>
            <a:r>
              <a:rPr lang="en-US" sz="1900">
                <a:latin typeface="Aptos Light"/>
                <a:cs typeface="Calibri"/>
              </a:rPr>
              <a:t> du </a:t>
            </a:r>
            <a:r>
              <a:rPr lang="en-US" sz="1900" err="1">
                <a:latin typeface="Aptos Light"/>
                <a:cs typeface="Calibri"/>
              </a:rPr>
              <a:t>projet</a:t>
            </a:r>
            <a:endParaRPr lang="en-US" sz="1900">
              <a:latin typeface="Aptos Light"/>
              <a:cs typeface="Calibri"/>
            </a:endParaRPr>
          </a:p>
          <a:p>
            <a:pPr marL="0" indent="0">
              <a:buNone/>
            </a:pPr>
            <a:r>
              <a:rPr lang="en-US" sz="1900">
                <a:solidFill>
                  <a:srgbClr val="404040"/>
                </a:solidFill>
                <a:latin typeface="Aptos Light"/>
                <a:cs typeface="Calibri"/>
              </a:rPr>
              <a:t>   - </a:t>
            </a:r>
            <a:r>
              <a:rPr lang="en-US" sz="1900" err="1">
                <a:solidFill>
                  <a:srgbClr val="404040"/>
                </a:solidFill>
                <a:latin typeface="Aptos Light"/>
                <a:cs typeface="Calibri"/>
              </a:rPr>
              <a:t>Seront</a:t>
            </a:r>
            <a:r>
              <a:rPr lang="en-US" sz="1900">
                <a:solidFill>
                  <a:srgbClr val="404040"/>
                </a:solidFill>
                <a:latin typeface="Aptos Light"/>
                <a:cs typeface="Calibri"/>
              </a:rPr>
              <a:t> </a:t>
            </a:r>
            <a:r>
              <a:rPr lang="en-US" sz="1900" err="1">
                <a:solidFill>
                  <a:srgbClr val="404040"/>
                </a:solidFill>
                <a:latin typeface="Aptos Light"/>
                <a:cs typeface="Calibri"/>
              </a:rPr>
              <a:t>présents</a:t>
            </a:r>
            <a:r>
              <a:rPr lang="en-US" sz="1900">
                <a:solidFill>
                  <a:srgbClr val="404040"/>
                </a:solidFill>
                <a:latin typeface="Aptos Light"/>
                <a:cs typeface="Calibri"/>
              </a:rPr>
              <a:t> à minima : </a:t>
            </a:r>
          </a:p>
          <a:p>
            <a:pPr marL="0" indent="0">
              <a:buNone/>
            </a:pPr>
            <a:r>
              <a:rPr lang="en-US" sz="1900">
                <a:solidFill>
                  <a:srgbClr val="404040"/>
                </a:solidFill>
                <a:latin typeface="Aptos Light"/>
                <a:cs typeface="Calibri"/>
              </a:rPr>
              <a:t>     - Le Chef de </a:t>
            </a:r>
            <a:r>
              <a:rPr lang="en-US" sz="1900" err="1">
                <a:solidFill>
                  <a:srgbClr val="404040"/>
                </a:solidFill>
                <a:latin typeface="Aptos Light"/>
                <a:cs typeface="Calibri"/>
              </a:rPr>
              <a:t>Projet</a:t>
            </a:r>
            <a:r>
              <a:rPr lang="en-US" sz="1900">
                <a:solidFill>
                  <a:srgbClr val="404040"/>
                </a:solidFill>
                <a:latin typeface="Aptos Light"/>
                <a:cs typeface="Calibri"/>
              </a:rPr>
              <a:t>,</a:t>
            </a:r>
            <a:endParaRPr lang="en-US">
              <a:solidFill>
                <a:srgbClr val="404040"/>
              </a:solidFill>
              <a:latin typeface="Aptos Light"/>
              <a:cs typeface="Calibri"/>
            </a:endParaRPr>
          </a:p>
          <a:p>
            <a:pPr marL="0" indent="0">
              <a:buNone/>
            </a:pPr>
            <a:r>
              <a:rPr lang="en-US" sz="1900">
                <a:solidFill>
                  <a:srgbClr val="404040"/>
                </a:solidFill>
                <a:latin typeface="Aptos Light"/>
                <a:cs typeface="Calibri"/>
              </a:rPr>
              <a:t>     - Le Lead Développeur, </a:t>
            </a:r>
            <a:endParaRPr lang="en-US">
              <a:solidFill>
                <a:srgbClr val="404040"/>
              </a:solidFill>
              <a:latin typeface="Aptos Light"/>
              <a:cs typeface="Calibri"/>
            </a:endParaRPr>
          </a:p>
          <a:p>
            <a:pPr marL="0" indent="0">
              <a:buNone/>
            </a:pPr>
            <a:r>
              <a:rPr lang="en-US" sz="1900">
                <a:solidFill>
                  <a:srgbClr val="404040"/>
                </a:solidFill>
                <a:latin typeface="Aptos Light"/>
                <a:cs typeface="Calibri"/>
              </a:rPr>
              <a:t>     - Le Product Owner,</a:t>
            </a:r>
            <a:endParaRPr lang="en-US">
              <a:solidFill>
                <a:srgbClr val="404040"/>
              </a:solidFill>
              <a:latin typeface="Aptos Light"/>
              <a:cs typeface="Calibri"/>
            </a:endParaRPr>
          </a:p>
          <a:p>
            <a:pPr marL="0" indent="0">
              <a:buNone/>
            </a:pPr>
            <a:r>
              <a:rPr lang="en-US" sz="1900">
                <a:solidFill>
                  <a:srgbClr val="404040"/>
                </a:solidFill>
                <a:latin typeface="Aptos Light"/>
                <a:cs typeface="Calibri"/>
              </a:rPr>
              <a:t>     - Un </a:t>
            </a:r>
            <a:r>
              <a:rPr lang="en-US" sz="1900" err="1">
                <a:solidFill>
                  <a:srgbClr val="404040"/>
                </a:solidFill>
                <a:latin typeface="Aptos Light"/>
                <a:cs typeface="Calibri"/>
              </a:rPr>
              <a:t>représentant</a:t>
            </a:r>
            <a:r>
              <a:rPr lang="en-US" sz="1900">
                <a:solidFill>
                  <a:srgbClr val="404040"/>
                </a:solidFill>
                <a:latin typeface="Aptos Light"/>
                <a:cs typeface="Calibri"/>
              </a:rPr>
              <a:t> DIGICHEESE</a:t>
            </a:r>
            <a:endParaRPr lang="en-US"/>
          </a:p>
          <a:p>
            <a:pPr marL="0" indent="0">
              <a:buNone/>
            </a:pPr>
            <a:endParaRPr lang="en-US" sz="1900">
              <a:latin typeface="Aptos Light"/>
              <a:cs typeface="Calibri"/>
            </a:endParaRPr>
          </a:p>
        </p:txBody>
      </p:sp>
      <p:sp>
        <p:nvSpPr>
          <p:cNvPr id="4" name="Slide Number Placeholder 3">
            <a:extLst>
              <a:ext uri="{FF2B5EF4-FFF2-40B4-BE49-F238E27FC236}">
                <a16:creationId xmlns:a16="http://schemas.microsoft.com/office/drawing/2014/main" id="{527AE480-D58D-8A4F-D9AD-3E0956702A4C}"/>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11</a:t>
            </a:fld>
            <a:r>
              <a:rPr lang="en-US"/>
              <a:t>/34</a:t>
            </a:r>
          </a:p>
        </p:txBody>
      </p:sp>
      <p:pic>
        <p:nvPicPr>
          <p:cNvPr id="8" name="Image 7" descr="Une image contenant Graphique, texte, graphisme, Police&#10;&#10;Description générée automatiquement">
            <a:extLst>
              <a:ext uri="{FF2B5EF4-FFF2-40B4-BE49-F238E27FC236}">
                <a16:creationId xmlns:a16="http://schemas.microsoft.com/office/drawing/2014/main" id="{D9832909-66F2-4871-45A0-EB5A1BFB0869}"/>
              </a:ext>
            </a:extLst>
          </p:cNvPr>
          <p:cNvPicPr>
            <a:picLocks noChangeAspect="1"/>
          </p:cNvPicPr>
          <p:nvPr/>
        </p:nvPicPr>
        <p:blipFill>
          <a:blip r:embed="rId2"/>
          <a:stretch>
            <a:fillRect/>
          </a:stretch>
        </p:blipFill>
        <p:spPr>
          <a:xfrm>
            <a:off x="10384553" y="109894"/>
            <a:ext cx="1703276" cy="1019884"/>
          </a:xfrm>
          <a:prstGeom prst="rect">
            <a:avLst/>
          </a:prstGeom>
        </p:spPr>
      </p:pic>
      <p:pic>
        <p:nvPicPr>
          <p:cNvPr id="10" name="Image 9">
            <a:extLst>
              <a:ext uri="{FF2B5EF4-FFF2-40B4-BE49-F238E27FC236}">
                <a16:creationId xmlns:a16="http://schemas.microsoft.com/office/drawing/2014/main" id="{62B8724A-7CCA-037F-73E9-0489A797E744}"/>
              </a:ext>
            </a:extLst>
          </p:cNvPr>
          <p:cNvPicPr>
            <a:picLocks noChangeAspect="1"/>
          </p:cNvPicPr>
          <p:nvPr/>
        </p:nvPicPr>
        <p:blipFill>
          <a:blip r:embed="rId3"/>
          <a:stretch>
            <a:fillRect/>
          </a:stretch>
        </p:blipFill>
        <p:spPr>
          <a:xfrm>
            <a:off x="107158" y="63559"/>
            <a:ext cx="1701209" cy="609682"/>
          </a:xfrm>
          <a:prstGeom prst="rect">
            <a:avLst/>
          </a:prstGeom>
        </p:spPr>
      </p:pic>
    </p:spTree>
    <p:extLst>
      <p:ext uri="{BB962C8B-B14F-4D97-AF65-F5344CB8AC3E}">
        <p14:creationId xmlns:p14="http://schemas.microsoft.com/office/powerpoint/2010/main" val="32673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B20A-89F5-0E83-2FBB-597A9E581103}"/>
              </a:ext>
            </a:extLst>
          </p:cNvPr>
          <p:cNvSpPr>
            <a:spLocks noGrp="1"/>
          </p:cNvSpPr>
          <p:nvPr>
            <p:ph type="title"/>
          </p:nvPr>
        </p:nvSpPr>
        <p:spPr>
          <a:xfrm>
            <a:off x="760375" y="113993"/>
            <a:ext cx="10479024" cy="557784"/>
          </a:xfrm>
        </p:spPr>
        <p:txBody>
          <a:bodyPr/>
          <a:lstStyle/>
          <a:p>
            <a:pPr algn="ctr"/>
            <a:r>
              <a:rPr lang="en-US">
                <a:solidFill>
                  <a:srgbClr val="262626"/>
                </a:solidFill>
                <a:latin typeface="Aptos"/>
                <a:cs typeface="Calibri Light"/>
              </a:rPr>
              <a:t>E. Le </a:t>
            </a:r>
            <a:r>
              <a:rPr lang="en-US" err="1">
                <a:solidFill>
                  <a:srgbClr val="262626"/>
                </a:solidFill>
                <a:latin typeface="Aptos"/>
                <a:cs typeface="Calibri Light"/>
              </a:rPr>
              <a:t>Calendrier</a:t>
            </a:r>
            <a:r>
              <a:rPr lang="en-US">
                <a:solidFill>
                  <a:srgbClr val="262626"/>
                </a:solidFill>
                <a:latin typeface="Aptos"/>
                <a:cs typeface="Calibri Light"/>
              </a:rPr>
              <a:t> et Le Budget </a:t>
            </a:r>
            <a:r>
              <a:rPr lang="en-US" err="1">
                <a:solidFill>
                  <a:srgbClr val="262626"/>
                </a:solidFill>
                <a:latin typeface="Aptos"/>
                <a:cs typeface="Calibri Light"/>
              </a:rPr>
              <a:t>alloué</a:t>
            </a:r>
            <a:endParaRPr lang="fr-FR" err="1"/>
          </a:p>
        </p:txBody>
      </p:sp>
      <p:sp>
        <p:nvSpPr>
          <p:cNvPr id="6" name="Content Placeholder 5">
            <a:extLst>
              <a:ext uri="{FF2B5EF4-FFF2-40B4-BE49-F238E27FC236}">
                <a16:creationId xmlns:a16="http://schemas.microsoft.com/office/drawing/2014/main" id="{A26A441D-413E-D018-529D-98666ABE6AAC}"/>
              </a:ext>
            </a:extLst>
          </p:cNvPr>
          <p:cNvSpPr>
            <a:spLocks noGrp="1"/>
          </p:cNvSpPr>
          <p:nvPr>
            <p:ph sz="quarter" idx="14"/>
          </p:nvPr>
        </p:nvSpPr>
        <p:spPr>
          <a:xfrm>
            <a:off x="1427154" y="4929882"/>
            <a:ext cx="5018388" cy="1001240"/>
          </a:xfrm>
        </p:spPr>
        <p:txBody>
          <a:bodyPr vert="horz" lIns="0" tIns="0" rIns="0" bIns="0" rtlCol="0" anchor="t">
            <a:noAutofit/>
          </a:bodyPr>
          <a:lstStyle/>
          <a:p>
            <a:pPr>
              <a:buFont typeface="Calibri"/>
              <a:buChar char="-"/>
            </a:pPr>
            <a:r>
              <a:rPr lang="en-US" sz="1900" b="1">
                <a:latin typeface="Aptos Light"/>
                <a:cs typeface="Calibri"/>
              </a:rPr>
              <a:t>Budget </a:t>
            </a:r>
            <a:r>
              <a:rPr lang="en-US" sz="1900" b="1" err="1">
                <a:latin typeface="Aptos Light"/>
                <a:cs typeface="Calibri"/>
              </a:rPr>
              <a:t>alloué</a:t>
            </a:r>
            <a:r>
              <a:rPr lang="en-US" sz="1900" b="1">
                <a:latin typeface="Aptos Light"/>
                <a:cs typeface="Calibri"/>
              </a:rPr>
              <a:t> : </a:t>
            </a:r>
            <a:r>
              <a:rPr lang="en-US" sz="1900">
                <a:latin typeface="Aptos Light"/>
                <a:cs typeface="Calibri"/>
              </a:rPr>
              <a:t> 50 000€</a:t>
            </a:r>
          </a:p>
          <a:p>
            <a:pPr>
              <a:buFont typeface="Calibri"/>
              <a:buChar char="-"/>
            </a:pPr>
            <a:r>
              <a:rPr lang="en-US" sz="1900" b="1">
                <a:latin typeface="Aptos Light"/>
                <a:cs typeface="Calibri"/>
              </a:rPr>
              <a:t>Date </a:t>
            </a:r>
            <a:r>
              <a:rPr lang="en-US" sz="1900" b="1" err="1">
                <a:latin typeface="Aptos Light"/>
                <a:cs typeface="Calibri"/>
              </a:rPr>
              <a:t>butoir</a:t>
            </a:r>
            <a:r>
              <a:rPr lang="en-US" sz="1900" b="1">
                <a:latin typeface="Aptos Light"/>
                <a:cs typeface="Calibri"/>
              </a:rPr>
              <a:t> :</a:t>
            </a:r>
            <a:r>
              <a:rPr lang="en-US" sz="1900">
                <a:latin typeface="Aptos Light"/>
                <a:cs typeface="Calibri"/>
              </a:rPr>
              <a:t> 31 mars 2025</a:t>
            </a:r>
          </a:p>
          <a:p>
            <a:pPr marL="0" indent="0">
              <a:buNone/>
            </a:pPr>
            <a:endParaRPr lang="en-US" sz="1900">
              <a:latin typeface="Aptos Light"/>
              <a:cs typeface="Calibri"/>
            </a:endParaRPr>
          </a:p>
        </p:txBody>
      </p:sp>
      <p:sp>
        <p:nvSpPr>
          <p:cNvPr id="4" name="Slide Number Placeholder 3">
            <a:extLst>
              <a:ext uri="{FF2B5EF4-FFF2-40B4-BE49-F238E27FC236}">
                <a16:creationId xmlns:a16="http://schemas.microsoft.com/office/drawing/2014/main" id="{527AE480-D58D-8A4F-D9AD-3E0956702A4C}"/>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12</a:t>
            </a:fld>
            <a:r>
              <a:rPr lang="en-US"/>
              <a:t>/34</a:t>
            </a:r>
          </a:p>
        </p:txBody>
      </p:sp>
      <p:pic>
        <p:nvPicPr>
          <p:cNvPr id="3" name="Image 2" descr="Une image contenant texte, capture d’écran, Police, nombre&#10;&#10;Description générée automatiquement">
            <a:extLst>
              <a:ext uri="{FF2B5EF4-FFF2-40B4-BE49-F238E27FC236}">
                <a16:creationId xmlns:a16="http://schemas.microsoft.com/office/drawing/2014/main" id="{F383E3C8-F879-1810-F9BF-A9F1CD0D5921}"/>
              </a:ext>
            </a:extLst>
          </p:cNvPr>
          <p:cNvPicPr>
            <a:picLocks noChangeAspect="1"/>
          </p:cNvPicPr>
          <p:nvPr/>
        </p:nvPicPr>
        <p:blipFill>
          <a:blip r:embed="rId2"/>
          <a:stretch>
            <a:fillRect/>
          </a:stretch>
        </p:blipFill>
        <p:spPr>
          <a:xfrm>
            <a:off x="1322854" y="1925587"/>
            <a:ext cx="10236679" cy="2346649"/>
          </a:xfrm>
          <a:prstGeom prst="rect">
            <a:avLst/>
          </a:prstGeom>
        </p:spPr>
      </p:pic>
      <p:pic>
        <p:nvPicPr>
          <p:cNvPr id="9" name="Image 8" descr="Une image contenant Graphique, texte, graphisme, Police&#10;&#10;Description générée automatiquement">
            <a:extLst>
              <a:ext uri="{FF2B5EF4-FFF2-40B4-BE49-F238E27FC236}">
                <a16:creationId xmlns:a16="http://schemas.microsoft.com/office/drawing/2014/main" id="{EC36AD68-BE53-8F8A-FC7F-0A9C09959999}"/>
              </a:ext>
            </a:extLst>
          </p:cNvPr>
          <p:cNvPicPr>
            <a:picLocks noChangeAspect="1"/>
          </p:cNvPicPr>
          <p:nvPr/>
        </p:nvPicPr>
        <p:blipFill>
          <a:blip r:embed="rId3"/>
          <a:stretch>
            <a:fillRect/>
          </a:stretch>
        </p:blipFill>
        <p:spPr>
          <a:xfrm>
            <a:off x="10384553" y="109894"/>
            <a:ext cx="1703276" cy="1019884"/>
          </a:xfrm>
          <a:prstGeom prst="rect">
            <a:avLst/>
          </a:prstGeom>
        </p:spPr>
      </p:pic>
      <p:pic>
        <p:nvPicPr>
          <p:cNvPr id="11" name="Image 10">
            <a:extLst>
              <a:ext uri="{FF2B5EF4-FFF2-40B4-BE49-F238E27FC236}">
                <a16:creationId xmlns:a16="http://schemas.microsoft.com/office/drawing/2014/main" id="{E70D2BFD-0567-CB59-EAAC-033C7878D598}"/>
              </a:ext>
            </a:extLst>
          </p:cNvPr>
          <p:cNvPicPr>
            <a:picLocks noChangeAspect="1"/>
          </p:cNvPicPr>
          <p:nvPr/>
        </p:nvPicPr>
        <p:blipFill>
          <a:blip r:embed="rId4"/>
          <a:stretch>
            <a:fillRect/>
          </a:stretch>
        </p:blipFill>
        <p:spPr>
          <a:xfrm>
            <a:off x="107158" y="63559"/>
            <a:ext cx="1701209" cy="609682"/>
          </a:xfrm>
          <a:prstGeom prst="rect">
            <a:avLst/>
          </a:prstGeom>
        </p:spPr>
      </p:pic>
    </p:spTree>
    <p:extLst>
      <p:ext uri="{BB962C8B-B14F-4D97-AF65-F5344CB8AC3E}">
        <p14:creationId xmlns:p14="http://schemas.microsoft.com/office/powerpoint/2010/main" val="383867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333A90-2ED2-EF64-F9B3-7807A3275B87}"/>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13</a:t>
            </a:fld>
            <a:r>
              <a:rPr lang="en-US"/>
              <a:t>/34</a:t>
            </a:r>
          </a:p>
        </p:txBody>
      </p:sp>
      <p:graphicFrame>
        <p:nvGraphicFramePr>
          <p:cNvPr id="13" name="Content Placeholder 12">
            <a:extLst>
              <a:ext uri="{FF2B5EF4-FFF2-40B4-BE49-F238E27FC236}">
                <a16:creationId xmlns:a16="http://schemas.microsoft.com/office/drawing/2014/main" id="{D5436AEE-829B-0D2B-9D77-D93F11828F8B}"/>
              </a:ext>
            </a:extLst>
          </p:cNvPr>
          <p:cNvGraphicFramePr>
            <a:graphicFrameLocks noGrp="1"/>
          </p:cNvGraphicFramePr>
          <p:nvPr>
            <p:ph sz="quarter" idx="14"/>
            <p:extLst>
              <p:ext uri="{D42A27DB-BD31-4B8C-83A1-F6EECF244321}">
                <p14:modId xmlns:p14="http://schemas.microsoft.com/office/powerpoint/2010/main" val="336098651"/>
              </p:ext>
            </p:extLst>
          </p:nvPr>
        </p:nvGraphicFramePr>
        <p:xfrm>
          <a:off x="841375" y="1527175"/>
          <a:ext cx="10479084" cy="4600575"/>
        </p:xfrm>
        <a:graphic>
          <a:graphicData uri="http://schemas.openxmlformats.org/drawingml/2006/table">
            <a:tbl>
              <a:tblPr bandRow="1">
                <a:tableStyleId>{68D230F3-CF80-4859-8CE7-A43EE81993B5}</a:tableStyleId>
              </a:tblPr>
              <a:tblGrid>
                <a:gridCol w="2729525">
                  <a:extLst>
                    <a:ext uri="{9D8B030D-6E8A-4147-A177-3AD203B41FA5}">
                      <a16:colId xmlns:a16="http://schemas.microsoft.com/office/drawing/2014/main" val="2666042022"/>
                    </a:ext>
                  </a:extLst>
                </a:gridCol>
                <a:gridCol w="1851495">
                  <a:extLst>
                    <a:ext uri="{9D8B030D-6E8A-4147-A177-3AD203B41FA5}">
                      <a16:colId xmlns:a16="http://schemas.microsoft.com/office/drawing/2014/main" val="1788872325"/>
                    </a:ext>
                  </a:extLst>
                </a:gridCol>
                <a:gridCol w="1658470">
                  <a:extLst>
                    <a:ext uri="{9D8B030D-6E8A-4147-A177-3AD203B41FA5}">
                      <a16:colId xmlns:a16="http://schemas.microsoft.com/office/drawing/2014/main" val="3385597722"/>
                    </a:ext>
                  </a:extLst>
                </a:gridCol>
                <a:gridCol w="4239594">
                  <a:extLst>
                    <a:ext uri="{9D8B030D-6E8A-4147-A177-3AD203B41FA5}">
                      <a16:colId xmlns:a16="http://schemas.microsoft.com/office/drawing/2014/main" val="3955038265"/>
                    </a:ext>
                  </a:extLst>
                </a:gridCol>
              </a:tblGrid>
              <a:tr h="447675">
                <a:tc>
                  <a:txBody>
                    <a:bodyPr/>
                    <a:lstStyle/>
                    <a:p>
                      <a:pPr algn="ctr" fontAlgn="base">
                        <a:lnSpc>
                          <a:spcPts val="1125"/>
                        </a:lnSpc>
                      </a:pPr>
                      <a:r>
                        <a:rPr lang="fr-FR" sz="1000" b="1" i="0">
                          <a:solidFill>
                            <a:srgbClr val="F3F3F3"/>
                          </a:solidFill>
                          <a:effectLst/>
                          <a:latin typeface="Poppins"/>
                        </a:rPr>
                        <a:t>Nom – Prénom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tc>
                  <a:txBody>
                    <a:bodyPr/>
                    <a:lstStyle/>
                    <a:p>
                      <a:pPr algn="ctr" fontAlgn="base">
                        <a:lnSpc>
                          <a:spcPts val="1125"/>
                        </a:lnSpc>
                      </a:pPr>
                      <a:r>
                        <a:rPr lang="fr-FR" sz="1000" b="1" i="0">
                          <a:solidFill>
                            <a:srgbClr val="F3F3F3"/>
                          </a:solidFill>
                          <a:effectLst/>
                          <a:latin typeface="Poppins"/>
                        </a:rPr>
                        <a:t>Rôle projet </a:t>
                      </a:r>
                      <a:endParaRPr lang="fr-FR" b="0" i="0">
                        <a:solidFill>
                          <a:srgbClr val="000000"/>
                        </a:solidFill>
                        <a:effectLst/>
                        <a:latin typeface="Poppins"/>
                      </a:endParaRPr>
                    </a:p>
                  </a:txBody>
                  <a:tcPr marL="66675" marR="6667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tc>
                  <a:txBody>
                    <a:bodyPr/>
                    <a:lstStyle/>
                    <a:p>
                      <a:pPr algn="ctr" fontAlgn="base">
                        <a:lnSpc>
                          <a:spcPts val="1125"/>
                        </a:lnSpc>
                      </a:pPr>
                      <a:r>
                        <a:rPr lang="fr-FR" sz="1000" b="1" i="0">
                          <a:solidFill>
                            <a:srgbClr val="F3F3F3"/>
                          </a:solidFill>
                          <a:effectLst/>
                          <a:latin typeface="Poppins"/>
                        </a:rPr>
                        <a:t>Société </a:t>
                      </a:r>
                      <a:endParaRPr lang="fr-FR" b="0" i="0">
                        <a:solidFill>
                          <a:srgbClr val="000000"/>
                        </a:solidFill>
                        <a:effectLst/>
                        <a:latin typeface="Poppins"/>
                      </a:endParaRPr>
                    </a:p>
                  </a:txBody>
                  <a:tcPr marL="66675" marR="6667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tc>
                  <a:txBody>
                    <a:bodyPr/>
                    <a:lstStyle/>
                    <a:p>
                      <a:pPr algn="ctr" fontAlgn="base">
                        <a:lnSpc>
                          <a:spcPts val="1125"/>
                        </a:lnSpc>
                      </a:pPr>
                      <a:r>
                        <a:rPr lang="fr-FR" sz="1000" b="1" i="0">
                          <a:solidFill>
                            <a:srgbClr val="F3F3F3"/>
                          </a:solidFill>
                          <a:effectLst/>
                          <a:latin typeface="Poppins"/>
                        </a:rPr>
                        <a:t>E-mail de contact </a:t>
                      </a:r>
                      <a:endParaRPr lang="fr-FR" b="0" i="0">
                        <a:solidFill>
                          <a:srgbClr val="000000"/>
                        </a:solidFill>
                        <a:effectLst/>
                        <a:latin typeface="Poppins"/>
                      </a:endParaRPr>
                    </a:p>
                  </a:txBody>
                  <a:tcPr marL="66675" marR="66675" anchor="ctr">
                    <a:lnL w="12700"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678043001"/>
                  </a:ext>
                </a:extLst>
              </a:tr>
              <a:tr h="733425">
                <a:tc>
                  <a:txBody>
                    <a:bodyPr/>
                    <a:lstStyle/>
                    <a:p>
                      <a:pPr algn="l" fontAlgn="base">
                        <a:lnSpc>
                          <a:spcPts val="1125"/>
                        </a:lnSpc>
                      </a:pPr>
                      <a:r>
                        <a:rPr lang="fr-FR" sz="1000" b="1" i="0">
                          <a:solidFill>
                            <a:srgbClr val="FFFFFF"/>
                          </a:solidFill>
                          <a:effectLst/>
                          <a:latin typeface="Poppins"/>
                        </a:rPr>
                        <a:t>Fromagerie DIGICHEESE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tc>
                  <a:txBody>
                    <a:bodyPr/>
                    <a:lstStyle/>
                    <a:p>
                      <a:pPr algn="ctr" fontAlgn="base">
                        <a:lnSpc>
                          <a:spcPts val="1125"/>
                        </a:lnSpc>
                      </a:pPr>
                      <a:r>
                        <a:rPr lang="fr-FR" sz="1000" b="0" i="0">
                          <a:solidFill>
                            <a:srgbClr val="000000"/>
                          </a:solidFill>
                          <a:effectLst/>
                          <a:latin typeface="Poppins"/>
                        </a:rPr>
                        <a:t>Client principal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tc>
                  <a:txBody>
                    <a:bodyPr/>
                    <a:lstStyle/>
                    <a:p>
                      <a:pPr algn="ctr" fontAlgn="base">
                        <a:lnSpc>
                          <a:spcPts val="1125"/>
                        </a:lnSpc>
                      </a:pPr>
                      <a:r>
                        <a:rPr lang="fr-FR" sz="1000" b="0" i="0">
                          <a:solidFill>
                            <a:srgbClr val="000000"/>
                          </a:solidFill>
                          <a:effectLst/>
                          <a:latin typeface="Poppins"/>
                        </a:rPr>
                        <a:t>Fromagerie DIGICHEESE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tc>
                  <a:txBody>
                    <a:bodyPr/>
                    <a:lstStyle/>
                    <a:p>
                      <a:pPr algn="ctr" fontAlgn="base">
                        <a:lnSpc>
                          <a:spcPts val="1125"/>
                        </a:lnSpc>
                      </a:pPr>
                      <a:r>
                        <a:rPr lang="fr-FR" sz="1000" b="0" i="0">
                          <a:solidFill>
                            <a:srgbClr val="4A86E8"/>
                          </a:solidFill>
                          <a:effectLst/>
                          <a:latin typeface="Poppins"/>
                        </a:rPr>
                        <a:t>contact@digicheese.com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646491538"/>
                  </a:ext>
                </a:extLst>
              </a:tr>
              <a:tr h="447675">
                <a:tc>
                  <a:txBody>
                    <a:bodyPr/>
                    <a:lstStyle/>
                    <a:p>
                      <a:pPr algn="l" fontAlgn="base">
                        <a:lnSpc>
                          <a:spcPts val="1125"/>
                        </a:lnSpc>
                      </a:pPr>
                      <a:r>
                        <a:rPr lang="fr-FR" sz="1000" b="1" i="0">
                          <a:solidFill>
                            <a:srgbClr val="FFFFFF"/>
                          </a:solidFill>
                          <a:effectLst/>
                          <a:latin typeface="Poppins"/>
                        </a:rPr>
                        <a:t>Christophe GERMAIN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tc>
                  <a:txBody>
                    <a:bodyPr/>
                    <a:lstStyle/>
                    <a:p>
                      <a:pPr algn="ctr" fontAlgn="base">
                        <a:lnSpc>
                          <a:spcPts val="1125"/>
                        </a:lnSpc>
                      </a:pPr>
                      <a:r>
                        <a:rPr lang="fr-FR" sz="1000" b="0" i="0">
                          <a:solidFill>
                            <a:srgbClr val="000000"/>
                          </a:solidFill>
                          <a:effectLst/>
                          <a:latin typeface="Poppins"/>
                        </a:rPr>
                        <a:t>Directeur de Projets et PO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tc>
                  <a:txBody>
                    <a:bodyPr/>
                    <a:lstStyle/>
                    <a:p>
                      <a:pPr algn="ctr" fontAlgn="base">
                        <a:lnSpc>
                          <a:spcPts val="1125"/>
                        </a:lnSpc>
                      </a:pPr>
                      <a:r>
                        <a:rPr lang="fr-FR" sz="1000" b="0" i="0">
                          <a:solidFill>
                            <a:srgbClr val="000000"/>
                          </a:solidFill>
                          <a:effectLst/>
                          <a:latin typeface="Poppins"/>
                        </a:rPr>
                        <a:t>Diginamic.fr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tc>
                  <a:txBody>
                    <a:bodyPr/>
                    <a:lstStyle/>
                    <a:p>
                      <a:pPr algn="ctr" fontAlgn="base">
                        <a:lnSpc>
                          <a:spcPts val="1125"/>
                        </a:lnSpc>
                      </a:pPr>
                      <a:r>
                        <a:rPr lang="fr-FR" sz="1000" b="0" i="0">
                          <a:solidFill>
                            <a:srgbClr val="4A86E8"/>
                          </a:solidFill>
                          <a:effectLst/>
                          <a:latin typeface="Poppins"/>
                        </a:rPr>
                        <a:t>cgermain@diginamic.fr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567280545"/>
                  </a:ext>
                </a:extLst>
              </a:tr>
              <a:tr h="447675">
                <a:tc>
                  <a:txBody>
                    <a:bodyPr/>
                    <a:lstStyle/>
                    <a:p>
                      <a:pPr algn="l" fontAlgn="base">
                        <a:lnSpc>
                          <a:spcPts val="1125"/>
                        </a:lnSpc>
                      </a:pPr>
                      <a:r>
                        <a:rPr lang="fr-FR" sz="1000" b="1" i="0">
                          <a:solidFill>
                            <a:srgbClr val="FFFFFF"/>
                          </a:solidFill>
                          <a:effectLst/>
                          <a:latin typeface="Poppins"/>
                        </a:rPr>
                        <a:t>Robin HOTTON </a:t>
                      </a:r>
                      <a:r>
                        <a:rPr lang="fr-FR" sz="1000" b="1" i="0" u="none" strike="noStrike" noProof="0">
                          <a:solidFill>
                            <a:srgbClr val="FFFFFF"/>
                          </a:solidFill>
                          <a:effectLst/>
                          <a:latin typeface="Poppins"/>
                        </a:rPr>
                        <a:t>/ Valentin </a:t>
                      </a:r>
                      <a:r>
                        <a:rPr lang="fr" sz="1000" b="1" i="0" u="none" strike="noStrike" noProof="0">
                          <a:solidFill>
                            <a:srgbClr val="FFFFFF"/>
                          </a:solidFill>
                          <a:effectLst/>
                          <a:latin typeface="Poppins"/>
                        </a:rPr>
                        <a:t>MOMIN</a:t>
                      </a: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tc>
                  <a:txBody>
                    <a:bodyPr/>
                    <a:lstStyle/>
                    <a:p>
                      <a:pPr algn="ctr" fontAlgn="base">
                        <a:lnSpc>
                          <a:spcPts val="1125"/>
                        </a:lnSpc>
                      </a:pPr>
                      <a:r>
                        <a:rPr lang="fr-FR" sz="1000" b="0" i="0">
                          <a:solidFill>
                            <a:srgbClr val="000000"/>
                          </a:solidFill>
                          <a:effectLst/>
                          <a:latin typeface="Poppins"/>
                        </a:rPr>
                        <a:t>PO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tc>
                  <a:txBody>
                    <a:bodyPr/>
                    <a:lstStyle/>
                    <a:p>
                      <a:pPr algn="ctr" fontAlgn="base">
                        <a:lnSpc>
                          <a:spcPts val="1125"/>
                        </a:lnSpc>
                      </a:pPr>
                      <a:r>
                        <a:rPr lang="fr-FR" sz="1000" b="0" i="0">
                          <a:solidFill>
                            <a:srgbClr val="000000"/>
                          </a:solidFill>
                          <a:effectLst/>
                          <a:latin typeface="Poppins"/>
                        </a:rPr>
                        <a:t>Diginamic.fr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tc>
                  <a:txBody>
                    <a:bodyPr/>
                    <a:lstStyle/>
                    <a:p>
                      <a:pPr lvl="0" algn="ctr" fontAlgn="base">
                        <a:lnSpc>
                          <a:spcPct val="100000"/>
                        </a:lnSpc>
                        <a:spcBef>
                          <a:spcPts val="0"/>
                        </a:spcBef>
                        <a:spcAft>
                          <a:spcPts val="0"/>
                        </a:spcAft>
                      </a:pPr>
                      <a:r>
                        <a:rPr lang="fr-FR" sz="1000" b="0" i="0">
                          <a:solidFill>
                            <a:srgbClr val="4A86E8"/>
                          </a:solidFill>
                          <a:effectLst/>
                          <a:latin typeface="Poppins"/>
                        </a:rPr>
                        <a:t>rhotton@diginamic-formation.fr </a:t>
                      </a:r>
                      <a:r>
                        <a:rPr lang="fr-FR" sz="1000" b="0" i="0" u="none" strike="noStrike" noProof="0">
                          <a:solidFill>
                            <a:srgbClr val="4A86E8"/>
                          </a:solidFill>
                          <a:effectLst/>
                          <a:latin typeface="Poppins"/>
                        </a:rPr>
                        <a:t>/</a:t>
                      </a:r>
                    </a:p>
                    <a:p>
                      <a:pPr lvl="0" algn="ctr">
                        <a:lnSpc>
                          <a:spcPct val="100000"/>
                        </a:lnSpc>
                        <a:spcBef>
                          <a:spcPts val="0"/>
                        </a:spcBef>
                        <a:spcAft>
                          <a:spcPts val="0"/>
                        </a:spcAft>
                        <a:buNone/>
                      </a:pPr>
                      <a:r>
                        <a:rPr lang="fr-FR" sz="1000" b="0" i="0" u="none" strike="noStrike" noProof="0">
                          <a:solidFill>
                            <a:srgbClr val="4A86E8"/>
                          </a:solidFill>
                          <a:effectLst/>
                          <a:latin typeface="Poppins"/>
                        </a:rPr>
                        <a:t>vmomin@diginamic-formation.fr</a:t>
                      </a: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881184309"/>
                  </a:ext>
                </a:extLst>
              </a:tr>
              <a:tr h="447675">
                <a:tc>
                  <a:txBody>
                    <a:bodyPr/>
                    <a:lstStyle/>
                    <a:p>
                      <a:pPr algn="l" fontAlgn="base">
                        <a:lnSpc>
                          <a:spcPts val="1125"/>
                        </a:lnSpc>
                      </a:pPr>
                      <a:r>
                        <a:rPr lang="fr-FR" sz="1000" b="1" i="0">
                          <a:solidFill>
                            <a:srgbClr val="FFFFFF"/>
                          </a:solidFill>
                          <a:effectLst/>
                          <a:latin typeface="Poppins"/>
                        </a:rPr>
                        <a:t>Anne-Laure LEMAITRE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tc>
                  <a:txBody>
                    <a:bodyPr/>
                    <a:lstStyle/>
                    <a:p>
                      <a:pPr algn="ctr" fontAlgn="base">
                        <a:lnSpc>
                          <a:spcPts val="1125"/>
                        </a:lnSpc>
                      </a:pPr>
                      <a:r>
                        <a:rPr lang="fr-FR" sz="1000" b="0" i="0">
                          <a:solidFill>
                            <a:srgbClr val="000000"/>
                          </a:solidFill>
                          <a:effectLst/>
                          <a:latin typeface="Poppins"/>
                        </a:rPr>
                        <a:t>Cheffe de projet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tc>
                  <a:txBody>
                    <a:bodyPr/>
                    <a:lstStyle/>
                    <a:p>
                      <a:pPr algn="ctr" fontAlgn="base">
                        <a:lnSpc>
                          <a:spcPts val="1125"/>
                        </a:lnSpc>
                      </a:pPr>
                      <a:r>
                        <a:rPr lang="fr-FR" sz="1000" b="0" i="0">
                          <a:solidFill>
                            <a:srgbClr val="000000"/>
                          </a:solidFill>
                          <a:effectLst/>
                          <a:latin typeface="Poppins"/>
                        </a:rPr>
                        <a:t>Diginamic.fr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tc>
                  <a:txBody>
                    <a:bodyPr/>
                    <a:lstStyle/>
                    <a:p>
                      <a:pPr algn="ctr" fontAlgn="base">
                        <a:lnSpc>
                          <a:spcPts val="1125"/>
                        </a:lnSpc>
                      </a:pPr>
                      <a:r>
                        <a:rPr lang="fr-FR" sz="1000" b="0" i="0">
                          <a:solidFill>
                            <a:srgbClr val="4A86E8"/>
                          </a:solidFill>
                          <a:effectLst/>
                          <a:latin typeface="Poppins"/>
                        </a:rPr>
                        <a:t>allemaitre@diginamic-formation.fr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761443343"/>
                  </a:ext>
                </a:extLst>
              </a:tr>
              <a:tr h="733425">
                <a:tc>
                  <a:txBody>
                    <a:bodyPr/>
                    <a:lstStyle/>
                    <a:p>
                      <a:pPr algn="l" fontAlgn="base">
                        <a:lnSpc>
                          <a:spcPts val="1125"/>
                        </a:lnSpc>
                      </a:pPr>
                      <a:r>
                        <a:rPr lang="fr-FR" sz="1000" b="1" i="0">
                          <a:solidFill>
                            <a:srgbClr val="FFFFFF"/>
                          </a:solidFill>
                          <a:effectLst/>
                          <a:latin typeface="Poppins"/>
                        </a:rPr>
                        <a:t>Alexis MURAIL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tc>
                  <a:txBody>
                    <a:bodyPr/>
                    <a:lstStyle/>
                    <a:p>
                      <a:pPr algn="ctr" fontAlgn="base">
                        <a:lnSpc>
                          <a:spcPts val="1125"/>
                        </a:lnSpc>
                      </a:pPr>
                      <a:r>
                        <a:rPr lang="fr-FR" sz="1000" b="0" i="0">
                          <a:solidFill>
                            <a:srgbClr val="000000"/>
                          </a:solidFill>
                          <a:effectLst/>
                          <a:latin typeface="Poppins"/>
                        </a:rPr>
                        <a:t>Lead Dev / Développeur Full stack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tc>
                  <a:txBody>
                    <a:bodyPr/>
                    <a:lstStyle/>
                    <a:p>
                      <a:pPr algn="ctr" fontAlgn="base">
                        <a:lnSpc>
                          <a:spcPts val="1125"/>
                        </a:lnSpc>
                      </a:pPr>
                      <a:r>
                        <a:rPr lang="fr-FR" sz="1000" b="0" i="0">
                          <a:solidFill>
                            <a:srgbClr val="000000"/>
                          </a:solidFill>
                          <a:effectLst/>
                          <a:latin typeface="Poppins"/>
                        </a:rPr>
                        <a:t>Diginamic.fr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tc>
                  <a:txBody>
                    <a:bodyPr/>
                    <a:lstStyle/>
                    <a:p>
                      <a:pPr algn="ctr" fontAlgn="base">
                        <a:lnSpc>
                          <a:spcPts val="1125"/>
                        </a:lnSpc>
                      </a:pPr>
                      <a:r>
                        <a:rPr lang="fr-FR" sz="1000" b="0" i="0">
                          <a:solidFill>
                            <a:srgbClr val="4A86E8"/>
                          </a:solidFill>
                          <a:effectLst/>
                          <a:latin typeface="Poppins"/>
                        </a:rPr>
                        <a:t>amurail@diginamic-formation.fr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3901431346"/>
                  </a:ext>
                </a:extLst>
              </a:tr>
              <a:tr h="447675">
                <a:tc>
                  <a:txBody>
                    <a:bodyPr/>
                    <a:lstStyle/>
                    <a:p>
                      <a:pPr algn="l" fontAlgn="base">
                        <a:lnSpc>
                          <a:spcPts val="1125"/>
                        </a:lnSpc>
                      </a:pPr>
                      <a:r>
                        <a:rPr lang="fr-FR" sz="1000" b="1" i="0">
                          <a:solidFill>
                            <a:srgbClr val="FFFFFF"/>
                          </a:solidFill>
                          <a:effectLst/>
                          <a:latin typeface="Poppins"/>
                        </a:rPr>
                        <a:t>David MEAUX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tc>
                  <a:txBody>
                    <a:bodyPr/>
                    <a:lstStyle/>
                    <a:p>
                      <a:pPr algn="ctr" fontAlgn="base">
                        <a:lnSpc>
                          <a:spcPts val="1125"/>
                        </a:lnSpc>
                      </a:pPr>
                      <a:r>
                        <a:rPr lang="fr-FR" sz="1000" b="0" i="0">
                          <a:solidFill>
                            <a:srgbClr val="000000"/>
                          </a:solidFill>
                          <a:effectLst/>
                          <a:latin typeface="Poppins"/>
                        </a:rPr>
                        <a:t>Développeur Backend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tc>
                  <a:txBody>
                    <a:bodyPr/>
                    <a:lstStyle/>
                    <a:p>
                      <a:pPr algn="ctr" fontAlgn="base">
                        <a:lnSpc>
                          <a:spcPts val="1125"/>
                        </a:lnSpc>
                      </a:pPr>
                      <a:r>
                        <a:rPr lang="fr-FR" sz="1000" b="0" i="0">
                          <a:solidFill>
                            <a:srgbClr val="000000"/>
                          </a:solidFill>
                          <a:effectLst/>
                          <a:latin typeface="Poppins"/>
                        </a:rPr>
                        <a:t>Diginamic.fr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tc>
                  <a:txBody>
                    <a:bodyPr/>
                    <a:lstStyle/>
                    <a:p>
                      <a:pPr algn="ctr" fontAlgn="base">
                        <a:lnSpc>
                          <a:spcPts val="1125"/>
                        </a:lnSpc>
                      </a:pPr>
                      <a:r>
                        <a:rPr lang="fr-FR" sz="1000" b="0" i="0">
                          <a:solidFill>
                            <a:srgbClr val="4A86E8"/>
                          </a:solidFill>
                          <a:effectLst/>
                          <a:latin typeface="Poppins"/>
                        </a:rPr>
                        <a:t>dmeaux@diginamic-formation.fr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3155663741"/>
                  </a:ext>
                </a:extLst>
              </a:tr>
              <a:tr h="447675">
                <a:tc>
                  <a:txBody>
                    <a:bodyPr/>
                    <a:lstStyle/>
                    <a:p>
                      <a:pPr algn="l" fontAlgn="base">
                        <a:lnSpc>
                          <a:spcPts val="1125"/>
                        </a:lnSpc>
                      </a:pPr>
                      <a:r>
                        <a:rPr lang="fr-FR" sz="1000" b="1" i="0">
                          <a:solidFill>
                            <a:srgbClr val="FFFFFF"/>
                          </a:solidFill>
                          <a:effectLst/>
                          <a:latin typeface="Poppins"/>
                        </a:rPr>
                        <a:t>Marie CURIE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tc>
                  <a:txBody>
                    <a:bodyPr/>
                    <a:lstStyle/>
                    <a:p>
                      <a:pPr algn="ctr" fontAlgn="base">
                        <a:lnSpc>
                          <a:spcPts val="1125"/>
                        </a:lnSpc>
                      </a:pPr>
                      <a:r>
                        <a:rPr lang="fr-FR" sz="1000" b="0" i="0">
                          <a:solidFill>
                            <a:srgbClr val="000000"/>
                          </a:solidFill>
                          <a:effectLst/>
                          <a:latin typeface="Poppins"/>
                        </a:rPr>
                        <a:t> Testeuse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tc>
                  <a:txBody>
                    <a:bodyPr/>
                    <a:lstStyle/>
                    <a:p>
                      <a:pPr algn="ctr" fontAlgn="base">
                        <a:lnSpc>
                          <a:spcPts val="1125"/>
                        </a:lnSpc>
                      </a:pPr>
                      <a:r>
                        <a:rPr lang="fr-FR" sz="1000" b="0" i="0">
                          <a:solidFill>
                            <a:srgbClr val="000000"/>
                          </a:solidFill>
                          <a:effectLst/>
                          <a:latin typeface="Poppins"/>
                        </a:rPr>
                        <a:t>Diginamic.fr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tc>
                  <a:txBody>
                    <a:bodyPr/>
                    <a:lstStyle/>
                    <a:p>
                      <a:pPr algn="ctr" fontAlgn="base">
                        <a:lnSpc>
                          <a:spcPts val="1125"/>
                        </a:lnSpc>
                      </a:pPr>
                      <a:r>
                        <a:rPr lang="fr-FR" sz="1000" b="0" i="0">
                          <a:solidFill>
                            <a:srgbClr val="4A86E8"/>
                          </a:solidFill>
                          <a:effectLst/>
                          <a:latin typeface="Poppins"/>
                        </a:rPr>
                        <a:t>mcurie@diginamic-formation.fr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594834409"/>
                  </a:ext>
                </a:extLst>
              </a:tr>
              <a:tr h="447675">
                <a:tc>
                  <a:txBody>
                    <a:bodyPr/>
                    <a:lstStyle/>
                    <a:p>
                      <a:pPr algn="l" fontAlgn="base">
                        <a:lnSpc>
                          <a:spcPts val="1125"/>
                        </a:lnSpc>
                      </a:pPr>
                      <a:r>
                        <a:rPr lang="fr-FR" sz="1000" b="1" i="0">
                          <a:solidFill>
                            <a:srgbClr val="FFFFFF"/>
                          </a:solidFill>
                          <a:effectLst/>
                          <a:latin typeface="Poppins"/>
                        </a:rPr>
                        <a:t>Jules VERNE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4F81BD"/>
                    </a:solidFill>
                  </a:tcPr>
                </a:tc>
                <a:tc>
                  <a:txBody>
                    <a:bodyPr/>
                    <a:lstStyle/>
                    <a:p>
                      <a:pPr algn="ctr" fontAlgn="base">
                        <a:lnSpc>
                          <a:spcPts val="1125"/>
                        </a:lnSpc>
                      </a:pPr>
                      <a:r>
                        <a:rPr lang="fr-FR" sz="1000" b="0" i="0">
                          <a:solidFill>
                            <a:srgbClr val="000000"/>
                          </a:solidFill>
                          <a:effectLst/>
                          <a:latin typeface="Poppins"/>
                        </a:rPr>
                        <a:t>Designer UI/UX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tc>
                  <a:txBody>
                    <a:bodyPr/>
                    <a:lstStyle/>
                    <a:p>
                      <a:pPr algn="ctr" fontAlgn="base">
                        <a:lnSpc>
                          <a:spcPts val="1125"/>
                        </a:lnSpc>
                      </a:pPr>
                      <a:r>
                        <a:rPr lang="fr-FR" sz="1000" b="0" i="0">
                          <a:solidFill>
                            <a:srgbClr val="000000"/>
                          </a:solidFill>
                          <a:effectLst/>
                          <a:latin typeface="Poppins"/>
                        </a:rPr>
                        <a:t>Diginamic.fr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tc>
                  <a:txBody>
                    <a:bodyPr/>
                    <a:lstStyle/>
                    <a:p>
                      <a:pPr algn="ctr" fontAlgn="base">
                        <a:lnSpc>
                          <a:spcPts val="1125"/>
                        </a:lnSpc>
                      </a:pPr>
                      <a:r>
                        <a:rPr lang="fr-FR" sz="1000" b="0" i="0">
                          <a:solidFill>
                            <a:srgbClr val="4A86E8"/>
                          </a:solidFill>
                          <a:effectLst/>
                          <a:latin typeface="Poppins"/>
                        </a:rPr>
                        <a:t>jverne@diginamic-formation.fr </a:t>
                      </a:r>
                      <a:endParaRPr lang="fr-FR" b="0" i="0">
                        <a:solidFill>
                          <a:srgbClr val="000000"/>
                        </a:solidFill>
                        <a:effectLst/>
                        <a:latin typeface="Poppins"/>
                      </a:endParaRPr>
                    </a:p>
                  </a:txBody>
                  <a:tcPr marL="66675" marR="66675" anchor="ctr">
                    <a:lnL w="10497" cap="flat" cmpd="sng" algn="ctr">
                      <a:solidFill>
                        <a:srgbClr val="FFFFFF"/>
                      </a:solidFill>
                      <a:prstDash val="solid"/>
                      <a:round/>
                      <a:headEnd type="none" w="med" len="med"/>
                      <a:tailEnd type="none" w="med" len="med"/>
                    </a:lnL>
                    <a:lnR w="10497" cap="flat" cmpd="sng" algn="ctr">
                      <a:solidFill>
                        <a:srgbClr val="FFFFFF"/>
                      </a:solidFill>
                      <a:prstDash val="solid"/>
                      <a:round/>
                      <a:headEnd type="none" w="med" len="med"/>
                      <a:tailEnd type="none" w="med" len="med"/>
                    </a:lnR>
                    <a:lnT w="10497" cap="flat" cmpd="sng" algn="ctr">
                      <a:solidFill>
                        <a:srgbClr val="FFFFFF"/>
                      </a:solidFill>
                      <a:prstDash val="solid"/>
                      <a:round/>
                      <a:headEnd type="none" w="med" len="med"/>
                      <a:tailEnd type="none" w="med" len="med"/>
                    </a:lnT>
                    <a:lnB w="10497"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2374061891"/>
                  </a:ext>
                </a:extLst>
              </a:tr>
            </a:tbl>
          </a:graphicData>
        </a:graphic>
      </p:graphicFrame>
      <p:sp>
        <p:nvSpPr>
          <p:cNvPr id="9" name="Title 1">
            <a:extLst>
              <a:ext uri="{FF2B5EF4-FFF2-40B4-BE49-F238E27FC236}">
                <a16:creationId xmlns:a16="http://schemas.microsoft.com/office/drawing/2014/main" id="{363603ED-5845-9B34-EF4D-77F260C5537F}"/>
              </a:ext>
            </a:extLst>
          </p:cNvPr>
          <p:cNvSpPr>
            <a:spLocks noGrp="1"/>
          </p:cNvSpPr>
          <p:nvPr/>
        </p:nvSpPr>
        <p:spPr>
          <a:xfrm>
            <a:off x="3496" y="115107"/>
            <a:ext cx="12187696" cy="61157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en-US">
                <a:ea typeface="+mj-lt"/>
                <a:cs typeface="+mj-lt"/>
              </a:rPr>
              <a:t>F. Equipe du </a:t>
            </a:r>
            <a:r>
              <a:rPr lang="en-US" err="1">
                <a:ea typeface="+mj-lt"/>
                <a:cs typeface="+mj-lt"/>
              </a:rPr>
              <a:t>projet</a:t>
            </a:r>
            <a:endParaRPr lang="en-US" err="1"/>
          </a:p>
        </p:txBody>
      </p:sp>
      <p:pic>
        <p:nvPicPr>
          <p:cNvPr id="6" name="Image 6" descr="A logo with black text and green and blue colors&#10;&#10;Description automatically generated">
            <a:extLst>
              <a:ext uri="{FF2B5EF4-FFF2-40B4-BE49-F238E27FC236}">
                <a16:creationId xmlns:a16="http://schemas.microsoft.com/office/drawing/2014/main" id="{49766F3D-692B-6627-47DF-A9FEC114413B}"/>
              </a:ext>
            </a:extLst>
          </p:cNvPr>
          <p:cNvPicPr>
            <a:picLocks noChangeAspect="1"/>
          </p:cNvPicPr>
          <p:nvPr/>
        </p:nvPicPr>
        <p:blipFill>
          <a:blip r:embed="rId2"/>
          <a:stretch>
            <a:fillRect/>
          </a:stretch>
        </p:blipFill>
        <p:spPr>
          <a:xfrm>
            <a:off x="10384553" y="109894"/>
            <a:ext cx="1703276" cy="1019884"/>
          </a:xfrm>
          <a:prstGeom prst="rect">
            <a:avLst/>
          </a:prstGeom>
        </p:spPr>
      </p:pic>
      <p:pic>
        <p:nvPicPr>
          <p:cNvPr id="15" name="Image 8" descr="A blue background with white text&#10;&#10;Description automatically generated">
            <a:extLst>
              <a:ext uri="{FF2B5EF4-FFF2-40B4-BE49-F238E27FC236}">
                <a16:creationId xmlns:a16="http://schemas.microsoft.com/office/drawing/2014/main" id="{F8BF754B-6724-4D3C-7E42-9B03AF905F1F}"/>
              </a:ext>
            </a:extLst>
          </p:cNvPr>
          <p:cNvPicPr>
            <a:picLocks noChangeAspect="1"/>
          </p:cNvPicPr>
          <p:nvPr/>
        </p:nvPicPr>
        <p:blipFill>
          <a:blip r:embed="rId3"/>
          <a:stretch>
            <a:fillRect/>
          </a:stretch>
        </p:blipFill>
        <p:spPr>
          <a:xfrm>
            <a:off x="85239" y="112383"/>
            <a:ext cx="1701209" cy="609682"/>
          </a:xfrm>
          <a:prstGeom prst="rect">
            <a:avLst/>
          </a:prstGeom>
        </p:spPr>
      </p:pic>
    </p:spTree>
    <p:extLst>
      <p:ext uri="{BB962C8B-B14F-4D97-AF65-F5344CB8AC3E}">
        <p14:creationId xmlns:p14="http://schemas.microsoft.com/office/powerpoint/2010/main" val="94722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F36F11-A50A-4347-9430-9522EAFCAB77}"/>
              </a:ext>
            </a:extLst>
          </p:cNvPr>
          <p:cNvSpPr>
            <a:spLocks noGrp="1"/>
          </p:cNvSpPr>
          <p:nvPr>
            <p:ph type="title"/>
          </p:nvPr>
        </p:nvSpPr>
        <p:spPr>
          <a:xfrm>
            <a:off x="841248" y="841248"/>
            <a:ext cx="6931152" cy="557784"/>
          </a:xfrm>
        </p:spPr>
        <p:txBody>
          <a:bodyPr/>
          <a:lstStyle/>
          <a:p>
            <a:r>
              <a:rPr lang="en-US" err="1"/>
              <a:t>PArtie</a:t>
            </a:r>
            <a:r>
              <a:rPr lang="en-US"/>
              <a:t> III</a:t>
            </a:r>
            <a:br>
              <a:rPr lang="en-US"/>
            </a:br>
            <a:br>
              <a:rPr lang="en-US"/>
            </a:br>
            <a:endParaRPr lang="en-US"/>
          </a:p>
        </p:txBody>
      </p:sp>
      <p:sp>
        <p:nvSpPr>
          <p:cNvPr id="4" name="Text Placeholder 3">
            <a:extLst>
              <a:ext uri="{FF2B5EF4-FFF2-40B4-BE49-F238E27FC236}">
                <a16:creationId xmlns:a16="http://schemas.microsoft.com/office/drawing/2014/main" id="{9A1E0E93-C6B0-0C8B-16D2-354982229DB1}"/>
              </a:ext>
            </a:extLst>
          </p:cNvPr>
          <p:cNvSpPr>
            <a:spLocks noGrp="1"/>
          </p:cNvSpPr>
          <p:nvPr>
            <p:ph type="body" sz="quarter" idx="10"/>
          </p:nvPr>
        </p:nvSpPr>
        <p:spPr>
          <a:xfrm>
            <a:off x="841247" y="1536192"/>
            <a:ext cx="6931152" cy="4480560"/>
          </a:xfrm>
        </p:spPr>
        <p:txBody>
          <a:bodyPr vert="horz" lIns="0" tIns="0" rIns="0" bIns="0" rtlCol="0" anchor="t">
            <a:noAutofit/>
          </a:bodyPr>
          <a:lstStyle/>
          <a:p>
            <a:r>
              <a:rPr lang="en-US">
                <a:ea typeface="+mn-lt"/>
                <a:cs typeface="+mn-lt"/>
              </a:rPr>
              <a:t>Modifications </a:t>
            </a:r>
            <a:r>
              <a:rPr lang="en-US" err="1">
                <a:ea typeface="+mn-lt"/>
                <a:cs typeface="+mn-lt"/>
              </a:rPr>
              <a:t>Demandées</a:t>
            </a:r>
            <a:endParaRPr lang="en-US" err="1"/>
          </a:p>
          <a:p>
            <a:endParaRPr lang="en-US"/>
          </a:p>
        </p:txBody>
      </p:sp>
    </p:spTree>
    <p:extLst>
      <p:ext uri="{BB962C8B-B14F-4D97-AF65-F5344CB8AC3E}">
        <p14:creationId xmlns:p14="http://schemas.microsoft.com/office/powerpoint/2010/main" val="1538634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D01C2-A822-B5EA-D418-0DD221A7B9B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E498204-D1E1-0277-6BA2-F804FD1727E8}"/>
              </a:ext>
            </a:extLst>
          </p:cNvPr>
          <p:cNvSpPr>
            <a:spLocks noGrp="1"/>
          </p:cNvSpPr>
          <p:nvPr>
            <p:ph type="title"/>
          </p:nvPr>
        </p:nvSpPr>
        <p:spPr>
          <a:xfrm>
            <a:off x="2986038" y="167660"/>
            <a:ext cx="6774145" cy="557784"/>
          </a:xfrm>
        </p:spPr>
        <p:txBody>
          <a:bodyPr/>
          <a:lstStyle/>
          <a:p>
            <a:r>
              <a:rPr lang="fr-FR" sz="2400"/>
              <a:t>III. </a:t>
            </a:r>
            <a:r>
              <a:rPr lang="fr-FR" sz="2400">
                <a:ea typeface="+mj-lt"/>
                <a:cs typeface="+mj-lt"/>
              </a:rPr>
              <a:t>Modifications demandées</a:t>
            </a:r>
            <a:endParaRPr lang="fr-FR" sz="2400"/>
          </a:p>
        </p:txBody>
      </p:sp>
      <p:sp>
        <p:nvSpPr>
          <p:cNvPr id="4" name="Espace réservé du numéro de diapositive 3">
            <a:extLst>
              <a:ext uri="{FF2B5EF4-FFF2-40B4-BE49-F238E27FC236}">
                <a16:creationId xmlns:a16="http://schemas.microsoft.com/office/drawing/2014/main" id="{6FF7B148-B9C5-2CDB-7328-14AED241D79C}"/>
              </a:ext>
            </a:extLst>
          </p:cNvPr>
          <p:cNvSpPr>
            <a:spLocks noGrp="1"/>
          </p:cNvSpPr>
          <p:nvPr>
            <p:ph type="sldNum" sz="quarter" idx="11"/>
          </p:nvPr>
        </p:nvSpPr>
        <p:spPr/>
        <p:txBody>
          <a:bodyPr/>
          <a:lstStyle/>
          <a:p>
            <a:fld id="{B67B645E-C5E5-4727-B977-D372A0AA71D9}" type="slidenum">
              <a:rPr lang="en-US" dirty="0" smtClean="0"/>
              <a:pPr/>
              <a:t>15</a:t>
            </a:fld>
            <a:r>
              <a:rPr lang="en-US"/>
              <a:t>/34</a:t>
            </a:r>
          </a:p>
        </p:txBody>
      </p:sp>
      <p:pic>
        <p:nvPicPr>
          <p:cNvPr id="6" name="Picture 2">
            <a:extLst>
              <a:ext uri="{FF2B5EF4-FFF2-40B4-BE49-F238E27FC236}">
                <a16:creationId xmlns:a16="http://schemas.microsoft.com/office/drawing/2014/main" id="{EAF07D83-DF15-792F-716E-0234BE73F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63" y="64214"/>
            <a:ext cx="2257497" cy="101988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EBE7B085-3D53-7B29-DC0F-CC6B4EA8C3FA}"/>
              </a:ext>
            </a:extLst>
          </p:cNvPr>
          <p:cNvPicPr>
            <a:picLocks noChangeAspect="1"/>
          </p:cNvPicPr>
          <p:nvPr/>
        </p:nvPicPr>
        <p:blipFill>
          <a:blip r:embed="rId4"/>
          <a:stretch>
            <a:fillRect/>
          </a:stretch>
        </p:blipFill>
        <p:spPr>
          <a:xfrm>
            <a:off x="10375161" y="64214"/>
            <a:ext cx="1703276" cy="1019884"/>
          </a:xfrm>
          <a:prstGeom prst="rect">
            <a:avLst/>
          </a:prstGeom>
        </p:spPr>
      </p:pic>
      <p:sp>
        <p:nvSpPr>
          <p:cNvPr id="8" name="Text Placeholder 4">
            <a:extLst>
              <a:ext uri="{FF2B5EF4-FFF2-40B4-BE49-F238E27FC236}">
                <a16:creationId xmlns:a16="http://schemas.microsoft.com/office/drawing/2014/main" id="{A5682896-4C1B-842A-08D9-AB9CEA992CAC}"/>
              </a:ext>
            </a:extLst>
          </p:cNvPr>
          <p:cNvSpPr>
            <a:spLocks noGrp="1"/>
          </p:cNvSpPr>
          <p:nvPr>
            <p:ph sz="quarter" idx="13"/>
          </p:nvPr>
        </p:nvSpPr>
        <p:spPr>
          <a:xfrm>
            <a:off x="371437" y="1727895"/>
            <a:ext cx="6889301" cy="3641116"/>
          </a:xfrm>
        </p:spPr>
        <p:txBody>
          <a:bodyPr vert="horz" lIns="0" tIns="0" rIns="0" bIns="0" rtlCol="0" anchor="t">
            <a:normAutofit fontScale="92500" lnSpcReduction="10000"/>
          </a:bodyPr>
          <a:lstStyle/>
          <a:p>
            <a:pPr marL="0" indent="0">
              <a:buNone/>
            </a:pPr>
            <a:r>
              <a:rPr lang="fr-FR" sz="2100" b="1" u="sng">
                <a:ea typeface="+mn-lt"/>
                <a:cs typeface="+mn-lt"/>
              </a:rPr>
              <a:t>Changement de lot de livraison :</a:t>
            </a:r>
            <a:endParaRPr lang="fr-FR" sz="2100">
              <a:solidFill>
                <a:srgbClr val="000000"/>
              </a:solidFill>
              <a:ea typeface="+mn-lt"/>
              <a:cs typeface="+mn-lt"/>
            </a:endParaRPr>
          </a:p>
          <a:p>
            <a:pPr marL="347345" indent="-347345">
              <a:buFont typeface="Arial"/>
              <a:buChar char="•"/>
            </a:pPr>
            <a:r>
              <a:rPr lang="fr-FR" sz="2100">
                <a:ea typeface="+mn-lt"/>
                <a:cs typeface="+mn-lt"/>
              </a:rPr>
              <a:t>Développer le profil "Administrateur" et la gestion des colis en priorité</a:t>
            </a:r>
            <a:endParaRPr lang="fr-FR"/>
          </a:p>
          <a:p>
            <a:pPr marL="0" indent="0">
              <a:buNone/>
            </a:pPr>
            <a:r>
              <a:rPr lang="fr-FR" sz="2100" b="1" u="sng">
                <a:ea typeface="+mn-lt"/>
                <a:cs typeface="+mn-lt"/>
              </a:rPr>
              <a:t>Changement de planning </a:t>
            </a:r>
            <a:r>
              <a:rPr lang="fr-FR" sz="2100" b="1" u="sng">
                <a:latin typeface="Aptos Light"/>
              </a:rPr>
              <a:t>:</a:t>
            </a:r>
            <a:endParaRPr lang="en-US"/>
          </a:p>
          <a:p>
            <a:pPr marL="347345" indent="-347345">
              <a:buFont typeface="Arial"/>
              <a:buChar char="•"/>
            </a:pPr>
            <a:r>
              <a:rPr lang="fr-FR" sz="2100">
                <a:latin typeface="Aptos Light"/>
              </a:rPr>
              <a:t>Décaler la livraison de 4 mois par rapport aux planning initiaux</a:t>
            </a:r>
          </a:p>
          <a:p>
            <a:pPr marL="347345" indent="-347345">
              <a:buFont typeface="Arial"/>
              <a:buChar char="•"/>
            </a:pPr>
            <a:r>
              <a:rPr lang="fr-FR" sz="2100">
                <a:latin typeface="Aptos Light"/>
              </a:rPr>
              <a:t>Réaliser le développement sur site en 45 jours max</a:t>
            </a:r>
            <a:endParaRPr lang="fr-FR" sz="2100">
              <a:effectLst/>
              <a:latin typeface="Aptos Light"/>
            </a:endParaRPr>
          </a:p>
          <a:p>
            <a:pPr marL="347345" indent="-347345">
              <a:buFont typeface="Arial"/>
              <a:buChar char="•"/>
            </a:pPr>
            <a:r>
              <a:rPr lang="fr-FR" sz="2100">
                <a:latin typeface="Aptos Light"/>
              </a:rPr>
              <a:t>Budget de 45 000€</a:t>
            </a:r>
            <a:endParaRPr lang="fr-FR" sz="2100">
              <a:effectLst/>
              <a:latin typeface="Aptos Light" panose="020B0004020202020204" pitchFamily="34" charset="0"/>
            </a:endParaRPr>
          </a:p>
          <a:p>
            <a:pPr marL="0" indent="0">
              <a:buNone/>
            </a:pPr>
            <a:r>
              <a:rPr lang="fr-FR" sz="2100" b="1" u="sng">
                <a:latin typeface="Aptos Light"/>
                <a:ea typeface="Poppins" pitchFamily="2" charset="77"/>
                <a:cs typeface="Proxima Nova"/>
              </a:rPr>
              <a:t>Garder une équipe avec </a:t>
            </a:r>
            <a:r>
              <a:rPr lang="fr-FR" sz="2100" b="1" u="sng">
                <a:effectLst/>
                <a:latin typeface="Aptos Light"/>
                <a:ea typeface="Poppins" pitchFamily="2" charset="77"/>
                <a:cs typeface="Proxima Nova"/>
              </a:rPr>
              <a:t>un </a:t>
            </a:r>
            <a:r>
              <a:rPr lang="fr-FR" sz="2100" b="1" u="sng">
                <a:latin typeface="Aptos Light"/>
                <a:ea typeface="Poppins" pitchFamily="2" charset="77"/>
                <a:cs typeface="Proxima Nova"/>
              </a:rPr>
              <a:t>plan de management, de réunions en répondant aux activités à réaliser et créer toute la documentation</a:t>
            </a:r>
          </a:p>
          <a:p>
            <a:pPr marL="0" indent="0" algn="just">
              <a:lnSpc>
                <a:spcPct val="114999"/>
              </a:lnSpc>
              <a:buNone/>
            </a:pPr>
            <a:endParaRPr lang="fr-FR" sz="2100">
              <a:effectLst/>
              <a:latin typeface="Aptos Light" panose="020B0004020202020204" pitchFamily="34" charset="0"/>
              <a:ea typeface="Poppins" pitchFamily="2" charset="77"/>
              <a:cs typeface="Proxima Nova"/>
            </a:endParaRPr>
          </a:p>
          <a:p>
            <a:pPr marL="0" indent="0">
              <a:buNone/>
            </a:pPr>
            <a:endParaRPr lang="en-US" sz="1400"/>
          </a:p>
          <a:p>
            <a:pPr marL="285750" indent="-285750"/>
            <a:endParaRPr lang="en-US" sz="1400"/>
          </a:p>
          <a:p>
            <a:pPr marL="285750" indent="-285750"/>
            <a:endParaRPr lang="en-US" sz="1400"/>
          </a:p>
          <a:p>
            <a:pPr marL="285750" indent="-285750"/>
            <a:endParaRPr lang="en-US" sz="1400"/>
          </a:p>
          <a:p>
            <a:pPr marL="285750" indent="-285750"/>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p:txBody>
      </p:sp>
      <p:pic>
        <p:nvPicPr>
          <p:cNvPr id="9" name="Image 8">
            <a:extLst>
              <a:ext uri="{FF2B5EF4-FFF2-40B4-BE49-F238E27FC236}">
                <a16:creationId xmlns:a16="http://schemas.microsoft.com/office/drawing/2014/main" id="{AA6B56E4-0B13-7A22-6CF2-B735CF8AB844}"/>
              </a:ext>
            </a:extLst>
          </p:cNvPr>
          <p:cNvPicPr>
            <a:picLocks noChangeAspect="1"/>
          </p:cNvPicPr>
          <p:nvPr/>
        </p:nvPicPr>
        <p:blipFill>
          <a:blip r:embed="rId5"/>
          <a:stretch>
            <a:fillRect/>
          </a:stretch>
        </p:blipFill>
        <p:spPr>
          <a:xfrm>
            <a:off x="31899" y="6216003"/>
            <a:ext cx="1701209" cy="609682"/>
          </a:xfrm>
          <a:prstGeom prst="rect">
            <a:avLst/>
          </a:prstGeom>
        </p:spPr>
      </p:pic>
    </p:spTree>
    <p:extLst>
      <p:ext uri="{BB962C8B-B14F-4D97-AF65-F5344CB8AC3E}">
        <p14:creationId xmlns:p14="http://schemas.microsoft.com/office/powerpoint/2010/main" val="28468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D01C2-A822-B5EA-D418-0DD221A7B9B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E498204-D1E1-0277-6BA2-F804FD1727E8}"/>
              </a:ext>
            </a:extLst>
          </p:cNvPr>
          <p:cNvSpPr>
            <a:spLocks noGrp="1"/>
          </p:cNvSpPr>
          <p:nvPr>
            <p:ph type="title"/>
          </p:nvPr>
        </p:nvSpPr>
        <p:spPr>
          <a:xfrm>
            <a:off x="2986038" y="167660"/>
            <a:ext cx="6774145" cy="557784"/>
          </a:xfrm>
        </p:spPr>
        <p:txBody>
          <a:bodyPr/>
          <a:lstStyle/>
          <a:p>
            <a:r>
              <a:rPr lang="fr-FR" sz="2400"/>
              <a:t>II. IMPACTS GENERAL DES MODIFICATIONS SUR LE PROJET</a:t>
            </a:r>
          </a:p>
        </p:txBody>
      </p:sp>
      <p:sp>
        <p:nvSpPr>
          <p:cNvPr id="4" name="Espace réservé du numéro de diapositive 3">
            <a:extLst>
              <a:ext uri="{FF2B5EF4-FFF2-40B4-BE49-F238E27FC236}">
                <a16:creationId xmlns:a16="http://schemas.microsoft.com/office/drawing/2014/main" id="{6FF7B148-B9C5-2CDB-7328-14AED241D79C}"/>
              </a:ext>
            </a:extLst>
          </p:cNvPr>
          <p:cNvSpPr>
            <a:spLocks noGrp="1"/>
          </p:cNvSpPr>
          <p:nvPr>
            <p:ph type="sldNum" sz="quarter" idx="11"/>
          </p:nvPr>
        </p:nvSpPr>
        <p:spPr/>
        <p:txBody>
          <a:bodyPr/>
          <a:lstStyle/>
          <a:p>
            <a:fld id="{B67B645E-C5E5-4727-B977-D372A0AA71D9}" type="slidenum">
              <a:rPr lang="en-US" dirty="0" smtClean="0"/>
              <a:pPr/>
              <a:t>16</a:t>
            </a:fld>
            <a:r>
              <a:rPr lang="en-US"/>
              <a:t>/34</a:t>
            </a:r>
          </a:p>
        </p:txBody>
      </p:sp>
      <p:pic>
        <p:nvPicPr>
          <p:cNvPr id="6" name="Picture 2">
            <a:extLst>
              <a:ext uri="{FF2B5EF4-FFF2-40B4-BE49-F238E27FC236}">
                <a16:creationId xmlns:a16="http://schemas.microsoft.com/office/drawing/2014/main" id="{EAF07D83-DF15-792F-716E-0234BE73F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63" y="64214"/>
            <a:ext cx="2257497" cy="101988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EBE7B085-3D53-7B29-DC0F-CC6B4EA8C3FA}"/>
              </a:ext>
            </a:extLst>
          </p:cNvPr>
          <p:cNvPicPr>
            <a:picLocks noChangeAspect="1"/>
          </p:cNvPicPr>
          <p:nvPr/>
        </p:nvPicPr>
        <p:blipFill>
          <a:blip r:embed="rId4"/>
          <a:stretch>
            <a:fillRect/>
          </a:stretch>
        </p:blipFill>
        <p:spPr>
          <a:xfrm>
            <a:off x="10375161" y="64214"/>
            <a:ext cx="1703276" cy="1019884"/>
          </a:xfrm>
          <a:prstGeom prst="rect">
            <a:avLst/>
          </a:prstGeom>
        </p:spPr>
      </p:pic>
      <p:sp>
        <p:nvSpPr>
          <p:cNvPr id="8" name="Text Placeholder 4">
            <a:extLst>
              <a:ext uri="{FF2B5EF4-FFF2-40B4-BE49-F238E27FC236}">
                <a16:creationId xmlns:a16="http://schemas.microsoft.com/office/drawing/2014/main" id="{A5682896-4C1B-842A-08D9-AB9CEA992CAC}"/>
              </a:ext>
            </a:extLst>
          </p:cNvPr>
          <p:cNvSpPr>
            <a:spLocks noGrp="1"/>
          </p:cNvSpPr>
          <p:nvPr>
            <p:ph sz="quarter" idx="13"/>
          </p:nvPr>
        </p:nvSpPr>
        <p:spPr>
          <a:xfrm>
            <a:off x="371437" y="1428065"/>
            <a:ext cx="8553001" cy="4644416"/>
          </a:xfrm>
        </p:spPr>
        <p:txBody>
          <a:bodyPr vert="horz" lIns="0" tIns="0" rIns="0" bIns="0" rtlCol="0" anchor="t">
            <a:normAutofit fontScale="92500" lnSpcReduction="20000"/>
          </a:bodyPr>
          <a:lstStyle/>
          <a:p>
            <a:pPr marL="347345" indent="-347345"/>
            <a:r>
              <a:rPr lang="fr-FR" sz="2100" b="1" u="sng"/>
              <a:t>Changement de lot de livraison :</a:t>
            </a:r>
          </a:p>
          <a:p>
            <a:pPr lvl="1" indent="-347345">
              <a:buFont typeface="Courier New" panose="020B0604020202020204" pitchFamily="34" charset="0"/>
              <a:buChar char="o"/>
            </a:pPr>
            <a:r>
              <a:rPr lang="fr-FR" sz="2100"/>
              <a:t>Profil Admin et gestionnaire de colis plus chronophage que le profil opérateur stock</a:t>
            </a:r>
          </a:p>
          <a:p>
            <a:pPr lvl="1" indent="-347345">
              <a:buFont typeface="Courier New" panose="020B0604020202020204" pitchFamily="34" charset="0"/>
              <a:buChar char="o"/>
            </a:pPr>
            <a:r>
              <a:rPr lang="fr-FR" sz="2100"/>
              <a:t>Fonctionnalité non prioritaire risque d'être de moindre qualité</a:t>
            </a:r>
          </a:p>
          <a:p>
            <a:pPr lvl="1" indent="-347345">
              <a:buFont typeface="Courier New" panose="020B0604020202020204" pitchFamily="34" charset="0"/>
              <a:buChar char="o"/>
            </a:pPr>
            <a:endParaRPr lang="fr-FR" sz="2100"/>
          </a:p>
          <a:p>
            <a:pPr marL="347345" indent="-347345"/>
            <a:r>
              <a:rPr lang="fr-FR" sz="2100" b="1" u="sng"/>
              <a:t>Changement de planning :</a:t>
            </a:r>
            <a:endParaRPr lang="en-US" sz="2100"/>
          </a:p>
          <a:p>
            <a:pPr marL="347345" indent="-347345">
              <a:buFont typeface="Calibri" panose="020B0604020202020204" pitchFamily="34" charset="0"/>
              <a:buChar char="-"/>
            </a:pPr>
            <a:r>
              <a:rPr lang="fr-FR" sz="2100"/>
              <a:t>Développement sur site:</a:t>
            </a:r>
          </a:p>
          <a:p>
            <a:pPr lvl="1" indent="-347345">
              <a:buFont typeface="Courier New" panose="020B0604020202020204" pitchFamily="34" charset="0"/>
              <a:buChar char="o"/>
            </a:pPr>
            <a:r>
              <a:rPr lang="fr-FR" sz="2100"/>
              <a:t>Surcoûts de déplacement</a:t>
            </a:r>
          </a:p>
          <a:p>
            <a:pPr lvl="1" indent="-347345">
              <a:buFont typeface="Courier New" panose="020B0604020202020204" pitchFamily="34" charset="0"/>
              <a:buChar char="o"/>
            </a:pPr>
            <a:endParaRPr lang="fr-FR" sz="2100"/>
          </a:p>
          <a:p>
            <a:pPr marL="347345" indent="-347345">
              <a:buFont typeface="Calibri,Sans-Serif" panose="020B0604020202020204" pitchFamily="34" charset="0"/>
              <a:buChar char="-"/>
            </a:pPr>
            <a:r>
              <a:rPr lang="fr-FR" sz="2100"/>
              <a:t>45 jours maximum:</a:t>
            </a:r>
            <a:endParaRPr lang="en-US" sz="2100"/>
          </a:p>
          <a:p>
            <a:pPr lvl="1" indent="-347345">
              <a:buFont typeface="Courier New" panose="020B0604020202020204" pitchFamily="34" charset="0"/>
              <a:buChar char="o"/>
            </a:pPr>
            <a:r>
              <a:rPr lang="fr-FR" sz="2100"/>
              <a:t>Réduction du temps</a:t>
            </a:r>
          </a:p>
          <a:p>
            <a:pPr lvl="1" indent="-347345">
              <a:buFont typeface="Courier New" panose="020B0604020202020204" pitchFamily="34" charset="0"/>
              <a:buChar char="o"/>
            </a:pPr>
            <a:r>
              <a:rPr lang="fr-FR" sz="2100"/>
              <a:t>Coordination des différents intervenants de l'équipe</a:t>
            </a:r>
          </a:p>
          <a:p>
            <a:pPr marL="384175" lvl="1" indent="0">
              <a:buNone/>
            </a:pPr>
            <a:endParaRPr lang="fr-FR" sz="2100"/>
          </a:p>
          <a:p>
            <a:pPr marL="347345" indent="-347345">
              <a:buFont typeface="Calibri,Sans-Serif" panose="020B0604020202020204" pitchFamily="34" charset="0"/>
              <a:buChar char="-"/>
            </a:pPr>
            <a:r>
              <a:rPr lang="fr-FR" sz="2100"/>
              <a:t>Réduction du budget de 46 500€ (HT) à 45 000€ (HT):</a:t>
            </a:r>
          </a:p>
          <a:p>
            <a:pPr lvl="1" indent="-347345">
              <a:buFont typeface="Courier New,monospace" panose="020B0604020202020204" pitchFamily="34" charset="0"/>
              <a:buChar char="o"/>
            </a:pPr>
            <a:r>
              <a:rPr lang="fr-FR" sz="2100"/>
              <a:t>Optimisation des coûts sans entraver la qualité des développements et du livrable finale</a:t>
            </a:r>
          </a:p>
          <a:p>
            <a:pPr lvl="1" indent="-347345">
              <a:buFont typeface="Courier New,monospace" panose="020B0604020202020204" pitchFamily="34" charset="0"/>
              <a:buChar char="o"/>
            </a:pPr>
            <a:endParaRPr lang="fr-FR" sz="2100"/>
          </a:p>
          <a:p>
            <a:pPr lvl="1" indent="-347345">
              <a:buFont typeface="Courier New,monospace" panose="020B0604020202020204" pitchFamily="34" charset="0"/>
              <a:buChar char="o"/>
            </a:pPr>
            <a:endParaRPr lang="fr-FR" sz="2100"/>
          </a:p>
        </p:txBody>
      </p:sp>
      <p:pic>
        <p:nvPicPr>
          <p:cNvPr id="9" name="Image 8">
            <a:extLst>
              <a:ext uri="{FF2B5EF4-FFF2-40B4-BE49-F238E27FC236}">
                <a16:creationId xmlns:a16="http://schemas.microsoft.com/office/drawing/2014/main" id="{AA6B56E4-0B13-7A22-6CF2-B735CF8AB844}"/>
              </a:ext>
            </a:extLst>
          </p:cNvPr>
          <p:cNvPicPr>
            <a:picLocks noChangeAspect="1"/>
          </p:cNvPicPr>
          <p:nvPr/>
        </p:nvPicPr>
        <p:blipFill>
          <a:blip r:embed="rId5"/>
          <a:stretch>
            <a:fillRect/>
          </a:stretch>
        </p:blipFill>
        <p:spPr>
          <a:xfrm>
            <a:off x="31899" y="6216003"/>
            <a:ext cx="1701209" cy="609682"/>
          </a:xfrm>
          <a:prstGeom prst="rect">
            <a:avLst/>
          </a:prstGeom>
        </p:spPr>
      </p:pic>
    </p:spTree>
    <p:extLst>
      <p:ext uri="{BB962C8B-B14F-4D97-AF65-F5344CB8AC3E}">
        <p14:creationId xmlns:p14="http://schemas.microsoft.com/office/powerpoint/2010/main" val="367077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D01C2-A822-B5EA-D418-0DD221A7B9B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E498204-D1E1-0277-6BA2-F804FD1727E8}"/>
              </a:ext>
            </a:extLst>
          </p:cNvPr>
          <p:cNvSpPr>
            <a:spLocks noGrp="1"/>
          </p:cNvSpPr>
          <p:nvPr>
            <p:ph type="title"/>
          </p:nvPr>
        </p:nvSpPr>
        <p:spPr>
          <a:xfrm>
            <a:off x="2986038" y="167660"/>
            <a:ext cx="6774145" cy="557784"/>
          </a:xfrm>
        </p:spPr>
        <p:txBody>
          <a:bodyPr/>
          <a:lstStyle/>
          <a:p>
            <a:r>
              <a:rPr lang="fr-FR" sz="2400"/>
              <a:t>III. Les RISQUES ET CONTRAINTES</a:t>
            </a:r>
          </a:p>
        </p:txBody>
      </p:sp>
      <p:sp>
        <p:nvSpPr>
          <p:cNvPr id="4" name="Espace réservé du numéro de diapositive 3">
            <a:extLst>
              <a:ext uri="{FF2B5EF4-FFF2-40B4-BE49-F238E27FC236}">
                <a16:creationId xmlns:a16="http://schemas.microsoft.com/office/drawing/2014/main" id="{6FF7B148-B9C5-2CDB-7328-14AED241D79C}"/>
              </a:ext>
            </a:extLst>
          </p:cNvPr>
          <p:cNvSpPr>
            <a:spLocks noGrp="1"/>
          </p:cNvSpPr>
          <p:nvPr>
            <p:ph type="sldNum" sz="quarter" idx="11"/>
          </p:nvPr>
        </p:nvSpPr>
        <p:spPr/>
        <p:txBody>
          <a:bodyPr/>
          <a:lstStyle/>
          <a:p>
            <a:fld id="{B67B645E-C5E5-4727-B977-D372A0AA71D9}" type="slidenum">
              <a:rPr lang="en-US" dirty="0" smtClean="0"/>
              <a:pPr/>
              <a:t>17</a:t>
            </a:fld>
            <a:r>
              <a:rPr lang="en-US"/>
              <a:t>/34</a:t>
            </a:r>
          </a:p>
        </p:txBody>
      </p:sp>
      <p:pic>
        <p:nvPicPr>
          <p:cNvPr id="6" name="Picture 2">
            <a:extLst>
              <a:ext uri="{FF2B5EF4-FFF2-40B4-BE49-F238E27FC236}">
                <a16:creationId xmlns:a16="http://schemas.microsoft.com/office/drawing/2014/main" id="{EAF07D83-DF15-792F-716E-0234BE73F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63" y="64214"/>
            <a:ext cx="2257497" cy="101988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EBE7B085-3D53-7B29-DC0F-CC6B4EA8C3FA}"/>
              </a:ext>
            </a:extLst>
          </p:cNvPr>
          <p:cNvPicPr>
            <a:picLocks noChangeAspect="1"/>
          </p:cNvPicPr>
          <p:nvPr/>
        </p:nvPicPr>
        <p:blipFill>
          <a:blip r:embed="rId4"/>
          <a:stretch>
            <a:fillRect/>
          </a:stretch>
        </p:blipFill>
        <p:spPr>
          <a:xfrm>
            <a:off x="10375161" y="64214"/>
            <a:ext cx="1703276" cy="1019884"/>
          </a:xfrm>
          <a:prstGeom prst="rect">
            <a:avLst/>
          </a:prstGeom>
        </p:spPr>
      </p:pic>
      <p:sp>
        <p:nvSpPr>
          <p:cNvPr id="8" name="Text Placeholder 4">
            <a:extLst>
              <a:ext uri="{FF2B5EF4-FFF2-40B4-BE49-F238E27FC236}">
                <a16:creationId xmlns:a16="http://schemas.microsoft.com/office/drawing/2014/main" id="{A5682896-4C1B-842A-08D9-AB9CEA992CAC}"/>
              </a:ext>
            </a:extLst>
          </p:cNvPr>
          <p:cNvSpPr>
            <a:spLocks noGrp="1"/>
          </p:cNvSpPr>
          <p:nvPr>
            <p:ph sz="quarter" idx="13"/>
          </p:nvPr>
        </p:nvSpPr>
        <p:spPr>
          <a:xfrm>
            <a:off x="231737" y="1264345"/>
            <a:ext cx="11639101" cy="4942866"/>
          </a:xfrm>
        </p:spPr>
        <p:txBody>
          <a:bodyPr vert="horz" lIns="0" tIns="0" rIns="0" bIns="0" rtlCol="0" anchor="t">
            <a:noAutofit/>
          </a:bodyPr>
          <a:lstStyle/>
          <a:p>
            <a:pPr marL="0" indent="0" algn="just">
              <a:buNone/>
            </a:pPr>
            <a:r>
              <a:rPr lang="fr-FR" sz="1600" b="1">
                <a:latin typeface="Aptos Light"/>
                <a:cs typeface="Poppins"/>
              </a:rPr>
              <a:t>Risques supplémentaires:</a:t>
            </a:r>
          </a:p>
          <a:p>
            <a:pPr lvl="1" indent="-347345" algn="just">
              <a:buFont typeface="Courier New" panose="020B0604020202020204" pitchFamily="34" charset="0"/>
              <a:buChar char="o"/>
            </a:pPr>
            <a:r>
              <a:rPr lang="fr-FR" sz="1600" b="1"/>
              <a:t>Perte de qualité:</a:t>
            </a:r>
            <a:r>
              <a:rPr lang="fr-FR" sz="1600"/>
              <a:t> risque de bug, instabilité, moins de temps de test, ce qui peut entraîner des erreurs ou un produit final de moindre qualité. Les fonctionnalités non priorisées risquent d'être abandonnées ou de moindre qualité pour tenir les délais.</a:t>
            </a:r>
          </a:p>
          <a:p>
            <a:pPr lvl="1" indent="-347345" algn="just">
              <a:buFont typeface="Courier New" panose="020B0604020202020204" pitchFamily="34" charset="0"/>
              <a:buChar char="o"/>
            </a:pPr>
            <a:endParaRPr lang="fr-FR" sz="1200">
              <a:latin typeface="Aptos Light"/>
              <a:cs typeface="Poppins"/>
            </a:endParaRPr>
          </a:p>
          <a:p>
            <a:pPr lvl="1" indent="-347345" algn="just">
              <a:buFont typeface="Courier New" panose="020B0604020202020204" pitchFamily="34" charset="0"/>
              <a:buChar char="o"/>
            </a:pPr>
            <a:r>
              <a:rPr lang="fr-FR" sz="1600" b="1">
                <a:latin typeface="Aptos Light"/>
                <a:cs typeface="Poppins"/>
              </a:rPr>
              <a:t>Délai non respecté: </a:t>
            </a:r>
            <a:r>
              <a:rPr lang="fr-FR" sz="1600">
                <a:ea typeface="+mn-lt"/>
                <a:cs typeface="+mn-lt"/>
              </a:rPr>
              <a:t>En cas d’imprévus, il existe un risque de dépassement des délais.</a:t>
            </a:r>
          </a:p>
          <a:p>
            <a:pPr lvl="1" indent="-347345" algn="just">
              <a:buFont typeface="Courier New" panose="020B0604020202020204" pitchFamily="34" charset="0"/>
              <a:buChar char="o"/>
            </a:pPr>
            <a:endParaRPr lang="fr-FR" sz="1200">
              <a:latin typeface="Aptos Light"/>
              <a:cs typeface="Poppins"/>
            </a:endParaRPr>
          </a:p>
          <a:p>
            <a:pPr lvl="1" indent="-347345" algn="just">
              <a:buFont typeface="Courier New" panose="020B0604020202020204" pitchFamily="34" charset="0"/>
              <a:buChar char="o"/>
            </a:pPr>
            <a:r>
              <a:rPr lang="fr-FR" sz="1600" b="1">
                <a:latin typeface="Aptos Light"/>
                <a:cs typeface="Poppins"/>
              </a:rPr>
              <a:t>Budget : </a:t>
            </a:r>
            <a:r>
              <a:rPr lang="fr-FR" sz="1600">
                <a:ea typeface="+mn-lt"/>
                <a:cs typeface="+mn-lt"/>
              </a:rPr>
              <a:t>Un retard ou la nécessité de corriger des erreurs peut entraîner des surcoûts. Diminution des ressources disponibles pour la mobilisation d'expert.</a:t>
            </a:r>
          </a:p>
          <a:p>
            <a:pPr marL="347345" indent="-347345" algn="just">
              <a:buFont typeface="Courier New" panose="020B0604020202020204" pitchFamily="34" charset="0"/>
              <a:buChar char="o"/>
            </a:pPr>
            <a:endParaRPr lang="fr-FR" sz="1200" b="1">
              <a:latin typeface="Aptos Light"/>
              <a:cs typeface="Poppins"/>
            </a:endParaRPr>
          </a:p>
          <a:p>
            <a:pPr lvl="1" indent="-347345" algn="just">
              <a:buFont typeface="Courier New" panose="020B0604020202020204" pitchFamily="34" charset="0"/>
              <a:buChar char="o"/>
            </a:pPr>
            <a:r>
              <a:rPr lang="fr-FR" sz="1600" b="1">
                <a:latin typeface="Aptos Light"/>
                <a:cs typeface="Poppins"/>
              </a:rPr>
              <a:t>Résistance au changement : </a:t>
            </a:r>
            <a:r>
              <a:rPr lang="fr-FR" sz="1600" b="1">
                <a:ea typeface="+mn-lt"/>
                <a:cs typeface="Poppins"/>
              </a:rPr>
              <a:t>l</a:t>
            </a:r>
            <a:r>
              <a:rPr lang="fr-FR" sz="1600">
                <a:ea typeface="+mn-lt"/>
                <a:cs typeface="+mn-lt"/>
              </a:rPr>
              <a:t>a perte de qualité peut influencer négativement l’avis des utilisateurs, réduisant leur volonté d’adopter ou d’utiliser l’application.</a:t>
            </a:r>
          </a:p>
          <a:p>
            <a:pPr marL="347345" indent="-347345" algn="just">
              <a:buFont typeface="Courier New" panose="020B0604020202020204" pitchFamily="34" charset="0"/>
              <a:buChar char="o"/>
            </a:pPr>
            <a:endParaRPr lang="fr-FR" sz="1200">
              <a:latin typeface="Aptos Light"/>
              <a:cs typeface="Poppins"/>
            </a:endParaRPr>
          </a:p>
          <a:p>
            <a:pPr lvl="1" indent="-347345" algn="just">
              <a:buFont typeface="Courier New" panose="020B0604020202020204" pitchFamily="34" charset="0"/>
              <a:buChar char="o"/>
            </a:pPr>
            <a:r>
              <a:rPr lang="fr-FR" sz="1600" b="1">
                <a:latin typeface="Aptos Light"/>
                <a:cs typeface="Poppins"/>
              </a:rPr>
              <a:t>Performance de l'application: </a:t>
            </a:r>
            <a:r>
              <a:rPr lang="fr-FR" sz="1600">
                <a:latin typeface="Aptos Light"/>
                <a:cs typeface="Poppins"/>
              </a:rPr>
              <a:t>si réduction de la qualité de l'application, sensation d'une application moins performante</a:t>
            </a:r>
          </a:p>
          <a:p>
            <a:pPr marL="347345" indent="-347345" algn="just">
              <a:buFont typeface="Courier New" panose="020B0604020202020204" pitchFamily="34" charset="0"/>
              <a:buChar char="o"/>
            </a:pPr>
            <a:endParaRPr lang="fr-FR" sz="1200">
              <a:cs typeface="Poppins"/>
            </a:endParaRPr>
          </a:p>
          <a:p>
            <a:pPr lvl="1" indent="-347345" algn="just">
              <a:buFont typeface="Courier New" panose="020B0604020202020204" pitchFamily="34" charset="0"/>
              <a:buChar char="o"/>
            </a:pPr>
            <a:r>
              <a:rPr lang="fr-FR" sz="1600" b="1">
                <a:cs typeface="Poppins"/>
              </a:rPr>
              <a:t>Equipes : </a:t>
            </a:r>
            <a:r>
              <a:rPr lang="fr-FR" sz="1600">
                <a:cs typeface="Poppins"/>
              </a:rPr>
              <a:t>surcharge des planning, coordination des équipes. Moins de jours de travail implique une pression accrue sur l'équipe pour terminer les tâches dans un temps réduit</a:t>
            </a:r>
          </a:p>
          <a:p>
            <a:pPr lvl="1" indent="-347345" algn="just">
              <a:buFont typeface="Courier New" panose="020B0604020202020204" pitchFamily="34" charset="0"/>
              <a:buChar char="o"/>
            </a:pPr>
            <a:endParaRPr lang="fr-FR" sz="1200">
              <a:cs typeface="Poppins"/>
            </a:endParaRPr>
          </a:p>
          <a:p>
            <a:pPr lvl="1" indent="-347345" algn="just">
              <a:buFont typeface="Courier New" panose="020B0604020202020204" pitchFamily="34" charset="0"/>
              <a:buChar char="o"/>
            </a:pPr>
            <a:r>
              <a:rPr lang="fr-FR" sz="1600" b="1">
                <a:cs typeface="Times New Roman"/>
              </a:rPr>
              <a:t>Non-respect</a:t>
            </a:r>
            <a:r>
              <a:rPr lang="fr-FR" sz="1600" b="1">
                <a:latin typeface="Aptos Light"/>
                <a:cs typeface="Times New Roman"/>
              </a:rPr>
              <a:t> des attentes</a:t>
            </a:r>
            <a:r>
              <a:rPr lang="fr-FR" sz="1600">
                <a:latin typeface="Aptos Light"/>
                <a:cs typeface="Times New Roman"/>
              </a:rPr>
              <a:t> : Si le produit final est de moindre qualité ou si certaines attentes ne sont pas atteintes, cela peut nuire à la satisfaction du client.</a:t>
            </a:r>
            <a:endParaRPr lang="fr-FR" sz="1600">
              <a:latin typeface="Aptos Light"/>
              <a:cs typeface="Poppins"/>
            </a:endParaRPr>
          </a:p>
          <a:p>
            <a:pPr marL="347345" indent="-347345" algn="just">
              <a:buFont typeface="Courier New" panose="020B0604020202020204" pitchFamily="34" charset="0"/>
              <a:buChar char="o"/>
            </a:pPr>
            <a:endParaRPr lang="fr-FR" sz="1600">
              <a:latin typeface="Aptos Light"/>
              <a:cs typeface="Poppins"/>
            </a:endParaRPr>
          </a:p>
          <a:p>
            <a:pPr marL="347345" indent="-347345" algn="just">
              <a:buFont typeface="Courier New" panose="020B0604020202020204" pitchFamily="34" charset="0"/>
              <a:buChar char="o"/>
            </a:pPr>
            <a:endParaRPr lang="fr-FR" sz="1600">
              <a:latin typeface="Aptos Light"/>
              <a:cs typeface="Poppins"/>
            </a:endParaRPr>
          </a:p>
          <a:p>
            <a:pPr marL="347345" indent="-347345" algn="just">
              <a:buFont typeface="Courier New" panose="020B0604020202020204" pitchFamily="34" charset="0"/>
              <a:buChar char="o"/>
            </a:pPr>
            <a:endParaRPr lang="fr-FR" sz="1600">
              <a:cs typeface="Poppins"/>
            </a:endParaRPr>
          </a:p>
          <a:p>
            <a:pPr marL="347345" indent="-347345" algn="just">
              <a:buFont typeface="Courier New" panose="020B0604020202020204" pitchFamily="34" charset="0"/>
              <a:buChar char="o"/>
            </a:pPr>
            <a:endParaRPr lang="fr-FR" sz="1600" b="1">
              <a:cs typeface="Poppins"/>
            </a:endParaRPr>
          </a:p>
        </p:txBody>
      </p:sp>
      <p:pic>
        <p:nvPicPr>
          <p:cNvPr id="9" name="Image 8">
            <a:extLst>
              <a:ext uri="{FF2B5EF4-FFF2-40B4-BE49-F238E27FC236}">
                <a16:creationId xmlns:a16="http://schemas.microsoft.com/office/drawing/2014/main" id="{AA6B56E4-0B13-7A22-6CF2-B735CF8AB844}"/>
              </a:ext>
            </a:extLst>
          </p:cNvPr>
          <p:cNvPicPr>
            <a:picLocks noChangeAspect="1"/>
          </p:cNvPicPr>
          <p:nvPr/>
        </p:nvPicPr>
        <p:blipFill>
          <a:blip r:embed="rId5"/>
          <a:stretch>
            <a:fillRect/>
          </a:stretch>
        </p:blipFill>
        <p:spPr>
          <a:xfrm>
            <a:off x="31899" y="6216003"/>
            <a:ext cx="1701209" cy="609682"/>
          </a:xfrm>
          <a:prstGeom prst="rect">
            <a:avLst/>
          </a:prstGeom>
        </p:spPr>
      </p:pic>
    </p:spTree>
    <p:extLst>
      <p:ext uri="{BB962C8B-B14F-4D97-AF65-F5344CB8AC3E}">
        <p14:creationId xmlns:p14="http://schemas.microsoft.com/office/powerpoint/2010/main" val="477678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F36F11-A50A-4347-9430-9522EAFCAB77}"/>
              </a:ext>
            </a:extLst>
          </p:cNvPr>
          <p:cNvSpPr>
            <a:spLocks noGrp="1"/>
          </p:cNvSpPr>
          <p:nvPr>
            <p:ph type="title"/>
          </p:nvPr>
        </p:nvSpPr>
        <p:spPr>
          <a:xfrm>
            <a:off x="841248" y="841248"/>
            <a:ext cx="6931152" cy="557784"/>
          </a:xfrm>
        </p:spPr>
        <p:txBody>
          <a:bodyPr/>
          <a:lstStyle/>
          <a:p>
            <a:r>
              <a:rPr lang="en-US" err="1"/>
              <a:t>PArtie</a:t>
            </a:r>
            <a:r>
              <a:rPr lang="en-US"/>
              <a:t> IV</a:t>
            </a:r>
            <a:br>
              <a:rPr lang="en-US"/>
            </a:br>
            <a:br>
              <a:rPr lang="en-US"/>
            </a:br>
            <a:endParaRPr lang="en-US"/>
          </a:p>
        </p:txBody>
      </p:sp>
      <p:sp>
        <p:nvSpPr>
          <p:cNvPr id="4" name="Text Placeholder 3">
            <a:extLst>
              <a:ext uri="{FF2B5EF4-FFF2-40B4-BE49-F238E27FC236}">
                <a16:creationId xmlns:a16="http://schemas.microsoft.com/office/drawing/2014/main" id="{9A1E0E93-C6B0-0C8B-16D2-354982229DB1}"/>
              </a:ext>
            </a:extLst>
          </p:cNvPr>
          <p:cNvSpPr>
            <a:spLocks noGrp="1"/>
          </p:cNvSpPr>
          <p:nvPr>
            <p:ph type="body" sz="quarter" idx="10"/>
          </p:nvPr>
        </p:nvSpPr>
        <p:spPr>
          <a:xfrm>
            <a:off x="841247" y="2375496"/>
            <a:ext cx="8399934" cy="4480560"/>
          </a:xfrm>
        </p:spPr>
        <p:txBody>
          <a:bodyPr vert="horz" lIns="0" tIns="0" rIns="0" bIns="0" rtlCol="0" anchor="t">
            <a:noAutofit/>
          </a:bodyPr>
          <a:lstStyle/>
          <a:p>
            <a:r>
              <a:rPr lang="en-US" err="1">
                <a:ea typeface="+mn-lt"/>
                <a:cs typeface="+mn-lt"/>
              </a:rPr>
              <a:t>Réponse</a:t>
            </a:r>
            <a:r>
              <a:rPr lang="en-US">
                <a:ea typeface="+mn-lt"/>
                <a:cs typeface="+mn-lt"/>
              </a:rPr>
              <a:t> </a:t>
            </a:r>
            <a:r>
              <a:rPr lang="en-US" err="1">
                <a:ea typeface="+mn-lt"/>
                <a:cs typeface="+mn-lt"/>
              </a:rPr>
              <a:t>Apportée</a:t>
            </a:r>
            <a:endParaRPr lang="en-US" err="1"/>
          </a:p>
          <a:p>
            <a:endParaRPr lang="en-US"/>
          </a:p>
        </p:txBody>
      </p:sp>
    </p:spTree>
    <p:extLst>
      <p:ext uri="{BB962C8B-B14F-4D97-AF65-F5344CB8AC3E}">
        <p14:creationId xmlns:p14="http://schemas.microsoft.com/office/powerpoint/2010/main" val="81230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B9A44-4367-B7A3-DA5F-16F0054A729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B450E30-B019-32F7-9F73-D6C244ED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679" y="847402"/>
            <a:ext cx="9044321" cy="55441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DCE2F3-5270-4454-C453-4BAA13DAEDE3}"/>
              </a:ext>
            </a:extLst>
          </p:cNvPr>
          <p:cNvSpPr>
            <a:spLocks noGrp="1"/>
          </p:cNvSpPr>
          <p:nvPr>
            <p:ph type="title"/>
          </p:nvPr>
        </p:nvSpPr>
        <p:spPr>
          <a:xfrm>
            <a:off x="505968" y="1199388"/>
            <a:ext cx="10570464" cy="512064"/>
          </a:xfrm>
        </p:spPr>
        <p:txBody>
          <a:bodyPr/>
          <a:lstStyle/>
          <a:p>
            <a:r>
              <a:rPr lang="fr-FR"/>
              <a:t>1. Administrateur</a:t>
            </a:r>
            <a:br>
              <a:rPr lang="en-US"/>
            </a:br>
            <a:endParaRPr lang="en-US"/>
          </a:p>
        </p:txBody>
      </p:sp>
      <p:sp>
        <p:nvSpPr>
          <p:cNvPr id="4" name="Slide Number Placeholder 3">
            <a:extLst>
              <a:ext uri="{FF2B5EF4-FFF2-40B4-BE49-F238E27FC236}">
                <a16:creationId xmlns:a16="http://schemas.microsoft.com/office/drawing/2014/main" id="{C22550D4-D9C1-B933-9EF5-936171F17D9E}"/>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19</a:t>
            </a:fld>
            <a:r>
              <a:rPr lang="en-US"/>
              <a:t>/34</a:t>
            </a:r>
          </a:p>
        </p:txBody>
      </p:sp>
      <p:pic>
        <p:nvPicPr>
          <p:cNvPr id="8" name="Image 6" descr="A logo with black text and green and blue colors&#10;&#10;Description automatically generated">
            <a:extLst>
              <a:ext uri="{FF2B5EF4-FFF2-40B4-BE49-F238E27FC236}">
                <a16:creationId xmlns:a16="http://schemas.microsoft.com/office/drawing/2014/main" id="{BA93BD73-7F23-BF4A-3D40-1901E508DB39}"/>
              </a:ext>
            </a:extLst>
          </p:cNvPr>
          <p:cNvPicPr>
            <a:picLocks noChangeAspect="1"/>
          </p:cNvPicPr>
          <p:nvPr/>
        </p:nvPicPr>
        <p:blipFill>
          <a:blip r:embed="rId3"/>
          <a:stretch>
            <a:fillRect/>
          </a:stretch>
        </p:blipFill>
        <p:spPr>
          <a:xfrm>
            <a:off x="10384553" y="109894"/>
            <a:ext cx="1703276" cy="1019884"/>
          </a:xfrm>
          <a:prstGeom prst="rect">
            <a:avLst/>
          </a:prstGeom>
        </p:spPr>
      </p:pic>
      <p:pic>
        <p:nvPicPr>
          <p:cNvPr id="14" name="Image 8" descr="A blue background with white text&#10;&#10;Description automatically generated">
            <a:extLst>
              <a:ext uri="{FF2B5EF4-FFF2-40B4-BE49-F238E27FC236}">
                <a16:creationId xmlns:a16="http://schemas.microsoft.com/office/drawing/2014/main" id="{00EC9DEC-3B24-0473-5283-D9478A9D2FC5}"/>
              </a:ext>
            </a:extLst>
          </p:cNvPr>
          <p:cNvPicPr>
            <a:picLocks noChangeAspect="1"/>
          </p:cNvPicPr>
          <p:nvPr/>
        </p:nvPicPr>
        <p:blipFill>
          <a:blip r:embed="rId4"/>
          <a:stretch>
            <a:fillRect/>
          </a:stretch>
        </p:blipFill>
        <p:spPr>
          <a:xfrm>
            <a:off x="85239" y="112383"/>
            <a:ext cx="1701209" cy="609682"/>
          </a:xfrm>
          <a:prstGeom prst="rect">
            <a:avLst/>
          </a:prstGeom>
        </p:spPr>
      </p:pic>
      <p:sp>
        <p:nvSpPr>
          <p:cNvPr id="6" name="Title 1">
            <a:extLst>
              <a:ext uri="{FF2B5EF4-FFF2-40B4-BE49-F238E27FC236}">
                <a16:creationId xmlns:a16="http://schemas.microsoft.com/office/drawing/2014/main" id="{F0672D54-EDD6-1A36-5A9F-3D4E430B6E57}"/>
              </a:ext>
            </a:extLst>
          </p:cNvPr>
          <p:cNvSpPr>
            <a:spLocks noGrp="1"/>
          </p:cNvSpPr>
          <p:nvPr/>
        </p:nvSpPr>
        <p:spPr>
          <a:xfrm>
            <a:off x="3496" y="115107"/>
            <a:ext cx="12187696" cy="61157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en-US">
                <a:ea typeface="+mj-lt"/>
                <a:cs typeface="+mj-lt"/>
              </a:rPr>
              <a:t>A. </a:t>
            </a:r>
            <a:r>
              <a:rPr lang="en-US" err="1">
                <a:ea typeface="+mj-lt"/>
                <a:cs typeface="+mj-lt"/>
              </a:rPr>
              <a:t>Principales</a:t>
            </a:r>
            <a:r>
              <a:rPr lang="en-US">
                <a:ea typeface="+mj-lt"/>
                <a:cs typeface="+mj-lt"/>
              </a:rPr>
              <a:t> </a:t>
            </a:r>
            <a:r>
              <a:rPr lang="en-US" err="1">
                <a:ea typeface="+mj-lt"/>
                <a:cs typeface="+mj-lt"/>
              </a:rPr>
              <a:t>fonctionnalités</a:t>
            </a:r>
            <a:r>
              <a:rPr lang="en-US">
                <a:ea typeface="+mj-lt"/>
                <a:cs typeface="+mj-lt"/>
              </a:rPr>
              <a:t> pour les </a:t>
            </a:r>
            <a:r>
              <a:rPr lang="en-US" err="1">
                <a:ea typeface="+mj-lt"/>
                <a:cs typeface="+mj-lt"/>
              </a:rPr>
              <a:t>acteurs</a:t>
            </a:r>
            <a:br>
              <a:rPr lang="en-US"/>
            </a:br>
            <a:endParaRPr lang="en-US"/>
          </a:p>
        </p:txBody>
      </p:sp>
    </p:spTree>
    <p:extLst>
      <p:ext uri="{BB962C8B-B14F-4D97-AF65-F5344CB8AC3E}">
        <p14:creationId xmlns:p14="http://schemas.microsoft.com/office/powerpoint/2010/main" val="407432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923F-2B95-8D5A-8578-DBC0FC0DCEA8}"/>
              </a:ext>
            </a:extLst>
          </p:cNvPr>
          <p:cNvSpPr>
            <a:spLocks noGrp="1"/>
          </p:cNvSpPr>
          <p:nvPr>
            <p:ph type="title"/>
          </p:nvPr>
        </p:nvSpPr>
        <p:spPr>
          <a:xfrm>
            <a:off x="896464" y="1139422"/>
            <a:ext cx="4846851" cy="568827"/>
          </a:xfrm>
        </p:spPr>
        <p:txBody>
          <a:bodyPr/>
          <a:lstStyle/>
          <a:p>
            <a:pPr algn="ctr"/>
            <a:r>
              <a:rPr lang="en-US" sz="3600" err="1"/>
              <a:t>sommaire</a:t>
            </a:r>
            <a:endParaRPr lang="en-US" sz="3600"/>
          </a:p>
        </p:txBody>
      </p:sp>
      <p:sp>
        <p:nvSpPr>
          <p:cNvPr id="4" name="Slide Number Placeholder 3">
            <a:extLst>
              <a:ext uri="{FF2B5EF4-FFF2-40B4-BE49-F238E27FC236}">
                <a16:creationId xmlns:a16="http://schemas.microsoft.com/office/drawing/2014/main" id="{58FEA6BC-F3A8-6DDC-F1F8-6348F54E8BE2}"/>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2</a:t>
            </a:fld>
            <a:r>
              <a:rPr lang="en-US"/>
              <a:t>/34</a:t>
            </a:r>
          </a:p>
        </p:txBody>
      </p:sp>
      <p:pic>
        <p:nvPicPr>
          <p:cNvPr id="8" name="Image 7">
            <a:extLst>
              <a:ext uri="{FF2B5EF4-FFF2-40B4-BE49-F238E27FC236}">
                <a16:creationId xmlns:a16="http://schemas.microsoft.com/office/drawing/2014/main" id="{67745FDA-7FAD-29A2-A35D-9E73B05319D1}"/>
              </a:ext>
            </a:extLst>
          </p:cNvPr>
          <p:cNvPicPr>
            <a:picLocks noChangeAspect="1"/>
          </p:cNvPicPr>
          <p:nvPr/>
        </p:nvPicPr>
        <p:blipFill>
          <a:blip r:embed="rId2"/>
          <a:stretch>
            <a:fillRect/>
          </a:stretch>
        </p:blipFill>
        <p:spPr>
          <a:xfrm>
            <a:off x="10375161" y="64214"/>
            <a:ext cx="1703276" cy="1019884"/>
          </a:xfrm>
          <a:prstGeom prst="rect">
            <a:avLst/>
          </a:prstGeom>
        </p:spPr>
      </p:pic>
      <p:sp>
        <p:nvSpPr>
          <p:cNvPr id="11" name="Text Placeholder 4">
            <a:extLst>
              <a:ext uri="{FF2B5EF4-FFF2-40B4-BE49-F238E27FC236}">
                <a16:creationId xmlns:a16="http://schemas.microsoft.com/office/drawing/2014/main" id="{5FF70C73-83F2-FA2D-5FDF-3C467EF77846}"/>
              </a:ext>
            </a:extLst>
          </p:cNvPr>
          <p:cNvSpPr txBox="1">
            <a:spLocks/>
          </p:cNvSpPr>
          <p:nvPr/>
        </p:nvSpPr>
        <p:spPr>
          <a:xfrm>
            <a:off x="1377607" y="1558967"/>
            <a:ext cx="9540329" cy="5300667"/>
          </a:xfrm>
          <a:prstGeom prst="rect">
            <a:avLst/>
          </a:prstGeom>
        </p:spPr>
        <p:txBody>
          <a:bodyPr vert="horz" lIns="0" tIns="0" rIns="0" bIns="0" rtlCol="0" anchor="t">
            <a:normAutofit/>
          </a:bodyPr>
          <a:lstStyle>
            <a:lvl1pPr marL="347472" indent="-347472" algn="l" defTabSz="914400" rtl="0" eaLnBrk="1" latinLnBrk="0" hangingPunct="1">
              <a:lnSpc>
                <a:spcPct val="140000"/>
              </a:lnSpc>
              <a:spcBef>
                <a:spcPts val="0"/>
              </a:spcBef>
              <a:spcAft>
                <a:spcPts val="0"/>
              </a:spcAft>
              <a:buSzPct val="75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75000"/>
              <a:buFont typeface="Arial" panose="020B0604020202020204" pitchFamily="34" charset="0"/>
              <a:buChar char="•"/>
              <a:defRPr sz="28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75000"/>
              <a:buFont typeface="Arial" panose="020B0604020202020204" pitchFamily="34" charset="0"/>
              <a:buChar char="•"/>
              <a:defRPr sz="24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75000"/>
              <a:buFont typeface="Arial" panose="020B0604020202020204" pitchFamily="34" charset="0"/>
              <a:buChar char="•"/>
              <a:defRPr sz="24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75000"/>
              <a:buFont typeface="Arial" panose="020B0604020202020204"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a:p>
          <a:p>
            <a:pPr marL="342900" indent="-342900">
              <a:buAutoNum type="romanUcPeriod"/>
            </a:pPr>
            <a:r>
              <a:rPr lang="fr-FR" sz="3200"/>
              <a:t>Rappel du Contexte</a:t>
            </a:r>
          </a:p>
          <a:p>
            <a:pPr marL="342900" indent="-342900">
              <a:buAutoNum type="romanUcPeriod"/>
            </a:pPr>
            <a:r>
              <a:rPr lang="fr-FR" sz="3200"/>
              <a:t>Réponse Initiale</a:t>
            </a:r>
          </a:p>
          <a:p>
            <a:pPr marL="342900" indent="-342900">
              <a:buAutoNum type="romanUcPeriod"/>
            </a:pPr>
            <a:r>
              <a:rPr lang="fr-FR" sz="3200"/>
              <a:t>Modifications Demandées</a:t>
            </a:r>
          </a:p>
          <a:p>
            <a:pPr marL="342900" indent="-342900">
              <a:buAutoNum type="romanUcPeriod"/>
            </a:pPr>
            <a:r>
              <a:rPr lang="fr-FR" sz="3200"/>
              <a:t>Réponse Apportée</a:t>
            </a:r>
          </a:p>
          <a:p>
            <a:pPr marL="342900" indent="-342900">
              <a:buAutoNum type="romanUcPeriod"/>
            </a:pPr>
            <a:r>
              <a:rPr lang="fr-FR" sz="3200"/>
              <a:t>Conclusion</a:t>
            </a:r>
          </a:p>
          <a:p>
            <a:pPr marL="726440" lvl="1" indent="-342900">
              <a:buAutoNum type="alphaUcPeriod"/>
            </a:pPr>
            <a:endParaRPr lang="fr-FR" sz="1400"/>
          </a:p>
          <a:p>
            <a:pPr marL="383540" lvl="1" indent="0">
              <a:buNone/>
            </a:pPr>
            <a:endParaRPr lang="fr-FR" sz="1400"/>
          </a:p>
          <a:p>
            <a:pPr marL="285750" indent="-285750">
              <a:buFont typeface="Arial" panose="020B0604020202020204" pitchFamily="34" charset="0"/>
              <a:buAutoNum type="romanUcPeriod"/>
            </a:pPr>
            <a:endParaRPr lang="fr-FR" sz="1400"/>
          </a:p>
          <a:p>
            <a:pPr marL="285750" indent="-285750">
              <a:buFont typeface="Arial" panose="020B0604020202020204" pitchFamily="34" charset="0"/>
              <a:buAutoNum type="romanUcPeriod"/>
            </a:pPr>
            <a:endParaRPr lang="fr-FR" sz="1400"/>
          </a:p>
          <a:p>
            <a:pPr marL="0" indent="0">
              <a:buFont typeface="Arial" panose="020B0604020202020204" pitchFamily="34" charset="0"/>
              <a:buNone/>
            </a:pPr>
            <a:endParaRPr lang="fr-FR" sz="1400"/>
          </a:p>
          <a:p>
            <a:pPr marL="0" indent="0">
              <a:buFont typeface="Arial" panose="020B0604020202020204" pitchFamily="34" charset="0"/>
              <a:buNone/>
            </a:pPr>
            <a:endParaRPr lang="fr-FR" sz="1400"/>
          </a:p>
          <a:p>
            <a:pPr marL="0" indent="0">
              <a:buFont typeface="Arial" panose="020B0604020202020204" pitchFamily="34" charset="0"/>
              <a:buNone/>
            </a:pPr>
            <a:endParaRPr lang="fr-FR" sz="1400"/>
          </a:p>
          <a:p>
            <a:pPr marL="0" indent="0">
              <a:buNone/>
            </a:pPr>
            <a:endParaRPr lang="fr-FR" sz="1400"/>
          </a:p>
          <a:p>
            <a:pPr marL="0" indent="0">
              <a:buNone/>
            </a:pPr>
            <a:endParaRPr lang="fr-FR" sz="1400"/>
          </a:p>
          <a:p>
            <a:pPr marL="0" indent="0">
              <a:buNone/>
            </a:pPr>
            <a:endParaRPr lang="fr-FR" sz="1400"/>
          </a:p>
          <a:p>
            <a:pPr marL="0" indent="0">
              <a:buNone/>
            </a:pPr>
            <a:endParaRPr lang="fr-FR" sz="1400"/>
          </a:p>
          <a:p>
            <a:pPr marL="0" indent="0">
              <a:buNone/>
            </a:pPr>
            <a:endParaRPr lang="fr-FR" sz="1400"/>
          </a:p>
        </p:txBody>
      </p:sp>
      <p:sp>
        <p:nvSpPr>
          <p:cNvPr id="14" name="Titre 1">
            <a:extLst>
              <a:ext uri="{FF2B5EF4-FFF2-40B4-BE49-F238E27FC236}">
                <a16:creationId xmlns:a16="http://schemas.microsoft.com/office/drawing/2014/main" id="{A3DFF58A-D350-0E7B-2FD6-2CAACC066409}"/>
              </a:ext>
            </a:extLst>
          </p:cNvPr>
          <p:cNvSpPr txBox="1">
            <a:spLocks/>
          </p:cNvSpPr>
          <p:nvPr/>
        </p:nvSpPr>
        <p:spPr>
          <a:xfrm>
            <a:off x="2986038" y="167660"/>
            <a:ext cx="6774145" cy="55778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fr-FR" sz="2400"/>
              <a:t>Plan de la présentation</a:t>
            </a:r>
          </a:p>
        </p:txBody>
      </p:sp>
      <p:pic>
        <p:nvPicPr>
          <p:cNvPr id="6" name="Image 5" descr="Une image contenant texte, Police, capture d’écran, logo&#10;&#10;Description générée automatiquement">
            <a:extLst>
              <a:ext uri="{FF2B5EF4-FFF2-40B4-BE49-F238E27FC236}">
                <a16:creationId xmlns:a16="http://schemas.microsoft.com/office/drawing/2014/main" id="{E7C92C79-E1FD-082B-074A-2DF52B7A3E60}"/>
              </a:ext>
            </a:extLst>
          </p:cNvPr>
          <p:cNvPicPr>
            <a:picLocks noChangeAspect="1"/>
          </p:cNvPicPr>
          <p:nvPr/>
        </p:nvPicPr>
        <p:blipFill>
          <a:blip r:embed="rId3"/>
          <a:stretch>
            <a:fillRect/>
          </a:stretch>
        </p:blipFill>
        <p:spPr>
          <a:xfrm>
            <a:off x="45373" y="65531"/>
            <a:ext cx="1704975" cy="619125"/>
          </a:xfrm>
          <a:prstGeom prst="rect">
            <a:avLst/>
          </a:prstGeom>
        </p:spPr>
      </p:pic>
    </p:spTree>
    <p:extLst>
      <p:ext uri="{BB962C8B-B14F-4D97-AF65-F5344CB8AC3E}">
        <p14:creationId xmlns:p14="http://schemas.microsoft.com/office/powerpoint/2010/main" val="413263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88E88-B858-E1DE-A0D4-EB2D36F35EFC}"/>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33679575-AEAA-84C1-4AC8-97C5CA42BC88}"/>
              </a:ext>
            </a:extLst>
          </p:cNvPr>
          <p:cNvGrpSpPr/>
          <p:nvPr/>
        </p:nvGrpSpPr>
        <p:grpSpPr>
          <a:xfrm>
            <a:off x="3389322" y="1234752"/>
            <a:ext cx="8802678" cy="5156846"/>
            <a:chOff x="2817822" y="460052"/>
            <a:chExt cx="9374178" cy="5937896"/>
          </a:xfrm>
        </p:grpSpPr>
        <p:pic>
          <p:nvPicPr>
            <p:cNvPr id="3074" name="Picture 2" descr="Insertion de l’image...">
              <a:extLst>
                <a:ext uri="{FF2B5EF4-FFF2-40B4-BE49-F238E27FC236}">
                  <a16:creationId xmlns:a16="http://schemas.microsoft.com/office/drawing/2014/main" id="{FC0A70EF-D6A1-EE7F-B755-AA56487E7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22" y="460052"/>
              <a:ext cx="9374178" cy="59378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450F0A5-6554-35B5-D1E7-F999AA90CFD9}"/>
                </a:ext>
              </a:extLst>
            </p:cNvPr>
            <p:cNvSpPr/>
            <p:nvPr/>
          </p:nvSpPr>
          <p:spPr>
            <a:xfrm>
              <a:off x="3081297" y="737667"/>
              <a:ext cx="3265715" cy="38420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a:solidFill>
                  <a:schemeClr val="lt1"/>
                </a:solidFill>
              </a:endParaRPr>
            </a:p>
          </p:txBody>
        </p:sp>
      </p:grpSp>
      <p:sp>
        <p:nvSpPr>
          <p:cNvPr id="2" name="Title 1">
            <a:extLst>
              <a:ext uri="{FF2B5EF4-FFF2-40B4-BE49-F238E27FC236}">
                <a16:creationId xmlns:a16="http://schemas.microsoft.com/office/drawing/2014/main" id="{90293FB5-C171-F877-4C6B-7380A7659B5E}"/>
              </a:ext>
            </a:extLst>
          </p:cNvPr>
          <p:cNvSpPr>
            <a:spLocks noGrp="1"/>
          </p:cNvSpPr>
          <p:nvPr>
            <p:ph type="title"/>
          </p:nvPr>
        </p:nvSpPr>
        <p:spPr>
          <a:xfrm>
            <a:off x="521208" y="1207008"/>
            <a:ext cx="10479024" cy="557784"/>
          </a:xfrm>
        </p:spPr>
        <p:txBody>
          <a:bodyPr/>
          <a:lstStyle/>
          <a:p>
            <a:r>
              <a:rPr lang="fr-FR"/>
              <a:t>2. Opérateur Colis</a:t>
            </a:r>
            <a:br>
              <a:rPr lang="en-US"/>
            </a:br>
            <a:endParaRPr lang="en-US"/>
          </a:p>
        </p:txBody>
      </p:sp>
      <p:sp>
        <p:nvSpPr>
          <p:cNvPr id="4" name="Slide Number Placeholder 3">
            <a:extLst>
              <a:ext uri="{FF2B5EF4-FFF2-40B4-BE49-F238E27FC236}">
                <a16:creationId xmlns:a16="http://schemas.microsoft.com/office/drawing/2014/main" id="{60009AAD-7593-9975-8445-802D97786986}"/>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20</a:t>
            </a:fld>
            <a:r>
              <a:rPr lang="en-US"/>
              <a:t>/34</a:t>
            </a:r>
          </a:p>
        </p:txBody>
      </p:sp>
      <p:pic>
        <p:nvPicPr>
          <p:cNvPr id="9" name="Image 6" descr="A logo with black text and green and blue colors&#10;&#10;Description automatically generated">
            <a:extLst>
              <a:ext uri="{FF2B5EF4-FFF2-40B4-BE49-F238E27FC236}">
                <a16:creationId xmlns:a16="http://schemas.microsoft.com/office/drawing/2014/main" id="{53C6AD7D-F93A-A09B-E437-DCD562A0B72F}"/>
              </a:ext>
            </a:extLst>
          </p:cNvPr>
          <p:cNvPicPr>
            <a:picLocks noChangeAspect="1"/>
          </p:cNvPicPr>
          <p:nvPr/>
        </p:nvPicPr>
        <p:blipFill>
          <a:blip r:embed="rId3"/>
          <a:stretch>
            <a:fillRect/>
          </a:stretch>
        </p:blipFill>
        <p:spPr>
          <a:xfrm>
            <a:off x="10384553" y="109894"/>
            <a:ext cx="1703276" cy="1019884"/>
          </a:xfrm>
          <a:prstGeom prst="rect">
            <a:avLst/>
          </a:prstGeom>
        </p:spPr>
      </p:pic>
      <p:pic>
        <p:nvPicPr>
          <p:cNvPr id="15" name="Image 8" descr="A blue background with white text&#10;&#10;Description automatically generated">
            <a:extLst>
              <a:ext uri="{FF2B5EF4-FFF2-40B4-BE49-F238E27FC236}">
                <a16:creationId xmlns:a16="http://schemas.microsoft.com/office/drawing/2014/main" id="{90B15C9A-52D7-4CA4-070F-442BF97B77F9}"/>
              </a:ext>
            </a:extLst>
          </p:cNvPr>
          <p:cNvPicPr>
            <a:picLocks noChangeAspect="1"/>
          </p:cNvPicPr>
          <p:nvPr/>
        </p:nvPicPr>
        <p:blipFill>
          <a:blip r:embed="rId4"/>
          <a:stretch>
            <a:fillRect/>
          </a:stretch>
        </p:blipFill>
        <p:spPr>
          <a:xfrm>
            <a:off x="85239" y="112383"/>
            <a:ext cx="1701209" cy="609682"/>
          </a:xfrm>
          <a:prstGeom prst="rect">
            <a:avLst/>
          </a:prstGeom>
        </p:spPr>
      </p:pic>
      <p:sp>
        <p:nvSpPr>
          <p:cNvPr id="7" name="Title 1">
            <a:extLst>
              <a:ext uri="{FF2B5EF4-FFF2-40B4-BE49-F238E27FC236}">
                <a16:creationId xmlns:a16="http://schemas.microsoft.com/office/drawing/2014/main" id="{FEE6584C-8C39-6BDC-9C26-5F447120D856}"/>
              </a:ext>
            </a:extLst>
          </p:cNvPr>
          <p:cNvSpPr>
            <a:spLocks noGrp="1"/>
          </p:cNvSpPr>
          <p:nvPr/>
        </p:nvSpPr>
        <p:spPr>
          <a:xfrm>
            <a:off x="3496" y="115107"/>
            <a:ext cx="12187696" cy="61157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en-US">
                <a:ea typeface="+mj-lt"/>
                <a:cs typeface="+mj-lt"/>
              </a:rPr>
              <a:t>A. </a:t>
            </a:r>
            <a:r>
              <a:rPr lang="en-US" err="1">
                <a:ea typeface="+mj-lt"/>
                <a:cs typeface="+mj-lt"/>
              </a:rPr>
              <a:t>Principales</a:t>
            </a:r>
            <a:r>
              <a:rPr lang="en-US">
                <a:ea typeface="+mj-lt"/>
                <a:cs typeface="+mj-lt"/>
              </a:rPr>
              <a:t> </a:t>
            </a:r>
            <a:r>
              <a:rPr lang="en-US" err="1">
                <a:ea typeface="+mj-lt"/>
                <a:cs typeface="+mj-lt"/>
              </a:rPr>
              <a:t>fonctionnalités</a:t>
            </a:r>
            <a:r>
              <a:rPr lang="en-US">
                <a:ea typeface="+mj-lt"/>
                <a:cs typeface="+mj-lt"/>
              </a:rPr>
              <a:t> pour les </a:t>
            </a:r>
            <a:r>
              <a:rPr lang="en-US" err="1">
                <a:ea typeface="+mj-lt"/>
                <a:cs typeface="+mj-lt"/>
              </a:rPr>
              <a:t>acteurs</a:t>
            </a:r>
            <a:br>
              <a:rPr lang="en-US"/>
            </a:br>
            <a:endParaRPr lang="en-US"/>
          </a:p>
        </p:txBody>
      </p:sp>
    </p:spTree>
    <p:extLst>
      <p:ext uri="{BB962C8B-B14F-4D97-AF65-F5344CB8AC3E}">
        <p14:creationId xmlns:p14="http://schemas.microsoft.com/office/powerpoint/2010/main" val="3802529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33691-E6EB-AF54-9CF4-E172EE477D64}"/>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6BB84033-B63A-E948-80E7-DF8CA1F4C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722" y="973801"/>
            <a:ext cx="8048278" cy="54177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56A50D-4ECE-D1D3-A2B0-2BD97F6CE7C3}"/>
              </a:ext>
            </a:extLst>
          </p:cNvPr>
          <p:cNvSpPr>
            <a:spLocks noGrp="1"/>
          </p:cNvSpPr>
          <p:nvPr>
            <p:ph type="title"/>
          </p:nvPr>
        </p:nvSpPr>
        <p:spPr>
          <a:xfrm>
            <a:off x="498348" y="1207008"/>
            <a:ext cx="10479024" cy="557784"/>
          </a:xfrm>
        </p:spPr>
        <p:txBody>
          <a:bodyPr/>
          <a:lstStyle/>
          <a:p>
            <a:r>
              <a:rPr lang="fr-FR"/>
              <a:t>3. Opérateur Stock</a:t>
            </a:r>
            <a:br>
              <a:rPr lang="en-US"/>
            </a:br>
            <a:endParaRPr lang="en-US"/>
          </a:p>
        </p:txBody>
      </p:sp>
      <p:sp>
        <p:nvSpPr>
          <p:cNvPr id="4" name="Slide Number Placeholder 3">
            <a:extLst>
              <a:ext uri="{FF2B5EF4-FFF2-40B4-BE49-F238E27FC236}">
                <a16:creationId xmlns:a16="http://schemas.microsoft.com/office/drawing/2014/main" id="{306A30E6-8C82-81A8-2FEF-BE48774EB844}"/>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21</a:t>
            </a:fld>
            <a:r>
              <a:rPr lang="en-US"/>
              <a:t>/34</a:t>
            </a:r>
          </a:p>
        </p:txBody>
      </p:sp>
      <p:pic>
        <p:nvPicPr>
          <p:cNvPr id="7" name="Image 6" descr="A logo with black text and green and blue colors&#10;&#10;Description automatically generated">
            <a:extLst>
              <a:ext uri="{FF2B5EF4-FFF2-40B4-BE49-F238E27FC236}">
                <a16:creationId xmlns:a16="http://schemas.microsoft.com/office/drawing/2014/main" id="{D6EADB31-BBDA-A1A5-C788-EA8E333DFEB2}"/>
              </a:ext>
            </a:extLst>
          </p:cNvPr>
          <p:cNvPicPr>
            <a:picLocks noChangeAspect="1"/>
          </p:cNvPicPr>
          <p:nvPr/>
        </p:nvPicPr>
        <p:blipFill>
          <a:blip r:embed="rId3"/>
          <a:stretch>
            <a:fillRect/>
          </a:stretch>
        </p:blipFill>
        <p:spPr>
          <a:xfrm>
            <a:off x="10384553" y="109894"/>
            <a:ext cx="1703276" cy="1019884"/>
          </a:xfrm>
          <a:prstGeom prst="rect">
            <a:avLst/>
          </a:prstGeom>
        </p:spPr>
      </p:pic>
      <p:pic>
        <p:nvPicPr>
          <p:cNvPr id="13" name="Image 8" descr="A blue background with white text&#10;&#10;Description automatically generated">
            <a:extLst>
              <a:ext uri="{FF2B5EF4-FFF2-40B4-BE49-F238E27FC236}">
                <a16:creationId xmlns:a16="http://schemas.microsoft.com/office/drawing/2014/main" id="{3DEBB9C5-E4E4-87FB-B7F1-72F6B510A332}"/>
              </a:ext>
            </a:extLst>
          </p:cNvPr>
          <p:cNvPicPr>
            <a:picLocks noChangeAspect="1"/>
          </p:cNvPicPr>
          <p:nvPr/>
        </p:nvPicPr>
        <p:blipFill>
          <a:blip r:embed="rId4"/>
          <a:stretch>
            <a:fillRect/>
          </a:stretch>
        </p:blipFill>
        <p:spPr>
          <a:xfrm>
            <a:off x="85239" y="112383"/>
            <a:ext cx="1701209" cy="609682"/>
          </a:xfrm>
          <a:prstGeom prst="rect">
            <a:avLst/>
          </a:prstGeom>
        </p:spPr>
      </p:pic>
      <p:sp>
        <p:nvSpPr>
          <p:cNvPr id="5" name="Title 1">
            <a:extLst>
              <a:ext uri="{FF2B5EF4-FFF2-40B4-BE49-F238E27FC236}">
                <a16:creationId xmlns:a16="http://schemas.microsoft.com/office/drawing/2014/main" id="{0483D34F-C7AD-8672-5A56-0145C2002F2E}"/>
              </a:ext>
            </a:extLst>
          </p:cNvPr>
          <p:cNvSpPr>
            <a:spLocks noGrp="1"/>
          </p:cNvSpPr>
          <p:nvPr/>
        </p:nvSpPr>
        <p:spPr>
          <a:xfrm>
            <a:off x="3496" y="115107"/>
            <a:ext cx="12187696" cy="61157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en-US">
                <a:ea typeface="+mj-lt"/>
                <a:cs typeface="+mj-lt"/>
              </a:rPr>
              <a:t>A. </a:t>
            </a:r>
            <a:r>
              <a:rPr lang="en-US" err="1">
                <a:ea typeface="+mj-lt"/>
                <a:cs typeface="+mj-lt"/>
              </a:rPr>
              <a:t>Principales</a:t>
            </a:r>
            <a:r>
              <a:rPr lang="en-US">
                <a:ea typeface="+mj-lt"/>
                <a:cs typeface="+mj-lt"/>
              </a:rPr>
              <a:t> </a:t>
            </a:r>
            <a:r>
              <a:rPr lang="en-US" err="1">
                <a:ea typeface="+mj-lt"/>
                <a:cs typeface="+mj-lt"/>
              </a:rPr>
              <a:t>fonctionnalités</a:t>
            </a:r>
            <a:r>
              <a:rPr lang="en-US">
                <a:ea typeface="+mj-lt"/>
                <a:cs typeface="+mj-lt"/>
              </a:rPr>
              <a:t> pour les </a:t>
            </a:r>
            <a:r>
              <a:rPr lang="en-US" err="1">
                <a:ea typeface="+mj-lt"/>
                <a:cs typeface="+mj-lt"/>
              </a:rPr>
              <a:t>acteurs</a:t>
            </a:r>
            <a:br>
              <a:rPr lang="en-US"/>
            </a:br>
            <a:endParaRPr lang="en-US"/>
          </a:p>
        </p:txBody>
      </p:sp>
      <p:sp>
        <p:nvSpPr>
          <p:cNvPr id="3" name="Rectangle 2">
            <a:extLst>
              <a:ext uri="{FF2B5EF4-FFF2-40B4-BE49-F238E27FC236}">
                <a16:creationId xmlns:a16="http://schemas.microsoft.com/office/drawing/2014/main" id="{BF3630B8-2494-C8C9-D67C-CCA08E17C02B}"/>
              </a:ext>
            </a:extLst>
          </p:cNvPr>
          <p:cNvSpPr/>
          <p:nvPr/>
        </p:nvSpPr>
        <p:spPr>
          <a:xfrm>
            <a:off x="7556500" y="3060700"/>
            <a:ext cx="1524000" cy="977900"/>
          </a:xfrm>
          <a:prstGeom prst="rect">
            <a:avLst/>
          </a:prstGeom>
          <a:noFill/>
          <a:ln w="28575">
            <a:solidFill>
              <a:srgbClr val="FF0000"/>
            </a:solid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lt1"/>
              </a:solidFill>
            </a:endParaRPr>
          </a:p>
        </p:txBody>
      </p:sp>
    </p:spTree>
    <p:extLst>
      <p:ext uri="{BB962C8B-B14F-4D97-AF65-F5344CB8AC3E}">
        <p14:creationId xmlns:p14="http://schemas.microsoft.com/office/powerpoint/2010/main" val="3102997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6262E-5E8A-2179-0107-941A97EF59D6}"/>
            </a:ext>
          </a:extLst>
        </p:cNvPr>
        <p:cNvGrpSpPr/>
        <p:nvPr/>
      </p:nvGrpSpPr>
      <p:grpSpPr>
        <a:xfrm>
          <a:off x="0" y="0"/>
          <a:ext cx="0" cy="0"/>
          <a:chOff x="0" y="0"/>
          <a:chExt cx="0" cy="0"/>
        </a:xfrm>
      </p:grpSpPr>
      <p:pic>
        <p:nvPicPr>
          <p:cNvPr id="3" name="Picture 2" descr="A screenshot of a project management chart&#10;&#10;Description automatically generated">
            <a:extLst>
              <a:ext uri="{FF2B5EF4-FFF2-40B4-BE49-F238E27FC236}">
                <a16:creationId xmlns:a16="http://schemas.microsoft.com/office/drawing/2014/main" id="{24D89AB8-8E5F-1B5B-FEEB-C565C8D3EEE3}"/>
              </a:ext>
            </a:extLst>
          </p:cNvPr>
          <p:cNvPicPr>
            <a:picLocks noChangeAspect="1"/>
          </p:cNvPicPr>
          <p:nvPr/>
        </p:nvPicPr>
        <p:blipFill>
          <a:blip r:embed="rId3"/>
          <a:stretch>
            <a:fillRect/>
          </a:stretch>
        </p:blipFill>
        <p:spPr>
          <a:xfrm>
            <a:off x="2683565" y="3425071"/>
            <a:ext cx="9541566" cy="3497597"/>
          </a:xfrm>
          <a:prstGeom prst="rect">
            <a:avLst/>
          </a:prstGeom>
        </p:spPr>
      </p:pic>
      <p:sp>
        <p:nvSpPr>
          <p:cNvPr id="4" name="Espace réservé du numéro de diapositive 3">
            <a:extLst>
              <a:ext uri="{FF2B5EF4-FFF2-40B4-BE49-F238E27FC236}">
                <a16:creationId xmlns:a16="http://schemas.microsoft.com/office/drawing/2014/main" id="{60E7CB03-10D8-5680-B614-D56CC7E00CD7}"/>
              </a:ext>
            </a:extLst>
          </p:cNvPr>
          <p:cNvSpPr>
            <a:spLocks noGrp="1"/>
          </p:cNvSpPr>
          <p:nvPr>
            <p:ph type="sldNum" sz="quarter" idx="11"/>
          </p:nvPr>
        </p:nvSpPr>
        <p:spPr/>
        <p:txBody>
          <a:bodyPr/>
          <a:lstStyle/>
          <a:p>
            <a:fld id="{B67B645E-C5E5-4727-B977-D372A0AA71D9}" type="slidenum">
              <a:rPr lang="en-US" smtClean="0"/>
              <a:pPr/>
              <a:t>22</a:t>
            </a:fld>
            <a:r>
              <a:rPr lang="en-US"/>
              <a:t>/34</a:t>
            </a:r>
          </a:p>
        </p:txBody>
      </p:sp>
      <p:pic>
        <p:nvPicPr>
          <p:cNvPr id="9" name="Image 8">
            <a:extLst>
              <a:ext uri="{FF2B5EF4-FFF2-40B4-BE49-F238E27FC236}">
                <a16:creationId xmlns:a16="http://schemas.microsoft.com/office/drawing/2014/main" id="{B1823125-C8BA-24EE-6D5A-00897832E87A}"/>
              </a:ext>
            </a:extLst>
          </p:cNvPr>
          <p:cNvPicPr>
            <a:picLocks noChangeAspect="1"/>
          </p:cNvPicPr>
          <p:nvPr/>
        </p:nvPicPr>
        <p:blipFill>
          <a:blip r:embed="rId4"/>
          <a:stretch>
            <a:fillRect/>
          </a:stretch>
        </p:blipFill>
        <p:spPr>
          <a:xfrm>
            <a:off x="112110" y="109977"/>
            <a:ext cx="1701209" cy="609682"/>
          </a:xfrm>
          <a:prstGeom prst="rect">
            <a:avLst/>
          </a:prstGeom>
        </p:spPr>
      </p:pic>
      <p:sp>
        <p:nvSpPr>
          <p:cNvPr id="5" name="ZoneTexte 4">
            <a:extLst>
              <a:ext uri="{FF2B5EF4-FFF2-40B4-BE49-F238E27FC236}">
                <a16:creationId xmlns:a16="http://schemas.microsoft.com/office/drawing/2014/main" id="{45503800-91CE-5D0E-C84F-DFD22F75A84D}"/>
              </a:ext>
            </a:extLst>
          </p:cNvPr>
          <p:cNvSpPr txBox="1"/>
          <p:nvPr/>
        </p:nvSpPr>
        <p:spPr>
          <a:xfrm>
            <a:off x="9088244" y="1386989"/>
            <a:ext cx="2672956" cy="369332"/>
          </a:xfrm>
          <a:prstGeom prst="rect">
            <a:avLst/>
          </a:prstGeom>
          <a:noFill/>
        </p:spPr>
        <p:txBody>
          <a:bodyPr wrap="square" rtlCol="0">
            <a:spAutoFit/>
          </a:bodyPr>
          <a:lstStyle/>
          <a:p>
            <a:endParaRPr lang="fr-FR"/>
          </a:p>
        </p:txBody>
      </p:sp>
      <p:sp>
        <p:nvSpPr>
          <p:cNvPr id="12" name="ZoneTexte 11">
            <a:extLst>
              <a:ext uri="{FF2B5EF4-FFF2-40B4-BE49-F238E27FC236}">
                <a16:creationId xmlns:a16="http://schemas.microsoft.com/office/drawing/2014/main" id="{327A888E-790B-433F-25A9-A356236D563A}"/>
              </a:ext>
            </a:extLst>
          </p:cNvPr>
          <p:cNvSpPr txBox="1"/>
          <p:nvPr/>
        </p:nvSpPr>
        <p:spPr>
          <a:xfrm>
            <a:off x="1640" y="1087154"/>
            <a:ext cx="2670488" cy="2893100"/>
          </a:xfrm>
          <a:prstGeom prst="rect">
            <a:avLst/>
          </a:prstGeom>
          <a:noFill/>
        </p:spPr>
        <p:txBody>
          <a:bodyPr wrap="square" lIns="91440" tIns="45720" rIns="91440" bIns="45720" rtlCol="0" anchor="t">
            <a:spAutoFit/>
          </a:bodyPr>
          <a:lstStyle/>
          <a:p>
            <a:r>
              <a:rPr lang="fr-FR" sz="2000" b="1">
                <a:latin typeface="Aptos"/>
              </a:rPr>
              <a:t>B. CALENDRIER</a:t>
            </a:r>
            <a:endParaRPr lang="fr-FR" sz="2000" b="1"/>
          </a:p>
          <a:p>
            <a:endParaRPr lang="fr-FR" b="1">
              <a:ea typeface="+mn-lt"/>
              <a:cs typeface="+mn-lt"/>
            </a:endParaRPr>
          </a:p>
          <a:p>
            <a:pPr marL="285750" indent="-285750">
              <a:buFont typeface="Calibri"/>
              <a:buChar char="-"/>
            </a:pPr>
            <a:r>
              <a:rPr lang="fr-FR">
                <a:ea typeface="+mn-lt"/>
                <a:cs typeface="+mn-lt"/>
              </a:rPr>
              <a:t>Décaler la livraison de 4 mois</a:t>
            </a:r>
            <a:endParaRPr lang="fr-FR"/>
          </a:p>
          <a:p>
            <a:endParaRPr lang="fr-FR">
              <a:ea typeface="+mn-lt"/>
              <a:cs typeface="+mn-lt"/>
            </a:endParaRPr>
          </a:p>
          <a:p>
            <a:pPr marL="285750" indent="-285750">
              <a:buFont typeface="Calibri"/>
              <a:buChar char="-"/>
            </a:pPr>
            <a:r>
              <a:rPr lang="fr-FR">
                <a:ea typeface="+mn-lt"/>
                <a:cs typeface="+mn-lt"/>
              </a:rPr>
              <a:t>Réaliser le développement sur site en 45 jours max</a:t>
            </a:r>
            <a:endParaRPr lang="fr-FR"/>
          </a:p>
          <a:p>
            <a:endParaRPr lang="fr-FR"/>
          </a:p>
          <a:p>
            <a:endParaRPr lang="fr-FR"/>
          </a:p>
        </p:txBody>
      </p:sp>
      <p:pic>
        <p:nvPicPr>
          <p:cNvPr id="6" name="Image 5" descr="Une image contenant texte, capture d’écran, nombre, diagramme&#10;&#10;Description générée automatiquement">
            <a:extLst>
              <a:ext uri="{FF2B5EF4-FFF2-40B4-BE49-F238E27FC236}">
                <a16:creationId xmlns:a16="http://schemas.microsoft.com/office/drawing/2014/main" id="{13B8AF0B-45FC-5F8D-3FD2-DBD842D930F2}"/>
              </a:ext>
            </a:extLst>
          </p:cNvPr>
          <p:cNvPicPr>
            <a:picLocks noChangeAspect="1"/>
          </p:cNvPicPr>
          <p:nvPr/>
        </p:nvPicPr>
        <p:blipFill>
          <a:blip r:embed="rId5"/>
          <a:stretch>
            <a:fillRect/>
          </a:stretch>
        </p:blipFill>
        <p:spPr>
          <a:xfrm>
            <a:off x="2682961" y="-516"/>
            <a:ext cx="9544566" cy="3357951"/>
          </a:xfrm>
          <a:prstGeom prst="rect">
            <a:avLst/>
          </a:prstGeom>
        </p:spPr>
      </p:pic>
      <p:pic>
        <p:nvPicPr>
          <p:cNvPr id="10" name="Image 9" descr="Une image contenant Graphique, texte, graphisme, Police&#10;&#10;Description générée automatiquement">
            <a:extLst>
              <a:ext uri="{FF2B5EF4-FFF2-40B4-BE49-F238E27FC236}">
                <a16:creationId xmlns:a16="http://schemas.microsoft.com/office/drawing/2014/main" id="{D399E1FE-2513-2CE3-3746-93896D8890C9}"/>
              </a:ext>
            </a:extLst>
          </p:cNvPr>
          <p:cNvPicPr>
            <a:picLocks noChangeAspect="1"/>
          </p:cNvPicPr>
          <p:nvPr/>
        </p:nvPicPr>
        <p:blipFill>
          <a:blip r:embed="rId6"/>
          <a:stretch>
            <a:fillRect/>
          </a:stretch>
        </p:blipFill>
        <p:spPr>
          <a:xfrm>
            <a:off x="10426647" y="414322"/>
            <a:ext cx="1703276" cy="1019884"/>
          </a:xfrm>
          <a:prstGeom prst="rect">
            <a:avLst/>
          </a:prstGeom>
        </p:spPr>
      </p:pic>
    </p:spTree>
    <p:extLst>
      <p:ext uri="{BB962C8B-B14F-4D97-AF65-F5344CB8AC3E}">
        <p14:creationId xmlns:p14="http://schemas.microsoft.com/office/powerpoint/2010/main" val="2384225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4F9477-0E09-541A-1BEE-18EAF43FE06E}"/>
              </a:ext>
            </a:extLst>
          </p:cNvPr>
          <p:cNvSpPr>
            <a:spLocks noGrp="1"/>
          </p:cNvSpPr>
          <p:nvPr>
            <p:ph type="sldNum" sz="quarter" idx="11"/>
          </p:nvPr>
        </p:nvSpPr>
        <p:spPr>
          <a:xfrm>
            <a:off x="11018199" y="6415501"/>
            <a:ext cx="843264" cy="288000"/>
          </a:xfrm>
        </p:spPr>
        <p:txBody>
          <a:bodyPr/>
          <a:lstStyle/>
          <a:p>
            <a:r>
              <a:rPr lang="en-US"/>
              <a:t>33/34</a:t>
            </a:r>
          </a:p>
        </p:txBody>
      </p:sp>
      <p:graphicFrame>
        <p:nvGraphicFramePr>
          <p:cNvPr id="28" name="Tableau 27">
            <a:extLst>
              <a:ext uri="{FF2B5EF4-FFF2-40B4-BE49-F238E27FC236}">
                <a16:creationId xmlns:a16="http://schemas.microsoft.com/office/drawing/2014/main" id="{F7A93196-50A7-5901-1E51-1A5BF4CCF798}"/>
              </a:ext>
            </a:extLst>
          </p:cNvPr>
          <p:cNvGraphicFramePr>
            <a:graphicFrameLocks noGrp="1"/>
          </p:cNvGraphicFramePr>
          <p:nvPr>
            <p:extLst>
              <p:ext uri="{D42A27DB-BD31-4B8C-83A1-F6EECF244321}">
                <p14:modId xmlns:p14="http://schemas.microsoft.com/office/powerpoint/2010/main" val="3033244117"/>
              </p:ext>
            </p:extLst>
          </p:nvPr>
        </p:nvGraphicFramePr>
        <p:xfrm>
          <a:off x="108856" y="863346"/>
          <a:ext cx="11401353" cy="5738964"/>
        </p:xfrm>
        <a:graphic>
          <a:graphicData uri="http://schemas.openxmlformats.org/drawingml/2006/table">
            <a:tbl>
              <a:tblPr firstRow="1" lastRow="1" bandRow="1">
                <a:tableStyleId>{68D230F3-CF80-4859-8CE7-A43EE81993B5}</a:tableStyleId>
              </a:tblPr>
              <a:tblGrid>
                <a:gridCol w="1697934">
                  <a:extLst>
                    <a:ext uri="{9D8B030D-6E8A-4147-A177-3AD203B41FA5}">
                      <a16:colId xmlns:a16="http://schemas.microsoft.com/office/drawing/2014/main" val="3682933049"/>
                    </a:ext>
                  </a:extLst>
                </a:gridCol>
                <a:gridCol w="2472932">
                  <a:extLst>
                    <a:ext uri="{9D8B030D-6E8A-4147-A177-3AD203B41FA5}">
                      <a16:colId xmlns:a16="http://schemas.microsoft.com/office/drawing/2014/main" val="2362172975"/>
                    </a:ext>
                  </a:extLst>
                </a:gridCol>
                <a:gridCol w="2056844">
                  <a:extLst>
                    <a:ext uri="{9D8B030D-6E8A-4147-A177-3AD203B41FA5}">
                      <a16:colId xmlns:a16="http://schemas.microsoft.com/office/drawing/2014/main" val="2958986502"/>
                    </a:ext>
                  </a:extLst>
                </a:gridCol>
                <a:gridCol w="1159561">
                  <a:extLst>
                    <a:ext uri="{9D8B030D-6E8A-4147-A177-3AD203B41FA5}">
                      <a16:colId xmlns:a16="http://schemas.microsoft.com/office/drawing/2014/main" val="3629019833"/>
                    </a:ext>
                  </a:extLst>
                </a:gridCol>
                <a:gridCol w="4014082">
                  <a:extLst>
                    <a:ext uri="{9D8B030D-6E8A-4147-A177-3AD203B41FA5}">
                      <a16:colId xmlns:a16="http://schemas.microsoft.com/office/drawing/2014/main" val="1357129979"/>
                    </a:ext>
                  </a:extLst>
                </a:gridCol>
              </a:tblGrid>
              <a:tr h="307272">
                <a:tc>
                  <a:txBody>
                    <a:bodyPr/>
                    <a:lstStyle/>
                    <a:p>
                      <a:pPr algn="ctr"/>
                      <a:r>
                        <a:rPr lang="fr-FR" b="1" i="0">
                          <a:solidFill>
                            <a:schemeClr val="bg1"/>
                          </a:solidFill>
                          <a:latin typeface="Aptos"/>
                        </a:rPr>
                        <a:t>Tâches</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6">
                        <a:lumMod val="50000"/>
                      </a:schemeClr>
                    </a:solidFill>
                  </a:tcPr>
                </a:tc>
                <a:tc>
                  <a:txBody>
                    <a:bodyPr/>
                    <a:lstStyle/>
                    <a:p>
                      <a:pPr algn="ctr"/>
                      <a:r>
                        <a:rPr lang="fr-FR" b="1" i="0">
                          <a:solidFill>
                            <a:schemeClr val="bg1"/>
                          </a:solidFill>
                          <a:latin typeface="Aptos"/>
                        </a:rPr>
                        <a:t>Intervenants</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6">
                        <a:lumMod val="50000"/>
                      </a:schemeClr>
                    </a:solidFill>
                  </a:tcPr>
                </a:tc>
                <a:tc>
                  <a:txBody>
                    <a:bodyPr/>
                    <a:lstStyle/>
                    <a:p>
                      <a:pPr lvl="0" algn="ctr">
                        <a:buNone/>
                      </a:pPr>
                      <a:r>
                        <a:rPr lang="fr-FR" b="1" i="0">
                          <a:solidFill>
                            <a:schemeClr val="bg1"/>
                          </a:solidFill>
                          <a:latin typeface="Aptos"/>
                        </a:rPr>
                        <a:t>Nb Jrs Homme</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6">
                        <a:lumMod val="50000"/>
                      </a:schemeClr>
                    </a:solidFill>
                  </a:tcPr>
                </a:tc>
                <a:tc>
                  <a:txBody>
                    <a:bodyPr/>
                    <a:lstStyle/>
                    <a:p>
                      <a:pPr lvl="0" algn="ctr">
                        <a:buNone/>
                      </a:pPr>
                      <a:r>
                        <a:rPr lang="fr-FR" b="1" i="0">
                          <a:solidFill>
                            <a:schemeClr val="bg1"/>
                          </a:solidFill>
                          <a:latin typeface="Aptos"/>
                        </a:rPr>
                        <a:t>Montant</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6">
                        <a:lumMod val="50000"/>
                      </a:schemeClr>
                    </a:solidFill>
                  </a:tcPr>
                </a:tc>
                <a:tc>
                  <a:txBody>
                    <a:bodyPr/>
                    <a:lstStyle/>
                    <a:p>
                      <a:pPr algn="ctr"/>
                      <a:r>
                        <a:rPr lang="fr-FR" b="1" i="0">
                          <a:solidFill>
                            <a:schemeClr val="bg1"/>
                          </a:solidFill>
                          <a:latin typeface="Aptos"/>
                        </a:rPr>
                        <a:t>Commentaires</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6">
                        <a:lumMod val="50000"/>
                      </a:schemeClr>
                    </a:solidFill>
                  </a:tcPr>
                </a:tc>
                <a:extLst>
                  <a:ext uri="{0D108BD9-81ED-4DB2-BD59-A6C34878D82A}">
                    <a16:rowId xmlns:a16="http://schemas.microsoft.com/office/drawing/2014/main" val="817876579"/>
                  </a:ext>
                </a:extLst>
              </a:tr>
              <a:tr h="449936">
                <a:tc>
                  <a:txBody>
                    <a:bodyPr/>
                    <a:lstStyle/>
                    <a:p>
                      <a:r>
                        <a:rPr lang="fr-FR" sz="1400" b="1"/>
                        <a:t>Analyse des besoins</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r>
                        <a:rPr lang="fr-FR" sz="1400"/>
                        <a:t>Chef de projet, Lead Dev, PO, utilisateurs finaux</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1"/>
                        <a:t>3</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algn="ctr"/>
                      <a:r>
                        <a:rPr lang="fr-FR" b="1"/>
                        <a:t>2 400€</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marL="285750" indent="-285750">
                        <a:buFont typeface="Calibri"/>
                        <a:buChar char="-"/>
                      </a:pPr>
                      <a:r>
                        <a:rPr lang="fr-FR" sz="1000"/>
                        <a:t>Recueillir les besoins des utilisateurs finaux</a:t>
                      </a:r>
                    </a:p>
                    <a:p>
                      <a:pPr marL="285750" lvl="0" indent="-285750">
                        <a:buFont typeface="Calibri"/>
                        <a:buChar char="-"/>
                      </a:pPr>
                      <a:r>
                        <a:rPr lang="fr-FR" sz="1000"/>
                        <a:t>Écrire les spécifications fonctionnelles</a:t>
                      </a:r>
                    </a:p>
                  </a:txBody>
                  <a:tcP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extLst>
                  <a:ext uri="{0D108BD9-81ED-4DB2-BD59-A6C34878D82A}">
                    <a16:rowId xmlns:a16="http://schemas.microsoft.com/office/drawing/2014/main" val="3930711271"/>
                  </a:ext>
                </a:extLst>
              </a:tr>
              <a:tr h="493831">
                <a:tc>
                  <a:txBody>
                    <a:bodyPr/>
                    <a:lstStyle/>
                    <a:p>
                      <a:r>
                        <a:rPr lang="fr-FR" sz="1400" b="1"/>
                        <a:t>Conception Fonctionnelle et Technique</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0" i="0" u="none" strike="noStrike" noProof="0">
                          <a:solidFill>
                            <a:srgbClr val="000000"/>
                          </a:solidFill>
                          <a:latin typeface="Aptos Light"/>
                        </a:rPr>
                        <a:t>Chef de projet, Lead Dev</a:t>
                      </a:r>
                      <a:endParaRPr lang="fr-FR" b="0" i="0">
                        <a:latin typeface="Aptos Light"/>
                      </a:endParaRP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1" i="0" u="none" strike="noStrike" noProof="0">
                          <a:solidFill>
                            <a:srgbClr val="000000"/>
                          </a:solidFill>
                          <a:latin typeface="Aptos Light"/>
                        </a:rPr>
                        <a:t>7</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algn="ctr"/>
                      <a:r>
                        <a:rPr lang="fr-FR" b="1"/>
                        <a:t>4 200€</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marL="285750" indent="-285750">
                        <a:buFont typeface="Calibri"/>
                        <a:buChar char="-"/>
                      </a:pPr>
                      <a:r>
                        <a:rPr lang="fr-FR" sz="1000"/>
                        <a:t>Définir les fonctionnalités minimales pour une première version</a:t>
                      </a:r>
                    </a:p>
                    <a:p>
                      <a:pPr marL="285750" lvl="0" indent="-285750">
                        <a:buFont typeface="Calibri"/>
                        <a:buChar char="-"/>
                      </a:pPr>
                      <a:r>
                        <a:rPr lang="fr-FR" sz="1000"/>
                        <a:t>Concevoir l'architecture technique</a:t>
                      </a:r>
                    </a:p>
                    <a:p>
                      <a:pPr marL="285750" lvl="0" indent="-285750">
                        <a:buFont typeface="Calibri"/>
                        <a:buChar char="-"/>
                      </a:pPr>
                      <a:r>
                        <a:rPr lang="fr-FR" sz="1000"/>
                        <a:t>Écriture du CDCT et de la Note de Cadrage</a:t>
                      </a:r>
                    </a:p>
                  </a:txBody>
                  <a:tcP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extLst>
                  <a:ext uri="{0D108BD9-81ED-4DB2-BD59-A6C34878D82A}">
                    <a16:rowId xmlns:a16="http://schemas.microsoft.com/office/drawing/2014/main" val="2772832351"/>
                  </a:ext>
                </a:extLst>
              </a:tr>
              <a:tr h="340195">
                <a:tc>
                  <a:txBody>
                    <a:bodyPr/>
                    <a:lstStyle/>
                    <a:p>
                      <a:r>
                        <a:rPr lang="fr-FR" sz="1400" b="1"/>
                        <a:t>Design UX/UI</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0" i="0" u="none" strike="noStrike" noProof="0">
                          <a:solidFill>
                            <a:srgbClr val="000000"/>
                          </a:solidFill>
                          <a:latin typeface="Aptos Light"/>
                        </a:rPr>
                        <a:t>Chef de projet, Designer UX/UI</a:t>
                      </a:r>
                      <a:endParaRPr lang="fr-FR" b="0" i="0">
                        <a:latin typeface="Aptos Light"/>
                      </a:endParaRP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1" i="0" u="none" strike="noStrike" noProof="0">
                          <a:solidFill>
                            <a:srgbClr val="000000"/>
                          </a:solidFill>
                          <a:latin typeface="Aptos Light"/>
                        </a:rPr>
                        <a:t>5</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algn="ctr"/>
                      <a:r>
                        <a:rPr lang="fr-FR" b="1"/>
                        <a:t>2 000€</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marL="285750" indent="-285750">
                        <a:buFont typeface="Calibri"/>
                        <a:buChar char="-"/>
                      </a:pPr>
                      <a:r>
                        <a:rPr lang="fr-FR" sz="1000"/>
                        <a:t>Design de l'interface utilisateur, Conception des écrans</a:t>
                      </a:r>
                    </a:p>
                    <a:p>
                      <a:pPr marL="285750" lvl="0" indent="-285750">
                        <a:buFont typeface="Calibri"/>
                        <a:buChar char="-"/>
                      </a:pPr>
                      <a:r>
                        <a:rPr lang="fr-FR" sz="1000"/>
                        <a:t>Validation des maquettes</a:t>
                      </a:r>
                    </a:p>
                  </a:txBody>
                  <a:tcP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extLst>
                  <a:ext uri="{0D108BD9-81ED-4DB2-BD59-A6C34878D82A}">
                    <a16:rowId xmlns:a16="http://schemas.microsoft.com/office/drawing/2014/main" val="1608058501"/>
                  </a:ext>
                </a:extLst>
              </a:tr>
              <a:tr h="603572">
                <a:tc>
                  <a:txBody>
                    <a:bodyPr/>
                    <a:lstStyle/>
                    <a:p>
                      <a:r>
                        <a:rPr lang="fr-FR" sz="1400" b="1"/>
                        <a:t>Développement</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0" i="0" u="none" strike="noStrike" noProof="0">
                          <a:solidFill>
                            <a:srgbClr val="000000"/>
                          </a:solidFill>
                          <a:latin typeface="Aptos Light"/>
                        </a:rPr>
                        <a:t>Chef de projet, Dev Backend, Dev Frontend</a:t>
                      </a:r>
                      <a:endParaRPr lang="fr-FR" b="0" i="0">
                        <a:latin typeface="Aptos Light"/>
                      </a:endParaRP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1" i="0" u="none" strike="noStrike" noProof="0">
                          <a:solidFill>
                            <a:srgbClr val="000000"/>
                          </a:solidFill>
                          <a:latin typeface="Aptos Light"/>
                        </a:rPr>
                        <a:t>34 </a:t>
                      </a:r>
                      <a:r>
                        <a:rPr lang="fr-FR" sz="1400" b="1" i="0" u="none" strike="noStrike" noProof="0">
                          <a:solidFill>
                            <a:srgbClr val="00B050"/>
                          </a:solidFill>
                          <a:latin typeface="Aptos Light"/>
                        </a:rPr>
                        <a:t>(-1)</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algn="ctr"/>
                      <a:r>
                        <a:rPr lang="fr-FR" b="1"/>
                        <a:t>25 200€</a:t>
                      </a:r>
                    </a:p>
                    <a:p>
                      <a:pPr lvl="0" algn="ctr">
                        <a:buNone/>
                      </a:pPr>
                      <a:r>
                        <a:rPr lang="fr-FR" b="1">
                          <a:solidFill>
                            <a:srgbClr val="00B050"/>
                          </a:solidFill>
                        </a:rPr>
                        <a:t>(- 800€)</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marL="285750" indent="-285750">
                        <a:buFont typeface="Calibri"/>
                        <a:buChar char="-"/>
                      </a:pPr>
                      <a:r>
                        <a:rPr lang="fr-FR" sz="1000"/>
                        <a:t>Gestion des données, API, Algorithme de calcul des coûts</a:t>
                      </a:r>
                    </a:p>
                    <a:p>
                      <a:pPr marL="285750" lvl="0" indent="-285750">
                        <a:buFont typeface="Calibri"/>
                        <a:buChar char="-"/>
                      </a:pPr>
                      <a:r>
                        <a:rPr lang="fr-FR" sz="1000"/>
                        <a:t>Interface utilisateur, écrans de suivi des commandes et de gestion des stocks</a:t>
                      </a:r>
                    </a:p>
                    <a:p>
                      <a:pPr marL="285750" lvl="0" indent="-285750">
                        <a:buFont typeface="Calibri"/>
                        <a:buChar char="-"/>
                      </a:pPr>
                      <a:r>
                        <a:rPr lang="fr-FR" sz="1000"/>
                        <a:t>Suivi du développement, Supervision</a:t>
                      </a:r>
                    </a:p>
                  </a:txBody>
                  <a:tcP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extLst>
                  <a:ext uri="{0D108BD9-81ED-4DB2-BD59-A6C34878D82A}">
                    <a16:rowId xmlns:a16="http://schemas.microsoft.com/office/drawing/2014/main" val="537318670"/>
                  </a:ext>
                </a:extLst>
              </a:tr>
              <a:tr h="395065">
                <a:tc>
                  <a:txBody>
                    <a:bodyPr/>
                    <a:lstStyle/>
                    <a:p>
                      <a:r>
                        <a:rPr lang="fr-FR" sz="1400" b="1"/>
                        <a:t>Tests et Validation</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0" i="0" u="none" strike="noStrike" noProof="0">
                          <a:solidFill>
                            <a:srgbClr val="000000"/>
                          </a:solidFill>
                          <a:latin typeface="Aptos Light"/>
                        </a:rPr>
                        <a:t>Chef de projet, Testeur</a:t>
                      </a:r>
                      <a:endParaRPr lang="fr-FR" b="0" i="0">
                        <a:latin typeface="Aptos Light"/>
                      </a:endParaRP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1" i="0" u="none" strike="noStrike" noProof="0">
                          <a:solidFill>
                            <a:srgbClr val="000000"/>
                          </a:solidFill>
                          <a:latin typeface="Aptos Light"/>
                        </a:rPr>
                        <a:t>5</a:t>
                      </a:r>
                      <a:r>
                        <a:rPr lang="fr-FR" sz="1400" b="1" i="0" u="none" strike="noStrike" noProof="0">
                          <a:solidFill>
                            <a:schemeClr val="bg1">
                              <a:lumMod val="76000"/>
                            </a:schemeClr>
                          </a:solidFill>
                          <a:latin typeface="Aptos Light"/>
                        </a:rPr>
                        <a:t> </a:t>
                      </a:r>
                      <a:r>
                        <a:rPr lang="fr-FR" sz="1400" b="1" i="0" u="none" strike="noStrike" noProof="0">
                          <a:solidFill>
                            <a:srgbClr val="00B050"/>
                          </a:solidFill>
                          <a:latin typeface="Aptos Light"/>
                        </a:rPr>
                        <a:t>(-1)</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algn="ctr"/>
                      <a:r>
                        <a:rPr lang="fr-FR" b="1"/>
                        <a:t>2 000€</a:t>
                      </a:r>
                    </a:p>
                    <a:p>
                      <a:pPr lvl="0" algn="ctr">
                        <a:buNone/>
                      </a:pPr>
                      <a:r>
                        <a:rPr lang="fr-FR" b="1">
                          <a:solidFill>
                            <a:srgbClr val="00B050"/>
                          </a:solidFill>
                        </a:rPr>
                        <a:t>(- 400€)</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marL="285750" indent="-285750">
                        <a:buFont typeface="Calibri"/>
                        <a:buChar char="-"/>
                      </a:pPr>
                      <a:r>
                        <a:rPr lang="fr-FR" sz="1000"/>
                        <a:t>Tests unitaires, Tests d'intégration, Validation des utilisateurs</a:t>
                      </a:r>
                    </a:p>
                    <a:p>
                      <a:pPr marL="285750" lvl="0" indent="-285750">
                        <a:buFont typeface="Calibri"/>
                        <a:buChar char="-"/>
                      </a:pPr>
                      <a:r>
                        <a:rPr lang="fr-FR" sz="1000"/>
                        <a:t>Coordination des tests</a:t>
                      </a:r>
                    </a:p>
                  </a:txBody>
                  <a:tcP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extLst>
                  <a:ext uri="{0D108BD9-81ED-4DB2-BD59-A6C34878D82A}">
                    <a16:rowId xmlns:a16="http://schemas.microsoft.com/office/drawing/2014/main" val="2256154938"/>
                  </a:ext>
                </a:extLst>
              </a:tr>
              <a:tr h="735260">
                <a:tc>
                  <a:txBody>
                    <a:bodyPr/>
                    <a:lstStyle/>
                    <a:p>
                      <a:r>
                        <a:rPr lang="fr-FR" sz="1400" b="1"/>
                        <a:t>Déploiement</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0" i="0" u="none" strike="noStrike" noProof="0">
                          <a:solidFill>
                            <a:srgbClr val="000000"/>
                          </a:solidFill>
                          <a:latin typeface="Aptos Light"/>
                        </a:rPr>
                        <a:t>Chef de projet, Lead Dev</a:t>
                      </a:r>
                      <a:endParaRPr lang="fr-FR" b="0" i="0">
                        <a:latin typeface="Aptos Light"/>
                      </a:endParaRP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1" i="0" u="none" strike="noStrike" noProof="0">
                          <a:solidFill>
                            <a:srgbClr val="000000"/>
                          </a:solidFill>
                          <a:latin typeface="Aptos Light"/>
                        </a:rPr>
                        <a:t>11</a:t>
                      </a:r>
                      <a:r>
                        <a:rPr lang="fr-FR" sz="1400" b="1" i="0" u="none" strike="noStrike" noProof="0">
                          <a:solidFill>
                            <a:schemeClr val="bg2">
                              <a:lumMod val="25000"/>
                            </a:schemeClr>
                          </a:solidFill>
                          <a:latin typeface="Aptos Light"/>
                        </a:rPr>
                        <a:t> </a:t>
                      </a:r>
                      <a:r>
                        <a:rPr lang="fr-FR" sz="1400" b="1" i="0" u="none" strike="noStrike" noProof="0">
                          <a:solidFill>
                            <a:srgbClr val="00B050"/>
                          </a:solidFill>
                          <a:latin typeface="Aptos Light"/>
                        </a:rPr>
                        <a:t>(-1)</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algn="ctr"/>
                      <a:r>
                        <a:rPr lang="fr-FR" b="1"/>
                        <a:t>6 500€</a:t>
                      </a:r>
                    </a:p>
                    <a:p>
                      <a:pPr lvl="0" algn="ctr">
                        <a:buNone/>
                      </a:pPr>
                      <a:r>
                        <a:rPr lang="fr-FR" b="1">
                          <a:solidFill>
                            <a:srgbClr val="00B050"/>
                          </a:solidFill>
                        </a:rPr>
                        <a:t>(- 600€)</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marL="285750" indent="-285750">
                        <a:buFont typeface="Calibri"/>
                        <a:buChar char="-"/>
                      </a:pPr>
                      <a:r>
                        <a:rPr lang="fr-FR" sz="1000"/>
                        <a:t>Déploiement sur infra client ou cloud</a:t>
                      </a:r>
                    </a:p>
                    <a:p>
                      <a:pPr marL="285750" lvl="0" indent="-285750">
                        <a:buFont typeface="Calibri"/>
                        <a:buChar char="-"/>
                      </a:pPr>
                      <a:r>
                        <a:rPr lang="fr-FR" sz="1000"/>
                        <a:t>Configuration des utilisateurs</a:t>
                      </a:r>
                    </a:p>
                    <a:p>
                      <a:pPr marL="285750" lvl="0" indent="-285750">
                        <a:buFont typeface="Calibri"/>
                        <a:buChar char="-"/>
                      </a:pPr>
                      <a:r>
                        <a:rPr lang="fr-FR" sz="1000"/>
                        <a:t>Formation des utilisateurs à l'outil</a:t>
                      </a:r>
                    </a:p>
                    <a:p>
                      <a:pPr marL="285750" lvl="0" indent="-285750">
                        <a:buFont typeface="Calibri"/>
                        <a:buChar char="-"/>
                      </a:pPr>
                      <a:r>
                        <a:rPr lang="fr-FR" sz="1000"/>
                        <a:t>Assurance du bon fonctionnement de l'outil</a:t>
                      </a:r>
                    </a:p>
                    <a:p>
                      <a:pPr marL="285750" lvl="0" indent="-285750">
                        <a:buFont typeface="Calibri"/>
                        <a:buChar char="-"/>
                      </a:pPr>
                      <a:r>
                        <a:rPr lang="fr-FR" sz="1000"/>
                        <a:t>Suivi du déploiement, Supervision</a:t>
                      </a:r>
                    </a:p>
                  </a:txBody>
                  <a:tcP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extLst>
                  <a:ext uri="{0D108BD9-81ED-4DB2-BD59-A6C34878D82A}">
                    <a16:rowId xmlns:a16="http://schemas.microsoft.com/office/drawing/2014/main" val="2462852280"/>
                  </a:ext>
                </a:extLst>
              </a:tr>
              <a:tr h="307272">
                <a:tc>
                  <a:txBody>
                    <a:bodyPr/>
                    <a:lstStyle/>
                    <a:p>
                      <a:r>
                        <a:rPr lang="fr-FR" sz="1400" b="1"/>
                        <a:t>Comités de Pilotage</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0" i="0" u="none" strike="noStrike" noProof="0">
                          <a:solidFill>
                            <a:srgbClr val="000000"/>
                          </a:solidFill>
                          <a:latin typeface="Aptos Light"/>
                        </a:rPr>
                        <a:t>Chef de projet, Lead Dev, PO</a:t>
                      </a:r>
                      <a:endParaRPr lang="fr-FR" b="0" i="0">
                        <a:latin typeface="Aptos Light"/>
                      </a:endParaRP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1" i="0" u="none" strike="noStrike" noProof="0">
                          <a:solidFill>
                            <a:srgbClr val="000000"/>
                          </a:solidFill>
                          <a:latin typeface="Aptos Light"/>
                        </a:rPr>
                        <a:t>3</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algn="ctr"/>
                      <a:r>
                        <a:rPr lang="fr-FR" b="1"/>
                        <a:t>2 400€</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marL="285750" indent="-285750">
                        <a:buFont typeface="Calibri"/>
                        <a:buChar char="-"/>
                      </a:pPr>
                      <a:r>
                        <a:rPr lang="fr-FR" sz="1000"/>
                        <a:t>Réunions de suivi après chaque grande étape</a:t>
                      </a:r>
                    </a:p>
                  </a:txBody>
                  <a:tcP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extLst>
                  <a:ext uri="{0D108BD9-81ED-4DB2-BD59-A6C34878D82A}">
                    <a16:rowId xmlns:a16="http://schemas.microsoft.com/office/drawing/2014/main" val="1358418282"/>
                  </a:ext>
                </a:extLst>
              </a:tr>
              <a:tr h="340195">
                <a:tc>
                  <a:txBody>
                    <a:bodyPr/>
                    <a:lstStyle/>
                    <a:p>
                      <a:pPr lvl="0">
                        <a:buNone/>
                      </a:pPr>
                      <a:r>
                        <a:rPr lang="fr-FR" sz="1400"/>
                        <a:t>Maintenance (facultative)</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0" i="0" u="none" strike="noStrike" noProof="0">
                          <a:solidFill>
                            <a:srgbClr val="000000"/>
                          </a:solidFill>
                          <a:latin typeface="Aptos Light"/>
                        </a:rPr>
                        <a:t>Chef de projet, Développeur</a:t>
                      </a:r>
                      <a:endParaRPr lang="fr-FR" b="0" i="0">
                        <a:latin typeface="Aptos Light"/>
                      </a:endParaRP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buNone/>
                      </a:pPr>
                      <a:r>
                        <a:rPr lang="fr-FR" sz="1400" b="0" i="0" u="none" strike="noStrike" noProof="0">
                          <a:solidFill>
                            <a:srgbClr val="000000"/>
                          </a:solidFill>
                          <a:latin typeface="Aptos Light"/>
                        </a:rPr>
                        <a:t>(6)</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lvl="0" algn="ctr">
                        <a:buNone/>
                      </a:pPr>
                      <a:r>
                        <a:rPr lang="fr-FR" b="0"/>
                        <a:t>(2 400€)</a:t>
                      </a:r>
                    </a:p>
                  </a:txBody>
                  <a:tcPr anchor="ct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tc>
                  <a:txBody>
                    <a:bodyPr/>
                    <a:lstStyle/>
                    <a:p>
                      <a:pPr marL="285750" lvl="0" indent="-285750">
                        <a:buFont typeface="Calibri"/>
                        <a:buChar char="-"/>
                      </a:pPr>
                      <a:r>
                        <a:rPr lang="fr-FR" sz="1000"/>
                        <a:t>Assurer une maintenance corrective sur la première année</a:t>
                      </a:r>
                    </a:p>
                    <a:p>
                      <a:pPr marL="285750" lvl="0" indent="-285750">
                        <a:buFont typeface="Calibri"/>
                        <a:buChar char="-"/>
                      </a:pPr>
                      <a:r>
                        <a:rPr lang="fr-FR" sz="1000"/>
                        <a:t>Suivi des demandes et des correctifs</a:t>
                      </a:r>
                    </a:p>
                  </a:txBody>
                  <a:tcPr>
                    <a:lnL w="12700">
                      <a:solidFill>
                        <a:schemeClr val="bg1"/>
                      </a:solidFill>
                    </a:lnL>
                    <a:lnR w="12700">
                      <a:solidFill>
                        <a:schemeClr val="bg1"/>
                      </a:solidFill>
                    </a:lnR>
                    <a:lnT w="12700">
                      <a:solidFill>
                        <a:schemeClr val="bg1"/>
                      </a:solidFill>
                    </a:lnT>
                    <a:lnB w="12700">
                      <a:solidFill>
                        <a:schemeClr val="bg1"/>
                      </a:solidFill>
                    </a:lnB>
                    <a:solidFill>
                      <a:srgbClr val="0098F0">
                        <a:alpha val="10000"/>
                      </a:srgbClr>
                    </a:solidFill>
                  </a:tcPr>
                </a:tc>
                <a:extLst>
                  <a:ext uri="{0D108BD9-81ED-4DB2-BD59-A6C34878D82A}">
                    <a16:rowId xmlns:a16="http://schemas.microsoft.com/office/drawing/2014/main" val="435296758"/>
                  </a:ext>
                </a:extLst>
              </a:tr>
              <a:tr h="648804">
                <a:tc>
                  <a:txBody>
                    <a:bodyPr/>
                    <a:lstStyle/>
                    <a:p>
                      <a:pPr lvl="0">
                        <a:buNone/>
                      </a:pPr>
                      <a:r>
                        <a:rPr lang="fr-FR" b="1">
                          <a:solidFill>
                            <a:schemeClr val="bg1"/>
                          </a:solidFill>
                        </a:rPr>
                        <a:t>Total</a:t>
                      </a:r>
                    </a:p>
                  </a:txBody>
                  <a:tcPr anchor="ctr">
                    <a:lnL w="12700">
                      <a:solidFill>
                        <a:schemeClr val="bg1"/>
                      </a:solid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chemeClr val="accent6">
                        <a:lumMod val="50000"/>
                      </a:schemeClr>
                    </a:solidFill>
                  </a:tcPr>
                </a:tc>
                <a:tc>
                  <a:txBody>
                    <a:bodyPr/>
                    <a:lstStyle/>
                    <a:p>
                      <a:pPr lvl="0">
                        <a:buNone/>
                      </a:pPr>
                      <a:endParaRPr lang="fr-FR"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chemeClr val="accent6">
                        <a:lumMod val="50000"/>
                      </a:schemeClr>
                    </a:solidFill>
                  </a:tcPr>
                </a:tc>
                <a:tc>
                  <a:txBody>
                    <a:bodyPr/>
                    <a:lstStyle/>
                    <a:p>
                      <a:pPr lvl="0">
                        <a:buNone/>
                      </a:pPr>
                      <a:r>
                        <a:rPr lang="fr-FR" b="1">
                          <a:solidFill>
                            <a:schemeClr val="bg1"/>
                          </a:solidFill>
                        </a:rPr>
                        <a:t>68 jours Homme</a:t>
                      </a:r>
                    </a:p>
                    <a:p>
                      <a:pPr lvl="0">
                        <a:buNone/>
                      </a:pPr>
                      <a:r>
                        <a:rPr lang="fr-FR" b="1">
                          <a:solidFill>
                            <a:srgbClr val="00B050"/>
                          </a:solidFill>
                        </a:rPr>
                        <a:t>(- 3 </a:t>
                      </a:r>
                      <a:r>
                        <a:rPr lang="fr-FR" b="1" err="1">
                          <a:solidFill>
                            <a:srgbClr val="00B050"/>
                          </a:solidFill>
                        </a:rPr>
                        <a:t>jH</a:t>
                      </a:r>
                      <a:r>
                        <a:rPr lang="fr-FR" b="1">
                          <a:solidFill>
                            <a:srgbClr val="00B050"/>
                          </a:solidFill>
                        </a:rPr>
                        <a:t>)</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6">
                        <a:lumMod val="50000"/>
                      </a:schemeClr>
                    </a:solidFill>
                  </a:tcPr>
                </a:tc>
                <a:tc>
                  <a:txBody>
                    <a:bodyPr/>
                    <a:lstStyle/>
                    <a:p>
                      <a:pPr lvl="0" algn="ctr">
                        <a:buNone/>
                      </a:pPr>
                      <a:r>
                        <a:rPr lang="fr-FR" b="1">
                          <a:solidFill>
                            <a:schemeClr val="bg1"/>
                          </a:solidFill>
                        </a:rPr>
                        <a:t>44 700€</a:t>
                      </a:r>
                    </a:p>
                    <a:p>
                      <a:pPr lvl="0" algn="ctr">
                        <a:buNone/>
                      </a:pPr>
                      <a:r>
                        <a:rPr lang="fr-FR" b="1">
                          <a:solidFill>
                            <a:srgbClr val="04C45B"/>
                          </a:solidFill>
                        </a:rPr>
                        <a:t>(- 1 800€)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chemeClr val="accent6">
                        <a:lumMod val="50000"/>
                      </a:schemeClr>
                    </a:solidFill>
                  </a:tcPr>
                </a:tc>
                <a:tc>
                  <a:txBody>
                    <a:bodyPr/>
                    <a:lstStyle/>
                    <a:p>
                      <a:pPr lvl="0">
                        <a:buNone/>
                      </a:pPr>
                      <a:r>
                        <a:rPr lang="fr-FR" sz="1400" b="0">
                          <a:solidFill>
                            <a:schemeClr val="bg1"/>
                          </a:solidFill>
                        </a:rPr>
                        <a:t>(+ 2 400€ facultatifs)</a:t>
                      </a:r>
                    </a:p>
                  </a:txBody>
                  <a:tcPr anchor="ctr">
                    <a:lnL w="12700" cap="flat" cmpd="sng" algn="ctr">
                      <a:solidFill>
                        <a:schemeClr val="bg1"/>
                      </a:solidFill>
                      <a:prstDash val="solid"/>
                      <a:round/>
                      <a:headEnd type="none" w="med" len="med"/>
                      <a:tailEnd type="none" w="med" len="med"/>
                    </a:lnL>
                    <a:lnR w="12700">
                      <a:solidFill>
                        <a:schemeClr val="bg1"/>
                      </a:solidFill>
                    </a:lnR>
                    <a:lnT w="12700" cap="flat" cmpd="sng" algn="ctr">
                      <a:solidFill>
                        <a:schemeClr val="bg1"/>
                      </a:solidFill>
                      <a:prstDash val="solid"/>
                      <a:round/>
                      <a:headEnd type="none" w="med" len="med"/>
                      <a:tailEnd type="none" w="med" len="med"/>
                    </a:lnT>
                    <a:lnB w="12700">
                      <a:solidFill>
                        <a:schemeClr val="bg1"/>
                      </a:solidFill>
                    </a:lnB>
                    <a:solidFill>
                      <a:schemeClr val="accent6">
                        <a:lumMod val="50000"/>
                      </a:schemeClr>
                    </a:solidFill>
                  </a:tcPr>
                </a:tc>
                <a:extLst>
                  <a:ext uri="{0D108BD9-81ED-4DB2-BD59-A6C34878D82A}">
                    <a16:rowId xmlns:a16="http://schemas.microsoft.com/office/drawing/2014/main" val="708296006"/>
                  </a:ext>
                </a:extLst>
              </a:tr>
            </a:tbl>
          </a:graphicData>
        </a:graphic>
      </p:graphicFrame>
      <p:pic>
        <p:nvPicPr>
          <p:cNvPr id="7" name="Image 6" descr="Une image contenant Graphique, texte, graphisme, Police&#10;&#10;Description générée automatiquement">
            <a:extLst>
              <a:ext uri="{FF2B5EF4-FFF2-40B4-BE49-F238E27FC236}">
                <a16:creationId xmlns:a16="http://schemas.microsoft.com/office/drawing/2014/main" id="{14BFB9FE-4E77-1DF7-59CD-F06CCE9FD026}"/>
              </a:ext>
            </a:extLst>
          </p:cNvPr>
          <p:cNvPicPr>
            <a:picLocks noChangeAspect="1"/>
          </p:cNvPicPr>
          <p:nvPr/>
        </p:nvPicPr>
        <p:blipFill>
          <a:blip r:embed="rId2"/>
          <a:stretch>
            <a:fillRect/>
          </a:stretch>
        </p:blipFill>
        <p:spPr>
          <a:xfrm>
            <a:off x="10375161" y="64214"/>
            <a:ext cx="1703276" cy="1019884"/>
          </a:xfrm>
          <a:prstGeom prst="rect">
            <a:avLst/>
          </a:prstGeom>
        </p:spPr>
      </p:pic>
      <p:sp>
        <p:nvSpPr>
          <p:cNvPr id="2" name="Title 1">
            <a:extLst>
              <a:ext uri="{FF2B5EF4-FFF2-40B4-BE49-F238E27FC236}">
                <a16:creationId xmlns:a16="http://schemas.microsoft.com/office/drawing/2014/main" id="{A4A34DAF-F207-3061-24D6-6AFF552418DC}"/>
              </a:ext>
            </a:extLst>
          </p:cNvPr>
          <p:cNvSpPr>
            <a:spLocks noGrp="1"/>
          </p:cNvSpPr>
          <p:nvPr>
            <p:ph type="title"/>
          </p:nvPr>
        </p:nvSpPr>
        <p:spPr>
          <a:xfrm>
            <a:off x="1815799" y="82941"/>
            <a:ext cx="4722836" cy="753429"/>
          </a:xfrm>
        </p:spPr>
        <p:txBody>
          <a:bodyPr/>
          <a:lstStyle/>
          <a:p>
            <a:pPr algn="ctr"/>
            <a:r>
              <a:rPr lang="en-US"/>
              <a:t>C. Le Budget</a:t>
            </a:r>
            <a:endParaRPr lang="fr-FR"/>
          </a:p>
        </p:txBody>
      </p:sp>
      <p:pic>
        <p:nvPicPr>
          <p:cNvPr id="11" name="Image 10" descr="Une image contenant texte, Police, capture d’écran, logo&#10;&#10;Description générée automatiquement">
            <a:extLst>
              <a:ext uri="{FF2B5EF4-FFF2-40B4-BE49-F238E27FC236}">
                <a16:creationId xmlns:a16="http://schemas.microsoft.com/office/drawing/2014/main" id="{7364430B-8474-28EF-B3BC-D59BBAE15370}"/>
              </a:ext>
            </a:extLst>
          </p:cNvPr>
          <p:cNvPicPr>
            <a:picLocks noChangeAspect="1"/>
          </p:cNvPicPr>
          <p:nvPr/>
        </p:nvPicPr>
        <p:blipFill>
          <a:blip r:embed="rId3"/>
          <a:stretch>
            <a:fillRect/>
          </a:stretch>
        </p:blipFill>
        <p:spPr>
          <a:xfrm>
            <a:off x="107158" y="63559"/>
            <a:ext cx="1701209" cy="609682"/>
          </a:xfrm>
          <a:prstGeom prst="rect">
            <a:avLst/>
          </a:prstGeom>
        </p:spPr>
      </p:pic>
      <p:sp>
        <p:nvSpPr>
          <p:cNvPr id="5" name="ZoneTexte 4">
            <a:extLst>
              <a:ext uri="{FF2B5EF4-FFF2-40B4-BE49-F238E27FC236}">
                <a16:creationId xmlns:a16="http://schemas.microsoft.com/office/drawing/2014/main" id="{A876C70A-F3BC-809E-A3C2-1DDDA53AEB72}"/>
              </a:ext>
            </a:extLst>
          </p:cNvPr>
          <p:cNvSpPr txBox="1"/>
          <p:nvPr/>
        </p:nvSpPr>
        <p:spPr>
          <a:xfrm>
            <a:off x="7642233" y="78019"/>
            <a:ext cx="2732271" cy="1200329"/>
          </a:xfrm>
          <a:prstGeom prst="rect">
            <a:avLst/>
          </a:prstGeom>
          <a:noFill/>
        </p:spPr>
        <p:txBody>
          <a:bodyPr wrap="square" lIns="91440" tIns="45720" rIns="91440" bIns="45720" rtlCol="0" anchor="t">
            <a:spAutoFit/>
          </a:bodyPr>
          <a:lstStyle/>
          <a:p>
            <a:pPr marL="285750" indent="-285750">
              <a:buFont typeface="Calibri"/>
              <a:buChar char="-"/>
            </a:pPr>
            <a:r>
              <a:rPr lang="fr-FR">
                <a:ea typeface="+mn-lt"/>
                <a:cs typeface="+mn-lt"/>
              </a:rPr>
              <a:t>Budget initial : 50K€</a:t>
            </a:r>
          </a:p>
          <a:p>
            <a:pPr marL="285750" indent="-285750">
              <a:buFont typeface="Calibri"/>
              <a:buChar char="-"/>
            </a:pPr>
            <a:r>
              <a:rPr lang="fr-FR">
                <a:ea typeface="+mn-lt"/>
                <a:cs typeface="+mn-lt"/>
              </a:rPr>
              <a:t>Budget abaissé à 45K€</a:t>
            </a:r>
            <a:endParaRPr lang="fr-FR"/>
          </a:p>
          <a:p>
            <a:endParaRPr lang="fr-FR">
              <a:ea typeface="+mn-lt"/>
              <a:cs typeface="+mn-lt"/>
            </a:endParaRPr>
          </a:p>
          <a:p>
            <a:endParaRPr lang="fr-FR"/>
          </a:p>
        </p:txBody>
      </p:sp>
    </p:spTree>
    <p:extLst>
      <p:ext uri="{BB962C8B-B14F-4D97-AF65-F5344CB8AC3E}">
        <p14:creationId xmlns:p14="http://schemas.microsoft.com/office/powerpoint/2010/main" val="2657365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4596F-85CD-D341-4FB9-FDD60C800C6B}"/>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970765D-2AF6-E02C-1F98-0010E2CA767B}"/>
              </a:ext>
            </a:extLst>
          </p:cNvPr>
          <p:cNvSpPr>
            <a:spLocks noGrp="1"/>
          </p:cNvSpPr>
          <p:nvPr>
            <p:ph type="sldNum" sz="quarter" idx="11"/>
          </p:nvPr>
        </p:nvSpPr>
        <p:spPr>
          <a:xfrm>
            <a:off x="11238778" y="6385422"/>
            <a:ext cx="843264" cy="288000"/>
          </a:xfrm>
        </p:spPr>
        <p:txBody>
          <a:bodyPr/>
          <a:lstStyle/>
          <a:p>
            <a:fld id="{B67B645E-C5E5-4727-B977-D372A0AA71D9}" type="slidenum">
              <a:rPr lang="en-US" smtClean="0"/>
              <a:pPr/>
              <a:t>24</a:t>
            </a:fld>
            <a:r>
              <a:rPr lang="en-US"/>
              <a:t>/34</a:t>
            </a:r>
          </a:p>
        </p:txBody>
      </p:sp>
      <p:pic>
        <p:nvPicPr>
          <p:cNvPr id="7" name="Image 6">
            <a:extLst>
              <a:ext uri="{FF2B5EF4-FFF2-40B4-BE49-F238E27FC236}">
                <a16:creationId xmlns:a16="http://schemas.microsoft.com/office/drawing/2014/main" id="{FC748D6B-4CEC-00E4-7D74-9FB2D0AD833A}"/>
              </a:ext>
            </a:extLst>
          </p:cNvPr>
          <p:cNvPicPr>
            <a:picLocks noChangeAspect="1"/>
          </p:cNvPicPr>
          <p:nvPr/>
        </p:nvPicPr>
        <p:blipFill>
          <a:blip r:embed="rId3"/>
          <a:stretch>
            <a:fillRect/>
          </a:stretch>
        </p:blipFill>
        <p:spPr>
          <a:xfrm>
            <a:off x="10375161" y="64214"/>
            <a:ext cx="1703276" cy="1019884"/>
          </a:xfrm>
          <a:prstGeom prst="rect">
            <a:avLst/>
          </a:prstGeom>
        </p:spPr>
      </p:pic>
      <p:pic>
        <p:nvPicPr>
          <p:cNvPr id="9" name="Image 8">
            <a:extLst>
              <a:ext uri="{FF2B5EF4-FFF2-40B4-BE49-F238E27FC236}">
                <a16:creationId xmlns:a16="http://schemas.microsoft.com/office/drawing/2014/main" id="{A6391122-3EAF-91B6-07DE-F0ADF3A78A6F}"/>
              </a:ext>
            </a:extLst>
          </p:cNvPr>
          <p:cNvPicPr>
            <a:picLocks noChangeAspect="1"/>
          </p:cNvPicPr>
          <p:nvPr/>
        </p:nvPicPr>
        <p:blipFill>
          <a:blip r:embed="rId4"/>
          <a:stretch>
            <a:fillRect/>
          </a:stretch>
        </p:blipFill>
        <p:spPr>
          <a:xfrm>
            <a:off x="78936" y="63559"/>
            <a:ext cx="1701209" cy="609682"/>
          </a:xfrm>
          <a:prstGeom prst="rect">
            <a:avLst/>
          </a:prstGeom>
        </p:spPr>
      </p:pic>
      <p:sp>
        <p:nvSpPr>
          <p:cNvPr id="5" name="ZoneTexte 4">
            <a:extLst>
              <a:ext uri="{FF2B5EF4-FFF2-40B4-BE49-F238E27FC236}">
                <a16:creationId xmlns:a16="http://schemas.microsoft.com/office/drawing/2014/main" id="{2CA53EF1-EDC1-7F4B-9866-F48D3AF59A44}"/>
              </a:ext>
            </a:extLst>
          </p:cNvPr>
          <p:cNvSpPr txBox="1"/>
          <p:nvPr/>
        </p:nvSpPr>
        <p:spPr>
          <a:xfrm>
            <a:off x="9088244" y="1386989"/>
            <a:ext cx="2672956" cy="369332"/>
          </a:xfrm>
          <a:prstGeom prst="rect">
            <a:avLst/>
          </a:prstGeom>
          <a:noFill/>
        </p:spPr>
        <p:txBody>
          <a:bodyPr wrap="square" rtlCol="0">
            <a:spAutoFit/>
          </a:bodyPr>
          <a:lstStyle/>
          <a:p>
            <a:endParaRPr lang="fr-FR"/>
          </a:p>
        </p:txBody>
      </p:sp>
      <p:sp>
        <p:nvSpPr>
          <p:cNvPr id="17" name="Title 1">
            <a:extLst>
              <a:ext uri="{FF2B5EF4-FFF2-40B4-BE49-F238E27FC236}">
                <a16:creationId xmlns:a16="http://schemas.microsoft.com/office/drawing/2014/main" id="{D3911C51-7465-4AF2-6EE4-84931A6B66D8}"/>
              </a:ext>
            </a:extLst>
          </p:cNvPr>
          <p:cNvSpPr txBox="1">
            <a:spLocks/>
          </p:cNvSpPr>
          <p:nvPr/>
        </p:nvSpPr>
        <p:spPr>
          <a:xfrm>
            <a:off x="81489" y="111521"/>
            <a:ext cx="12017367" cy="382075"/>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en-US"/>
              <a:t>D. Nouveau product backlog</a:t>
            </a:r>
            <a:br>
              <a:rPr lang="en-US"/>
            </a:br>
            <a:endParaRPr lang="en-US"/>
          </a:p>
        </p:txBody>
      </p:sp>
      <p:pic>
        <p:nvPicPr>
          <p:cNvPr id="2" name="Picture 1" descr="A screenshot of a computer&#10;&#10;Description automatically generated">
            <a:extLst>
              <a:ext uri="{FF2B5EF4-FFF2-40B4-BE49-F238E27FC236}">
                <a16:creationId xmlns:a16="http://schemas.microsoft.com/office/drawing/2014/main" id="{CA6AF283-0CA6-0FAC-15F0-BDFCCF46CBCE}"/>
              </a:ext>
            </a:extLst>
          </p:cNvPr>
          <p:cNvPicPr>
            <a:picLocks noChangeAspect="1"/>
          </p:cNvPicPr>
          <p:nvPr/>
        </p:nvPicPr>
        <p:blipFill>
          <a:blip r:embed="rId5"/>
          <a:stretch>
            <a:fillRect/>
          </a:stretch>
        </p:blipFill>
        <p:spPr>
          <a:xfrm>
            <a:off x="98544" y="1266707"/>
            <a:ext cx="5834229" cy="198711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B5A9FA5-070D-7386-A44C-9839B06C2768}"/>
              </a:ext>
            </a:extLst>
          </p:cNvPr>
          <p:cNvPicPr>
            <a:picLocks noChangeAspect="1"/>
          </p:cNvPicPr>
          <p:nvPr/>
        </p:nvPicPr>
        <p:blipFill>
          <a:blip r:embed="rId6"/>
          <a:stretch>
            <a:fillRect/>
          </a:stretch>
        </p:blipFill>
        <p:spPr>
          <a:xfrm>
            <a:off x="108227" y="3774070"/>
            <a:ext cx="5836950" cy="286388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A555CD53-95FE-B7A1-ADBF-CF09A6415606}"/>
              </a:ext>
            </a:extLst>
          </p:cNvPr>
          <p:cNvPicPr>
            <a:picLocks noChangeAspect="1"/>
          </p:cNvPicPr>
          <p:nvPr/>
        </p:nvPicPr>
        <p:blipFill>
          <a:blip r:embed="rId7"/>
          <a:stretch>
            <a:fillRect/>
          </a:stretch>
        </p:blipFill>
        <p:spPr>
          <a:xfrm>
            <a:off x="6107882" y="1264666"/>
            <a:ext cx="5653768" cy="1876425"/>
          </a:xfrm>
          <a:prstGeom prst="rect">
            <a:avLst/>
          </a:prstGeom>
        </p:spPr>
      </p:pic>
      <p:pic>
        <p:nvPicPr>
          <p:cNvPr id="12" name="Picture 11" descr="A screenshot of a phone&#10;&#10;Description automatically generated">
            <a:extLst>
              <a:ext uri="{FF2B5EF4-FFF2-40B4-BE49-F238E27FC236}">
                <a16:creationId xmlns:a16="http://schemas.microsoft.com/office/drawing/2014/main" id="{EB6AF742-5AE7-D426-B10C-888CDF047C0A}"/>
              </a:ext>
            </a:extLst>
          </p:cNvPr>
          <p:cNvPicPr>
            <a:picLocks noChangeAspect="1"/>
          </p:cNvPicPr>
          <p:nvPr/>
        </p:nvPicPr>
        <p:blipFill>
          <a:blip r:embed="rId8"/>
          <a:stretch>
            <a:fillRect/>
          </a:stretch>
        </p:blipFill>
        <p:spPr>
          <a:xfrm>
            <a:off x="6098357" y="3427856"/>
            <a:ext cx="5659212" cy="1121229"/>
          </a:xfrm>
          <a:prstGeom prst="rect">
            <a:avLst/>
          </a:prstGeom>
        </p:spPr>
      </p:pic>
      <p:pic>
        <p:nvPicPr>
          <p:cNvPr id="16" name="Picture 15" descr="A screenshot of a notebook&#10;&#10;Description automatically generated">
            <a:extLst>
              <a:ext uri="{FF2B5EF4-FFF2-40B4-BE49-F238E27FC236}">
                <a16:creationId xmlns:a16="http://schemas.microsoft.com/office/drawing/2014/main" id="{D4B63F62-510A-AF6D-E4DA-1FA56DC47936}"/>
              </a:ext>
            </a:extLst>
          </p:cNvPr>
          <p:cNvPicPr>
            <a:picLocks noChangeAspect="1"/>
          </p:cNvPicPr>
          <p:nvPr/>
        </p:nvPicPr>
        <p:blipFill>
          <a:blip r:embed="rId9"/>
          <a:stretch>
            <a:fillRect/>
          </a:stretch>
        </p:blipFill>
        <p:spPr>
          <a:xfrm>
            <a:off x="6098356" y="4827370"/>
            <a:ext cx="5659211" cy="1808390"/>
          </a:xfrm>
          <a:prstGeom prst="rect">
            <a:avLst/>
          </a:prstGeom>
        </p:spPr>
      </p:pic>
    </p:spTree>
    <p:extLst>
      <p:ext uri="{BB962C8B-B14F-4D97-AF65-F5344CB8AC3E}">
        <p14:creationId xmlns:p14="http://schemas.microsoft.com/office/powerpoint/2010/main" val="825512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F36F11-A50A-4347-9430-9522EAFCAB77}"/>
              </a:ext>
            </a:extLst>
          </p:cNvPr>
          <p:cNvSpPr>
            <a:spLocks noGrp="1"/>
          </p:cNvSpPr>
          <p:nvPr>
            <p:ph type="title"/>
          </p:nvPr>
        </p:nvSpPr>
        <p:spPr>
          <a:xfrm>
            <a:off x="841248" y="841248"/>
            <a:ext cx="6931152" cy="557784"/>
          </a:xfrm>
        </p:spPr>
        <p:txBody>
          <a:bodyPr/>
          <a:lstStyle/>
          <a:p>
            <a:r>
              <a:rPr lang="en-US" err="1"/>
              <a:t>PArtie</a:t>
            </a:r>
            <a:r>
              <a:rPr lang="en-US"/>
              <a:t> V</a:t>
            </a:r>
            <a:br>
              <a:rPr lang="en-US"/>
            </a:br>
            <a:br>
              <a:rPr lang="en-US"/>
            </a:br>
            <a:endParaRPr lang="en-US"/>
          </a:p>
        </p:txBody>
      </p:sp>
      <p:sp>
        <p:nvSpPr>
          <p:cNvPr id="4" name="Text Placeholder 3">
            <a:extLst>
              <a:ext uri="{FF2B5EF4-FFF2-40B4-BE49-F238E27FC236}">
                <a16:creationId xmlns:a16="http://schemas.microsoft.com/office/drawing/2014/main" id="{9A1E0E93-C6B0-0C8B-16D2-354982229DB1}"/>
              </a:ext>
            </a:extLst>
          </p:cNvPr>
          <p:cNvSpPr>
            <a:spLocks noGrp="1"/>
          </p:cNvSpPr>
          <p:nvPr>
            <p:ph type="body" sz="quarter" idx="10"/>
          </p:nvPr>
        </p:nvSpPr>
        <p:spPr>
          <a:xfrm>
            <a:off x="841247" y="1536192"/>
            <a:ext cx="6931152" cy="4480560"/>
          </a:xfrm>
        </p:spPr>
        <p:txBody>
          <a:bodyPr vert="horz" lIns="0" tIns="0" rIns="0" bIns="0" rtlCol="0" anchor="t">
            <a:noAutofit/>
          </a:bodyPr>
          <a:lstStyle/>
          <a:p>
            <a:r>
              <a:rPr lang="en-US">
                <a:ea typeface="+mn-lt"/>
                <a:cs typeface="+mn-lt"/>
              </a:rPr>
              <a:t>Conclusion</a:t>
            </a:r>
            <a:endParaRPr lang="en-US"/>
          </a:p>
          <a:p>
            <a:endParaRPr lang="en-US"/>
          </a:p>
        </p:txBody>
      </p:sp>
    </p:spTree>
    <p:extLst>
      <p:ext uri="{BB962C8B-B14F-4D97-AF65-F5344CB8AC3E}">
        <p14:creationId xmlns:p14="http://schemas.microsoft.com/office/powerpoint/2010/main" val="3368672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4DAF-F207-3061-24D6-6AFF552418DC}"/>
              </a:ext>
            </a:extLst>
          </p:cNvPr>
          <p:cNvSpPr>
            <a:spLocks noGrp="1"/>
          </p:cNvSpPr>
          <p:nvPr>
            <p:ph type="title"/>
          </p:nvPr>
        </p:nvSpPr>
        <p:spPr>
          <a:xfrm>
            <a:off x="683097" y="237399"/>
            <a:ext cx="10479024" cy="557784"/>
          </a:xfrm>
        </p:spPr>
        <p:txBody>
          <a:bodyPr/>
          <a:lstStyle/>
          <a:p>
            <a:pPr algn="ctr"/>
            <a:r>
              <a:rPr lang="en-US" sz="2400"/>
              <a:t>Conclusion</a:t>
            </a:r>
            <a:endParaRPr lang="fr-FR"/>
          </a:p>
        </p:txBody>
      </p:sp>
      <p:sp>
        <p:nvSpPr>
          <p:cNvPr id="4" name="Slide Number Placeholder 3">
            <a:extLst>
              <a:ext uri="{FF2B5EF4-FFF2-40B4-BE49-F238E27FC236}">
                <a16:creationId xmlns:a16="http://schemas.microsoft.com/office/drawing/2014/main" id="{D04F9477-0E09-541A-1BEE-18EAF43FE06E}"/>
              </a:ext>
            </a:extLst>
          </p:cNvPr>
          <p:cNvSpPr>
            <a:spLocks noGrp="1"/>
          </p:cNvSpPr>
          <p:nvPr>
            <p:ph type="sldNum" sz="quarter" idx="11"/>
          </p:nvPr>
        </p:nvSpPr>
        <p:spPr>
          <a:xfrm>
            <a:off x="10917936" y="6385422"/>
            <a:ext cx="843264" cy="288000"/>
          </a:xfrm>
        </p:spPr>
        <p:txBody>
          <a:bodyPr/>
          <a:lstStyle/>
          <a:p>
            <a:r>
              <a:rPr lang="en-US"/>
              <a:t>34/34</a:t>
            </a:r>
          </a:p>
        </p:txBody>
      </p:sp>
      <p:pic>
        <p:nvPicPr>
          <p:cNvPr id="7" name="Image 6" descr="Une image contenant Graphique, texte, graphisme, Police&#10;&#10;Description générée automatiquement">
            <a:extLst>
              <a:ext uri="{FF2B5EF4-FFF2-40B4-BE49-F238E27FC236}">
                <a16:creationId xmlns:a16="http://schemas.microsoft.com/office/drawing/2014/main" id="{14BFB9FE-4E77-1DF7-59CD-F06CCE9FD026}"/>
              </a:ext>
            </a:extLst>
          </p:cNvPr>
          <p:cNvPicPr>
            <a:picLocks noChangeAspect="1"/>
          </p:cNvPicPr>
          <p:nvPr/>
        </p:nvPicPr>
        <p:blipFill>
          <a:blip r:embed="rId2"/>
          <a:stretch>
            <a:fillRect/>
          </a:stretch>
        </p:blipFill>
        <p:spPr>
          <a:xfrm>
            <a:off x="10375161" y="64214"/>
            <a:ext cx="1703276" cy="1019884"/>
          </a:xfrm>
          <a:prstGeom prst="rect">
            <a:avLst/>
          </a:prstGeom>
        </p:spPr>
      </p:pic>
      <p:sp>
        <p:nvSpPr>
          <p:cNvPr id="3" name="ZoneTexte 2">
            <a:extLst>
              <a:ext uri="{FF2B5EF4-FFF2-40B4-BE49-F238E27FC236}">
                <a16:creationId xmlns:a16="http://schemas.microsoft.com/office/drawing/2014/main" id="{EDD81BB5-E391-1A2B-E52E-C592BB446A1F}"/>
              </a:ext>
            </a:extLst>
          </p:cNvPr>
          <p:cNvSpPr txBox="1"/>
          <p:nvPr/>
        </p:nvSpPr>
        <p:spPr>
          <a:xfrm>
            <a:off x="5368250" y="4403910"/>
            <a:ext cx="7332941" cy="1097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261745" lvl="2" indent="-347345" algn="just">
              <a:lnSpc>
                <a:spcPct val="140000"/>
              </a:lnSpc>
              <a:buFont typeface="Wingdings,Sans-Serif"/>
              <a:buChar char="§"/>
            </a:pPr>
            <a:r>
              <a:rPr lang="fr-FR" sz="1600"/>
              <a:t>Résistance au changement</a:t>
            </a:r>
            <a:endParaRPr lang="en-US" sz="1600"/>
          </a:p>
          <a:p>
            <a:pPr marL="1261745" lvl="2" indent="-347345" algn="just">
              <a:lnSpc>
                <a:spcPct val="140000"/>
              </a:lnSpc>
              <a:buFont typeface="Wingdings,Sans-Serif"/>
              <a:buChar char="§"/>
            </a:pPr>
            <a:r>
              <a:rPr lang="fr-FR" sz="1600"/>
              <a:t>Performance de l'application</a:t>
            </a:r>
          </a:p>
          <a:p>
            <a:pPr marL="1261745" lvl="2" indent="-347345" algn="just">
              <a:lnSpc>
                <a:spcPct val="140000"/>
              </a:lnSpc>
              <a:buFont typeface="Wingdings,Sans-Serif"/>
              <a:buChar char="§"/>
            </a:pPr>
            <a:r>
              <a:rPr lang="fr-FR" sz="1600"/>
              <a:t>Surcharge des plannings pour nos équipes</a:t>
            </a:r>
            <a:endParaRPr lang="fr-FR"/>
          </a:p>
        </p:txBody>
      </p:sp>
      <p:pic>
        <p:nvPicPr>
          <p:cNvPr id="11" name="Image 10" descr="Une image contenant texte, Police, capture d’écran, logo&#10;&#10;Description générée automatiquement">
            <a:extLst>
              <a:ext uri="{FF2B5EF4-FFF2-40B4-BE49-F238E27FC236}">
                <a16:creationId xmlns:a16="http://schemas.microsoft.com/office/drawing/2014/main" id="{7364430B-8474-28EF-B3BC-D59BBAE15370}"/>
              </a:ext>
            </a:extLst>
          </p:cNvPr>
          <p:cNvPicPr>
            <a:picLocks noChangeAspect="1"/>
          </p:cNvPicPr>
          <p:nvPr/>
        </p:nvPicPr>
        <p:blipFill>
          <a:blip r:embed="rId3"/>
          <a:stretch>
            <a:fillRect/>
          </a:stretch>
        </p:blipFill>
        <p:spPr>
          <a:xfrm>
            <a:off x="107158" y="63559"/>
            <a:ext cx="1701209" cy="609682"/>
          </a:xfrm>
          <a:prstGeom prst="rect">
            <a:avLst/>
          </a:prstGeom>
        </p:spPr>
      </p:pic>
      <p:sp>
        <p:nvSpPr>
          <p:cNvPr id="5" name="ZoneTexte 4">
            <a:extLst>
              <a:ext uri="{FF2B5EF4-FFF2-40B4-BE49-F238E27FC236}">
                <a16:creationId xmlns:a16="http://schemas.microsoft.com/office/drawing/2014/main" id="{A8B9DB1D-7378-60CF-9AFD-F494143D1353}"/>
              </a:ext>
            </a:extLst>
          </p:cNvPr>
          <p:cNvSpPr txBox="1"/>
          <p:nvPr/>
        </p:nvSpPr>
        <p:spPr>
          <a:xfrm>
            <a:off x="101708" y="671719"/>
            <a:ext cx="11665712" cy="6017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1600"/>
              <a:t>1. </a:t>
            </a:r>
            <a:r>
              <a:rPr lang="fr-FR" sz="1600" b="1" u="sng"/>
              <a:t>Récapitulatif des Objectifs :</a:t>
            </a:r>
            <a:endParaRPr lang="fr-FR"/>
          </a:p>
          <a:p>
            <a:pPr lvl="1" algn="just"/>
            <a:r>
              <a:rPr lang="fr-FR" sz="1600"/>
              <a:t>Mise à jour de la Note de Cadrage et du CDCT pour répondre aux nouvelles demandes :</a:t>
            </a:r>
          </a:p>
          <a:p>
            <a:pPr marL="1200150" lvl="2" indent="-285750" algn="just">
              <a:buFont typeface="Wingdings"/>
              <a:buChar char="§"/>
            </a:pPr>
            <a:r>
              <a:rPr lang="fr-FR" sz="1600"/>
              <a:t>Changement de planning : décalage de 4 mois (démarrage début mai),</a:t>
            </a:r>
          </a:p>
          <a:p>
            <a:pPr marL="1200150" lvl="2" indent="-285750" algn="just">
              <a:buFont typeface="Wingdings"/>
              <a:buChar char="§"/>
            </a:pPr>
            <a:r>
              <a:rPr lang="fr-FR" sz="1600"/>
              <a:t>Développement à réaliser sur site en un maximum de 45 jours,</a:t>
            </a:r>
          </a:p>
          <a:p>
            <a:pPr marL="1200150" lvl="2" indent="-285750" algn="just">
              <a:buFont typeface="Wingdings"/>
              <a:buChar char="§"/>
            </a:pPr>
            <a:r>
              <a:rPr lang="fr-FR" sz="1600"/>
              <a:t>Budget restreint à 45K € HT,</a:t>
            </a:r>
          </a:p>
          <a:p>
            <a:pPr marL="1200150" lvl="2" indent="-285750" algn="just">
              <a:buFont typeface="Wingdings"/>
              <a:buChar char="§"/>
            </a:pPr>
            <a:r>
              <a:rPr lang="fr-FR" sz="1600"/>
              <a:t>Priorisation de la Gestion des colis et du profil Administrateur.</a:t>
            </a:r>
          </a:p>
          <a:p>
            <a:pPr algn="just"/>
            <a:endParaRPr lang="fr-FR" sz="1600"/>
          </a:p>
          <a:p>
            <a:pPr algn="just"/>
            <a:r>
              <a:rPr lang="fr-FR" sz="1600"/>
              <a:t>2. </a:t>
            </a:r>
            <a:r>
              <a:rPr lang="fr-FR" sz="1600" b="1" u="sng"/>
              <a:t>Réponse Apportée :</a:t>
            </a:r>
          </a:p>
          <a:p>
            <a:pPr lvl="1" algn="just"/>
            <a:r>
              <a:rPr lang="fr-FR" sz="1600"/>
              <a:t>Centralisation des fonctionnalités liées à l'Opérateur de stock sur la fonction principale : Gestion du Stock</a:t>
            </a:r>
          </a:p>
          <a:p>
            <a:pPr marL="1200150" lvl="2" indent="-285750" algn="just">
              <a:buFont typeface="Wingdings"/>
              <a:buChar char="§"/>
            </a:pPr>
            <a:r>
              <a:rPr lang="fr-FR" sz="1600"/>
              <a:t>Permet de gagner 3 jours Homme et 2 jours de présence sur site pour arriver à 43 jours,</a:t>
            </a:r>
          </a:p>
          <a:p>
            <a:pPr marL="1200150" lvl="2" indent="-285750" algn="just">
              <a:buFont typeface="Wingdings"/>
              <a:buChar char="§"/>
            </a:pPr>
            <a:r>
              <a:rPr lang="fr-FR" sz="1600"/>
              <a:t>Permet de diminuer les coûts de 1 800€ pour atteindre 44 700€ HT et ainsi respecter le budget prévu,</a:t>
            </a:r>
          </a:p>
          <a:p>
            <a:pPr marL="1200150" lvl="2" indent="-285750" algn="just">
              <a:buFont typeface="Wingdings"/>
              <a:buChar char="§"/>
            </a:pPr>
            <a:r>
              <a:rPr lang="fr-FR" sz="1600"/>
              <a:t>Les fonctionnalités prioritaires restent inchangées,</a:t>
            </a:r>
          </a:p>
          <a:p>
            <a:pPr marL="1200150" lvl="2" indent="-285750" algn="just">
              <a:buFont typeface="Wingdings"/>
              <a:buChar char="§"/>
            </a:pPr>
            <a:r>
              <a:rPr lang="fr-FR" sz="1600"/>
              <a:t>Les documents ont été mis à jour et le calendrier démarre désormais le 5 mai.</a:t>
            </a:r>
          </a:p>
          <a:p>
            <a:pPr marL="1200150" lvl="2" indent="-285750" algn="just">
              <a:buFont typeface="Wingdings"/>
              <a:buChar char="§"/>
            </a:pPr>
            <a:endParaRPr lang="fr-FR" sz="1600"/>
          </a:p>
          <a:p>
            <a:pPr algn="just"/>
            <a:r>
              <a:rPr lang="fr-FR" sz="1600"/>
              <a:t>3. </a:t>
            </a:r>
            <a:r>
              <a:rPr lang="fr-FR" sz="1600" b="1" u="sng"/>
              <a:t>Risques Résiduels :</a:t>
            </a:r>
          </a:p>
          <a:p>
            <a:pPr marL="1261745" lvl="2" indent="-347345" algn="just">
              <a:lnSpc>
                <a:spcPct val="140000"/>
              </a:lnSpc>
              <a:buFont typeface="Wingdings"/>
              <a:buChar char="§"/>
            </a:pPr>
            <a:r>
              <a:rPr lang="fr-FR" sz="1600"/>
              <a:t>Délai non respecté</a:t>
            </a:r>
            <a:endParaRPr lang="en-US" sz="1600"/>
          </a:p>
          <a:p>
            <a:pPr marL="1261745" lvl="2" indent="-347345" algn="just">
              <a:lnSpc>
                <a:spcPct val="140000"/>
              </a:lnSpc>
              <a:buFont typeface="Wingdings"/>
              <a:buChar char="§"/>
            </a:pPr>
            <a:r>
              <a:rPr lang="fr-FR" sz="1600"/>
              <a:t>Budget insuffisant </a:t>
            </a:r>
          </a:p>
          <a:p>
            <a:pPr marL="1261745" lvl="2" indent="-347345" algn="just">
              <a:lnSpc>
                <a:spcPct val="140000"/>
              </a:lnSpc>
              <a:buFont typeface="Wingdings"/>
              <a:buChar char="§"/>
            </a:pPr>
            <a:r>
              <a:rPr lang="fr-FR" sz="1600"/>
              <a:t>Perte de qualité (risque de bugs, instabilités)</a:t>
            </a:r>
          </a:p>
          <a:p>
            <a:pPr algn="just"/>
            <a:endParaRPr lang="fr-FR" sz="1600"/>
          </a:p>
          <a:p>
            <a:pPr algn="just"/>
            <a:r>
              <a:rPr lang="fr-FR" sz="1600"/>
              <a:t>4. </a:t>
            </a:r>
            <a:r>
              <a:rPr lang="fr-FR" sz="1600" b="1" u="sng"/>
              <a:t>Perspectives d'Évolution :</a:t>
            </a:r>
          </a:p>
          <a:p>
            <a:pPr marL="742950" lvl="1" indent="-285750" algn="just">
              <a:buFont typeface="Calibri"/>
              <a:buChar char="-"/>
            </a:pPr>
            <a:r>
              <a:rPr lang="fr-FR" sz="1600"/>
              <a:t>Les fonctionnalités prioritaires seront développées</a:t>
            </a:r>
          </a:p>
          <a:p>
            <a:pPr marL="742950" lvl="1" indent="-285750" algn="just">
              <a:buFont typeface="Calibri"/>
              <a:buChar char="-"/>
            </a:pPr>
            <a:r>
              <a:rPr lang="fr-FR" sz="1600"/>
              <a:t>Les fonctionnalités restantes liées à l'Opérateur de stock pourront être développées dans un second temps</a:t>
            </a:r>
          </a:p>
        </p:txBody>
      </p:sp>
    </p:spTree>
    <p:extLst>
      <p:ext uri="{BB962C8B-B14F-4D97-AF65-F5344CB8AC3E}">
        <p14:creationId xmlns:p14="http://schemas.microsoft.com/office/powerpoint/2010/main" val="98941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CC25EE42-B3D5-AD1E-48BE-54CEFF2E3D79}"/>
              </a:ext>
            </a:extLst>
          </p:cNvPr>
          <p:cNvSpPr>
            <a:spLocks noGrp="1"/>
          </p:cNvSpPr>
          <p:nvPr>
            <p:ph type="title"/>
          </p:nvPr>
        </p:nvSpPr>
        <p:spPr>
          <a:xfrm>
            <a:off x="1006638" y="2137546"/>
            <a:ext cx="10479088" cy="2587625"/>
          </a:xfrm>
        </p:spPr>
        <p:txBody>
          <a:bodyPr/>
          <a:lstStyle/>
          <a:p>
            <a:r>
              <a:rPr lang="en-US"/>
              <a:t>Merci de </a:t>
            </a:r>
            <a:r>
              <a:rPr lang="en-US" err="1"/>
              <a:t>votre</a:t>
            </a:r>
            <a:r>
              <a:rPr lang="en-US"/>
              <a:t> attention</a:t>
            </a:r>
          </a:p>
        </p:txBody>
      </p:sp>
      <p:sp>
        <p:nvSpPr>
          <p:cNvPr id="15" name="Text Placeholder 14">
            <a:extLst>
              <a:ext uri="{FF2B5EF4-FFF2-40B4-BE49-F238E27FC236}">
                <a16:creationId xmlns:a16="http://schemas.microsoft.com/office/drawing/2014/main" id="{F4027D16-8477-9439-2912-A02011AD8AC6}"/>
              </a:ext>
            </a:extLst>
          </p:cNvPr>
          <p:cNvSpPr>
            <a:spLocks noGrp="1"/>
          </p:cNvSpPr>
          <p:nvPr>
            <p:ph type="body" sz="quarter" idx="11"/>
          </p:nvPr>
        </p:nvSpPr>
        <p:spPr>
          <a:xfrm>
            <a:off x="841375" y="3705309"/>
            <a:ext cx="10479088" cy="2587625"/>
          </a:xfrm>
        </p:spPr>
        <p:txBody>
          <a:bodyPr/>
          <a:lstStyle/>
          <a:p>
            <a:r>
              <a:rPr lang="en-US"/>
              <a:t>DIGI3</a:t>
            </a:r>
            <a:br>
              <a:rPr lang="en-US"/>
            </a:br>
            <a:endParaRPr lang="en-US"/>
          </a:p>
        </p:txBody>
      </p:sp>
      <p:pic>
        <p:nvPicPr>
          <p:cNvPr id="3" name="Image 2" descr="Une image contenant Graphique, texte, graphisme, Police&#10;&#10;Description générée automatiquement">
            <a:extLst>
              <a:ext uri="{FF2B5EF4-FFF2-40B4-BE49-F238E27FC236}">
                <a16:creationId xmlns:a16="http://schemas.microsoft.com/office/drawing/2014/main" id="{75F191AA-6350-CE47-46A9-B4C68DB187A3}"/>
              </a:ext>
            </a:extLst>
          </p:cNvPr>
          <p:cNvPicPr>
            <a:picLocks noChangeAspect="1"/>
          </p:cNvPicPr>
          <p:nvPr/>
        </p:nvPicPr>
        <p:blipFill>
          <a:blip r:embed="rId2"/>
          <a:stretch>
            <a:fillRect/>
          </a:stretch>
        </p:blipFill>
        <p:spPr>
          <a:xfrm>
            <a:off x="10375161" y="64214"/>
            <a:ext cx="1703276" cy="1019884"/>
          </a:xfrm>
          <a:prstGeom prst="rect">
            <a:avLst/>
          </a:prstGeom>
        </p:spPr>
      </p:pic>
      <p:pic>
        <p:nvPicPr>
          <p:cNvPr id="4" name="Image 3" descr="Une image contenant texte, Police, capture d’écran, logo&#10;&#10;Description générée automatiquement">
            <a:extLst>
              <a:ext uri="{FF2B5EF4-FFF2-40B4-BE49-F238E27FC236}">
                <a16:creationId xmlns:a16="http://schemas.microsoft.com/office/drawing/2014/main" id="{00B6AF53-DBDB-FEEE-9AAF-22D25F75AE17}"/>
              </a:ext>
            </a:extLst>
          </p:cNvPr>
          <p:cNvPicPr>
            <a:picLocks noChangeAspect="1"/>
          </p:cNvPicPr>
          <p:nvPr/>
        </p:nvPicPr>
        <p:blipFill>
          <a:blip r:embed="rId3"/>
          <a:stretch>
            <a:fillRect/>
          </a:stretch>
        </p:blipFill>
        <p:spPr>
          <a:xfrm>
            <a:off x="122136" y="109977"/>
            <a:ext cx="1701209" cy="609682"/>
          </a:xfrm>
          <a:prstGeom prst="rect">
            <a:avLst/>
          </a:prstGeom>
        </p:spPr>
      </p:pic>
    </p:spTree>
    <p:extLst>
      <p:ext uri="{BB962C8B-B14F-4D97-AF65-F5344CB8AC3E}">
        <p14:creationId xmlns:p14="http://schemas.microsoft.com/office/powerpoint/2010/main" val="198843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747F1-2D23-0E7D-F03F-F932DDDA38C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69540E-71CC-7D83-C81E-4253DB92AAC2}"/>
              </a:ext>
            </a:extLst>
          </p:cNvPr>
          <p:cNvSpPr>
            <a:spLocks noGrp="1"/>
          </p:cNvSpPr>
          <p:nvPr>
            <p:ph type="title"/>
          </p:nvPr>
        </p:nvSpPr>
        <p:spPr>
          <a:xfrm>
            <a:off x="841248" y="841248"/>
            <a:ext cx="6931152" cy="557784"/>
          </a:xfrm>
        </p:spPr>
        <p:txBody>
          <a:bodyPr/>
          <a:lstStyle/>
          <a:p>
            <a:r>
              <a:rPr lang="en-US" err="1"/>
              <a:t>Partie</a:t>
            </a:r>
            <a:r>
              <a:rPr lang="en-US"/>
              <a:t> I</a:t>
            </a:r>
          </a:p>
        </p:txBody>
      </p:sp>
      <p:sp>
        <p:nvSpPr>
          <p:cNvPr id="4" name="Text Placeholder 3">
            <a:extLst>
              <a:ext uri="{FF2B5EF4-FFF2-40B4-BE49-F238E27FC236}">
                <a16:creationId xmlns:a16="http://schemas.microsoft.com/office/drawing/2014/main" id="{9FB759A8-4B1C-78A9-5B88-0EB84F7DA784}"/>
              </a:ext>
            </a:extLst>
          </p:cNvPr>
          <p:cNvSpPr>
            <a:spLocks noGrp="1"/>
          </p:cNvSpPr>
          <p:nvPr>
            <p:ph type="body" sz="quarter" idx="10"/>
          </p:nvPr>
        </p:nvSpPr>
        <p:spPr>
          <a:xfrm>
            <a:off x="841247" y="1536192"/>
            <a:ext cx="6931152" cy="4480560"/>
          </a:xfrm>
        </p:spPr>
        <p:txBody>
          <a:bodyPr vert="horz" lIns="0" tIns="0" rIns="0" bIns="0" rtlCol="0" anchor="t">
            <a:noAutofit/>
          </a:bodyPr>
          <a:lstStyle/>
          <a:p>
            <a:r>
              <a:rPr lang="en-US">
                <a:ea typeface="+mn-lt"/>
                <a:cs typeface="+mn-lt"/>
              </a:rPr>
              <a:t>Rappel du Contexte</a:t>
            </a:r>
            <a:endParaRPr lang="en-US"/>
          </a:p>
          <a:p>
            <a:endParaRPr lang="en-US"/>
          </a:p>
        </p:txBody>
      </p:sp>
    </p:spTree>
    <p:extLst>
      <p:ext uri="{BB962C8B-B14F-4D97-AF65-F5344CB8AC3E}">
        <p14:creationId xmlns:p14="http://schemas.microsoft.com/office/powerpoint/2010/main" val="13768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D01C2-A822-B5EA-D418-0DD221A7B9B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E498204-D1E1-0277-6BA2-F804FD1727E8}"/>
              </a:ext>
            </a:extLst>
          </p:cNvPr>
          <p:cNvSpPr>
            <a:spLocks noGrp="1"/>
          </p:cNvSpPr>
          <p:nvPr>
            <p:ph type="title"/>
          </p:nvPr>
        </p:nvSpPr>
        <p:spPr>
          <a:xfrm>
            <a:off x="2986038" y="167660"/>
            <a:ext cx="6774145" cy="557784"/>
          </a:xfrm>
        </p:spPr>
        <p:txBody>
          <a:bodyPr/>
          <a:lstStyle/>
          <a:p>
            <a:r>
              <a:rPr lang="fr-FR" sz="2400"/>
              <a:t>A. Contexte du projet</a:t>
            </a:r>
          </a:p>
        </p:txBody>
      </p:sp>
      <p:sp>
        <p:nvSpPr>
          <p:cNvPr id="4" name="Espace réservé du numéro de diapositive 3">
            <a:extLst>
              <a:ext uri="{FF2B5EF4-FFF2-40B4-BE49-F238E27FC236}">
                <a16:creationId xmlns:a16="http://schemas.microsoft.com/office/drawing/2014/main" id="{6FF7B148-B9C5-2CDB-7328-14AED241D79C}"/>
              </a:ext>
            </a:extLst>
          </p:cNvPr>
          <p:cNvSpPr>
            <a:spLocks noGrp="1"/>
          </p:cNvSpPr>
          <p:nvPr>
            <p:ph type="sldNum" sz="quarter" idx="11"/>
          </p:nvPr>
        </p:nvSpPr>
        <p:spPr/>
        <p:txBody>
          <a:bodyPr/>
          <a:lstStyle/>
          <a:p>
            <a:fld id="{B67B645E-C5E5-4727-B977-D372A0AA71D9}" type="slidenum">
              <a:rPr lang="en-US" dirty="0" smtClean="0"/>
              <a:pPr/>
              <a:t>4</a:t>
            </a:fld>
            <a:r>
              <a:rPr lang="en-US"/>
              <a:t>/34</a:t>
            </a:r>
          </a:p>
        </p:txBody>
      </p:sp>
      <p:pic>
        <p:nvPicPr>
          <p:cNvPr id="6" name="Picture 2">
            <a:extLst>
              <a:ext uri="{FF2B5EF4-FFF2-40B4-BE49-F238E27FC236}">
                <a16:creationId xmlns:a16="http://schemas.microsoft.com/office/drawing/2014/main" id="{EAF07D83-DF15-792F-716E-0234BE73F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63" y="64214"/>
            <a:ext cx="2257497" cy="101988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EBE7B085-3D53-7B29-DC0F-CC6B4EA8C3FA}"/>
              </a:ext>
            </a:extLst>
          </p:cNvPr>
          <p:cNvPicPr>
            <a:picLocks noChangeAspect="1"/>
          </p:cNvPicPr>
          <p:nvPr/>
        </p:nvPicPr>
        <p:blipFill>
          <a:blip r:embed="rId4"/>
          <a:stretch>
            <a:fillRect/>
          </a:stretch>
        </p:blipFill>
        <p:spPr>
          <a:xfrm>
            <a:off x="10375161" y="64214"/>
            <a:ext cx="1703276" cy="1019884"/>
          </a:xfrm>
          <a:prstGeom prst="rect">
            <a:avLst/>
          </a:prstGeom>
        </p:spPr>
      </p:pic>
      <p:sp>
        <p:nvSpPr>
          <p:cNvPr id="8" name="Text Placeholder 4">
            <a:extLst>
              <a:ext uri="{FF2B5EF4-FFF2-40B4-BE49-F238E27FC236}">
                <a16:creationId xmlns:a16="http://schemas.microsoft.com/office/drawing/2014/main" id="{A5682896-4C1B-842A-08D9-AB9CEA992CAC}"/>
              </a:ext>
            </a:extLst>
          </p:cNvPr>
          <p:cNvSpPr>
            <a:spLocks noGrp="1"/>
          </p:cNvSpPr>
          <p:nvPr>
            <p:ph sz="quarter" idx="13"/>
          </p:nvPr>
        </p:nvSpPr>
        <p:spPr>
          <a:xfrm>
            <a:off x="371437" y="1768535"/>
            <a:ext cx="7163621" cy="3600476"/>
          </a:xfrm>
        </p:spPr>
        <p:txBody>
          <a:bodyPr vert="horz" lIns="0" tIns="0" rIns="0" bIns="0" rtlCol="0" anchor="t">
            <a:normAutofit fontScale="92500" lnSpcReduction="20000"/>
          </a:bodyPr>
          <a:lstStyle/>
          <a:p>
            <a:pPr marL="0" indent="0">
              <a:buNone/>
            </a:pPr>
            <a:r>
              <a:rPr lang="fr-FR" sz="2100" b="1" u="sng">
                <a:latin typeface="Aptos Light" panose="020B0004020202020204" pitchFamily="34" charset="0"/>
              </a:rPr>
              <a:t>Clients cibles de DIGICHEESE:</a:t>
            </a:r>
          </a:p>
          <a:p>
            <a:pPr>
              <a:buFontTx/>
              <a:buChar char="-"/>
            </a:pPr>
            <a:r>
              <a:rPr lang="fr-FR" sz="2100">
                <a:latin typeface="Aptos Light" panose="020B0004020202020204" pitchFamily="34" charset="0"/>
              </a:rPr>
              <a:t>distributeurs de grandes enseignes </a:t>
            </a:r>
          </a:p>
          <a:p>
            <a:pPr>
              <a:buFontTx/>
              <a:buChar char="-"/>
            </a:pPr>
            <a:r>
              <a:rPr lang="fr-FR" sz="2100">
                <a:latin typeface="Aptos Light" panose="020B0004020202020204" pitchFamily="34" charset="0"/>
              </a:rPr>
              <a:t>p</a:t>
            </a:r>
            <a:r>
              <a:rPr lang="fr-FR" sz="2100">
                <a:effectLst/>
                <a:latin typeface="Aptos Light" panose="020B0004020202020204" pitchFamily="34" charset="0"/>
              </a:rPr>
              <a:t>articuliers </a:t>
            </a:r>
          </a:p>
          <a:p>
            <a:pPr>
              <a:buFontTx/>
              <a:buChar char="-"/>
            </a:pPr>
            <a:endParaRPr lang="fr-FR" sz="2100">
              <a:effectLst/>
              <a:latin typeface="Aptos Light" panose="020B0004020202020204" pitchFamily="34" charset="0"/>
            </a:endParaRPr>
          </a:p>
          <a:p>
            <a:pPr marL="0" indent="0">
              <a:buNone/>
            </a:pPr>
            <a:r>
              <a:rPr lang="fr-FR" sz="2100" b="1" u="sng">
                <a:latin typeface="Aptos Light" panose="020B0004020202020204" pitchFamily="34" charset="0"/>
              </a:rPr>
              <a:t>Cœur du projet: </a:t>
            </a:r>
            <a:endParaRPr lang="fr-FR" sz="2100" b="1" u="sng">
              <a:effectLst/>
              <a:latin typeface="Aptos Light" panose="020B0004020202020204" pitchFamily="34" charset="0"/>
            </a:endParaRPr>
          </a:p>
          <a:p>
            <a:pPr marL="0" indent="0">
              <a:buNone/>
            </a:pPr>
            <a:r>
              <a:rPr lang="fr-FR" sz="2100">
                <a:latin typeface="Aptos Light" panose="020B0004020202020204" pitchFamily="34" charset="0"/>
              </a:rPr>
              <a:t>-  Programme de fidélité </a:t>
            </a:r>
            <a:r>
              <a:rPr lang="fr-FR" sz="2100">
                <a:effectLst/>
                <a:latin typeface="Aptos Light" panose="020B0004020202020204" pitchFamily="34" charset="0"/>
                <a:ea typeface="Poppins" pitchFamily="2" charset="77"/>
                <a:cs typeface="Proxima Nova"/>
              </a:rPr>
              <a:t>sous forme de points à découper sur les produits, permettant aux clients de recevoir des goodies.</a:t>
            </a:r>
          </a:p>
          <a:p>
            <a:pPr marL="0" indent="0">
              <a:buNone/>
            </a:pPr>
            <a:r>
              <a:rPr lang="fr-FR" sz="2100">
                <a:effectLst/>
                <a:latin typeface="Aptos Light" panose="020B0004020202020204" pitchFamily="34" charset="0"/>
                <a:ea typeface="Poppins" pitchFamily="2" charset="77"/>
                <a:cs typeface="Proxima Nova"/>
              </a:rPr>
              <a:t> - La gestion de ce programme de fidélité nécessite une coordination entre différents intervenants (Opérateur colis, stock et un administrateur). </a:t>
            </a:r>
          </a:p>
          <a:p>
            <a:pPr marL="0" indent="0" algn="just">
              <a:lnSpc>
                <a:spcPct val="115000"/>
              </a:lnSpc>
              <a:buNone/>
            </a:pPr>
            <a:endParaRPr lang="fr-FR" sz="2100">
              <a:effectLst/>
              <a:latin typeface="Aptos Light" panose="020B0004020202020204" pitchFamily="34" charset="0"/>
              <a:ea typeface="Poppins" pitchFamily="2" charset="77"/>
              <a:cs typeface="Proxima Nova"/>
            </a:endParaRPr>
          </a:p>
          <a:p>
            <a:pPr marL="0" indent="0">
              <a:buNone/>
            </a:pPr>
            <a:endParaRPr lang="en-US" sz="1400"/>
          </a:p>
          <a:p>
            <a:pPr marL="285750" indent="-285750">
              <a:buFont typeface="Calibri" panose="020B0604020202020204" pitchFamily="34" charset="0"/>
              <a:buChar char="-"/>
            </a:pPr>
            <a:endParaRPr lang="en-US" sz="1400"/>
          </a:p>
          <a:p>
            <a:pPr marL="285750" indent="-285750">
              <a:buFont typeface="Calibri" panose="020B0604020202020204" pitchFamily="34" charset="0"/>
              <a:buChar char="-"/>
            </a:pPr>
            <a:endParaRPr lang="en-US" sz="1400"/>
          </a:p>
          <a:p>
            <a:pPr marL="285750" indent="-285750">
              <a:buFont typeface="Calibri" panose="020B0604020202020204" pitchFamily="34" charset="0"/>
              <a:buChar char="-"/>
            </a:pPr>
            <a:endParaRPr lang="en-US" sz="1400"/>
          </a:p>
          <a:p>
            <a:pPr marL="285750" indent="-285750">
              <a:buFont typeface="Calibri" panose="020B0604020202020204" pitchFamily="34" charset="0"/>
              <a:buChar char="-"/>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p:txBody>
      </p:sp>
      <p:pic>
        <p:nvPicPr>
          <p:cNvPr id="9" name="Image 8">
            <a:extLst>
              <a:ext uri="{FF2B5EF4-FFF2-40B4-BE49-F238E27FC236}">
                <a16:creationId xmlns:a16="http://schemas.microsoft.com/office/drawing/2014/main" id="{AA6B56E4-0B13-7A22-6CF2-B735CF8AB844}"/>
              </a:ext>
            </a:extLst>
          </p:cNvPr>
          <p:cNvPicPr>
            <a:picLocks noChangeAspect="1"/>
          </p:cNvPicPr>
          <p:nvPr/>
        </p:nvPicPr>
        <p:blipFill>
          <a:blip r:embed="rId5"/>
          <a:stretch>
            <a:fillRect/>
          </a:stretch>
        </p:blipFill>
        <p:spPr>
          <a:xfrm>
            <a:off x="31899" y="6216003"/>
            <a:ext cx="1701209" cy="609682"/>
          </a:xfrm>
          <a:prstGeom prst="rect">
            <a:avLst/>
          </a:prstGeom>
        </p:spPr>
      </p:pic>
      <p:pic>
        <p:nvPicPr>
          <p:cNvPr id="10" name="Image 9">
            <a:extLst>
              <a:ext uri="{FF2B5EF4-FFF2-40B4-BE49-F238E27FC236}">
                <a16:creationId xmlns:a16="http://schemas.microsoft.com/office/drawing/2014/main" id="{5B127421-7559-3816-5635-F98966132B45}"/>
              </a:ext>
            </a:extLst>
          </p:cNvPr>
          <p:cNvPicPr>
            <a:picLocks noChangeAspect="1"/>
          </p:cNvPicPr>
          <p:nvPr/>
        </p:nvPicPr>
        <p:blipFill>
          <a:blip r:embed="rId6"/>
          <a:stretch>
            <a:fillRect/>
          </a:stretch>
        </p:blipFill>
        <p:spPr>
          <a:xfrm>
            <a:off x="7610189" y="2120597"/>
            <a:ext cx="4468248" cy="3116816"/>
          </a:xfrm>
          <a:prstGeom prst="rect">
            <a:avLst/>
          </a:prstGeom>
        </p:spPr>
      </p:pic>
      <p:sp>
        <p:nvSpPr>
          <p:cNvPr id="11" name="ZoneTexte 10">
            <a:extLst>
              <a:ext uri="{FF2B5EF4-FFF2-40B4-BE49-F238E27FC236}">
                <a16:creationId xmlns:a16="http://schemas.microsoft.com/office/drawing/2014/main" id="{37492321-9EE3-BC8F-4F48-198B4775C095}"/>
              </a:ext>
            </a:extLst>
          </p:cNvPr>
          <p:cNvSpPr txBox="1"/>
          <p:nvPr/>
        </p:nvSpPr>
        <p:spPr>
          <a:xfrm>
            <a:off x="286377" y="1306106"/>
            <a:ext cx="8463279" cy="646331"/>
          </a:xfrm>
          <a:prstGeom prst="rect">
            <a:avLst/>
          </a:prstGeom>
          <a:noFill/>
        </p:spPr>
        <p:txBody>
          <a:bodyPr wrap="none" rtlCol="0">
            <a:spAutoFit/>
          </a:bodyPr>
          <a:lstStyle/>
          <a:p>
            <a:r>
              <a:rPr lang="fr-FR" sz="1800" b="1">
                <a:latin typeface="Aptos Light" panose="020B0004020202020204" pitchFamily="34" charset="0"/>
              </a:rPr>
              <a:t>R</a:t>
            </a:r>
            <a:r>
              <a:rPr lang="fr-FR" sz="1800" b="1">
                <a:effectLst/>
                <a:latin typeface="Aptos Light" panose="020B0004020202020204" pitchFamily="34" charset="0"/>
              </a:rPr>
              <a:t>efonte d’un Système Informatique (SI) pour une entreprise familiale DIGICHEESE.</a:t>
            </a:r>
          </a:p>
          <a:p>
            <a:endParaRPr lang="fr-FR"/>
          </a:p>
        </p:txBody>
      </p:sp>
      <p:sp>
        <p:nvSpPr>
          <p:cNvPr id="12" name="ZoneTexte 11">
            <a:extLst>
              <a:ext uri="{FF2B5EF4-FFF2-40B4-BE49-F238E27FC236}">
                <a16:creationId xmlns:a16="http://schemas.microsoft.com/office/drawing/2014/main" id="{0486F2F7-2A0D-313E-B530-C380224C877F}"/>
              </a:ext>
            </a:extLst>
          </p:cNvPr>
          <p:cNvSpPr txBox="1"/>
          <p:nvPr/>
        </p:nvSpPr>
        <p:spPr>
          <a:xfrm>
            <a:off x="286377" y="5390494"/>
            <a:ext cx="11341020" cy="1006429"/>
          </a:xfrm>
          <a:prstGeom prst="rect">
            <a:avLst/>
          </a:prstGeom>
          <a:noFill/>
        </p:spPr>
        <p:txBody>
          <a:bodyPr wrap="square" rtlCol="0">
            <a:spAutoFit/>
          </a:bodyPr>
          <a:lstStyle/>
          <a:p>
            <a:pPr marL="0" indent="0" algn="just">
              <a:lnSpc>
                <a:spcPct val="115000"/>
              </a:lnSpc>
              <a:buNone/>
            </a:pPr>
            <a:r>
              <a:rPr lang="fr-FR" sz="1800" b="1">
                <a:effectLst/>
                <a:latin typeface="Poppins" pitchFamily="2" charset="77"/>
                <a:ea typeface="Poppins" pitchFamily="2" charset="77"/>
              </a:rPr>
              <a:t>Objectif: réaliser une refonte complète d’une application de gestion pour répondre au besoin de maintenance et d’ergonomie. </a:t>
            </a:r>
            <a:endParaRPr lang="fr-FR" sz="2000">
              <a:effectLst/>
              <a:latin typeface="+mj-lt"/>
            </a:endParaRPr>
          </a:p>
          <a:p>
            <a:endParaRPr lang="fr-FR"/>
          </a:p>
        </p:txBody>
      </p:sp>
    </p:spTree>
    <p:extLst>
      <p:ext uri="{BB962C8B-B14F-4D97-AF65-F5344CB8AC3E}">
        <p14:creationId xmlns:p14="http://schemas.microsoft.com/office/powerpoint/2010/main" val="159517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F3DC6-8FA4-BC9E-8C78-A965DE7A285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E853531-3657-988D-CBA8-6F21FA81197D}"/>
              </a:ext>
            </a:extLst>
          </p:cNvPr>
          <p:cNvSpPr>
            <a:spLocks noGrp="1"/>
          </p:cNvSpPr>
          <p:nvPr>
            <p:ph type="title"/>
          </p:nvPr>
        </p:nvSpPr>
        <p:spPr>
          <a:xfrm>
            <a:off x="2990734" y="129135"/>
            <a:ext cx="6774145" cy="1019884"/>
          </a:xfrm>
        </p:spPr>
        <p:txBody>
          <a:bodyPr/>
          <a:lstStyle/>
          <a:p>
            <a:r>
              <a:rPr lang="fr-FR" sz="2400"/>
              <a:t>B. Management du projet </a:t>
            </a:r>
          </a:p>
        </p:txBody>
      </p:sp>
      <p:sp>
        <p:nvSpPr>
          <p:cNvPr id="4" name="Espace réservé du numéro de diapositive 3">
            <a:extLst>
              <a:ext uri="{FF2B5EF4-FFF2-40B4-BE49-F238E27FC236}">
                <a16:creationId xmlns:a16="http://schemas.microsoft.com/office/drawing/2014/main" id="{03020624-8E56-FFCA-999F-711B6BA944F4}"/>
              </a:ext>
            </a:extLst>
          </p:cNvPr>
          <p:cNvSpPr>
            <a:spLocks noGrp="1"/>
          </p:cNvSpPr>
          <p:nvPr>
            <p:ph type="sldNum" sz="quarter" idx="11"/>
          </p:nvPr>
        </p:nvSpPr>
        <p:spPr/>
        <p:txBody>
          <a:bodyPr/>
          <a:lstStyle/>
          <a:p>
            <a:fld id="{B67B645E-C5E5-4727-B977-D372A0AA71D9}" type="slidenum">
              <a:rPr lang="en-US" smtClean="0"/>
              <a:pPr/>
              <a:t>5</a:t>
            </a:fld>
            <a:r>
              <a:rPr lang="en-US"/>
              <a:t>/34</a:t>
            </a:r>
          </a:p>
        </p:txBody>
      </p:sp>
      <p:pic>
        <p:nvPicPr>
          <p:cNvPr id="7" name="Image 6">
            <a:extLst>
              <a:ext uri="{FF2B5EF4-FFF2-40B4-BE49-F238E27FC236}">
                <a16:creationId xmlns:a16="http://schemas.microsoft.com/office/drawing/2014/main" id="{C45DCF44-F683-C1AF-E4EE-667B92D347EA}"/>
              </a:ext>
            </a:extLst>
          </p:cNvPr>
          <p:cNvPicPr>
            <a:picLocks noChangeAspect="1"/>
          </p:cNvPicPr>
          <p:nvPr/>
        </p:nvPicPr>
        <p:blipFill>
          <a:blip r:embed="rId2"/>
          <a:stretch>
            <a:fillRect/>
          </a:stretch>
        </p:blipFill>
        <p:spPr>
          <a:xfrm>
            <a:off x="10384553" y="109894"/>
            <a:ext cx="1703276" cy="1019884"/>
          </a:xfrm>
          <a:prstGeom prst="rect">
            <a:avLst/>
          </a:prstGeom>
        </p:spPr>
      </p:pic>
      <p:sp>
        <p:nvSpPr>
          <p:cNvPr id="8" name="Text Placeholder 4">
            <a:extLst>
              <a:ext uri="{FF2B5EF4-FFF2-40B4-BE49-F238E27FC236}">
                <a16:creationId xmlns:a16="http://schemas.microsoft.com/office/drawing/2014/main" id="{563D2098-9E2E-5F9A-C963-ABDA608792D8}"/>
              </a:ext>
            </a:extLst>
          </p:cNvPr>
          <p:cNvSpPr>
            <a:spLocks noGrp="1"/>
          </p:cNvSpPr>
          <p:nvPr>
            <p:ph sz="quarter" idx="13"/>
          </p:nvPr>
        </p:nvSpPr>
        <p:spPr>
          <a:xfrm>
            <a:off x="371437" y="1951417"/>
            <a:ext cx="7163621" cy="1903131"/>
          </a:xfrm>
        </p:spPr>
        <p:txBody>
          <a:bodyPr vert="horz" lIns="0" tIns="0" rIns="0" bIns="0" rtlCol="0" anchor="t">
            <a:normAutofit lnSpcReduction="10000"/>
          </a:bodyPr>
          <a:lstStyle/>
          <a:p>
            <a:pPr marL="0" indent="0">
              <a:buNone/>
            </a:pPr>
            <a:r>
              <a:rPr lang="fr-FR" sz="1600"/>
              <a:t>Concilier planification du cahier des charges techniques et de la note de cadrage et répartition des tâches.</a:t>
            </a:r>
          </a:p>
          <a:p>
            <a:pPr marL="0" indent="0">
              <a:buNone/>
            </a:pPr>
            <a:endParaRPr lang="fr-FR" sz="900"/>
          </a:p>
          <a:p>
            <a:pPr marL="0" indent="0">
              <a:buNone/>
            </a:pPr>
            <a:r>
              <a:rPr lang="fr-FR" sz="1600"/>
              <a:t>Méthode utilisée : inspirée des méthodes agiles</a:t>
            </a:r>
          </a:p>
          <a:p>
            <a:pPr marL="383540" lvl="1" indent="0">
              <a:buNone/>
            </a:pPr>
            <a:r>
              <a:rPr lang="fr-FR" sz="1600">
                <a:sym typeface="Wingdings" pitchFamily="2" charset="2"/>
              </a:rPr>
              <a:t></a:t>
            </a:r>
            <a:r>
              <a:rPr lang="fr-FR" sz="1600"/>
              <a:t> Kanban : Gestion de projet visuelle, organiser et de suivre les tâches de manière claire et efficace, gérer les priorités, affecter les tâches.</a:t>
            </a:r>
          </a:p>
          <a:p>
            <a:pPr lvl="1" indent="-347345">
              <a:buNone/>
            </a:pPr>
            <a:r>
              <a:rPr lang="fr-FR" sz="1600">
                <a:latin typeface="wingdings"/>
                <a:sym typeface="wingdings"/>
              </a:rPr>
              <a:t>è </a:t>
            </a:r>
            <a:r>
              <a:rPr lang="fr-FR" sz="1600">
                <a:latin typeface="Aptos Light"/>
              </a:rPr>
              <a:t>Réunion</a:t>
            </a:r>
            <a:r>
              <a:rPr lang="fr-FR" sz="1600"/>
              <a:t> tous les matins pour l’affectation des tâches</a:t>
            </a:r>
            <a:endParaRPr lang="fr-FR"/>
          </a:p>
          <a:p>
            <a:pPr marL="383540" lvl="1" indent="0">
              <a:buNone/>
            </a:pPr>
            <a:endParaRPr lang="fr-FR" sz="1600"/>
          </a:p>
          <a:p>
            <a:pPr marL="0" indent="0">
              <a:buNone/>
            </a:pPr>
            <a:endParaRPr lang="fr-FR" sz="1400"/>
          </a:p>
          <a:p>
            <a:pPr marL="347345" indent="-347345">
              <a:buFont typeface="Wingdings" pitchFamily="2" charset="2"/>
              <a:buChar char="v"/>
            </a:pPr>
            <a:endParaRPr lang="fr-FR" sz="1400"/>
          </a:p>
          <a:p>
            <a:pPr marL="285750" indent="-285750">
              <a:buFont typeface="Calibri" panose="020B0604020202020204" pitchFamily="34" charset="0"/>
              <a:buChar char="-"/>
            </a:pPr>
            <a:endParaRPr lang="fr-FR" sz="1400"/>
          </a:p>
          <a:p>
            <a:pPr marL="285750" indent="-285750">
              <a:buFont typeface="Calibri" panose="020B0604020202020204" pitchFamily="34" charset="0"/>
              <a:buChar char="-"/>
            </a:pPr>
            <a:endParaRPr lang="fr-FR" sz="1400"/>
          </a:p>
          <a:p>
            <a:pPr marL="0" indent="0">
              <a:buNone/>
            </a:pPr>
            <a:endParaRPr lang="fr-FR" sz="1400"/>
          </a:p>
          <a:p>
            <a:pPr marL="0" indent="0">
              <a:buNone/>
            </a:pPr>
            <a:endParaRPr lang="fr-FR" sz="1400"/>
          </a:p>
          <a:p>
            <a:pPr marL="0" indent="0">
              <a:buNone/>
            </a:pPr>
            <a:endParaRPr lang="fr-FR" sz="1400"/>
          </a:p>
          <a:p>
            <a:pPr marL="0" indent="0">
              <a:buNone/>
            </a:pPr>
            <a:endParaRPr lang="fr-FR" sz="1400"/>
          </a:p>
          <a:p>
            <a:pPr marL="0" indent="0">
              <a:buNone/>
            </a:pPr>
            <a:endParaRPr lang="fr-FR" sz="1400"/>
          </a:p>
          <a:p>
            <a:pPr marL="0" indent="0">
              <a:buNone/>
            </a:pPr>
            <a:endParaRPr lang="fr-FR" sz="1400"/>
          </a:p>
          <a:p>
            <a:pPr marL="0" indent="0">
              <a:buNone/>
            </a:pPr>
            <a:endParaRPr lang="fr-FR" sz="1400"/>
          </a:p>
          <a:p>
            <a:pPr marL="0" indent="0">
              <a:buNone/>
            </a:pPr>
            <a:endParaRPr lang="fr-FR" sz="1400"/>
          </a:p>
        </p:txBody>
      </p:sp>
      <p:sp>
        <p:nvSpPr>
          <p:cNvPr id="11" name="ZoneTexte 10">
            <a:extLst>
              <a:ext uri="{FF2B5EF4-FFF2-40B4-BE49-F238E27FC236}">
                <a16:creationId xmlns:a16="http://schemas.microsoft.com/office/drawing/2014/main" id="{D18F4273-128F-598C-F2B0-966590C871E3}"/>
              </a:ext>
            </a:extLst>
          </p:cNvPr>
          <p:cNvSpPr txBox="1"/>
          <p:nvPr/>
        </p:nvSpPr>
        <p:spPr>
          <a:xfrm>
            <a:off x="286377" y="1306106"/>
            <a:ext cx="2662332" cy="646331"/>
          </a:xfrm>
          <a:prstGeom prst="rect">
            <a:avLst/>
          </a:prstGeom>
          <a:noFill/>
        </p:spPr>
        <p:txBody>
          <a:bodyPr wrap="none" rtlCol="0">
            <a:spAutoFit/>
          </a:bodyPr>
          <a:lstStyle/>
          <a:p>
            <a:r>
              <a:rPr lang="fr-FR" sz="1800" b="1">
                <a:latin typeface="Aptos Light" panose="020B0004020202020204" pitchFamily="34" charset="0"/>
              </a:rPr>
              <a:t>Management de l’équipe</a:t>
            </a:r>
            <a:endParaRPr lang="fr-FR" sz="1800" b="1">
              <a:effectLst/>
              <a:latin typeface="Aptos Light" panose="020B0004020202020204" pitchFamily="34" charset="0"/>
            </a:endParaRPr>
          </a:p>
          <a:p>
            <a:endParaRPr lang="fr-FR"/>
          </a:p>
        </p:txBody>
      </p:sp>
      <p:pic>
        <p:nvPicPr>
          <p:cNvPr id="3" name="Image 2">
            <a:extLst>
              <a:ext uri="{FF2B5EF4-FFF2-40B4-BE49-F238E27FC236}">
                <a16:creationId xmlns:a16="http://schemas.microsoft.com/office/drawing/2014/main" id="{FFE86144-2298-5798-E4EF-55719961DC19}"/>
              </a:ext>
            </a:extLst>
          </p:cNvPr>
          <p:cNvPicPr>
            <a:picLocks noChangeAspect="1"/>
          </p:cNvPicPr>
          <p:nvPr/>
        </p:nvPicPr>
        <p:blipFill>
          <a:blip r:embed="rId3"/>
          <a:stretch>
            <a:fillRect/>
          </a:stretch>
        </p:blipFill>
        <p:spPr>
          <a:xfrm>
            <a:off x="2055069" y="4225445"/>
            <a:ext cx="1187861" cy="516191"/>
          </a:xfrm>
          <a:prstGeom prst="rect">
            <a:avLst/>
          </a:prstGeom>
        </p:spPr>
      </p:pic>
      <p:pic>
        <p:nvPicPr>
          <p:cNvPr id="5" name="Image 4">
            <a:extLst>
              <a:ext uri="{FF2B5EF4-FFF2-40B4-BE49-F238E27FC236}">
                <a16:creationId xmlns:a16="http://schemas.microsoft.com/office/drawing/2014/main" id="{BCEB1091-32C6-C5D5-9231-0D99EE3E1C6E}"/>
              </a:ext>
            </a:extLst>
          </p:cNvPr>
          <p:cNvPicPr>
            <a:picLocks noChangeAspect="1"/>
          </p:cNvPicPr>
          <p:nvPr/>
        </p:nvPicPr>
        <p:blipFill>
          <a:blip r:embed="rId4"/>
          <a:stretch>
            <a:fillRect/>
          </a:stretch>
        </p:blipFill>
        <p:spPr>
          <a:xfrm>
            <a:off x="4958549" y="4906520"/>
            <a:ext cx="1038217" cy="502363"/>
          </a:xfrm>
          <a:prstGeom prst="rect">
            <a:avLst/>
          </a:prstGeom>
        </p:spPr>
      </p:pic>
      <p:pic>
        <p:nvPicPr>
          <p:cNvPr id="12" name="Image 11">
            <a:extLst>
              <a:ext uri="{FF2B5EF4-FFF2-40B4-BE49-F238E27FC236}">
                <a16:creationId xmlns:a16="http://schemas.microsoft.com/office/drawing/2014/main" id="{83751156-65BD-F416-E6FB-F351A9428181}"/>
              </a:ext>
            </a:extLst>
          </p:cNvPr>
          <p:cNvPicPr>
            <a:picLocks noChangeAspect="1"/>
          </p:cNvPicPr>
          <p:nvPr/>
        </p:nvPicPr>
        <p:blipFill>
          <a:blip r:embed="rId5"/>
          <a:srcRect t="26273"/>
          <a:stretch/>
        </p:blipFill>
        <p:spPr>
          <a:xfrm>
            <a:off x="3356166" y="4645647"/>
            <a:ext cx="1380812" cy="351171"/>
          </a:xfrm>
          <a:prstGeom prst="rect">
            <a:avLst/>
          </a:prstGeom>
        </p:spPr>
      </p:pic>
      <p:sp>
        <p:nvSpPr>
          <p:cNvPr id="16" name="Text Placeholder 4">
            <a:extLst>
              <a:ext uri="{FF2B5EF4-FFF2-40B4-BE49-F238E27FC236}">
                <a16:creationId xmlns:a16="http://schemas.microsoft.com/office/drawing/2014/main" id="{EB2D9485-976E-03D9-42A5-C18C4C5D09BD}"/>
              </a:ext>
            </a:extLst>
          </p:cNvPr>
          <p:cNvSpPr txBox="1">
            <a:spLocks/>
          </p:cNvSpPr>
          <p:nvPr/>
        </p:nvSpPr>
        <p:spPr>
          <a:xfrm>
            <a:off x="327069" y="3663619"/>
            <a:ext cx="6050737" cy="2156033"/>
          </a:xfrm>
          <a:prstGeom prst="rect">
            <a:avLst/>
          </a:prstGeom>
        </p:spPr>
        <p:txBody>
          <a:bodyPr vert="horz" lIns="0" tIns="0" rIns="0" bIns="0" rtlCol="0" anchor="t">
            <a:normAutofit/>
          </a:bodyPr>
          <a:lstStyle>
            <a:lvl1pPr marL="347472" indent="-347472" algn="l" defTabSz="914400" rtl="0" eaLnBrk="1" latinLnBrk="0" hangingPunct="1">
              <a:lnSpc>
                <a:spcPct val="140000"/>
              </a:lnSpc>
              <a:spcBef>
                <a:spcPts val="0"/>
              </a:spcBef>
              <a:spcAft>
                <a:spcPts val="0"/>
              </a:spcAft>
              <a:buSzPct val="75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75000"/>
              <a:buFont typeface="Arial" panose="020B0604020202020204" pitchFamily="34" charset="0"/>
              <a:buChar char="•"/>
              <a:defRPr sz="28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75000"/>
              <a:buFont typeface="Arial" panose="020B0604020202020204" pitchFamily="34" charset="0"/>
              <a:buChar char="•"/>
              <a:defRPr sz="24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75000"/>
              <a:buFont typeface="Arial" panose="020B0604020202020204" pitchFamily="34" charset="0"/>
              <a:buChar char="•"/>
              <a:defRPr sz="24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75000"/>
              <a:buFont typeface="Arial" panose="020B0604020202020204"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a:p>
          <a:p>
            <a:pPr marL="0" indent="0">
              <a:buFont typeface="Arial" panose="020B0604020202020204" pitchFamily="34" charset="0"/>
              <a:buNone/>
            </a:pPr>
            <a:r>
              <a:rPr lang="fr-FR" sz="1600"/>
              <a:t>Outils utilisés:</a:t>
            </a:r>
          </a:p>
          <a:p>
            <a:pPr marL="347345" indent="-347345">
              <a:buFont typeface="Wingdings" pitchFamily="2" charset="2"/>
              <a:buChar char="v"/>
            </a:pPr>
            <a:r>
              <a:rPr lang="fr-FR" sz="1600"/>
              <a:t>Jira Software</a:t>
            </a:r>
          </a:p>
          <a:p>
            <a:pPr marL="347345" indent="-347345">
              <a:buFont typeface="Wingdings" pitchFamily="2" charset="2"/>
              <a:buChar char="v"/>
            </a:pPr>
            <a:r>
              <a:rPr lang="fr-FR" sz="1600"/>
              <a:t>Jira Confluence</a:t>
            </a:r>
          </a:p>
          <a:p>
            <a:pPr marL="347345" indent="-347345">
              <a:buFont typeface="Wingdings" pitchFamily="2" charset="2"/>
              <a:buChar char="v"/>
            </a:pPr>
            <a:r>
              <a:rPr lang="fr-FR" sz="1600"/>
              <a:t>Teams pour les réunions et échanges</a:t>
            </a:r>
          </a:p>
          <a:p>
            <a:pPr marL="0" indent="0">
              <a:buNone/>
            </a:pPr>
            <a:endParaRPr lang="fr-FR" sz="1400"/>
          </a:p>
          <a:p>
            <a:pPr marL="285750" indent="-285750">
              <a:buFont typeface="Calibri" panose="020B0604020202020204" pitchFamily="34" charset="0"/>
              <a:buChar char="-"/>
            </a:pPr>
            <a:endParaRPr lang="fr-FR" sz="1400"/>
          </a:p>
          <a:p>
            <a:pPr marL="285750" indent="-285750">
              <a:buFont typeface="Calibri" panose="020B0604020202020204" pitchFamily="34" charset="0"/>
              <a:buChar char="-"/>
            </a:pPr>
            <a:endParaRPr lang="fr-FR" sz="1400"/>
          </a:p>
          <a:p>
            <a:pPr marL="0" indent="0">
              <a:buFont typeface="Arial" panose="020B0604020202020204" pitchFamily="34" charset="0"/>
              <a:buNone/>
            </a:pPr>
            <a:endParaRPr lang="fr-FR" sz="1400"/>
          </a:p>
          <a:p>
            <a:pPr marL="0" indent="0">
              <a:buFont typeface="Arial" panose="020B0604020202020204" pitchFamily="34" charset="0"/>
              <a:buNone/>
            </a:pPr>
            <a:endParaRPr lang="fr-FR" sz="1400"/>
          </a:p>
          <a:p>
            <a:pPr marL="0" indent="0">
              <a:buFont typeface="Arial" panose="020B0604020202020204" pitchFamily="34" charset="0"/>
              <a:buNone/>
            </a:pPr>
            <a:endParaRPr lang="fr-FR" sz="1400"/>
          </a:p>
          <a:p>
            <a:pPr marL="0" indent="0">
              <a:buFont typeface="Arial" panose="020B0604020202020204" pitchFamily="34" charset="0"/>
              <a:buNone/>
            </a:pPr>
            <a:endParaRPr lang="fr-FR" sz="1400"/>
          </a:p>
          <a:p>
            <a:pPr marL="0" indent="0">
              <a:buFont typeface="Arial" panose="020B0604020202020204" pitchFamily="34" charset="0"/>
              <a:buNone/>
            </a:pPr>
            <a:endParaRPr lang="fr-FR" sz="1400"/>
          </a:p>
          <a:p>
            <a:pPr marL="0" indent="0">
              <a:buFont typeface="Arial" panose="020B0604020202020204" pitchFamily="34" charset="0"/>
              <a:buNone/>
            </a:pPr>
            <a:endParaRPr lang="fr-FR" sz="1400"/>
          </a:p>
          <a:p>
            <a:pPr marL="0" indent="0">
              <a:buFont typeface="Arial" panose="020B0604020202020204" pitchFamily="34" charset="0"/>
              <a:buNone/>
            </a:pPr>
            <a:endParaRPr lang="fr-FR" sz="1400"/>
          </a:p>
          <a:p>
            <a:pPr marL="0" indent="0">
              <a:buFont typeface="Arial" panose="020B0604020202020204" pitchFamily="34" charset="0"/>
              <a:buNone/>
            </a:pPr>
            <a:endParaRPr lang="fr-FR" sz="1400"/>
          </a:p>
        </p:txBody>
      </p:sp>
      <p:pic>
        <p:nvPicPr>
          <p:cNvPr id="10" name="Image 9" descr="Une image contenant texte, capture d’écran, logiciel, Icône d’ordinateur&#10;&#10;Description générée automatiquement">
            <a:extLst>
              <a:ext uri="{FF2B5EF4-FFF2-40B4-BE49-F238E27FC236}">
                <a16:creationId xmlns:a16="http://schemas.microsoft.com/office/drawing/2014/main" id="{EC8E168F-A504-E66B-E0C1-7302B9AF7CBF}"/>
              </a:ext>
            </a:extLst>
          </p:cNvPr>
          <p:cNvPicPr>
            <a:picLocks noChangeAspect="1"/>
          </p:cNvPicPr>
          <p:nvPr/>
        </p:nvPicPr>
        <p:blipFill>
          <a:blip r:embed="rId6"/>
          <a:stretch>
            <a:fillRect/>
          </a:stretch>
        </p:blipFill>
        <p:spPr>
          <a:xfrm>
            <a:off x="8204092" y="1716692"/>
            <a:ext cx="3035515" cy="2368550"/>
          </a:xfrm>
          <a:prstGeom prst="rect">
            <a:avLst/>
          </a:prstGeom>
        </p:spPr>
      </p:pic>
      <p:pic>
        <p:nvPicPr>
          <p:cNvPr id="14" name="Image 13" descr="Une image contenant texte, Police, capture d’écran, logo&#10;&#10;Description générée automatiquement">
            <a:extLst>
              <a:ext uri="{FF2B5EF4-FFF2-40B4-BE49-F238E27FC236}">
                <a16:creationId xmlns:a16="http://schemas.microsoft.com/office/drawing/2014/main" id="{A8BDB8E5-6A3D-A63A-1211-B44FB3475FA1}"/>
              </a:ext>
            </a:extLst>
          </p:cNvPr>
          <p:cNvPicPr>
            <a:picLocks noChangeAspect="1"/>
          </p:cNvPicPr>
          <p:nvPr/>
        </p:nvPicPr>
        <p:blipFill>
          <a:blip r:embed="rId7"/>
          <a:stretch>
            <a:fillRect/>
          </a:stretch>
        </p:blipFill>
        <p:spPr>
          <a:xfrm>
            <a:off x="45373" y="65531"/>
            <a:ext cx="1704975" cy="619125"/>
          </a:xfrm>
          <a:prstGeom prst="rect">
            <a:avLst/>
          </a:prstGeom>
        </p:spPr>
      </p:pic>
      <p:pic>
        <p:nvPicPr>
          <p:cNvPr id="6" name="Image 5" descr="Une image contenant texte, capture d’écran, logiciel, Icône d’ordinateur&#10;&#10;Description générée automatiquement">
            <a:extLst>
              <a:ext uri="{FF2B5EF4-FFF2-40B4-BE49-F238E27FC236}">
                <a16:creationId xmlns:a16="http://schemas.microsoft.com/office/drawing/2014/main" id="{5C11E5E3-BB7B-996F-56B8-2BCB9358C9F1}"/>
              </a:ext>
            </a:extLst>
          </p:cNvPr>
          <p:cNvPicPr>
            <a:picLocks noChangeAspect="1"/>
          </p:cNvPicPr>
          <p:nvPr/>
        </p:nvPicPr>
        <p:blipFill>
          <a:blip r:embed="rId8"/>
          <a:stretch>
            <a:fillRect/>
          </a:stretch>
        </p:blipFill>
        <p:spPr>
          <a:xfrm>
            <a:off x="8190944" y="4194370"/>
            <a:ext cx="3052484" cy="1921859"/>
          </a:xfrm>
          <a:prstGeom prst="rect">
            <a:avLst/>
          </a:prstGeom>
        </p:spPr>
      </p:pic>
    </p:spTree>
    <p:extLst>
      <p:ext uri="{BB962C8B-B14F-4D97-AF65-F5344CB8AC3E}">
        <p14:creationId xmlns:p14="http://schemas.microsoft.com/office/powerpoint/2010/main" val="105393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F36F11-A50A-4347-9430-9522EAFCAB77}"/>
              </a:ext>
            </a:extLst>
          </p:cNvPr>
          <p:cNvSpPr>
            <a:spLocks noGrp="1"/>
          </p:cNvSpPr>
          <p:nvPr>
            <p:ph type="title"/>
          </p:nvPr>
        </p:nvSpPr>
        <p:spPr>
          <a:xfrm>
            <a:off x="841248" y="841248"/>
            <a:ext cx="6931152" cy="557784"/>
          </a:xfrm>
        </p:spPr>
        <p:txBody>
          <a:bodyPr/>
          <a:lstStyle/>
          <a:p>
            <a:r>
              <a:rPr lang="en-US" err="1"/>
              <a:t>Partie</a:t>
            </a:r>
            <a:r>
              <a:rPr lang="en-US"/>
              <a:t> II</a:t>
            </a:r>
          </a:p>
        </p:txBody>
      </p:sp>
      <p:sp>
        <p:nvSpPr>
          <p:cNvPr id="4" name="Text Placeholder 3">
            <a:extLst>
              <a:ext uri="{FF2B5EF4-FFF2-40B4-BE49-F238E27FC236}">
                <a16:creationId xmlns:a16="http://schemas.microsoft.com/office/drawing/2014/main" id="{9A1E0E93-C6B0-0C8B-16D2-354982229DB1}"/>
              </a:ext>
            </a:extLst>
          </p:cNvPr>
          <p:cNvSpPr>
            <a:spLocks noGrp="1"/>
          </p:cNvSpPr>
          <p:nvPr>
            <p:ph type="body" sz="quarter" idx="10"/>
          </p:nvPr>
        </p:nvSpPr>
        <p:spPr>
          <a:xfrm>
            <a:off x="841247" y="1536192"/>
            <a:ext cx="6931152" cy="4480560"/>
          </a:xfrm>
        </p:spPr>
        <p:txBody>
          <a:bodyPr vert="horz" lIns="0" tIns="0" rIns="0" bIns="0" rtlCol="0" anchor="t">
            <a:noAutofit/>
          </a:bodyPr>
          <a:lstStyle/>
          <a:p>
            <a:r>
              <a:rPr lang="en-US" err="1">
                <a:solidFill>
                  <a:srgbClr val="F2F2F2"/>
                </a:solidFill>
                <a:ea typeface="+mn-lt"/>
                <a:cs typeface="+mn-lt"/>
              </a:rPr>
              <a:t>Réponse</a:t>
            </a:r>
            <a:r>
              <a:rPr lang="en-US">
                <a:solidFill>
                  <a:srgbClr val="F2F2F2"/>
                </a:solidFill>
                <a:ea typeface="+mn-lt"/>
                <a:cs typeface="+mn-lt"/>
              </a:rPr>
              <a:t> Initiale</a:t>
            </a:r>
            <a:endParaRPr lang="en-US"/>
          </a:p>
        </p:txBody>
      </p:sp>
    </p:spTree>
    <p:extLst>
      <p:ext uri="{BB962C8B-B14F-4D97-AF65-F5344CB8AC3E}">
        <p14:creationId xmlns:p14="http://schemas.microsoft.com/office/powerpoint/2010/main" val="347474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B20A-89F5-0E83-2FBB-597A9E581103}"/>
              </a:ext>
            </a:extLst>
          </p:cNvPr>
          <p:cNvSpPr>
            <a:spLocks noGrp="1"/>
          </p:cNvSpPr>
          <p:nvPr>
            <p:ph type="title"/>
          </p:nvPr>
        </p:nvSpPr>
        <p:spPr>
          <a:xfrm>
            <a:off x="855625" y="113993"/>
            <a:ext cx="10479024" cy="557784"/>
          </a:xfrm>
        </p:spPr>
        <p:txBody>
          <a:bodyPr/>
          <a:lstStyle/>
          <a:p>
            <a:pPr marL="457200" indent="-457200" algn="ctr">
              <a:buAutoNum type="alphaUcPeriod"/>
            </a:pPr>
            <a:r>
              <a:rPr lang="en-US">
                <a:solidFill>
                  <a:srgbClr val="262626"/>
                </a:solidFill>
                <a:latin typeface="Aptos"/>
                <a:cs typeface="Calibri Light"/>
              </a:rPr>
              <a:t>Les </a:t>
            </a:r>
            <a:r>
              <a:rPr lang="en-US" err="1">
                <a:solidFill>
                  <a:srgbClr val="262626"/>
                </a:solidFill>
                <a:latin typeface="Aptos"/>
                <a:cs typeface="Calibri Light"/>
              </a:rPr>
              <a:t>Objectifs</a:t>
            </a:r>
            <a:r>
              <a:rPr lang="en-US">
                <a:solidFill>
                  <a:srgbClr val="262626"/>
                </a:solidFill>
                <a:latin typeface="Aptos"/>
                <a:cs typeface="Calibri Light"/>
              </a:rPr>
              <a:t> du </a:t>
            </a:r>
            <a:r>
              <a:rPr lang="en-US" err="1">
                <a:solidFill>
                  <a:srgbClr val="262626"/>
                </a:solidFill>
                <a:latin typeface="Aptos"/>
                <a:cs typeface="Calibri Light"/>
              </a:rPr>
              <a:t>Projet</a:t>
            </a:r>
            <a:endParaRPr lang="fr-FR" err="1"/>
          </a:p>
        </p:txBody>
      </p:sp>
      <p:sp>
        <p:nvSpPr>
          <p:cNvPr id="6" name="Content Placeholder 5">
            <a:extLst>
              <a:ext uri="{FF2B5EF4-FFF2-40B4-BE49-F238E27FC236}">
                <a16:creationId xmlns:a16="http://schemas.microsoft.com/office/drawing/2014/main" id="{A26A441D-413E-D018-529D-98666ABE6AAC}"/>
              </a:ext>
            </a:extLst>
          </p:cNvPr>
          <p:cNvSpPr>
            <a:spLocks noGrp="1"/>
          </p:cNvSpPr>
          <p:nvPr>
            <p:ph sz="quarter" idx="14"/>
          </p:nvPr>
        </p:nvSpPr>
        <p:spPr>
          <a:xfrm>
            <a:off x="477769" y="1188655"/>
            <a:ext cx="7333142" cy="4480560"/>
          </a:xfrm>
        </p:spPr>
        <p:txBody>
          <a:bodyPr vert="horz" lIns="0" tIns="0" rIns="0" bIns="0" rtlCol="0" anchor="t">
            <a:noAutofit/>
          </a:bodyPr>
          <a:lstStyle/>
          <a:p>
            <a:r>
              <a:rPr lang="en-US" sz="1900" b="1" err="1">
                <a:latin typeface="Aptos Light"/>
                <a:cs typeface="Calibri"/>
              </a:rPr>
              <a:t>Modélisation</a:t>
            </a:r>
            <a:r>
              <a:rPr lang="en-US" sz="1900" b="1">
                <a:latin typeface="Aptos Light"/>
                <a:cs typeface="Calibri"/>
              </a:rPr>
              <a:t> </a:t>
            </a:r>
            <a:r>
              <a:rPr lang="en-US" sz="1900" b="1" err="1">
                <a:latin typeface="Aptos Light"/>
                <a:cs typeface="Calibri"/>
              </a:rPr>
              <a:t>Fonctionelle</a:t>
            </a:r>
            <a:r>
              <a:rPr lang="en-US" sz="1900" b="1">
                <a:latin typeface="Aptos Light"/>
                <a:cs typeface="Calibri"/>
              </a:rPr>
              <a:t> des </a:t>
            </a:r>
            <a:r>
              <a:rPr lang="en-US" sz="1900" b="1" err="1">
                <a:latin typeface="Aptos Light"/>
                <a:cs typeface="Calibri"/>
              </a:rPr>
              <a:t>besoins</a:t>
            </a:r>
            <a:r>
              <a:rPr lang="en-US" sz="1900">
                <a:latin typeface="Aptos Light"/>
                <a:cs typeface="Calibri"/>
              </a:rPr>
              <a:t> : </a:t>
            </a:r>
            <a:r>
              <a:rPr lang="en-US" sz="1900" err="1">
                <a:latin typeface="Aptos Light"/>
                <a:cs typeface="Calibri"/>
              </a:rPr>
              <a:t>Diagrammes</a:t>
            </a:r>
            <a:r>
              <a:rPr lang="en-US" sz="1900">
                <a:latin typeface="Aptos Light"/>
                <a:cs typeface="Calibri"/>
              </a:rPr>
              <a:t> UML</a:t>
            </a:r>
            <a:endParaRPr lang="fr-FR" sz="1900">
              <a:latin typeface="Aptos Light"/>
            </a:endParaRPr>
          </a:p>
          <a:p>
            <a:endParaRPr lang="en-US" sz="1900">
              <a:solidFill>
                <a:srgbClr val="000000"/>
              </a:solidFill>
              <a:latin typeface="Aptos Light"/>
              <a:cs typeface="Calibri"/>
            </a:endParaRPr>
          </a:p>
          <a:p>
            <a:r>
              <a:rPr lang="en-US" sz="1900" b="1">
                <a:latin typeface="Aptos Light"/>
                <a:cs typeface="Calibri"/>
              </a:rPr>
              <a:t>Développement </a:t>
            </a:r>
            <a:r>
              <a:rPr lang="en-US" sz="1900" b="1" err="1">
                <a:latin typeface="Aptos Light"/>
                <a:cs typeface="Calibri"/>
              </a:rPr>
              <a:t>BackEnd</a:t>
            </a:r>
            <a:r>
              <a:rPr lang="en-US" sz="1900" b="1">
                <a:latin typeface="Aptos Light"/>
                <a:cs typeface="Calibri"/>
              </a:rPr>
              <a:t> et API</a:t>
            </a:r>
          </a:p>
          <a:p>
            <a:pPr lvl="1">
              <a:buFont typeface="Courier New"/>
              <a:buChar char="o"/>
            </a:pPr>
            <a:r>
              <a:rPr lang="en-US" sz="1900">
                <a:latin typeface="Aptos Light"/>
                <a:cs typeface="Calibri"/>
              </a:rPr>
              <a:t>Gestion des Clients</a:t>
            </a:r>
            <a:endParaRPr lang="en-US" sz="1900">
              <a:latin typeface="Aptos Light"/>
            </a:endParaRPr>
          </a:p>
          <a:p>
            <a:pPr lvl="1">
              <a:buFont typeface="Courier New"/>
              <a:buChar char="o"/>
            </a:pPr>
            <a:r>
              <a:rPr lang="en-US" sz="1900">
                <a:latin typeface="Aptos Light"/>
                <a:cs typeface="Calibri"/>
              </a:rPr>
              <a:t>Gestion des </a:t>
            </a:r>
            <a:r>
              <a:rPr lang="en-US" sz="1900" err="1">
                <a:latin typeface="Aptos Light"/>
                <a:cs typeface="Calibri"/>
              </a:rPr>
              <a:t>Commandes</a:t>
            </a:r>
            <a:endParaRPr lang="en-US" sz="1900">
              <a:latin typeface="Aptos Light"/>
            </a:endParaRPr>
          </a:p>
          <a:p>
            <a:pPr lvl="1">
              <a:buFont typeface="Courier New"/>
              <a:buChar char="o"/>
            </a:pPr>
            <a:r>
              <a:rPr lang="en-US" sz="1900">
                <a:latin typeface="Aptos Light"/>
                <a:cs typeface="Calibri"/>
              </a:rPr>
              <a:t>Gestion des Colis</a:t>
            </a:r>
            <a:endParaRPr lang="en-US" sz="1900">
              <a:latin typeface="Aptos Light"/>
            </a:endParaRPr>
          </a:p>
          <a:p>
            <a:pPr lvl="1">
              <a:buFont typeface="Courier New"/>
              <a:buChar char="o"/>
            </a:pPr>
            <a:r>
              <a:rPr lang="en-US" sz="1900">
                <a:latin typeface="Aptos Light"/>
                <a:cs typeface="Calibri"/>
              </a:rPr>
              <a:t>Gestion des Stocks</a:t>
            </a:r>
            <a:endParaRPr lang="en-US" sz="1900">
              <a:latin typeface="Aptos Light"/>
            </a:endParaRPr>
          </a:p>
          <a:p>
            <a:pPr lvl="1">
              <a:buFont typeface="Courier New"/>
              <a:buChar char="o"/>
            </a:pPr>
            <a:r>
              <a:rPr lang="en-US" sz="1900">
                <a:latin typeface="Aptos Light"/>
                <a:cs typeface="Calibri"/>
              </a:rPr>
              <a:t>Gestion des </a:t>
            </a:r>
            <a:r>
              <a:rPr lang="en-US" sz="1900" err="1">
                <a:latin typeface="Aptos Light"/>
                <a:cs typeface="Calibri"/>
              </a:rPr>
              <a:t>Utilisateurs</a:t>
            </a:r>
            <a:endParaRPr lang="en-US" sz="1900">
              <a:latin typeface="Aptos Light"/>
            </a:endParaRPr>
          </a:p>
          <a:p>
            <a:endParaRPr lang="en-US" sz="1900">
              <a:solidFill>
                <a:srgbClr val="000000"/>
              </a:solidFill>
              <a:latin typeface="Aptos Light"/>
              <a:cs typeface="Calibri"/>
            </a:endParaRPr>
          </a:p>
          <a:p>
            <a:r>
              <a:rPr lang="en-US" sz="1900" b="1">
                <a:latin typeface="Aptos Light"/>
                <a:cs typeface="Calibri"/>
              </a:rPr>
              <a:t>Conception du </a:t>
            </a:r>
            <a:r>
              <a:rPr lang="en-US" sz="1900" b="1" err="1">
                <a:latin typeface="Aptos Light"/>
                <a:cs typeface="Calibri"/>
              </a:rPr>
              <a:t>FrontEnd</a:t>
            </a:r>
            <a:r>
              <a:rPr lang="en-US" sz="1900">
                <a:latin typeface="Aptos Light"/>
                <a:cs typeface="Calibri"/>
              </a:rPr>
              <a:t> : </a:t>
            </a:r>
            <a:r>
              <a:rPr lang="en-US" sz="1900" err="1">
                <a:latin typeface="Aptos Light"/>
                <a:cs typeface="Calibri"/>
              </a:rPr>
              <a:t>Optimisation</a:t>
            </a:r>
            <a:r>
              <a:rPr lang="en-US" sz="1900">
                <a:latin typeface="Aptos Light"/>
                <a:cs typeface="Calibri"/>
              </a:rPr>
              <a:t> de </a:t>
            </a:r>
            <a:r>
              <a:rPr lang="en-US" sz="1900" err="1">
                <a:latin typeface="Aptos Light"/>
                <a:cs typeface="Calibri"/>
              </a:rPr>
              <a:t>l’expérience</a:t>
            </a:r>
            <a:r>
              <a:rPr lang="en-US" sz="1900">
                <a:latin typeface="Aptos Light"/>
                <a:cs typeface="Calibri"/>
              </a:rPr>
              <a:t> </a:t>
            </a:r>
            <a:r>
              <a:rPr lang="en-US" sz="1900" err="1">
                <a:latin typeface="Aptos Light"/>
                <a:cs typeface="Calibri"/>
              </a:rPr>
              <a:t>utilisateur</a:t>
            </a:r>
            <a:endParaRPr lang="en-US" sz="1900">
              <a:latin typeface="Aptos Light"/>
            </a:endParaRPr>
          </a:p>
          <a:p>
            <a:endParaRPr lang="en-US" sz="1900">
              <a:solidFill>
                <a:srgbClr val="000000"/>
              </a:solidFill>
              <a:latin typeface="Aptos Light"/>
              <a:cs typeface="Calibri"/>
            </a:endParaRPr>
          </a:p>
          <a:p>
            <a:r>
              <a:rPr lang="en-US" sz="1900" b="1" err="1">
                <a:latin typeface="Aptos Light"/>
                <a:cs typeface="Calibri"/>
              </a:rPr>
              <a:t>Déploiement</a:t>
            </a:r>
            <a:r>
              <a:rPr lang="en-US" sz="1900" b="1">
                <a:latin typeface="Aptos Light"/>
                <a:cs typeface="Calibri"/>
              </a:rPr>
              <a:t> sur site</a:t>
            </a:r>
            <a:endParaRPr lang="en-US" sz="1900" b="1">
              <a:latin typeface="Aptos Light"/>
            </a:endParaRPr>
          </a:p>
        </p:txBody>
      </p:sp>
      <p:sp>
        <p:nvSpPr>
          <p:cNvPr id="4" name="Slide Number Placeholder 3">
            <a:extLst>
              <a:ext uri="{FF2B5EF4-FFF2-40B4-BE49-F238E27FC236}">
                <a16:creationId xmlns:a16="http://schemas.microsoft.com/office/drawing/2014/main" id="{527AE480-D58D-8A4F-D9AD-3E0956702A4C}"/>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7</a:t>
            </a:fld>
            <a:r>
              <a:rPr lang="en-US"/>
              <a:t>/34</a:t>
            </a:r>
          </a:p>
        </p:txBody>
      </p:sp>
      <p:pic>
        <p:nvPicPr>
          <p:cNvPr id="8" name="Image 7" descr="Une image contenant Graphique, texte, graphisme, Police&#10;&#10;Description générée automatiquement">
            <a:extLst>
              <a:ext uri="{FF2B5EF4-FFF2-40B4-BE49-F238E27FC236}">
                <a16:creationId xmlns:a16="http://schemas.microsoft.com/office/drawing/2014/main" id="{15CABF22-CA13-6417-94CA-C9EEA729ADF1}"/>
              </a:ext>
            </a:extLst>
          </p:cNvPr>
          <p:cNvPicPr>
            <a:picLocks noChangeAspect="1"/>
          </p:cNvPicPr>
          <p:nvPr/>
        </p:nvPicPr>
        <p:blipFill>
          <a:blip r:embed="rId2"/>
          <a:stretch>
            <a:fillRect/>
          </a:stretch>
        </p:blipFill>
        <p:spPr>
          <a:xfrm>
            <a:off x="10384553" y="109894"/>
            <a:ext cx="1703276" cy="1019884"/>
          </a:xfrm>
          <a:prstGeom prst="rect">
            <a:avLst/>
          </a:prstGeom>
        </p:spPr>
      </p:pic>
      <p:pic>
        <p:nvPicPr>
          <p:cNvPr id="10" name="Image 9" descr="Une image contenant texte, Police, capture d’écran, logo&#10;&#10;Description générée automatiquement">
            <a:extLst>
              <a:ext uri="{FF2B5EF4-FFF2-40B4-BE49-F238E27FC236}">
                <a16:creationId xmlns:a16="http://schemas.microsoft.com/office/drawing/2014/main" id="{24790449-6F74-BBC7-51C9-ABF69DEAECBB}"/>
              </a:ext>
            </a:extLst>
          </p:cNvPr>
          <p:cNvPicPr>
            <a:picLocks noChangeAspect="1"/>
          </p:cNvPicPr>
          <p:nvPr/>
        </p:nvPicPr>
        <p:blipFill>
          <a:blip r:embed="rId3"/>
          <a:stretch>
            <a:fillRect/>
          </a:stretch>
        </p:blipFill>
        <p:spPr>
          <a:xfrm>
            <a:off x="107158" y="63559"/>
            <a:ext cx="1701209" cy="609682"/>
          </a:xfrm>
          <a:prstGeom prst="rect">
            <a:avLst/>
          </a:prstGeom>
        </p:spPr>
      </p:pic>
    </p:spTree>
    <p:extLst>
      <p:ext uri="{BB962C8B-B14F-4D97-AF65-F5344CB8AC3E}">
        <p14:creationId xmlns:p14="http://schemas.microsoft.com/office/powerpoint/2010/main" val="205242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B20A-89F5-0E83-2FBB-597A9E581103}"/>
              </a:ext>
            </a:extLst>
          </p:cNvPr>
          <p:cNvSpPr>
            <a:spLocks noGrp="1"/>
          </p:cNvSpPr>
          <p:nvPr>
            <p:ph type="title"/>
          </p:nvPr>
        </p:nvSpPr>
        <p:spPr>
          <a:xfrm>
            <a:off x="760375" y="202893"/>
            <a:ext cx="10479024" cy="557784"/>
          </a:xfrm>
        </p:spPr>
        <p:txBody>
          <a:bodyPr/>
          <a:lstStyle/>
          <a:p>
            <a:pPr algn="ctr"/>
            <a:r>
              <a:rPr lang="en-US">
                <a:solidFill>
                  <a:srgbClr val="262626"/>
                </a:solidFill>
                <a:latin typeface="Aptos"/>
                <a:cs typeface="Calibri Light"/>
              </a:rPr>
              <a:t>B. Les Exigences Techniques</a:t>
            </a:r>
            <a:endParaRPr lang="en-US">
              <a:cs typeface="Calibri Light"/>
            </a:endParaRPr>
          </a:p>
        </p:txBody>
      </p:sp>
      <p:sp>
        <p:nvSpPr>
          <p:cNvPr id="6" name="Content Placeholder 5">
            <a:extLst>
              <a:ext uri="{FF2B5EF4-FFF2-40B4-BE49-F238E27FC236}">
                <a16:creationId xmlns:a16="http://schemas.microsoft.com/office/drawing/2014/main" id="{A26A441D-413E-D018-529D-98666ABE6AAC}"/>
              </a:ext>
            </a:extLst>
          </p:cNvPr>
          <p:cNvSpPr>
            <a:spLocks noGrp="1"/>
          </p:cNvSpPr>
          <p:nvPr>
            <p:ph sz="quarter" idx="14"/>
          </p:nvPr>
        </p:nvSpPr>
        <p:spPr>
          <a:xfrm>
            <a:off x="452369" y="1163255"/>
            <a:ext cx="10520842" cy="4505960"/>
          </a:xfrm>
        </p:spPr>
        <p:txBody>
          <a:bodyPr vert="horz" lIns="0" tIns="0" rIns="0" bIns="0" rtlCol="0" anchor="t">
            <a:noAutofit/>
          </a:bodyPr>
          <a:lstStyle/>
          <a:p>
            <a:r>
              <a:rPr lang="en-US" sz="1900" b="1" err="1">
                <a:latin typeface="Aptos Light"/>
                <a:cs typeface="Calibri"/>
              </a:rPr>
              <a:t>Langages</a:t>
            </a:r>
            <a:r>
              <a:rPr lang="en-US" sz="1900" b="1">
                <a:latin typeface="Aptos Light"/>
                <a:cs typeface="Calibri"/>
              </a:rPr>
              <a:t> de </a:t>
            </a:r>
            <a:r>
              <a:rPr lang="en-US" sz="1900" b="1" err="1">
                <a:latin typeface="Aptos Light"/>
                <a:cs typeface="Calibri"/>
              </a:rPr>
              <a:t>Programmation</a:t>
            </a:r>
            <a:r>
              <a:rPr lang="en-US" sz="1900">
                <a:latin typeface="Aptos Light"/>
                <a:cs typeface="Calibri"/>
              </a:rPr>
              <a:t> : Python et JavaScript</a:t>
            </a:r>
            <a:endParaRPr lang="fr-FR" sz="1900">
              <a:latin typeface="Aptos Light"/>
            </a:endParaRPr>
          </a:p>
          <a:p>
            <a:r>
              <a:rPr lang="en-US" sz="1900" b="1">
                <a:latin typeface="Aptos Light"/>
                <a:cs typeface="Calibri"/>
              </a:rPr>
              <a:t>Base de données</a:t>
            </a:r>
            <a:r>
              <a:rPr lang="en-US" sz="1900">
                <a:latin typeface="Aptos Light"/>
                <a:cs typeface="Calibri"/>
              </a:rPr>
              <a:t> : SQL</a:t>
            </a:r>
          </a:p>
          <a:p>
            <a:r>
              <a:rPr lang="en-US" sz="1900" b="1" err="1">
                <a:latin typeface="Aptos Light"/>
                <a:cs typeface="Calibri"/>
              </a:rPr>
              <a:t>Serveur</a:t>
            </a:r>
            <a:r>
              <a:rPr lang="en-US" sz="1900" b="1">
                <a:latin typeface="Aptos Light"/>
                <a:cs typeface="Calibri"/>
              </a:rPr>
              <a:t> SQL</a:t>
            </a:r>
            <a:r>
              <a:rPr lang="en-US" sz="1900">
                <a:latin typeface="Aptos Light"/>
                <a:cs typeface="Calibri"/>
              </a:rPr>
              <a:t> : MariaDB</a:t>
            </a:r>
          </a:p>
          <a:p>
            <a:r>
              <a:rPr lang="en-US" sz="1900" b="1" err="1">
                <a:solidFill>
                  <a:srgbClr val="404040"/>
                </a:solidFill>
                <a:latin typeface="Aptos Light"/>
                <a:cs typeface="Calibri"/>
              </a:rPr>
              <a:t>Serveur</a:t>
            </a:r>
            <a:r>
              <a:rPr lang="en-US" sz="1900" b="1">
                <a:solidFill>
                  <a:srgbClr val="404040"/>
                </a:solidFill>
                <a:latin typeface="Aptos Light"/>
                <a:cs typeface="Calibri"/>
              </a:rPr>
              <a:t> Web</a:t>
            </a:r>
            <a:r>
              <a:rPr lang="en-US" sz="1900">
                <a:solidFill>
                  <a:srgbClr val="404040"/>
                </a:solidFill>
                <a:latin typeface="Aptos Light"/>
                <a:cs typeface="Calibri"/>
              </a:rPr>
              <a:t> : Apache HTTP Server</a:t>
            </a:r>
          </a:p>
          <a:p>
            <a:r>
              <a:rPr lang="en-US" sz="1900" b="1" err="1">
                <a:latin typeface="Aptos Light"/>
                <a:cs typeface="Calibri"/>
              </a:rPr>
              <a:t>Outils</a:t>
            </a:r>
            <a:r>
              <a:rPr lang="en-US" sz="1900" b="1">
                <a:latin typeface="Aptos Light"/>
                <a:cs typeface="Calibri"/>
              </a:rPr>
              <a:t> de Développement </a:t>
            </a:r>
            <a:r>
              <a:rPr lang="en-US" sz="1900">
                <a:latin typeface="Aptos Light"/>
                <a:cs typeface="Calibri"/>
              </a:rPr>
              <a:t>: Visual Studio Code et JetBrains</a:t>
            </a:r>
          </a:p>
          <a:p>
            <a:r>
              <a:rPr lang="en-US" sz="1900" b="1">
                <a:latin typeface="Aptos Light"/>
                <a:cs typeface="Calibri"/>
              </a:rPr>
              <a:t>Gestion de versions et de collaboration</a:t>
            </a:r>
            <a:r>
              <a:rPr lang="en-US" sz="1900">
                <a:latin typeface="Aptos Light"/>
                <a:cs typeface="Calibri"/>
              </a:rPr>
              <a:t> : GitHub</a:t>
            </a:r>
          </a:p>
          <a:p>
            <a:r>
              <a:rPr lang="en-US" sz="1900" b="1">
                <a:latin typeface="Aptos Light"/>
                <a:cs typeface="Calibri"/>
              </a:rPr>
              <a:t>Tests</a:t>
            </a:r>
            <a:r>
              <a:rPr lang="en-US" sz="1900">
                <a:latin typeface="Aptos Light"/>
                <a:cs typeface="Calibri"/>
              </a:rPr>
              <a:t> : </a:t>
            </a:r>
            <a:r>
              <a:rPr lang="en-US" sz="1900" err="1">
                <a:latin typeface="Aptos Light"/>
                <a:cs typeface="Calibri"/>
              </a:rPr>
              <a:t>PyTest</a:t>
            </a:r>
            <a:r>
              <a:rPr lang="en-US" sz="1900">
                <a:latin typeface="Aptos Light"/>
                <a:cs typeface="Calibri"/>
              </a:rPr>
              <a:t>, Swagger...</a:t>
            </a:r>
          </a:p>
          <a:p>
            <a:r>
              <a:rPr lang="en-US" sz="1900" b="1">
                <a:latin typeface="Aptos Light"/>
                <a:cs typeface="Calibri"/>
              </a:rPr>
              <a:t>Machine </a:t>
            </a:r>
            <a:r>
              <a:rPr lang="en-US" sz="1900" b="1" err="1">
                <a:latin typeface="Aptos Light"/>
                <a:cs typeface="Calibri"/>
              </a:rPr>
              <a:t>virtuelle</a:t>
            </a:r>
            <a:r>
              <a:rPr lang="en-US" sz="1900" b="1">
                <a:latin typeface="Aptos Light"/>
                <a:cs typeface="Calibri"/>
              </a:rPr>
              <a:t> Windows 2000</a:t>
            </a:r>
            <a:endParaRPr lang="en-US" sz="1900">
              <a:latin typeface="Aptos Light"/>
              <a:cs typeface="Calibri"/>
            </a:endParaRPr>
          </a:p>
          <a:p>
            <a:r>
              <a:rPr lang="en-US" sz="1900" b="1">
                <a:latin typeface="Aptos Light"/>
                <a:cs typeface="Calibri"/>
              </a:rPr>
              <a:t>Infrastructure</a:t>
            </a:r>
            <a:r>
              <a:rPr lang="en-US" sz="1900">
                <a:latin typeface="Aptos Light"/>
                <a:cs typeface="Calibri"/>
              </a:rPr>
              <a:t> : </a:t>
            </a:r>
            <a:r>
              <a:rPr lang="en-US" sz="1900" err="1">
                <a:latin typeface="Aptos Light"/>
                <a:cs typeface="Calibri"/>
              </a:rPr>
              <a:t>Déploiement</a:t>
            </a:r>
            <a:r>
              <a:rPr lang="en-US" sz="1900">
                <a:latin typeface="Aptos Light"/>
                <a:cs typeface="Calibri"/>
              </a:rPr>
              <a:t> sur infrastructure </a:t>
            </a:r>
            <a:r>
              <a:rPr lang="en-US" sz="1900" err="1">
                <a:latin typeface="Aptos Light"/>
                <a:cs typeface="Calibri"/>
              </a:rPr>
              <a:t>existante</a:t>
            </a:r>
            <a:r>
              <a:rPr lang="en-US" sz="1900">
                <a:latin typeface="Aptos Light"/>
                <a:cs typeface="Calibri"/>
              </a:rPr>
              <a:t> </a:t>
            </a:r>
            <a:r>
              <a:rPr lang="en-US" sz="1900" err="1">
                <a:latin typeface="Aptos Light"/>
                <a:cs typeface="Calibri"/>
              </a:rPr>
              <a:t>ou</a:t>
            </a:r>
            <a:r>
              <a:rPr lang="en-US" sz="1900">
                <a:latin typeface="Aptos Light"/>
                <a:cs typeface="Calibri"/>
              </a:rPr>
              <a:t> </a:t>
            </a:r>
            <a:r>
              <a:rPr lang="en-US" sz="1900" err="1">
                <a:latin typeface="Aptos Light"/>
                <a:cs typeface="Calibri"/>
              </a:rPr>
              <a:t>possibilité</a:t>
            </a:r>
            <a:r>
              <a:rPr lang="en-US" sz="1900">
                <a:latin typeface="Aptos Light"/>
                <a:cs typeface="Calibri"/>
              </a:rPr>
              <a:t> de </a:t>
            </a:r>
            <a:r>
              <a:rPr lang="en-US" sz="1900" err="1">
                <a:latin typeface="Aptos Light"/>
                <a:cs typeface="Calibri"/>
              </a:rPr>
              <a:t>migrer</a:t>
            </a:r>
            <a:r>
              <a:rPr lang="en-US" sz="1900">
                <a:latin typeface="Aptos Light"/>
                <a:cs typeface="Calibri"/>
              </a:rPr>
              <a:t> sur Cloud</a:t>
            </a:r>
          </a:p>
          <a:p>
            <a:r>
              <a:rPr lang="en-US" sz="1900" b="1">
                <a:latin typeface="Aptos Light"/>
                <a:cs typeface="Calibri"/>
              </a:rPr>
              <a:t>Sécurité</a:t>
            </a:r>
            <a:r>
              <a:rPr lang="en-US" sz="1900">
                <a:latin typeface="Aptos Light"/>
                <a:cs typeface="Calibri"/>
              </a:rPr>
              <a:t> : </a:t>
            </a:r>
            <a:r>
              <a:rPr lang="en-US" sz="1900" err="1">
                <a:latin typeface="Aptos Light"/>
                <a:cs typeface="Calibri"/>
              </a:rPr>
              <a:t>Chiffrement</a:t>
            </a:r>
            <a:r>
              <a:rPr lang="en-US" sz="1900">
                <a:latin typeface="Aptos Light"/>
                <a:cs typeface="Calibri"/>
              </a:rPr>
              <a:t> des données </a:t>
            </a:r>
            <a:r>
              <a:rPr lang="en-US" sz="1900" err="1">
                <a:latin typeface="Aptos Light"/>
                <a:cs typeface="Calibri"/>
              </a:rPr>
              <a:t>sensibles</a:t>
            </a:r>
            <a:r>
              <a:rPr lang="en-US" sz="1900">
                <a:latin typeface="Aptos Light"/>
                <a:cs typeface="Calibri"/>
              </a:rPr>
              <a:t> et Gestion des </a:t>
            </a:r>
            <a:r>
              <a:rPr lang="en-US" sz="1900" err="1">
                <a:latin typeface="Aptos Light"/>
                <a:cs typeface="Calibri"/>
              </a:rPr>
              <a:t>rôles</a:t>
            </a:r>
            <a:r>
              <a:rPr lang="en-US" sz="1900">
                <a:latin typeface="Aptos Light"/>
                <a:cs typeface="Calibri"/>
              </a:rPr>
              <a:t> (RBAC)</a:t>
            </a:r>
          </a:p>
        </p:txBody>
      </p:sp>
      <p:sp>
        <p:nvSpPr>
          <p:cNvPr id="4" name="Slide Number Placeholder 3">
            <a:extLst>
              <a:ext uri="{FF2B5EF4-FFF2-40B4-BE49-F238E27FC236}">
                <a16:creationId xmlns:a16="http://schemas.microsoft.com/office/drawing/2014/main" id="{527AE480-D58D-8A4F-D9AD-3E0956702A4C}"/>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8</a:t>
            </a:fld>
            <a:r>
              <a:rPr lang="en-US"/>
              <a:t>/34</a:t>
            </a:r>
          </a:p>
        </p:txBody>
      </p:sp>
      <p:pic>
        <p:nvPicPr>
          <p:cNvPr id="8" name="Image 7" descr="Une image contenant Graphique, texte, graphisme, Police&#10;&#10;Description générée automatiquement">
            <a:extLst>
              <a:ext uri="{FF2B5EF4-FFF2-40B4-BE49-F238E27FC236}">
                <a16:creationId xmlns:a16="http://schemas.microsoft.com/office/drawing/2014/main" id="{2EAABC88-E25D-14DE-325C-FB2D4EB98CBC}"/>
              </a:ext>
            </a:extLst>
          </p:cNvPr>
          <p:cNvPicPr>
            <a:picLocks noChangeAspect="1"/>
          </p:cNvPicPr>
          <p:nvPr/>
        </p:nvPicPr>
        <p:blipFill>
          <a:blip r:embed="rId2"/>
          <a:stretch>
            <a:fillRect/>
          </a:stretch>
        </p:blipFill>
        <p:spPr>
          <a:xfrm>
            <a:off x="10384553" y="109894"/>
            <a:ext cx="1703276" cy="1019884"/>
          </a:xfrm>
          <a:prstGeom prst="rect">
            <a:avLst/>
          </a:prstGeom>
        </p:spPr>
      </p:pic>
      <p:pic>
        <p:nvPicPr>
          <p:cNvPr id="10" name="Image 9">
            <a:extLst>
              <a:ext uri="{FF2B5EF4-FFF2-40B4-BE49-F238E27FC236}">
                <a16:creationId xmlns:a16="http://schemas.microsoft.com/office/drawing/2014/main" id="{CE69657A-BA7F-BFFD-E3CB-6D668410CD5B}"/>
              </a:ext>
            </a:extLst>
          </p:cNvPr>
          <p:cNvPicPr>
            <a:picLocks noChangeAspect="1"/>
          </p:cNvPicPr>
          <p:nvPr/>
        </p:nvPicPr>
        <p:blipFill>
          <a:blip r:embed="rId3"/>
          <a:stretch>
            <a:fillRect/>
          </a:stretch>
        </p:blipFill>
        <p:spPr>
          <a:xfrm>
            <a:off x="107158" y="63559"/>
            <a:ext cx="1701209" cy="609682"/>
          </a:xfrm>
          <a:prstGeom prst="rect">
            <a:avLst/>
          </a:prstGeom>
        </p:spPr>
      </p:pic>
    </p:spTree>
    <p:extLst>
      <p:ext uri="{BB962C8B-B14F-4D97-AF65-F5344CB8AC3E}">
        <p14:creationId xmlns:p14="http://schemas.microsoft.com/office/powerpoint/2010/main" val="153701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3B9E4-D982-7513-9BB9-E128D332E8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1AED3-D01F-E2A8-565F-E9FAE771ABCA}"/>
              </a:ext>
            </a:extLst>
          </p:cNvPr>
          <p:cNvSpPr>
            <a:spLocks noGrp="1"/>
          </p:cNvSpPr>
          <p:nvPr>
            <p:ph type="title"/>
          </p:nvPr>
        </p:nvSpPr>
        <p:spPr>
          <a:xfrm>
            <a:off x="455018" y="849466"/>
            <a:ext cx="8521133" cy="456930"/>
          </a:xfrm>
        </p:spPr>
        <p:txBody>
          <a:bodyPr/>
          <a:lstStyle/>
          <a:p>
            <a:r>
              <a:rPr lang="fr-FR"/>
              <a:t>Architecture logicielle et protocole de sécurité </a:t>
            </a:r>
            <a:endParaRPr lang="en-US"/>
          </a:p>
        </p:txBody>
      </p:sp>
      <p:sp>
        <p:nvSpPr>
          <p:cNvPr id="6" name="Content Placeholder 5">
            <a:extLst>
              <a:ext uri="{FF2B5EF4-FFF2-40B4-BE49-F238E27FC236}">
                <a16:creationId xmlns:a16="http://schemas.microsoft.com/office/drawing/2014/main" id="{B3892FFF-D54B-6BF9-A839-64ACE0012CE8}"/>
              </a:ext>
            </a:extLst>
          </p:cNvPr>
          <p:cNvSpPr>
            <a:spLocks noGrp="1"/>
          </p:cNvSpPr>
          <p:nvPr>
            <p:ph sz="quarter" idx="14"/>
          </p:nvPr>
        </p:nvSpPr>
        <p:spPr>
          <a:xfrm>
            <a:off x="1191025" y="1536827"/>
            <a:ext cx="9251423" cy="4480560"/>
          </a:xfrm>
        </p:spPr>
        <p:txBody>
          <a:bodyPr vert="horz" lIns="0" tIns="0" rIns="0" bIns="0" rtlCol="0" anchor="t">
            <a:normAutofit fontScale="92500" lnSpcReduction="20000"/>
          </a:bodyPr>
          <a:lstStyle/>
          <a:p>
            <a:pPr marL="0" indent="0">
              <a:buNone/>
            </a:pPr>
            <a:r>
              <a:rPr lang="fr-FR" sz="1700"/>
              <a:t>L’Architecture proposée : </a:t>
            </a:r>
            <a:endParaRPr lang="en-US" sz="1700">
              <a:solidFill>
                <a:srgbClr val="000000"/>
              </a:solidFill>
            </a:endParaRPr>
          </a:p>
          <a:p>
            <a:r>
              <a:rPr lang="fr-FR" sz="1700" b="1" u="sng"/>
              <a:t>Frontend</a:t>
            </a:r>
            <a:r>
              <a:rPr lang="fr-FR" sz="1700" b="1"/>
              <a:t> :</a:t>
            </a:r>
            <a:r>
              <a:rPr lang="fr-FR" sz="1700"/>
              <a:t> l'utilisateur interagit avec une interface web développée JavaScript. </a:t>
            </a:r>
            <a:endParaRPr lang="en-US" sz="1700">
              <a:solidFill>
                <a:srgbClr val="000000"/>
              </a:solidFill>
            </a:endParaRPr>
          </a:p>
          <a:p>
            <a:r>
              <a:rPr lang="fr-FR" sz="1700" b="1" u="sng"/>
              <a:t>Backend</a:t>
            </a:r>
            <a:r>
              <a:rPr lang="fr-FR" sz="1700" b="1"/>
              <a:t> :</a:t>
            </a:r>
            <a:r>
              <a:rPr lang="fr-FR" sz="1700"/>
              <a:t> cette interface envoie des requêtes à l’API développée avec Flask API (Python) pour traiter les demandes de l’utilisateur. </a:t>
            </a:r>
            <a:endParaRPr lang="en-US" sz="1700">
              <a:solidFill>
                <a:srgbClr val="000000"/>
              </a:solidFill>
            </a:endParaRPr>
          </a:p>
          <a:p>
            <a:r>
              <a:rPr lang="fr-FR" sz="1700" b="1" u="sng"/>
              <a:t>Accès aux données</a:t>
            </a:r>
            <a:r>
              <a:rPr lang="fr-FR" sz="1700" b="1"/>
              <a:t> :</a:t>
            </a:r>
            <a:r>
              <a:rPr lang="fr-FR" sz="1700"/>
              <a:t> le backend envoie des requêtes à une base de données </a:t>
            </a:r>
            <a:r>
              <a:rPr lang="fr-FR" sz="1700" err="1"/>
              <a:t>MariaDB</a:t>
            </a:r>
            <a:r>
              <a:rPr lang="fr-FR" sz="1700"/>
              <a:t> (MySQL) pour récupérer ou enregistrer des informations. </a:t>
            </a:r>
            <a:endParaRPr lang="en-US" sz="1700">
              <a:solidFill>
                <a:srgbClr val="000000"/>
              </a:solidFill>
            </a:endParaRPr>
          </a:p>
          <a:p>
            <a:r>
              <a:rPr lang="fr-FR" sz="1700" b="1" u="sng"/>
              <a:t>Sécurité</a:t>
            </a:r>
            <a:r>
              <a:rPr lang="fr-FR" sz="1700" b="1"/>
              <a:t> :</a:t>
            </a:r>
            <a:r>
              <a:rPr lang="fr-FR" sz="1700"/>
              <a:t> l'authentification des utilisateurs est gérée via l’application et toutes les communications entre le client et le serveur sont chiffrées avec HTTPS.</a:t>
            </a:r>
            <a:endParaRPr lang="fr-FR"/>
          </a:p>
          <a:p>
            <a:pPr marL="0" indent="0">
              <a:buNone/>
            </a:pPr>
            <a:r>
              <a:rPr lang="fr-FR"/>
              <a:t>L’Architecture logicielle :</a:t>
            </a:r>
          </a:p>
          <a:p>
            <a:r>
              <a:rPr lang="fr-FR" b="1" u="sng"/>
              <a:t>Modèle</a:t>
            </a:r>
            <a:r>
              <a:rPr lang="fr-FR" b="1"/>
              <a:t> :</a:t>
            </a:r>
            <a:r>
              <a:rPr lang="fr-FR"/>
              <a:t>  Architecture </a:t>
            </a:r>
            <a:r>
              <a:rPr lang="fr-FR" err="1"/>
              <a:t>Microservice</a:t>
            </a:r>
            <a:r>
              <a:rPr lang="fr-FR"/>
              <a:t> basée sur des API. </a:t>
            </a:r>
          </a:p>
          <a:p>
            <a:r>
              <a:rPr lang="fr-FR" b="1" u="sng"/>
              <a:t>Interaction entre les composants</a:t>
            </a:r>
            <a:r>
              <a:rPr lang="fr-FR" b="1"/>
              <a:t> :</a:t>
            </a:r>
            <a:r>
              <a:rPr lang="fr-FR"/>
              <a:t> API (Flask API, </a:t>
            </a:r>
            <a:r>
              <a:rPr lang="fr-FR" err="1"/>
              <a:t>SQLAlchemy</a:t>
            </a:r>
            <a:r>
              <a:rPr lang="fr-FR"/>
              <a:t>) </a:t>
            </a:r>
          </a:p>
          <a:p>
            <a:r>
              <a:rPr lang="fr-FR" b="1" u="sng"/>
              <a:t>Sécurité</a:t>
            </a:r>
            <a:r>
              <a:rPr lang="fr-FR" b="1"/>
              <a:t> :</a:t>
            </a:r>
            <a:r>
              <a:rPr lang="fr-FR"/>
              <a:t> communication sécurisée via HTTPS, chiffrement des données sensibles (données personnelles des clients), intégration de services tiers, par exemple pour l'authentification </a:t>
            </a:r>
          </a:p>
          <a:p>
            <a:r>
              <a:rPr lang="fr-FR" b="1" u="sng"/>
              <a:t>Gestion des rôles</a:t>
            </a:r>
            <a:r>
              <a:rPr lang="fr-FR" b="1"/>
              <a:t> :</a:t>
            </a:r>
            <a:r>
              <a:rPr lang="fr-FR"/>
              <a:t> gestions différenciées selon les droits et le profils octroyé (Administrateur, Opérateur colis ou stock) </a:t>
            </a:r>
          </a:p>
          <a:p>
            <a:endParaRPr lang="fr-FR"/>
          </a:p>
          <a:p>
            <a:pPr marL="0" indent="0">
              <a:buNone/>
            </a:pPr>
            <a:endParaRPr lang="fr-FR"/>
          </a:p>
        </p:txBody>
      </p:sp>
      <p:sp>
        <p:nvSpPr>
          <p:cNvPr id="4" name="Slide Number Placeholder 3">
            <a:extLst>
              <a:ext uri="{FF2B5EF4-FFF2-40B4-BE49-F238E27FC236}">
                <a16:creationId xmlns:a16="http://schemas.microsoft.com/office/drawing/2014/main" id="{B66480FC-BFF7-86E1-66AE-389D2AAEEF4E}"/>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9</a:t>
            </a:fld>
            <a:r>
              <a:rPr lang="en-US"/>
              <a:t>/34</a:t>
            </a:r>
          </a:p>
        </p:txBody>
      </p:sp>
      <p:pic>
        <p:nvPicPr>
          <p:cNvPr id="8" name="Image 6" descr="A logo with black text and green and blue colors&#10;&#10;Description automatically generated">
            <a:extLst>
              <a:ext uri="{FF2B5EF4-FFF2-40B4-BE49-F238E27FC236}">
                <a16:creationId xmlns:a16="http://schemas.microsoft.com/office/drawing/2014/main" id="{D11232B4-1A33-46D0-9C83-E0845A3B392C}"/>
              </a:ext>
            </a:extLst>
          </p:cNvPr>
          <p:cNvPicPr>
            <a:picLocks noChangeAspect="1"/>
          </p:cNvPicPr>
          <p:nvPr/>
        </p:nvPicPr>
        <p:blipFill>
          <a:blip r:embed="rId2"/>
          <a:stretch>
            <a:fillRect/>
          </a:stretch>
        </p:blipFill>
        <p:spPr>
          <a:xfrm>
            <a:off x="10384553" y="109894"/>
            <a:ext cx="1703276" cy="1019884"/>
          </a:xfrm>
          <a:prstGeom prst="rect">
            <a:avLst/>
          </a:prstGeom>
        </p:spPr>
      </p:pic>
      <p:pic>
        <p:nvPicPr>
          <p:cNvPr id="14" name="Image 8" descr="A blue background with white text&#10;&#10;Description automatically generated">
            <a:extLst>
              <a:ext uri="{FF2B5EF4-FFF2-40B4-BE49-F238E27FC236}">
                <a16:creationId xmlns:a16="http://schemas.microsoft.com/office/drawing/2014/main" id="{467E0FF5-FE33-AEDF-626E-F7095B9C9817}"/>
              </a:ext>
            </a:extLst>
          </p:cNvPr>
          <p:cNvPicPr>
            <a:picLocks noChangeAspect="1"/>
          </p:cNvPicPr>
          <p:nvPr/>
        </p:nvPicPr>
        <p:blipFill>
          <a:blip r:embed="rId3"/>
          <a:stretch>
            <a:fillRect/>
          </a:stretch>
        </p:blipFill>
        <p:spPr>
          <a:xfrm>
            <a:off x="85239" y="112383"/>
            <a:ext cx="1701209" cy="609682"/>
          </a:xfrm>
          <a:prstGeom prst="rect">
            <a:avLst/>
          </a:prstGeom>
        </p:spPr>
      </p:pic>
      <p:sp>
        <p:nvSpPr>
          <p:cNvPr id="5" name="Title 1">
            <a:extLst>
              <a:ext uri="{FF2B5EF4-FFF2-40B4-BE49-F238E27FC236}">
                <a16:creationId xmlns:a16="http://schemas.microsoft.com/office/drawing/2014/main" id="{925EF246-BAFD-F7B3-02D6-84663C61DC48}"/>
              </a:ext>
            </a:extLst>
          </p:cNvPr>
          <p:cNvSpPr txBox="1">
            <a:spLocks/>
          </p:cNvSpPr>
          <p:nvPr/>
        </p:nvSpPr>
        <p:spPr>
          <a:xfrm>
            <a:off x="153207" y="111521"/>
            <a:ext cx="11945649" cy="301393"/>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en-US"/>
              <a:t>C. Environnement </a:t>
            </a:r>
            <a:r>
              <a:rPr lang="en-US" err="1"/>
              <a:t>informatique</a:t>
            </a:r>
            <a:r>
              <a:rPr lang="en-US"/>
              <a:t> technique</a:t>
            </a:r>
            <a:br>
              <a:rPr lang="en-US"/>
            </a:br>
            <a:endParaRPr lang="en-US"/>
          </a:p>
        </p:txBody>
      </p:sp>
    </p:spTree>
    <p:extLst>
      <p:ext uri="{BB962C8B-B14F-4D97-AF65-F5344CB8AC3E}">
        <p14:creationId xmlns:p14="http://schemas.microsoft.com/office/powerpoint/2010/main" val="2502193055"/>
      </p:ext>
    </p:extLst>
  </p:cSld>
  <p:clrMapOvr>
    <a:masterClrMapping/>
  </p:clrMapOvr>
</p:sld>
</file>

<file path=ppt/theme/theme1.xml><?xml version="1.0" encoding="utf-8"?>
<a:theme xmlns:a="http://schemas.openxmlformats.org/drawingml/2006/main" name="Custom">
  <a:themeElements>
    <a:clrScheme name="TM66835393">
      <a:dk1>
        <a:srgbClr val="000000"/>
      </a:dk1>
      <a:lt1>
        <a:srgbClr val="FFFFFF"/>
      </a:lt1>
      <a:dk2>
        <a:srgbClr val="44546A"/>
      </a:dk2>
      <a:lt2>
        <a:srgbClr val="E7E6E6"/>
      </a:lt2>
      <a:accent1>
        <a:srgbClr val="55BC7E"/>
      </a:accent1>
      <a:accent2>
        <a:srgbClr val="FFC330"/>
      </a:accent2>
      <a:accent3>
        <a:srgbClr val="BE80FF"/>
      </a:accent3>
      <a:accent4>
        <a:srgbClr val="FF8345"/>
      </a:accent4>
      <a:accent5>
        <a:srgbClr val="FF70BF"/>
      </a:accent5>
      <a:accent6>
        <a:srgbClr val="60A2F5"/>
      </a:accent6>
      <a:hlink>
        <a:srgbClr val="5C4EDC"/>
      </a:hlink>
      <a:folHlink>
        <a:srgbClr val="7FC5FF"/>
      </a:folHlink>
    </a:clrScheme>
    <a:fontScheme name="Custom 32">
      <a:majorFont>
        <a:latin typeface="Aptos"/>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66835393_win32_SD_v3" id="{4170EB69-3ACE-4C18-BE4C-C6CBD8BF8A79}" vid="{8A480AB3-AE5D-4813-AA67-ADACC5EA6C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E72E99-0076-433E-AD3A-575A11FAB73D}">
  <ds:schemaRefs>
    <ds:schemaRef ds:uri="http://schemas.microsoft.com/sharepoint/v3/contenttype/forms"/>
  </ds:schemaRefs>
</ds:datastoreItem>
</file>

<file path=customXml/itemProps2.xml><?xml version="1.0" encoding="utf-8"?>
<ds:datastoreItem xmlns:ds="http://schemas.openxmlformats.org/officeDocument/2006/customXml" ds:itemID="{7B247F30-5811-40C0-99EC-CF53200590B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46EB691-4DD5-4558-B7D1-3EA8CC81E288}">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Grand écran</PresentationFormat>
  <Slides>27</Slides>
  <Notes>6</Notes>
  <HiddenSlides>0</HiddenSlide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Custom</vt:lpstr>
      <vt:lpstr>Présentation PowerPoint</vt:lpstr>
      <vt:lpstr>sommaire</vt:lpstr>
      <vt:lpstr>Partie I</vt:lpstr>
      <vt:lpstr>A. Contexte du projet</vt:lpstr>
      <vt:lpstr>B. Management du projet </vt:lpstr>
      <vt:lpstr>Partie II</vt:lpstr>
      <vt:lpstr>Les Objectifs du Projet</vt:lpstr>
      <vt:lpstr>B. Les Exigences Techniques</vt:lpstr>
      <vt:lpstr>Architecture logicielle et protocole de sécurité </vt:lpstr>
      <vt:lpstr>Modélisation de la base de donnéeS </vt:lpstr>
      <vt:lpstr>D. La Communication</vt:lpstr>
      <vt:lpstr>E. Le Calendrier et Le Budget alloué</vt:lpstr>
      <vt:lpstr>Présentation PowerPoint</vt:lpstr>
      <vt:lpstr>PArtie III  </vt:lpstr>
      <vt:lpstr>III. Modifications demandées</vt:lpstr>
      <vt:lpstr>II. IMPACTS GENERAL DES MODIFICATIONS SUR LE PROJET</vt:lpstr>
      <vt:lpstr>III. Les RISQUES ET CONTRAINTES</vt:lpstr>
      <vt:lpstr>PArtie IV  </vt:lpstr>
      <vt:lpstr>1. Administrateur </vt:lpstr>
      <vt:lpstr>2. Opérateur Colis </vt:lpstr>
      <vt:lpstr>3. Opérateur Stock </vt:lpstr>
      <vt:lpstr>Présentation PowerPoint</vt:lpstr>
      <vt:lpstr>C. Le Budget</vt:lpstr>
      <vt:lpstr>Présentation PowerPoint</vt:lpstr>
      <vt:lpstr>PArtie V  </vt:lpstr>
      <vt:lpstr>Conclusion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cp:revision>
  <dcterms:created xsi:type="dcterms:W3CDTF">2024-10-28T09:16:07Z</dcterms:created>
  <dcterms:modified xsi:type="dcterms:W3CDTF">2025-01-02T13:04:39Z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