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3"/>
  </p:normalViewPr>
  <p:slideViewPr>
    <p:cSldViewPr snapToGrid="0">
      <p:cViewPr varScale="1">
        <p:scale>
          <a:sx n="104" d="100"/>
          <a:sy n="104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3B45E-6A72-49D1-89D7-8928564617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A693C9-6F3D-4EA6-BDB9-DEF5C7CA7B5D}">
      <dgm:prSet/>
      <dgm:spPr/>
      <dgm:t>
        <a:bodyPr/>
        <a:lstStyle/>
        <a:p>
          <a:r>
            <a:rPr lang="en-US" b="1" dirty="0"/>
            <a:t>Community Impact</a:t>
          </a:r>
          <a:r>
            <a:rPr lang="en-US" dirty="0"/>
            <a:t>: Our SaaS-based case management system enhances county-level health and human services, </a:t>
          </a:r>
          <a:r>
            <a:rPr lang="en-US" b="1" dirty="0"/>
            <a:t>improving efficiency and service delivery for residents</a:t>
          </a:r>
          <a:r>
            <a:rPr lang="en-US" dirty="0"/>
            <a:t>.</a:t>
          </a:r>
        </a:p>
      </dgm:t>
    </dgm:pt>
    <dgm:pt modelId="{698E499E-0DB5-45B3-AC0D-0090500F0AE6}" type="parTrans" cxnId="{03EAAED1-50CD-4EE5-A805-0EB48B6C4537}">
      <dgm:prSet/>
      <dgm:spPr/>
      <dgm:t>
        <a:bodyPr/>
        <a:lstStyle/>
        <a:p>
          <a:endParaRPr lang="en-US"/>
        </a:p>
      </dgm:t>
    </dgm:pt>
    <dgm:pt modelId="{1E763694-3BA3-4434-BB86-9887877CCFC9}" type="sibTrans" cxnId="{03EAAED1-50CD-4EE5-A805-0EB48B6C4537}">
      <dgm:prSet/>
      <dgm:spPr/>
      <dgm:t>
        <a:bodyPr/>
        <a:lstStyle/>
        <a:p>
          <a:endParaRPr lang="en-US"/>
        </a:p>
      </dgm:t>
    </dgm:pt>
    <dgm:pt modelId="{64189541-FBA6-4E27-94C1-30D771E8D2B3}">
      <dgm:prSet/>
      <dgm:spPr/>
      <dgm:t>
        <a:bodyPr/>
        <a:lstStyle/>
        <a:p>
          <a:r>
            <a:rPr lang="en-US" b="1" dirty="0"/>
            <a:t>Showcasing Innovation</a:t>
          </a:r>
          <a:r>
            <a:rPr lang="en-US" dirty="0"/>
            <a:t>: Designed with AI-driven insights, advanced cybersecurity, and interoperability, our system </a:t>
          </a:r>
          <a:r>
            <a:rPr lang="en-US" b="1" dirty="0"/>
            <a:t>exemplifies the role of technology in public service transformation</a:t>
          </a:r>
          <a:r>
            <a:rPr lang="en-US" dirty="0"/>
            <a:t>.</a:t>
          </a:r>
        </a:p>
      </dgm:t>
    </dgm:pt>
    <dgm:pt modelId="{4C749333-C16D-465F-8A2B-9057767F249A}" type="parTrans" cxnId="{053D1193-F6F2-40A7-8690-7D35E7501D5E}">
      <dgm:prSet/>
      <dgm:spPr/>
      <dgm:t>
        <a:bodyPr/>
        <a:lstStyle/>
        <a:p>
          <a:endParaRPr lang="en-US"/>
        </a:p>
      </dgm:t>
    </dgm:pt>
    <dgm:pt modelId="{250EF26B-E67B-44A2-800C-846D31810E80}" type="sibTrans" cxnId="{053D1193-F6F2-40A7-8690-7D35E7501D5E}">
      <dgm:prSet/>
      <dgm:spPr/>
      <dgm:t>
        <a:bodyPr/>
        <a:lstStyle/>
        <a:p>
          <a:endParaRPr lang="en-US"/>
        </a:p>
      </dgm:t>
    </dgm:pt>
    <dgm:pt modelId="{7DF68790-D700-4453-8C37-B8F3AA8F338F}">
      <dgm:prSet/>
      <dgm:spPr/>
      <dgm:t>
        <a:bodyPr/>
        <a:lstStyle/>
        <a:p>
          <a:r>
            <a:rPr lang="en-US" b="1" dirty="0"/>
            <a:t>Addressing Local Needs</a:t>
          </a:r>
          <a:r>
            <a:rPr lang="en-US" dirty="0"/>
            <a:t>: We streamline case management, reducing operational costs and providing </a:t>
          </a:r>
          <a:r>
            <a:rPr lang="en-US" b="1" dirty="0"/>
            <a:t>AI-powered support to caseworkers, aligning with the county’s priorities for effective service</a:t>
          </a:r>
          <a:r>
            <a:rPr lang="en-US" dirty="0"/>
            <a:t>.</a:t>
          </a:r>
        </a:p>
      </dgm:t>
    </dgm:pt>
    <dgm:pt modelId="{CCEB75FD-31F6-46B3-9F06-E10DE8E6D238}" type="parTrans" cxnId="{03DD2E20-2806-4F40-A3F5-6C0D3FD9E7AB}">
      <dgm:prSet/>
      <dgm:spPr/>
      <dgm:t>
        <a:bodyPr/>
        <a:lstStyle/>
        <a:p>
          <a:endParaRPr lang="en-US"/>
        </a:p>
      </dgm:t>
    </dgm:pt>
    <dgm:pt modelId="{3BD8D5E6-4C6B-4CEF-A32D-74B5AC606F2A}" type="sibTrans" cxnId="{03DD2E20-2806-4F40-A3F5-6C0D3FD9E7AB}">
      <dgm:prSet/>
      <dgm:spPr/>
      <dgm:t>
        <a:bodyPr/>
        <a:lstStyle/>
        <a:p>
          <a:endParaRPr lang="en-US"/>
        </a:p>
      </dgm:t>
    </dgm:pt>
    <dgm:pt modelId="{F5ABB3C1-E825-468B-9DB8-B13EC5123ECB}">
      <dgm:prSet/>
      <dgm:spPr/>
      <dgm:t>
        <a:bodyPr/>
        <a:lstStyle/>
        <a:p>
          <a:r>
            <a:rPr lang="en-US" b="1" dirty="0"/>
            <a:t>Fostering Collaboration</a:t>
          </a:r>
          <a:r>
            <a:rPr lang="en-US" dirty="0"/>
            <a:t>: The Challenge is a platform to connect with local leaders, experts, and partners, </a:t>
          </a:r>
          <a:r>
            <a:rPr lang="en-US" b="1" dirty="0"/>
            <a:t>driving broader adoption in government sectors</a:t>
          </a:r>
          <a:r>
            <a:rPr lang="en-US" dirty="0"/>
            <a:t>.</a:t>
          </a:r>
        </a:p>
      </dgm:t>
    </dgm:pt>
    <dgm:pt modelId="{F015A1A4-7AC9-4BEC-93BD-C4D57DBA89F2}" type="parTrans" cxnId="{86C700E7-3E97-4FA7-BAE8-27E388783FB4}">
      <dgm:prSet/>
      <dgm:spPr/>
      <dgm:t>
        <a:bodyPr/>
        <a:lstStyle/>
        <a:p>
          <a:endParaRPr lang="en-US"/>
        </a:p>
      </dgm:t>
    </dgm:pt>
    <dgm:pt modelId="{51E9F31F-A226-4082-B3BA-EA75D36B186A}" type="sibTrans" cxnId="{86C700E7-3E97-4FA7-BAE8-27E388783FB4}">
      <dgm:prSet/>
      <dgm:spPr/>
      <dgm:t>
        <a:bodyPr/>
        <a:lstStyle/>
        <a:p>
          <a:endParaRPr lang="en-US"/>
        </a:p>
      </dgm:t>
    </dgm:pt>
    <dgm:pt modelId="{729AA243-0A11-4FC2-8171-A6B11B230847}">
      <dgm:prSet/>
      <dgm:spPr/>
      <dgm:t>
        <a:bodyPr/>
        <a:lstStyle/>
        <a:p>
          <a:r>
            <a:rPr lang="en-US" b="1" dirty="0"/>
            <a:t>Promoting Economic Efficiency</a:t>
          </a:r>
          <a:r>
            <a:rPr lang="en-US" dirty="0"/>
            <a:t>: By reducing costs and enhancing system integration, our platform supports the county’s goal for budget-conscious, </a:t>
          </a:r>
          <a:r>
            <a:rPr lang="en-US" b="1" dirty="0"/>
            <a:t>high-quality public services</a:t>
          </a:r>
          <a:r>
            <a:rPr lang="en-US" dirty="0"/>
            <a:t>.</a:t>
          </a:r>
        </a:p>
      </dgm:t>
    </dgm:pt>
    <dgm:pt modelId="{857C32DF-D83E-4079-94F9-1DF89A141E27}" type="parTrans" cxnId="{D913DED8-34EA-40B5-B486-9CDC2984DBFD}">
      <dgm:prSet/>
      <dgm:spPr/>
      <dgm:t>
        <a:bodyPr/>
        <a:lstStyle/>
        <a:p>
          <a:endParaRPr lang="en-US"/>
        </a:p>
      </dgm:t>
    </dgm:pt>
    <dgm:pt modelId="{66CFD414-C1E1-4ACA-907E-8E1F3CAEE52A}" type="sibTrans" cxnId="{D913DED8-34EA-40B5-B486-9CDC2984DBFD}">
      <dgm:prSet/>
      <dgm:spPr/>
      <dgm:t>
        <a:bodyPr/>
        <a:lstStyle/>
        <a:p>
          <a:endParaRPr lang="en-US"/>
        </a:p>
      </dgm:t>
    </dgm:pt>
    <dgm:pt modelId="{080AEAA1-2A97-4F8D-BAF4-3799E26AF85D}">
      <dgm:prSet/>
      <dgm:spPr/>
      <dgm:t>
        <a:bodyPr/>
        <a:lstStyle/>
        <a:p>
          <a:r>
            <a:rPr lang="en-US" b="1" dirty="0"/>
            <a:t>Building Credibility</a:t>
          </a:r>
          <a:r>
            <a:rPr lang="en-US" dirty="0"/>
            <a:t>: Participation highlights our commitment to innovating for public service, reinforcing our </a:t>
          </a:r>
          <a:r>
            <a:rPr lang="en-US" b="1" dirty="0"/>
            <a:t>credibility with potential government partners</a:t>
          </a:r>
          <a:r>
            <a:rPr lang="en-US" dirty="0"/>
            <a:t>.</a:t>
          </a:r>
        </a:p>
      </dgm:t>
    </dgm:pt>
    <dgm:pt modelId="{47E36EFB-457A-4A65-B0A7-0E8EB3D1E3FC}" type="parTrans" cxnId="{EAEBEB9E-E173-40B4-BBC6-63A612102A17}">
      <dgm:prSet/>
      <dgm:spPr/>
      <dgm:t>
        <a:bodyPr/>
        <a:lstStyle/>
        <a:p>
          <a:endParaRPr lang="en-US"/>
        </a:p>
      </dgm:t>
    </dgm:pt>
    <dgm:pt modelId="{D871608F-99B7-49B6-A5CC-13BF76D8B125}" type="sibTrans" cxnId="{EAEBEB9E-E173-40B4-BBC6-63A612102A17}">
      <dgm:prSet/>
      <dgm:spPr/>
      <dgm:t>
        <a:bodyPr/>
        <a:lstStyle/>
        <a:p>
          <a:endParaRPr lang="en-US"/>
        </a:p>
      </dgm:t>
    </dgm:pt>
    <dgm:pt modelId="{CD6D0112-621D-C647-8780-55A864929AB8}" type="pres">
      <dgm:prSet presAssocID="{1C63B45E-6A72-49D1-89D7-8928564617FF}" presName="linear" presStyleCnt="0">
        <dgm:presLayoutVars>
          <dgm:animLvl val="lvl"/>
          <dgm:resizeHandles val="exact"/>
        </dgm:presLayoutVars>
      </dgm:prSet>
      <dgm:spPr/>
    </dgm:pt>
    <dgm:pt modelId="{6C330C4B-4B94-144E-9CEF-E4460CF38CE0}" type="pres">
      <dgm:prSet presAssocID="{62A693C9-6F3D-4EA6-BDB9-DEF5C7CA7B5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D7457E8-5EB6-6A4A-9637-3CA4AA29CE9C}" type="pres">
      <dgm:prSet presAssocID="{1E763694-3BA3-4434-BB86-9887877CCFC9}" presName="spacer" presStyleCnt="0"/>
      <dgm:spPr/>
    </dgm:pt>
    <dgm:pt modelId="{033022E8-F359-BE4E-825C-D74DDCBF5829}" type="pres">
      <dgm:prSet presAssocID="{64189541-FBA6-4E27-94C1-30D771E8D2B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79D93F2-6E18-9A48-BA0E-7C485F72E49C}" type="pres">
      <dgm:prSet presAssocID="{250EF26B-E67B-44A2-800C-846D31810E80}" presName="spacer" presStyleCnt="0"/>
      <dgm:spPr/>
    </dgm:pt>
    <dgm:pt modelId="{FA9EA2D3-308F-4446-AAF2-9A816F7BCEA0}" type="pres">
      <dgm:prSet presAssocID="{7DF68790-D700-4453-8C37-B8F3AA8F338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F5330BE-FB68-A647-A518-9EAD16E82693}" type="pres">
      <dgm:prSet presAssocID="{3BD8D5E6-4C6B-4CEF-A32D-74B5AC606F2A}" presName="spacer" presStyleCnt="0"/>
      <dgm:spPr/>
    </dgm:pt>
    <dgm:pt modelId="{E960F86C-945A-8E4C-BBBD-CFC77E5A2220}" type="pres">
      <dgm:prSet presAssocID="{F5ABB3C1-E825-468B-9DB8-B13EC5123EC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6F6D642-0210-7745-B081-15AD7FEEB7C4}" type="pres">
      <dgm:prSet presAssocID="{51E9F31F-A226-4082-B3BA-EA75D36B186A}" presName="spacer" presStyleCnt="0"/>
      <dgm:spPr/>
    </dgm:pt>
    <dgm:pt modelId="{23858D31-93B2-DA4D-A4C3-864BFA6188D3}" type="pres">
      <dgm:prSet presAssocID="{729AA243-0A11-4FC2-8171-A6B11B23084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910EF29-A249-644B-924E-6626FE682FC4}" type="pres">
      <dgm:prSet presAssocID="{66CFD414-C1E1-4ACA-907E-8E1F3CAEE52A}" presName="spacer" presStyleCnt="0"/>
      <dgm:spPr/>
    </dgm:pt>
    <dgm:pt modelId="{79A2DD19-572E-CD4B-A652-BBA9F659912F}" type="pres">
      <dgm:prSet presAssocID="{080AEAA1-2A97-4F8D-BAF4-3799E26AF85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5A54B1C-9917-DD40-8364-129FFCC71E57}" type="presOf" srcId="{1C63B45E-6A72-49D1-89D7-8928564617FF}" destId="{CD6D0112-621D-C647-8780-55A864929AB8}" srcOrd="0" destOrd="0" presId="urn:microsoft.com/office/officeart/2005/8/layout/vList2"/>
    <dgm:cxn modelId="{03DD2E20-2806-4F40-A3F5-6C0D3FD9E7AB}" srcId="{1C63B45E-6A72-49D1-89D7-8928564617FF}" destId="{7DF68790-D700-4453-8C37-B8F3AA8F338F}" srcOrd="2" destOrd="0" parTransId="{CCEB75FD-31F6-46B3-9F06-E10DE8E6D238}" sibTransId="{3BD8D5E6-4C6B-4CEF-A32D-74B5AC606F2A}"/>
    <dgm:cxn modelId="{4541BA30-A10B-4946-92E6-4076D92C749F}" type="presOf" srcId="{F5ABB3C1-E825-468B-9DB8-B13EC5123ECB}" destId="{E960F86C-945A-8E4C-BBBD-CFC77E5A2220}" srcOrd="0" destOrd="0" presId="urn:microsoft.com/office/officeart/2005/8/layout/vList2"/>
    <dgm:cxn modelId="{4170764F-D0AD-1C41-8C11-45774832DEFB}" type="presOf" srcId="{729AA243-0A11-4FC2-8171-A6B11B230847}" destId="{23858D31-93B2-DA4D-A4C3-864BFA6188D3}" srcOrd="0" destOrd="0" presId="urn:microsoft.com/office/officeart/2005/8/layout/vList2"/>
    <dgm:cxn modelId="{C84BF860-67A4-9E43-8031-04D6BC2B6054}" type="presOf" srcId="{64189541-FBA6-4E27-94C1-30D771E8D2B3}" destId="{033022E8-F359-BE4E-825C-D74DDCBF5829}" srcOrd="0" destOrd="0" presId="urn:microsoft.com/office/officeart/2005/8/layout/vList2"/>
    <dgm:cxn modelId="{053D1193-F6F2-40A7-8690-7D35E7501D5E}" srcId="{1C63B45E-6A72-49D1-89D7-8928564617FF}" destId="{64189541-FBA6-4E27-94C1-30D771E8D2B3}" srcOrd="1" destOrd="0" parTransId="{4C749333-C16D-465F-8A2B-9057767F249A}" sibTransId="{250EF26B-E67B-44A2-800C-846D31810E80}"/>
    <dgm:cxn modelId="{EAEBEB9E-E173-40B4-BBC6-63A612102A17}" srcId="{1C63B45E-6A72-49D1-89D7-8928564617FF}" destId="{080AEAA1-2A97-4F8D-BAF4-3799E26AF85D}" srcOrd="5" destOrd="0" parTransId="{47E36EFB-457A-4A65-B0A7-0E8EB3D1E3FC}" sibTransId="{D871608F-99B7-49B6-A5CC-13BF76D8B125}"/>
    <dgm:cxn modelId="{3E8010A2-BC80-264A-97CC-D92EAFA7DBDA}" type="presOf" srcId="{7DF68790-D700-4453-8C37-B8F3AA8F338F}" destId="{FA9EA2D3-308F-4446-AAF2-9A816F7BCEA0}" srcOrd="0" destOrd="0" presId="urn:microsoft.com/office/officeart/2005/8/layout/vList2"/>
    <dgm:cxn modelId="{6FE47FB4-4C74-184A-B02F-34E051B8678E}" type="presOf" srcId="{62A693C9-6F3D-4EA6-BDB9-DEF5C7CA7B5D}" destId="{6C330C4B-4B94-144E-9CEF-E4460CF38CE0}" srcOrd="0" destOrd="0" presId="urn:microsoft.com/office/officeart/2005/8/layout/vList2"/>
    <dgm:cxn modelId="{8CF491C0-B00A-4743-AFEB-B8AB98C3C30D}" type="presOf" srcId="{080AEAA1-2A97-4F8D-BAF4-3799E26AF85D}" destId="{79A2DD19-572E-CD4B-A652-BBA9F659912F}" srcOrd="0" destOrd="0" presId="urn:microsoft.com/office/officeart/2005/8/layout/vList2"/>
    <dgm:cxn modelId="{03EAAED1-50CD-4EE5-A805-0EB48B6C4537}" srcId="{1C63B45E-6A72-49D1-89D7-8928564617FF}" destId="{62A693C9-6F3D-4EA6-BDB9-DEF5C7CA7B5D}" srcOrd="0" destOrd="0" parTransId="{698E499E-0DB5-45B3-AC0D-0090500F0AE6}" sibTransId="{1E763694-3BA3-4434-BB86-9887877CCFC9}"/>
    <dgm:cxn modelId="{D913DED8-34EA-40B5-B486-9CDC2984DBFD}" srcId="{1C63B45E-6A72-49D1-89D7-8928564617FF}" destId="{729AA243-0A11-4FC2-8171-A6B11B230847}" srcOrd="4" destOrd="0" parTransId="{857C32DF-D83E-4079-94F9-1DF89A141E27}" sibTransId="{66CFD414-C1E1-4ACA-907E-8E1F3CAEE52A}"/>
    <dgm:cxn modelId="{86C700E7-3E97-4FA7-BAE8-27E388783FB4}" srcId="{1C63B45E-6A72-49D1-89D7-8928564617FF}" destId="{F5ABB3C1-E825-468B-9DB8-B13EC5123ECB}" srcOrd="3" destOrd="0" parTransId="{F015A1A4-7AC9-4BEC-93BD-C4D57DBA89F2}" sibTransId="{51E9F31F-A226-4082-B3BA-EA75D36B186A}"/>
    <dgm:cxn modelId="{57BE8569-6AD0-B145-B178-6F8D85777242}" type="presParOf" srcId="{CD6D0112-621D-C647-8780-55A864929AB8}" destId="{6C330C4B-4B94-144E-9CEF-E4460CF38CE0}" srcOrd="0" destOrd="0" presId="urn:microsoft.com/office/officeart/2005/8/layout/vList2"/>
    <dgm:cxn modelId="{82313347-3F9D-8647-9023-0B7BECB6558F}" type="presParOf" srcId="{CD6D0112-621D-C647-8780-55A864929AB8}" destId="{7D7457E8-5EB6-6A4A-9637-3CA4AA29CE9C}" srcOrd="1" destOrd="0" presId="urn:microsoft.com/office/officeart/2005/8/layout/vList2"/>
    <dgm:cxn modelId="{862F4562-5EE3-9E47-90DE-4B86CCDCCF08}" type="presParOf" srcId="{CD6D0112-621D-C647-8780-55A864929AB8}" destId="{033022E8-F359-BE4E-825C-D74DDCBF5829}" srcOrd="2" destOrd="0" presId="urn:microsoft.com/office/officeart/2005/8/layout/vList2"/>
    <dgm:cxn modelId="{030C47AB-91E8-BB4B-B66D-B07CEF12733E}" type="presParOf" srcId="{CD6D0112-621D-C647-8780-55A864929AB8}" destId="{379D93F2-6E18-9A48-BA0E-7C485F72E49C}" srcOrd="3" destOrd="0" presId="urn:microsoft.com/office/officeart/2005/8/layout/vList2"/>
    <dgm:cxn modelId="{4172312D-8CA4-D44A-8930-8F879AF0B307}" type="presParOf" srcId="{CD6D0112-621D-C647-8780-55A864929AB8}" destId="{FA9EA2D3-308F-4446-AAF2-9A816F7BCEA0}" srcOrd="4" destOrd="0" presId="urn:microsoft.com/office/officeart/2005/8/layout/vList2"/>
    <dgm:cxn modelId="{A658FB46-A23F-CF4C-9D4A-C4618E3963E1}" type="presParOf" srcId="{CD6D0112-621D-C647-8780-55A864929AB8}" destId="{7F5330BE-FB68-A647-A518-9EAD16E82693}" srcOrd="5" destOrd="0" presId="urn:microsoft.com/office/officeart/2005/8/layout/vList2"/>
    <dgm:cxn modelId="{B9D28432-2312-5349-9D68-9FD4EABEA38A}" type="presParOf" srcId="{CD6D0112-621D-C647-8780-55A864929AB8}" destId="{E960F86C-945A-8E4C-BBBD-CFC77E5A2220}" srcOrd="6" destOrd="0" presId="urn:microsoft.com/office/officeart/2005/8/layout/vList2"/>
    <dgm:cxn modelId="{22BA3CAA-9083-FB49-96AB-BEEE364FF4E2}" type="presParOf" srcId="{CD6D0112-621D-C647-8780-55A864929AB8}" destId="{86F6D642-0210-7745-B081-15AD7FEEB7C4}" srcOrd="7" destOrd="0" presId="urn:microsoft.com/office/officeart/2005/8/layout/vList2"/>
    <dgm:cxn modelId="{8F4694C2-B7E0-B947-8292-4C9BA48A95F5}" type="presParOf" srcId="{CD6D0112-621D-C647-8780-55A864929AB8}" destId="{23858D31-93B2-DA4D-A4C3-864BFA6188D3}" srcOrd="8" destOrd="0" presId="urn:microsoft.com/office/officeart/2005/8/layout/vList2"/>
    <dgm:cxn modelId="{56ED51FC-834B-424F-9404-C705A5C8E716}" type="presParOf" srcId="{CD6D0112-621D-C647-8780-55A864929AB8}" destId="{F910EF29-A249-644B-924E-6626FE682FC4}" srcOrd="9" destOrd="0" presId="urn:microsoft.com/office/officeart/2005/8/layout/vList2"/>
    <dgm:cxn modelId="{43A49D53-43DB-FF4B-9EE5-7E8CB0F3AF10}" type="presParOf" srcId="{CD6D0112-621D-C647-8780-55A864929AB8}" destId="{79A2DD19-572E-CD4B-A652-BBA9F659912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30C4B-4B94-144E-9CEF-E4460CF38CE0}">
      <dsp:nvSpPr>
        <dsp:cNvPr id="0" name=""/>
        <dsp:cNvSpPr/>
      </dsp:nvSpPr>
      <dsp:spPr>
        <a:xfrm>
          <a:off x="0" y="220166"/>
          <a:ext cx="11491785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Community Impact</a:t>
          </a:r>
          <a:r>
            <a:rPr lang="en-US" sz="2000" kern="1200" dirty="0"/>
            <a:t>: Our SaaS-based case management system enhances county-level health and human services, </a:t>
          </a:r>
          <a:r>
            <a:rPr lang="en-US" sz="2000" b="1" kern="1200" dirty="0"/>
            <a:t>improving efficiency and service delivery for residents</a:t>
          </a:r>
          <a:r>
            <a:rPr lang="en-US" sz="2000" kern="1200" dirty="0"/>
            <a:t>.</a:t>
          </a:r>
        </a:p>
      </dsp:txBody>
      <dsp:txXfrm>
        <a:off x="38838" y="259004"/>
        <a:ext cx="11414109" cy="717924"/>
      </dsp:txXfrm>
    </dsp:sp>
    <dsp:sp modelId="{033022E8-F359-BE4E-825C-D74DDCBF5829}">
      <dsp:nvSpPr>
        <dsp:cNvPr id="0" name=""/>
        <dsp:cNvSpPr/>
      </dsp:nvSpPr>
      <dsp:spPr>
        <a:xfrm>
          <a:off x="0" y="1073366"/>
          <a:ext cx="11491785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Showcasing Innovation</a:t>
          </a:r>
          <a:r>
            <a:rPr lang="en-US" sz="2000" kern="1200" dirty="0"/>
            <a:t>: Designed with AI-driven insights, advanced cybersecurity, and interoperability, our system </a:t>
          </a:r>
          <a:r>
            <a:rPr lang="en-US" sz="2000" b="1" kern="1200" dirty="0"/>
            <a:t>exemplifies the role of technology in public service transformation</a:t>
          </a:r>
          <a:r>
            <a:rPr lang="en-US" sz="2000" kern="1200" dirty="0"/>
            <a:t>.</a:t>
          </a:r>
        </a:p>
      </dsp:txBody>
      <dsp:txXfrm>
        <a:off x="38838" y="1112204"/>
        <a:ext cx="11414109" cy="717924"/>
      </dsp:txXfrm>
    </dsp:sp>
    <dsp:sp modelId="{FA9EA2D3-308F-4446-AAF2-9A816F7BCEA0}">
      <dsp:nvSpPr>
        <dsp:cNvPr id="0" name=""/>
        <dsp:cNvSpPr/>
      </dsp:nvSpPr>
      <dsp:spPr>
        <a:xfrm>
          <a:off x="0" y="1926566"/>
          <a:ext cx="11491785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Addressing Local Needs</a:t>
          </a:r>
          <a:r>
            <a:rPr lang="en-US" sz="2000" kern="1200" dirty="0"/>
            <a:t>: We streamline case management, reducing operational costs and providing </a:t>
          </a:r>
          <a:r>
            <a:rPr lang="en-US" sz="2000" b="1" kern="1200" dirty="0"/>
            <a:t>AI-powered support to caseworkers, aligning with the county’s priorities for effective service</a:t>
          </a:r>
          <a:r>
            <a:rPr lang="en-US" sz="2000" kern="1200" dirty="0"/>
            <a:t>.</a:t>
          </a:r>
        </a:p>
      </dsp:txBody>
      <dsp:txXfrm>
        <a:off x="38838" y="1965404"/>
        <a:ext cx="11414109" cy="717924"/>
      </dsp:txXfrm>
    </dsp:sp>
    <dsp:sp modelId="{E960F86C-945A-8E4C-BBBD-CFC77E5A2220}">
      <dsp:nvSpPr>
        <dsp:cNvPr id="0" name=""/>
        <dsp:cNvSpPr/>
      </dsp:nvSpPr>
      <dsp:spPr>
        <a:xfrm>
          <a:off x="0" y="2779766"/>
          <a:ext cx="11491785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Fostering Collaboration</a:t>
          </a:r>
          <a:r>
            <a:rPr lang="en-US" sz="2000" kern="1200" dirty="0"/>
            <a:t>: The Challenge is a platform to connect with local leaders, experts, and partners, </a:t>
          </a:r>
          <a:r>
            <a:rPr lang="en-US" sz="2000" b="1" kern="1200" dirty="0"/>
            <a:t>driving broader adoption in government sectors</a:t>
          </a:r>
          <a:r>
            <a:rPr lang="en-US" sz="2000" kern="1200" dirty="0"/>
            <a:t>.</a:t>
          </a:r>
        </a:p>
      </dsp:txBody>
      <dsp:txXfrm>
        <a:off x="38838" y="2818604"/>
        <a:ext cx="11414109" cy="717924"/>
      </dsp:txXfrm>
    </dsp:sp>
    <dsp:sp modelId="{23858D31-93B2-DA4D-A4C3-864BFA6188D3}">
      <dsp:nvSpPr>
        <dsp:cNvPr id="0" name=""/>
        <dsp:cNvSpPr/>
      </dsp:nvSpPr>
      <dsp:spPr>
        <a:xfrm>
          <a:off x="0" y="3632966"/>
          <a:ext cx="11491785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Promoting Economic Efficiency</a:t>
          </a:r>
          <a:r>
            <a:rPr lang="en-US" sz="2000" kern="1200" dirty="0"/>
            <a:t>: By reducing costs and enhancing system integration, our platform supports the county’s goal for budget-conscious, </a:t>
          </a:r>
          <a:r>
            <a:rPr lang="en-US" sz="2000" b="1" kern="1200" dirty="0"/>
            <a:t>high-quality public services</a:t>
          </a:r>
          <a:r>
            <a:rPr lang="en-US" sz="2000" kern="1200" dirty="0"/>
            <a:t>.</a:t>
          </a:r>
        </a:p>
      </dsp:txBody>
      <dsp:txXfrm>
        <a:off x="38838" y="3671804"/>
        <a:ext cx="11414109" cy="717924"/>
      </dsp:txXfrm>
    </dsp:sp>
    <dsp:sp modelId="{79A2DD19-572E-CD4B-A652-BBA9F659912F}">
      <dsp:nvSpPr>
        <dsp:cNvPr id="0" name=""/>
        <dsp:cNvSpPr/>
      </dsp:nvSpPr>
      <dsp:spPr>
        <a:xfrm>
          <a:off x="0" y="4486166"/>
          <a:ext cx="11491785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Building Credibility</a:t>
          </a:r>
          <a:r>
            <a:rPr lang="en-US" sz="2000" kern="1200" dirty="0"/>
            <a:t>: Participation highlights our commitment to innovating for public service, reinforcing our </a:t>
          </a:r>
          <a:r>
            <a:rPr lang="en-US" sz="2000" b="1" kern="1200" dirty="0"/>
            <a:t>credibility with potential government partners</a:t>
          </a:r>
          <a:r>
            <a:rPr lang="en-US" sz="2000" kern="1200" dirty="0"/>
            <a:t>.</a:t>
          </a:r>
        </a:p>
      </dsp:txBody>
      <dsp:txXfrm>
        <a:off x="38838" y="4525004"/>
        <a:ext cx="11414109" cy="71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E08B-15FF-13F0-C866-6EDCDB525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CD6C0-ADB3-3037-F914-673364590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E014F-9A6F-78C9-0303-36D78168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3F26-82F2-EA4E-9096-1C8F0EF5E4A2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CD634-801C-15F7-468C-C6F6F3FE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2A418-6E05-9934-F479-F4427D3B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DA09-576F-454E-ADCD-4F302B2A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C7DE-7BBE-930E-C750-53D9A87B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98530-9A71-5AFC-65C5-0A19C8DFB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7082A-3F29-170F-D052-391AAFCF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3F26-82F2-EA4E-9096-1C8F0EF5E4A2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2FE85-E480-C104-1F4A-E31FCF92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B53F5-2523-A7ED-93FE-EDC3989F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DA09-576F-454E-ADCD-4F302B2A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1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06586-53B1-A507-38B0-6404DABFF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D9EE3-E4CB-B4FB-93F2-386AF5764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B58C2-481C-1781-9AF3-326CF52C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3F26-82F2-EA4E-9096-1C8F0EF5E4A2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D886-5FAE-FE3D-EB8E-A6C97CBC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B0BCA-A95F-CF85-BA5F-84060BF4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DA09-576F-454E-ADCD-4F302B2A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5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4B6C-BE9F-5291-F14B-F2DF4D58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E1C54-BC53-D7AD-270B-933DEE3D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3EDC3-8C32-A1C7-DE71-ACB17EBC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3F26-82F2-EA4E-9096-1C8F0EF5E4A2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69754-C4AB-769B-EEFE-31EB8BF2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560C-5AD3-9642-A21E-09ABC36F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DA09-576F-454E-ADCD-4F302B2A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F5C4-4B63-6063-1986-68D50B50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75FAC-B30E-8284-94DA-E5747CC24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9221-8484-35CA-6156-D2461B1B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3F26-82F2-EA4E-9096-1C8F0EF5E4A2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ED159-2660-569D-62E6-146D3DC6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EF552-1938-52A1-DD32-0420710A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DA09-576F-454E-ADCD-4F302B2A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6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9FB2-46D7-6AFD-4086-17AF828D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E6D4-98D3-5AFE-0EC4-3EAE8EFF7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05875-5C4D-0B0C-EE45-2CFBA1AAB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F5526-0909-5503-CB27-B3CC24C6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3F26-82F2-EA4E-9096-1C8F0EF5E4A2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82A1C-14DC-2035-FC41-1064EC03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AE3DE-58A1-6BAB-0CD0-F7DCD760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DA09-576F-454E-ADCD-4F302B2A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7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01C7-9EC9-B697-B745-43A79294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6EB13-2A0F-BF8F-19EE-377106B4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0F33A-2EB9-C830-696C-71AEF4E7E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34D9C-BBAA-3BA4-4AE2-C5805AAB6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0645E-6E89-29C2-9A6E-2AD04901C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435E5-F312-0B77-3C3A-11CEB56E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3F26-82F2-EA4E-9096-1C8F0EF5E4A2}" type="datetimeFigureOut">
              <a:rPr lang="en-US" smtClean="0"/>
              <a:t>11/3/24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820A9-AE5A-F4F6-30AB-AD7A6457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A9566-67DB-CF31-4C8A-5485D123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DA09-576F-454E-ADCD-4F302B2A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3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D10-2535-28E8-38AF-21F05E25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D407B-E1F3-F16D-B16F-DF9CC00B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3F26-82F2-EA4E-9096-1C8F0EF5E4A2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1246A-D976-590B-7062-D8FF0E40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CFFB6-0E84-A7AA-9D3A-D6F2F4FD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DA09-576F-454E-ADCD-4F302B2A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0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485F8-DAD3-0BB3-DDF3-2142A2A5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3F26-82F2-EA4E-9096-1C8F0EF5E4A2}" type="datetimeFigureOut">
              <a:rPr lang="en-US" smtClean="0"/>
              <a:t>11/3/24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93BC5-F350-18EA-4A5F-87ED45D5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5111A-816E-B37A-DFB3-AF8A1E2D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DA09-576F-454E-ADCD-4F302B2A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9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6570-2F00-2A6C-2B60-74F32350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75030-D06E-04D2-28ED-39107E6B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D1981-3B7E-0EFD-77F4-ADF916876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B706F-652B-80CE-8EF2-01843607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3F26-82F2-EA4E-9096-1C8F0EF5E4A2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526B5-30FF-6326-F85E-ED61D74E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EDAF9-606D-0155-000C-2C604720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DA09-576F-454E-ADCD-4F302B2A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8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517B-554B-40C9-16E7-AA459824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EE3E3-E3A4-5A15-0E35-46B9C1A75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8454C-664E-F218-0C39-E4CEB9D28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A41A4-46B9-D978-B447-6E053E32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3F26-82F2-EA4E-9096-1C8F0EF5E4A2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32578-997F-F215-DA10-EA709851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8465B-A52A-D45C-7765-B02C6AEC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DA09-576F-454E-ADCD-4F302B2A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5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C1BDF-70C3-AD5F-40A8-0002216B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2638-C99A-C502-CFA3-314BFC599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3F1FB-C9A5-5F9D-C9D3-A7929B4F8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E63F26-82F2-EA4E-9096-1C8F0EF5E4A2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EA4D9-5F09-AFD5-D6D7-AE557B275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A8571-D31D-8DC7-34A2-15268C174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6DA09-576F-454E-ADCD-4F302B2A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lite.ai/" TargetMode="External"/><Relationship Id="rId2" Type="http://schemas.openxmlformats.org/officeDocument/2006/relationships/hyperlink" Target="mailto:anand@datalite.a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FF688D-9E55-7967-3C04-07E1A89F1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08" y="266253"/>
            <a:ext cx="11806003" cy="4007389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C63D94D-1955-DB28-A11B-C168956A2DDF}"/>
              </a:ext>
            </a:extLst>
          </p:cNvPr>
          <p:cNvSpPr/>
          <p:nvPr/>
        </p:nvSpPr>
        <p:spPr>
          <a:xfrm>
            <a:off x="216107" y="5285857"/>
            <a:ext cx="11806003" cy="40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</a:rPr>
              <a:t>24310 Wrens Landing CT, Aldie, VA 20105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4F3CBC2-7C13-97AA-C988-784FAC71DA22}"/>
              </a:ext>
            </a:extLst>
          </p:cNvPr>
          <p:cNvSpPr/>
          <p:nvPr/>
        </p:nvSpPr>
        <p:spPr>
          <a:xfrm>
            <a:off x="216107" y="4678566"/>
            <a:ext cx="11806003" cy="40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</a:rPr>
              <a:t>Information Technology Consulting to Gov </a:t>
            </a:r>
          </a:p>
        </p:txBody>
      </p:sp>
    </p:spTree>
    <p:extLst>
      <p:ext uri="{BB962C8B-B14F-4D97-AF65-F5344CB8AC3E}">
        <p14:creationId xmlns:p14="http://schemas.microsoft.com/office/powerpoint/2010/main" val="290167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27B4EA-EC2C-C089-ADB0-530BAB3A2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380436"/>
              </p:ext>
            </p:extLst>
          </p:nvPr>
        </p:nvGraphicFramePr>
        <p:xfrm>
          <a:off x="444843" y="827903"/>
          <a:ext cx="11590638" cy="5832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730">
                  <a:extLst>
                    <a:ext uri="{9D8B030D-6E8A-4147-A177-3AD203B41FA5}">
                      <a16:colId xmlns:a16="http://schemas.microsoft.com/office/drawing/2014/main" val="975080819"/>
                    </a:ext>
                  </a:extLst>
                </a:gridCol>
                <a:gridCol w="5557598">
                  <a:extLst>
                    <a:ext uri="{9D8B030D-6E8A-4147-A177-3AD203B41FA5}">
                      <a16:colId xmlns:a16="http://schemas.microsoft.com/office/drawing/2014/main" val="278052465"/>
                    </a:ext>
                  </a:extLst>
                </a:gridCol>
                <a:gridCol w="4241310">
                  <a:extLst>
                    <a:ext uri="{9D8B030D-6E8A-4147-A177-3AD203B41FA5}">
                      <a16:colId xmlns:a16="http://schemas.microsoft.com/office/drawing/2014/main" val="3155351009"/>
                    </a:ext>
                  </a:extLst>
                </a:gridCol>
              </a:tblGrid>
              <a:tr h="715589">
                <a:tc>
                  <a:txBody>
                    <a:bodyPr/>
                    <a:lstStyle/>
                    <a:p>
                      <a:r>
                        <a:rPr lang="en-US"/>
                        <a:t>Founders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Pallavi Anand &amp; Anand Thiagarajan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64310"/>
                  </a:ext>
                </a:extLst>
              </a:tr>
              <a:tr h="1821234">
                <a:tc>
                  <a:txBody>
                    <a:bodyPr/>
                    <a:lstStyle/>
                    <a:p>
                      <a:r>
                        <a:rPr lang="en-US" sz="2000" b="1" dirty="0"/>
                        <a:t>Certifications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b="1" dirty="0" err="1"/>
                        <a:t>SWaM</a:t>
                      </a:r>
                      <a:endParaRPr lang="en-US" sz="2000" b="1" dirty="0"/>
                    </a:p>
                    <a:p>
                      <a:r>
                        <a:rPr lang="en-US" sz="2000" b="1" dirty="0"/>
                        <a:t>SBA 8(a)</a:t>
                      </a:r>
                    </a:p>
                    <a:p>
                      <a:r>
                        <a:rPr lang="en-US" sz="2000" b="1" dirty="0"/>
                        <a:t>SBA WOSB</a:t>
                      </a:r>
                    </a:p>
                    <a:p>
                      <a:r>
                        <a:rPr lang="en-US" sz="2000" b="1" dirty="0"/>
                        <a:t>CMMI Level 3</a:t>
                      </a:r>
                    </a:p>
                    <a:p>
                      <a:r>
                        <a:rPr lang="en-US" sz="2000" b="1" dirty="0"/>
                        <a:t>ISO 27001, 9001, 20000-1 &amp; 42001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18559"/>
                  </a:ext>
                </a:extLst>
              </a:tr>
              <a:tr h="2168136">
                <a:tc>
                  <a:txBody>
                    <a:bodyPr/>
                    <a:lstStyle/>
                    <a:p>
                      <a:r>
                        <a:rPr lang="en-US" sz="2000" b="1" dirty="0"/>
                        <a:t>Clients &amp;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Center for Medicare &amp; Medicaid Services(CMS)</a:t>
                      </a:r>
                    </a:p>
                    <a:p>
                      <a:endParaRPr lang="en-US" sz="2000" b="1" dirty="0"/>
                    </a:p>
                    <a:p>
                      <a:r>
                        <a:rPr lang="en-US" sz="2000" b="1" dirty="0"/>
                        <a:t>Internal Revenue Services (IRS)</a:t>
                      </a:r>
                    </a:p>
                    <a:p>
                      <a:endParaRPr lang="en-US" sz="2000" b="1" dirty="0"/>
                    </a:p>
                    <a:p>
                      <a:r>
                        <a:rPr lang="en-US" sz="2000" b="1" dirty="0"/>
                        <a:t>Maryland Health Benefit Exchange (MHBE)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90" b="1" baseline="0" dirty="0"/>
                        <a:t>Modernization using Cloud Services</a:t>
                      </a:r>
                    </a:p>
                    <a:p>
                      <a:endParaRPr lang="en-US" sz="1890" b="1" baseline="0" dirty="0"/>
                    </a:p>
                    <a:p>
                      <a:r>
                        <a:rPr lang="en-US" sz="1890" b="1" baseline="0" dirty="0"/>
                        <a:t>Graph &amp; NoSQL Database Services</a:t>
                      </a:r>
                    </a:p>
                    <a:p>
                      <a:endParaRPr lang="en-US" sz="1890" b="1" baseline="0" dirty="0"/>
                    </a:p>
                    <a:p>
                      <a:r>
                        <a:rPr lang="en-US" sz="1890" b="1" baseline="0" dirty="0"/>
                        <a:t>App Dev &amp; Data Management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17837"/>
                  </a:ext>
                </a:extLst>
              </a:tr>
              <a:tr h="1127430">
                <a:tc>
                  <a:txBody>
                    <a:bodyPr/>
                    <a:lstStyle/>
                    <a:p>
                      <a:r>
                        <a:rPr lang="en-US" sz="2000" b="1"/>
                        <a:t>Products</a:t>
                      </a:r>
                      <a:endParaRPr lang="en-US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b="1" dirty="0"/>
                        <a:t>Fast Health Interoperability Resources (FHIR APIs) for healthcare clients</a:t>
                      </a:r>
                    </a:p>
                    <a:p>
                      <a:r>
                        <a:rPr lang="en-US" sz="2000" b="1" dirty="0"/>
                        <a:t>Case Management System for Health &amp; Human Services (AI-enabled)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23326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AA82D7-8DC5-3071-C1CE-BA3B6C583FF5}"/>
              </a:ext>
            </a:extLst>
          </p:cNvPr>
          <p:cNvSpPr/>
          <p:nvPr/>
        </p:nvSpPr>
        <p:spPr>
          <a:xfrm>
            <a:off x="444842" y="345989"/>
            <a:ext cx="11491785" cy="4201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Who We Are?</a:t>
            </a:r>
          </a:p>
        </p:txBody>
      </p:sp>
    </p:spTree>
    <p:extLst>
      <p:ext uri="{BB962C8B-B14F-4D97-AF65-F5344CB8AC3E}">
        <p14:creationId xmlns:p14="http://schemas.microsoft.com/office/powerpoint/2010/main" val="389590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D8AE884E-A390-97CF-A12D-A96F294E0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474046"/>
              </p:ext>
            </p:extLst>
          </p:nvPr>
        </p:nvGraphicFramePr>
        <p:xfrm>
          <a:off x="444842" y="886511"/>
          <a:ext cx="11491785" cy="5501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E351A4-91CB-D9CF-526C-17EDAF54C17A}"/>
              </a:ext>
            </a:extLst>
          </p:cNvPr>
          <p:cNvSpPr/>
          <p:nvPr/>
        </p:nvSpPr>
        <p:spPr>
          <a:xfrm>
            <a:off x="444842" y="345989"/>
            <a:ext cx="11491785" cy="4201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Why Are We Participating in the Innovation Challenge?</a:t>
            </a:r>
          </a:p>
        </p:txBody>
      </p:sp>
    </p:spTree>
    <p:extLst>
      <p:ext uri="{BB962C8B-B14F-4D97-AF65-F5344CB8AC3E}">
        <p14:creationId xmlns:p14="http://schemas.microsoft.com/office/powerpoint/2010/main" val="203611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7E4C-56A9-0BE7-8BDB-88385E06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Email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anand@datalite.ai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Website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https://www.datalite.ai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Mail</a:t>
            </a:r>
            <a:r>
              <a:rPr lang="en-US" dirty="0"/>
              <a:t>: </a:t>
            </a:r>
            <a:r>
              <a:rPr lang="en-US" dirty="0" err="1"/>
              <a:t>Datalite</a:t>
            </a:r>
            <a:r>
              <a:rPr lang="en-US" dirty="0"/>
              <a:t>, LLC</a:t>
            </a:r>
          </a:p>
          <a:p>
            <a:pPr marL="0" indent="0">
              <a:buNone/>
            </a:pPr>
            <a:r>
              <a:rPr lang="en-US" dirty="0"/>
              <a:t>            24310 Wrens Landing CT, Aldie, VA 20105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4CA966E-993C-22D8-15AB-BD491FA9EFCA}"/>
              </a:ext>
            </a:extLst>
          </p:cNvPr>
          <p:cNvSpPr/>
          <p:nvPr/>
        </p:nvSpPr>
        <p:spPr>
          <a:xfrm>
            <a:off x="444842" y="345989"/>
            <a:ext cx="11491785" cy="4201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Contact Info</a:t>
            </a:r>
          </a:p>
        </p:txBody>
      </p:sp>
    </p:spTree>
    <p:extLst>
      <p:ext uri="{BB962C8B-B14F-4D97-AF65-F5344CB8AC3E}">
        <p14:creationId xmlns:p14="http://schemas.microsoft.com/office/powerpoint/2010/main" val="106479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298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4</cp:revision>
  <cp:lastPrinted>2024-11-03T20:57:07Z</cp:lastPrinted>
  <dcterms:created xsi:type="dcterms:W3CDTF">2024-11-03T15:09:19Z</dcterms:created>
  <dcterms:modified xsi:type="dcterms:W3CDTF">2024-11-04T01:25:32Z</dcterms:modified>
</cp:coreProperties>
</file>