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4" r:id="rId5"/>
    <p:sldId id="275" r:id="rId6"/>
    <p:sldId id="272" r:id="rId7"/>
    <p:sldId id="273"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a:srgbClr val="01594B"/>
    <a:srgbClr val="418B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660"/>
  </p:normalViewPr>
  <p:slideViewPr>
    <p:cSldViewPr snapToGrid="0">
      <p:cViewPr varScale="1">
        <p:scale>
          <a:sx n="105" d="100"/>
          <a:sy n="105" d="100"/>
        </p:scale>
        <p:origin x="11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578EA-2EA7-C764-5EEB-B9AE4DFC3BA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7B3FF39E-6F58-D5CC-FA64-1F99463B6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2C30BBFA-326A-CDBF-A579-06901D6ECFC8}"/>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5" name="Marcador de pie de página 4">
            <a:extLst>
              <a:ext uri="{FF2B5EF4-FFF2-40B4-BE49-F238E27FC236}">
                <a16:creationId xmlns:a16="http://schemas.microsoft.com/office/drawing/2014/main" id="{A045DAF3-C0C7-C1AB-B572-A40A27E3C69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1EFABB1-A28A-0E29-0331-8CE4AFD84FE8}"/>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328750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BBD8C-1C7F-DE0B-837A-ADC388ABD38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5E4B4C41-68C6-4E79-3932-D4F1E3AD052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B2A2E5F-4764-94E8-B12F-C6D77F2BE7B4}"/>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5" name="Marcador de pie de página 4">
            <a:extLst>
              <a:ext uri="{FF2B5EF4-FFF2-40B4-BE49-F238E27FC236}">
                <a16:creationId xmlns:a16="http://schemas.microsoft.com/office/drawing/2014/main" id="{4E387F89-C92C-35E8-7E76-62B04DDE336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883A537-7F81-39C9-B1B3-BA5EF614C2B0}"/>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123663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E14244E-B25F-A8D4-E699-842441D9A5B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0CD36A89-0823-F51A-E38D-BEE42FCF44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F861354-C84B-9223-704E-1EEC6F5B7831}"/>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5" name="Marcador de pie de página 4">
            <a:extLst>
              <a:ext uri="{FF2B5EF4-FFF2-40B4-BE49-F238E27FC236}">
                <a16:creationId xmlns:a16="http://schemas.microsoft.com/office/drawing/2014/main" id="{2AB3CCE4-8DCD-FFBF-973D-AF0D162FAEA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15EBC8A-9254-6432-FA87-E9E2187D97F2}"/>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415974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FDC73-C296-9801-2E7D-EBE9D63AB50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49B4B88-233A-C068-3016-3449FB123A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508946B-D8EA-EBDF-0329-719889583AB0}"/>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5" name="Marcador de pie de página 4">
            <a:extLst>
              <a:ext uri="{FF2B5EF4-FFF2-40B4-BE49-F238E27FC236}">
                <a16:creationId xmlns:a16="http://schemas.microsoft.com/office/drawing/2014/main" id="{19190448-9300-4933-0BD9-269C54A8E1F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9FA3108-C733-92F2-5B57-81708756986C}"/>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82745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3FE2A-D759-90A3-8EBF-C20AAEE050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71E57DF-FE0B-354C-250A-D6B5B537B1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507A261-2A21-2591-C9EE-BE2E0D4EE396}"/>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5" name="Marcador de pie de página 4">
            <a:extLst>
              <a:ext uri="{FF2B5EF4-FFF2-40B4-BE49-F238E27FC236}">
                <a16:creationId xmlns:a16="http://schemas.microsoft.com/office/drawing/2014/main" id="{B958AB8B-5266-537E-A4AF-CD2F08F9CD2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2033C88-8041-BA5D-AA54-73219B1A5834}"/>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34227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45B216-5322-9F58-38C5-16D1077CCC6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563C1C7-AC21-6846-2333-666D9193D5B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B5B21F0F-1C25-8C32-70DF-0DD0CE12EBB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EA894E8B-3B50-F6FE-56F9-7067A46440F9}"/>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6" name="Marcador de pie de página 5">
            <a:extLst>
              <a:ext uri="{FF2B5EF4-FFF2-40B4-BE49-F238E27FC236}">
                <a16:creationId xmlns:a16="http://schemas.microsoft.com/office/drawing/2014/main" id="{14B8B4A3-02B6-F149-3579-DC7B330DCEAC}"/>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EC7438D-A732-4408-BCD5-E963C48FF488}"/>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831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2B72D-297D-EB78-0DD1-B6689823840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C302D076-B64F-C4BF-05F5-C8A39F549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0E56D5-271F-C9AD-90F3-429957B291E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EEB814CD-266F-2B33-3C4B-606031C01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3F60EF-5603-379E-C5A7-CDF5B11D9BA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659BB4E4-A1AB-BEFE-EAF6-00C1F6398AEB}"/>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8" name="Marcador de pie de página 7">
            <a:extLst>
              <a:ext uri="{FF2B5EF4-FFF2-40B4-BE49-F238E27FC236}">
                <a16:creationId xmlns:a16="http://schemas.microsoft.com/office/drawing/2014/main" id="{90BB02C2-29D8-3CA3-206B-34C339B91E45}"/>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BB556FC-A95B-5E93-50FF-09464C08B987}"/>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151680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A120C-97CC-4F7F-A698-967E28E948B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8770100-82BA-7155-67D2-10AEC8BE3852}"/>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4" name="Marcador de pie de página 3">
            <a:extLst>
              <a:ext uri="{FF2B5EF4-FFF2-40B4-BE49-F238E27FC236}">
                <a16:creationId xmlns:a16="http://schemas.microsoft.com/office/drawing/2014/main" id="{9CE92531-DCCC-77AA-3994-D69FC26C43BA}"/>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75685A7A-BF3D-AD89-CDB7-8EA93B1ADFD1}"/>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237052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5254728-2398-442B-376E-A7B919AF2D49}"/>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3" name="Marcador de pie de página 2">
            <a:extLst>
              <a:ext uri="{FF2B5EF4-FFF2-40B4-BE49-F238E27FC236}">
                <a16:creationId xmlns:a16="http://schemas.microsoft.com/office/drawing/2014/main" id="{EAE00994-6C3A-F3CF-B55B-57C9F0B029F4}"/>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B68567B5-9B8F-1EE3-C9ED-C06E58B15567}"/>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40060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1AE35-FB90-DD92-BBFB-5A811683A6A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B6FE0E2-4D6C-F95D-AE78-3412A4399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92D22FEA-10B9-EC05-278F-E30065F43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4F7AE5-A2C1-DD08-24F4-E68AE1B86AB3}"/>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6" name="Marcador de pie de página 5">
            <a:extLst>
              <a:ext uri="{FF2B5EF4-FFF2-40B4-BE49-F238E27FC236}">
                <a16:creationId xmlns:a16="http://schemas.microsoft.com/office/drawing/2014/main" id="{1BCF1241-BB3E-AFD2-EEBC-8CC8345B6DE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7C7FC00-1EE1-A6EA-8665-157991217483}"/>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17962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597F4-5D01-C5BD-76A6-350B61F9D7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DA577F30-77F8-60F5-3C07-A8D26C808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7FA82CAE-8484-9406-28E6-8CD824BCF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AC5DE6E-2CDB-D0D9-BF19-45ED1BAA270D}"/>
              </a:ext>
            </a:extLst>
          </p:cNvPr>
          <p:cNvSpPr>
            <a:spLocks noGrp="1"/>
          </p:cNvSpPr>
          <p:nvPr>
            <p:ph type="dt" sz="half" idx="10"/>
          </p:nvPr>
        </p:nvSpPr>
        <p:spPr/>
        <p:txBody>
          <a:bodyPr/>
          <a:lstStyle/>
          <a:p>
            <a:fld id="{E84C24BA-241F-4143-B2A4-CCB0A521BEC0}" type="datetimeFigureOut">
              <a:rPr lang="en-US" smtClean="0"/>
              <a:t>2/18/2025</a:t>
            </a:fld>
            <a:endParaRPr lang="en-US"/>
          </a:p>
        </p:txBody>
      </p:sp>
      <p:sp>
        <p:nvSpPr>
          <p:cNvPr id="6" name="Marcador de pie de página 5">
            <a:extLst>
              <a:ext uri="{FF2B5EF4-FFF2-40B4-BE49-F238E27FC236}">
                <a16:creationId xmlns:a16="http://schemas.microsoft.com/office/drawing/2014/main" id="{1F181C12-017A-7C4C-8C6F-293CF055144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3865F21-76DB-5C8C-7B62-EA920E98DD0C}"/>
              </a:ext>
            </a:extLst>
          </p:cNvPr>
          <p:cNvSpPr>
            <a:spLocks noGrp="1"/>
          </p:cNvSpPr>
          <p:nvPr>
            <p:ph type="sldNum" sz="quarter" idx="12"/>
          </p:nvPr>
        </p:nvSpPr>
        <p:spPr/>
        <p:txBody>
          <a:bodyPr/>
          <a:lstStyle/>
          <a:p>
            <a:fld id="{68D74F94-D6E0-47F3-8B70-B3D55EAC726E}" type="slidenum">
              <a:rPr lang="en-US" smtClean="0"/>
              <a:t>‹Nº›</a:t>
            </a:fld>
            <a:endParaRPr lang="en-US"/>
          </a:p>
        </p:txBody>
      </p:sp>
    </p:spTree>
    <p:extLst>
      <p:ext uri="{BB962C8B-B14F-4D97-AF65-F5344CB8AC3E}">
        <p14:creationId xmlns:p14="http://schemas.microsoft.com/office/powerpoint/2010/main" val="424779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070A36-5C1F-7DD2-3886-8E1F23CA5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A53E77B5-7AA1-41D0-B9DF-B8C24EF39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a:extLst>
              <a:ext uri="{FF2B5EF4-FFF2-40B4-BE49-F238E27FC236}">
                <a16:creationId xmlns:a16="http://schemas.microsoft.com/office/drawing/2014/main" id="{481DC335-E50C-FB10-8F44-8DBCC698B7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Segoe UI" panose="020B0502040204020203" pitchFamily="34" charset="0"/>
              </a:defRPr>
            </a:lvl1pPr>
          </a:lstStyle>
          <a:p>
            <a:fld id="{E84C24BA-241F-4143-B2A4-CCB0A521BEC0}" type="datetimeFigureOut">
              <a:rPr lang="en-US" smtClean="0"/>
              <a:pPr/>
              <a:t>2/18/2025</a:t>
            </a:fld>
            <a:endParaRPr lang="en-US" dirty="0"/>
          </a:p>
        </p:txBody>
      </p:sp>
      <p:sp>
        <p:nvSpPr>
          <p:cNvPr id="5" name="Marcador de pie de página 4">
            <a:extLst>
              <a:ext uri="{FF2B5EF4-FFF2-40B4-BE49-F238E27FC236}">
                <a16:creationId xmlns:a16="http://schemas.microsoft.com/office/drawing/2014/main" id="{1BE21E5B-0D96-1348-4ED0-68247700B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Segoe UI" panose="020B0502040204020203" pitchFamily="34" charset="0"/>
              </a:defRPr>
            </a:lvl1pPr>
          </a:lstStyle>
          <a:p>
            <a:endParaRPr lang="en-US" dirty="0"/>
          </a:p>
        </p:txBody>
      </p:sp>
      <p:sp>
        <p:nvSpPr>
          <p:cNvPr id="6" name="Marcador de número de diapositiva 5">
            <a:extLst>
              <a:ext uri="{FF2B5EF4-FFF2-40B4-BE49-F238E27FC236}">
                <a16:creationId xmlns:a16="http://schemas.microsoft.com/office/drawing/2014/main" id="{FD40FB5D-28AB-9A20-1E56-10884CEC2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Segoe UI" panose="020B0502040204020203" pitchFamily="34" charset="0"/>
              </a:defRPr>
            </a:lvl1pPr>
          </a:lstStyle>
          <a:p>
            <a:fld id="{68D74F94-D6E0-47F3-8B70-B3D55EAC726E}" type="slidenum">
              <a:rPr lang="en-US" smtClean="0"/>
              <a:pPr/>
              <a:t>‹Nº›</a:t>
            </a:fld>
            <a:endParaRPr lang="en-US" dirty="0"/>
          </a:p>
        </p:txBody>
      </p:sp>
    </p:spTree>
    <p:extLst>
      <p:ext uri="{BB962C8B-B14F-4D97-AF65-F5344CB8AC3E}">
        <p14:creationId xmlns:p14="http://schemas.microsoft.com/office/powerpoint/2010/main" val="135364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interaction-design.org/literature/article/preattentive-visual-properties-and-how-to-use-them-in-information-visualiz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3239AF7-9030-23BD-04AA-F22A6A28BAAB}"/>
              </a:ext>
            </a:extLst>
          </p:cNvPr>
          <p:cNvPicPr>
            <a:picLocks noChangeAspect="1"/>
          </p:cNvPicPr>
          <p:nvPr/>
        </p:nvPicPr>
        <p:blipFill>
          <a:blip r:embed="rId2"/>
          <a:stretch>
            <a:fillRect/>
          </a:stretch>
        </p:blipFill>
        <p:spPr>
          <a:xfrm>
            <a:off x="0" y="832959"/>
            <a:ext cx="12192000" cy="5411537"/>
          </a:xfrm>
          <a:prstGeom prst="rect">
            <a:avLst/>
          </a:prstGeom>
        </p:spPr>
      </p:pic>
    </p:spTree>
    <p:extLst>
      <p:ext uri="{BB962C8B-B14F-4D97-AF65-F5344CB8AC3E}">
        <p14:creationId xmlns:p14="http://schemas.microsoft.com/office/powerpoint/2010/main" val="318733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FA99D-43F8-3FBD-FDD4-91F703E17396}"/>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7D00A684-3EAF-017C-BD10-E638EA8E11F7}"/>
              </a:ext>
            </a:extLst>
          </p:cNvPr>
          <p:cNvSpPr txBox="1"/>
          <p:nvPr/>
        </p:nvSpPr>
        <p:spPr>
          <a:xfrm>
            <a:off x="66675" y="1030294"/>
            <a:ext cx="12125325" cy="2246769"/>
          </a:xfrm>
          <a:prstGeom prst="rect">
            <a:avLst/>
          </a:prstGeom>
          <a:noFill/>
        </p:spPr>
        <p:txBody>
          <a:bodyPr wrap="square">
            <a:spAutoFit/>
          </a:bodyPr>
          <a:lstStyle/>
          <a:p>
            <a:r>
              <a:rPr lang="es-419" sz="1400" b="1" dirty="0">
                <a:latin typeface="Segoe UI" panose="020B0502040204020203" pitchFamily="34" charset="0"/>
              </a:rPr>
              <a:t>¿Qué es el Patrón Z?</a:t>
            </a:r>
          </a:p>
          <a:p>
            <a:r>
              <a:rPr lang="es-419" sz="1400" dirty="0">
                <a:latin typeface="Segoe UI" panose="020B0502040204020203" pitchFamily="34" charset="0"/>
              </a:rPr>
              <a:t>El </a:t>
            </a:r>
            <a:r>
              <a:rPr lang="es-419" sz="1400" b="1" dirty="0">
                <a:latin typeface="Segoe UI" panose="020B0502040204020203" pitchFamily="34" charset="0"/>
              </a:rPr>
              <a:t>Patrón Z</a:t>
            </a:r>
            <a:r>
              <a:rPr lang="es-419" sz="1400" dirty="0">
                <a:latin typeface="Segoe UI" panose="020B0502040204020203" pitchFamily="34" charset="0"/>
              </a:rPr>
              <a:t> describe el recorrido visual que los ojos suelen seguir al leer contenido en una página: </a:t>
            </a:r>
          </a:p>
          <a:p>
            <a:r>
              <a:rPr lang="es-419" sz="1400" i="1" dirty="0">
                <a:latin typeface="Segoe UI" panose="020B0502040204020203" pitchFamily="34" charset="0"/>
              </a:rPr>
              <a:t>de izquierda a derecha y de arriba hacia abajo</a:t>
            </a:r>
            <a:r>
              <a:rPr lang="es-419" sz="1400" dirty="0">
                <a:latin typeface="Segoe UI" panose="020B0502040204020203" pitchFamily="34" charset="0"/>
              </a:rPr>
              <a:t>, formando una trayectoria en forma de "Z". </a:t>
            </a:r>
          </a:p>
          <a:p>
            <a:endParaRPr lang="es-419" sz="1400" dirty="0">
              <a:latin typeface="Segoe UI" panose="020B0502040204020203" pitchFamily="34" charset="0"/>
            </a:endParaRPr>
          </a:p>
          <a:p>
            <a:r>
              <a:rPr lang="es-419" sz="1400" b="1" dirty="0">
                <a:latin typeface="Segoe UI" panose="020B0502040204020203" pitchFamily="34" charset="0"/>
              </a:rPr>
              <a:t>Secuencia del Patrón Z:</a:t>
            </a:r>
          </a:p>
          <a:p>
            <a:pPr>
              <a:buFont typeface="+mj-lt"/>
              <a:buAutoNum type="arabicPeriod"/>
            </a:pPr>
            <a:r>
              <a:rPr lang="es-419" sz="1400" b="1" dirty="0">
                <a:latin typeface="Segoe UI" panose="020B0502040204020203" pitchFamily="34" charset="0"/>
              </a:rPr>
              <a:t>Primera línea horizontal:</a:t>
            </a:r>
            <a:r>
              <a:rPr lang="es-419" sz="1400" dirty="0">
                <a:latin typeface="Segoe UI" panose="020B0502040204020203" pitchFamily="34" charset="0"/>
              </a:rPr>
              <a:t> Los ojos escanean inicialmente de la esquina superior izquierda a la superior derecha, creando una línea horizontal imaginaria.</a:t>
            </a:r>
          </a:p>
          <a:p>
            <a:pPr>
              <a:buFont typeface="+mj-lt"/>
              <a:buAutoNum type="arabicPeriod"/>
            </a:pPr>
            <a:r>
              <a:rPr lang="es-419" sz="1400" b="1" dirty="0">
                <a:latin typeface="Segoe UI" panose="020B0502040204020203" pitchFamily="34" charset="0"/>
              </a:rPr>
              <a:t>Línea diagonal descendente:</a:t>
            </a:r>
            <a:r>
              <a:rPr lang="es-419" sz="1400" dirty="0">
                <a:latin typeface="Segoe UI" panose="020B0502040204020203" pitchFamily="34" charset="0"/>
              </a:rPr>
              <a:t> Luego, los ojos se mueven hacia abajo en diagonal hacia la esquina inferior izquierda de la página visible.</a:t>
            </a:r>
          </a:p>
          <a:p>
            <a:pPr>
              <a:buFont typeface="+mj-lt"/>
              <a:buAutoNum type="arabicPeriod"/>
            </a:pPr>
            <a:r>
              <a:rPr lang="es-419" sz="1400" b="1" dirty="0">
                <a:latin typeface="Segoe UI" panose="020B0502040204020203" pitchFamily="34" charset="0"/>
              </a:rPr>
              <a:t>Segunda línea horizontal:</a:t>
            </a:r>
            <a:r>
              <a:rPr lang="es-419" sz="1400" dirty="0">
                <a:latin typeface="Segoe UI" panose="020B0502040204020203" pitchFamily="34" charset="0"/>
              </a:rPr>
              <a:t> Finalmente, los ojos recorren de nuevo hacia la derecha, formando una segunda línea horizontal.</a:t>
            </a:r>
          </a:p>
          <a:p>
            <a:r>
              <a:rPr lang="es-419" sz="1400" dirty="0">
                <a:latin typeface="Segoe UI" panose="020B0502040204020203" pitchFamily="34" charset="0"/>
              </a:rPr>
              <a:t>Cuando los ojos realizan este recorrido, se crea una trayectoria visual en forma de "Z".</a:t>
            </a:r>
          </a:p>
        </p:txBody>
      </p:sp>
      <p:pic>
        <p:nvPicPr>
          <p:cNvPr id="8" name="Imagen 7">
            <a:extLst>
              <a:ext uri="{FF2B5EF4-FFF2-40B4-BE49-F238E27FC236}">
                <a16:creationId xmlns:a16="http://schemas.microsoft.com/office/drawing/2014/main" id="{7001CC65-592C-6D44-5505-66A845FC18C1}"/>
              </a:ext>
            </a:extLst>
          </p:cNvPr>
          <p:cNvPicPr>
            <a:picLocks noChangeAspect="1"/>
          </p:cNvPicPr>
          <p:nvPr/>
        </p:nvPicPr>
        <p:blipFill>
          <a:blip r:embed="rId2"/>
          <a:stretch>
            <a:fillRect/>
          </a:stretch>
        </p:blipFill>
        <p:spPr>
          <a:xfrm>
            <a:off x="7425971" y="3286206"/>
            <a:ext cx="4435605" cy="3320320"/>
          </a:xfrm>
          <a:prstGeom prst="rect">
            <a:avLst/>
          </a:prstGeom>
        </p:spPr>
      </p:pic>
      <p:sp>
        <p:nvSpPr>
          <p:cNvPr id="6" name="CuadroTexto 5">
            <a:extLst>
              <a:ext uri="{FF2B5EF4-FFF2-40B4-BE49-F238E27FC236}">
                <a16:creationId xmlns:a16="http://schemas.microsoft.com/office/drawing/2014/main" id="{9A1D8B62-B07B-7DF9-98B0-306567CBAEE7}"/>
              </a:ext>
            </a:extLst>
          </p:cNvPr>
          <p:cNvSpPr txBox="1"/>
          <p:nvPr/>
        </p:nvSpPr>
        <p:spPr>
          <a:xfrm>
            <a:off x="77469" y="3411932"/>
            <a:ext cx="7175373" cy="1723549"/>
          </a:xfrm>
          <a:prstGeom prst="rect">
            <a:avLst/>
          </a:prstGeom>
          <a:noFill/>
        </p:spPr>
        <p:txBody>
          <a:bodyPr wrap="square">
            <a:spAutoFit/>
          </a:bodyPr>
          <a:lstStyle/>
          <a:p>
            <a:r>
              <a:rPr lang="es-419" sz="1400" b="1" dirty="0">
                <a:latin typeface="Segoe UI" panose="020B0502040204020203" pitchFamily="34" charset="0"/>
              </a:rPr>
              <a:t>Consideraciones del Patrón Z:</a:t>
            </a:r>
          </a:p>
          <a:p>
            <a:endParaRPr lang="es-419" sz="800" b="1" dirty="0">
              <a:latin typeface="Segoe UI" panose="020B0502040204020203" pitchFamily="34" charset="0"/>
            </a:endParaRPr>
          </a:p>
          <a:p>
            <a:r>
              <a:rPr lang="es-419" sz="1400" b="1" dirty="0">
                <a:latin typeface="Segoe UI" panose="020B0502040204020203" pitchFamily="34" charset="0"/>
              </a:rPr>
              <a:t>No siempre sigue una forma rígida de "Z":</a:t>
            </a:r>
            <a:r>
              <a:rPr lang="es-419" sz="1400" dirty="0">
                <a:latin typeface="Segoe UI" panose="020B0502040204020203" pitchFamily="34" charset="0"/>
              </a:rPr>
              <a:t> El número de ángulos o desviaciones en el  patrón puede variar dependiendo del diseño del contenido.</a:t>
            </a:r>
          </a:p>
          <a:p>
            <a:endParaRPr lang="es-419" sz="1400" dirty="0">
              <a:latin typeface="Segoe UI" panose="020B0502040204020203" pitchFamily="34" charset="0"/>
            </a:endParaRPr>
          </a:p>
          <a:p>
            <a:r>
              <a:rPr lang="es-419" sz="1400" dirty="0">
                <a:latin typeface="Segoe UI" panose="020B0502040204020203" pitchFamily="34" charset="0"/>
              </a:rPr>
              <a:t>Este modelo es útil para guiar la atención del lector hacia elementos clave en un diseño,  asegurando que la información más importante se coloque estratégicamente en los puntos principales del recorrido visual.</a:t>
            </a:r>
          </a:p>
        </p:txBody>
      </p:sp>
      <p:grpSp>
        <p:nvGrpSpPr>
          <p:cNvPr id="24" name="Grupo 23">
            <a:extLst>
              <a:ext uri="{FF2B5EF4-FFF2-40B4-BE49-F238E27FC236}">
                <a16:creationId xmlns:a16="http://schemas.microsoft.com/office/drawing/2014/main" id="{83528EBA-D40A-0E78-B616-12631C1E8134}"/>
              </a:ext>
            </a:extLst>
          </p:cNvPr>
          <p:cNvGrpSpPr/>
          <p:nvPr/>
        </p:nvGrpSpPr>
        <p:grpSpPr>
          <a:xfrm>
            <a:off x="3567729" y="4946366"/>
            <a:ext cx="2246217" cy="161112"/>
            <a:chOff x="1003824" y="5058787"/>
            <a:chExt cx="2415600" cy="180000"/>
          </a:xfrm>
        </p:grpSpPr>
        <p:cxnSp>
          <p:nvCxnSpPr>
            <p:cNvPr id="11" name="Conector recto 10">
              <a:extLst>
                <a:ext uri="{FF2B5EF4-FFF2-40B4-BE49-F238E27FC236}">
                  <a16:creationId xmlns:a16="http://schemas.microsoft.com/office/drawing/2014/main" id="{EE0B1A99-07A8-142D-93F6-26D53645C4BE}"/>
                </a:ext>
              </a:extLst>
            </p:cNvPr>
            <p:cNvCxnSpPr>
              <a:cxnSpLocks/>
            </p:cNvCxnSpPr>
            <p:nvPr/>
          </p:nvCxnSpPr>
          <p:spPr>
            <a:xfrm>
              <a:off x="2465424" y="5148787"/>
              <a:ext cx="95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BDFFF868-3FDE-97D8-3501-7CD7F53CEADE}"/>
                </a:ext>
              </a:extLst>
            </p:cNvPr>
            <p:cNvCxnSpPr/>
            <p:nvPr/>
          </p:nvCxnSpPr>
          <p:spPr>
            <a:xfrm>
              <a:off x="1103349" y="5148787"/>
              <a:ext cx="13898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Gráfico 13" descr="Insignia 1 con relleno sólido">
              <a:extLst>
                <a:ext uri="{FF2B5EF4-FFF2-40B4-BE49-F238E27FC236}">
                  <a16:creationId xmlns:a16="http://schemas.microsoft.com/office/drawing/2014/main" id="{748E07B7-6FC3-3137-1727-A4CB4B2151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824" y="5058787"/>
              <a:ext cx="180000" cy="180000"/>
            </a:xfrm>
            <a:prstGeom prst="rect">
              <a:avLst/>
            </a:prstGeom>
          </p:spPr>
        </p:pic>
      </p:grpSp>
      <p:grpSp>
        <p:nvGrpSpPr>
          <p:cNvPr id="48" name="Grupo 47">
            <a:extLst>
              <a:ext uri="{FF2B5EF4-FFF2-40B4-BE49-F238E27FC236}">
                <a16:creationId xmlns:a16="http://schemas.microsoft.com/office/drawing/2014/main" id="{64A9D9F8-E7E9-E2B9-DF4C-F7087779E34D}"/>
              </a:ext>
            </a:extLst>
          </p:cNvPr>
          <p:cNvGrpSpPr/>
          <p:nvPr/>
        </p:nvGrpSpPr>
        <p:grpSpPr>
          <a:xfrm>
            <a:off x="3593452" y="6230693"/>
            <a:ext cx="2353138" cy="161628"/>
            <a:chOff x="1031487" y="6493680"/>
            <a:chExt cx="2530584" cy="180576"/>
          </a:xfrm>
        </p:grpSpPr>
        <p:pic>
          <p:nvPicPr>
            <p:cNvPr id="20" name="Gráfico 19" descr="Insignia 4 con relleno sólido">
              <a:extLst>
                <a:ext uri="{FF2B5EF4-FFF2-40B4-BE49-F238E27FC236}">
                  <a16:creationId xmlns:a16="http://schemas.microsoft.com/office/drawing/2014/main" id="{0AD150A0-1F45-0D91-84A8-9154D9066B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82071" y="6494256"/>
              <a:ext cx="180000" cy="180000"/>
            </a:xfrm>
            <a:prstGeom prst="rect">
              <a:avLst/>
            </a:prstGeom>
          </p:spPr>
        </p:pic>
        <p:pic>
          <p:nvPicPr>
            <p:cNvPr id="18" name="Gráfico 17" descr="Insignia 3 con relleno sólido">
              <a:extLst>
                <a:ext uri="{FF2B5EF4-FFF2-40B4-BE49-F238E27FC236}">
                  <a16:creationId xmlns:a16="http://schemas.microsoft.com/office/drawing/2014/main" id="{81878118-6099-DD67-B767-B749B2BDEB3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1487" y="6493680"/>
              <a:ext cx="180000" cy="180000"/>
            </a:xfrm>
            <a:prstGeom prst="rect">
              <a:avLst/>
            </a:prstGeom>
          </p:spPr>
        </p:pic>
        <p:cxnSp>
          <p:nvCxnSpPr>
            <p:cNvPr id="38" name="Conector recto 37">
              <a:extLst>
                <a:ext uri="{FF2B5EF4-FFF2-40B4-BE49-F238E27FC236}">
                  <a16:creationId xmlns:a16="http://schemas.microsoft.com/office/drawing/2014/main" id="{8182AF60-DC7F-CCFB-F54C-90432F4494AA}"/>
                </a:ext>
              </a:extLst>
            </p:cNvPr>
            <p:cNvCxnSpPr>
              <a:cxnSpLocks/>
            </p:cNvCxnSpPr>
            <p:nvPr/>
          </p:nvCxnSpPr>
          <p:spPr>
            <a:xfrm flipH="1">
              <a:off x="2296194" y="6584256"/>
              <a:ext cx="114988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Conector recto de flecha 41">
              <a:extLst>
                <a:ext uri="{FF2B5EF4-FFF2-40B4-BE49-F238E27FC236}">
                  <a16:creationId xmlns:a16="http://schemas.microsoft.com/office/drawing/2014/main" id="{18EBEF73-E9CB-E44F-8EEF-0D7EF6DBBD0B}"/>
                </a:ext>
              </a:extLst>
            </p:cNvPr>
            <p:cNvCxnSpPr>
              <a:cxnSpLocks/>
            </p:cNvCxnSpPr>
            <p:nvPr/>
          </p:nvCxnSpPr>
          <p:spPr>
            <a:xfrm flipV="1">
              <a:off x="1153929" y="6583679"/>
              <a:ext cx="125393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7" name="Grupo 46">
            <a:extLst>
              <a:ext uri="{FF2B5EF4-FFF2-40B4-BE49-F238E27FC236}">
                <a16:creationId xmlns:a16="http://schemas.microsoft.com/office/drawing/2014/main" id="{37933848-7E9F-7EDF-C456-A89CC6AD678C}"/>
              </a:ext>
            </a:extLst>
          </p:cNvPr>
          <p:cNvGrpSpPr/>
          <p:nvPr/>
        </p:nvGrpSpPr>
        <p:grpSpPr>
          <a:xfrm>
            <a:off x="3707309" y="4946367"/>
            <a:ext cx="2257021" cy="1364790"/>
            <a:chOff x="1153929" y="5058787"/>
            <a:chExt cx="2427219" cy="1524789"/>
          </a:xfrm>
        </p:grpSpPr>
        <p:cxnSp>
          <p:nvCxnSpPr>
            <p:cNvPr id="26" name="Conector recto de flecha 25">
              <a:extLst>
                <a:ext uri="{FF2B5EF4-FFF2-40B4-BE49-F238E27FC236}">
                  <a16:creationId xmlns:a16="http://schemas.microsoft.com/office/drawing/2014/main" id="{2FAD7504-978B-9F50-0D05-63C7F46DD68B}"/>
                </a:ext>
              </a:extLst>
            </p:cNvPr>
            <p:cNvCxnSpPr>
              <a:cxnSpLocks/>
            </p:cNvCxnSpPr>
            <p:nvPr/>
          </p:nvCxnSpPr>
          <p:spPr>
            <a:xfrm flipH="1">
              <a:off x="2296194" y="5148787"/>
              <a:ext cx="1170000" cy="7338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ector recto 32">
              <a:extLst>
                <a:ext uri="{FF2B5EF4-FFF2-40B4-BE49-F238E27FC236}">
                  <a16:creationId xmlns:a16="http://schemas.microsoft.com/office/drawing/2014/main" id="{B9191633-0BCB-6B8F-F860-6FDA65DC63A5}"/>
                </a:ext>
              </a:extLst>
            </p:cNvPr>
            <p:cNvCxnSpPr>
              <a:cxnSpLocks/>
            </p:cNvCxnSpPr>
            <p:nvPr/>
          </p:nvCxnSpPr>
          <p:spPr>
            <a:xfrm flipH="1">
              <a:off x="1153929" y="5778905"/>
              <a:ext cx="1311495" cy="804671"/>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Gráfico 15" descr="Insignia con relleno sólido">
              <a:extLst>
                <a:ext uri="{FF2B5EF4-FFF2-40B4-BE49-F238E27FC236}">
                  <a16:creationId xmlns:a16="http://schemas.microsoft.com/office/drawing/2014/main" id="{09E68E0D-5D41-BC18-06D5-FFD53D59AE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01148" y="5058787"/>
              <a:ext cx="180000" cy="180000"/>
            </a:xfrm>
            <a:prstGeom prst="rect">
              <a:avLst/>
            </a:prstGeom>
          </p:spPr>
        </p:pic>
      </p:grpSp>
      <p:sp>
        <p:nvSpPr>
          <p:cNvPr id="21" name="Google Shape;1399;p36">
            <a:extLst>
              <a:ext uri="{FF2B5EF4-FFF2-40B4-BE49-F238E27FC236}">
                <a16:creationId xmlns:a16="http://schemas.microsoft.com/office/drawing/2014/main" id="{031A1A71-2D84-6CA7-30AA-9C7ACCE1A3FE}"/>
              </a:ext>
            </a:extLst>
          </p:cNvPr>
          <p:cNvSpPr/>
          <p:nvPr/>
        </p:nvSpPr>
        <p:spPr>
          <a:xfrm>
            <a:off x="77469" y="183158"/>
            <a:ext cx="11992835" cy="535439"/>
          </a:xfrm>
          <a:prstGeom prst="roundRect">
            <a:avLst>
              <a:gd name="adj" fmla="val 11287"/>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Algunos patrones de lectura</a:t>
            </a:r>
          </a:p>
        </p:txBody>
      </p:sp>
    </p:spTree>
    <p:extLst>
      <p:ext uri="{BB962C8B-B14F-4D97-AF65-F5344CB8AC3E}">
        <p14:creationId xmlns:p14="http://schemas.microsoft.com/office/powerpoint/2010/main" val="42719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8973C63-AA7E-78AE-5E62-0D85CBFD80B5}"/>
              </a:ext>
            </a:extLst>
          </p:cNvPr>
          <p:cNvPicPr>
            <a:picLocks noChangeAspect="1"/>
          </p:cNvPicPr>
          <p:nvPr/>
        </p:nvPicPr>
        <p:blipFill>
          <a:blip r:embed="rId2"/>
          <a:stretch>
            <a:fillRect/>
          </a:stretch>
        </p:blipFill>
        <p:spPr>
          <a:xfrm>
            <a:off x="196596" y="1040668"/>
            <a:ext cx="4514852" cy="2358076"/>
          </a:xfrm>
          <a:prstGeom prst="rect">
            <a:avLst/>
          </a:prstGeom>
        </p:spPr>
      </p:pic>
      <p:pic>
        <p:nvPicPr>
          <p:cNvPr id="10" name="Imagen 9">
            <a:extLst>
              <a:ext uri="{FF2B5EF4-FFF2-40B4-BE49-F238E27FC236}">
                <a16:creationId xmlns:a16="http://schemas.microsoft.com/office/drawing/2014/main" id="{72D90554-B293-3F58-3836-F5DA5014AB13}"/>
              </a:ext>
            </a:extLst>
          </p:cNvPr>
          <p:cNvPicPr>
            <a:picLocks noChangeAspect="1"/>
          </p:cNvPicPr>
          <p:nvPr/>
        </p:nvPicPr>
        <p:blipFill>
          <a:blip r:embed="rId3"/>
          <a:stretch>
            <a:fillRect/>
          </a:stretch>
        </p:blipFill>
        <p:spPr>
          <a:xfrm>
            <a:off x="6643497" y="643184"/>
            <a:ext cx="5148254" cy="5622538"/>
          </a:xfrm>
          <a:prstGeom prst="rect">
            <a:avLst/>
          </a:prstGeom>
        </p:spPr>
      </p:pic>
      <p:sp>
        <p:nvSpPr>
          <p:cNvPr id="15" name="CuadroTexto 14">
            <a:extLst>
              <a:ext uri="{FF2B5EF4-FFF2-40B4-BE49-F238E27FC236}">
                <a16:creationId xmlns:a16="http://schemas.microsoft.com/office/drawing/2014/main" id="{1912CB02-E325-AA79-F87A-0527D574D7AF}"/>
              </a:ext>
            </a:extLst>
          </p:cNvPr>
          <p:cNvSpPr txBox="1"/>
          <p:nvPr/>
        </p:nvSpPr>
        <p:spPr>
          <a:xfrm>
            <a:off x="196596" y="3930376"/>
            <a:ext cx="6094476" cy="369332"/>
          </a:xfrm>
          <a:prstGeom prst="rect">
            <a:avLst/>
          </a:prstGeom>
          <a:noFill/>
        </p:spPr>
        <p:txBody>
          <a:bodyPr wrap="square">
            <a:spAutoFit/>
          </a:bodyPr>
          <a:lstStyle/>
          <a:p>
            <a:r>
              <a:rPr lang="es-419" b="1" noProof="0" dirty="0">
                <a:latin typeface="Segoe UI" panose="020B0502040204020203" pitchFamily="34" charset="0"/>
              </a:rPr>
              <a:t>Sección 1: </a:t>
            </a:r>
            <a:r>
              <a:rPr lang="es-419" noProof="0" dirty="0">
                <a:latin typeface="Segoe UI" panose="020B0502040204020203" pitchFamily="34" charset="0"/>
              </a:rPr>
              <a:t>Recomendaciones clave</a:t>
            </a:r>
          </a:p>
        </p:txBody>
      </p:sp>
      <p:sp>
        <p:nvSpPr>
          <p:cNvPr id="17" name="CuadroTexto 16">
            <a:extLst>
              <a:ext uri="{FF2B5EF4-FFF2-40B4-BE49-F238E27FC236}">
                <a16:creationId xmlns:a16="http://schemas.microsoft.com/office/drawing/2014/main" id="{99F04A8D-6FCA-6887-9607-F04B6ACFBBA9}"/>
              </a:ext>
            </a:extLst>
          </p:cNvPr>
          <p:cNvSpPr txBox="1"/>
          <p:nvPr/>
        </p:nvSpPr>
        <p:spPr>
          <a:xfrm>
            <a:off x="196596" y="4661654"/>
            <a:ext cx="6094476" cy="369332"/>
          </a:xfrm>
          <a:prstGeom prst="rect">
            <a:avLst/>
          </a:prstGeom>
          <a:noFill/>
        </p:spPr>
        <p:txBody>
          <a:bodyPr wrap="square">
            <a:spAutoFit/>
          </a:bodyPr>
          <a:lstStyle/>
          <a:p>
            <a:r>
              <a:rPr lang="es-419" b="1" dirty="0">
                <a:latin typeface="Segoe UI" panose="020B0502040204020203" pitchFamily="34" charset="0"/>
              </a:rPr>
              <a:t>Sección 2: </a:t>
            </a:r>
            <a:r>
              <a:rPr lang="es-419" dirty="0">
                <a:latin typeface="Segoe UI" panose="020B0502040204020203" pitchFamily="34" charset="0"/>
              </a:rPr>
              <a:t>Análisis detallado de la tasa de éxito</a:t>
            </a:r>
            <a:endParaRPr lang="en-US" dirty="0">
              <a:latin typeface="Segoe UI" panose="020B0502040204020203" pitchFamily="34" charset="0"/>
            </a:endParaRPr>
          </a:p>
        </p:txBody>
      </p:sp>
      <p:sp>
        <p:nvSpPr>
          <p:cNvPr id="19" name="CuadroTexto 18">
            <a:extLst>
              <a:ext uri="{FF2B5EF4-FFF2-40B4-BE49-F238E27FC236}">
                <a16:creationId xmlns:a16="http://schemas.microsoft.com/office/drawing/2014/main" id="{C48E5122-7027-8225-458B-F088DFC2A59F}"/>
              </a:ext>
            </a:extLst>
          </p:cNvPr>
          <p:cNvSpPr txBox="1"/>
          <p:nvPr/>
        </p:nvSpPr>
        <p:spPr>
          <a:xfrm>
            <a:off x="196596" y="5365214"/>
            <a:ext cx="6094476" cy="369332"/>
          </a:xfrm>
          <a:prstGeom prst="rect">
            <a:avLst/>
          </a:prstGeom>
          <a:noFill/>
        </p:spPr>
        <p:txBody>
          <a:bodyPr wrap="square">
            <a:spAutoFit/>
          </a:bodyPr>
          <a:lstStyle/>
          <a:p>
            <a:r>
              <a:rPr lang="es-419" b="1" dirty="0">
                <a:latin typeface="Segoe UI" panose="020B0502040204020203" pitchFamily="34" charset="0"/>
              </a:rPr>
              <a:t>Sección 3: </a:t>
            </a:r>
            <a:r>
              <a:rPr lang="es-419" dirty="0">
                <a:latin typeface="Segoe UI" panose="020B0502040204020203" pitchFamily="34" charset="0"/>
              </a:rPr>
              <a:t>Comparativa de proyectos exitosos y fallidos</a:t>
            </a:r>
            <a:endParaRPr lang="en-US" dirty="0">
              <a:latin typeface="Segoe UI" panose="020B0502040204020203" pitchFamily="34" charset="0"/>
            </a:endParaRPr>
          </a:p>
        </p:txBody>
      </p:sp>
      <p:cxnSp>
        <p:nvCxnSpPr>
          <p:cNvPr id="3" name="Conector recto de flecha 2">
            <a:extLst>
              <a:ext uri="{FF2B5EF4-FFF2-40B4-BE49-F238E27FC236}">
                <a16:creationId xmlns:a16="http://schemas.microsoft.com/office/drawing/2014/main" id="{3FE78CE7-F393-789B-4CDC-3FA8A23EC05F}"/>
              </a:ext>
            </a:extLst>
          </p:cNvPr>
          <p:cNvCxnSpPr/>
          <p:nvPr/>
        </p:nvCxnSpPr>
        <p:spPr>
          <a:xfrm>
            <a:off x="5571072" y="1628581"/>
            <a:ext cx="720000"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 name="Conector recto de flecha 4">
            <a:extLst>
              <a:ext uri="{FF2B5EF4-FFF2-40B4-BE49-F238E27FC236}">
                <a16:creationId xmlns:a16="http://schemas.microsoft.com/office/drawing/2014/main" id="{FA1F19B9-CAE7-22FD-B2F9-115A9328B5C3}"/>
              </a:ext>
            </a:extLst>
          </p:cNvPr>
          <p:cNvCxnSpPr/>
          <p:nvPr/>
        </p:nvCxnSpPr>
        <p:spPr>
          <a:xfrm>
            <a:off x="5571072" y="3112677"/>
            <a:ext cx="720000"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Conector recto de flecha 5">
            <a:extLst>
              <a:ext uri="{FF2B5EF4-FFF2-40B4-BE49-F238E27FC236}">
                <a16:creationId xmlns:a16="http://schemas.microsoft.com/office/drawing/2014/main" id="{957FD944-273F-7F2A-E5AE-3DA7AE7E73CD}"/>
              </a:ext>
            </a:extLst>
          </p:cNvPr>
          <p:cNvCxnSpPr/>
          <p:nvPr/>
        </p:nvCxnSpPr>
        <p:spPr>
          <a:xfrm>
            <a:off x="5571072" y="5360019"/>
            <a:ext cx="720000"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 name="Google Shape;1399;p36">
            <a:extLst>
              <a:ext uri="{FF2B5EF4-FFF2-40B4-BE49-F238E27FC236}">
                <a16:creationId xmlns:a16="http://schemas.microsoft.com/office/drawing/2014/main" id="{8A0C6CC4-010C-90E6-ECB1-E162BEAAE0E1}"/>
              </a:ext>
            </a:extLst>
          </p:cNvPr>
          <p:cNvSpPr/>
          <p:nvPr/>
        </p:nvSpPr>
        <p:spPr>
          <a:xfrm>
            <a:off x="77469" y="183158"/>
            <a:ext cx="11992835" cy="535439"/>
          </a:xfrm>
          <a:prstGeom prst="roundRect">
            <a:avLst>
              <a:gd name="adj" fmla="val 11287"/>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Pirámide de </a:t>
            </a:r>
            <a:r>
              <a:rPr lang="es-419" sz="2400" b="1" noProof="0" dirty="0" err="1">
                <a:solidFill>
                  <a:schemeClr val="bg1"/>
                </a:solidFill>
                <a:latin typeface="Segoe UI" panose="020B0502040204020203" pitchFamily="34" charset="0"/>
                <a:ea typeface="Segoe UI Black" panose="020B0A02040204020203" pitchFamily="34" charset="0"/>
                <a:cs typeface="Segoe UI" panose="020B0502040204020203" pitchFamily="34" charset="0"/>
              </a:rPr>
              <a:t>Minto</a:t>
            </a:r>
            <a:endPar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320626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7064F-438D-E650-4E78-E76150C1E650}"/>
            </a:ext>
          </a:extLst>
        </p:cNvPr>
        <p:cNvGrpSpPr/>
        <p:nvPr/>
      </p:nvGrpSpPr>
      <p:grpSpPr>
        <a:xfrm>
          <a:off x="0" y="0"/>
          <a:ext cx="0" cy="0"/>
          <a:chOff x="0" y="0"/>
          <a:chExt cx="0" cy="0"/>
        </a:xfrm>
      </p:grpSpPr>
      <p:sp>
        <p:nvSpPr>
          <p:cNvPr id="23" name="Google Shape;1399;p36">
            <a:extLst>
              <a:ext uri="{FF2B5EF4-FFF2-40B4-BE49-F238E27FC236}">
                <a16:creationId xmlns:a16="http://schemas.microsoft.com/office/drawing/2014/main" id="{F93EC09B-22BE-CC16-6CF7-E961CEB3E5EE}"/>
              </a:ext>
            </a:extLst>
          </p:cNvPr>
          <p:cNvSpPr/>
          <p:nvPr/>
        </p:nvSpPr>
        <p:spPr>
          <a:xfrm>
            <a:off x="77469" y="183158"/>
            <a:ext cx="11992835" cy="535439"/>
          </a:xfrm>
          <a:prstGeom prst="roundRect">
            <a:avLst>
              <a:gd name="adj" fmla="val 11287"/>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Atributos </a:t>
            </a:r>
            <a:r>
              <a:rPr lang="es-419" sz="2400" b="1" noProof="0" dirty="0" err="1">
                <a:solidFill>
                  <a:schemeClr val="bg1"/>
                </a:solidFill>
                <a:latin typeface="Segoe UI" panose="020B0502040204020203" pitchFamily="34" charset="0"/>
                <a:ea typeface="Segoe UI Black" panose="020B0A02040204020203" pitchFamily="34" charset="0"/>
                <a:cs typeface="Segoe UI" panose="020B0502040204020203" pitchFamily="34" charset="0"/>
              </a:rPr>
              <a:t>preatentivos</a:t>
            </a:r>
            <a:endPar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5" name="CuadroTexto 4">
            <a:extLst>
              <a:ext uri="{FF2B5EF4-FFF2-40B4-BE49-F238E27FC236}">
                <a16:creationId xmlns:a16="http://schemas.microsoft.com/office/drawing/2014/main" id="{B256B8F7-4B1E-6BC5-4160-12C550654008}"/>
              </a:ext>
            </a:extLst>
          </p:cNvPr>
          <p:cNvSpPr txBox="1"/>
          <p:nvPr/>
        </p:nvSpPr>
        <p:spPr>
          <a:xfrm>
            <a:off x="77469" y="890144"/>
            <a:ext cx="10421874" cy="584775"/>
          </a:xfrm>
          <a:prstGeom prst="rect">
            <a:avLst/>
          </a:prstGeom>
          <a:noFill/>
        </p:spPr>
        <p:txBody>
          <a:bodyPr wrap="square">
            <a:spAutoFit/>
          </a:bodyPr>
          <a:lstStyle/>
          <a:p>
            <a:r>
              <a:rPr lang="es-419" sz="1600" dirty="0">
                <a:latin typeface="Segoe UI" panose="020B0502040204020203" pitchFamily="34" charset="0"/>
                <a:cs typeface="Segoe UI" panose="020B0502040204020203" pitchFamily="34" charset="0"/>
              </a:rPr>
              <a:t>Son propiedades que facilitan la comprensión visual del usuario, sin que este tenga que procesar conscientemente todos los datos en su memoria a corto plazo, lo que implicaría un mayor esfuerzo.</a:t>
            </a:r>
            <a:endParaRPr lang="en-US" sz="1600" dirty="0">
              <a:latin typeface="Segoe UI" panose="020B0502040204020203" pitchFamily="34" charset="0"/>
              <a:cs typeface="Segoe UI" panose="020B0502040204020203" pitchFamily="34" charset="0"/>
            </a:endParaRPr>
          </a:p>
        </p:txBody>
      </p:sp>
      <p:sp>
        <p:nvSpPr>
          <p:cNvPr id="9" name="CuadroTexto 8">
            <a:extLst>
              <a:ext uri="{FF2B5EF4-FFF2-40B4-BE49-F238E27FC236}">
                <a16:creationId xmlns:a16="http://schemas.microsoft.com/office/drawing/2014/main" id="{DF9B0144-B407-769B-AD3A-15DB454AA4A1}"/>
              </a:ext>
            </a:extLst>
          </p:cNvPr>
          <p:cNvSpPr txBox="1"/>
          <p:nvPr/>
        </p:nvSpPr>
        <p:spPr>
          <a:xfrm>
            <a:off x="64572" y="1868672"/>
            <a:ext cx="6480810" cy="2016258"/>
          </a:xfrm>
          <a:prstGeom prst="rect">
            <a:avLst/>
          </a:prstGeom>
          <a:noFill/>
        </p:spPr>
        <p:txBody>
          <a:bodyPr wrap="square">
            <a:spAutoFit/>
          </a:bodyPr>
          <a:lstStyle/>
          <a:p>
            <a:r>
              <a:rPr lang="es-419" sz="1600" dirty="0">
                <a:latin typeface="Segoe UI" panose="020B0502040204020203" pitchFamily="34" charset="0"/>
                <a:cs typeface="Segoe UI" panose="020B0502040204020203" pitchFamily="34" charset="0"/>
              </a:rPr>
              <a:t>Generalmente se definen 4 atributos que son:</a:t>
            </a:r>
          </a:p>
          <a:p>
            <a:endParaRPr lang="es-419" sz="1600" dirty="0">
              <a:latin typeface="Segoe UI" panose="020B0502040204020203" pitchFamily="34" charset="0"/>
              <a:cs typeface="Segoe UI" panose="020B0502040204020203" pitchFamily="34" charset="0"/>
            </a:endParaRPr>
          </a:p>
          <a:p>
            <a:pPr>
              <a:lnSpc>
                <a:spcPct val="150000"/>
              </a:lnSpc>
              <a:buFont typeface="+mj-lt"/>
              <a:buAutoNum type="arabicPeriod"/>
            </a:pPr>
            <a:r>
              <a:rPr lang="es-419" sz="1600" b="1" dirty="0">
                <a:latin typeface="Segoe UI" panose="020B0502040204020203" pitchFamily="34" charset="0"/>
                <a:cs typeface="Segoe UI" panose="020B0502040204020203" pitchFamily="34" charset="0"/>
              </a:rPr>
              <a:t>Color</a:t>
            </a:r>
            <a:endParaRPr lang="es-419" sz="1600" dirty="0">
              <a:latin typeface="Segoe UI" panose="020B0502040204020203" pitchFamily="34" charset="0"/>
              <a:cs typeface="Segoe UI" panose="020B0502040204020203" pitchFamily="34" charset="0"/>
            </a:endParaRPr>
          </a:p>
          <a:p>
            <a:pPr>
              <a:lnSpc>
                <a:spcPct val="150000"/>
              </a:lnSpc>
              <a:buFont typeface="+mj-lt"/>
              <a:buAutoNum type="arabicPeriod"/>
            </a:pPr>
            <a:r>
              <a:rPr lang="es-419" sz="1600" b="1" dirty="0">
                <a:latin typeface="Segoe UI" panose="020B0502040204020203" pitchFamily="34" charset="0"/>
                <a:cs typeface="Segoe UI" panose="020B0502040204020203" pitchFamily="34" charset="0"/>
              </a:rPr>
              <a:t>Forma</a:t>
            </a:r>
            <a:endParaRPr lang="es-419" sz="1600" dirty="0">
              <a:latin typeface="Segoe UI" panose="020B0502040204020203" pitchFamily="34" charset="0"/>
              <a:cs typeface="Segoe UI" panose="020B0502040204020203" pitchFamily="34" charset="0"/>
            </a:endParaRPr>
          </a:p>
          <a:p>
            <a:pPr>
              <a:lnSpc>
                <a:spcPct val="150000"/>
              </a:lnSpc>
              <a:buFont typeface="+mj-lt"/>
              <a:buAutoNum type="arabicPeriod"/>
            </a:pPr>
            <a:r>
              <a:rPr lang="es-419" sz="1600" b="1" dirty="0">
                <a:latin typeface="Segoe UI" panose="020B0502040204020203" pitchFamily="34" charset="0"/>
                <a:cs typeface="Segoe UI" panose="020B0502040204020203" pitchFamily="34" charset="0"/>
              </a:rPr>
              <a:t>Movimiento</a:t>
            </a:r>
            <a:endParaRPr lang="es-419" sz="1600" dirty="0">
              <a:latin typeface="Segoe UI" panose="020B0502040204020203" pitchFamily="34" charset="0"/>
              <a:cs typeface="Segoe UI" panose="020B0502040204020203" pitchFamily="34" charset="0"/>
            </a:endParaRPr>
          </a:p>
          <a:p>
            <a:pPr>
              <a:lnSpc>
                <a:spcPct val="150000"/>
              </a:lnSpc>
              <a:buFont typeface="+mj-lt"/>
              <a:buAutoNum type="arabicPeriod"/>
            </a:pPr>
            <a:r>
              <a:rPr lang="es-419" sz="1600" b="1" dirty="0">
                <a:latin typeface="Segoe UI" panose="020B0502040204020203" pitchFamily="34" charset="0"/>
                <a:cs typeface="Segoe UI" panose="020B0502040204020203" pitchFamily="34" charset="0"/>
              </a:rPr>
              <a:t>Posicionamiento Espacial</a:t>
            </a:r>
            <a:endParaRPr lang="es-419" sz="1600" dirty="0">
              <a:latin typeface="Segoe UI" panose="020B0502040204020203" pitchFamily="34" charset="0"/>
              <a:cs typeface="Segoe UI" panose="020B0502040204020203" pitchFamily="34" charset="0"/>
            </a:endParaRPr>
          </a:p>
        </p:txBody>
      </p:sp>
      <p:sp>
        <p:nvSpPr>
          <p:cNvPr id="14" name="CuadroTexto 13">
            <a:extLst>
              <a:ext uri="{FF2B5EF4-FFF2-40B4-BE49-F238E27FC236}">
                <a16:creationId xmlns:a16="http://schemas.microsoft.com/office/drawing/2014/main" id="{91DCA389-5751-87B8-82C0-B25096E7C795}"/>
              </a:ext>
            </a:extLst>
          </p:cNvPr>
          <p:cNvSpPr txBox="1"/>
          <p:nvPr/>
        </p:nvSpPr>
        <p:spPr>
          <a:xfrm>
            <a:off x="77470" y="4593396"/>
            <a:ext cx="11992834" cy="1323439"/>
          </a:xfrm>
          <a:prstGeom prst="rect">
            <a:avLst/>
          </a:prstGeom>
          <a:noFill/>
        </p:spPr>
        <p:txBody>
          <a:bodyPr wrap="square">
            <a:spAutoFit/>
          </a:bodyPr>
          <a:lstStyle/>
          <a:p>
            <a:r>
              <a:rPr lang="es-419" sz="1600" b="1" dirty="0">
                <a:latin typeface="Segoe UI" panose="020B0502040204020203" pitchFamily="34" charset="0"/>
                <a:cs typeface="Segoe UI" panose="020B0502040204020203" pitchFamily="34" charset="0"/>
              </a:rPr>
              <a:t>Conclusión</a:t>
            </a:r>
          </a:p>
          <a:p>
            <a:r>
              <a:rPr lang="es-419" sz="1600" dirty="0">
                <a:latin typeface="Segoe UI" panose="020B0502040204020203" pitchFamily="34" charset="0"/>
                <a:cs typeface="Segoe UI" panose="020B0502040204020203" pitchFamily="34" charset="0"/>
              </a:rPr>
              <a:t>El procesamiento </a:t>
            </a:r>
            <a:r>
              <a:rPr lang="es-419" sz="1600" dirty="0" err="1">
                <a:latin typeface="Segoe UI" panose="020B0502040204020203" pitchFamily="34" charset="0"/>
                <a:cs typeface="Segoe UI" panose="020B0502040204020203" pitchFamily="34" charset="0"/>
              </a:rPr>
              <a:t>preatencional</a:t>
            </a:r>
            <a:r>
              <a:rPr lang="es-419" sz="1600" dirty="0">
                <a:latin typeface="Segoe UI" panose="020B0502040204020203" pitchFamily="34" charset="0"/>
                <a:cs typeface="Segoe UI" panose="020B0502040204020203" pitchFamily="34" charset="0"/>
              </a:rPr>
              <a:t> no requiere esfuerzo consciente por parte del usuario. </a:t>
            </a:r>
          </a:p>
          <a:p>
            <a:r>
              <a:rPr lang="es-419" sz="1600" dirty="0">
                <a:latin typeface="Segoe UI" panose="020B0502040204020203" pitchFamily="34" charset="0"/>
                <a:cs typeface="Segoe UI" panose="020B0502040204020203" pitchFamily="34" charset="0"/>
              </a:rPr>
              <a:t>Este proceso automático, resulta extremadamente útil en el diseño de visualización de información, ya que permite captar la atención sin requerir </a:t>
            </a:r>
            <a:r>
              <a:rPr lang="es-419" sz="1600" b="1" dirty="0">
                <a:latin typeface="Segoe UI" panose="020B0502040204020203" pitchFamily="34" charset="0"/>
                <a:cs typeface="Segoe UI" panose="020B0502040204020203" pitchFamily="34" charset="0"/>
              </a:rPr>
              <a:t>intervención activa </a:t>
            </a:r>
            <a:r>
              <a:rPr lang="es-419" sz="1600" dirty="0">
                <a:latin typeface="Segoe UI" panose="020B0502040204020203" pitchFamily="34" charset="0"/>
                <a:cs typeface="Segoe UI" panose="020B0502040204020203" pitchFamily="34" charset="0"/>
              </a:rPr>
              <a:t>del espectador. </a:t>
            </a:r>
          </a:p>
          <a:p>
            <a:r>
              <a:rPr lang="es-419" sz="1600" dirty="0">
                <a:latin typeface="Segoe UI" panose="020B0502040204020203" pitchFamily="34" charset="0"/>
                <a:cs typeface="Segoe UI" panose="020B0502040204020203" pitchFamily="34" charset="0"/>
              </a:rPr>
              <a:t>Esto, a su vez, facilita la representación de conjuntos de datos complejos que deben ser procesados en la memoria a corto plazo.</a:t>
            </a:r>
          </a:p>
        </p:txBody>
      </p:sp>
      <p:sp>
        <p:nvSpPr>
          <p:cNvPr id="18" name="CuadroTexto 17">
            <a:extLst>
              <a:ext uri="{FF2B5EF4-FFF2-40B4-BE49-F238E27FC236}">
                <a16:creationId xmlns:a16="http://schemas.microsoft.com/office/drawing/2014/main" id="{780A83B1-23BD-98EC-E9AD-29D3A4AA052C}"/>
              </a:ext>
            </a:extLst>
          </p:cNvPr>
          <p:cNvSpPr txBox="1"/>
          <p:nvPr/>
        </p:nvSpPr>
        <p:spPr>
          <a:xfrm>
            <a:off x="0" y="6536342"/>
            <a:ext cx="9516618" cy="276999"/>
          </a:xfrm>
          <a:prstGeom prst="rect">
            <a:avLst/>
          </a:prstGeom>
          <a:noFill/>
        </p:spPr>
        <p:txBody>
          <a:bodyPr wrap="square">
            <a:spAutoFit/>
          </a:bodyPr>
          <a:lstStyle/>
          <a:p>
            <a:r>
              <a:rPr lang="en-US" sz="1200" dirty="0">
                <a:latin typeface="Segoe UI" panose="020B0502040204020203" pitchFamily="34" charset="0"/>
                <a:cs typeface="Segoe UI" panose="020B0502040204020203" pitchFamily="34" charset="0"/>
                <a:hlinkClick r:id="rId2"/>
              </a:rPr>
              <a:t>https://www.interaction-design.org/literature/article/preattentive-visual-properties-and-how-to-use-them-in-information-visualization</a:t>
            </a:r>
            <a:endParaRPr lang="en-US" sz="1200" dirty="0">
              <a:latin typeface="Segoe UI" panose="020B0502040204020203" pitchFamily="34" charset="0"/>
              <a:cs typeface="Segoe UI" panose="020B0502040204020203" pitchFamily="34" charset="0"/>
            </a:endParaRPr>
          </a:p>
        </p:txBody>
      </p:sp>
      <p:pic>
        <p:nvPicPr>
          <p:cNvPr id="26" name="Imagen 25" descr="Interfaz de usuario gráfica&#10;&#10;El contenido generado por IA puede ser incorrecto.">
            <a:extLst>
              <a:ext uri="{FF2B5EF4-FFF2-40B4-BE49-F238E27FC236}">
                <a16:creationId xmlns:a16="http://schemas.microsoft.com/office/drawing/2014/main" id="{1CBCD5A7-27BE-D844-265C-E8D4F25E1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0600" y="1711871"/>
            <a:ext cx="2644572" cy="2644572"/>
          </a:xfrm>
          <a:prstGeom prst="rect">
            <a:avLst/>
          </a:prstGeom>
        </p:spPr>
      </p:pic>
      <p:sp>
        <p:nvSpPr>
          <p:cNvPr id="24" name="CuadroTexto 23">
            <a:extLst>
              <a:ext uri="{FF2B5EF4-FFF2-40B4-BE49-F238E27FC236}">
                <a16:creationId xmlns:a16="http://schemas.microsoft.com/office/drawing/2014/main" id="{399F0EB1-6A48-16FD-A510-E32A9ECAE1FB}"/>
              </a:ext>
            </a:extLst>
          </p:cNvPr>
          <p:cNvSpPr txBox="1"/>
          <p:nvPr/>
        </p:nvSpPr>
        <p:spPr>
          <a:xfrm>
            <a:off x="7939056" y="2800944"/>
            <a:ext cx="4188372" cy="1015663"/>
          </a:xfrm>
          <a:prstGeom prst="rect">
            <a:avLst/>
          </a:prstGeom>
          <a:noFill/>
        </p:spPr>
        <p:txBody>
          <a:bodyPr wrap="square">
            <a:spAutoFit/>
          </a:bodyPr>
          <a:lstStyle/>
          <a:p>
            <a:r>
              <a:rPr lang="es-419" sz="1500" b="1" dirty="0">
                <a:solidFill>
                  <a:srgbClr val="01594B"/>
                </a:solidFill>
                <a:latin typeface="Segoe UI Light" panose="020B0502040204020203" pitchFamily="34" charset="0"/>
                <a:cs typeface="Segoe UI Light" panose="020B0502040204020203" pitchFamily="34" charset="0"/>
              </a:rPr>
              <a:t>Al aprovechar estas propiedades en las visualizaciones, se puede ayudar a los usuarios a descubrir patrones o información inesperada dentro de los datos.</a:t>
            </a:r>
            <a:endParaRPr lang="en-US" sz="1500" b="1" dirty="0">
              <a:solidFill>
                <a:srgbClr val="01594B"/>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336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18"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9E901-1189-1097-C41E-3B97E8BA712A}"/>
            </a:ext>
          </a:extLst>
        </p:cNvPr>
        <p:cNvGrpSpPr/>
        <p:nvPr/>
      </p:nvGrpSpPr>
      <p:grpSpPr>
        <a:xfrm>
          <a:off x="0" y="0"/>
          <a:ext cx="0" cy="0"/>
          <a:chOff x="0" y="0"/>
          <a:chExt cx="0" cy="0"/>
        </a:xfrm>
      </p:grpSpPr>
      <p:sp>
        <p:nvSpPr>
          <p:cNvPr id="23" name="Google Shape;1399;p36">
            <a:extLst>
              <a:ext uri="{FF2B5EF4-FFF2-40B4-BE49-F238E27FC236}">
                <a16:creationId xmlns:a16="http://schemas.microsoft.com/office/drawing/2014/main" id="{0457A646-0CE4-B63E-B720-4110FE19D059}"/>
              </a:ext>
            </a:extLst>
          </p:cNvPr>
          <p:cNvSpPr/>
          <p:nvPr/>
        </p:nvSpPr>
        <p:spPr>
          <a:xfrm>
            <a:off x="77469" y="183158"/>
            <a:ext cx="11992835" cy="535439"/>
          </a:xfrm>
          <a:prstGeom prst="roundRect">
            <a:avLst>
              <a:gd name="adj" fmla="val 11287"/>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Atributos </a:t>
            </a:r>
            <a:r>
              <a:rPr lang="es-419" sz="2400" b="1" noProof="0" dirty="0" err="1">
                <a:solidFill>
                  <a:schemeClr val="bg1"/>
                </a:solidFill>
                <a:latin typeface="Segoe UI" panose="020B0502040204020203" pitchFamily="34" charset="0"/>
                <a:ea typeface="Segoe UI Black" panose="020B0A02040204020203" pitchFamily="34" charset="0"/>
                <a:cs typeface="Segoe UI" panose="020B0502040204020203" pitchFamily="34" charset="0"/>
              </a:rPr>
              <a:t>preatentivos</a:t>
            </a:r>
            <a:endPar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3" name="Imagen 2">
            <a:extLst>
              <a:ext uri="{FF2B5EF4-FFF2-40B4-BE49-F238E27FC236}">
                <a16:creationId xmlns:a16="http://schemas.microsoft.com/office/drawing/2014/main" id="{B377C5EC-D227-9782-BA67-3BC1F24B41D9}"/>
              </a:ext>
            </a:extLst>
          </p:cNvPr>
          <p:cNvPicPr>
            <a:picLocks noChangeAspect="1"/>
          </p:cNvPicPr>
          <p:nvPr/>
        </p:nvPicPr>
        <p:blipFill>
          <a:blip r:embed="rId2"/>
          <a:stretch>
            <a:fillRect/>
          </a:stretch>
        </p:blipFill>
        <p:spPr>
          <a:xfrm>
            <a:off x="77850" y="806205"/>
            <a:ext cx="5766818" cy="3928854"/>
          </a:xfrm>
          <a:prstGeom prst="rect">
            <a:avLst/>
          </a:prstGeom>
        </p:spPr>
      </p:pic>
      <p:sp>
        <p:nvSpPr>
          <p:cNvPr id="6" name="CuadroTexto 5">
            <a:extLst>
              <a:ext uri="{FF2B5EF4-FFF2-40B4-BE49-F238E27FC236}">
                <a16:creationId xmlns:a16="http://schemas.microsoft.com/office/drawing/2014/main" id="{A1859880-1291-3780-EE1B-B6575668BA50}"/>
              </a:ext>
            </a:extLst>
          </p:cNvPr>
          <p:cNvSpPr txBox="1"/>
          <p:nvPr/>
        </p:nvSpPr>
        <p:spPr>
          <a:xfrm>
            <a:off x="18707" y="5206756"/>
            <a:ext cx="11914242" cy="1138773"/>
          </a:xfrm>
          <a:prstGeom prst="rect">
            <a:avLst/>
          </a:prstGeom>
          <a:noFill/>
        </p:spPr>
        <p:txBody>
          <a:bodyPr wrap="square">
            <a:spAutoFit/>
          </a:bodyPr>
          <a:lstStyle/>
          <a:p>
            <a:r>
              <a:rPr lang="es-419" sz="1500" dirty="0">
                <a:latin typeface="Segoe UI" panose="020B0502040204020203" pitchFamily="34" charset="0"/>
                <a:cs typeface="Segoe UI" panose="020B0502040204020203" pitchFamily="34" charset="0"/>
              </a:rPr>
              <a:t>Al desarrollar una visualización, es importante decidir qué propiedades se utilizarán para representar cada atributo del conjunto de datos.</a:t>
            </a:r>
            <a:endParaRPr lang="es-419" sz="800" dirty="0">
              <a:latin typeface="Segoe UI" panose="020B0502040204020203" pitchFamily="34" charset="0"/>
              <a:cs typeface="Segoe UI" panose="020B0502040204020203" pitchFamily="34" charset="0"/>
            </a:endParaRPr>
          </a:p>
          <a:p>
            <a:r>
              <a:rPr lang="es-419" sz="1500" dirty="0">
                <a:latin typeface="Segoe UI" panose="020B0502040204020203" pitchFamily="34" charset="0"/>
                <a:cs typeface="Segoe UI" panose="020B0502040204020203" pitchFamily="34" charset="0"/>
              </a:rPr>
              <a:t>Este proceso se conoce como </a:t>
            </a:r>
            <a:r>
              <a:rPr lang="es-419" sz="1500" b="1" dirty="0">
                <a:latin typeface="Segoe UI" panose="020B0502040204020203" pitchFamily="34" charset="0"/>
                <a:cs typeface="Segoe UI" panose="020B0502040204020203" pitchFamily="34" charset="0"/>
              </a:rPr>
              <a:t>mapeo visual</a:t>
            </a:r>
            <a:r>
              <a:rPr lang="es-419" sz="1500" dirty="0">
                <a:latin typeface="Segoe UI" panose="020B0502040204020203" pitchFamily="34" charset="0"/>
                <a:cs typeface="Segoe UI" panose="020B0502040204020203" pitchFamily="34" charset="0"/>
              </a:rPr>
              <a:t>.</a:t>
            </a:r>
          </a:p>
          <a:p>
            <a:endParaRPr lang="es-419" sz="800" dirty="0">
              <a:latin typeface="Segoe UI" panose="020B0502040204020203" pitchFamily="34" charset="0"/>
              <a:cs typeface="Segoe UI" panose="020B0502040204020203" pitchFamily="34" charset="0"/>
            </a:endParaRPr>
          </a:p>
          <a:p>
            <a:r>
              <a:rPr lang="es-419" sz="1500" dirty="0">
                <a:latin typeface="Segoe UI" panose="020B0502040204020203" pitchFamily="34" charset="0"/>
                <a:cs typeface="Segoe UI" panose="020B0502040204020203" pitchFamily="34" charset="0"/>
              </a:rPr>
              <a:t>Sin embargo, no existe un reglamento universal sobre qué combinación de atributos es más efectiva para cada grupo de usuarios. Por lo tanto, </a:t>
            </a:r>
            <a:r>
              <a:rPr lang="es-419" sz="1500" b="1" dirty="0">
                <a:latin typeface="Segoe UI" panose="020B0502040204020203" pitchFamily="34" charset="0"/>
                <a:cs typeface="Segoe UI" panose="020B0502040204020203" pitchFamily="34" charset="0"/>
              </a:rPr>
              <a:t>es</a:t>
            </a:r>
            <a:r>
              <a:rPr lang="es-419" sz="1500" dirty="0">
                <a:latin typeface="Segoe UI" panose="020B0502040204020203" pitchFamily="34" charset="0"/>
                <a:cs typeface="Segoe UI" panose="020B0502040204020203" pitchFamily="34" charset="0"/>
              </a:rPr>
              <a:t> </a:t>
            </a:r>
            <a:r>
              <a:rPr lang="es-419" sz="1500" b="1" dirty="0">
                <a:latin typeface="Segoe UI" panose="020B0502040204020203" pitchFamily="34" charset="0"/>
                <a:cs typeface="Segoe UI" panose="020B0502040204020203" pitchFamily="34" charset="0"/>
              </a:rPr>
              <a:t>recomendable realizar pruebas con el público objetivo para evaluar su efectividad</a:t>
            </a:r>
            <a:r>
              <a:rPr lang="es-419" sz="1500" dirty="0">
                <a:latin typeface="Segoe UI" panose="020B0502040204020203" pitchFamily="34" charset="0"/>
                <a:cs typeface="Segoe UI" panose="020B0502040204020203" pitchFamily="34" charset="0"/>
              </a:rPr>
              <a:t>.</a:t>
            </a:r>
          </a:p>
        </p:txBody>
      </p:sp>
      <p:pic>
        <p:nvPicPr>
          <p:cNvPr id="8" name="Imagen 7">
            <a:extLst>
              <a:ext uri="{FF2B5EF4-FFF2-40B4-BE49-F238E27FC236}">
                <a16:creationId xmlns:a16="http://schemas.microsoft.com/office/drawing/2014/main" id="{F97E44CA-CEFD-92CA-89F3-0908DDA324BA}"/>
              </a:ext>
            </a:extLst>
          </p:cNvPr>
          <p:cNvPicPr>
            <a:picLocks noChangeAspect="1"/>
          </p:cNvPicPr>
          <p:nvPr/>
        </p:nvPicPr>
        <p:blipFill>
          <a:blip r:embed="rId3"/>
          <a:stretch>
            <a:fillRect/>
          </a:stretch>
        </p:blipFill>
        <p:spPr>
          <a:xfrm>
            <a:off x="6103745" y="1180762"/>
            <a:ext cx="2072070" cy="2049048"/>
          </a:xfrm>
          <a:prstGeom prst="rect">
            <a:avLst/>
          </a:prstGeom>
        </p:spPr>
      </p:pic>
      <p:pic>
        <p:nvPicPr>
          <p:cNvPr id="11" name="Imagen 10">
            <a:extLst>
              <a:ext uri="{FF2B5EF4-FFF2-40B4-BE49-F238E27FC236}">
                <a16:creationId xmlns:a16="http://schemas.microsoft.com/office/drawing/2014/main" id="{BDE5BE7B-574E-D5E4-7408-FA8219AAAAD4}"/>
              </a:ext>
            </a:extLst>
          </p:cNvPr>
          <p:cNvPicPr>
            <a:picLocks noChangeAspect="1"/>
          </p:cNvPicPr>
          <p:nvPr/>
        </p:nvPicPr>
        <p:blipFill>
          <a:blip r:embed="rId4"/>
          <a:stretch>
            <a:fillRect/>
          </a:stretch>
        </p:blipFill>
        <p:spPr>
          <a:xfrm>
            <a:off x="9619889" y="1180762"/>
            <a:ext cx="2129262" cy="2088000"/>
          </a:xfrm>
          <a:prstGeom prst="rect">
            <a:avLst/>
          </a:prstGeom>
        </p:spPr>
      </p:pic>
      <p:sp>
        <p:nvSpPr>
          <p:cNvPr id="13" name="CuadroTexto 12">
            <a:extLst>
              <a:ext uri="{FF2B5EF4-FFF2-40B4-BE49-F238E27FC236}">
                <a16:creationId xmlns:a16="http://schemas.microsoft.com/office/drawing/2014/main" id="{C8B783B3-2273-17B6-0F07-1697279DA09D}"/>
              </a:ext>
            </a:extLst>
          </p:cNvPr>
          <p:cNvSpPr txBox="1"/>
          <p:nvPr/>
        </p:nvSpPr>
        <p:spPr>
          <a:xfrm>
            <a:off x="5975828" y="3579203"/>
            <a:ext cx="6094476" cy="1498283"/>
          </a:xfrm>
          <a:prstGeom prst="roundRect">
            <a:avLst>
              <a:gd name="adj" fmla="val 6902"/>
            </a:avLst>
          </a:prstGeom>
          <a:solidFill>
            <a:schemeClr val="bg1">
              <a:lumMod val="95000"/>
            </a:schemeClr>
          </a:solidFill>
        </p:spPr>
        <p:txBody>
          <a:bodyPr wrap="square">
            <a:spAutoFit/>
          </a:bodyPr>
          <a:lstStyle/>
          <a:p>
            <a:r>
              <a:rPr lang="es-419" sz="1400" b="1" dirty="0">
                <a:solidFill>
                  <a:srgbClr val="156082"/>
                </a:solidFill>
                <a:latin typeface="Segoe UI Semilight" panose="020B0402040204020203" pitchFamily="34" charset="0"/>
                <a:cs typeface="Segoe UI Semilight" panose="020B0402040204020203" pitchFamily="34" charset="0"/>
              </a:rPr>
              <a:t>Cada gráfico que creamos (en cualquier herramienta) utiliza atributos </a:t>
            </a:r>
            <a:r>
              <a:rPr lang="es-419" sz="1400" b="1" dirty="0" err="1">
                <a:solidFill>
                  <a:srgbClr val="156082"/>
                </a:solidFill>
                <a:latin typeface="Segoe UI Semilight" panose="020B0402040204020203" pitchFamily="34" charset="0"/>
                <a:cs typeface="Segoe UI Semilight" panose="020B0402040204020203" pitchFamily="34" charset="0"/>
              </a:rPr>
              <a:t>preatentivos</a:t>
            </a:r>
            <a:r>
              <a:rPr lang="es-419" sz="1400" b="1" dirty="0">
                <a:solidFill>
                  <a:srgbClr val="156082"/>
                </a:solidFill>
                <a:latin typeface="Segoe UI Semilight" panose="020B0402040204020203" pitchFamily="34" charset="0"/>
                <a:cs typeface="Segoe UI Semilight" panose="020B0402040204020203" pitchFamily="34" charset="0"/>
              </a:rPr>
              <a:t>.</a:t>
            </a:r>
          </a:p>
          <a:p>
            <a:endParaRPr lang="es-419" sz="1200" dirty="0">
              <a:solidFill>
                <a:srgbClr val="156082"/>
              </a:solidFill>
              <a:latin typeface="Segoe UI Semilight" panose="020B0402040204020203" pitchFamily="34" charset="0"/>
              <a:cs typeface="Segoe UI Semilight" panose="020B0402040204020203" pitchFamily="34" charset="0"/>
            </a:endParaRPr>
          </a:p>
          <a:p>
            <a:r>
              <a:rPr lang="es-419" sz="1400" dirty="0">
                <a:solidFill>
                  <a:srgbClr val="156082"/>
                </a:solidFill>
                <a:latin typeface="Segoe UI Semilight" panose="020B0402040204020203" pitchFamily="34" charset="0"/>
                <a:cs typeface="Segoe UI Semilight" panose="020B0402040204020203" pitchFamily="34" charset="0"/>
              </a:rPr>
              <a:t>Debemos tomar decisiones de diseño de manera intencional para resaltar los datos más importantes y evitar que el resto de la información compita por la atención del usuario.</a:t>
            </a:r>
          </a:p>
        </p:txBody>
      </p:sp>
      <p:cxnSp>
        <p:nvCxnSpPr>
          <p:cNvPr id="16" name="Conector recto de flecha 15">
            <a:extLst>
              <a:ext uri="{FF2B5EF4-FFF2-40B4-BE49-F238E27FC236}">
                <a16:creationId xmlns:a16="http://schemas.microsoft.com/office/drawing/2014/main" id="{43E20ECC-E203-E635-8F4B-589F1D8B1E6D}"/>
              </a:ext>
            </a:extLst>
          </p:cNvPr>
          <p:cNvCxnSpPr/>
          <p:nvPr/>
        </p:nvCxnSpPr>
        <p:spPr>
          <a:xfrm>
            <a:off x="8285944" y="2124469"/>
            <a:ext cx="1223816"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51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38CAAE8-8D90-78DD-37E0-EF3F88DC42C2}"/>
              </a:ext>
            </a:extLst>
          </p:cNvPr>
          <p:cNvSpPr txBox="1"/>
          <p:nvPr/>
        </p:nvSpPr>
        <p:spPr>
          <a:xfrm>
            <a:off x="168704" y="3236966"/>
            <a:ext cx="3829050" cy="2800767"/>
          </a:xfrm>
          <a:prstGeom prst="rect">
            <a:avLst/>
          </a:prstGeom>
          <a:noFill/>
        </p:spPr>
        <p:txBody>
          <a:bodyPr wrap="square">
            <a:spAutoFit/>
          </a:bodyPr>
          <a:lstStyle/>
          <a:p>
            <a:r>
              <a:rPr lang="es-419" sz="1600" b="1" dirty="0">
                <a:latin typeface="Segoe UI" panose="020B0502040204020203" pitchFamily="34" charset="0"/>
              </a:rPr>
              <a:t>Aplicación:</a:t>
            </a:r>
            <a:endParaRPr lang="es-419" sz="1600" dirty="0">
              <a:latin typeface="Segoe UI" panose="020B0502040204020203" pitchFamily="34" charset="0"/>
            </a:endParaRPr>
          </a:p>
          <a:p>
            <a:pPr marL="285750" indent="-285750">
              <a:buFont typeface="Arial" panose="020B0604020202020204" pitchFamily="34" charset="0"/>
              <a:buChar char="•"/>
            </a:pPr>
            <a:r>
              <a:rPr lang="es-419" sz="1600" dirty="0">
                <a:latin typeface="Segoe UI" panose="020B0502040204020203" pitchFamily="34" charset="0"/>
              </a:rPr>
              <a:t>Coloca los elementos relacionados en la visualización más cerca unos de otros.</a:t>
            </a:r>
          </a:p>
          <a:p>
            <a:pPr marL="285750" indent="-285750">
              <a:buFont typeface="Arial" panose="020B0604020202020204" pitchFamily="34" charset="0"/>
              <a:buChar char="•"/>
            </a:pPr>
            <a:r>
              <a:rPr lang="es-419" sz="1600" dirty="0">
                <a:latin typeface="Segoe UI" panose="020B0502040204020203" pitchFamily="34" charset="0"/>
              </a:rPr>
              <a:t>Títulos cerca de los gráficos correspondientes.</a:t>
            </a:r>
          </a:p>
          <a:p>
            <a:pPr marL="285750" indent="-285750">
              <a:buFont typeface="Arial" panose="020B0604020202020204" pitchFamily="34" charset="0"/>
              <a:buChar char="•"/>
            </a:pPr>
            <a:r>
              <a:rPr lang="es-419" sz="1600" dirty="0">
                <a:latin typeface="Segoe UI" panose="020B0502040204020203" pitchFamily="34" charset="0"/>
              </a:rPr>
              <a:t>Las claves de color (leyendas) cerca de los gráficos que utilizan esos colores.</a:t>
            </a:r>
          </a:p>
          <a:p>
            <a:pPr marL="285750" indent="-285750">
              <a:buFont typeface="Arial" panose="020B0604020202020204" pitchFamily="34" charset="0"/>
              <a:buChar char="•"/>
            </a:pPr>
            <a:r>
              <a:rPr lang="es-419" sz="1600" dirty="0">
                <a:latin typeface="Segoe UI" panose="020B0502040204020203" pitchFamily="34" charset="0"/>
              </a:rPr>
              <a:t>Filtros/ajustes cerca de los gráficos que influyen.</a:t>
            </a:r>
          </a:p>
        </p:txBody>
      </p:sp>
      <p:pic>
        <p:nvPicPr>
          <p:cNvPr id="8" name="Imagen 7">
            <a:extLst>
              <a:ext uri="{FF2B5EF4-FFF2-40B4-BE49-F238E27FC236}">
                <a16:creationId xmlns:a16="http://schemas.microsoft.com/office/drawing/2014/main" id="{D746AA83-BD99-3336-8901-D47E26716E41}"/>
              </a:ext>
            </a:extLst>
          </p:cNvPr>
          <p:cNvPicPr>
            <a:picLocks noChangeAspect="1"/>
          </p:cNvPicPr>
          <p:nvPr/>
        </p:nvPicPr>
        <p:blipFill>
          <a:blip r:embed="rId2"/>
          <a:stretch>
            <a:fillRect/>
          </a:stretch>
        </p:blipFill>
        <p:spPr>
          <a:xfrm>
            <a:off x="1038067" y="1805975"/>
            <a:ext cx="1263715" cy="1181161"/>
          </a:xfrm>
          <a:prstGeom prst="rect">
            <a:avLst/>
          </a:prstGeom>
        </p:spPr>
      </p:pic>
      <p:sp>
        <p:nvSpPr>
          <p:cNvPr id="10" name="CuadroTexto 9">
            <a:extLst>
              <a:ext uri="{FF2B5EF4-FFF2-40B4-BE49-F238E27FC236}">
                <a16:creationId xmlns:a16="http://schemas.microsoft.com/office/drawing/2014/main" id="{8F5CBF77-4172-B1CB-C3B3-D268862EF262}"/>
              </a:ext>
            </a:extLst>
          </p:cNvPr>
          <p:cNvSpPr txBox="1"/>
          <p:nvPr/>
        </p:nvSpPr>
        <p:spPr>
          <a:xfrm>
            <a:off x="168704" y="1220331"/>
            <a:ext cx="3611362" cy="369332"/>
          </a:xfrm>
          <a:prstGeom prst="rect">
            <a:avLst/>
          </a:prstGeom>
          <a:noFill/>
        </p:spPr>
        <p:txBody>
          <a:bodyPr wrap="square">
            <a:spAutoFit/>
          </a:bodyPr>
          <a:lstStyle/>
          <a:p>
            <a:pPr algn="ctr"/>
            <a:r>
              <a:rPr lang="es-419" sz="1800" b="1" dirty="0">
                <a:latin typeface="Segoe UI" panose="020B0502040204020203" pitchFamily="34" charset="0"/>
              </a:rPr>
              <a:t>PROXIMIDAD</a:t>
            </a:r>
            <a:endParaRPr lang="en-US" b="1" dirty="0">
              <a:latin typeface="Segoe UI" panose="020B0502040204020203" pitchFamily="34" charset="0"/>
            </a:endParaRPr>
          </a:p>
        </p:txBody>
      </p:sp>
      <p:pic>
        <p:nvPicPr>
          <p:cNvPr id="12" name="Imagen 11">
            <a:extLst>
              <a:ext uri="{FF2B5EF4-FFF2-40B4-BE49-F238E27FC236}">
                <a16:creationId xmlns:a16="http://schemas.microsoft.com/office/drawing/2014/main" id="{00F2E6A4-D637-74D3-BDE9-4F4BEB9CEC67}"/>
              </a:ext>
            </a:extLst>
          </p:cNvPr>
          <p:cNvPicPr>
            <a:picLocks noChangeAspect="1"/>
          </p:cNvPicPr>
          <p:nvPr/>
        </p:nvPicPr>
        <p:blipFill>
          <a:blip r:embed="rId3"/>
          <a:stretch>
            <a:fillRect/>
          </a:stretch>
        </p:blipFill>
        <p:spPr>
          <a:xfrm>
            <a:off x="4912834" y="1805975"/>
            <a:ext cx="1320868" cy="1206562"/>
          </a:xfrm>
          <a:prstGeom prst="rect">
            <a:avLst/>
          </a:prstGeom>
        </p:spPr>
      </p:pic>
      <p:sp>
        <p:nvSpPr>
          <p:cNvPr id="13" name="CuadroTexto 12">
            <a:extLst>
              <a:ext uri="{FF2B5EF4-FFF2-40B4-BE49-F238E27FC236}">
                <a16:creationId xmlns:a16="http://schemas.microsoft.com/office/drawing/2014/main" id="{D510B6E1-CEF7-0428-042F-C1D46A3A45FA}"/>
              </a:ext>
            </a:extLst>
          </p:cNvPr>
          <p:cNvSpPr txBox="1"/>
          <p:nvPr/>
        </p:nvSpPr>
        <p:spPr>
          <a:xfrm>
            <a:off x="4267084" y="1220331"/>
            <a:ext cx="3444904" cy="369332"/>
          </a:xfrm>
          <a:prstGeom prst="rect">
            <a:avLst/>
          </a:prstGeom>
          <a:noFill/>
        </p:spPr>
        <p:txBody>
          <a:bodyPr wrap="square">
            <a:spAutoFit/>
          </a:bodyPr>
          <a:lstStyle/>
          <a:p>
            <a:pPr algn="ctr"/>
            <a:r>
              <a:rPr lang="es-419" b="1" dirty="0">
                <a:latin typeface="Segoe UI" panose="020B0502040204020203" pitchFamily="34" charset="0"/>
              </a:rPr>
              <a:t>SIMILITUD</a:t>
            </a:r>
            <a:endParaRPr lang="en-US" b="1" dirty="0">
              <a:latin typeface="Segoe UI" panose="020B0502040204020203" pitchFamily="34" charset="0"/>
            </a:endParaRPr>
          </a:p>
        </p:txBody>
      </p:sp>
      <p:sp>
        <p:nvSpPr>
          <p:cNvPr id="15" name="CuadroTexto 14">
            <a:extLst>
              <a:ext uri="{FF2B5EF4-FFF2-40B4-BE49-F238E27FC236}">
                <a16:creationId xmlns:a16="http://schemas.microsoft.com/office/drawing/2014/main" id="{3108D2D9-E507-57EC-1B72-C32891284AE9}"/>
              </a:ext>
            </a:extLst>
          </p:cNvPr>
          <p:cNvSpPr txBox="1"/>
          <p:nvPr/>
        </p:nvSpPr>
        <p:spPr>
          <a:xfrm>
            <a:off x="4292471" y="3241950"/>
            <a:ext cx="3481578" cy="1815882"/>
          </a:xfrm>
          <a:prstGeom prst="rect">
            <a:avLst/>
          </a:prstGeom>
          <a:noFill/>
        </p:spPr>
        <p:txBody>
          <a:bodyPr wrap="square">
            <a:spAutoFit/>
          </a:bodyPr>
          <a:lstStyle/>
          <a:p>
            <a:r>
              <a:rPr lang="es-419" sz="1600" b="1" dirty="0">
                <a:latin typeface="Segoe UI" panose="020B0502040204020203" pitchFamily="34" charset="0"/>
              </a:rPr>
              <a:t>Aplicación:</a:t>
            </a:r>
            <a:endParaRPr lang="es-419" sz="1600" dirty="0">
              <a:latin typeface="Segoe UI" panose="020B0502040204020203" pitchFamily="34" charset="0"/>
            </a:endParaRPr>
          </a:p>
          <a:p>
            <a:pPr marL="285750" indent="-285750">
              <a:buFont typeface="Arial" panose="020B0604020202020204" pitchFamily="34" charset="0"/>
              <a:buChar char="•"/>
            </a:pPr>
            <a:r>
              <a:rPr lang="es-419" sz="1600" dirty="0">
                <a:latin typeface="Segoe UI" panose="020B0502040204020203" pitchFamily="34" charset="0"/>
              </a:rPr>
              <a:t>Usa el color para agrupar elementos similares, como en un gráfico de dispersión.</a:t>
            </a:r>
          </a:p>
          <a:p>
            <a:pPr marL="285750" indent="-285750">
              <a:buFont typeface="Arial" panose="020B0604020202020204" pitchFamily="34" charset="0"/>
              <a:buChar char="•"/>
            </a:pPr>
            <a:r>
              <a:rPr lang="es-419" sz="1600" dirty="0">
                <a:latin typeface="Segoe UI" panose="020B0502040204020203" pitchFamily="34" charset="0"/>
              </a:rPr>
              <a:t>Dirige la atención hacia elementos clave mediante el color.</a:t>
            </a:r>
          </a:p>
        </p:txBody>
      </p:sp>
      <p:pic>
        <p:nvPicPr>
          <p:cNvPr id="17" name="Imagen 16">
            <a:extLst>
              <a:ext uri="{FF2B5EF4-FFF2-40B4-BE49-F238E27FC236}">
                <a16:creationId xmlns:a16="http://schemas.microsoft.com/office/drawing/2014/main" id="{12EC0726-A291-5F5A-F8A4-E8FC568966B8}"/>
              </a:ext>
            </a:extLst>
          </p:cNvPr>
          <p:cNvPicPr>
            <a:picLocks noChangeAspect="1"/>
          </p:cNvPicPr>
          <p:nvPr/>
        </p:nvPicPr>
        <p:blipFill>
          <a:blip r:embed="rId4"/>
          <a:stretch>
            <a:fillRect/>
          </a:stretch>
        </p:blipFill>
        <p:spPr>
          <a:xfrm>
            <a:off x="9156086" y="1898054"/>
            <a:ext cx="1485976" cy="997001"/>
          </a:xfrm>
          <a:prstGeom prst="rect">
            <a:avLst/>
          </a:prstGeom>
        </p:spPr>
      </p:pic>
      <p:sp>
        <p:nvSpPr>
          <p:cNvPr id="19" name="CuadroTexto 18">
            <a:extLst>
              <a:ext uri="{FF2B5EF4-FFF2-40B4-BE49-F238E27FC236}">
                <a16:creationId xmlns:a16="http://schemas.microsoft.com/office/drawing/2014/main" id="{2425B673-E6E6-AD1B-3975-0C55D61CE2EC}"/>
              </a:ext>
            </a:extLst>
          </p:cNvPr>
          <p:cNvSpPr txBox="1"/>
          <p:nvPr/>
        </p:nvSpPr>
        <p:spPr>
          <a:xfrm>
            <a:off x="8327623" y="3236966"/>
            <a:ext cx="3695673" cy="1569660"/>
          </a:xfrm>
          <a:prstGeom prst="rect">
            <a:avLst/>
          </a:prstGeom>
          <a:noFill/>
        </p:spPr>
        <p:txBody>
          <a:bodyPr wrap="square">
            <a:spAutoFit/>
          </a:bodyPr>
          <a:lstStyle/>
          <a:p>
            <a:r>
              <a:rPr lang="es-419" sz="1600" b="1" dirty="0">
                <a:latin typeface="Segoe UI" panose="020B0502040204020203" pitchFamily="34" charset="0"/>
              </a:rPr>
              <a:t>Aplicación:</a:t>
            </a:r>
            <a:endParaRPr lang="es-419" sz="1600" dirty="0">
              <a:latin typeface="Segoe UI" panose="020B0502040204020203" pitchFamily="34" charset="0"/>
            </a:endParaRPr>
          </a:p>
          <a:p>
            <a:pPr marL="285750" indent="-285750">
              <a:buFont typeface="Arial" panose="020B0604020202020204" pitchFamily="34" charset="0"/>
              <a:buChar char="•"/>
            </a:pPr>
            <a:r>
              <a:rPr lang="es-419" sz="1600" dirty="0">
                <a:latin typeface="Segoe UI" panose="020B0502040204020203" pitchFamily="34" charset="0"/>
              </a:rPr>
              <a:t>Agrupar gráficos con el mismo fondo, como tarjetas KPI.</a:t>
            </a:r>
          </a:p>
          <a:p>
            <a:pPr marL="285750" indent="-285750">
              <a:buFont typeface="Arial" panose="020B0604020202020204" pitchFamily="34" charset="0"/>
              <a:buChar char="•"/>
            </a:pPr>
            <a:r>
              <a:rPr lang="es-419" sz="1600" dirty="0">
                <a:latin typeface="Segoe UI" panose="020B0502040204020203" pitchFamily="34" charset="0"/>
              </a:rPr>
              <a:t>Resaltar partes especificas del gráfico, como valores predichos  en un gráfico de dispersión.</a:t>
            </a:r>
          </a:p>
        </p:txBody>
      </p:sp>
      <p:pic>
        <p:nvPicPr>
          <p:cNvPr id="21" name="Imagen 20">
            <a:extLst>
              <a:ext uri="{FF2B5EF4-FFF2-40B4-BE49-F238E27FC236}">
                <a16:creationId xmlns:a16="http://schemas.microsoft.com/office/drawing/2014/main" id="{0A21FF8B-A0A6-31B4-D040-2AEDDFF88CD5}"/>
              </a:ext>
            </a:extLst>
          </p:cNvPr>
          <p:cNvPicPr>
            <a:picLocks noChangeAspect="1"/>
          </p:cNvPicPr>
          <p:nvPr/>
        </p:nvPicPr>
        <p:blipFill>
          <a:blip r:embed="rId5"/>
          <a:srcRect l="1754"/>
          <a:stretch/>
        </p:blipFill>
        <p:spPr>
          <a:xfrm>
            <a:off x="8238771" y="4877472"/>
            <a:ext cx="3616170" cy="1882929"/>
          </a:xfrm>
          <a:prstGeom prst="rect">
            <a:avLst/>
          </a:prstGeom>
        </p:spPr>
      </p:pic>
      <p:sp>
        <p:nvSpPr>
          <p:cNvPr id="22" name="CuadroTexto 21">
            <a:extLst>
              <a:ext uri="{FF2B5EF4-FFF2-40B4-BE49-F238E27FC236}">
                <a16:creationId xmlns:a16="http://schemas.microsoft.com/office/drawing/2014/main" id="{6B00CF63-E0D1-B192-C497-11FBF743D8CC}"/>
              </a:ext>
            </a:extLst>
          </p:cNvPr>
          <p:cNvSpPr txBox="1"/>
          <p:nvPr/>
        </p:nvSpPr>
        <p:spPr>
          <a:xfrm>
            <a:off x="8238771" y="1220331"/>
            <a:ext cx="3616168" cy="369332"/>
          </a:xfrm>
          <a:prstGeom prst="rect">
            <a:avLst/>
          </a:prstGeom>
          <a:noFill/>
        </p:spPr>
        <p:txBody>
          <a:bodyPr wrap="square">
            <a:spAutoFit/>
          </a:bodyPr>
          <a:lstStyle/>
          <a:p>
            <a:pPr algn="ctr"/>
            <a:r>
              <a:rPr lang="es-419" b="1" dirty="0">
                <a:latin typeface="Segoe UI" panose="020B0502040204020203" pitchFamily="34" charset="0"/>
              </a:rPr>
              <a:t>ENVOLVIMIENTO</a:t>
            </a:r>
            <a:endParaRPr lang="en-US" b="1" dirty="0">
              <a:latin typeface="Segoe UI" panose="020B0502040204020203" pitchFamily="34" charset="0"/>
            </a:endParaRPr>
          </a:p>
        </p:txBody>
      </p:sp>
      <p:cxnSp>
        <p:nvCxnSpPr>
          <p:cNvPr id="2" name="Conector recto 1">
            <a:extLst>
              <a:ext uri="{FF2B5EF4-FFF2-40B4-BE49-F238E27FC236}">
                <a16:creationId xmlns:a16="http://schemas.microsoft.com/office/drawing/2014/main" id="{D0B7BF9D-412B-1156-2B27-E9AD196264F1}"/>
              </a:ext>
            </a:extLst>
          </p:cNvPr>
          <p:cNvCxnSpPr/>
          <p:nvPr/>
        </p:nvCxnSpPr>
        <p:spPr>
          <a:xfrm>
            <a:off x="4023583" y="901756"/>
            <a:ext cx="0" cy="595624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 name="Conector recto 2">
            <a:extLst>
              <a:ext uri="{FF2B5EF4-FFF2-40B4-BE49-F238E27FC236}">
                <a16:creationId xmlns:a16="http://schemas.microsoft.com/office/drawing/2014/main" id="{4E24852B-5172-0CC0-9492-9EDDDD25B2BD}"/>
              </a:ext>
            </a:extLst>
          </p:cNvPr>
          <p:cNvCxnSpPr/>
          <p:nvPr/>
        </p:nvCxnSpPr>
        <p:spPr>
          <a:xfrm>
            <a:off x="7955503" y="821660"/>
            <a:ext cx="0" cy="595624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Google Shape;1399;p36">
            <a:extLst>
              <a:ext uri="{FF2B5EF4-FFF2-40B4-BE49-F238E27FC236}">
                <a16:creationId xmlns:a16="http://schemas.microsoft.com/office/drawing/2014/main" id="{6DCC4EE2-ACBE-D718-C033-D99FBD1FD54C}"/>
              </a:ext>
            </a:extLst>
          </p:cNvPr>
          <p:cNvSpPr/>
          <p:nvPr/>
        </p:nvSpPr>
        <p:spPr>
          <a:xfrm>
            <a:off x="77469" y="183158"/>
            <a:ext cx="11992835" cy="535439"/>
          </a:xfrm>
          <a:prstGeom prst="roundRect">
            <a:avLst>
              <a:gd name="adj" fmla="val 11287"/>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Principios de Gestalt</a:t>
            </a:r>
          </a:p>
        </p:txBody>
      </p:sp>
      <p:pic>
        <p:nvPicPr>
          <p:cNvPr id="14" name="Imagen 13">
            <a:extLst>
              <a:ext uri="{FF2B5EF4-FFF2-40B4-BE49-F238E27FC236}">
                <a16:creationId xmlns:a16="http://schemas.microsoft.com/office/drawing/2014/main" id="{258B9613-942C-76E5-1FD7-6B43C2CAECF3}"/>
              </a:ext>
            </a:extLst>
          </p:cNvPr>
          <p:cNvPicPr>
            <a:picLocks noChangeAspect="1"/>
          </p:cNvPicPr>
          <p:nvPr/>
        </p:nvPicPr>
        <p:blipFill>
          <a:blip r:embed="rId6"/>
          <a:srcRect l="2223"/>
          <a:stretch/>
        </p:blipFill>
        <p:spPr>
          <a:xfrm>
            <a:off x="3780066" y="718597"/>
            <a:ext cx="5277760" cy="3111660"/>
          </a:xfrm>
          <a:prstGeom prst="rect">
            <a:avLst/>
          </a:prstGeom>
        </p:spPr>
      </p:pic>
      <p:pic>
        <p:nvPicPr>
          <p:cNvPr id="26" name="Imagen 25">
            <a:extLst>
              <a:ext uri="{FF2B5EF4-FFF2-40B4-BE49-F238E27FC236}">
                <a16:creationId xmlns:a16="http://schemas.microsoft.com/office/drawing/2014/main" id="{F453FF5D-CEF8-D29C-62B0-DDBF6996EB1A}"/>
              </a:ext>
            </a:extLst>
          </p:cNvPr>
          <p:cNvPicPr>
            <a:picLocks noChangeAspect="1"/>
          </p:cNvPicPr>
          <p:nvPr/>
        </p:nvPicPr>
        <p:blipFill>
          <a:blip r:embed="rId7"/>
          <a:stretch>
            <a:fillRect/>
          </a:stretch>
        </p:blipFill>
        <p:spPr>
          <a:xfrm>
            <a:off x="4084422" y="3295366"/>
            <a:ext cx="5785104" cy="2191524"/>
          </a:xfrm>
          <a:prstGeom prst="rect">
            <a:avLst/>
          </a:prstGeom>
        </p:spPr>
      </p:pic>
    </p:spTree>
    <p:extLst>
      <p:ext uri="{BB962C8B-B14F-4D97-AF65-F5344CB8AC3E}">
        <p14:creationId xmlns:p14="http://schemas.microsoft.com/office/powerpoint/2010/main" val="332867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P spid="15" grpId="0"/>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FFC6029-23D1-AB87-6F4D-C5F91BB6E8D6}"/>
              </a:ext>
            </a:extLst>
          </p:cNvPr>
          <p:cNvSpPr txBox="1"/>
          <p:nvPr/>
        </p:nvSpPr>
        <p:spPr>
          <a:xfrm>
            <a:off x="216945" y="1259215"/>
            <a:ext cx="3570101" cy="369332"/>
          </a:xfrm>
          <a:prstGeom prst="rect">
            <a:avLst/>
          </a:prstGeom>
          <a:noFill/>
        </p:spPr>
        <p:txBody>
          <a:bodyPr wrap="square">
            <a:spAutoFit/>
          </a:bodyPr>
          <a:lstStyle/>
          <a:p>
            <a:pPr algn="ctr"/>
            <a:r>
              <a:rPr lang="es-419" b="1" dirty="0">
                <a:latin typeface="Segoe UI" panose="020B0502040204020203" pitchFamily="34" charset="0"/>
              </a:rPr>
              <a:t>CIERRE</a:t>
            </a:r>
            <a:endParaRPr lang="en-US" b="1" dirty="0">
              <a:latin typeface="Segoe UI" panose="020B0502040204020203" pitchFamily="34" charset="0"/>
            </a:endParaRPr>
          </a:p>
        </p:txBody>
      </p:sp>
      <p:sp>
        <p:nvSpPr>
          <p:cNvPr id="7" name="CuadroTexto 6">
            <a:extLst>
              <a:ext uri="{FF2B5EF4-FFF2-40B4-BE49-F238E27FC236}">
                <a16:creationId xmlns:a16="http://schemas.microsoft.com/office/drawing/2014/main" id="{77894CE3-416D-4C2D-0E23-1E71C329831D}"/>
              </a:ext>
            </a:extLst>
          </p:cNvPr>
          <p:cNvSpPr txBox="1"/>
          <p:nvPr/>
        </p:nvSpPr>
        <p:spPr>
          <a:xfrm>
            <a:off x="216947" y="3198323"/>
            <a:ext cx="3570100" cy="1323439"/>
          </a:xfrm>
          <a:prstGeom prst="rect">
            <a:avLst/>
          </a:prstGeom>
          <a:noFill/>
        </p:spPr>
        <p:txBody>
          <a:bodyPr wrap="square">
            <a:spAutoFit/>
          </a:bodyPr>
          <a:lstStyle/>
          <a:p>
            <a:r>
              <a:rPr lang="es-419" sz="1600" b="1" dirty="0">
                <a:latin typeface="Segoe UI" panose="020B0502040204020203" pitchFamily="34" charset="0"/>
              </a:rPr>
              <a:t>Aplicación:</a:t>
            </a:r>
            <a:endParaRPr lang="es-419" sz="1600" dirty="0">
              <a:latin typeface="Segoe UI" panose="020B0502040204020203" pitchFamily="34" charset="0"/>
            </a:endParaRPr>
          </a:p>
          <a:p>
            <a:pPr marL="285750" indent="-285750">
              <a:buFont typeface="Arial" panose="020B0604020202020204" pitchFamily="34" charset="0"/>
              <a:buChar char="•"/>
            </a:pPr>
            <a:r>
              <a:rPr lang="es-419" sz="1600" dirty="0">
                <a:latin typeface="Segoe UI" panose="020B0502040204020203" pitchFamily="34" charset="0"/>
              </a:rPr>
              <a:t>Eliminar líneas de cuadrícula, separadores y otros elementos innecesarios para mantener los gráficos sencillos y legibles.</a:t>
            </a:r>
          </a:p>
        </p:txBody>
      </p:sp>
      <p:pic>
        <p:nvPicPr>
          <p:cNvPr id="9" name="Imagen 8">
            <a:extLst>
              <a:ext uri="{FF2B5EF4-FFF2-40B4-BE49-F238E27FC236}">
                <a16:creationId xmlns:a16="http://schemas.microsoft.com/office/drawing/2014/main" id="{91B485EB-D66E-E53C-A394-DD6DF299C126}"/>
              </a:ext>
            </a:extLst>
          </p:cNvPr>
          <p:cNvPicPr>
            <a:picLocks noChangeAspect="1"/>
          </p:cNvPicPr>
          <p:nvPr/>
        </p:nvPicPr>
        <p:blipFill>
          <a:blip r:embed="rId2"/>
          <a:stretch>
            <a:fillRect/>
          </a:stretch>
        </p:blipFill>
        <p:spPr>
          <a:xfrm>
            <a:off x="1310144" y="1790865"/>
            <a:ext cx="1314518" cy="1111307"/>
          </a:xfrm>
          <a:prstGeom prst="rect">
            <a:avLst/>
          </a:prstGeom>
        </p:spPr>
      </p:pic>
      <p:pic>
        <p:nvPicPr>
          <p:cNvPr id="11" name="Imagen 10">
            <a:extLst>
              <a:ext uri="{FF2B5EF4-FFF2-40B4-BE49-F238E27FC236}">
                <a16:creationId xmlns:a16="http://schemas.microsoft.com/office/drawing/2014/main" id="{0FA938E4-8FB1-FF5E-F081-D110D50F65C0}"/>
              </a:ext>
            </a:extLst>
          </p:cNvPr>
          <p:cNvPicPr>
            <a:picLocks noChangeAspect="1"/>
          </p:cNvPicPr>
          <p:nvPr/>
        </p:nvPicPr>
        <p:blipFill>
          <a:blip r:embed="rId3"/>
          <a:stretch>
            <a:fillRect/>
          </a:stretch>
        </p:blipFill>
        <p:spPr>
          <a:xfrm>
            <a:off x="4861893" y="1857544"/>
            <a:ext cx="1759040" cy="977950"/>
          </a:xfrm>
          <a:prstGeom prst="rect">
            <a:avLst/>
          </a:prstGeom>
        </p:spPr>
      </p:pic>
      <p:sp>
        <p:nvSpPr>
          <p:cNvPr id="13" name="CuadroTexto 12">
            <a:extLst>
              <a:ext uri="{FF2B5EF4-FFF2-40B4-BE49-F238E27FC236}">
                <a16:creationId xmlns:a16="http://schemas.microsoft.com/office/drawing/2014/main" id="{96286CEB-2AA9-C9A5-2F2C-F4B41AED5C8B}"/>
              </a:ext>
            </a:extLst>
          </p:cNvPr>
          <p:cNvSpPr txBox="1"/>
          <p:nvPr/>
        </p:nvSpPr>
        <p:spPr>
          <a:xfrm>
            <a:off x="4213771" y="3198323"/>
            <a:ext cx="3505195" cy="2062103"/>
          </a:xfrm>
          <a:prstGeom prst="rect">
            <a:avLst/>
          </a:prstGeom>
          <a:noFill/>
        </p:spPr>
        <p:txBody>
          <a:bodyPr wrap="square">
            <a:spAutoFit/>
          </a:bodyPr>
          <a:lstStyle/>
          <a:p>
            <a:r>
              <a:rPr lang="es-419" sz="1600" b="1" dirty="0">
                <a:latin typeface="Segoe UI" panose="020B0502040204020203" pitchFamily="34" charset="0"/>
              </a:rPr>
              <a:t>Aplicación:</a:t>
            </a:r>
            <a:endParaRPr lang="es-419" sz="1600" dirty="0">
              <a:latin typeface="Segoe UI" panose="020B0502040204020203" pitchFamily="34" charset="0"/>
            </a:endParaRPr>
          </a:p>
          <a:p>
            <a:pPr marL="285750" indent="-285750">
              <a:buFont typeface="Arial" panose="020B0604020202020204" pitchFamily="34" charset="0"/>
              <a:buChar char="•"/>
            </a:pPr>
            <a:r>
              <a:rPr lang="es-419" sz="1600" dirty="0">
                <a:latin typeface="Segoe UI" panose="020B0502040204020203" pitchFamily="34" charset="0"/>
              </a:rPr>
              <a:t>Organizar gráficos de barras de mayor a menor, o gráficos de tiempo de pasado a futuro.</a:t>
            </a:r>
          </a:p>
          <a:p>
            <a:pPr marL="285750" indent="-285750">
              <a:buFont typeface="Arial" panose="020B0604020202020204" pitchFamily="34" charset="0"/>
              <a:buChar char="•"/>
            </a:pPr>
            <a:r>
              <a:rPr lang="es-419" sz="1600" dirty="0">
                <a:latin typeface="Segoe UI" panose="020B0502040204020203" pitchFamily="34" charset="0"/>
              </a:rPr>
              <a:t>Asegurarse de que los títulos, leyendas y otros elementos visuales estén alineados correctamente.</a:t>
            </a:r>
          </a:p>
        </p:txBody>
      </p:sp>
      <p:sp>
        <p:nvSpPr>
          <p:cNvPr id="14" name="CuadroTexto 13">
            <a:extLst>
              <a:ext uri="{FF2B5EF4-FFF2-40B4-BE49-F238E27FC236}">
                <a16:creationId xmlns:a16="http://schemas.microsoft.com/office/drawing/2014/main" id="{74F2D1DD-6993-2FEA-9E81-76C71D5DE9BA}"/>
              </a:ext>
            </a:extLst>
          </p:cNvPr>
          <p:cNvSpPr txBox="1"/>
          <p:nvPr/>
        </p:nvSpPr>
        <p:spPr>
          <a:xfrm>
            <a:off x="4851722" y="1259215"/>
            <a:ext cx="2039112" cy="369332"/>
          </a:xfrm>
          <a:prstGeom prst="rect">
            <a:avLst/>
          </a:prstGeom>
          <a:noFill/>
        </p:spPr>
        <p:txBody>
          <a:bodyPr wrap="square">
            <a:spAutoFit/>
          </a:bodyPr>
          <a:lstStyle/>
          <a:p>
            <a:pPr algn="ctr"/>
            <a:r>
              <a:rPr lang="es-419" b="1" dirty="0">
                <a:latin typeface="Segoe UI" panose="020B0502040204020203" pitchFamily="34" charset="0"/>
              </a:rPr>
              <a:t>CONTINUIDAD</a:t>
            </a:r>
            <a:endParaRPr lang="en-US" b="1" dirty="0">
              <a:latin typeface="Segoe UI" panose="020B0502040204020203" pitchFamily="34" charset="0"/>
            </a:endParaRPr>
          </a:p>
        </p:txBody>
      </p:sp>
      <p:pic>
        <p:nvPicPr>
          <p:cNvPr id="16" name="Imagen 15">
            <a:extLst>
              <a:ext uri="{FF2B5EF4-FFF2-40B4-BE49-F238E27FC236}">
                <a16:creationId xmlns:a16="http://schemas.microsoft.com/office/drawing/2014/main" id="{CB15B8AA-1A65-0A57-3D6E-9F9C4DD8166A}"/>
              </a:ext>
            </a:extLst>
          </p:cNvPr>
          <p:cNvPicPr>
            <a:picLocks noChangeAspect="1"/>
          </p:cNvPicPr>
          <p:nvPr/>
        </p:nvPicPr>
        <p:blipFill>
          <a:blip r:embed="rId4"/>
          <a:stretch>
            <a:fillRect/>
          </a:stretch>
        </p:blipFill>
        <p:spPr>
          <a:xfrm>
            <a:off x="9354425" y="1936924"/>
            <a:ext cx="1130358" cy="819192"/>
          </a:xfrm>
          <a:prstGeom prst="rect">
            <a:avLst/>
          </a:prstGeom>
        </p:spPr>
      </p:pic>
      <p:sp>
        <p:nvSpPr>
          <p:cNvPr id="17" name="CuadroTexto 16">
            <a:extLst>
              <a:ext uri="{FF2B5EF4-FFF2-40B4-BE49-F238E27FC236}">
                <a16:creationId xmlns:a16="http://schemas.microsoft.com/office/drawing/2014/main" id="{A7D0983B-147C-95DF-8EB3-75FAE0754B93}"/>
              </a:ext>
            </a:extLst>
          </p:cNvPr>
          <p:cNvSpPr txBox="1"/>
          <p:nvPr/>
        </p:nvSpPr>
        <p:spPr>
          <a:xfrm>
            <a:off x="8045621" y="1259215"/>
            <a:ext cx="3929429" cy="369332"/>
          </a:xfrm>
          <a:prstGeom prst="rect">
            <a:avLst/>
          </a:prstGeom>
          <a:noFill/>
        </p:spPr>
        <p:txBody>
          <a:bodyPr wrap="square">
            <a:spAutoFit/>
          </a:bodyPr>
          <a:lstStyle/>
          <a:p>
            <a:pPr algn="ctr"/>
            <a:r>
              <a:rPr lang="es-419" b="1" dirty="0">
                <a:latin typeface="Segoe UI" panose="020B0502040204020203" pitchFamily="34" charset="0"/>
              </a:rPr>
              <a:t>CONEXIÓN</a:t>
            </a:r>
            <a:endParaRPr lang="en-US" b="1" dirty="0">
              <a:latin typeface="Segoe UI" panose="020B0502040204020203" pitchFamily="34" charset="0"/>
            </a:endParaRPr>
          </a:p>
        </p:txBody>
      </p:sp>
      <p:sp>
        <p:nvSpPr>
          <p:cNvPr id="19" name="CuadroTexto 18">
            <a:extLst>
              <a:ext uri="{FF2B5EF4-FFF2-40B4-BE49-F238E27FC236}">
                <a16:creationId xmlns:a16="http://schemas.microsoft.com/office/drawing/2014/main" id="{DAB82D30-40F5-DCE8-EF21-A7C0820B6483}"/>
              </a:ext>
            </a:extLst>
          </p:cNvPr>
          <p:cNvSpPr txBox="1"/>
          <p:nvPr/>
        </p:nvSpPr>
        <p:spPr>
          <a:xfrm>
            <a:off x="8045622" y="3198323"/>
            <a:ext cx="3929428" cy="1077218"/>
          </a:xfrm>
          <a:prstGeom prst="rect">
            <a:avLst/>
          </a:prstGeom>
          <a:noFill/>
        </p:spPr>
        <p:txBody>
          <a:bodyPr wrap="square">
            <a:spAutoFit/>
          </a:bodyPr>
          <a:lstStyle/>
          <a:p>
            <a:r>
              <a:rPr lang="es-419" sz="1600" b="1" dirty="0">
                <a:latin typeface="Segoe UI" panose="020B0502040204020203" pitchFamily="34" charset="0"/>
              </a:rPr>
              <a:t>Aplicación:</a:t>
            </a:r>
            <a:endParaRPr lang="es-419" sz="1600" dirty="0">
              <a:latin typeface="Segoe UI" panose="020B0502040204020203" pitchFamily="34" charset="0"/>
            </a:endParaRPr>
          </a:p>
          <a:p>
            <a:pPr marL="285750" indent="-285750">
              <a:buFont typeface="Arial" panose="020B0604020202020204" pitchFamily="34" charset="0"/>
              <a:buChar char="•"/>
            </a:pPr>
            <a:r>
              <a:rPr lang="es-419" sz="1600" dirty="0">
                <a:latin typeface="Segoe UI" panose="020B0502040204020203" pitchFamily="34" charset="0"/>
              </a:rPr>
              <a:t>En gráficos de redes y líneas, las conexiones entre puntos revelan patrones o agrupamientos.</a:t>
            </a:r>
          </a:p>
        </p:txBody>
      </p:sp>
      <p:cxnSp>
        <p:nvCxnSpPr>
          <p:cNvPr id="3" name="Conector recto 2">
            <a:extLst>
              <a:ext uri="{FF2B5EF4-FFF2-40B4-BE49-F238E27FC236}">
                <a16:creationId xmlns:a16="http://schemas.microsoft.com/office/drawing/2014/main" id="{53800BD6-2C07-4D0E-55E6-F073F1EBEF9F}"/>
              </a:ext>
            </a:extLst>
          </p:cNvPr>
          <p:cNvCxnSpPr/>
          <p:nvPr/>
        </p:nvCxnSpPr>
        <p:spPr>
          <a:xfrm>
            <a:off x="4023583" y="901756"/>
            <a:ext cx="0" cy="595624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Conector recto 7">
            <a:extLst>
              <a:ext uri="{FF2B5EF4-FFF2-40B4-BE49-F238E27FC236}">
                <a16:creationId xmlns:a16="http://schemas.microsoft.com/office/drawing/2014/main" id="{FBCE939A-9FCE-4F18-6253-FADCE6267119}"/>
              </a:ext>
            </a:extLst>
          </p:cNvPr>
          <p:cNvCxnSpPr/>
          <p:nvPr/>
        </p:nvCxnSpPr>
        <p:spPr>
          <a:xfrm>
            <a:off x="7955503" y="821660"/>
            <a:ext cx="0" cy="595624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Google Shape;1399;p36">
            <a:extLst>
              <a:ext uri="{FF2B5EF4-FFF2-40B4-BE49-F238E27FC236}">
                <a16:creationId xmlns:a16="http://schemas.microsoft.com/office/drawing/2014/main" id="{E02F8699-7503-A0B6-9FF7-23DFC7DA9D10}"/>
              </a:ext>
            </a:extLst>
          </p:cNvPr>
          <p:cNvSpPr/>
          <p:nvPr/>
        </p:nvSpPr>
        <p:spPr>
          <a:xfrm>
            <a:off x="77469" y="183158"/>
            <a:ext cx="11992835" cy="535439"/>
          </a:xfrm>
          <a:prstGeom prst="roundRect">
            <a:avLst>
              <a:gd name="adj" fmla="val 11287"/>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Principios de Gestalt</a:t>
            </a:r>
          </a:p>
        </p:txBody>
      </p:sp>
      <p:pic>
        <p:nvPicPr>
          <p:cNvPr id="4" name="Imagen 3">
            <a:extLst>
              <a:ext uri="{FF2B5EF4-FFF2-40B4-BE49-F238E27FC236}">
                <a16:creationId xmlns:a16="http://schemas.microsoft.com/office/drawing/2014/main" id="{B56FDB67-8369-889E-BBB8-EE1AFD844718}"/>
              </a:ext>
            </a:extLst>
          </p:cNvPr>
          <p:cNvPicPr>
            <a:picLocks noChangeAspect="1"/>
          </p:cNvPicPr>
          <p:nvPr/>
        </p:nvPicPr>
        <p:blipFill>
          <a:blip r:embed="rId5"/>
          <a:stretch>
            <a:fillRect/>
          </a:stretch>
        </p:blipFill>
        <p:spPr>
          <a:xfrm>
            <a:off x="77469" y="4681324"/>
            <a:ext cx="5876546" cy="1993518"/>
          </a:xfrm>
          <a:prstGeom prst="rect">
            <a:avLst/>
          </a:prstGeom>
        </p:spPr>
      </p:pic>
    </p:spTree>
    <p:extLst>
      <p:ext uri="{BB962C8B-B14F-4D97-AF65-F5344CB8AC3E}">
        <p14:creationId xmlns:p14="http://schemas.microsoft.com/office/powerpoint/2010/main" val="183834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4" grpId="0"/>
      <p:bldP spid="1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4AB4B-D94D-64AA-A6B0-09EF8F879A78}"/>
            </a:ext>
          </a:extLst>
        </p:cNvPr>
        <p:cNvGrpSpPr/>
        <p:nvPr/>
      </p:nvGrpSpPr>
      <p:grpSpPr>
        <a:xfrm>
          <a:off x="0" y="0"/>
          <a:ext cx="0" cy="0"/>
          <a:chOff x="0" y="0"/>
          <a:chExt cx="0" cy="0"/>
        </a:xfrm>
      </p:grpSpPr>
      <p:sp>
        <p:nvSpPr>
          <p:cNvPr id="21" name="Google Shape;1399;p36">
            <a:extLst>
              <a:ext uri="{FF2B5EF4-FFF2-40B4-BE49-F238E27FC236}">
                <a16:creationId xmlns:a16="http://schemas.microsoft.com/office/drawing/2014/main" id="{0BF09C0D-2ED9-F47A-3E6C-FFB7C106F7B4}"/>
              </a:ext>
            </a:extLst>
          </p:cNvPr>
          <p:cNvSpPr/>
          <p:nvPr/>
        </p:nvSpPr>
        <p:spPr>
          <a:xfrm>
            <a:off x="77469" y="183158"/>
            <a:ext cx="11992835" cy="535439"/>
          </a:xfrm>
          <a:prstGeom prst="roundRect">
            <a:avLst>
              <a:gd name="adj" fmla="val 11287"/>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s-419" sz="24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Caso de éxito de </a:t>
            </a:r>
            <a:r>
              <a:rPr lang="es-419" sz="2400" b="1" dirty="0" err="1">
                <a:solidFill>
                  <a:schemeClr val="bg1"/>
                </a:solidFill>
                <a:latin typeface="Segoe UI" panose="020B0502040204020203" pitchFamily="34" charset="0"/>
                <a:ea typeface="Segoe UI Black" panose="020B0A02040204020203" pitchFamily="34" charset="0"/>
                <a:cs typeface="Segoe UI" panose="020B0502040204020203" pitchFamily="34" charset="0"/>
              </a:rPr>
              <a:t>DataViz</a:t>
            </a:r>
            <a:r>
              <a:rPr lang="es-419" sz="24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 en Planificación &amp; Análisis Financiero</a:t>
            </a:r>
            <a:endParaRPr lang="es-419" sz="2400" b="1"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4" name="Imagen 3" descr="Interfaz de usuario gráfica&#10;&#10;El contenido generado por IA puede ser incorrecto.">
            <a:extLst>
              <a:ext uri="{FF2B5EF4-FFF2-40B4-BE49-F238E27FC236}">
                <a16:creationId xmlns:a16="http://schemas.microsoft.com/office/drawing/2014/main" id="{59F08ED3-B3F0-2889-2BC7-C282C808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898" y="819402"/>
            <a:ext cx="4502406" cy="4502406"/>
          </a:xfrm>
          <a:prstGeom prst="rect">
            <a:avLst/>
          </a:prstGeom>
        </p:spPr>
      </p:pic>
    </p:spTree>
    <p:extLst>
      <p:ext uri="{BB962C8B-B14F-4D97-AF65-F5344CB8AC3E}">
        <p14:creationId xmlns:p14="http://schemas.microsoft.com/office/powerpoint/2010/main" val="28143872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1365</TotalTime>
  <Words>697</Words>
  <Application>Microsoft Office PowerPoint</Application>
  <PresentationFormat>Panorámica</PresentationFormat>
  <Paragraphs>68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Segoe UI</vt:lpstr>
      <vt:lpstr>Segoe UI Light</vt:lpstr>
      <vt:lpstr>Segoe UI Semilight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Mathias Chaparro</dc:creator>
  <cp:lastModifiedBy>Mathias Chaparro</cp:lastModifiedBy>
  <cp:revision>44</cp:revision>
  <dcterms:created xsi:type="dcterms:W3CDTF">2025-01-23T23:22:35Z</dcterms:created>
  <dcterms:modified xsi:type="dcterms:W3CDTF">2025-02-18T21:34:42Z</dcterms:modified>
</cp:coreProperties>
</file>